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mf" ContentType="image/x-wmf"/>
  <Default Extension="gif" ContentType="image/gif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331" r:id="rId3"/>
    <p:sldId id="301" r:id="rId4"/>
    <p:sldId id="283" r:id="rId5"/>
    <p:sldId id="317" r:id="rId7"/>
    <p:sldId id="363" r:id="rId8"/>
    <p:sldId id="296" r:id="rId9"/>
    <p:sldId id="302" r:id="rId10"/>
    <p:sldId id="365" r:id="rId11"/>
    <p:sldId id="318" r:id="rId12"/>
    <p:sldId id="367" r:id="rId13"/>
    <p:sldId id="320" r:id="rId14"/>
    <p:sldId id="369" r:id="rId15"/>
    <p:sldId id="329" r:id="rId16"/>
    <p:sldId id="371" r:id="rId17"/>
    <p:sldId id="325" r:id="rId18"/>
    <p:sldId id="334" r:id="rId19"/>
    <p:sldId id="322" r:id="rId20"/>
    <p:sldId id="330" r:id="rId21"/>
    <p:sldId id="340" r:id="rId22"/>
    <p:sldId id="372" r:id="rId23"/>
    <p:sldId id="335" r:id="rId24"/>
    <p:sldId id="339" r:id="rId25"/>
    <p:sldId id="345" r:id="rId26"/>
    <p:sldId id="349" r:id="rId27"/>
    <p:sldId id="346" r:id="rId28"/>
    <p:sldId id="351" r:id="rId29"/>
    <p:sldId id="353" r:id="rId30"/>
    <p:sldId id="355" r:id="rId31"/>
    <p:sldId id="357" r:id="rId32"/>
    <p:sldId id="373" r:id="rId33"/>
    <p:sldId id="364" r:id="rId34"/>
    <p:sldId id="311" r:id="rId35"/>
    <p:sldId id="359" r:id="rId36"/>
    <p:sldId id="374" r:id="rId37"/>
    <p:sldId id="295" r:id="rId38"/>
    <p:sldId id="361" r:id="rId39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CC"/>
    <a:srgbClr val="CC00CC"/>
    <a:srgbClr val="CC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513"/>
    <p:restoredTop sz="89521"/>
  </p:normalViewPr>
  <p:slideViewPr>
    <p:cSldViewPr showGuides="1">
      <p:cViewPr varScale="1">
        <p:scale>
          <a:sx n="66" d="100"/>
          <a:sy n="66" d="100"/>
        </p:scale>
        <p:origin x="1752" y="48"/>
      </p:cViewPr>
      <p:guideLst>
        <p:guide orient="horz" pos="223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2" Type="http://schemas.openxmlformats.org/officeDocument/2006/relationships/tableStyles" Target="tableStyles.xml"/><Relationship Id="rId41" Type="http://schemas.openxmlformats.org/officeDocument/2006/relationships/viewProps" Target="viewProps.xml"/><Relationship Id="rId40" Type="http://schemas.openxmlformats.org/officeDocument/2006/relationships/presProps" Target="presProps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Ro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AB6B80F-B4F5-4B5A-B2CA-991EB109D50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3174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3379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BD50F-F924-4CD8-87F2-6BC3C95B183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1638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lang="vi-V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2150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2355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2560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lang="en-US" altLang="en-US" dirty="0"/>
          </a:p>
        </p:txBody>
      </p:sp>
      <p:sp>
        <p:nvSpPr>
          <p:cNvPr id="2765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altLang="en-US" sz="1200" dirty="0"/>
            </a:fld>
            <a:endParaRPr lang="en-US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9117DF9-FC8A-45C4-A86D-4B84F5AA858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9117DF9-FC8A-45C4-A86D-4B84F5AA858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9117DF9-FC8A-45C4-A86D-4B84F5AA858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9117DF9-FC8A-45C4-A86D-4B84F5AA858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9117DF9-FC8A-45C4-A86D-4B84F5AA858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9117DF9-FC8A-45C4-A86D-4B84F5AA858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9117DF9-FC8A-45C4-A86D-4B84F5AA858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9117DF9-FC8A-45C4-A86D-4B84F5AA858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9117DF9-FC8A-45C4-A86D-4B84F5AA858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9117DF9-FC8A-45C4-A86D-4B84F5AA858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9117DF9-FC8A-45C4-A86D-4B84F5AA858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9117DF9-FC8A-45C4-A86D-4B84F5AA858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3.png"/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wmf"/><Relationship Id="rId8" Type="http://schemas.openxmlformats.org/officeDocument/2006/relationships/slide" Target="slide22.xml"/><Relationship Id="rId7" Type="http://schemas.openxmlformats.org/officeDocument/2006/relationships/slide" Target="slide28.xml"/><Relationship Id="rId6" Type="http://schemas.openxmlformats.org/officeDocument/2006/relationships/slide" Target="slide24.xml"/><Relationship Id="rId5" Type="http://schemas.openxmlformats.org/officeDocument/2006/relationships/slide" Target="slide29.xml"/><Relationship Id="rId4" Type="http://schemas.openxmlformats.org/officeDocument/2006/relationships/slide" Target="slide27.xml"/><Relationship Id="rId3" Type="http://schemas.openxmlformats.org/officeDocument/2006/relationships/slide" Target="slide26.xml"/><Relationship Id="rId2" Type="http://schemas.openxmlformats.org/officeDocument/2006/relationships/slide" Target="slide25.xml"/><Relationship Id="rId12" Type="http://schemas.openxmlformats.org/officeDocument/2006/relationships/notesSlide" Target="../notesSlides/notesSlide5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8.wmf"/><Relationship Id="rId1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3.wav"/><Relationship Id="rId3" Type="http://schemas.openxmlformats.org/officeDocument/2006/relationships/audio" Target="../media/audio2.wav"/><Relationship Id="rId2" Type="http://schemas.openxmlformats.org/officeDocument/2006/relationships/slide" Target="slide21.xml"/><Relationship Id="rId1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media" Target="../media/media3.m4a"/><Relationship Id="rId3" Type="http://schemas.openxmlformats.org/officeDocument/2006/relationships/audio" Target="../media/media3.m4a"/><Relationship Id="rId2" Type="http://schemas.openxmlformats.org/officeDocument/2006/relationships/slide" Target="slide21.xml"/><Relationship Id="rId1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slide" Target="slide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media" Target="../media/media4.m4a"/><Relationship Id="rId3" Type="http://schemas.openxmlformats.org/officeDocument/2006/relationships/audio" Target="../media/media4.m4a"/><Relationship Id="rId2" Type="http://schemas.openxmlformats.org/officeDocument/2006/relationships/image" Target="../media/image22.jpeg"/><Relationship Id="rId1" Type="http://schemas.openxmlformats.org/officeDocument/2006/relationships/image" Target="../media/image21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1" Type="http://schemas.openxmlformats.org/officeDocument/2006/relationships/image" Target="../media/image21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3.wav"/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audio" Target="../media/media2.m4a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WordArt 2"/>
          <p:cNvSpPr>
            <a:spLocks noTextEdit="1"/>
          </p:cNvSpPr>
          <p:nvPr/>
        </p:nvSpPr>
        <p:spPr>
          <a:xfrm>
            <a:off x="533400" y="762000"/>
            <a:ext cx="8001000" cy="49530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p>
            <a:pPr algn="ctr"/>
            <a:r>
              <a:rPr lang="en-US" sz="1800" b="1">
                <a:ln w="9525" cap="flat" cmpd="sng">
                  <a:solidFill>
                    <a:srgbClr val="0000CC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FF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KÍNH CHÀO CÁC THẦY CÔ CÙNG CÁC EM</a:t>
            </a:r>
            <a:endParaRPr lang="en-US" sz="1800" b="1">
              <a:ln w="9525" cap="flat" cmpd="sng">
                <a:solidFill>
                  <a:srgbClr val="0000CC"/>
                </a:solidFill>
                <a:prstDash val="solid"/>
                <a:headEnd type="none" w="med" len="med"/>
                <a:tailEnd type="none" w="med" len="med"/>
              </a:ln>
              <a:solidFill>
                <a:srgbClr val="00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75" name="WordArt 3"/>
          <p:cNvSpPr>
            <a:spLocks noTextEdit="1"/>
          </p:cNvSpPr>
          <p:nvPr/>
        </p:nvSpPr>
        <p:spPr>
          <a:xfrm>
            <a:off x="1066800" y="3540125"/>
            <a:ext cx="6858000" cy="447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200" b="1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TRƯỜNG TH&amp;THCS SƠN THỦY</a:t>
            </a:r>
            <a:endParaRPr lang="en-US" sz="3200" b="1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76" name="WordArt 4"/>
          <p:cNvSpPr>
            <a:spLocks noTextEdit="1"/>
          </p:cNvSpPr>
          <p:nvPr/>
        </p:nvSpPr>
        <p:spPr>
          <a:xfrm>
            <a:off x="1346200" y="4686300"/>
            <a:ext cx="6324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  <a:scene3d>
              <a:camera prst="legacyObliqueTopRight">
                <a:rot lat="0" lon="0" rev="0"/>
              </a:camera>
              <a:lightRig rig="legacyFlat3" dir="b"/>
            </a:scene3d>
            <a:sp3d extrusionH="430200" prstMaterial="legacyMatte">
              <a:extrusionClr>
                <a:srgbClr val="6699FF"/>
              </a:extrusionClr>
            </a:sp3d>
          </a:bodyPr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Ngữ văn 8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3077" name="VoTa3053.wav">
            <a:hlinkClick r:id="" action="ppaction://media"/>
          </p:cNvPr>
          <p:cNvPicPr>
            <a:picLocks noRot="1" noChangeAspect="1"/>
          </p:cNvPicPr>
          <p:nvPr>
            <a:wavAudioFile r:embed="rId1" name="DEM1.WAV"/>
          </p:nvPr>
        </p:nvPicPr>
        <p:blipFill>
          <a:blip r:embed="rId2"/>
          <a:stretch>
            <a:fillRect/>
          </a:stretch>
        </p:blipFill>
        <p:spPr>
          <a:xfrm>
            <a:off x="38100" y="6591300"/>
            <a:ext cx="19050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Picture 6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736600" y="5891213"/>
            <a:ext cx="1676400" cy="103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Picture 7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6751638"/>
            <a:ext cx="1295400" cy="80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Picture 8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6200" y="6648450"/>
            <a:ext cx="990600" cy="74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1" name="Picture 9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-457200" y="6096000"/>
            <a:ext cx="1295400" cy="7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Picture 10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50800"/>
            <a:ext cx="1676400" cy="103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3" name="Picture 11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509587" y="644525"/>
            <a:ext cx="1295400" cy="82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4" name="Picture 12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-266700" y="609600"/>
            <a:ext cx="990600" cy="74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5" name="Picture 13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25413"/>
            <a:ext cx="1295400" cy="85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6" name="Picture 14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300" y="50800"/>
            <a:ext cx="1676400" cy="103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7" name="Picture 15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377238" y="682625"/>
            <a:ext cx="1295400" cy="80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8" name="Picture 16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8456613" y="533400"/>
            <a:ext cx="990600" cy="7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9" name="Picture 17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2713" y="155575"/>
            <a:ext cx="1295400" cy="7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0" name="Picture 18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8228013" y="5980113"/>
            <a:ext cx="1676400" cy="103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1" name="Picture 19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772400" y="6738938"/>
            <a:ext cx="1295400" cy="80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2" name="Picture 20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0" flipV="1">
            <a:off x="8077200" y="6654800"/>
            <a:ext cx="990600" cy="74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Picture 21" descr="BAR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8331200" y="6172200"/>
            <a:ext cx="1295400" cy="76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4" name="Picture 22" descr="0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1371600"/>
            <a:ext cx="3657600" cy="182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Action Button: Sound 1">
            <a:hlinkClick r:id="" action="ppaction://noaction" highlightClick="1">
              <a:snd r:embed="rId5" name="applause.wav"/>
            </a:hlinkClick>
          </p:cNvPr>
          <p:cNvSpPr/>
          <p:nvPr/>
        </p:nvSpPr>
        <p:spPr>
          <a:xfrm>
            <a:off x="176530" y="6164580"/>
            <a:ext cx="413385" cy="504825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60" fill="hold"/>
                                        <p:tgtEl>
                                          <p:spTgt spid="3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olidFill>
                  <a:srgbClr val="FF0000"/>
                </a:solidFill>
              </a:rPr>
              <a:t>NHÓM 2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Picture 2" descr="gen-h-z7097884075562_7c6de47588f280224e1cbc8b48de6c5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0"/>
            <a:ext cx="8356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5" name="Straight Connector 4"/>
          <p:cNvCxnSpPr/>
          <p:nvPr/>
        </p:nvCxnSpPr>
        <p:spPr>
          <a:xfrm flipV="1">
            <a:off x="3733800" y="1371600"/>
            <a:ext cx="32766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667000" y="2133283"/>
            <a:ext cx="2971800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152400" y="3979863"/>
            <a:ext cx="2209800" cy="1960563"/>
          </a:xfrm>
          <a:prstGeom prst="rightArrow">
            <a:avLst>
              <a:gd name="adj1" fmla="val 50000"/>
              <a:gd name="adj2" fmla="val 3095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269" name="Rectangle 7"/>
          <p:cNvSpPr/>
          <p:nvPr/>
        </p:nvSpPr>
        <p:spPr>
          <a:xfrm>
            <a:off x="533400" y="533400"/>
            <a:ext cx="8077200" cy="2492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b.      Xóm l</a:t>
            </a:r>
            <a:r>
              <a:rPr lang="en-US" altLang="en-US" sz="35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lang="en-US" alt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 xanh mát bóng cây,</a:t>
            </a:r>
            <a:endParaRPr lang="en-US" altLang="en-US" sz="35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5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Sông xa trắng cánh buồm bay lưng trời.</a:t>
            </a:r>
            <a:endParaRPr lang="en-US" altLang="en-US" sz="3500" dirty="0">
              <a:solidFill>
                <a:srgbClr val="FF000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algn="r">
              <a:lnSpc>
                <a:spcPct val="150000"/>
              </a:lnSpc>
              <a:spcBef>
                <a:spcPct val="0"/>
              </a:spcBef>
              <a:buNone/>
            </a:pPr>
            <a:r>
              <a:rPr lang="vi-VN" altLang="en-US" sz="3400" dirty="0">
                <a:latin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US" altLang="en-US" sz="3400" dirty="0">
                <a:latin typeface="Times New Roman" panose="02020603050405020304" pitchFamily="18" charset="0"/>
                <a:cs typeface="Calibri" panose="020F0502020204030204" pitchFamily="34" charset="0"/>
              </a:rPr>
              <a:t>Trần Đăng Khoa</a:t>
            </a:r>
            <a:r>
              <a:rPr lang="en-US" altLang="en-US" sz="3400" i="1" dirty="0">
                <a:latin typeface="Times New Roman" panose="02020603050405020304" pitchFamily="18" charset="0"/>
                <a:cs typeface="Calibri" panose="020F0502020204030204" pitchFamily="34" charset="0"/>
              </a:rPr>
              <a:t>, Quê em</a:t>
            </a:r>
            <a:r>
              <a:rPr lang="vi-VN" altLang="en-US" sz="3400" i="1" dirty="0">
                <a:latin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altLang="en-US" sz="3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294" name="Rectangle 5"/>
          <p:cNvSpPr/>
          <p:nvPr/>
        </p:nvSpPr>
        <p:spPr>
          <a:xfrm>
            <a:off x="2590800" y="2989263"/>
            <a:ext cx="6248400" cy="108267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Nhấn mạnh vẻ đẹp thanh bình, tươi sáng của quê hương.</a:t>
            </a:r>
            <a:endParaRPr lang="en-US" altLang="en-US" sz="2800" i="1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295" name="Rectangle 6"/>
          <p:cNvSpPr/>
          <p:nvPr/>
        </p:nvSpPr>
        <p:spPr>
          <a:xfrm>
            <a:off x="2590800" y="4221163"/>
            <a:ext cx="6248400" cy="108267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Tạo nhạc điệu v</a:t>
            </a:r>
            <a:r>
              <a:rPr lang="en-US" altLang="en-US" sz="2800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tăng sức gợi hình cho câu thơ.</a:t>
            </a:r>
            <a:endParaRPr lang="en-US" altLang="en-US" sz="2800" i="1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296" name="Rectangle 8"/>
          <p:cNvSpPr/>
          <p:nvPr/>
        </p:nvSpPr>
        <p:spPr>
          <a:xfrm>
            <a:off x="2590800" y="5418138"/>
            <a:ext cx="6248400" cy="108426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Thể hiện tình yêu quê hương tha thiết của tác giả.</a:t>
            </a:r>
            <a:endParaRPr lang="en-US" altLang="en-US" sz="2800" i="1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273" name="Picture 2" descr="Bài 21: Những cánh buồm trang 98 SGK Tiếng Việt lớp 4 tập 2 Kết nối tri  thức với cuộc sống | Tiếng Việt 4 - Kết nối tri thứ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4405" y="0"/>
            <a:ext cx="1839595" cy="1643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4" name="Picture 4" descr="Cảm nhận đoạn 3 bài thơ Quê hương (8 mẫu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3" y="2112963"/>
            <a:ext cx="2428875" cy="16303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294" grpId="0" animBg="1"/>
      <p:bldP spid="12295" grpId="0" animBg="1"/>
      <p:bldP spid="1229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olidFill>
                  <a:srgbClr val="FF0000"/>
                </a:solidFill>
              </a:rPr>
              <a:t>NHÓM 3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Picture 2" descr="gen-h-z7097887512555_c41479c072feedb1461e57625148bca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0"/>
            <a:ext cx="8271510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-2983865" y="699389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Right Arrow 13"/>
          <p:cNvSpPr/>
          <p:nvPr/>
        </p:nvSpPr>
        <p:spPr>
          <a:xfrm>
            <a:off x="379413" y="4219575"/>
            <a:ext cx="1770063" cy="2057400"/>
          </a:xfrm>
          <a:prstGeom prst="rightArrow">
            <a:avLst>
              <a:gd name="adj1" fmla="val 50000"/>
              <a:gd name="adj2" fmla="val 3095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</a:t>
            </a:r>
            <a:endParaRPr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291" name="Rectangle 9"/>
          <p:cNvSpPr/>
          <p:nvPr/>
        </p:nvSpPr>
        <p:spPr>
          <a:xfrm>
            <a:off x="381000" y="528638"/>
            <a:ext cx="8458200" cy="2678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Chị Dậu về đến đầu nh</a:t>
            </a: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nghe tiếng khóc kh</a:t>
            </a: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kh</a:t>
            </a: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của hai đứa trẻ. Sấp ngửa, chị chạy v</a:t>
            </a: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cổng, quẳng cả rổ mẹt, mê nón xuống sân, rồi vội v</a:t>
            </a: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chị v</a:t>
            </a: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trong nh</a:t>
            </a: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(Ngô Tất Tố, </a:t>
            </a:r>
            <a:r>
              <a:rPr lang="en-US" altLang="en-US" sz="28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 đèn)</a:t>
            </a:r>
            <a:endParaRPr lang="en-US" altLang="en-US" sz="28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0" y="3798888"/>
            <a:ext cx="6553200" cy="108426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Nhấn mạnh sự tất tả, vất vả v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đầy lo lắng của chị Dậu.</a:t>
            </a:r>
            <a:endParaRPr lang="en-US" altLang="en-US" sz="28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0" y="5029200"/>
            <a:ext cx="6553200" cy="157956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Tăng tính biểu cảm, sinh động v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khắc họa rõ tình thương con tha thiết của người mẹ nông dân.</a:t>
            </a:r>
            <a:endParaRPr lang="en-US" altLang="en-US" sz="28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797175" y="1858963"/>
            <a:ext cx="4191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495800" y="2506663"/>
            <a:ext cx="3763963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6" name="Picture 2" descr="Chị Dậu tên thật là gì?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3" y="2506663"/>
            <a:ext cx="2274887" cy="16081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olidFill>
                  <a:srgbClr val="FF0000"/>
                </a:solidFill>
              </a:rPr>
              <a:t>NHÓM 4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Picture 2" descr="gen-h-z7097888109818_0221a680c848f63793f59178074f98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0"/>
            <a:ext cx="86874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Rectangle 3"/>
          <p:cNvSpPr/>
          <p:nvPr/>
        </p:nvSpPr>
        <p:spPr>
          <a:xfrm>
            <a:off x="-152400" y="355600"/>
            <a:ext cx="7543800" cy="4248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d.    Lom khom dưới núi, tiều v</a:t>
            </a:r>
            <a:r>
              <a:rPr lang="en-US" altLang="en-US" sz="30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chú</a:t>
            </a:r>
            <a:endParaRPr lang="en-US" altLang="en-US" sz="3000" dirty="0">
              <a:solidFill>
                <a:srgbClr val="CC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Lác đác bên sông, chợ mấy nh</a:t>
            </a:r>
            <a:r>
              <a:rPr lang="en-US" altLang="en-US" sz="30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dirty="0">
              <a:solidFill>
                <a:srgbClr val="CC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Nhớ nước đau lòng con quốc quốc, </a:t>
            </a:r>
            <a:endParaRPr lang="en-US" altLang="en-US" sz="3000" dirty="0">
              <a:solidFill>
                <a:srgbClr val="CC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Thương nh</a:t>
            </a:r>
            <a:r>
              <a:rPr lang="en-US" altLang="en-US" sz="30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mỏi miệng cái gia gia.</a:t>
            </a:r>
            <a:endParaRPr lang="en-US" altLang="en-US" sz="3000" dirty="0">
              <a:solidFill>
                <a:srgbClr val="CC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(B</a:t>
            </a:r>
            <a:r>
              <a:rPr lang="en-US" alt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Huyện Thanh Quan,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Đèo Ngang)</a:t>
            </a:r>
            <a:endParaRPr lang="en-US" altLang="en-US" sz="3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3315" name="Picture 2" descr="Sơn La: Những mái ấm tình thương nơi vùng cao biên giới - Ảnh thời sự trong  nước - Văn hoá &amp; Xã hội - Thông tấn xã Việt Nam (TTXVN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0" y="228600"/>
            <a:ext cx="2551113" cy="281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4" descr="Bà Huyện Thanh Quan – thi nhân muôn đờ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038" y="3048000"/>
            <a:ext cx="2587625" cy="3124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Rectangle 3"/>
          <p:cNvSpPr/>
          <p:nvPr/>
        </p:nvSpPr>
        <p:spPr>
          <a:xfrm>
            <a:off x="-152400" y="355600"/>
            <a:ext cx="7543800" cy="4248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  Lom khom dưới núi, tiều v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chú</a:t>
            </a:r>
            <a:endParaRPr lang="en-US" altLang="en-US" sz="30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Lác đác bên sông, chợ mấy nh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Nhớ nước đau lòng con quốc quốc, </a:t>
            </a:r>
            <a:endParaRPr lang="en-US" altLang="en-US" sz="30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Thương nh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mỏi miệng cái gia gia.</a:t>
            </a:r>
            <a:endParaRPr lang="en-US" altLang="en-US" sz="30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(B</a:t>
            </a:r>
            <a:r>
              <a:rPr lang="en-US" alt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Huyện Thanh Quan,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Đèo Ngang)</a:t>
            </a:r>
            <a:endParaRPr lang="en-US" altLang="en-US" sz="3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4339" name="Picture 2" descr="Sơn La: Những mái ấm tình thương nơi vùng cao biên giới - Ảnh thời sự trong  nước - Văn hoá &amp; Xã hội - Thông tấn xã Việt Nam (TTXVN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0" y="228600"/>
            <a:ext cx="2551113" cy="2819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Picture 4" descr="Bà Huyện Thanh Quan – thi nhân muôn đờ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038" y="3048000"/>
            <a:ext cx="2587625" cy="3124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Rectangle 29"/>
          <p:cNvSpPr/>
          <p:nvPr/>
        </p:nvSpPr>
        <p:spPr>
          <a:xfrm>
            <a:off x="533400" y="1271588"/>
            <a:ext cx="8382000" cy="9413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 mạnh tư thế, hình dáng bé nhỏ của con người, từ đó l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nổi bật lên khung cảnh hùng vĩ, hiểm trở của Đèo Ngang.</a:t>
            </a:r>
            <a:endParaRPr lang="en-US" altLang="en-US" sz="2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363" name="Rectangle 31"/>
          <p:cNvSpPr/>
          <p:nvPr/>
        </p:nvSpPr>
        <p:spPr>
          <a:xfrm>
            <a:off x="381000" y="457200"/>
            <a:ext cx="7461250" cy="8143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       Lom khom dưới núi, tiều v</a:t>
            </a:r>
            <a:r>
              <a:rPr lang="en-US" altLang="en-US" sz="3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chú</a:t>
            </a:r>
            <a:endParaRPr lang="en-US" altLang="en-US" sz="35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364" name="Rectangle 32"/>
          <p:cNvSpPr/>
          <p:nvPr/>
        </p:nvSpPr>
        <p:spPr>
          <a:xfrm>
            <a:off x="1747838" y="2084388"/>
            <a:ext cx="5953125" cy="8143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Lác đác bên sông, chợ mấy nh</a:t>
            </a:r>
            <a:r>
              <a:rPr lang="en-US" altLang="en-US" sz="3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5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33400" y="2967038"/>
            <a:ext cx="8382000" cy="831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 mạnh số lượng ít ỏi v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sự thưa thớt của những ngôi nh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từ đó gợi không khí vắng vẻ, hoang sơ của núi rừng.</a:t>
            </a:r>
            <a:endParaRPr lang="en-US" altLang="en-US" sz="2400" i="1" dirty="0">
              <a:solidFill>
                <a:srgbClr val="FF0000"/>
              </a:solidFill>
            </a:endParaRPr>
          </a:p>
        </p:txBody>
      </p:sp>
      <p:sp>
        <p:nvSpPr>
          <p:cNvPr id="15366" name="Rectangle 34"/>
          <p:cNvSpPr/>
          <p:nvPr/>
        </p:nvSpPr>
        <p:spPr>
          <a:xfrm>
            <a:off x="762000" y="3867150"/>
            <a:ext cx="8153400" cy="11684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3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Nhớ nước đau lòng con quốc quốc, </a:t>
            </a:r>
            <a:endParaRPr lang="en-US" altLang="en-US" sz="35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3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Thương nh</a:t>
            </a:r>
            <a:r>
              <a:rPr lang="en-US" altLang="en-US" sz="3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mỏi miệng cái gia gia.</a:t>
            </a:r>
            <a:endParaRPr lang="en-US" altLang="en-US" sz="3500" dirty="0"/>
          </a:p>
        </p:txBody>
      </p:sp>
      <p:sp>
        <p:nvSpPr>
          <p:cNvPr id="36" name="Rectangle 35"/>
          <p:cNvSpPr/>
          <p:nvPr/>
        </p:nvSpPr>
        <p:spPr>
          <a:xfrm>
            <a:off x="533400" y="5103813"/>
            <a:ext cx="8382000" cy="9429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nỗi niềm ho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cổ - nhớ tiếc quá khứ v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son đã đi qua v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tâm trạng ho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hương - nhớ gia đình, quê hương.</a:t>
            </a:r>
            <a:endParaRPr lang="en-US" altLang="en-US" sz="24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Action Button: Sound 1">
            <a:hlinkClick r:id="" action="ppaction://noaction">
              <a:snd r:embed="rId1" name="applause.wav"/>
            </a:hlinkClick>
          </p:cNvPr>
          <p:cNvSpPr/>
          <p:nvPr/>
        </p:nvSpPr>
        <p:spPr>
          <a:xfrm>
            <a:off x="76200" y="6122035"/>
            <a:ext cx="1043940" cy="636905"/>
          </a:xfrm>
          <a:prstGeom prst="actionButtonSound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Cloud Callout 6"/>
          <p:cNvSpPr/>
          <p:nvPr/>
        </p:nvSpPr>
        <p:spPr>
          <a:xfrm>
            <a:off x="1905000" y="228600"/>
            <a:ext cx="6934200" cy="1828800"/>
          </a:xfrm>
          <a:prstGeom prst="cloudCallout">
            <a:avLst>
              <a:gd name="adj1" fmla="val -21519"/>
              <a:gd name="adj2" fmla="val 76328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việc phân tích các ví dụ trên, em hãy cho biết biện pháp tu từ đảo ngữ ở có tác dụng gì?</a:t>
            </a:r>
            <a:endParaRPr sz="27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2743200"/>
            <a:ext cx="8001000" cy="9413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p>
            <a:pPr algn="just">
              <a:lnSpc>
                <a:spcPct val="115000"/>
              </a:lnSpc>
              <a:buNone/>
            </a:pP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25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Nhấn mạnh các đặc điểm (m</a:t>
            </a:r>
            <a:r>
              <a:rPr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sz="25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u sắc, đường nét</a:t>
            </a:r>
            <a:r>
              <a:rPr sz="2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r>
              <a:rPr sz="25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), hoạt động, trạng thái của sự vật, hiện tượng.</a:t>
            </a:r>
            <a:endParaRPr sz="25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0738" y="3903663"/>
            <a:ext cx="8035925" cy="5159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Gợi ấn tượng.</a:t>
            </a:r>
            <a:endParaRPr lang="en-US" altLang="en-US" sz="25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4863" y="4675188"/>
            <a:ext cx="8034338" cy="5349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vi-VN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ộc lộ cảm xúc của người viết, người nói.</a:t>
            </a:r>
            <a:endParaRPr lang="en-US" altLang="en-US" sz="25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Thiết kế chưa có tên (5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76200" y="-6350"/>
            <a:ext cx="9144000" cy="6529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Text Box 3"/>
          <p:cNvSpPr txBox="1"/>
          <p:nvPr/>
        </p:nvSpPr>
        <p:spPr>
          <a:xfrm>
            <a:off x="609600" y="828675"/>
            <a:ext cx="7772400" cy="785813"/>
          </a:xfrm>
          <a:prstGeom prst="rect">
            <a:avLst/>
          </a:prstGeom>
          <a:noFill/>
          <a:ln w="9525">
            <a:noFill/>
          </a:ln>
        </p:spPr>
        <p:txBody>
          <a:bodyPr lIns="91427" tIns="45714" rIns="91427" bIns="45714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en-US" sz="45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Trò chơi:</a:t>
            </a:r>
            <a:r>
              <a:rPr lang="en-US" altLang="en-US" sz="4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5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CON SỐ MAY MẮN</a:t>
            </a:r>
            <a:endParaRPr lang="en-US" altLang="en-US" sz="45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4" name="Rectangle 6">
            <a:hlinkClick r:id="rId1" action="ppaction://hlinksldjump"/>
          </p:cNvPr>
          <p:cNvSpPr>
            <a:spLocks noChangeArrowheads="1"/>
          </p:cNvSpPr>
          <p:nvPr/>
        </p:nvSpPr>
        <p:spPr bwMode="auto">
          <a:xfrm>
            <a:off x="6267450" y="1782763"/>
            <a:ext cx="1600200" cy="131445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lIns="91427" tIns="45714" rIns="91427" bIns="45714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Tifani HeavyH" pitchFamily="34" charset="0"/>
                <a:ea typeface="+mn-ea"/>
                <a:cs typeface="+mn-cs"/>
              </a:rPr>
              <a:t>4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Tifani HeavyH" pitchFamily="34" charset="0"/>
              <a:ea typeface="+mn-ea"/>
              <a:cs typeface="+mn-cs"/>
            </a:endParaRPr>
          </a:p>
        </p:txBody>
      </p:sp>
      <p:sp>
        <p:nvSpPr>
          <p:cNvPr id="22535" name="Rectangle 7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3295650" y="1782763"/>
            <a:ext cx="1447800" cy="1371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lIns="91427" tIns="45714" rIns="91427" bIns="45714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Tifani HeavyH" pitchFamily="34" charset="0"/>
                <a:ea typeface="+mn-ea"/>
                <a:cs typeface="+mn-cs"/>
              </a:rPr>
              <a:t>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Tifani HeavyH" pitchFamily="34" charset="0"/>
              <a:ea typeface="+mn-ea"/>
              <a:cs typeface="+mn-cs"/>
            </a:endParaRPr>
          </a:p>
        </p:txBody>
      </p:sp>
      <p:sp>
        <p:nvSpPr>
          <p:cNvPr id="22537" name="Rectangle 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4743450" y="1782763"/>
            <a:ext cx="1524000" cy="131445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lIns="91427" tIns="45714" rIns="91427" bIns="45714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Tifani HeavyH" pitchFamily="34" charset="0"/>
                <a:ea typeface="+mn-ea"/>
                <a:cs typeface="+mn-cs"/>
              </a:rPr>
              <a:t>3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Tifani HeavyH" pitchFamily="34" charset="0"/>
              <a:ea typeface="+mn-ea"/>
              <a:cs typeface="+mn-cs"/>
            </a:endParaRPr>
          </a:p>
        </p:txBody>
      </p:sp>
      <p:sp>
        <p:nvSpPr>
          <p:cNvPr id="22538" name="Rectangle 1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19450" y="3097213"/>
            <a:ext cx="1524000" cy="1371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lIns="91427" tIns="45714" rIns="91427" bIns="45714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Tifani HeavyH" pitchFamily="34" charset="0"/>
                <a:ea typeface="+mn-ea"/>
                <a:cs typeface="+mn-cs"/>
              </a:rPr>
              <a:t>6</a:t>
            </a:r>
            <a:endParaRPr kumimoji="0" lang="en-US" sz="7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Tifani HeavyH" pitchFamily="34" charset="0"/>
              <a:ea typeface="+mn-ea"/>
              <a:cs typeface="+mn-cs"/>
            </a:endParaRPr>
          </a:p>
        </p:txBody>
      </p:sp>
      <p:sp>
        <p:nvSpPr>
          <p:cNvPr id="22539" name="Rectangle 1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847850" y="3097213"/>
            <a:ext cx="1447800" cy="1371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lIns="91427" tIns="45714" rIns="91427" bIns="45714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Tifani HeavyH" pitchFamily="34" charset="0"/>
                <a:ea typeface="+mn-ea"/>
                <a:cs typeface="+mn-cs"/>
              </a:rPr>
              <a:t>5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Tifani HeavyH" pitchFamily="34" charset="0"/>
              <a:ea typeface="+mn-ea"/>
              <a:cs typeface="+mn-cs"/>
            </a:endParaRPr>
          </a:p>
        </p:txBody>
      </p:sp>
      <p:sp>
        <p:nvSpPr>
          <p:cNvPr id="22541" name="Rectangle 13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4743450" y="3097213"/>
            <a:ext cx="1524000" cy="1371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lIns="91427" tIns="45714" rIns="91427" bIns="45714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Tifani HeavyH" pitchFamily="34" charset="0"/>
                <a:ea typeface="+mn-ea"/>
                <a:cs typeface="+mn-cs"/>
              </a:rPr>
              <a:t>7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Tifani HeavyH" pitchFamily="34" charset="0"/>
              <a:ea typeface="+mn-ea"/>
              <a:cs typeface="+mn-cs"/>
            </a:endParaRPr>
          </a:p>
        </p:txBody>
      </p:sp>
      <p:sp>
        <p:nvSpPr>
          <p:cNvPr id="18441" name="Text Box 12"/>
          <p:cNvSpPr txBox="1"/>
          <p:nvPr/>
        </p:nvSpPr>
        <p:spPr>
          <a:xfrm>
            <a:off x="5562600" y="5314950"/>
            <a:ext cx="1676400" cy="584200"/>
          </a:xfrm>
          <a:prstGeom prst="rect">
            <a:avLst/>
          </a:prstGeom>
          <a:noFill/>
          <a:ln w="9525">
            <a:noFill/>
          </a:ln>
        </p:spPr>
        <p:txBody>
          <a:bodyPr lIns="91427" tIns="45714" rIns="91427" bIns="45714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endParaRPr lang="vi-VN" altLang="en-US" b="1" dirty="0">
              <a:solidFill>
                <a:schemeClr val="bg1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" name="Rectangle 13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267450" y="3097213"/>
            <a:ext cx="1600200" cy="13716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lIns="91427" tIns="45714" rIns="91427" bIns="45714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Tifani HeavyH" pitchFamily="34" charset="0"/>
                <a:ea typeface="+mn-ea"/>
                <a:cs typeface="+mn-cs"/>
              </a:rPr>
              <a:t>8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Tifani HeavyH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71600" y="4687888"/>
            <a:ext cx="1447800" cy="7556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1</a:t>
            </a:r>
            <a:endParaRPr sz="25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4338" y="5695950"/>
            <a:ext cx="1447800" cy="661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2</a:t>
            </a:r>
            <a:endParaRPr sz="25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11900" y="4687888"/>
            <a:ext cx="1447800" cy="7556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3</a:t>
            </a:r>
            <a:endParaRPr sz="25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39000" y="5664200"/>
            <a:ext cx="1447800" cy="6937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4</a:t>
            </a:r>
            <a:endParaRPr sz="25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Quad Arrow 7"/>
          <p:cNvSpPr/>
          <p:nvPr/>
        </p:nvSpPr>
        <p:spPr>
          <a:xfrm>
            <a:off x="3657600" y="4800600"/>
            <a:ext cx="2057400" cy="1557338"/>
          </a:xfrm>
          <a:prstGeom prst="quad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Rectangle 5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847850" y="1782763"/>
            <a:ext cx="1454150" cy="131445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chemeClr val="bg1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  <a:effectLst/>
        </p:spPr>
        <p:txBody>
          <a:bodyPr wrap="none" lIns="121903" tIns="60952" rIns="121903" bIns="60952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Tifani HeavyH" pitchFamily="34" charset="0"/>
                <a:ea typeface="+mn-ea"/>
                <a:cs typeface="+mn-cs"/>
              </a:rPr>
              <a:t>1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Tifani HeavyH" pitchFamily="34" charset="0"/>
              <a:ea typeface="+mn-ea"/>
              <a:cs typeface="+mn-cs"/>
            </a:endParaRPr>
          </a:p>
        </p:txBody>
      </p:sp>
      <p:sp>
        <p:nvSpPr>
          <p:cNvPr id="21" name="Right Arrow 20">
            <a:hlinkClick r:id="" action="ppaction://noaction"/>
          </p:cNvPr>
          <p:cNvSpPr/>
          <p:nvPr/>
        </p:nvSpPr>
        <p:spPr>
          <a:xfrm>
            <a:off x="230188" y="974725"/>
            <a:ext cx="368300" cy="493713"/>
          </a:xfrm>
          <a:prstGeom prst="rightArrow">
            <a:avLst>
              <a:gd name="adj1" fmla="val 55875"/>
              <a:gd name="adj2" fmla="val 50000"/>
            </a:avLst>
          </a:prstGeom>
          <a:solidFill>
            <a:schemeClr val="accent6">
              <a:lumMod val="75000"/>
            </a:schemeClr>
          </a:solidFill>
          <a:ln>
            <a:solidFill>
              <a:srgbClr val="AD4F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5" name="Picture 1024" descr="ppt/media/image10.wmf"/>
          <p:cNvPicPr/>
          <p:nvPr/>
        </p:nvPicPr>
        <p:blipFill>
          <a:blip r:embed="rId9"/>
          <a:stretch>
            <a:fillRect/>
          </a:stretch>
        </p:blipFill>
        <p:spPr>
          <a:xfrm>
            <a:off x="2200275" y="5522913"/>
            <a:ext cx="692150" cy="881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1025" descr="ppt/media/image11.wmf"/>
          <p:cNvPicPr/>
          <p:nvPr/>
        </p:nvPicPr>
        <p:blipFill>
          <a:blip r:embed="rId10"/>
          <a:stretch>
            <a:fillRect/>
          </a:stretch>
        </p:blipFill>
        <p:spPr>
          <a:xfrm>
            <a:off x="6162675" y="5607050"/>
            <a:ext cx="711200" cy="881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85" decel="100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85" decel="100000"/>
                                        <p:tgtEl>
                                          <p:spTgt spid="225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385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385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5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0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76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534" grpId="0" animBg="1"/>
      <p:bldP spid="22535" grpId="0" animBg="1"/>
      <p:bldP spid="22537" grpId="0" animBg="1"/>
      <p:bldP spid="22538" grpId="0" animBg="1"/>
      <p:bldP spid="22538" grpId="1" animBg="1"/>
      <p:bldP spid="22539" grpId="0" animBg="1"/>
      <p:bldP spid="22539" grpId="1" animBg="1"/>
      <p:bldP spid="22541" grpId="0" animBg="1"/>
      <p:bldP spid="22541" grpId="1" animBg="1"/>
      <p:bldP spid="2" grpId="0" animBg="1"/>
      <p:bldP spid="2" grpId="1" animBg="1"/>
      <p:bldP spid="22" grpId="0" animBg="1"/>
      <p:bldP spid="2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433388" y="1825625"/>
            <a:ext cx="8185150" cy="2136775"/>
          </a:xfrm>
        </p:spPr>
        <p:txBody>
          <a:bodyPr vert="horz" wrap="square" lIns="91440" tIns="45720" rIns="91440" bIns="45720" anchor="t" anchorCtr="0"/>
          <a:p>
            <a:pPr marL="0" indent="0" algn="just">
              <a:lnSpc>
                <a:spcPct val="150000"/>
              </a:lnSpc>
              <a:buNone/>
            </a:pPr>
            <a:r>
              <a:rPr lang="en-US" altLang="en-US" sz="2500" dirty="0"/>
              <a:t>                         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Bỏ nh</a:t>
            </a:r>
            <a:r>
              <a:rPr lang="en-US" alt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lũ trẻ lơ xơ chạy</a:t>
            </a: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Mất ổ bầy chim dáo dác bay.</a:t>
            </a: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en-US" sz="2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(Nguyễn Đình Chiểu, </a:t>
            </a:r>
            <a:r>
              <a:rPr lang="en-US" altLang="en-US" sz="25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giặc)</a:t>
            </a:r>
            <a:endParaRPr lang="en-US" altLang="en-US" sz="2500" i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93700" y="1035050"/>
            <a:ext cx="377825" cy="376238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399" y="803606"/>
            <a:ext cx="7703565" cy="861774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marR="0" algn="just" defTabSz="914400">
              <a:buClrTx/>
              <a:buSzTx/>
              <a:buFontTx/>
              <a:buNone/>
              <a:defRPr/>
            </a:pP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500" b="1" kern="1200" cap="none" spc="0" normalizeH="0" baseline="0" noProof="0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5" name="TextBox 16"/>
          <p:cNvSpPr txBox="1"/>
          <p:nvPr/>
        </p:nvSpPr>
        <p:spPr>
          <a:xfrm>
            <a:off x="0" y="957263"/>
            <a:ext cx="1108075" cy="554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altLang="en-US" sz="3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Action Button: Home 6">
            <a:hlinkClick r:id="rId1" action="ppaction://hlinksldjump" highlightClick="1"/>
          </p:cNvPr>
          <p:cNvSpPr/>
          <p:nvPr/>
        </p:nvSpPr>
        <p:spPr>
          <a:xfrm>
            <a:off x="8305800" y="5867400"/>
            <a:ext cx="838200" cy="979488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743200" y="24384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25963" y="2438400"/>
            <a:ext cx="5794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41600" y="3048000"/>
            <a:ext cx="787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14888" y="3070225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539750" y="1411288"/>
            <a:ext cx="8185150" cy="2136775"/>
          </a:xfrm>
        </p:spPr>
        <p:txBody>
          <a:bodyPr vert="horz" wrap="square" lIns="91440" tIns="45720" rIns="91440" bIns="45720" anchor="t" anchorCtr="0"/>
          <a:p>
            <a:pPr marL="0" indent="0" algn="just">
              <a:lnSpc>
                <a:spcPct val="150000"/>
              </a:lnSpc>
              <a:buNone/>
            </a:pPr>
            <a:r>
              <a:rPr lang="en-US" altLang="en-US" sz="2500" dirty="0"/>
              <a:t>                         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Bỏ nh</a:t>
            </a:r>
            <a:r>
              <a:rPr lang="en-US" alt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lũ trẻ lơ xơ chạy</a:t>
            </a: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Mất ổ bầy chim dáo dác bay.</a:t>
            </a: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en-US" sz="2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(Nguyễn Đình Chiểu, </a:t>
            </a:r>
            <a:r>
              <a:rPr lang="en-US" altLang="en-US" sz="25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giặc)</a:t>
            </a:r>
            <a:endParaRPr lang="en-US" altLang="en-US" sz="2500" i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93700" y="1035050"/>
            <a:ext cx="377825" cy="376238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973" y="703382"/>
            <a:ext cx="7703565" cy="861774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marR="0" algn="just" defTabSz="914400">
              <a:buClrTx/>
              <a:buSzTx/>
              <a:buFontTx/>
              <a:buNone/>
              <a:defRPr/>
            </a:pP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500" b="1" kern="1200" cap="none" spc="0" normalizeH="0" baseline="0" noProof="0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533" name="TextBox 16"/>
          <p:cNvSpPr txBox="1"/>
          <p:nvPr/>
        </p:nvSpPr>
        <p:spPr>
          <a:xfrm>
            <a:off x="28575" y="857250"/>
            <a:ext cx="1108075" cy="554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altLang="en-US" sz="3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Action Button: Home 6">
            <a:hlinkClick r:id="rId1" action="ppaction://hlinksldjump" highlightClick="1"/>
          </p:cNvPr>
          <p:cNvSpPr/>
          <p:nvPr/>
        </p:nvSpPr>
        <p:spPr>
          <a:xfrm>
            <a:off x="8305800" y="6180138"/>
            <a:ext cx="838200" cy="66675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559" name="Rectangle 13"/>
          <p:cNvSpPr/>
          <p:nvPr/>
        </p:nvSpPr>
        <p:spPr>
          <a:xfrm>
            <a:off x="882650" y="3629025"/>
            <a:ext cx="7475538" cy="47625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Nhấn mạnh tình cảnh bơ vơ, tan tác; </a:t>
            </a:r>
            <a:endParaRPr lang="en-US" altLang="en-US" sz="2500" i="1" dirty="0">
              <a:solidFill>
                <a:srgbClr val="FF0000"/>
              </a:solidFill>
            </a:endParaRPr>
          </a:p>
        </p:txBody>
      </p:sp>
      <p:sp>
        <p:nvSpPr>
          <p:cNvPr id="23560" name="Rectangle 14"/>
          <p:cNvSpPr/>
          <p:nvPr/>
        </p:nvSpPr>
        <p:spPr>
          <a:xfrm>
            <a:off x="893763" y="4275138"/>
            <a:ext cx="7499350" cy="86201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Tâm trạng hoang mang, sợ hãi của con người v</a:t>
            </a: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vạn vật khi chiến tranh bất ngờ ập đến. </a:t>
            </a:r>
            <a:endParaRPr lang="en-US" altLang="en-US" sz="2500" i="1" dirty="0">
              <a:solidFill>
                <a:srgbClr val="FF0000"/>
              </a:solidFill>
            </a:endParaRPr>
          </a:p>
        </p:txBody>
      </p:sp>
      <p:sp>
        <p:nvSpPr>
          <p:cNvPr id="23561" name="Rectangle 16"/>
          <p:cNvSpPr/>
          <p:nvPr/>
        </p:nvSpPr>
        <p:spPr>
          <a:xfrm>
            <a:off x="817563" y="5349875"/>
            <a:ext cx="7575550" cy="83026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thơ cũng thể hiện nỗi buồn thương, đau đớn trước cảnh nước mất, nh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nhân dân lầm than.</a:t>
            </a:r>
            <a:endParaRPr lang="en-US" altLang="en-US" sz="2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 animBg="1"/>
      <p:bldP spid="23560" grpId="0" animBg="1"/>
      <p:bldP spid="235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Rounded Rectangle 12"/>
          <p:cNvSpPr/>
          <p:nvPr/>
        </p:nvSpPr>
        <p:spPr>
          <a:xfrm>
            <a:off x="393700" y="1035050"/>
            <a:ext cx="377825" cy="376238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579" name="TextBox 16"/>
          <p:cNvSpPr txBox="1"/>
          <p:nvPr/>
        </p:nvSpPr>
        <p:spPr>
          <a:xfrm>
            <a:off x="433388" y="957263"/>
            <a:ext cx="298450" cy="1477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bg1"/>
                </a:solidFill>
                <a:latin typeface="Myriad Pro"/>
              </a:rPr>
              <a:t>c..</a:t>
            </a:r>
            <a:endParaRPr lang="en-US" altLang="en-US" sz="3000" b="1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7" name="Action Button: Home 6">
            <a:hlinkClick r:id="rId1" action="ppaction://hlinksldjump" highlightClick="1"/>
          </p:cNvPr>
          <p:cNvSpPr/>
          <p:nvPr/>
        </p:nvSpPr>
        <p:spPr>
          <a:xfrm>
            <a:off x="8305800" y="6208713"/>
            <a:ext cx="760413" cy="430213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581" name="Content Placeholder 2"/>
          <p:cNvSpPr>
            <a:spLocks noGrp="1"/>
          </p:cNvSpPr>
          <p:nvPr>
            <p:ph idx="1"/>
          </p:nvPr>
        </p:nvSpPr>
        <p:spPr>
          <a:xfrm>
            <a:off x="500063" y="1647825"/>
            <a:ext cx="8185150" cy="2136775"/>
          </a:xfrm>
        </p:spPr>
        <p:txBody>
          <a:bodyPr vert="horz" wrap="square" lIns="91440" tIns="45720" rIns="91440" bIns="45720" anchor="t" anchorCtr="0"/>
          <a:p>
            <a:pPr marL="0" indent="0" algn="just">
              <a:lnSpc>
                <a:spcPct val="150000"/>
              </a:lnSpc>
              <a:buNone/>
            </a:pPr>
            <a:r>
              <a:rPr lang="en-US" altLang="en-US" sz="2500" dirty="0"/>
              <a:t>                    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hôm sau ồn </a:t>
            </a:r>
            <a:r>
              <a:rPr lang="en-US" alt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trên bến đổ</a:t>
            </a: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Khắp dân l</a:t>
            </a:r>
            <a:r>
              <a:rPr lang="en-US" alt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tấp nập đón ghe về.</a:t>
            </a: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en-US" sz="2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(Tế Hanh, </a:t>
            </a:r>
            <a:r>
              <a:rPr lang="en-US" altLang="en-US" sz="25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hương)</a:t>
            </a:r>
            <a:endParaRPr lang="en-US" altLang="en-US" sz="2500" i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4399" y="803606"/>
            <a:ext cx="7703565" cy="861774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marR="0" algn="just" defTabSz="914400">
              <a:buClrTx/>
              <a:buSzTx/>
              <a:buFontTx/>
              <a:buNone/>
              <a:defRPr/>
            </a:pP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500" b="1" kern="1200" cap="none" spc="0" normalizeH="0" baseline="0" noProof="0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343400" y="22860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343400" y="2895600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Rounded Rectangle 12"/>
          <p:cNvSpPr/>
          <p:nvPr/>
        </p:nvSpPr>
        <p:spPr>
          <a:xfrm>
            <a:off x="393700" y="1035050"/>
            <a:ext cx="377825" cy="376238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627" name="TextBox 16"/>
          <p:cNvSpPr txBox="1"/>
          <p:nvPr/>
        </p:nvSpPr>
        <p:spPr>
          <a:xfrm>
            <a:off x="433388" y="957263"/>
            <a:ext cx="29845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bg1"/>
                </a:solidFill>
                <a:latin typeface="Myriad Pro"/>
              </a:rPr>
              <a:t>c.</a:t>
            </a:r>
            <a:endParaRPr lang="en-US" altLang="en-US" sz="3000" b="1" dirty="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7" name="Action Button: Home 6">
            <a:hlinkClick r:id="rId1" action="ppaction://hlinksldjump" highlightClick="1"/>
          </p:cNvPr>
          <p:cNvSpPr/>
          <p:nvPr/>
        </p:nvSpPr>
        <p:spPr>
          <a:xfrm>
            <a:off x="8305800" y="6096000"/>
            <a:ext cx="760413" cy="642938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629" name="Content Placeholder 2"/>
          <p:cNvSpPr>
            <a:spLocks noGrp="1"/>
          </p:cNvSpPr>
          <p:nvPr>
            <p:ph idx="1"/>
          </p:nvPr>
        </p:nvSpPr>
        <p:spPr>
          <a:xfrm>
            <a:off x="533400" y="1400175"/>
            <a:ext cx="8185150" cy="2136775"/>
          </a:xfrm>
        </p:spPr>
        <p:txBody>
          <a:bodyPr vert="horz" wrap="square" lIns="91440" tIns="45720" rIns="91440" bIns="45720" anchor="t" anchorCtr="0"/>
          <a:p>
            <a:pPr marL="0" indent="0" algn="just">
              <a:lnSpc>
                <a:spcPct val="150000"/>
              </a:lnSpc>
              <a:buNone/>
            </a:pPr>
            <a:r>
              <a:rPr lang="en-US" altLang="en-US" sz="2500" dirty="0"/>
              <a:t>                    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alt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hôm sau ồn </a:t>
            </a:r>
            <a:r>
              <a:rPr lang="en-US" alt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trên bến đổ</a:t>
            </a: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Khắp dân l</a:t>
            </a:r>
            <a:r>
              <a:rPr lang="en-US" altLang="en-US"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tấp nập đón ghe về.</a:t>
            </a: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en-US" sz="2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(Tế Hanh, </a:t>
            </a:r>
            <a:r>
              <a:rPr lang="en-US" altLang="en-US" sz="25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hương)</a:t>
            </a:r>
            <a:endParaRPr lang="en-US" altLang="en-US" sz="2500" i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3446463"/>
            <a:ext cx="7770813" cy="477837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N</a:t>
            </a: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hấn mạnh không khí đông vui, </a:t>
            </a:r>
            <a:endParaRPr lang="en-US" altLang="en-US" sz="2500" i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4137025"/>
            <a:ext cx="7729538" cy="86201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N</a:t>
            </a: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hịp sống sôi động nơi l</a:t>
            </a: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ch</a:t>
            </a: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khi đón những con thuyền đầy ắp cá v</a:t>
            </a: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bình yên trở về sau chuyến ra khơi. </a:t>
            </a:r>
            <a:endParaRPr lang="en-US" altLang="en-US" sz="2500" i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6938" y="5216525"/>
            <a:ext cx="7821612" cy="860425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N</a:t>
            </a: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thơ cũng thể hiện niềm vui trước khung cảnh no ấm, sung túc của người dân quê hương.</a:t>
            </a:r>
            <a:endParaRPr lang="en-US" altLang="en-US" sz="2500" i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973" y="703382"/>
            <a:ext cx="7703565" cy="861774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marR="0" algn="just" defTabSz="914400">
              <a:buClrTx/>
              <a:buSzTx/>
              <a:buFontTx/>
              <a:buNone/>
              <a:defRPr/>
            </a:pP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500" b="1" kern="1200" cap="none" spc="0" normalizeH="0" baseline="0" noProof="0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Hình ảnh 4" descr="Ảnh có chứa mẫu họa&#10;&#10;Mô tả được tạo tự độ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5375" y="1079500"/>
            <a:ext cx="4519613" cy="3562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Box 1"/>
          <p:cNvSpPr txBox="1"/>
          <p:nvPr/>
        </p:nvSpPr>
        <p:spPr>
          <a:xfrm>
            <a:off x="347663" y="2363788"/>
            <a:ext cx="1724025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Bahnschrift SemiBold SemiCondensed" panose="020B0502040204020203" pitchFamily="34" charset="0"/>
              </a:rPr>
              <a:t>LUCKY NUMBER</a:t>
            </a:r>
            <a:endParaRPr lang="en-US" altLang="en-US" sz="3000" b="1" dirty="0">
              <a:solidFill>
                <a:srgbClr val="FF0000"/>
              </a:solidFill>
              <a:latin typeface="Bahnschrift SemiBold SemiCondensed" panose="020B0502040204020203" pitchFamily="34" charset="0"/>
            </a:endParaRPr>
          </a:p>
        </p:txBody>
      </p:sp>
      <p:sp>
        <p:nvSpPr>
          <p:cNvPr id="28676" name="TextBox 8"/>
          <p:cNvSpPr txBox="1"/>
          <p:nvPr/>
        </p:nvSpPr>
        <p:spPr>
          <a:xfrm>
            <a:off x="7178675" y="2241550"/>
            <a:ext cx="1724025" cy="1014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Bahnschrift SemiBold SemiCondensed" panose="020B0502040204020203" pitchFamily="34" charset="0"/>
              </a:rPr>
              <a:t>LUCKY NUMBER</a:t>
            </a:r>
            <a:endParaRPr lang="en-US" altLang="en-US" sz="3000" b="1" dirty="0">
              <a:solidFill>
                <a:srgbClr val="FF0000"/>
              </a:solidFill>
              <a:latin typeface="Bahnschrift SemiBold SemiCondensed" panose="020B0502040204020203" pitchFamily="34" charset="0"/>
            </a:endParaRPr>
          </a:p>
        </p:txBody>
      </p:sp>
      <p:sp>
        <p:nvSpPr>
          <p:cNvPr id="8" name="Action Button: Home 7">
            <a:hlinkClick r:id="rId2" action="ppaction://hlinksldjump" highlightClick="1"/>
          </p:cNvPr>
          <p:cNvSpPr/>
          <p:nvPr/>
        </p:nvSpPr>
        <p:spPr>
          <a:xfrm>
            <a:off x="8442325" y="6096000"/>
            <a:ext cx="690563" cy="522288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Action Button: Sound 2">
            <a:hlinkClick r:id="" action="ppaction://hlinkshowjump?jump=nextslide">
              <a:snd r:embed="rId3" name="applause.wav"/>
            </a:hlinkClick>
          </p:cNvPr>
          <p:cNvSpPr/>
          <p:nvPr/>
        </p:nvSpPr>
        <p:spPr>
          <a:xfrm>
            <a:off x="-990600" y="5574665"/>
            <a:ext cx="1043940" cy="1043940"/>
          </a:xfrm>
          <a:prstGeom prst="actionButtonSound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8" name="Picture 2" descr="Tuyển chọn 500+ hình ảnh icon buồn hot nhất hiện nay - Wikipedi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3600" y="1752600"/>
            <a:ext cx="4770438" cy="335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81200" y="612775"/>
            <a:ext cx="4784725" cy="646113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UNLUCKY NUMBER 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Action Button: Home 6">
            <a:hlinkClick r:id="rId2" action="ppaction://hlinksldjump" highlightClick="1"/>
          </p:cNvPr>
          <p:cNvSpPr/>
          <p:nvPr/>
        </p:nvSpPr>
        <p:spPr>
          <a:xfrm>
            <a:off x="8251825" y="6084888"/>
            <a:ext cx="809625" cy="73660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Quốc Lộ 24B 4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95300" y="64770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4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433388" y="1825625"/>
            <a:ext cx="8185150" cy="2136775"/>
          </a:xfrm>
        </p:spPr>
        <p:txBody>
          <a:bodyPr vert="horz" wrap="square" lIns="91440" tIns="45720" rIns="91440" bIns="45720" anchor="t" anchorCtr="0"/>
          <a:p>
            <a:pPr marL="0" indent="0" algn="just">
              <a:lnSpc>
                <a:spcPct val="150000"/>
              </a:lnSpc>
              <a:buNone/>
            </a:pPr>
            <a:r>
              <a:rPr lang="en-US" altLang="en-US" sz="2500" dirty="0"/>
              <a:t>                         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đê cát đỏ cỏ viền</a:t>
            </a: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Leng keng nhạc ngựa ngược lên chợ gò.</a:t>
            </a: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en-US" sz="2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(Ho</a:t>
            </a:r>
            <a:r>
              <a:rPr lang="en-US" alt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Tố Nguyên, </a:t>
            </a:r>
            <a:r>
              <a:rPr lang="en-US" altLang="en-US" sz="25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 Me)</a:t>
            </a:r>
            <a:endParaRPr lang="en-US" altLang="en-US" sz="2500" i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93700" y="1035050"/>
            <a:ext cx="377825" cy="376238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399" y="803606"/>
            <a:ext cx="7703565" cy="861774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marR="0" algn="just" defTabSz="914400">
              <a:buClrTx/>
              <a:buSzTx/>
              <a:buFontTx/>
              <a:buNone/>
              <a:defRPr/>
            </a:pP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500" b="1" kern="1200" cap="none" spc="0" normalizeH="0" baseline="0" noProof="0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25" name="TextBox 16"/>
          <p:cNvSpPr txBox="1"/>
          <p:nvPr/>
        </p:nvSpPr>
        <p:spPr>
          <a:xfrm>
            <a:off x="0" y="957263"/>
            <a:ext cx="1108075" cy="554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altLang="en-US" sz="30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Action Button: Home 6">
            <a:hlinkClick r:id="rId1" action="ppaction://hlinksldjump" highlightClick="1"/>
          </p:cNvPr>
          <p:cNvSpPr/>
          <p:nvPr/>
        </p:nvSpPr>
        <p:spPr>
          <a:xfrm>
            <a:off x="8305800" y="5867400"/>
            <a:ext cx="838200" cy="979488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981200" y="3048000"/>
            <a:ext cx="129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Rounded Rectangle 12"/>
          <p:cNvSpPr/>
          <p:nvPr/>
        </p:nvSpPr>
        <p:spPr>
          <a:xfrm>
            <a:off x="228600" y="914400"/>
            <a:ext cx="542925" cy="496888"/>
          </a:xfrm>
          <a:prstGeom prst="roundRect">
            <a:avLst/>
          </a:prstGeom>
          <a:solidFill>
            <a:srgbClr val="F37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8DA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973" y="703382"/>
            <a:ext cx="7703565" cy="861774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marR="0" algn="just" defTabSz="914400">
              <a:buClrTx/>
              <a:buSzTx/>
              <a:buFontTx/>
              <a:buNone/>
              <a:defRPr/>
            </a:pP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đảo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kern="1200" cap="none" spc="0" normalizeH="0" baseline="0" noProof="0" dirty="0" err="1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500" b="1" kern="1200" cap="none" spc="0" normalizeH="0" baseline="0" noProof="0" dirty="0"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2500" b="1" kern="1200" cap="none" spc="0" normalizeH="0" baseline="0" noProof="0" dirty="0">
              <a:effectLst>
                <a:glow rad="88900">
                  <a:schemeClr val="bg1"/>
                </a:glo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Action Button: Home 6">
            <a:hlinkClick r:id="rId1" action="ppaction://hlinksldjump" highlightClick="1"/>
          </p:cNvPr>
          <p:cNvSpPr/>
          <p:nvPr/>
        </p:nvSpPr>
        <p:spPr>
          <a:xfrm>
            <a:off x="8305800" y="6180138"/>
            <a:ext cx="838200" cy="666750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773" name="Content Placeholder 2"/>
          <p:cNvSpPr>
            <a:spLocks noGrp="1"/>
          </p:cNvSpPr>
          <p:nvPr>
            <p:ph idx="1"/>
          </p:nvPr>
        </p:nvSpPr>
        <p:spPr>
          <a:xfrm>
            <a:off x="512763" y="1516063"/>
            <a:ext cx="8185150" cy="2136775"/>
          </a:xfrm>
        </p:spPr>
        <p:txBody>
          <a:bodyPr vert="horz" wrap="square" lIns="91440" tIns="45720" rIns="91440" bIns="45720" anchor="t" anchorCtr="0"/>
          <a:p>
            <a:pPr marL="0" indent="0" algn="just">
              <a:lnSpc>
                <a:spcPct val="150000"/>
              </a:lnSpc>
              <a:buNone/>
            </a:pPr>
            <a:r>
              <a:rPr lang="en-US" altLang="en-US" sz="2500" dirty="0"/>
              <a:t>                         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đê cát đỏ cỏ viền</a:t>
            </a: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Leng keng nhạc ngựa ngược lên chợ gò.</a:t>
            </a:r>
            <a:endParaRPr lang="en-US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en-US" sz="2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(Ho</a:t>
            </a:r>
            <a:r>
              <a:rPr lang="en-US" altLang="en-US" sz="25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5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Tố Nguyên, </a:t>
            </a:r>
            <a:r>
              <a:rPr lang="en-US" altLang="en-US" sz="25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 Me)</a:t>
            </a:r>
            <a:endParaRPr lang="en-US" altLang="en-US" sz="2500" i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798" name="Rectangle 1"/>
          <p:cNvSpPr/>
          <p:nvPr/>
        </p:nvSpPr>
        <p:spPr>
          <a:xfrm>
            <a:off x="914400" y="3652838"/>
            <a:ext cx="7478713" cy="86201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Gợi ấn tượng về những âm thanh rộn rã, tươi vui của tiếng nhạc ngựa.</a:t>
            </a:r>
            <a:endParaRPr lang="en-US" altLang="en-US" sz="2500" i="1" dirty="0">
              <a:solidFill>
                <a:srgbClr val="FF0000"/>
              </a:solidFill>
            </a:endParaRPr>
          </a:p>
        </p:txBody>
      </p:sp>
      <p:sp>
        <p:nvSpPr>
          <p:cNvPr id="33799" name="Rectangle 2"/>
          <p:cNvSpPr/>
          <p:nvPr/>
        </p:nvSpPr>
        <p:spPr>
          <a:xfrm>
            <a:off x="914400" y="4625975"/>
            <a:ext cx="7478713" cy="86201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25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Thể hiện niềm vui trước nhịp sống bình yên, thân thuộc của quê hương. </a:t>
            </a:r>
            <a:endParaRPr lang="en-US" altLang="en-US" sz="25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animBg="1"/>
      <p:bldP spid="3379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2" name="Oval 4"/>
          <p:cNvSpPr/>
          <p:nvPr>
            <p:ph type="title"/>
          </p:nvPr>
        </p:nvSpPr>
        <p:spPr>
          <a:xfrm>
            <a:off x="449263" y="731838"/>
            <a:ext cx="2667000" cy="868362"/>
          </a:xfrm>
          <a:prstGeom prst="ellipse">
            <a:avLst/>
          </a:prstGeom>
          <a:solidFill>
            <a:schemeClr val="accent1">
              <a:alpha val="100000"/>
            </a:schemeClr>
          </a:solidFill>
          <a:ln>
            <a:solidFill>
              <a:schemeClr val="tx1">
                <a:alpha val="100000"/>
              </a:schemeClr>
            </a:solidFill>
          </a:ln>
        </p:spPr>
        <p:txBody>
          <a:bodyPr vert="horz" wrap="square" lIns="91440" tIns="45720" rIns="91440" bIns="45720" anchor="ctr" anchorCtr="0"/>
          <a:p>
            <a:pPr eaLnBrk="1" hangingPunct="1"/>
            <a:r>
              <a:rPr lang="en-US" altLang="en-US" sz="2800" b="1" dirty="0">
                <a:latin typeface="Times New Roman" panose="02020603050405020304" pitchFamily="18" charset="0"/>
              </a:rPr>
              <a:t>TIẾT 19</a:t>
            </a:r>
            <a:endParaRPr lang="en-US" altLang="en-US" sz="2800" b="1" dirty="0">
              <a:latin typeface="Times New Roman" panose="02020603050405020304" pitchFamily="18" charset="0"/>
            </a:endParaRPr>
          </a:p>
        </p:txBody>
      </p:sp>
      <p:sp>
        <p:nvSpPr>
          <p:cNvPr id="5123" name="Rectangle 6"/>
          <p:cNvSpPr>
            <a:spLocks noGrp="1"/>
          </p:cNvSpPr>
          <p:nvPr>
            <p:ph idx="1"/>
          </p:nvPr>
        </p:nvSpPr>
        <p:spPr>
          <a:xfrm>
            <a:off x="228600" y="1633538"/>
            <a:ext cx="8610600" cy="2133600"/>
          </a:xfrm>
        </p:spPr>
        <p:txBody>
          <a:bodyPr vert="horz" wrap="square" lIns="91440" tIns="45720" rIns="91440" bIns="45720" anchor="t" anchorCtr="0"/>
          <a:p>
            <a:pPr eaLnBrk="1" hangingPunct="1">
              <a:buNone/>
            </a:pPr>
            <a:r>
              <a:rPr lang="en-US" altLang="en-US" sz="3600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</a:t>
            </a:r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THỰC HÀNH TIẾNG VIỆT</a:t>
            </a:r>
            <a:endParaRPr lang="en-US" altLang="en-US" sz="36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endParaRPr lang="en-US" altLang="en-US" sz="25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eaLnBrk="1" hangingPunct="1"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(BIỆN PHÁP TU TỪ ĐẢO NGỮ)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ounded Rectangle 3"/>
          <p:cNvSpPr/>
          <p:nvPr/>
        </p:nvSpPr>
        <p:spPr>
          <a:xfrm>
            <a:off x="533400" y="1981200"/>
            <a:ext cx="2692400" cy="9321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5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</a:t>
            </a:r>
            <a:endParaRPr lang="en-US" sz="25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78915" y="381000"/>
            <a:ext cx="6374130" cy="9144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TU TỪ ĐẢO NGỮ</a:t>
            </a:r>
            <a:endParaRPr lang="en-US" sz="2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524000" y="1296670"/>
            <a:ext cx="485775" cy="68326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7239000" y="1300480"/>
            <a:ext cx="485775" cy="68326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903345" y="1979930"/>
            <a:ext cx="4787265" cy="93218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5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</a:t>
            </a:r>
            <a:endParaRPr lang="en-US" sz="25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533400" y="2950210"/>
            <a:ext cx="2656205" cy="3365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p>
            <a:pPr algn="just" defTabSz="266700">
              <a:lnSpc>
                <a:spcPct val="114000"/>
              </a:lnSpc>
              <a:spcAft>
                <a:spcPts val="1000"/>
              </a:spcAft>
            </a:pPr>
            <a:r>
              <a:rPr sz="2200">
                <a:latin typeface="Times New Roman" panose="02020603050405020304"/>
                <a:ea typeface="Times New Roman" panose="02020603050405020304"/>
              </a:rPr>
              <a:t>Đảo ngữ là biện pháp tu từ được tạo ra bằng cách thay đổi vị trí thông thường của các từ ngữ trong câu.</a:t>
            </a:r>
            <a:endParaRPr sz="2200"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3903345" y="2950845"/>
            <a:ext cx="1976120" cy="33496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noAutofit/>
          </a:bodyPr>
          <a:p>
            <a:pPr algn="ctr" defTabSz="266700">
              <a:lnSpc>
                <a:spcPct val="114000"/>
              </a:lnSpc>
              <a:spcAft>
                <a:spcPts val="1000"/>
              </a:spcAft>
            </a:pPr>
            <a:r>
              <a:rPr sz="22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Nhấn mạnh các đặc điểm (màu sắc, đường nét…), hoạt động, trạng thái của sự vật, hiện tượng.</a:t>
            </a:r>
            <a:endParaRPr sz="2200">
              <a:solidFill>
                <a:srgbClr val="000000"/>
              </a:solidFill>
              <a:latin typeface="Times New Roman" panose="02020603050405020304"/>
              <a:ea typeface="Calibri" panose="020F0502020204030204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6019800" y="2950210"/>
            <a:ext cx="1296035" cy="33718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algn="ctr" defTabSz="266700">
              <a:lnSpc>
                <a:spcPct val="114000"/>
              </a:lnSpc>
              <a:spcAft>
                <a:spcPts val="1000"/>
              </a:spcAft>
            </a:pPr>
            <a:r>
              <a:rPr sz="2200">
                <a:latin typeface="Times New Roman" panose="02020603050405020304"/>
                <a:ea typeface="Times New Roman" panose="02020603050405020304"/>
              </a:rPr>
              <a:t>Gợi ấn tượng.</a:t>
            </a:r>
            <a:endParaRPr sz="2200"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7456170" y="2951480"/>
            <a:ext cx="1176020" cy="33489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p>
            <a:pPr defTabSz="266700">
              <a:lnSpc>
                <a:spcPct val="114000"/>
              </a:lnSpc>
              <a:spcAft>
                <a:spcPts val="1000"/>
              </a:spcAft>
            </a:pPr>
            <a:r>
              <a:rPr sz="2200">
                <a:latin typeface="Times New Roman" panose="02020603050405020304"/>
                <a:ea typeface="Times New Roman" panose="02020603050405020304"/>
              </a:rPr>
              <a:t>Bộc lộ cảm xúc của người viết, người nói.</a:t>
            </a:r>
            <a:endParaRPr sz="2200"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19" name="Picture 5" descr="TaiMienPhi.Vn] Ảnh động 20/10 độc đáo, ý nghĩa cho ngày Phụ nữ Việt Na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225" y="209550"/>
            <a:ext cx="4351338" cy="2686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0" name="Rectangle 3"/>
          <p:cNvSpPr/>
          <p:nvPr/>
        </p:nvSpPr>
        <p:spPr>
          <a:xfrm>
            <a:off x="4329113" y="209550"/>
            <a:ext cx="4840287" cy="6186488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Rộn r</a:t>
            </a:r>
            <a:r>
              <a:rPr lang="en-US" alt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thay, sân trường em nắng mới, 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Nở rộ thay, bao bông hoa hồng xinh! Chúng em hát vang lời chúc,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Tặng cô, tặng mẹ thân yêu!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l</a:t>
            </a:r>
            <a:r>
              <a:rPr lang="en-US" alt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suối mát trong l</a:t>
            </a:r>
            <a:r>
              <a:rPr lang="en-US" alt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nh,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l</a:t>
            </a:r>
            <a:r>
              <a:rPr lang="en-US" alt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ánh nắng long lanh đầu ng</a:t>
            </a:r>
            <a:r>
              <a:rPr lang="en-US" alt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cô, cảm ơn mẹ hiền,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em lớn khôn từng giờ! 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Đẹp biết bao – nụ cười tỏa nắng!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Thắm biết bao – tình mẹ bao la!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Việt Nam ơi ng</a:t>
            </a:r>
            <a:r>
              <a:rPr lang="en-US" alt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rực rỡ,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Mừng hai mươi tháng mười vui ca! 🎶</a:t>
            </a:r>
            <a:endParaRPr lang="en-US" alt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4821" name="Picture 7" descr="Hình ảnh ngày 20/10 đẹp độc đáo, ý nghĩa và hài hước nhấ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2895600"/>
            <a:ext cx="4202113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Quốc Lộ 24B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0" y="57912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1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2" name="Picture 5" descr="TaiMienPhi.Vn] Ảnh động 20/10 độc đáo, ý nghĩa cho ngày Phụ nữ Việt Na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225" y="209550"/>
            <a:ext cx="4351338" cy="2686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Rectangle 3"/>
          <p:cNvSpPr/>
          <p:nvPr/>
        </p:nvSpPr>
        <p:spPr>
          <a:xfrm>
            <a:off x="4329113" y="209550"/>
            <a:ext cx="4840287" cy="6186488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 r</a:t>
            </a:r>
            <a:r>
              <a:rPr lang="en-US" altLang="en-US" sz="2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thay, sân trường em nắng mới, </a:t>
            </a:r>
            <a:endParaRPr lang="en-US" altLang="en-US" sz="22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 rộ thay, bao bông hoa hồng xinh!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Chúng em hát vang lời chúc,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Tặng cô, tặng mẹ thân yêu!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l</a:t>
            </a:r>
            <a:r>
              <a:rPr lang="en-US" alt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suối mát trong l</a:t>
            </a:r>
            <a:r>
              <a:rPr lang="en-US" alt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nh,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l</a:t>
            </a:r>
            <a:r>
              <a:rPr lang="en-US" alt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ánh nắng long lanh đầu ng</a:t>
            </a:r>
            <a:r>
              <a:rPr lang="en-US" alt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cô, cảm ơn mẹ hiền,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em lớn khôn từng giờ! 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Đẹp biết bao – nụ cười tỏa nắng!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Thắm biết bao – tình mẹ bao la!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Việt Nam ơi ng</a:t>
            </a:r>
            <a:r>
              <a:rPr lang="en-US" altLang="en-US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rực rỡ,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Mừng hai mươi tháng mười vui ca! 🎶</a:t>
            </a:r>
            <a:endParaRPr lang="en-US" altLang="en-US" sz="2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5844" name="Picture 7" descr="Hình ảnh ngày 20/10 đẹp độc đáo, ý nghĩa và hài hước nhấ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2895600"/>
            <a:ext cx="4202113" cy="3352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Text Box 3"/>
          <p:cNvSpPr txBox="1"/>
          <p:nvPr/>
        </p:nvSpPr>
        <p:spPr>
          <a:xfrm>
            <a:off x="531495" y="1600200"/>
            <a:ext cx="7925435" cy="3188335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 rtlCol="0" anchor="t">
            <a:spAutoFit/>
          </a:bodyPr>
          <a:p>
            <a:pPr algn="just">
              <a:lnSpc>
                <a:spcPct val="115000"/>
              </a:lnSpc>
              <a:buNone/>
            </a:pPr>
            <a:r>
              <a:rPr lang="vi-VN" altLang="x-none" sz="35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Viết đoạn văn ngắn khoảng 7-10 câu</a:t>
            </a:r>
            <a:r>
              <a:rPr sz="35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,</a:t>
            </a:r>
            <a:r>
              <a:rPr lang="vi-VN" altLang="x-none" sz="35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+mn-ea"/>
              </a:rPr>
              <a:t> trong đó có sử dụng biện pháp tu từ đảo ngữ về một trong các chủ đề sau: miêu tả vẻ đẹp của thiên nhiên, tình cảm gia đình, tình yêu quê hương đất nước.</a:t>
            </a:r>
            <a:endParaRPr lang="vi-VN" altLang="x-none" sz="350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722313" y="685800"/>
            <a:ext cx="7964488" cy="6858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5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HƯỚNG DẪN TỰ HỌC</a:t>
            </a:r>
            <a:endParaRPr kumimoji="0" lang="en-US" altLang="en-US" sz="3500" b="1" i="0" u="sng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1379538"/>
            <a:ext cx="7924800" cy="40449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p>
            <a:pPr algn="just">
              <a:lnSpc>
                <a:spcPct val="115000"/>
              </a:lnSpc>
              <a:buNone/>
            </a:pP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Nắm vững nội dung b</a:t>
            </a:r>
            <a:r>
              <a:rPr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học.</a:t>
            </a:r>
            <a:endParaRPr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</a:t>
            </a:r>
            <a:r>
              <a:rPr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thiện các b</a:t>
            </a:r>
            <a:r>
              <a:rPr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tập trong sgk trang 45, 46.</a:t>
            </a:r>
            <a:endParaRPr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Sưu tầm thêm những b</a:t>
            </a:r>
            <a:r>
              <a:rPr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hát, ca dao,</a:t>
            </a:r>
            <a:r>
              <a:rPr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sử dụng biện pháp tu từ đảo ngữ v</a:t>
            </a:r>
            <a:r>
              <a:rPr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nêu tác dụng của nó.</a:t>
            </a:r>
            <a:endParaRPr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sz="25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vi-VN" altLang="x-none" sz="25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Viết đoạn văn ngắn khoảng 7-10 câu</a:t>
            </a:r>
            <a:r>
              <a:rPr sz="25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altLang="x-none" sz="25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trong đó có sử dụng biện pháp tu từ đảo ngữ về một trong các chủ đề sau: miêu tả vẻ đẹp của thiên nhiên, tình cảm gia đình, tình yêu quê hương đất nước.</a:t>
            </a:r>
            <a:endParaRPr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buNone/>
            </a:pP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</a:t>
            </a:r>
            <a:r>
              <a:rPr sz="2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r>
              <a:rPr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</a:t>
            </a:r>
            <a:r>
              <a:rPr lang="vi-VN" altLang="x-none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x-none" sz="2500" b="1" i="1" dirty="0">
                <a:latin typeface="Times New Roman" panose="02020603050405020304" pitchFamily="18" charset="0"/>
                <a:cs typeface="Calibri" panose="020F0502020204030204" pitchFamily="34" charset="0"/>
              </a:rPr>
              <a:t>Ca Huế trên sông Hương.</a:t>
            </a:r>
            <a:endParaRPr sz="25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roup 2"/>
          <p:cNvGrpSpPr/>
          <p:nvPr/>
        </p:nvGrpSpPr>
        <p:grpSpPr>
          <a:xfrm>
            <a:off x="838200" y="2209800"/>
            <a:ext cx="7543800" cy="3922713"/>
            <a:chOff x="912" y="672"/>
            <a:chExt cx="3982" cy="2863"/>
          </a:xfrm>
        </p:grpSpPr>
        <p:sp>
          <p:nvSpPr>
            <p:cNvPr id="37892" name="Freeform 3"/>
            <p:cNvSpPr/>
            <p:nvPr/>
          </p:nvSpPr>
          <p:spPr>
            <a:xfrm>
              <a:off x="1999" y="1619"/>
              <a:ext cx="2622" cy="1759"/>
            </a:xfrm>
            <a:custGeom>
              <a:avLst/>
              <a:gdLst>
                <a:gd name="txL" fmla="*/ 0 w 2622"/>
                <a:gd name="txT" fmla="*/ 0 h 1759"/>
                <a:gd name="txR" fmla="*/ 2622 w 2622"/>
                <a:gd name="txB" fmla="*/ 1759 h 1759"/>
              </a:gdLst>
              <a:ahLst/>
              <a:cxnLst>
                <a:cxn ang="0">
                  <a:pos x="1308" y="0"/>
                </a:cxn>
                <a:cxn ang="0">
                  <a:pos x="2622" y="624"/>
                </a:cxn>
                <a:cxn ang="0">
                  <a:pos x="2622" y="1759"/>
                </a:cxn>
                <a:cxn ang="0">
                  <a:pos x="1760" y="1759"/>
                </a:cxn>
                <a:cxn ang="0">
                  <a:pos x="871" y="1759"/>
                </a:cxn>
                <a:cxn ang="0">
                  <a:pos x="0" y="1759"/>
                </a:cxn>
                <a:cxn ang="0">
                  <a:pos x="0" y="624"/>
                </a:cxn>
                <a:cxn ang="0">
                  <a:pos x="1308" y="0"/>
                </a:cxn>
              </a:cxnLst>
              <a:rect l="txL" t="txT" r="txR" b="txB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893" name="Freeform 4"/>
            <p:cNvSpPr/>
            <p:nvPr/>
          </p:nvSpPr>
          <p:spPr>
            <a:xfrm>
              <a:off x="2964" y="1002"/>
              <a:ext cx="707" cy="702"/>
            </a:xfrm>
            <a:custGeom>
              <a:avLst/>
              <a:gdLst>
                <a:gd name="txL" fmla="*/ 0 w 707"/>
                <a:gd name="txT" fmla="*/ 0 h 702"/>
                <a:gd name="txR" fmla="*/ 707 w 707"/>
                <a:gd name="txB" fmla="*/ 702 h 702"/>
              </a:gdLst>
              <a:ahLst/>
              <a:cxnLst>
                <a:cxn ang="0">
                  <a:pos x="707" y="702"/>
                </a:cxn>
                <a:cxn ang="0">
                  <a:pos x="707" y="0"/>
                </a:cxn>
                <a:cxn ang="0">
                  <a:pos x="0" y="0"/>
                </a:cxn>
                <a:cxn ang="0">
                  <a:pos x="0" y="688"/>
                </a:cxn>
                <a:cxn ang="0">
                  <a:pos x="343" y="512"/>
                </a:cxn>
                <a:cxn ang="0">
                  <a:pos x="707" y="702"/>
                </a:cxn>
              </a:cxnLst>
              <a:rect l="txL" t="txT" r="txR" b="txB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894" name="Freeform 5"/>
            <p:cNvSpPr/>
            <p:nvPr/>
          </p:nvSpPr>
          <p:spPr>
            <a:xfrm>
              <a:off x="1743" y="1622"/>
              <a:ext cx="1221" cy="615"/>
            </a:xfrm>
            <a:custGeom>
              <a:avLst/>
              <a:gdLst>
                <a:gd name="txL" fmla="*/ 0 w 1221"/>
                <a:gd name="txT" fmla="*/ 0 h 615"/>
                <a:gd name="txR" fmla="*/ 1221 w 1221"/>
                <a:gd name="txB" fmla="*/ 615 h 615"/>
              </a:gdLst>
              <a:ahLst/>
              <a:cxnLst>
                <a:cxn ang="0">
                  <a:pos x="0" y="615"/>
                </a:cxn>
                <a:cxn ang="0">
                  <a:pos x="1221" y="72"/>
                </a:cxn>
                <a:cxn ang="0">
                  <a:pos x="1221" y="61"/>
                </a:cxn>
                <a:cxn ang="0">
                  <a:pos x="1221" y="43"/>
                </a:cxn>
                <a:cxn ang="0">
                  <a:pos x="1221" y="22"/>
                </a:cxn>
                <a:cxn ang="0">
                  <a:pos x="1221" y="0"/>
                </a:cxn>
                <a:cxn ang="0">
                  <a:pos x="0" y="544"/>
                </a:cxn>
                <a:cxn ang="0">
                  <a:pos x="0" y="615"/>
                </a:cxn>
              </a:cxnLst>
              <a:rect l="txL" t="txT" r="txR" b="txB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895" name="Rectangle 6"/>
            <p:cNvSpPr/>
            <p:nvPr/>
          </p:nvSpPr>
          <p:spPr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>
                <a:buNone/>
              </a:pPr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7896" name="Freeform 7"/>
            <p:cNvSpPr/>
            <p:nvPr/>
          </p:nvSpPr>
          <p:spPr>
            <a:xfrm>
              <a:off x="2777" y="672"/>
              <a:ext cx="1053" cy="266"/>
            </a:xfrm>
            <a:custGeom>
              <a:avLst/>
              <a:gdLst>
                <a:gd name="txL" fmla="*/ 0 w 1053"/>
                <a:gd name="txT" fmla="*/ 0 h 266"/>
                <a:gd name="txR" fmla="*/ 1053 w 1053"/>
                <a:gd name="txB" fmla="*/ 266 h 266"/>
              </a:gdLst>
              <a:ahLst/>
              <a:cxnLst>
                <a:cxn ang="0">
                  <a:pos x="530" y="0"/>
                </a:cxn>
                <a:cxn ang="0">
                  <a:pos x="0" y="266"/>
                </a:cxn>
                <a:cxn ang="0">
                  <a:pos x="1053" y="266"/>
                </a:cxn>
                <a:cxn ang="0">
                  <a:pos x="530" y="0"/>
                </a:cxn>
              </a:cxnLst>
              <a:rect l="txL" t="txT" r="txR" b="txB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897" name="Freeform 8"/>
            <p:cNvSpPr/>
            <p:nvPr/>
          </p:nvSpPr>
          <p:spPr>
            <a:xfrm>
              <a:off x="3668" y="1632"/>
              <a:ext cx="1206" cy="611"/>
            </a:xfrm>
            <a:custGeom>
              <a:avLst/>
              <a:gdLst>
                <a:gd name="txL" fmla="*/ 0 w 1206"/>
                <a:gd name="txT" fmla="*/ 0 h 611"/>
                <a:gd name="txR" fmla="*/ 1206 w 1206"/>
                <a:gd name="txB" fmla="*/ 611 h 611"/>
              </a:gdLst>
              <a:ahLst/>
              <a:cxnLst>
                <a:cxn ang="0">
                  <a:pos x="1206" y="611"/>
                </a:cxn>
                <a:cxn ang="0">
                  <a:pos x="0" y="68"/>
                </a:cxn>
                <a:cxn ang="0">
                  <a:pos x="0" y="58"/>
                </a:cxn>
                <a:cxn ang="0">
                  <a:pos x="0" y="41"/>
                </a:cxn>
                <a:cxn ang="0">
                  <a:pos x="0" y="23"/>
                </a:cxn>
                <a:cxn ang="0">
                  <a:pos x="0" y="0"/>
                </a:cxn>
                <a:cxn ang="0">
                  <a:pos x="1206" y="541"/>
                </a:cxn>
                <a:cxn ang="0">
                  <a:pos x="1206" y="611"/>
                </a:cxn>
              </a:cxnLst>
              <a:rect l="txL" t="txT" r="txR" b="txB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898" name="Rectangle 9"/>
            <p:cNvSpPr/>
            <p:nvPr/>
          </p:nvSpPr>
          <p:spPr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p>
              <a:pPr>
                <a:buNone/>
              </a:pPr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7899" name="Freeform 10"/>
            <p:cNvSpPr/>
            <p:nvPr/>
          </p:nvSpPr>
          <p:spPr>
            <a:xfrm>
              <a:off x="3126" y="1079"/>
              <a:ext cx="366" cy="355"/>
            </a:xfrm>
            <a:custGeom>
              <a:avLst/>
              <a:gdLst>
                <a:gd name="txL" fmla="*/ 0 w 366"/>
                <a:gd name="txT" fmla="*/ 0 h 355"/>
                <a:gd name="txR" fmla="*/ 366 w 366"/>
                <a:gd name="txB" fmla="*/ 355 h 355"/>
              </a:gdLst>
              <a:ahLst/>
              <a:cxnLst>
                <a:cxn ang="0">
                  <a:pos x="190" y="0"/>
                </a:cxn>
                <a:cxn ang="0">
                  <a:pos x="147" y="4"/>
                </a:cxn>
                <a:cxn ang="0">
                  <a:pos x="110" y="12"/>
                </a:cxn>
                <a:cxn ang="0">
                  <a:pos x="79" y="26"/>
                </a:cxn>
                <a:cxn ang="0">
                  <a:pos x="51" y="47"/>
                </a:cxn>
                <a:cxn ang="0">
                  <a:pos x="28" y="72"/>
                </a:cxn>
                <a:cxn ang="0">
                  <a:pos x="14" y="99"/>
                </a:cxn>
                <a:cxn ang="0">
                  <a:pos x="2" y="130"/>
                </a:cxn>
                <a:cxn ang="0">
                  <a:pos x="0" y="163"/>
                </a:cxn>
                <a:cxn ang="0">
                  <a:pos x="0" y="223"/>
                </a:cxn>
                <a:cxn ang="0">
                  <a:pos x="0" y="272"/>
                </a:cxn>
                <a:cxn ang="0">
                  <a:pos x="0" y="315"/>
                </a:cxn>
                <a:cxn ang="0">
                  <a:pos x="0" y="355"/>
                </a:cxn>
                <a:cxn ang="0">
                  <a:pos x="79" y="355"/>
                </a:cxn>
                <a:cxn ang="0">
                  <a:pos x="130" y="355"/>
                </a:cxn>
                <a:cxn ang="0">
                  <a:pos x="161" y="355"/>
                </a:cxn>
                <a:cxn ang="0">
                  <a:pos x="187" y="355"/>
                </a:cxn>
                <a:cxn ang="0">
                  <a:pos x="210" y="355"/>
                </a:cxn>
                <a:cxn ang="0">
                  <a:pos x="241" y="355"/>
                </a:cxn>
                <a:cxn ang="0">
                  <a:pos x="289" y="355"/>
                </a:cxn>
                <a:cxn ang="0">
                  <a:pos x="366" y="355"/>
                </a:cxn>
                <a:cxn ang="0">
                  <a:pos x="366" y="297"/>
                </a:cxn>
                <a:cxn ang="0">
                  <a:pos x="366" y="245"/>
                </a:cxn>
                <a:cxn ang="0">
                  <a:pos x="366" y="198"/>
                </a:cxn>
                <a:cxn ang="0">
                  <a:pos x="366" y="157"/>
                </a:cxn>
                <a:cxn ang="0">
                  <a:pos x="363" y="136"/>
                </a:cxn>
                <a:cxn ang="0">
                  <a:pos x="357" y="111"/>
                </a:cxn>
                <a:cxn ang="0">
                  <a:pos x="343" y="84"/>
                </a:cxn>
                <a:cxn ang="0">
                  <a:pos x="326" y="60"/>
                </a:cxn>
                <a:cxn ang="0">
                  <a:pos x="300" y="35"/>
                </a:cxn>
                <a:cxn ang="0">
                  <a:pos x="269" y="16"/>
                </a:cxn>
                <a:cxn ang="0">
                  <a:pos x="232" y="4"/>
                </a:cxn>
                <a:cxn ang="0">
                  <a:pos x="190" y="0"/>
                </a:cxn>
              </a:cxnLst>
              <a:rect l="txL" t="txT" r="txR" b="txB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00" name="Freeform 11"/>
            <p:cNvSpPr/>
            <p:nvPr/>
          </p:nvSpPr>
          <p:spPr>
            <a:xfrm>
              <a:off x="2828" y="2398"/>
              <a:ext cx="28" cy="666"/>
            </a:xfrm>
            <a:custGeom>
              <a:avLst/>
              <a:gdLst>
                <a:gd name="txL" fmla="*/ 0 w 28"/>
                <a:gd name="txT" fmla="*/ 0 h 666"/>
                <a:gd name="txR" fmla="*/ 28 w 28"/>
                <a:gd name="txB" fmla="*/ 666 h 666"/>
              </a:gdLst>
              <a:ahLst/>
              <a:cxnLst>
                <a:cxn ang="0">
                  <a:pos x="14" y="20"/>
                </a:cxn>
                <a:cxn ang="0">
                  <a:pos x="0" y="10"/>
                </a:cxn>
                <a:cxn ang="0">
                  <a:pos x="0" y="666"/>
                </a:cxn>
                <a:cxn ang="0">
                  <a:pos x="28" y="666"/>
                </a:cxn>
                <a:cxn ang="0">
                  <a:pos x="28" y="10"/>
                </a:cxn>
                <a:cxn ang="0">
                  <a:pos x="14" y="0"/>
                </a:cxn>
                <a:cxn ang="0">
                  <a:pos x="28" y="10"/>
                </a:cxn>
                <a:cxn ang="0">
                  <a:pos x="28" y="0"/>
                </a:cxn>
                <a:cxn ang="0">
                  <a:pos x="14" y="0"/>
                </a:cxn>
                <a:cxn ang="0">
                  <a:pos x="14" y="20"/>
                </a:cxn>
              </a:cxnLst>
              <a:rect l="txL" t="txT" r="txR" b="txB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01" name="Freeform 12"/>
            <p:cNvSpPr/>
            <p:nvPr/>
          </p:nvSpPr>
          <p:spPr>
            <a:xfrm>
              <a:off x="2305" y="2398"/>
              <a:ext cx="537" cy="20"/>
            </a:xfrm>
            <a:custGeom>
              <a:avLst/>
              <a:gdLst>
                <a:gd name="txL" fmla="*/ 0 w 537"/>
                <a:gd name="txT" fmla="*/ 0 h 20"/>
                <a:gd name="txR" fmla="*/ 537 w 537"/>
                <a:gd name="txB" fmla="*/ 20 h 20"/>
              </a:gdLst>
              <a:ahLst/>
              <a:cxnLst>
                <a:cxn ang="0">
                  <a:pos x="29" y="10"/>
                </a:cxn>
                <a:cxn ang="0">
                  <a:pos x="15" y="20"/>
                </a:cxn>
                <a:cxn ang="0">
                  <a:pos x="537" y="20"/>
                </a:cxn>
                <a:cxn ang="0">
                  <a:pos x="537" y="0"/>
                </a:cxn>
                <a:cxn ang="0">
                  <a:pos x="15" y="0"/>
                </a:cxn>
                <a:cxn ang="0">
                  <a:pos x="0" y="10"/>
                </a:cxn>
                <a:cxn ang="0">
                  <a:pos x="15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29" y="10"/>
                </a:cxn>
              </a:cxnLst>
              <a:rect l="txL" t="txT" r="txR" b="txB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02" name="Freeform 13"/>
            <p:cNvSpPr/>
            <p:nvPr/>
          </p:nvSpPr>
          <p:spPr>
            <a:xfrm>
              <a:off x="2305" y="2408"/>
              <a:ext cx="29" cy="667"/>
            </a:xfrm>
            <a:custGeom>
              <a:avLst/>
              <a:gdLst>
                <a:gd name="txL" fmla="*/ 0 w 29"/>
                <a:gd name="txT" fmla="*/ 0 h 667"/>
                <a:gd name="txR" fmla="*/ 29 w 29"/>
                <a:gd name="txB" fmla="*/ 667 h 667"/>
              </a:gdLst>
              <a:ahLst/>
              <a:cxnLst>
                <a:cxn ang="0">
                  <a:pos x="15" y="646"/>
                </a:cxn>
                <a:cxn ang="0">
                  <a:pos x="29" y="656"/>
                </a:cxn>
                <a:cxn ang="0">
                  <a:pos x="29" y="0"/>
                </a:cxn>
                <a:cxn ang="0">
                  <a:pos x="0" y="0"/>
                </a:cxn>
                <a:cxn ang="0">
                  <a:pos x="0" y="656"/>
                </a:cxn>
                <a:cxn ang="0">
                  <a:pos x="15" y="667"/>
                </a:cxn>
                <a:cxn ang="0">
                  <a:pos x="0" y="656"/>
                </a:cxn>
                <a:cxn ang="0">
                  <a:pos x="0" y="667"/>
                </a:cxn>
                <a:cxn ang="0">
                  <a:pos x="15" y="667"/>
                </a:cxn>
                <a:cxn ang="0">
                  <a:pos x="15" y="646"/>
                </a:cxn>
              </a:cxnLst>
              <a:rect l="txL" t="txT" r="txR" b="txB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03" name="Freeform 14"/>
            <p:cNvSpPr/>
            <p:nvPr/>
          </p:nvSpPr>
          <p:spPr>
            <a:xfrm>
              <a:off x="2320" y="3054"/>
              <a:ext cx="536" cy="21"/>
            </a:xfrm>
            <a:custGeom>
              <a:avLst/>
              <a:gdLst>
                <a:gd name="txL" fmla="*/ 0 w 536"/>
                <a:gd name="txT" fmla="*/ 0 h 21"/>
                <a:gd name="txR" fmla="*/ 536 w 536"/>
                <a:gd name="txB" fmla="*/ 21 h 21"/>
              </a:gdLst>
              <a:ahLst/>
              <a:cxnLst>
                <a:cxn ang="0">
                  <a:pos x="508" y="10"/>
                </a:cxn>
                <a:cxn ang="0">
                  <a:pos x="522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522" y="21"/>
                </a:cxn>
                <a:cxn ang="0">
                  <a:pos x="536" y="10"/>
                </a:cxn>
                <a:cxn ang="0">
                  <a:pos x="522" y="21"/>
                </a:cxn>
                <a:cxn ang="0">
                  <a:pos x="536" y="21"/>
                </a:cxn>
                <a:cxn ang="0">
                  <a:pos x="536" y="10"/>
                </a:cxn>
                <a:cxn ang="0">
                  <a:pos x="508" y="10"/>
                </a:cxn>
              </a:cxnLst>
              <a:rect l="txL" t="txT" r="txR" b="txB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04" name="Freeform 15"/>
            <p:cNvSpPr/>
            <p:nvPr/>
          </p:nvSpPr>
          <p:spPr>
            <a:xfrm>
              <a:off x="2322" y="2590"/>
              <a:ext cx="517" cy="20"/>
            </a:xfrm>
            <a:custGeom>
              <a:avLst/>
              <a:gdLst>
                <a:gd name="txL" fmla="*/ 0 w 517"/>
                <a:gd name="txT" fmla="*/ 0 h 20"/>
                <a:gd name="txR" fmla="*/ 517 w 517"/>
                <a:gd name="txB" fmla="*/ 20 h 20"/>
              </a:gdLst>
              <a:ahLst/>
              <a:cxnLst>
                <a:cxn ang="0">
                  <a:pos x="517" y="10"/>
                </a:cxn>
                <a:cxn ang="0">
                  <a:pos x="517" y="0"/>
                </a:cxn>
                <a:cxn ang="0">
                  <a:pos x="0" y="0"/>
                </a:cxn>
                <a:cxn ang="0">
                  <a:pos x="0" y="20"/>
                </a:cxn>
                <a:cxn ang="0">
                  <a:pos x="517" y="20"/>
                </a:cxn>
                <a:cxn ang="0">
                  <a:pos x="517" y="10"/>
                </a:cxn>
              </a:cxnLst>
              <a:rect l="txL" t="txT" r="txR" b="txB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05" name="Freeform 16"/>
            <p:cNvSpPr/>
            <p:nvPr/>
          </p:nvSpPr>
          <p:spPr>
            <a:xfrm>
              <a:off x="2322" y="2829"/>
              <a:ext cx="517" cy="21"/>
            </a:xfrm>
            <a:custGeom>
              <a:avLst/>
              <a:gdLst>
                <a:gd name="txL" fmla="*/ 0 w 517"/>
                <a:gd name="txT" fmla="*/ 0 h 21"/>
                <a:gd name="txR" fmla="*/ 517 w 517"/>
                <a:gd name="txB" fmla="*/ 21 h 21"/>
              </a:gdLst>
              <a:ahLst/>
              <a:cxnLst>
                <a:cxn ang="0">
                  <a:pos x="517" y="10"/>
                </a:cxn>
                <a:cxn ang="0">
                  <a:pos x="517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517" y="21"/>
                </a:cxn>
                <a:cxn ang="0">
                  <a:pos x="517" y="10"/>
                </a:cxn>
              </a:cxnLst>
              <a:rect l="txL" t="txT" r="txR" b="txB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06" name="Freeform 17"/>
            <p:cNvSpPr/>
            <p:nvPr/>
          </p:nvSpPr>
          <p:spPr>
            <a:xfrm>
              <a:off x="2558" y="2418"/>
              <a:ext cx="28" cy="640"/>
            </a:xfrm>
            <a:custGeom>
              <a:avLst/>
              <a:gdLst>
                <a:gd name="txL" fmla="*/ 0 w 28"/>
                <a:gd name="txT" fmla="*/ 0 h 640"/>
                <a:gd name="txR" fmla="*/ 28 w 28"/>
                <a:gd name="txB" fmla="*/ 640 h 640"/>
              </a:gdLst>
              <a:ahLst/>
              <a:cxnLst>
                <a:cxn ang="0">
                  <a:pos x="14" y="640"/>
                </a:cxn>
                <a:cxn ang="0">
                  <a:pos x="28" y="640"/>
                </a:cxn>
                <a:cxn ang="0">
                  <a:pos x="28" y="0"/>
                </a:cxn>
                <a:cxn ang="0">
                  <a:pos x="0" y="0"/>
                </a:cxn>
                <a:cxn ang="0">
                  <a:pos x="0" y="640"/>
                </a:cxn>
                <a:cxn ang="0">
                  <a:pos x="14" y="640"/>
                </a:cxn>
              </a:cxnLst>
              <a:rect l="txL" t="txT" r="txR" b="txB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07" name="Freeform 18"/>
            <p:cNvSpPr/>
            <p:nvPr/>
          </p:nvSpPr>
          <p:spPr>
            <a:xfrm>
              <a:off x="4289" y="2398"/>
              <a:ext cx="29" cy="666"/>
            </a:xfrm>
            <a:custGeom>
              <a:avLst/>
              <a:gdLst>
                <a:gd name="txL" fmla="*/ 0 w 29"/>
                <a:gd name="txT" fmla="*/ 0 h 666"/>
                <a:gd name="txR" fmla="*/ 29 w 29"/>
                <a:gd name="txB" fmla="*/ 666 h 666"/>
              </a:gdLst>
              <a:ahLst/>
              <a:cxnLst>
                <a:cxn ang="0">
                  <a:pos x="15" y="20"/>
                </a:cxn>
                <a:cxn ang="0">
                  <a:pos x="0" y="10"/>
                </a:cxn>
                <a:cxn ang="0">
                  <a:pos x="0" y="666"/>
                </a:cxn>
                <a:cxn ang="0">
                  <a:pos x="29" y="666"/>
                </a:cxn>
                <a:cxn ang="0">
                  <a:pos x="29" y="10"/>
                </a:cxn>
                <a:cxn ang="0">
                  <a:pos x="15" y="0"/>
                </a:cxn>
                <a:cxn ang="0">
                  <a:pos x="29" y="10"/>
                </a:cxn>
                <a:cxn ang="0">
                  <a:pos x="29" y="0"/>
                </a:cxn>
                <a:cxn ang="0">
                  <a:pos x="15" y="0"/>
                </a:cxn>
                <a:cxn ang="0">
                  <a:pos x="15" y="20"/>
                </a:cxn>
              </a:cxnLst>
              <a:rect l="txL" t="txT" r="txR" b="txB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08" name="Freeform 19"/>
            <p:cNvSpPr/>
            <p:nvPr/>
          </p:nvSpPr>
          <p:spPr>
            <a:xfrm>
              <a:off x="3770" y="2398"/>
              <a:ext cx="534" cy="20"/>
            </a:xfrm>
            <a:custGeom>
              <a:avLst/>
              <a:gdLst>
                <a:gd name="txL" fmla="*/ 0 w 534"/>
                <a:gd name="txT" fmla="*/ 0 h 20"/>
                <a:gd name="txR" fmla="*/ 534 w 534"/>
                <a:gd name="txB" fmla="*/ 20 h 20"/>
              </a:gdLst>
              <a:ahLst/>
              <a:cxnLst>
                <a:cxn ang="0">
                  <a:pos x="28" y="10"/>
                </a:cxn>
                <a:cxn ang="0">
                  <a:pos x="14" y="20"/>
                </a:cxn>
                <a:cxn ang="0">
                  <a:pos x="534" y="20"/>
                </a:cxn>
                <a:cxn ang="0">
                  <a:pos x="534" y="0"/>
                </a:cxn>
                <a:cxn ang="0">
                  <a:pos x="14" y="0"/>
                </a:cxn>
                <a:cxn ang="0">
                  <a:pos x="0" y="10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10"/>
                </a:cxn>
                <a:cxn ang="0">
                  <a:pos x="28" y="10"/>
                </a:cxn>
              </a:cxnLst>
              <a:rect l="txL" t="txT" r="txR" b="txB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09" name="Freeform 20"/>
            <p:cNvSpPr/>
            <p:nvPr/>
          </p:nvSpPr>
          <p:spPr>
            <a:xfrm>
              <a:off x="3770" y="2408"/>
              <a:ext cx="28" cy="667"/>
            </a:xfrm>
            <a:custGeom>
              <a:avLst/>
              <a:gdLst>
                <a:gd name="txL" fmla="*/ 0 w 28"/>
                <a:gd name="txT" fmla="*/ 0 h 667"/>
                <a:gd name="txR" fmla="*/ 28 w 28"/>
                <a:gd name="txB" fmla="*/ 667 h 667"/>
              </a:gdLst>
              <a:ahLst/>
              <a:cxnLst>
                <a:cxn ang="0">
                  <a:pos x="14" y="646"/>
                </a:cxn>
                <a:cxn ang="0">
                  <a:pos x="28" y="656"/>
                </a:cxn>
                <a:cxn ang="0">
                  <a:pos x="28" y="0"/>
                </a:cxn>
                <a:cxn ang="0">
                  <a:pos x="0" y="0"/>
                </a:cxn>
                <a:cxn ang="0">
                  <a:pos x="0" y="656"/>
                </a:cxn>
                <a:cxn ang="0">
                  <a:pos x="14" y="667"/>
                </a:cxn>
                <a:cxn ang="0">
                  <a:pos x="0" y="656"/>
                </a:cxn>
                <a:cxn ang="0">
                  <a:pos x="0" y="667"/>
                </a:cxn>
                <a:cxn ang="0">
                  <a:pos x="14" y="667"/>
                </a:cxn>
                <a:cxn ang="0">
                  <a:pos x="14" y="646"/>
                </a:cxn>
              </a:cxnLst>
              <a:rect l="txL" t="txT" r="txR" b="txB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10" name="Freeform 21"/>
            <p:cNvSpPr/>
            <p:nvPr/>
          </p:nvSpPr>
          <p:spPr>
            <a:xfrm>
              <a:off x="3784" y="3054"/>
              <a:ext cx="534" cy="21"/>
            </a:xfrm>
            <a:custGeom>
              <a:avLst/>
              <a:gdLst>
                <a:gd name="txL" fmla="*/ 0 w 534"/>
                <a:gd name="txT" fmla="*/ 0 h 21"/>
                <a:gd name="txR" fmla="*/ 534 w 534"/>
                <a:gd name="txB" fmla="*/ 21 h 21"/>
              </a:gdLst>
              <a:ahLst/>
              <a:cxnLst>
                <a:cxn ang="0">
                  <a:pos x="505" y="10"/>
                </a:cxn>
                <a:cxn ang="0">
                  <a:pos x="520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520" y="21"/>
                </a:cxn>
                <a:cxn ang="0">
                  <a:pos x="534" y="10"/>
                </a:cxn>
                <a:cxn ang="0">
                  <a:pos x="520" y="21"/>
                </a:cxn>
                <a:cxn ang="0">
                  <a:pos x="534" y="21"/>
                </a:cxn>
                <a:cxn ang="0">
                  <a:pos x="534" y="10"/>
                </a:cxn>
                <a:cxn ang="0">
                  <a:pos x="505" y="10"/>
                </a:cxn>
              </a:cxnLst>
              <a:rect l="txL" t="txT" r="txR" b="txB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11" name="Freeform 22"/>
            <p:cNvSpPr/>
            <p:nvPr/>
          </p:nvSpPr>
          <p:spPr>
            <a:xfrm>
              <a:off x="3793" y="2590"/>
              <a:ext cx="505" cy="20"/>
            </a:xfrm>
            <a:custGeom>
              <a:avLst/>
              <a:gdLst>
                <a:gd name="txL" fmla="*/ 0 w 505"/>
                <a:gd name="txT" fmla="*/ 0 h 20"/>
                <a:gd name="txR" fmla="*/ 505 w 505"/>
                <a:gd name="txB" fmla="*/ 20 h 20"/>
              </a:gdLst>
              <a:ahLst/>
              <a:cxnLst>
                <a:cxn ang="0">
                  <a:pos x="505" y="10"/>
                </a:cxn>
                <a:cxn ang="0">
                  <a:pos x="505" y="0"/>
                </a:cxn>
                <a:cxn ang="0">
                  <a:pos x="0" y="0"/>
                </a:cxn>
                <a:cxn ang="0">
                  <a:pos x="0" y="20"/>
                </a:cxn>
                <a:cxn ang="0">
                  <a:pos x="505" y="20"/>
                </a:cxn>
                <a:cxn ang="0">
                  <a:pos x="505" y="10"/>
                </a:cxn>
              </a:cxnLst>
              <a:rect l="txL" t="txT" r="txR" b="txB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12" name="Freeform 23"/>
            <p:cNvSpPr/>
            <p:nvPr/>
          </p:nvSpPr>
          <p:spPr>
            <a:xfrm>
              <a:off x="3793" y="2829"/>
              <a:ext cx="505" cy="21"/>
            </a:xfrm>
            <a:custGeom>
              <a:avLst/>
              <a:gdLst>
                <a:gd name="txL" fmla="*/ 0 w 505"/>
                <a:gd name="txT" fmla="*/ 0 h 21"/>
                <a:gd name="txR" fmla="*/ 505 w 505"/>
                <a:gd name="txB" fmla="*/ 21 h 21"/>
              </a:gdLst>
              <a:ahLst/>
              <a:cxnLst>
                <a:cxn ang="0">
                  <a:pos x="505" y="10"/>
                </a:cxn>
                <a:cxn ang="0">
                  <a:pos x="505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505" y="21"/>
                </a:cxn>
                <a:cxn ang="0">
                  <a:pos x="505" y="10"/>
                </a:cxn>
              </a:cxnLst>
              <a:rect l="txL" t="txT" r="txR" b="txB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13" name="Freeform 24"/>
            <p:cNvSpPr/>
            <p:nvPr/>
          </p:nvSpPr>
          <p:spPr>
            <a:xfrm>
              <a:off x="4023" y="2418"/>
              <a:ext cx="28" cy="640"/>
            </a:xfrm>
            <a:custGeom>
              <a:avLst/>
              <a:gdLst>
                <a:gd name="txL" fmla="*/ 0 w 28"/>
                <a:gd name="txT" fmla="*/ 0 h 640"/>
                <a:gd name="txR" fmla="*/ 28 w 28"/>
                <a:gd name="txB" fmla="*/ 640 h 640"/>
              </a:gdLst>
              <a:ahLst/>
              <a:cxnLst>
                <a:cxn ang="0">
                  <a:pos x="14" y="640"/>
                </a:cxn>
                <a:cxn ang="0">
                  <a:pos x="28" y="640"/>
                </a:cxn>
                <a:cxn ang="0">
                  <a:pos x="28" y="0"/>
                </a:cxn>
                <a:cxn ang="0">
                  <a:pos x="0" y="0"/>
                </a:cxn>
                <a:cxn ang="0">
                  <a:pos x="0" y="640"/>
                </a:cxn>
                <a:cxn ang="0">
                  <a:pos x="14" y="640"/>
                </a:cxn>
              </a:cxnLst>
              <a:rect l="txL" t="txT" r="txR" b="txB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14" name="Freeform 25"/>
            <p:cNvSpPr/>
            <p:nvPr/>
          </p:nvSpPr>
          <p:spPr>
            <a:xfrm>
              <a:off x="3148" y="1139"/>
              <a:ext cx="301" cy="241"/>
            </a:xfrm>
            <a:custGeom>
              <a:avLst/>
              <a:gdLst>
                <a:gd name="txL" fmla="*/ 0 w 301"/>
                <a:gd name="txT" fmla="*/ 0 h 241"/>
                <a:gd name="txR" fmla="*/ 301 w 301"/>
                <a:gd name="txB" fmla="*/ 241 h 241"/>
              </a:gdLst>
              <a:ahLst/>
              <a:cxnLst>
                <a:cxn ang="0">
                  <a:pos x="176" y="239"/>
                </a:cxn>
                <a:cxn ang="0">
                  <a:pos x="227" y="239"/>
                </a:cxn>
                <a:cxn ang="0">
                  <a:pos x="264" y="235"/>
                </a:cxn>
                <a:cxn ang="0">
                  <a:pos x="287" y="227"/>
                </a:cxn>
                <a:cxn ang="0">
                  <a:pos x="296" y="224"/>
                </a:cxn>
                <a:cxn ang="0">
                  <a:pos x="298" y="218"/>
                </a:cxn>
                <a:cxn ang="0">
                  <a:pos x="301" y="208"/>
                </a:cxn>
                <a:cxn ang="0">
                  <a:pos x="293" y="187"/>
                </a:cxn>
                <a:cxn ang="0">
                  <a:pos x="284" y="167"/>
                </a:cxn>
                <a:cxn ang="0">
                  <a:pos x="278" y="156"/>
                </a:cxn>
                <a:cxn ang="0">
                  <a:pos x="276" y="148"/>
                </a:cxn>
                <a:cxn ang="0">
                  <a:pos x="273" y="142"/>
                </a:cxn>
                <a:cxn ang="0">
                  <a:pos x="270" y="130"/>
                </a:cxn>
                <a:cxn ang="0">
                  <a:pos x="264" y="107"/>
                </a:cxn>
                <a:cxn ang="0">
                  <a:pos x="264" y="94"/>
                </a:cxn>
                <a:cxn ang="0">
                  <a:pos x="264" y="88"/>
                </a:cxn>
                <a:cxn ang="0">
                  <a:pos x="261" y="72"/>
                </a:cxn>
                <a:cxn ang="0">
                  <a:pos x="259" y="47"/>
                </a:cxn>
                <a:cxn ang="0">
                  <a:pos x="253" y="22"/>
                </a:cxn>
                <a:cxn ang="0">
                  <a:pos x="225" y="4"/>
                </a:cxn>
                <a:cxn ang="0">
                  <a:pos x="176" y="0"/>
                </a:cxn>
                <a:cxn ang="0">
                  <a:pos x="134" y="8"/>
                </a:cxn>
                <a:cxn ang="0">
                  <a:pos x="117" y="30"/>
                </a:cxn>
                <a:cxn ang="0">
                  <a:pos x="103" y="53"/>
                </a:cxn>
                <a:cxn ang="0">
                  <a:pos x="94" y="68"/>
                </a:cxn>
                <a:cxn ang="0">
                  <a:pos x="91" y="72"/>
                </a:cxn>
                <a:cxn ang="0">
                  <a:pos x="85" y="84"/>
                </a:cxn>
                <a:cxn ang="0">
                  <a:pos x="68" y="105"/>
                </a:cxn>
                <a:cxn ang="0">
                  <a:pos x="60" y="115"/>
                </a:cxn>
                <a:cxn ang="0">
                  <a:pos x="57" y="119"/>
                </a:cxn>
                <a:cxn ang="0">
                  <a:pos x="51" y="125"/>
                </a:cxn>
                <a:cxn ang="0">
                  <a:pos x="40" y="138"/>
                </a:cxn>
                <a:cxn ang="0">
                  <a:pos x="20" y="154"/>
                </a:cxn>
                <a:cxn ang="0">
                  <a:pos x="3" y="175"/>
                </a:cxn>
                <a:cxn ang="0">
                  <a:pos x="0" y="185"/>
                </a:cxn>
                <a:cxn ang="0">
                  <a:pos x="6" y="187"/>
                </a:cxn>
                <a:cxn ang="0">
                  <a:pos x="12" y="194"/>
                </a:cxn>
                <a:cxn ang="0">
                  <a:pos x="32" y="206"/>
                </a:cxn>
                <a:cxn ang="0">
                  <a:pos x="66" y="220"/>
                </a:cxn>
                <a:cxn ang="0">
                  <a:pos x="114" y="233"/>
                </a:cxn>
              </a:cxnLst>
              <a:rect l="txL" t="txT" r="txR" b="txB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15" name="Freeform 26"/>
            <p:cNvSpPr/>
            <p:nvPr/>
          </p:nvSpPr>
          <p:spPr>
            <a:xfrm>
              <a:off x="3148" y="1306"/>
              <a:ext cx="301" cy="64"/>
            </a:xfrm>
            <a:custGeom>
              <a:avLst/>
              <a:gdLst>
                <a:gd name="txL" fmla="*/ 0 w 301"/>
                <a:gd name="txT" fmla="*/ 0 h 64"/>
                <a:gd name="txR" fmla="*/ 301 w 301"/>
                <a:gd name="txB" fmla="*/ 64 h 64"/>
              </a:gdLst>
              <a:ahLst/>
              <a:cxnLst>
                <a:cxn ang="0">
                  <a:pos x="151" y="12"/>
                </a:cxn>
                <a:cxn ang="0">
                  <a:pos x="199" y="20"/>
                </a:cxn>
                <a:cxn ang="0">
                  <a:pos x="244" y="33"/>
                </a:cxn>
                <a:cxn ang="0">
                  <a:pos x="278" y="49"/>
                </a:cxn>
                <a:cxn ang="0">
                  <a:pos x="296" y="57"/>
                </a:cxn>
                <a:cxn ang="0">
                  <a:pos x="298" y="51"/>
                </a:cxn>
                <a:cxn ang="0">
                  <a:pos x="276" y="33"/>
                </a:cxn>
                <a:cxn ang="0">
                  <a:pos x="202" y="10"/>
                </a:cxn>
                <a:cxn ang="0">
                  <a:pos x="117" y="0"/>
                </a:cxn>
                <a:cxn ang="0">
                  <a:pos x="34" y="6"/>
                </a:cxn>
                <a:cxn ang="0">
                  <a:pos x="0" y="18"/>
                </a:cxn>
                <a:cxn ang="0">
                  <a:pos x="6" y="20"/>
                </a:cxn>
                <a:cxn ang="0">
                  <a:pos x="17" y="18"/>
                </a:cxn>
                <a:cxn ang="0">
                  <a:pos x="43" y="14"/>
                </a:cxn>
                <a:cxn ang="0">
                  <a:pos x="68" y="12"/>
                </a:cxn>
                <a:cxn ang="0">
                  <a:pos x="97" y="10"/>
                </a:cxn>
                <a:cxn ang="0">
                  <a:pos x="108" y="12"/>
                </a:cxn>
                <a:cxn ang="0">
                  <a:pos x="103" y="20"/>
                </a:cxn>
                <a:cxn ang="0">
                  <a:pos x="94" y="24"/>
                </a:cxn>
                <a:cxn ang="0">
                  <a:pos x="80" y="31"/>
                </a:cxn>
                <a:cxn ang="0">
                  <a:pos x="74" y="37"/>
                </a:cxn>
                <a:cxn ang="0">
                  <a:pos x="77" y="51"/>
                </a:cxn>
                <a:cxn ang="0">
                  <a:pos x="85" y="60"/>
                </a:cxn>
                <a:cxn ang="0">
                  <a:pos x="85" y="60"/>
                </a:cxn>
                <a:cxn ang="0">
                  <a:pos x="88" y="60"/>
                </a:cxn>
                <a:cxn ang="0">
                  <a:pos x="94" y="64"/>
                </a:cxn>
                <a:cxn ang="0">
                  <a:pos x="105" y="62"/>
                </a:cxn>
                <a:cxn ang="0">
                  <a:pos x="117" y="53"/>
                </a:cxn>
                <a:cxn ang="0">
                  <a:pos x="122" y="43"/>
                </a:cxn>
                <a:cxn ang="0">
                  <a:pos x="120" y="29"/>
                </a:cxn>
                <a:cxn ang="0">
                  <a:pos x="111" y="20"/>
                </a:cxn>
                <a:cxn ang="0">
                  <a:pos x="120" y="12"/>
                </a:cxn>
              </a:cxnLst>
              <a:rect l="txL" t="txT" r="txR" b="txB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16" name="Freeform 27"/>
            <p:cNvSpPr/>
            <p:nvPr/>
          </p:nvSpPr>
          <p:spPr>
            <a:xfrm>
              <a:off x="3225" y="1363"/>
              <a:ext cx="17" cy="17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6" y="0"/>
                </a:cxn>
                <a:cxn ang="0">
                  <a:pos x="8" y="3"/>
                </a:cxn>
                <a:cxn ang="0">
                  <a:pos x="8" y="3"/>
                </a:cxn>
                <a:cxn ang="0">
                  <a:pos x="8" y="3"/>
                </a:cxn>
                <a:cxn ang="0">
                  <a:pos x="11" y="3"/>
                </a:cxn>
                <a:cxn ang="0">
                  <a:pos x="11" y="3"/>
                </a:cxn>
                <a:cxn ang="0">
                  <a:pos x="14" y="5"/>
                </a:cxn>
                <a:cxn ang="0">
                  <a:pos x="17" y="7"/>
                </a:cxn>
                <a:cxn ang="0">
                  <a:pos x="17" y="7"/>
                </a:cxn>
                <a:cxn ang="0">
                  <a:pos x="17" y="9"/>
                </a:cxn>
                <a:cxn ang="0">
                  <a:pos x="17" y="11"/>
                </a:cxn>
                <a:cxn ang="0">
                  <a:pos x="14" y="13"/>
                </a:cxn>
                <a:cxn ang="0">
                  <a:pos x="8" y="13"/>
                </a:cxn>
                <a:cxn ang="0">
                  <a:pos x="8" y="17"/>
                </a:cxn>
                <a:cxn ang="0">
                  <a:pos x="6" y="17"/>
                </a:cxn>
                <a:cxn ang="0">
                  <a:pos x="6" y="13"/>
                </a:cxn>
                <a:cxn ang="0">
                  <a:pos x="0" y="11"/>
                </a:cxn>
                <a:cxn ang="0">
                  <a:pos x="0" y="9"/>
                </a:cxn>
                <a:cxn ang="0">
                  <a:pos x="0" y="5"/>
                </a:cxn>
                <a:cxn ang="0">
                  <a:pos x="6" y="0"/>
                </a:cxn>
              </a:cxnLst>
              <a:rect l="txL" t="txT" r="txR" b="txB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17" name="Freeform 28"/>
            <p:cNvSpPr/>
            <p:nvPr/>
          </p:nvSpPr>
          <p:spPr>
            <a:xfrm>
              <a:off x="3591" y="2377"/>
              <a:ext cx="28" cy="37"/>
            </a:xfrm>
            <a:custGeom>
              <a:avLst/>
              <a:gdLst>
                <a:gd name="txL" fmla="*/ 0 w 28"/>
                <a:gd name="txT" fmla="*/ 0 h 37"/>
                <a:gd name="txR" fmla="*/ 28 w 28"/>
                <a:gd name="txB" fmla="*/ 37 h 37"/>
              </a:gdLst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0" y="33"/>
                </a:cxn>
                <a:cxn ang="0">
                  <a:pos x="0" y="37"/>
                </a:cxn>
                <a:cxn ang="0">
                  <a:pos x="14" y="37"/>
                </a:cxn>
                <a:cxn ang="0">
                  <a:pos x="14" y="37"/>
                </a:cxn>
                <a:cxn ang="0">
                  <a:pos x="28" y="37"/>
                </a:cxn>
                <a:cxn ang="0">
                  <a:pos x="28" y="33"/>
                </a:cxn>
                <a:cxn ang="0">
                  <a:pos x="28" y="2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0" y="0"/>
                </a:cxn>
              </a:cxnLst>
              <a:rect l="txL" t="txT" r="txR" b="txB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18" name="Freeform 29"/>
            <p:cNvSpPr/>
            <p:nvPr/>
          </p:nvSpPr>
          <p:spPr>
            <a:xfrm>
              <a:off x="3023" y="2187"/>
              <a:ext cx="596" cy="190"/>
            </a:xfrm>
            <a:custGeom>
              <a:avLst/>
              <a:gdLst>
                <a:gd name="txL" fmla="*/ 0 w 596"/>
                <a:gd name="txT" fmla="*/ 0 h 190"/>
                <a:gd name="txR" fmla="*/ 596 w 596"/>
                <a:gd name="txB" fmla="*/ 190 h 190"/>
              </a:gdLst>
              <a:ahLst/>
              <a:cxnLst>
                <a:cxn ang="0">
                  <a:pos x="29" y="190"/>
                </a:cxn>
                <a:cxn ang="0">
                  <a:pos x="29" y="190"/>
                </a:cxn>
                <a:cxn ang="0">
                  <a:pos x="35" y="149"/>
                </a:cxn>
                <a:cxn ang="0">
                  <a:pos x="52" y="114"/>
                </a:cxn>
                <a:cxn ang="0">
                  <a:pos x="77" y="85"/>
                </a:cxn>
                <a:cxn ang="0">
                  <a:pos x="111" y="62"/>
                </a:cxn>
                <a:cxn ang="0">
                  <a:pos x="151" y="41"/>
                </a:cxn>
                <a:cxn ang="0">
                  <a:pos x="196" y="31"/>
                </a:cxn>
                <a:cxn ang="0">
                  <a:pos x="245" y="23"/>
                </a:cxn>
                <a:cxn ang="0">
                  <a:pos x="298" y="21"/>
                </a:cxn>
                <a:cxn ang="0">
                  <a:pos x="352" y="25"/>
                </a:cxn>
                <a:cxn ang="0">
                  <a:pos x="401" y="33"/>
                </a:cxn>
                <a:cxn ang="0">
                  <a:pos x="446" y="46"/>
                </a:cxn>
                <a:cxn ang="0">
                  <a:pos x="486" y="66"/>
                </a:cxn>
                <a:cxn ang="0">
                  <a:pos x="520" y="89"/>
                </a:cxn>
                <a:cxn ang="0">
                  <a:pos x="545" y="118"/>
                </a:cxn>
                <a:cxn ang="0">
                  <a:pos x="562" y="151"/>
                </a:cxn>
                <a:cxn ang="0">
                  <a:pos x="568" y="190"/>
                </a:cxn>
                <a:cxn ang="0">
                  <a:pos x="596" y="190"/>
                </a:cxn>
                <a:cxn ang="0">
                  <a:pos x="591" y="147"/>
                </a:cxn>
                <a:cxn ang="0">
                  <a:pos x="568" y="109"/>
                </a:cxn>
                <a:cxn ang="0">
                  <a:pos x="543" y="76"/>
                </a:cxn>
                <a:cxn ang="0">
                  <a:pos x="503" y="50"/>
                </a:cxn>
                <a:cxn ang="0">
                  <a:pos x="457" y="29"/>
                </a:cxn>
                <a:cxn ang="0">
                  <a:pos x="406" y="12"/>
                </a:cxn>
                <a:cxn ang="0">
                  <a:pos x="352" y="4"/>
                </a:cxn>
                <a:cxn ang="0">
                  <a:pos x="298" y="0"/>
                </a:cxn>
                <a:cxn ang="0">
                  <a:pos x="245" y="2"/>
                </a:cxn>
                <a:cxn ang="0">
                  <a:pos x="191" y="10"/>
                </a:cxn>
                <a:cxn ang="0">
                  <a:pos x="140" y="25"/>
                </a:cxn>
                <a:cxn ang="0">
                  <a:pos x="94" y="46"/>
                </a:cxn>
                <a:cxn ang="0">
                  <a:pos x="54" y="72"/>
                </a:cxn>
                <a:cxn ang="0">
                  <a:pos x="29" y="105"/>
                </a:cxn>
                <a:cxn ang="0">
                  <a:pos x="6" y="145"/>
                </a:cxn>
                <a:cxn ang="0">
                  <a:pos x="0" y="190"/>
                </a:cxn>
                <a:cxn ang="0">
                  <a:pos x="0" y="190"/>
                </a:cxn>
                <a:cxn ang="0">
                  <a:pos x="29" y="190"/>
                </a:cxn>
              </a:cxnLst>
              <a:rect l="txL" t="txT" r="txR" b="txB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19" name="Freeform 30"/>
            <p:cNvSpPr/>
            <p:nvPr/>
          </p:nvSpPr>
          <p:spPr>
            <a:xfrm>
              <a:off x="3023" y="2377"/>
              <a:ext cx="29" cy="47"/>
            </a:xfrm>
            <a:custGeom>
              <a:avLst/>
              <a:gdLst>
                <a:gd name="txL" fmla="*/ 0 w 29"/>
                <a:gd name="txT" fmla="*/ 0 h 47"/>
                <a:gd name="txR" fmla="*/ 29 w 29"/>
                <a:gd name="txB" fmla="*/ 47 h 47"/>
              </a:gdLst>
              <a:ahLst/>
              <a:cxnLst>
                <a:cxn ang="0">
                  <a:pos x="15" y="27"/>
                </a:cxn>
                <a:cxn ang="0">
                  <a:pos x="15" y="37"/>
                </a:cxn>
                <a:cxn ang="0">
                  <a:pos x="29" y="37"/>
                </a:cxn>
                <a:cxn ang="0">
                  <a:pos x="29" y="33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0" y="0"/>
                </a:cxn>
                <a:cxn ang="0">
                  <a:pos x="0" y="21"/>
                </a:cxn>
                <a:cxn ang="0">
                  <a:pos x="0" y="33"/>
                </a:cxn>
                <a:cxn ang="0">
                  <a:pos x="0" y="37"/>
                </a:cxn>
                <a:cxn ang="0">
                  <a:pos x="15" y="37"/>
                </a:cxn>
                <a:cxn ang="0">
                  <a:pos x="15" y="47"/>
                </a:cxn>
                <a:cxn ang="0">
                  <a:pos x="0" y="37"/>
                </a:cxn>
                <a:cxn ang="0">
                  <a:pos x="0" y="47"/>
                </a:cxn>
                <a:cxn ang="0">
                  <a:pos x="15" y="47"/>
                </a:cxn>
                <a:cxn ang="0">
                  <a:pos x="15" y="27"/>
                </a:cxn>
              </a:cxnLst>
              <a:rect l="txL" t="txT" r="txR" b="txB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20" name="Freeform 31"/>
            <p:cNvSpPr/>
            <p:nvPr/>
          </p:nvSpPr>
          <p:spPr>
            <a:xfrm>
              <a:off x="3038" y="2404"/>
              <a:ext cx="581" cy="20"/>
            </a:xfrm>
            <a:custGeom>
              <a:avLst/>
              <a:gdLst>
                <a:gd name="txL" fmla="*/ 0 w 581"/>
                <a:gd name="txT" fmla="*/ 0 h 20"/>
                <a:gd name="txR" fmla="*/ 581 w 581"/>
                <a:gd name="txB" fmla="*/ 20 h 20"/>
              </a:gdLst>
              <a:ahLst/>
              <a:cxnLst>
                <a:cxn ang="0">
                  <a:pos x="553" y="10"/>
                </a:cxn>
                <a:cxn ang="0">
                  <a:pos x="567" y="0"/>
                </a:cxn>
                <a:cxn ang="0">
                  <a:pos x="0" y="0"/>
                </a:cxn>
                <a:cxn ang="0">
                  <a:pos x="0" y="20"/>
                </a:cxn>
                <a:cxn ang="0">
                  <a:pos x="567" y="20"/>
                </a:cxn>
                <a:cxn ang="0">
                  <a:pos x="581" y="10"/>
                </a:cxn>
                <a:cxn ang="0">
                  <a:pos x="567" y="20"/>
                </a:cxn>
                <a:cxn ang="0">
                  <a:pos x="581" y="20"/>
                </a:cxn>
                <a:cxn ang="0">
                  <a:pos x="581" y="10"/>
                </a:cxn>
                <a:cxn ang="0">
                  <a:pos x="553" y="10"/>
                </a:cxn>
              </a:cxnLst>
              <a:rect l="txL" t="txT" r="txR" b="txB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21" name="Freeform 32"/>
            <p:cNvSpPr/>
            <p:nvPr/>
          </p:nvSpPr>
          <p:spPr>
            <a:xfrm>
              <a:off x="3310" y="2199"/>
              <a:ext cx="29" cy="213"/>
            </a:xfrm>
            <a:custGeom>
              <a:avLst/>
              <a:gdLst>
                <a:gd name="txL" fmla="*/ 0 w 29"/>
                <a:gd name="txT" fmla="*/ 0 h 213"/>
                <a:gd name="txR" fmla="*/ 29 w 29"/>
                <a:gd name="txB" fmla="*/ 213 h 213"/>
              </a:gdLst>
              <a:ahLst/>
              <a:cxnLst>
                <a:cxn ang="0">
                  <a:pos x="14" y="213"/>
                </a:cxn>
                <a:cxn ang="0">
                  <a:pos x="29" y="213"/>
                </a:cxn>
                <a:cxn ang="0">
                  <a:pos x="29" y="0"/>
                </a:cxn>
                <a:cxn ang="0">
                  <a:pos x="0" y="0"/>
                </a:cxn>
                <a:cxn ang="0">
                  <a:pos x="0" y="213"/>
                </a:cxn>
                <a:cxn ang="0">
                  <a:pos x="14" y="213"/>
                </a:cxn>
              </a:cxnLst>
              <a:rect l="txL" t="txT" r="txR" b="txB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22" name="Freeform 33"/>
            <p:cNvSpPr/>
            <p:nvPr/>
          </p:nvSpPr>
          <p:spPr>
            <a:xfrm>
              <a:off x="3316" y="2251"/>
              <a:ext cx="235" cy="167"/>
            </a:xfrm>
            <a:custGeom>
              <a:avLst/>
              <a:gdLst>
                <a:gd name="txL" fmla="*/ 0 w 235"/>
                <a:gd name="txT" fmla="*/ 0 h 167"/>
                <a:gd name="txR" fmla="*/ 235 w 235"/>
                <a:gd name="txB" fmla="*/ 167 h 167"/>
              </a:gdLst>
              <a:ahLst/>
              <a:cxnLst>
                <a:cxn ang="0">
                  <a:pos x="8" y="161"/>
                </a:cxn>
                <a:cxn ang="0">
                  <a:pos x="17" y="167"/>
                </a:cxn>
                <a:cxn ang="0">
                  <a:pos x="235" y="12"/>
                </a:cxn>
                <a:cxn ang="0">
                  <a:pos x="218" y="0"/>
                </a:cxn>
                <a:cxn ang="0">
                  <a:pos x="0" y="155"/>
                </a:cxn>
                <a:cxn ang="0">
                  <a:pos x="8" y="161"/>
                </a:cxn>
              </a:cxnLst>
              <a:rect l="txL" t="txT" r="txR" b="txB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23" name="Freeform 34"/>
            <p:cNvSpPr/>
            <p:nvPr/>
          </p:nvSpPr>
          <p:spPr>
            <a:xfrm>
              <a:off x="3106" y="2247"/>
              <a:ext cx="227" cy="171"/>
            </a:xfrm>
            <a:custGeom>
              <a:avLst/>
              <a:gdLst>
                <a:gd name="txL" fmla="*/ 0 w 227"/>
                <a:gd name="txT" fmla="*/ 0 h 171"/>
                <a:gd name="txR" fmla="*/ 227 w 227"/>
                <a:gd name="txB" fmla="*/ 171 h 171"/>
              </a:gdLst>
              <a:ahLst/>
              <a:cxnLst>
                <a:cxn ang="0">
                  <a:pos x="218" y="165"/>
                </a:cxn>
                <a:cxn ang="0">
                  <a:pos x="227" y="159"/>
                </a:cxn>
                <a:cxn ang="0">
                  <a:pos x="17" y="0"/>
                </a:cxn>
                <a:cxn ang="0">
                  <a:pos x="0" y="12"/>
                </a:cxn>
                <a:cxn ang="0">
                  <a:pos x="210" y="171"/>
                </a:cxn>
                <a:cxn ang="0">
                  <a:pos x="218" y="165"/>
                </a:cxn>
              </a:cxnLst>
              <a:rect l="txL" t="txT" r="txR" b="txB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24" name="Freeform 35"/>
            <p:cNvSpPr/>
            <p:nvPr/>
          </p:nvSpPr>
          <p:spPr>
            <a:xfrm>
              <a:off x="1749" y="1719"/>
              <a:ext cx="321" cy="270"/>
            </a:xfrm>
            <a:custGeom>
              <a:avLst/>
              <a:gdLst>
                <a:gd name="txL" fmla="*/ 0 w 321"/>
                <a:gd name="txT" fmla="*/ 0 h 270"/>
                <a:gd name="txR" fmla="*/ 321 w 321"/>
                <a:gd name="txB" fmla="*/ 270 h 270"/>
              </a:gdLst>
              <a:ahLst/>
              <a:cxnLst>
                <a:cxn ang="0">
                  <a:pos x="134" y="6"/>
                </a:cxn>
                <a:cxn ang="0">
                  <a:pos x="136" y="20"/>
                </a:cxn>
                <a:cxn ang="0">
                  <a:pos x="136" y="37"/>
                </a:cxn>
                <a:cxn ang="0">
                  <a:pos x="139" y="61"/>
                </a:cxn>
                <a:cxn ang="0">
                  <a:pos x="159" y="70"/>
                </a:cxn>
                <a:cxn ang="0">
                  <a:pos x="202" y="68"/>
                </a:cxn>
                <a:cxn ang="0">
                  <a:pos x="233" y="72"/>
                </a:cxn>
                <a:cxn ang="0">
                  <a:pos x="261" y="82"/>
                </a:cxn>
                <a:cxn ang="0">
                  <a:pos x="290" y="92"/>
                </a:cxn>
                <a:cxn ang="0">
                  <a:pos x="315" y="99"/>
                </a:cxn>
                <a:cxn ang="0">
                  <a:pos x="298" y="101"/>
                </a:cxn>
                <a:cxn ang="0">
                  <a:pos x="256" y="105"/>
                </a:cxn>
                <a:cxn ang="0">
                  <a:pos x="239" y="101"/>
                </a:cxn>
                <a:cxn ang="0">
                  <a:pos x="227" y="101"/>
                </a:cxn>
                <a:cxn ang="0">
                  <a:pos x="241" y="113"/>
                </a:cxn>
                <a:cxn ang="0">
                  <a:pos x="281" y="144"/>
                </a:cxn>
                <a:cxn ang="0">
                  <a:pos x="301" y="175"/>
                </a:cxn>
                <a:cxn ang="0">
                  <a:pos x="315" y="194"/>
                </a:cxn>
                <a:cxn ang="0">
                  <a:pos x="309" y="194"/>
                </a:cxn>
                <a:cxn ang="0">
                  <a:pos x="292" y="181"/>
                </a:cxn>
                <a:cxn ang="0">
                  <a:pos x="264" y="171"/>
                </a:cxn>
                <a:cxn ang="0">
                  <a:pos x="216" y="150"/>
                </a:cxn>
                <a:cxn ang="0">
                  <a:pos x="216" y="177"/>
                </a:cxn>
                <a:cxn ang="0">
                  <a:pos x="213" y="243"/>
                </a:cxn>
                <a:cxn ang="0">
                  <a:pos x="199" y="245"/>
                </a:cxn>
                <a:cxn ang="0">
                  <a:pos x="153" y="185"/>
                </a:cxn>
                <a:cxn ang="0">
                  <a:pos x="142" y="146"/>
                </a:cxn>
                <a:cxn ang="0">
                  <a:pos x="136" y="156"/>
                </a:cxn>
                <a:cxn ang="0">
                  <a:pos x="125" y="187"/>
                </a:cxn>
                <a:cxn ang="0">
                  <a:pos x="77" y="231"/>
                </a:cxn>
                <a:cxn ang="0">
                  <a:pos x="74" y="210"/>
                </a:cxn>
                <a:cxn ang="0">
                  <a:pos x="82" y="140"/>
                </a:cxn>
                <a:cxn ang="0">
                  <a:pos x="102" y="117"/>
                </a:cxn>
                <a:cxn ang="0">
                  <a:pos x="97" y="115"/>
                </a:cxn>
                <a:cxn ang="0">
                  <a:pos x="82" y="125"/>
                </a:cxn>
                <a:cxn ang="0">
                  <a:pos x="68" y="130"/>
                </a:cxn>
                <a:cxn ang="0">
                  <a:pos x="48" y="130"/>
                </a:cxn>
                <a:cxn ang="0">
                  <a:pos x="20" y="132"/>
                </a:cxn>
                <a:cxn ang="0">
                  <a:pos x="17" y="128"/>
                </a:cxn>
                <a:cxn ang="0">
                  <a:pos x="40" y="109"/>
                </a:cxn>
                <a:cxn ang="0">
                  <a:pos x="74" y="88"/>
                </a:cxn>
                <a:cxn ang="0">
                  <a:pos x="119" y="76"/>
                </a:cxn>
                <a:cxn ang="0">
                  <a:pos x="136" y="66"/>
                </a:cxn>
                <a:cxn ang="0">
                  <a:pos x="131" y="39"/>
                </a:cxn>
                <a:cxn ang="0">
                  <a:pos x="131" y="20"/>
                </a:cxn>
                <a:cxn ang="0">
                  <a:pos x="131" y="6"/>
                </a:cxn>
                <a:cxn ang="0">
                  <a:pos x="134" y="0"/>
                </a:cxn>
              </a:cxnLst>
              <a:rect l="txL" t="txT" r="txR" b="txB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25" name="Freeform 36"/>
            <p:cNvSpPr/>
            <p:nvPr/>
          </p:nvSpPr>
          <p:spPr>
            <a:xfrm>
              <a:off x="3094" y="1481"/>
              <a:ext cx="250" cy="145"/>
            </a:xfrm>
            <a:custGeom>
              <a:avLst/>
              <a:gdLst>
                <a:gd name="txL" fmla="*/ 0 w 250"/>
                <a:gd name="txT" fmla="*/ 0 h 145"/>
                <a:gd name="txR" fmla="*/ 250 w 250"/>
                <a:gd name="txB" fmla="*/ 145 h 145"/>
              </a:gdLst>
              <a:ahLst/>
              <a:cxnLst>
                <a:cxn ang="0">
                  <a:pos x="52" y="4"/>
                </a:cxn>
                <a:cxn ang="0">
                  <a:pos x="71" y="23"/>
                </a:cxn>
                <a:cxn ang="0">
                  <a:pos x="63" y="25"/>
                </a:cxn>
                <a:cxn ang="0">
                  <a:pos x="15" y="15"/>
                </a:cxn>
                <a:cxn ang="0">
                  <a:pos x="6" y="23"/>
                </a:cxn>
                <a:cxn ang="0">
                  <a:pos x="20" y="31"/>
                </a:cxn>
                <a:cxn ang="0">
                  <a:pos x="15" y="37"/>
                </a:cxn>
                <a:cxn ang="0">
                  <a:pos x="0" y="52"/>
                </a:cxn>
                <a:cxn ang="0">
                  <a:pos x="12" y="68"/>
                </a:cxn>
                <a:cxn ang="0">
                  <a:pos x="43" y="74"/>
                </a:cxn>
                <a:cxn ang="0">
                  <a:pos x="57" y="87"/>
                </a:cxn>
                <a:cxn ang="0">
                  <a:pos x="86" y="116"/>
                </a:cxn>
                <a:cxn ang="0">
                  <a:pos x="108" y="122"/>
                </a:cxn>
                <a:cxn ang="0">
                  <a:pos x="128" y="112"/>
                </a:cxn>
                <a:cxn ang="0">
                  <a:pos x="142" y="116"/>
                </a:cxn>
                <a:cxn ang="0">
                  <a:pos x="191" y="138"/>
                </a:cxn>
                <a:cxn ang="0">
                  <a:pos x="205" y="134"/>
                </a:cxn>
                <a:cxn ang="0">
                  <a:pos x="199" y="110"/>
                </a:cxn>
                <a:cxn ang="0">
                  <a:pos x="208" y="105"/>
                </a:cxn>
                <a:cxn ang="0">
                  <a:pos x="239" y="107"/>
                </a:cxn>
                <a:cxn ang="0">
                  <a:pos x="236" y="95"/>
                </a:cxn>
                <a:cxn ang="0">
                  <a:pos x="202" y="70"/>
                </a:cxn>
                <a:cxn ang="0">
                  <a:pos x="196" y="64"/>
                </a:cxn>
                <a:cxn ang="0">
                  <a:pos x="205" y="56"/>
                </a:cxn>
                <a:cxn ang="0">
                  <a:pos x="196" y="48"/>
                </a:cxn>
                <a:cxn ang="0">
                  <a:pos x="154" y="31"/>
                </a:cxn>
                <a:cxn ang="0">
                  <a:pos x="137" y="27"/>
                </a:cxn>
                <a:cxn ang="0">
                  <a:pos x="128" y="19"/>
                </a:cxn>
                <a:cxn ang="0">
                  <a:pos x="114" y="17"/>
                </a:cxn>
                <a:cxn ang="0">
                  <a:pos x="88" y="25"/>
                </a:cxn>
                <a:cxn ang="0">
                  <a:pos x="80" y="25"/>
                </a:cxn>
                <a:cxn ang="0">
                  <a:pos x="60" y="8"/>
                </a:cxn>
                <a:cxn ang="0">
                  <a:pos x="52" y="2"/>
                </a:cxn>
                <a:cxn ang="0">
                  <a:pos x="46" y="0"/>
                </a:cxn>
              </a:cxnLst>
              <a:rect l="txL" t="txT" r="txR" b="txB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26" name="Freeform 37"/>
            <p:cNvSpPr/>
            <p:nvPr/>
          </p:nvSpPr>
          <p:spPr>
            <a:xfrm>
              <a:off x="4181" y="2228"/>
              <a:ext cx="352" cy="304"/>
            </a:xfrm>
            <a:custGeom>
              <a:avLst/>
              <a:gdLst>
                <a:gd name="txL" fmla="*/ 0 w 352"/>
                <a:gd name="txT" fmla="*/ 0 h 304"/>
                <a:gd name="txR" fmla="*/ 352 w 352"/>
                <a:gd name="txB" fmla="*/ 304 h 304"/>
              </a:gdLst>
              <a:ahLst/>
              <a:cxnLst>
                <a:cxn ang="0">
                  <a:pos x="148" y="15"/>
                </a:cxn>
                <a:cxn ang="0">
                  <a:pos x="157" y="46"/>
                </a:cxn>
                <a:cxn ang="0">
                  <a:pos x="148" y="50"/>
                </a:cxn>
                <a:cxn ang="0">
                  <a:pos x="123" y="38"/>
                </a:cxn>
                <a:cxn ang="0">
                  <a:pos x="97" y="25"/>
                </a:cxn>
                <a:cxn ang="0">
                  <a:pos x="71" y="11"/>
                </a:cxn>
                <a:cxn ang="0">
                  <a:pos x="60" y="9"/>
                </a:cxn>
                <a:cxn ang="0">
                  <a:pos x="32" y="5"/>
                </a:cxn>
                <a:cxn ang="0">
                  <a:pos x="29" y="13"/>
                </a:cxn>
                <a:cxn ang="0">
                  <a:pos x="15" y="35"/>
                </a:cxn>
                <a:cxn ang="0">
                  <a:pos x="15" y="46"/>
                </a:cxn>
                <a:cxn ang="0">
                  <a:pos x="46" y="60"/>
                </a:cxn>
                <a:cxn ang="0">
                  <a:pos x="60" y="79"/>
                </a:cxn>
                <a:cxn ang="0">
                  <a:pos x="52" y="97"/>
                </a:cxn>
                <a:cxn ang="0">
                  <a:pos x="52" y="120"/>
                </a:cxn>
                <a:cxn ang="0">
                  <a:pos x="60" y="147"/>
                </a:cxn>
                <a:cxn ang="0">
                  <a:pos x="83" y="157"/>
                </a:cxn>
                <a:cxn ang="0">
                  <a:pos x="120" y="151"/>
                </a:cxn>
                <a:cxn ang="0">
                  <a:pos x="142" y="166"/>
                </a:cxn>
                <a:cxn ang="0">
                  <a:pos x="159" y="205"/>
                </a:cxn>
                <a:cxn ang="0">
                  <a:pos x="174" y="223"/>
                </a:cxn>
                <a:cxn ang="0">
                  <a:pos x="196" y="240"/>
                </a:cxn>
                <a:cxn ang="0">
                  <a:pos x="219" y="265"/>
                </a:cxn>
                <a:cxn ang="0">
                  <a:pos x="242" y="291"/>
                </a:cxn>
                <a:cxn ang="0">
                  <a:pos x="253" y="279"/>
                </a:cxn>
                <a:cxn ang="0">
                  <a:pos x="267" y="246"/>
                </a:cxn>
                <a:cxn ang="0">
                  <a:pos x="281" y="232"/>
                </a:cxn>
                <a:cxn ang="0">
                  <a:pos x="256" y="188"/>
                </a:cxn>
                <a:cxn ang="0">
                  <a:pos x="262" y="180"/>
                </a:cxn>
                <a:cxn ang="0">
                  <a:pos x="287" y="203"/>
                </a:cxn>
                <a:cxn ang="0">
                  <a:pos x="304" y="209"/>
                </a:cxn>
                <a:cxn ang="0">
                  <a:pos x="335" y="217"/>
                </a:cxn>
                <a:cxn ang="0">
                  <a:pos x="338" y="205"/>
                </a:cxn>
                <a:cxn ang="0">
                  <a:pos x="324" y="176"/>
                </a:cxn>
                <a:cxn ang="0">
                  <a:pos x="313" y="159"/>
                </a:cxn>
                <a:cxn ang="0">
                  <a:pos x="293" y="135"/>
                </a:cxn>
                <a:cxn ang="0">
                  <a:pos x="293" y="122"/>
                </a:cxn>
                <a:cxn ang="0">
                  <a:pos x="315" y="112"/>
                </a:cxn>
                <a:cxn ang="0">
                  <a:pos x="307" y="99"/>
                </a:cxn>
                <a:cxn ang="0">
                  <a:pos x="270" y="79"/>
                </a:cxn>
                <a:cxn ang="0">
                  <a:pos x="259" y="64"/>
                </a:cxn>
                <a:cxn ang="0">
                  <a:pos x="262" y="58"/>
                </a:cxn>
                <a:cxn ang="0">
                  <a:pos x="256" y="54"/>
                </a:cxn>
                <a:cxn ang="0">
                  <a:pos x="230" y="52"/>
                </a:cxn>
                <a:cxn ang="0">
                  <a:pos x="205" y="54"/>
                </a:cxn>
                <a:cxn ang="0">
                  <a:pos x="182" y="56"/>
                </a:cxn>
                <a:cxn ang="0">
                  <a:pos x="168" y="50"/>
                </a:cxn>
                <a:cxn ang="0">
                  <a:pos x="154" y="19"/>
                </a:cxn>
                <a:cxn ang="0">
                  <a:pos x="142" y="2"/>
                </a:cxn>
              </a:cxnLst>
              <a:rect l="txL" t="txT" r="txR" b="txB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27" name="Freeform 38"/>
            <p:cNvSpPr/>
            <p:nvPr/>
          </p:nvSpPr>
          <p:spPr>
            <a:xfrm>
              <a:off x="2161" y="1349"/>
              <a:ext cx="247" cy="209"/>
            </a:xfrm>
            <a:custGeom>
              <a:avLst/>
              <a:gdLst>
                <a:gd name="txL" fmla="*/ 0 w 247"/>
                <a:gd name="txT" fmla="*/ 0 h 209"/>
                <a:gd name="txR" fmla="*/ 247 w 247"/>
                <a:gd name="txB" fmla="*/ 209 h 209"/>
              </a:gdLst>
              <a:ahLst/>
              <a:cxnLst>
                <a:cxn ang="0">
                  <a:pos x="8" y="41"/>
                </a:cxn>
                <a:cxn ang="0">
                  <a:pos x="22" y="43"/>
                </a:cxn>
                <a:cxn ang="0">
                  <a:pos x="28" y="56"/>
                </a:cxn>
                <a:cxn ang="0">
                  <a:pos x="22" y="87"/>
                </a:cxn>
                <a:cxn ang="0">
                  <a:pos x="31" y="97"/>
                </a:cxn>
                <a:cxn ang="0">
                  <a:pos x="39" y="95"/>
                </a:cxn>
                <a:cxn ang="0">
                  <a:pos x="48" y="109"/>
                </a:cxn>
                <a:cxn ang="0">
                  <a:pos x="65" y="153"/>
                </a:cxn>
                <a:cxn ang="0">
                  <a:pos x="79" y="157"/>
                </a:cxn>
                <a:cxn ang="0">
                  <a:pos x="88" y="145"/>
                </a:cxn>
                <a:cxn ang="0">
                  <a:pos x="105" y="157"/>
                </a:cxn>
                <a:cxn ang="0">
                  <a:pos x="142" y="200"/>
                </a:cxn>
                <a:cxn ang="0">
                  <a:pos x="156" y="202"/>
                </a:cxn>
                <a:cxn ang="0">
                  <a:pos x="159" y="190"/>
                </a:cxn>
                <a:cxn ang="0">
                  <a:pos x="167" y="188"/>
                </a:cxn>
                <a:cxn ang="0">
                  <a:pos x="187" y="200"/>
                </a:cxn>
                <a:cxn ang="0">
                  <a:pos x="198" y="196"/>
                </a:cxn>
                <a:cxn ang="0">
                  <a:pos x="198" y="186"/>
                </a:cxn>
                <a:cxn ang="0">
                  <a:pos x="204" y="182"/>
                </a:cxn>
                <a:cxn ang="0">
                  <a:pos x="215" y="194"/>
                </a:cxn>
                <a:cxn ang="0">
                  <a:pos x="224" y="190"/>
                </a:cxn>
                <a:cxn ang="0">
                  <a:pos x="224" y="180"/>
                </a:cxn>
                <a:cxn ang="0">
                  <a:pos x="230" y="173"/>
                </a:cxn>
                <a:cxn ang="0">
                  <a:pos x="244" y="173"/>
                </a:cxn>
                <a:cxn ang="0">
                  <a:pos x="247" y="163"/>
                </a:cxn>
                <a:cxn ang="0">
                  <a:pos x="235" y="151"/>
                </a:cxn>
                <a:cxn ang="0">
                  <a:pos x="235" y="140"/>
                </a:cxn>
                <a:cxn ang="0">
                  <a:pos x="244" y="132"/>
                </a:cxn>
                <a:cxn ang="0">
                  <a:pos x="238" y="120"/>
                </a:cxn>
                <a:cxn ang="0">
                  <a:pos x="218" y="116"/>
                </a:cxn>
                <a:cxn ang="0">
                  <a:pos x="215" y="105"/>
                </a:cxn>
                <a:cxn ang="0">
                  <a:pos x="227" y="91"/>
                </a:cxn>
                <a:cxn ang="0">
                  <a:pos x="215" y="76"/>
                </a:cxn>
                <a:cxn ang="0">
                  <a:pos x="170" y="68"/>
                </a:cxn>
                <a:cxn ang="0">
                  <a:pos x="161" y="50"/>
                </a:cxn>
                <a:cxn ang="0">
                  <a:pos x="178" y="33"/>
                </a:cxn>
                <a:cxn ang="0">
                  <a:pos x="167" y="23"/>
                </a:cxn>
                <a:cxn ang="0">
                  <a:pos x="125" y="35"/>
                </a:cxn>
                <a:cxn ang="0">
                  <a:pos x="116" y="31"/>
                </a:cxn>
                <a:cxn ang="0">
                  <a:pos x="127" y="12"/>
                </a:cxn>
                <a:cxn ang="0">
                  <a:pos x="113" y="0"/>
                </a:cxn>
                <a:cxn ang="0">
                  <a:pos x="82" y="27"/>
                </a:cxn>
                <a:cxn ang="0">
                  <a:pos x="71" y="27"/>
                </a:cxn>
                <a:cxn ang="0">
                  <a:pos x="68" y="14"/>
                </a:cxn>
                <a:cxn ang="0">
                  <a:pos x="59" y="12"/>
                </a:cxn>
                <a:cxn ang="0">
                  <a:pos x="39" y="33"/>
                </a:cxn>
                <a:cxn ang="0">
                  <a:pos x="20" y="37"/>
                </a:cxn>
                <a:cxn ang="0">
                  <a:pos x="11" y="37"/>
                </a:cxn>
                <a:cxn ang="0">
                  <a:pos x="5" y="37"/>
                </a:cxn>
                <a:cxn ang="0">
                  <a:pos x="0" y="39"/>
                </a:cxn>
              </a:cxnLst>
              <a:rect l="txL" t="txT" r="txR" b="txB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28" name="Freeform 39"/>
            <p:cNvSpPr/>
            <p:nvPr/>
          </p:nvSpPr>
          <p:spPr>
            <a:xfrm>
              <a:off x="4499" y="1716"/>
              <a:ext cx="313" cy="201"/>
            </a:xfrm>
            <a:custGeom>
              <a:avLst/>
              <a:gdLst>
                <a:gd name="txL" fmla="*/ 0 w 313"/>
                <a:gd name="txT" fmla="*/ 0 h 201"/>
                <a:gd name="txR" fmla="*/ 313 w 313"/>
                <a:gd name="txB" fmla="*/ 201 h 201"/>
              </a:gdLst>
              <a:ahLst/>
              <a:cxnLst>
                <a:cxn ang="0">
                  <a:pos x="244" y="5"/>
                </a:cxn>
                <a:cxn ang="0">
                  <a:pos x="233" y="17"/>
                </a:cxn>
                <a:cxn ang="0">
                  <a:pos x="222" y="27"/>
                </a:cxn>
                <a:cxn ang="0">
                  <a:pos x="205" y="48"/>
                </a:cxn>
                <a:cxn ang="0">
                  <a:pos x="213" y="54"/>
                </a:cxn>
                <a:cxn ang="0">
                  <a:pos x="247" y="52"/>
                </a:cxn>
                <a:cxn ang="0">
                  <a:pos x="273" y="58"/>
                </a:cxn>
                <a:cxn ang="0">
                  <a:pos x="301" y="73"/>
                </a:cxn>
                <a:cxn ang="0">
                  <a:pos x="293" y="75"/>
                </a:cxn>
                <a:cxn ang="0">
                  <a:pos x="261" y="79"/>
                </a:cxn>
                <a:cxn ang="0">
                  <a:pos x="250" y="77"/>
                </a:cxn>
                <a:cxn ang="0">
                  <a:pos x="242" y="75"/>
                </a:cxn>
                <a:cxn ang="0">
                  <a:pos x="244" y="83"/>
                </a:cxn>
                <a:cxn ang="0">
                  <a:pos x="250" y="108"/>
                </a:cxn>
                <a:cxn ang="0">
                  <a:pos x="242" y="131"/>
                </a:cxn>
                <a:cxn ang="0">
                  <a:pos x="236" y="145"/>
                </a:cxn>
                <a:cxn ang="0">
                  <a:pos x="233" y="145"/>
                </a:cxn>
                <a:cxn ang="0">
                  <a:pos x="230" y="135"/>
                </a:cxn>
                <a:cxn ang="0">
                  <a:pos x="216" y="128"/>
                </a:cxn>
                <a:cxn ang="0">
                  <a:pos x="193" y="114"/>
                </a:cxn>
                <a:cxn ang="0">
                  <a:pos x="176" y="133"/>
                </a:cxn>
                <a:cxn ang="0">
                  <a:pos x="128" y="182"/>
                </a:cxn>
                <a:cxn ang="0">
                  <a:pos x="114" y="184"/>
                </a:cxn>
                <a:cxn ang="0">
                  <a:pos x="122" y="139"/>
                </a:cxn>
                <a:cxn ang="0">
                  <a:pos x="145" y="110"/>
                </a:cxn>
                <a:cxn ang="0">
                  <a:pos x="134" y="116"/>
                </a:cxn>
                <a:cxn ang="0">
                  <a:pos x="117" y="133"/>
                </a:cxn>
                <a:cxn ang="0">
                  <a:pos x="85" y="149"/>
                </a:cxn>
                <a:cxn ang="0">
                  <a:pos x="51" y="166"/>
                </a:cxn>
                <a:cxn ang="0">
                  <a:pos x="15" y="182"/>
                </a:cxn>
                <a:cxn ang="0">
                  <a:pos x="23" y="174"/>
                </a:cxn>
                <a:cxn ang="0">
                  <a:pos x="60" y="143"/>
                </a:cxn>
                <a:cxn ang="0">
                  <a:pos x="91" y="116"/>
                </a:cxn>
                <a:cxn ang="0">
                  <a:pos x="120" y="97"/>
                </a:cxn>
                <a:cxn ang="0">
                  <a:pos x="137" y="87"/>
                </a:cxn>
                <a:cxn ang="0">
                  <a:pos x="134" y="87"/>
                </a:cxn>
                <a:cxn ang="0">
                  <a:pos x="108" y="95"/>
                </a:cxn>
                <a:cxn ang="0">
                  <a:pos x="77" y="97"/>
                </a:cxn>
                <a:cxn ang="0">
                  <a:pos x="66" y="95"/>
                </a:cxn>
                <a:cxn ang="0">
                  <a:pos x="100" y="81"/>
                </a:cxn>
                <a:cxn ang="0">
                  <a:pos x="137" y="67"/>
                </a:cxn>
                <a:cxn ang="0">
                  <a:pos x="179" y="58"/>
                </a:cxn>
                <a:cxn ang="0">
                  <a:pos x="199" y="52"/>
                </a:cxn>
                <a:cxn ang="0">
                  <a:pos x="216" y="31"/>
                </a:cxn>
                <a:cxn ang="0">
                  <a:pos x="230" y="17"/>
                </a:cxn>
                <a:cxn ang="0">
                  <a:pos x="239" y="5"/>
                </a:cxn>
                <a:cxn ang="0">
                  <a:pos x="247" y="0"/>
                </a:cxn>
              </a:cxnLst>
              <a:rect l="txL" t="txT" r="txR" b="txB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29" name="Freeform 40"/>
            <p:cNvSpPr/>
            <p:nvPr/>
          </p:nvSpPr>
          <p:spPr>
            <a:xfrm>
              <a:off x="3855" y="1434"/>
              <a:ext cx="284" cy="159"/>
            </a:xfrm>
            <a:custGeom>
              <a:avLst/>
              <a:gdLst>
                <a:gd name="txL" fmla="*/ 0 w 284"/>
                <a:gd name="txT" fmla="*/ 0 h 159"/>
                <a:gd name="txR" fmla="*/ 284 w 284"/>
                <a:gd name="txB" fmla="*/ 159 h 159"/>
              </a:gdLst>
              <a:ahLst/>
              <a:cxnLst>
                <a:cxn ang="0">
                  <a:pos x="202" y="6"/>
                </a:cxn>
                <a:cxn ang="0">
                  <a:pos x="185" y="22"/>
                </a:cxn>
                <a:cxn ang="0">
                  <a:pos x="196" y="27"/>
                </a:cxn>
                <a:cxn ang="0">
                  <a:pos x="241" y="20"/>
                </a:cxn>
                <a:cxn ang="0">
                  <a:pos x="258" y="20"/>
                </a:cxn>
                <a:cxn ang="0">
                  <a:pos x="275" y="24"/>
                </a:cxn>
                <a:cxn ang="0">
                  <a:pos x="275" y="31"/>
                </a:cxn>
                <a:cxn ang="0">
                  <a:pos x="275" y="45"/>
                </a:cxn>
                <a:cxn ang="0">
                  <a:pos x="273" y="51"/>
                </a:cxn>
                <a:cxn ang="0">
                  <a:pos x="247" y="53"/>
                </a:cxn>
                <a:cxn ang="0">
                  <a:pos x="230" y="62"/>
                </a:cxn>
                <a:cxn ang="0">
                  <a:pos x="230" y="76"/>
                </a:cxn>
                <a:cxn ang="0">
                  <a:pos x="219" y="88"/>
                </a:cxn>
                <a:cxn ang="0">
                  <a:pos x="204" y="103"/>
                </a:cxn>
                <a:cxn ang="0">
                  <a:pos x="187" y="105"/>
                </a:cxn>
                <a:cxn ang="0">
                  <a:pos x="168" y="95"/>
                </a:cxn>
                <a:cxn ang="0">
                  <a:pos x="148" y="97"/>
                </a:cxn>
                <a:cxn ang="0">
                  <a:pos x="122" y="117"/>
                </a:cxn>
                <a:cxn ang="0">
                  <a:pos x="99" y="130"/>
                </a:cxn>
                <a:cxn ang="0">
                  <a:pos x="54" y="146"/>
                </a:cxn>
                <a:cxn ang="0">
                  <a:pos x="40" y="144"/>
                </a:cxn>
                <a:cxn ang="0">
                  <a:pos x="45" y="121"/>
                </a:cxn>
                <a:cxn ang="0">
                  <a:pos x="43" y="111"/>
                </a:cxn>
                <a:cxn ang="0">
                  <a:pos x="77" y="91"/>
                </a:cxn>
                <a:cxn ang="0">
                  <a:pos x="77" y="84"/>
                </a:cxn>
                <a:cxn ang="0">
                  <a:pos x="48" y="91"/>
                </a:cxn>
                <a:cxn ang="0">
                  <a:pos x="37" y="91"/>
                </a:cxn>
                <a:cxn ang="0">
                  <a:pos x="14" y="91"/>
                </a:cxn>
                <a:cxn ang="0">
                  <a:pos x="17" y="82"/>
                </a:cxn>
                <a:cxn ang="0">
                  <a:pos x="37" y="68"/>
                </a:cxn>
                <a:cxn ang="0">
                  <a:pos x="48" y="62"/>
                </a:cxn>
                <a:cxn ang="0">
                  <a:pos x="71" y="51"/>
                </a:cxn>
                <a:cxn ang="0">
                  <a:pos x="74" y="43"/>
                </a:cxn>
                <a:cxn ang="0">
                  <a:pos x="63" y="33"/>
                </a:cxn>
                <a:cxn ang="0">
                  <a:pos x="77" y="27"/>
                </a:cxn>
                <a:cxn ang="0">
                  <a:pos x="105" y="20"/>
                </a:cxn>
                <a:cxn ang="0">
                  <a:pos x="116" y="16"/>
                </a:cxn>
                <a:cxn ang="0">
                  <a:pos x="119" y="10"/>
                </a:cxn>
                <a:cxn ang="0">
                  <a:pos x="131" y="10"/>
                </a:cxn>
                <a:cxn ang="0">
                  <a:pos x="162" y="20"/>
                </a:cxn>
                <a:cxn ang="0">
                  <a:pos x="176" y="22"/>
                </a:cxn>
                <a:cxn ang="0">
                  <a:pos x="196" y="8"/>
                </a:cxn>
                <a:cxn ang="0">
                  <a:pos x="210" y="0"/>
                </a:cxn>
              </a:cxnLst>
              <a:rect l="txL" t="txT" r="txR" b="txB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30" name="Freeform 41"/>
            <p:cNvSpPr/>
            <p:nvPr/>
          </p:nvSpPr>
          <p:spPr>
            <a:xfrm>
              <a:off x="3812" y="1120"/>
              <a:ext cx="191" cy="124"/>
            </a:xfrm>
            <a:custGeom>
              <a:avLst/>
              <a:gdLst>
                <a:gd name="txL" fmla="*/ 0 w 191"/>
                <a:gd name="txT" fmla="*/ 0 h 124"/>
                <a:gd name="txR" fmla="*/ 191 w 191"/>
                <a:gd name="txB" fmla="*/ 124 h 124"/>
              </a:gdLst>
              <a:ahLst/>
              <a:cxnLst>
                <a:cxn ang="0">
                  <a:pos x="97" y="4"/>
                </a:cxn>
                <a:cxn ang="0">
                  <a:pos x="97" y="19"/>
                </a:cxn>
                <a:cxn ang="0">
                  <a:pos x="108" y="21"/>
                </a:cxn>
                <a:cxn ang="0">
                  <a:pos x="137" y="16"/>
                </a:cxn>
                <a:cxn ang="0">
                  <a:pos x="151" y="16"/>
                </a:cxn>
                <a:cxn ang="0">
                  <a:pos x="168" y="19"/>
                </a:cxn>
                <a:cxn ang="0">
                  <a:pos x="171" y="23"/>
                </a:cxn>
                <a:cxn ang="0">
                  <a:pos x="185" y="35"/>
                </a:cxn>
                <a:cxn ang="0">
                  <a:pos x="185" y="39"/>
                </a:cxn>
                <a:cxn ang="0">
                  <a:pos x="168" y="41"/>
                </a:cxn>
                <a:cxn ang="0">
                  <a:pos x="162" y="47"/>
                </a:cxn>
                <a:cxn ang="0">
                  <a:pos x="171" y="58"/>
                </a:cxn>
                <a:cxn ang="0">
                  <a:pos x="174" y="70"/>
                </a:cxn>
                <a:cxn ang="0">
                  <a:pos x="174" y="80"/>
                </a:cxn>
                <a:cxn ang="0">
                  <a:pos x="162" y="82"/>
                </a:cxn>
                <a:cxn ang="0">
                  <a:pos x="137" y="74"/>
                </a:cxn>
                <a:cxn ang="0">
                  <a:pos x="128" y="76"/>
                </a:cxn>
                <a:cxn ang="0">
                  <a:pos x="120" y="91"/>
                </a:cxn>
                <a:cxn ang="0">
                  <a:pos x="111" y="101"/>
                </a:cxn>
                <a:cxn ang="0">
                  <a:pos x="91" y="116"/>
                </a:cxn>
                <a:cxn ang="0">
                  <a:pos x="77" y="111"/>
                </a:cxn>
                <a:cxn ang="0">
                  <a:pos x="63" y="95"/>
                </a:cxn>
                <a:cxn ang="0">
                  <a:pos x="52" y="87"/>
                </a:cxn>
                <a:cxn ang="0">
                  <a:pos x="60" y="68"/>
                </a:cxn>
                <a:cxn ang="0">
                  <a:pos x="54" y="64"/>
                </a:cxn>
                <a:cxn ang="0">
                  <a:pos x="43" y="70"/>
                </a:cxn>
                <a:cxn ang="0">
                  <a:pos x="32" y="72"/>
                </a:cxn>
                <a:cxn ang="0">
                  <a:pos x="15" y="70"/>
                </a:cxn>
                <a:cxn ang="0">
                  <a:pos x="12" y="64"/>
                </a:cxn>
                <a:cxn ang="0">
                  <a:pos x="15" y="54"/>
                </a:cxn>
                <a:cxn ang="0">
                  <a:pos x="18" y="47"/>
                </a:cxn>
                <a:cxn ang="0">
                  <a:pos x="26" y="39"/>
                </a:cxn>
                <a:cxn ang="0">
                  <a:pos x="23" y="33"/>
                </a:cxn>
                <a:cxn ang="0">
                  <a:pos x="9" y="25"/>
                </a:cxn>
                <a:cxn ang="0">
                  <a:pos x="12" y="21"/>
                </a:cxn>
                <a:cxn ang="0">
                  <a:pos x="32" y="16"/>
                </a:cxn>
                <a:cxn ang="0">
                  <a:pos x="35" y="12"/>
                </a:cxn>
                <a:cxn ang="0">
                  <a:pos x="35" y="8"/>
                </a:cxn>
                <a:cxn ang="0">
                  <a:pos x="46" y="8"/>
                </a:cxn>
                <a:cxn ang="0">
                  <a:pos x="74" y="16"/>
                </a:cxn>
                <a:cxn ang="0">
                  <a:pos x="88" y="19"/>
                </a:cxn>
                <a:cxn ang="0">
                  <a:pos x="94" y="6"/>
                </a:cxn>
                <a:cxn ang="0">
                  <a:pos x="97" y="0"/>
                </a:cxn>
              </a:cxnLst>
              <a:rect l="txL" t="txT" r="txR" b="txB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31" name="Freeform 42"/>
            <p:cNvSpPr/>
            <p:nvPr/>
          </p:nvSpPr>
          <p:spPr>
            <a:xfrm>
              <a:off x="4735" y="2389"/>
              <a:ext cx="159" cy="207"/>
            </a:xfrm>
            <a:custGeom>
              <a:avLst/>
              <a:gdLst>
                <a:gd name="txL" fmla="*/ 0 w 159"/>
                <a:gd name="txT" fmla="*/ 0 h 207"/>
                <a:gd name="txR" fmla="*/ 159 w 159"/>
                <a:gd name="txB" fmla="*/ 207 h 207"/>
              </a:gdLst>
              <a:ahLst/>
              <a:cxnLst>
                <a:cxn ang="0">
                  <a:pos x="88" y="0"/>
                </a:cxn>
                <a:cxn ang="0">
                  <a:pos x="82" y="19"/>
                </a:cxn>
                <a:cxn ang="0">
                  <a:pos x="74" y="33"/>
                </a:cxn>
                <a:cxn ang="0">
                  <a:pos x="57" y="44"/>
                </a:cxn>
                <a:cxn ang="0">
                  <a:pos x="28" y="46"/>
                </a:cxn>
                <a:cxn ang="0">
                  <a:pos x="31" y="54"/>
                </a:cxn>
                <a:cxn ang="0">
                  <a:pos x="31" y="62"/>
                </a:cxn>
                <a:cxn ang="0">
                  <a:pos x="28" y="69"/>
                </a:cxn>
                <a:cxn ang="0">
                  <a:pos x="17" y="73"/>
                </a:cxn>
                <a:cxn ang="0">
                  <a:pos x="23" y="81"/>
                </a:cxn>
                <a:cxn ang="0">
                  <a:pos x="23" y="91"/>
                </a:cxn>
                <a:cxn ang="0">
                  <a:pos x="17" y="99"/>
                </a:cxn>
                <a:cxn ang="0">
                  <a:pos x="6" y="106"/>
                </a:cxn>
                <a:cxn ang="0">
                  <a:pos x="17" y="112"/>
                </a:cxn>
                <a:cxn ang="0">
                  <a:pos x="20" y="122"/>
                </a:cxn>
                <a:cxn ang="0">
                  <a:pos x="11" y="130"/>
                </a:cxn>
                <a:cxn ang="0">
                  <a:pos x="0" y="137"/>
                </a:cxn>
                <a:cxn ang="0">
                  <a:pos x="11" y="139"/>
                </a:cxn>
                <a:cxn ang="0">
                  <a:pos x="17" y="145"/>
                </a:cxn>
                <a:cxn ang="0">
                  <a:pos x="14" y="153"/>
                </a:cxn>
                <a:cxn ang="0">
                  <a:pos x="8" y="159"/>
                </a:cxn>
                <a:cxn ang="0">
                  <a:pos x="23" y="161"/>
                </a:cxn>
                <a:cxn ang="0">
                  <a:pos x="31" y="168"/>
                </a:cxn>
                <a:cxn ang="0">
                  <a:pos x="37" y="176"/>
                </a:cxn>
                <a:cxn ang="0">
                  <a:pos x="34" y="182"/>
                </a:cxn>
                <a:cxn ang="0">
                  <a:pos x="51" y="184"/>
                </a:cxn>
                <a:cxn ang="0">
                  <a:pos x="62" y="188"/>
                </a:cxn>
                <a:cxn ang="0">
                  <a:pos x="71" y="196"/>
                </a:cxn>
                <a:cxn ang="0">
                  <a:pos x="74" y="207"/>
                </a:cxn>
                <a:cxn ang="0">
                  <a:pos x="74" y="194"/>
                </a:cxn>
                <a:cxn ang="0">
                  <a:pos x="79" y="182"/>
                </a:cxn>
                <a:cxn ang="0">
                  <a:pos x="88" y="178"/>
                </a:cxn>
                <a:cxn ang="0">
                  <a:pos x="99" y="184"/>
                </a:cxn>
                <a:cxn ang="0">
                  <a:pos x="99" y="174"/>
                </a:cxn>
                <a:cxn ang="0">
                  <a:pos x="108" y="168"/>
                </a:cxn>
                <a:cxn ang="0">
                  <a:pos x="119" y="166"/>
                </a:cxn>
                <a:cxn ang="0">
                  <a:pos x="130" y="168"/>
                </a:cxn>
                <a:cxn ang="0">
                  <a:pos x="122" y="157"/>
                </a:cxn>
                <a:cxn ang="0">
                  <a:pos x="122" y="147"/>
                </a:cxn>
                <a:cxn ang="0">
                  <a:pos x="128" y="141"/>
                </a:cxn>
                <a:cxn ang="0">
                  <a:pos x="139" y="141"/>
                </a:cxn>
                <a:cxn ang="0">
                  <a:pos x="130" y="126"/>
                </a:cxn>
                <a:cxn ang="0">
                  <a:pos x="133" y="114"/>
                </a:cxn>
                <a:cxn ang="0">
                  <a:pos x="145" y="108"/>
                </a:cxn>
                <a:cxn ang="0">
                  <a:pos x="159" y="106"/>
                </a:cxn>
                <a:cxn ang="0">
                  <a:pos x="147" y="95"/>
                </a:cxn>
                <a:cxn ang="0">
                  <a:pos x="145" y="87"/>
                </a:cxn>
                <a:cxn ang="0">
                  <a:pos x="145" y="79"/>
                </a:cxn>
                <a:cxn ang="0">
                  <a:pos x="153" y="75"/>
                </a:cxn>
                <a:cxn ang="0">
                  <a:pos x="139" y="75"/>
                </a:cxn>
                <a:cxn ang="0">
                  <a:pos x="130" y="71"/>
                </a:cxn>
                <a:cxn ang="0">
                  <a:pos x="130" y="64"/>
                </a:cxn>
                <a:cxn ang="0">
                  <a:pos x="136" y="58"/>
                </a:cxn>
                <a:cxn ang="0">
                  <a:pos x="122" y="58"/>
                </a:cxn>
                <a:cxn ang="0">
                  <a:pos x="116" y="54"/>
                </a:cxn>
                <a:cxn ang="0">
                  <a:pos x="116" y="48"/>
                </a:cxn>
                <a:cxn ang="0">
                  <a:pos x="119" y="42"/>
                </a:cxn>
                <a:cxn ang="0">
                  <a:pos x="108" y="40"/>
                </a:cxn>
                <a:cxn ang="0">
                  <a:pos x="94" y="33"/>
                </a:cxn>
                <a:cxn ang="0">
                  <a:pos x="88" y="23"/>
                </a:cxn>
                <a:cxn ang="0">
                  <a:pos x="94" y="7"/>
                </a:cxn>
                <a:cxn ang="0">
                  <a:pos x="88" y="0"/>
                </a:cxn>
              </a:cxnLst>
              <a:rect l="txL" t="txT" r="txR" b="txB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32" name="Freeform 43"/>
            <p:cNvSpPr/>
            <p:nvPr/>
          </p:nvSpPr>
          <p:spPr>
            <a:xfrm>
              <a:off x="2447" y="2488"/>
              <a:ext cx="321" cy="151"/>
            </a:xfrm>
            <a:custGeom>
              <a:avLst/>
              <a:gdLst>
                <a:gd name="txL" fmla="*/ 0 w 321"/>
                <a:gd name="txT" fmla="*/ 0 h 151"/>
                <a:gd name="txR" fmla="*/ 321 w 321"/>
                <a:gd name="txB" fmla="*/ 151 h 151"/>
              </a:gdLst>
              <a:ahLst/>
              <a:cxnLst>
                <a:cxn ang="0">
                  <a:pos x="6" y="23"/>
                </a:cxn>
                <a:cxn ang="0">
                  <a:pos x="23" y="33"/>
                </a:cxn>
                <a:cxn ang="0">
                  <a:pos x="40" y="29"/>
                </a:cxn>
                <a:cxn ang="0">
                  <a:pos x="57" y="11"/>
                </a:cxn>
                <a:cxn ang="0">
                  <a:pos x="71" y="9"/>
                </a:cxn>
                <a:cxn ang="0">
                  <a:pos x="80" y="15"/>
                </a:cxn>
                <a:cxn ang="0">
                  <a:pos x="97" y="13"/>
                </a:cxn>
                <a:cxn ang="0">
                  <a:pos x="145" y="0"/>
                </a:cxn>
                <a:cxn ang="0">
                  <a:pos x="159" y="11"/>
                </a:cxn>
                <a:cxn ang="0">
                  <a:pos x="159" y="21"/>
                </a:cxn>
                <a:cxn ang="0">
                  <a:pos x="171" y="23"/>
                </a:cxn>
                <a:cxn ang="0">
                  <a:pos x="199" y="23"/>
                </a:cxn>
                <a:cxn ang="0">
                  <a:pos x="233" y="25"/>
                </a:cxn>
                <a:cxn ang="0">
                  <a:pos x="259" y="27"/>
                </a:cxn>
                <a:cxn ang="0">
                  <a:pos x="264" y="36"/>
                </a:cxn>
                <a:cxn ang="0">
                  <a:pos x="259" y="44"/>
                </a:cxn>
                <a:cxn ang="0">
                  <a:pos x="264" y="52"/>
                </a:cxn>
                <a:cxn ang="0">
                  <a:pos x="290" y="58"/>
                </a:cxn>
                <a:cxn ang="0">
                  <a:pos x="298" y="64"/>
                </a:cxn>
                <a:cxn ang="0">
                  <a:pos x="293" y="71"/>
                </a:cxn>
                <a:cxn ang="0">
                  <a:pos x="293" y="77"/>
                </a:cxn>
                <a:cxn ang="0">
                  <a:pos x="313" y="79"/>
                </a:cxn>
                <a:cxn ang="0">
                  <a:pos x="318" y="85"/>
                </a:cxn>
                <a:cxn ang="0">
                  <a:pos x="310" y="91"/>
                </a:cxn>
                <a:cxn ang="0">
                  <a:pos x="310" y="100"/>
                </a:cxn>
                <a:cxn ang="0">
                  <a:pos x="321" y="108"/>
                </a:cxn>
                <a:cxn ang="0">
                  <a:pos x="315" y="118"/>
                </a:cxn>
                <a:cxn ang="0">
                  <a:pos x="298" y="116"/>
                </a:cxn>
                <a:cxn ang="0">
                  <a:pos x="290" y="122"/>
                </a:cxn>
                <a:cxn ang="0">
                  <a:pos x="290" y="133"/>
                </a:cxn>
                <a:cxn ang="0">
                  <a:pos x="276" y="137"/>
                </a:cxn>
                <a:cxn ang="0">
                  <a:pos x="256" y="124"/>
                </a:cxn>
                <a:cxn ang="0">
                  <a:pos x="247" y="128"/>
                </a:cxn>
                <a:cxn ang="0">
                  <a:pos x="247" y="147"/>
                </a:cxn>
                <a:cxn ang="0">
                  <a:pos x="225" y="145"/>
                </a:cxn>
                <a:cxn ang="0">
                  <a:pos x="179" y="120"/>
                </a:cxn>
                <a:cxn ang="0">
                  <a:pos x="156" y="122"/>
                </a:cxn>
                <a:cxn ang="0">
                  <a:pos x="162" y="145"/>
                </a:cxn>
                <a:cxn ang="0">
                  <a:pos x="142" y="143"/>
                </a:cxn>
                <a:cxn ang="0">
                  <a:pos x="111" y="106"/>
                </a:cxn>
                <a:cxn ang="0">
                  <a:pos x="100" y="102"/>
                </a:cxn>
                <a:cxn ang="0">
                  <a:pos x="94" y="120"/>
                </a:cxn>
                <a:cxn ang="0">
                  <a:pos x="74" y="118"/>
                </a:cxn>
                <a:cxn ang="0">
                  <a:pos x="66" y="81"/>
                </a:cxn>
                <a:cxn ang="0">
                  <a:pos x="57" y="73"/>
                </a:cxn>
                <a:cxn ang="0">
                  <a:pos x="43" y="77"/>
                </a:cxn>
                <a:cxn ang="0">
                  <a:pos x="34" y="73"/>
                </a:cxn>
                <a:cxn ang="0">
                  <a:pos x="32" y="50"/>
                </a:cxn>
                <a:cxn ang="0">
                  <a:pos x="15" y="36"/>
                </a:cxn>
                <a:cxn ang="0">
                  <a:pos x="6" y="29"/>
                </a:cxn>
                <a:cxn ang="0">
                  <a:pos x="0" y="25"/>
                </a:cxn>
                <a:cxn ang="0">
                  <a:pos x="0" y="19"/>
                </a:cxn>
              </a:cxnLst>
              <a:rect l="txL" t="txT" r="txR" b="txB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33" name="Freeform 44"/>
            <p:cNvSpPr/>
            <p:nvPr/>
          </p:nvSpPr>
          <p:spPr>
            <a:xfrm>
              <a:off x="2691" y="1085"/>
              <a:ext cx="188" cy="186"/>
            </a:xfrm>
            <a:custGeom>
              <a:avLst/>
              <a:gdLst>
                <a:gd name="txL" fmla="*/ 0 w 188"/>
                <a:gd name="txT" fmla="*/ 0 h 186"/>
                <a:gd name="txR" fmla="*/ 188 w 188"/>
                <a:gd name="txB" fmla="*/ 186 h 186"/>
              </a:gdLst>
              <a:ahLst/>
              <a:cxnLst>
                <a:cxn ang="0">
                  <a:pos x="80" y="4"/>
                </a:cxn>
                <a:cxn ang="0">
                  <a:pos x="83" y="14"/>
                </a:cxn>
                <a:cxn ang="0">
                  <a:pos x="86" y="23"/>
                </a:cxn>
                <a:cxn ang="0">
                  <a:pos x="91" y="37"/>
                </a:cxn>
                <a:cxn ang="0">
                  <a:pos x="83" y="49"/>
                </a:cxn>
                <a:cxn ang="0">
                  <a:pos x="60" y="66"/>
                </a:cxn>
                <a:cxn ang="0">
                  <a:pos x="37" y="89"/>
                </a:cxn>
                <a:cxn ang="0">
                  <a:pos x="9" y="122"/>
                </a:cxn>
                <a:cxn ang="0">
                  <a:pos x="15" y="122"/>
                </a:cxn>
                <a:cxn ang="0">
                  <a:pos x="40" y="107"/>
                </a:cxn>
                <a:cxn ang="0">
                  <a:pos x="49" y="99"/>
                </a:cxn>
                <a:cxn ang="0">
                  <a:pos x="54" y="93"/>
                </a:cxn>
                <a:cxn ang="0">
                  <a:pos x="49" y="105"/>
                </a:cxn>
                <a:cxn ang="0">
                  <a:pos x="34" y="140"/>
                </a:cxn>
                <a:cxn ang="0">
                  <a:pos x="32" y="165"/>
                </a:cxn>
                <a:cxn ang="0">
                  <a:pos x="32" y="181"/>
                </a:cxn>
                <a:cxn ang="0">
                  <a:pos x="34" y="177"/>
                </a:cxn>
                <a:cxn ang="0">
                  <a:pos x="40" y="163"/>
                </a:cxn>
                <a:cxn ang="0">
                  <a:pos x="51" y="146"/>
                </a:cxn>
                <a:cxn ang="0">
                  <a:pos x="74" y="117"/>
                </a:cxn>
                <a:cxn ang="0">
                  <a:pos x="80" y="132"/>
                </a:cxn>
                <a:cxn ang="0">
                  <a:pos x="97" y="167"/>
                </a:cxn>
                <a:cxn ang="0">
                  <a:pos x="105" y="163"/>
                </a:cxn>
                <a:cxn ang="0">
                  <a:pos x="117" y="111"/>
                </a:cxn>
                <a:cxn ang="0">
                  <a:pos x="111" y="84"/>
                </a:cxn>
                <a:cxn ang="0">
                  <a:pos x="117" y="89"/>
                </a:cxn>
                <a:cxn ang="0">
                  <a:pos x="131" y="101"/>
                </a:cxn>
                <a:cxn ang="0">
                  <a:pos x="171" y="105"/>
                </a:cxn>
                <a:cxn ang="0">
                  <a:pos x="168" y="91"/>
                </a:cxn>
                <a:cxn ang="0">
                  <a:pos x="145" y="56"/>
                </a:cxn>
                <a:cxn ang="0">
                  <a:pos x="128" y="51"/>
                </a:cxn>
                <a:cxn ang="0">
                  <a:pos x="131" y="49"/>
                </a:cxn>
                <a:cxn ang="0">
                  <a:pos x="145" y="47"/>
                </a:cxn>
                <a:cxn ang="0">
                  <a:pos x="168" y="33"/>
                </a:cxn>
                <a:cxn ang="0">
                  <a:pos x="176" y="23"/>
                </a:cxn>
                <a:cxn ang="0">
                  <a:pos x="157" y="23"/>
                </a:cxn>
                <a:cxn ang="0">
                  <a:pos x="137" y="25"/>
                </a:cxn>
                <a:cxn ang="0">
                  <a:pos x="105" y="37"/>
                </a:cxn>
                <a:cxn ang="0">
                  <a:pos x="94" y="37"/>
                </a:cxn>
                <a:cxn ang="0">
                  <a:pos x="88" y="23"/>
                </a:cxn>
                <a:cxn ang="0">
                  <a:pos x="83" y="12"/>
                </a:cxn>
                <a:cxn ang="0">
                  <a:pos x="83" y="2"/>
                </a:cxn>
                <a:cxn ang="0">
                  <a:pos x="80" y="0"/>
                </a:cxn>
              </a:cxnLst>
              <a:rect l="txL" t="txT" r="txR" b="txB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34" name="Freeform 45"/>
            <p:cNvSpPr/>
            <p:nvPr/>
          </p:nvSpPr>
          <p:spPr>
            <a:xfrm>
              <a:off x="1499" y="2414"/>
              <a:ext cx="256" cy="322"/>
            </a:xfrm>
            <a:custGeom>
              <a:avLst/>
              <a:gdLst>
                <a:gd name="txL" fmla="*/ 0 w 256"/>
                <a:gd name="txT" fmla="*/ 0 h 322"/>
                <a:gd name="txR" fmla="*/ 256 w 256"/>
                <a:gd name="txB" fmla="*/ 322 h 322"/>
              </a:gdLst>
              <a:ahLst/>
              <a:cxnLst>
                <a:cxn ang="0">
                  <a:pos x="154" y="6"/>
                </a:cxn>
                <a:cxn ang="0">
                  <a:pos x="148" y="27"/>
                </a:cxn>
                <a:cxn ang="0">
                  <a:pos x="159" y="39"/>
                </a:cxn>
                <a:cxn ang="0">
                  <a:pos x="199" y="48"/>
                </a:cxn>
                <a:cxn ang="0">
                  <a:pos x="208" y="60"/>
                </a:cxn>
                <a:cxn ang="0">
                  <a:pos x="202" y="68"/>
                </a:cxn>
                <a:cxn ang="0">
                  <a:pos x="210" y="85"/>
                </a:cxn>
                <a:cxn ang="0">
                  <a:pos x="253" y="120"/>
                </a:cxn>
                <a:cxn ang="0">
                  <a:pos x="244" y="136"/>
                </a:cxn>
                <a:cxn ang="0">
                  <a:pos x="225" y="141"/>
                </a:cxn>
                <a:cxn ang="0">
                  <a:pos x="230" y="159"/>
                </a:cxn>
                <a:cxn ang="0">
                  <a:pos x="256" y="217"/>
                </a:cxn>
                <a:cxn ang="0">
                  <a:pos x="244" y="235"/>
                </a:cxn>
                <a:cxn ang="0">
                  <a:pos x="227" y="231"/>
                </a:cxn>
                <a:cxn ang="0">
                  <a:pos x="219" y="242"/>
                </a:cxn>
                <a:cxn ang="0">
                  <a:pos x="222" y="271"/>
                </a:cxn>
                <a:cxn ang="0">
                  <a:pos x="208" y="281"/>
                </a:cxn>
                <a:cxn ang="0">
                  <a:pos x="196" y="277"/>
                </a:cxn>
                <a:cxn ang="0">
                  <a:pos x="185" y="283"/>
                </a:cxn>
                <a:cxn ang="0">
                  <a:pos x="191" y="299"/>
                </a:cxn>
                <a:cxn ang="0">
                  <a:pos x="182" y="308"/>
                </a:cxn>
                <a:cxn ang="0">
                  <a:pos x="165" y="302"/>
                </a:cxn>
                <a:cxn ang="0">
                  <a:pos x="154" y="306"/>
                </a:cxn>
                <a:cxn ang="0">
                  <a:pos x="148" y="320"/>
                </a:cxn>
                <a:cxn ang="0">
                  <a:pos x="128" y="320"/>
                </a:cxn>
                <a:cxn ang="0">
                  <a:pos x="120" y="306"/>
                </a:cxn>
                <a:cxn ang="0">
                  <a:pos x="108" y="297"/>
                </a:cxn>
                <a:cxn ang="0">
                  <a:pos x="91" y="302"/>
                </a:cxn>
                <a:cxn ang="0">
                  <a:pos x="80" y="291"/>
                </a:cxn>
                <a:cxn ang="0">
                  <a:pos x="88" y="271"/>
                </a:cxn>
                <a:cxn ang="0">
                  <a:pos x="80" y="262"/>
                </a:cxn>
                <a:cxn ang="0">
                  <a:pos x="51" y="271"/>
                </a:cxn>
                <a:cxn ang="0">
                  <a:pos x="40" y="252"/>
                </a:cxn>
                <a:cxn ang="0">
                  <a:pos x="63" y="198"/>
                </a:cxn>
                <a:cxn ang="0">
                  <a:pos x="49" y="182"/>
                </a:cxn>
                <a:cxn ang="0">
                  <a:pos x="15" y="194"/>
                </a:cxn>
                <a:cxn ang="0">
                  <a:pos x="0" y="186"/>
                </a:cxn>
                <a:cxn ang="0">
                  <a:pos x="17" y="167"/>
                </a:cxn>
                <a:cxn ang="0">
                  <a:pos x="46" y="147"/>
                </a:cxn>
                <a:cxn ang="0">
                  <a:pos x="66" y="130"/>
                </a:cxn>
                <a:cxn ang="0">
                  <a:pos x="60" y="126"/>
                </a:cxn>
                <a:cxn ang="0">
                  <a:pos x="29" y="130"/>
                </a:cxn>
                <a:cxn ang="0">
                  <a:pos x="15" y="118"/>
                </a:cxn>
                <a:cxn ang="0">
                  <a:pos x="34" y="103"/>
                </a:cxn>
                <a:cxn ang="0">
                  <a:pos x="66" y="93"/>
                </a:cxn>
                <a:cxn ang="0">
                  <a:pos x="88" y="83"/>
                </a:cxn>
                <a:cxn ang="0">
                  <a:pos x="85" y="77"/>
                </a:cxn>
                <a:cxn ang="0">
                  <a:pos x="74" y="66"/>
                </a:cxn>
                <a:cxn ang="0">
                  <a:pos x="80" y="56"/>
                </a:cxn>
                <a:cxn ang="0">
                  <a:pos x="120" y="41"/>
                </a:cxn>
                <a:cxn ang="0">
                  <a:pos x="137" y="23"/>
                </a:cxn>
                <a:cxn ang="0">
                  <a:pos x="145" y="13"/>
                </a:cxn>
                <a:cxn ang="0">
                  <a:pos x="148" y="6"/>
                </a:cxn>
                <a:cxn ang="0">
                  <a:pos x="156" y="0"/>
                </a:cxn>
              </a:cxnLst>
              <a:rect l="txL" t="txT" r="txR" b="txB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35" name="Freeform 46"/>
            <p:cNvSpPr/>
            <p:nvPr/>
          </p:nvSpPr>
          <p:spPr>
            <a:xfrm>
              <a:off x="1008" y="2688"/>
              <a:ext cx="429" cy="275"/>
            </a:xfrm>
            <a:custGeom>
              <a:avLst/>
              <a:gdLst>
                <a:gd name="txL" fmla="*/ 0 w 429"/>
                <a:gd name="txT" fmla="*/ 0 h 275"/>
                <a:gd name="txR" fmla="*/ 429 w 429"/>
                <a:gd name="txB" fmla="*/ 275 h 275"/>
              </a:gdLst>
              <a:ahLst/>
              <a:cxnLst>
                <a:cxn ang="0">
                  <a:pos x="335" y="6"/>
                </a:cxn>
                <a:cxn ang="0">
                  <a:pos x="321" y="23"/>
                </a:cxn>
                <a:cxn ang="0">
                  <a:pos x="304" y="37"/>
                </a:cxn>
                <a:cxn ang="0">
                  <a:pos x="284" y="64"/>
                </a:cxn>
                <a:cxn ang="0">
                  <a:pos x="295" y="73"/>
                </a:cxn>
                <a:cxn ang="0">
                  <a:pos x="341" y="68"/>
                </a:cxn>
                <a:cxn ang="0">
                  <a:pos x="372" y="79"/>
                </a:cxn>
                <a:cxn ang="0">
                  <a:pos x="415" y="99"/>
                </a:cxn>
                <a:cxn ang="0">
                  <a:pos x="403" y="104"/>
                </a:cxn>
                <a:cxn ang="0">
                  <a:pos x="355" y="108"/>
                </a:cxn>
                <a:cxn ang="0">
                  <a:pos x="341" y="104"/>
                </a:cxn>
                <a:cxn ang="0">
                  <a:pos x="332" y="104"/>
                </a:cxn>
                <a:cxn ang="0">
                  <a:pos x="335" y="116"/>
                </a:cxn>
                <a:cxn ang="0">
                  <a:pos x="344" y="147"/>
                </a:cxn>
                <a:cxn ang="0">
                  <a:pos x="335" y="178"/>
                </a:cxn>
                <a:cxn ang="0">
                  <a:pos x="327" y="198"/>
                </a:cxn>
                <a:cxn ang="0">
                  <a:pos x="318" y="198"/>
                </a:cxn>
                <a:cxn ang="0">
                  <a:pos x="315" y="184"/>
                </a:cxn>
                <a:cxn ang="0">
                  <a:pos x="298" y="174"/>
                </a:cxn>
                <a:cxn ang="0">
                  <a:pos x="270" y="153"/>
                </a:cxn>
                <a:cxn ang="0">
                  <a:pos x="256" y="161"/>
                </a:cxn>
                <a:cxn ang="0">
                  <a:pos x="227" y="201"/>
                </a:cxn>
                <a:cxn ang="0">
                  <a:pos x="190" y="234"/>
                </a:cxn>
                <a:cxn ang="0">
                  <a:pos x="159" y="262"/>
                </a:cxn>
                <a:cxn ang="0">
                  <a:pos x="156" y="250"/>
                </a:cxn>
                <a:cxn ang="0">
                  <a:pos x="168" y="188"/>
                </a:cxn>
                <a:cxn ang="0">
                  <a:pos x="199" y="149"/>
                </a:cxn>
                <a:cxn ang="0">
                  <a:pos x="182" y="159"/>
                </a:cxn>
                <a:cxn ang="0">
                  <a:pos x="159" y="180"/>
                </a:cxn>
                <a:cxn ang="0">
                  <a:pos x="117" y="203"/>
                </a:cxn>
                <a:cxn ang="0">
                  <a:pos x="68" y="225"/>
                </a:cxn>
                <a:cxn ang="0">
                  <a:pos x="20" y="246"/>
                </a:cxn>
                <a:cxn ang="0">
                  <a:pos x="31" y="236"/>
                </a:cxn>
                <a:cxn ang="0">
                  <a:pos x="85" y="194"/>
                </a:cxn>
                <a:cxn ang="0">
                  <a:pos x="125" y="157"/>
                </a:cxn>
                <a:cxn ang="0">
                  <a:pos x="165" y="132"/>
                </a:cxn>
                <a:cxn ang="0">
                  <a:pos x="188" y="120"/>
                </a:cxn>
                <a:cxn ang="0">
                  <a:pos x="182" y="118"/>
                </a:cxn>
                <a:cxn ang="0">
                  <a:pos x="159" y="128"/>
                </a:cxn>
                <a:cxn ang="0">
                  <a:pos x="139" y="132"/>
                </a:cxn>
                <a:cxn ang="0">
                  <a:pos x="119" y="132"/>
                </a:cxn>
                <a:cxn ang="0">
                  <a:pos x="88" y="132"/>
                </a:cxn>
                <a:cxn ang="0">
                  <a:pos x="80" y="132"/>
                </a:cxn>
                <a:cxn ang="0">
                  <a:pos x="102" y="124"/>
                </a:cxn>
                <a:cxn ang="0">
                  <a:pos x="125" y="116"/>
                </a:cxn>
                <a:cxn ang="0">
                  <a:pos x="148" y="106"/>
                </a:cxn>
                <a:cxn ang="0">
                  <a:pos x="173" y="93"/>
                </a:cxn>
                <a:cxn ang="0">
                  <a:pos x="205" y="85"/>
                </a:cxn>
                <a:cxn ang="0">
                  <a:pos x="233" y="81"/>
                </a:cxn>
                <a:cxn ang="0">
                  <a:pos x="256" y="79"/>
                </a:cxn>
                <a:cxn ang="0">
                  <a:pos x="273" y="68"/>
                </a:cxn>
                <a:cxn ang="0">
                  <a:pos x="295" y="40"/>
                </a:cxn>
                <a:cxn ang="0">
                  <a:pos x="318" y="21"/>
                </a:cxn>
                <a:cxn ang="0">
                  <a:pos x="329" y="6"/>
                </a:cxn>
                <a:cxn ang="0">
                  <a:pos x="341" y="0"/>
                </a:cxn>
              </a:cxnLst>
              <a:rect l="txL" t="txT" r="txR" b="txB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36" name="Freeform 47"/>
            <p:cNvSpPr/>
            <p:nvPr/>
          </p:nvSpPr>
          <p:spPr>
            <a:xfrm>
              <a:off x="2277" y="1803"/>
              <a:ext cx="426" cy="240"/>
            </a:xfrm>
            <a:custGeom>
              <a:avLst/>
              <a:gdLst>
                <a:gd name="txL" fmla="*/ 0 w 426"/>
                <a:gd name="txT" fmla="*/ 0 h 240"/>
                <a:gd name="txR" fmla="*/ 426 w 426"/>
                <a:gd name="txB" fmla="*/ 240 h 240"/>
              </a:gdLst>
              <a:ahLst/>
              <a:cxnLst>
                <a:cxn ang="0">
                  <a:pos x="125" y="10"/>
                </a:cxn>
                <a:cxn ang="0">
                  <a:pos x="153" y="35"/>
                </a:cxn>
                <a:cxn ang="0">
                  <a:pos x="145" y="41"/>
                </a:cxn>
                <a:cxn ang="0">
                  <a:pos x="119" y="39"/>
                </a:cxn>
                <a:cxn ang="0">
                  <a:pos x="85" y="35"/>
                </a:cxn>
                <a:cxn ang="0">
                  <a:pos x="54" y="29"/>
                </a:cxn>
                <a:cxn ang="0">
                  <a:pos x="43" y="31"/>
                </a:cxn>
                <a:cxn ang="0">
                  <a:pos x="11" y="37"/>
                </a:cxn>
                <a:cxn ang="0">
                  <a:pos x="14" y="46"/>
                </a:cxn>
                <a:cxn ang="0">
                  <a:pos x="17" y="68"/>
                </a:cxn>
                <a:cxn ang="0">
                  <a:pos x="23" y="79"/>
                </a:cxn>
                <a:cxn ang="0">
                  <a:pos x="60" y="83"/>
                </a:cxn>
                <a:cxn ang="0">
                  <a:pos x="82" y="95"/>
                </a:cxn>
                <a:cxn ang="0">
                  <a:pos x="82" y="114"/>
                </a:cxn>
                <a:cxn ang="0">
                  <a:pos x="99" y="134"/>
                </a:cxn>
                <a:cxn ang="0">
                  <a:pos x="122" y="157"/>
                </a:cxn>
                <a:cxn ang="0">
                  <a:pos x="148" y="159"/>
                </a:cxn>
                <a:cxn ang="0">
                  <a:pos x="176" y="143"/>
                </a:cxn>
                <a:cxn ang="0">
                  <a:pos x="204" y="147"/>
                </a:cxn>
                <a:cxn ang="0">
                  <a:pos x="244" y="178"/>
                </a:cxn>
                <a:cxn ang="0">
                  <a:pos x="267" y="192"/>
                </a:cxn>
                <a:cxn ang="0">
                  <a:pos x="295" y="198"/>
                </a:cxn>
                <a:cxn ang="0">
                  <a:pos x="329" y="213"/>
                </a:cxn>
                <a:cxn ang="0">
                  <a:pos x="363" y="231"/>
                </a:cxn>
                <a:cxn ang="0">
                  <a:pos x="369" y="217"/>
                </a:cxn>
                <a:cxn ang="0">
                  <a:pos x="363" y="184"/>
                </a:cxn>
                <a:cxn ang="0">
                  <a:pos x="366" y="167"/>
                </a:cxn>
                <a:cxn ang="0">
                  <a:pos x="318" y="134"/>
                </a:cxn>
                <a:cxn ang="0">
                  <a:pos x="318" y="126"/>
                </a:cxn>
                <a:cxn ang="0">
                  <a:pos x="358" y="138"/>
                </a:cxn>
                <a:cxn ang="0">
                  <a:pos x="375" y="138"/>
                </a:cxn>
                <a:cxn ang="0">
                  <a:pos x="409" y="138"/>
                </a:cxn>
                <a:cxn ang="0">
                  <a:pos x="400" y="124"/>
                </a:cxn>
                <a:cxn ang="0">
                  <a:pos x="372" y="103"/>
                </a:cxn>
                <a:cxn ang="0">
                  <a:pos x="355" y="91"/>
                </a:cxn>
                <a:cxn ang="0">
                  <a:pos x="321" y="77"/>
                </a:cxn>
                <a:cxn ang="0">
                  <a:pos x="315" y="64"/>
                </a:cxn>
                <a:cxn ang="0">
                  <a:pos x="332" y="50"/>
                </a:cxn>
                <a:cxn ang="0">
                  <a:pos x="318" y="41"/>
                </a:cxn>
                <a:cxn ang="0">
                  <a:pos x="270" y="31"/>
                </a:cxn>
                <a:cxn ang="0">
                  <a:pos x="253" y="23"/>
                </a:cxn>
                <a:cxn ang="0">
                  <a:pos x="250" y="17"/>
                </a:cxn>
                <a:cxn ang="0">
                  <a:pos x="233" y="17"/>
                </a:cxn>
                <a:cxn ang="0">
                  <a:pos x="187" y="33"/>
                </a:cxn>
                <a:cxn ang="0">
                  <a:pos x="162" y="37"/>
                </a:cxn>
                <a:cxn ang="0">
                  <a:pos x="136" y="13"/>
                </a:cxn>
                <a:cxn ang="0">
                  <a:pos x="114" y="0"/>
                </a:cxn>
              </a:cxnLst>
              <a:rect l="txL" t="txT" r="txR" b="txB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37" name="Freeform 48"/>
            <p:cNvSpPr/>
            <p:nvPr/>
          </p:nvSpPr>
          <p:spPr>
            <a:xfrm>
              <a:off x="2112" y="2688"/>
              <a:ext cx="284" cy="221"/>
            </a:xfrm>
            <a:custGeom>
              <a:avLst/>
              <a:gdLst>
                <a:gd name="txL" fmla="*/ 0 w 284"/>
                <a:gd name="txT" fmla="*/ 0 h 221"/>
                <a:gd name="txR" fmla="*/ 284 w 284"/>
                <a:gd name="txB" fmla="*/ 221 h 221"/>
              </a:gdLst>
              <a:ahLst/>
              <a:cxnLst>
                <a:cxn ang="0">
                  <a:pos x="31" y="4"/>
                </a:cxn>
                <a:cxn ang="0">
                  <a:pos x="45" y="14"/>
                </a:cxn>
                <a:cxn ang="0">
                  <a:pos x="51" y="27"/>
                </a:cxn>
                <a:cxn ang="0">
                  <a:pos x="68" y="47"/>
                </a:cxn>
                <a:cxn ang="0">
                  <a:pos x="88" y="45"/>
                </a:cxn>
                <a:cxn ang="0">
                  <a:pos x="122" y="31"/>
                </a:cxn>
                <a:cxn ang="0">
                  <a:pos x="147" y="27"/>
                </a:cxn>
                <a:cxn ang="0">
                  <a:pos x="173" y="25"/>
                </a:cxn>
                <a:cxn ang="0">
                  <a:pos x="201" y="25"/>
                </a:cxn>
                <a:cxn ang="0">
                  <a:pos x="227" y="23"/>
                </a:cxn>
                <a:cxn ang="0">
                  <a:pos x="213" y="29"/>
                </a:cxn>
                <a:cxn ang="0">
                  <a:pos x="184" y="45"/>
                </a:cxn>
                <a:cxn ang="0">
                  <a:pos x="170" y="47"/>
                </a:cxn>
                <a:cxn ang="0">
                  <a:pos x="159" y="50"/>
                </a:cxn>
                <a:cxn ang="0">
                  <a:pos x="164" y="54"/>
                </a:cxn>
                <a:cxn ang="0">
                  <a:pos x="187" y="56"/>
                </a:cxn>
                <a:cxn ang="0">
                  <a:pos x="213" y="62"/>
                </a:cxn>
                <a:cxn ang="0">
                  <a:pos x="235" y="72"/>
                </a:cxn>
                <a:cxn ang="0">
                  <a:pos x="258" y="85"/>
                </a:cxn>
                <a:cxn ang="0">
                  <a:pos x="278" y="95"/>
                </a:cxn>
                <a:cxn ang="0">
                  <a:pos x="272" y="97"/>
                </a:cxn>
                <a:cxn ang="0">
                  <a:pos x="252" y="93"/>
                </a:cxn>
                <a:cxn ang="0">
                  <a:pos x="224" y="95"/>
                </a:cxn>
                <a:cxn ang="0">
                  <a:pos x="176" y="93"/>
                </a:cxn>
                <a:cxn ang="0">
                  <a:pos x="179" y="99"/>
                </a:cxn>
                <a:cxn ang="0">
                  <a:pos x="204" y="126"/>
                </a:cxn>
                <a:cxn ang="0">
                  <a:pos x="221" y="153"/>
                </a:cxn>
                <a:cxn ang="0">
                  <a:pos x="235" y="175"/>
                </a:cxn>
                <a:cxn ang="0">
                  <a:pos x="235" y="178"/>
                </a:cxn>
                <a:cxn ang="0">
                  <a:pos x="201" y="165"/>
                </a:cxn>
                <a:cxn ang="0">
                  <a:pos x="164" y="149"/>
                </a:cxn>
                <a:cxn ang="0">
                  <a:pos x="130" y="124"/>
                </a:cxn>
                <a:cxn ang="0">
                  <a:pos x="116" y="111"/>
                </a:cxn>
                <a:cxn ang="0">
                  <a:pos x="119" y="120"/>
                </a:cxn>
                <a:cxn ang="0">
                  <a:pos x="127" y="149"/>
                </a:cxn>
                <a:cxn ang="0">
                  <a:pos x="113" y="196"/>
                </a:cxn>
                <a:cxn ang="0">
                  <a:pos x="99" y="182"/>
                </a:cxn>
                <a:cxn ang="0">
                  <a:pos x="68" y="124"/>
                </a:cxn>
                <a:cxn ang="0">
                  <a:pos x="71" y="99"/>
                </a:cxn>
                <a:cxn ang="0">
                  <a:pos x="65" y="101"/>
                </a:cxn>
                <a:cxn ang="0">
                  <a:pos x="57" y="116"/>
                </a:cxn>
                <a:cxn ang="0">
                  <a:pos x="25" y="130"/>
                </a:cxn>
                <a:cxn ang="0">
                  <a:pos x="8" y="132"/>
                </a:cxn>
                <a:cxn ang="0">
                  <a:pos x="17" y="111"/>
                </a:cxn>
                <a:cxn ang="0">
                  <a:pos x="31" y="85"/>
                </a:cxn>
                <a:cxn ang="0">
                  <a:pos x="59" y="64"/>
                </a:cxn>
                <a:cxn ang="0">
                  <a:pos x="68" y="52"/>
                </a:cxn>
                <a:cxn ang="0">
                  <a:pos x="51" y="31"/>
                </a:cxn>
                <a:cxn ang="0">
                  <a:pos x="39" y="14"/>
                </a:cxn>
                <a:cxn ang="0">
                  <a:pos x="28" y="4"/>
                </a:cxn>
                <a:cxn ang="0">
                  <a:pos x="28" y="0"/>
                </a:cxn>
              </a:cxnLst>
              <a:rect l="txL" t="txT" r="txR" b="txB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38" name="Freeform 49"/>
            <p:cNvSpPr/>
            <p:nvPr/>
          </p:nvSpPr>
          <p:spPr>
            <a:xfrm>
              <a:off x="2825" y="1849"/>
              <a:ext cx="303" cy="336"/>
            </a:xfrm>
            <a:custGeom>
              <a:avLst/>
              <a:gdLst>
                <a:gd name="txL" fmla="*/ 0 w 303"/>
                <a:gd name="txT" fmla="*/ 0 h 336"/>
                <a:gd name="txR" fmla="*/ 303 w 303"/>
                <a:gd name="txB" fmla="*/ 336 h 336"/>
              </a:gdLst>
              <a:ahLst/>
              <a:cxnLst>
                <a:cxn ang="0">
                  <a:pos x="51" y="45"/>
                </a:cxn>
                <a:cxn ang="0">
                  <a:pos x="59" y="57"/>
                </a:cxn>
                <a:cxn ang="0">
                  <a:pos x="65" y="72"/>
                </a:cxn>
                <a:cxn ang="0">
                  <a:pos x="82" y="95"/>
                </a:cxn>
                <a:cxn ang="0">
                  <a:pos x="105" y="88"/>
                </a:cxn>
                <a:cxn ang="0">
                  <a:pos x="139" y="55"/>
                </a:cxn>
                <a:cxn ang="0">
                  <a:pos x="167" y="39"/>
                </a:cxn>
                <a:cxn ang="0">
                  <a:pos x="196" y="28"/>
                </a:cxn>
                <a:cxn ang="0">
                  <a:pos x="227" y="16"/>
                </a:cxn>
                <a:cxn ang="0">
                  <a:pos x="250" y="4"/>
                </a:cxn>
                <a:cxn ang="0">
                  <a:pos x="238" y="18"/>
                </a:cxn>
                <a:cxn ang="0">
                  <a:pos x="204" y="53"/>
                </a:cxn>
                <a:cxn ang="0">
                  <a:pos x="187" y="62"/>
                </a:cxn>
                <a:cxn ang="0">
                  <a:pos x="176" y="68"/>
                </a:cxn>
                <a:cxn ang="0">
                  <a:pos x="184" y="70"/>
                </a:cxn>
                <a:cxn ang="0">
                  <a:pos x="207" y="68"/>
                </a:cxn>
                <a:cxn ang="0">
                  <a:pos x="233" y="70"/>
                </a:cxn>
                <a:cxn ang="0">
                  <a:pos x="255" y="76"/>
                </a:cxn>
                <a:cxn ang="0">
                  <a:pos x="278" y="86"/>
                </a:cxn>
                <a:cxn ang="0">
                  <a:pos x="298" y="97"/>
                </a:cxn>
                <a:cxn ang="0">
                  <a:pos x="295" y="101"/>
                </a:cxn>
                <a:cxn ang="0">
                  <a:pos x="272" y="101"/>
                </a:cxn>
                <a:cxn ang="0">
                  <a:pos x="255" y="105"/>
                </a:cxn>
                <a:cxn ang="0">
                  <a:pos x="233" y="115"/>
                </a:cxn>
                <a:cxn ang="0">
                  <a:pos x="207" y="123"/>
                </a:cxn>
                <a:cxn ang="0">
                  <a:pos x="184" y="125"/>
                </a:cxn>
                <a:cxn ang="0">
                  <a:pos x="207" y="150"/>
                </a:cxn>
                <a:cxn ang="0">
                  <a:pos x="238" y="214"/>
                </a:cxn>
                <a:cxn ang="0">
                  <a:pos x="244" y="231"/>
                </a:cxn>
                <a:cxn ang="0">
                  <a:pos x="213" y="223"/>
                </a:cxn>
                <a:cxn ang="0">
                  <a:pos x="173" y="212"/>
                </a:cxn>
                <a:cxn ang="0">
                  <a:pos x="142" y="187"/>
                </a:cxn>
                <a:cxn ang="0">
                  <a:pos x="128" y="173"/>
                </a:cxn>
                <a:cxn ang="0">
                  <a:pos x="128" y="185"/>
                </a:cxn>
                <a:cxn ang="0">
                  <a:pos x="136" y="225"/>
                </a:cxn>
                <a:cxn ang="0">
                  <a:pos x="116" y="301"/>
                </a:cxn>
                <a:cxn ang="0">
                  <a:pos x="102" y="284"/>
                </a:cxn>
                <a:cxn ang="0">
                  <a:pos x="74" y="210"/>
                </a:cxn>
                <a:cxn ang="0">
                  <a:pos x="79" y="173"/>
                </a:cxn>
                <a:cxn ang="0">
                  <a:pos x="74" y="177"/>
                </a:cxn>
                <a:cxn ang="0">
                  <a:pos x="62" y="202"/>
                </a:cxn>
                <a:cxn ang="0">
                  <a:pos x="28" y="233"/>
                </a:cxn>
                <a:cxn ang="0">
                  <a:pos x="11" y="243"/>
                </a:cxn>
                <a:cxn ang="0">
                  <a:pos x="23" y="210"/>
                </a:cxn>
                <a:cxn ang="0">
                  <a:pos x="40" y="165"/>
                </a:cxn>
                <a:cxn ang="0">
                  <a:pos x="74" y="123"/>
                </a:cxn>
                <a:cxn ang="0">
                  <a:pos x="82" y="103"/>
                </a:cxn>
                <a:cxn ang="0">
                  <a:pos x="65" y="78"/>
                </a:cxn>
                <a:cxn ang="0">
                  <a:pos x="57" y="59"/>
                </a:cxn>
                <a:cxn ang="0">
                  <a:pos x="45" y="47"/>
                </a:cxn>
                <a:cxn ang="0">
                  <a:pos x="45" y="41"/>
                </a:cxn>
              </a:cxnLst>
              <a:rect l="txL" t="txT" r="txR" b="txB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39" name="Freeform 50"/>
            <p:cNvSpPr/>
            <p:nvPr/>
          </p:nvSpPr>
          <p:spPr>
            <a:xfrm>
              <a:off x="2612" y="1549"/>
              <a:ext cx="173" cy="128"/>
            </a:xfrm>
            <a:custGeom>
              <a:avLst/>
              <a:gdLst>
                <a:gd name="txL" fmla="*/ 0 w 173"/>
                <a:gd name="txT" fmla="*/ 0 h 128"/>
                <a:gd name="txR" fmla="*/ 173 w 173"/>
                <a:gd name="txB" fmla="*/ 128 h 128"/>
              </a:gdLst>
              <a:ahLst/>
              <a:cxnLst>
                <a:cxn ang="0">
                  <a:pos x="159" y="116"/>
                </a:cxn>
                <a:cxn ang="0">
                  <a:pos x="111" y="93"/>
                </a:cxn>
                <a:cxn ang="0">
                  <a:pos x="71" y="97"/>
                </a:cxn>
                <a:cxn ang="0">
                  <a:pos x="37" y="112"/>
                </a:cxn>
                <a:cxn ang="0">
                  <a:pos x="23" y="118"/>
                </a:cxn>
                <a:cxn ang="0">
                  <a:pos x="14" y="114"/>
                </a:cxn>
                <a:cxn ang="0">
                  <a:pos x="11" y="110"/>
                </a:cxn>
                <a:cxn ang="0">
                  <a:pos x="6" y="108"/>
                </a:cxn>
                <a:cxn ang="0">
                  <a:pos x="6" y="103"/>
                </a:cxn>
                <a:cxn ang="0">
                  <a:pos x="6" y="99"/>
                </a:cxn>
                <a:cxn ang="0">
                  <a:pos x="6" y="95"/>
                </a:cxn>
                <a:cxn ang="0">
                  <a:pos x="0" y="91"/>
                </a:cxn>
                <a:cxn ang="0">
                  <a:pos x="0" y="85"/>
                </a:cxn>
                <a:cxn ang="0">
                  <a:pos x="3" y="79"/>
                </a:cxn>
                <a:cxn ang="0">
                  <a:pos x="0" y="70"/>
                </a:cxn>
                <a:cxn ang="0">
                  <a:pos x="0" y="56"/>
                </a:cxn>
                <a:cxn ang="0">
                  <a:pos x="3" y="50"/>
                </a:cxn>
                <a:cxn ang="0">
                  <a:pos x="6" y="50"/>
                </a:cxn>
                <a:cxn ang="0">
                  <a:pos x="6" y="48"/>
                </a:cxn>
                <a:cxn ang="0">
                  <a:pos x="3" y="39"/>
                </a:cxn>
                <a:cxn ang="0">
                  <a:pos x="6" y="35"/>
                </a:cxn>
                <a:cxn ang="0">
                  <a:pos x="11" y="35"/>
                </a:cxn>
                <a:cxn ang="0">
                  <a:pos x="11" y="31"/>
                </a:cxn>
                <a:cxn ang="0">
                  <a:pos x="11" y="25"/>
                </a:cxn>
                <a:cxn ang="0">
                  <a:pos x="14" y="23"/>
                </a:cxn>
                <a:cxn ang="0">
                  <a:pos x="23" y="23"/>
                </a:cxn>
                <a:cxn ang="0">
                  <a:pos x="25" y="21"/>
                </a:cxn>
                <a:cxn ang="0">
                  <a:pos x="28" y="17"/>
                </a:cxn>
                <a:cxn ang="0">
                  <a:pos x="28" y="15"/>
                </a:cxn>
                <a:cxn ang="0">
                  <a:pos x="31" y="13"/>
                </a:cxn>
                <a:cxn ang="0">
                  <a:pos x="34" y="13"/>
                </a:cxn>
                <a:cxn ang="0">
                  <a:pos x="37" y="6"/>
                </a:cxn>
                <a:cxn ang="0">
                  <a:pos x="40" y="4"/>
                </a:cxn>
                <a:cxn ang="0">
                  <a:pos x="45" y="9"/>
                </a:cxn>
                <a:cxn ang="0">
                  <a:pos x="51" y="6"/>
                </a:cxn>
                <a:cxn ang="0">
                  <a:pos x="57" y="2"/>
                </a:cxn>
                <a:cxn ang="0">
                  <a:pos x="62" y="0"/>
                </a:cxn>
                <a:cxn ang="0">
                  <a:pos x="71" y="4"/>
                </a:cxn>
                <a:cxn ang="0">
                  <a:pos x="82" y="21"/>
                </a:cxn>
                <a:cxn ang="0">
                  <a:pos x="88" y="68"/>
                </a:cxn>
                <a:cxn ang="0">
                  <a:pos x="122" y="91"/>
                </a:cxn>
                <a:cxn ang="0">
                  <a:pos x="156" y="110"/>
                </a:cxn>
                <a:cxn ang="0">
                  <a:pos x="173" y="128"/>
                </a:cxn>
              </a:cxnLst>
              <a:rect l="txL" t="txT" r="txR" b="txB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40" name="Freeform 51"/>
            <p:cNvSpPr/>
            <p:nvPr/>
          </p:nvSpPr>
          <p:spPr>
            <a:xfrm>
              <a:off x="3546" y="1822"/>
              <a:ext cx="301" cy="119"/>
            </a:xfrm>
            <a:custGeom>
              <a:avLst/>
              <a:gdLst>
                <a:gd name="txL" fmla="*/ 0 w 301"/>
                <a:gd name="txT" fmla="*/ 0 h 119"/>
                <a:gd name="txR" fmla="*/ 301 w 301"/>
                <a:gd name="txB" fmla="*/ 119 h 119"/>
              </a:gdLst>
              <a:ahLst/>
              <a:cxnLst>
                <a:cxn ang="0">
                  <a:pos x="249" y="78"/>
                </a:cxn>
                <a:cxn ang="0">
                  <a:pos x="224" y="72"/>
                </a:cxn>
                <a:cxn ang="0">
                  <a:pos x="230" y="66"/>
                </a:cxn>
                <a:cxn ang="0">
                  <a:pos x="269" y="53"/>
                </a:cxn>
                <a:cxn ang="0">
                  <a:pos x="281" y="45"/>
                </a:cxn>
                <a:cxn ang="0">
                  <a:pos x="295" y="37"/>
                </a:cxn>
                <a:cxn ang="0">
                  <a:pos x="289" y="31"/>
                </a:cxn>
                <a:cxn ang="0">
                  <a:pos x="278" y="20"/>
                </a:cxn>
                <a:cxn ang="0">
                  <a:pos x="269" y="16"/>
                </a:cxn>
                <a:cxn ang="0">
                  <a:pos x="247" y="25"/>
                </a:cxn>
                <a:cxn ang="0">
                  <a:pos x="230" y="25"/>
                </a:cxn>
                <a:cxn ang="0">
                  <a:pos x="221" y="14"/>
                </a:cxn>
                <a:cxn ang="0">
                  <a:pos x="201" y="8"/>
                </a:cxn>
                <a:cxn ang="0">
                  <a:pos x="179" y="2"/>
                </a:cxn>
                <a:cxn ang="0">
                  <a:pos x="164" y="8"/>
                </a:cxn>
                <a:cxn ang="0">
                  <a:pos x="156" y="25"/>
                </a:cxn>
                <a:cxn ang="0">
                  <a:pos x="139" y="29"/>
                </a:cxn>
                <a:cxn ang="0">
                  <a:pos x="102" y="25"/>
                </a:cxn>
                <a:cxn ang="0">
                  <a:pos x="82" y="22"/>
                </a:cxn>
                <a:cxn ang="0">
                  <a:pos x="65" y="27"/>
                </a:cxn>
                <a:cxn ang="0">
                  <a:pos x="39" y="29"/>
                </a:cxn>
                <a:cxn ang="0">
                  <a:pos x="11" y="27"/>
                </a:cxn>
                <a:cxn ang="0">
                  <a:pos x="17" y="35"/>
                </a:cxn>
                <a:cxn ang="0">
                  <a:pos x="37" y="51"/>
                </a:cxn>
                <a:cxn ang="0">
                  <a:pos x="45" y="62"/>
                </a:cxn>
                <a:cxn ang="0">
                  <a:pos x="85" y="66"/>
                </a:cxn>
                <a:cxn ang="0">
                  <a:pos x="91" y="70"/>
                </a:cxn>
                <a:cxn ang="0">
                  <a:pos x="65" y="74"/>
                </a:cxn>
                <a:cxn ang="0">
                  <a:pos x="54" y="78"/>
                </a:cxn>
                <a:cxn ang="0">
                  <a:pos x="37" y="89"/>
                </a:cxn>
                <a:cxn ang="0">
                  <a:pos x="48" y="93"/>
                </a:cxn>
                <a:cxn ang="0">
                  <a:pos x="71" y="97"/>
                </a:cxn>
                <a:cxn ang="0">
                  <a:pos x="88" y="97"/>
                </a:cxn>
                <a:cxn ang="0">
                  <a:pos x="113" y="97"/>
                </a:cxn>
                <a:cxn ang="0">
                  <a:pos x="122" y="103"/>
                </a:cxn>
                <a:cxn ang="0">
                  <a:pos x="122" y="115"/>
                </a:cxn>
                <a:cxn ang="0">
                  <a:pos x="133" y="115"/>
                </a:cxn>
                <a:cxn ang="0">
                  <a:pos x="161" y="107"/>
                </a:cxn>
                <a:cxn ang="0">
                  <a:pos x="176" y="105"/>
                </a:cxn>
                <a:cxn ang="0">
                  <a:pos x="179" y="109"/>
                </a:cxn>
                <a:cxn ang="0">
                  <a:pos x="190" y="105"/>
                </a:cxn>
                <a:cxn ang="0">
                  <a:pos x="204" y="84"/>
                </a:cxn>
                <a:cxn ang="0">
                  <a:pos x="215" y="76"/>
                </a:cxn>
                <a:cxn ang="0">
                  <a:pos x="244" y="80"/>
                </a:cxn>
                <a:cxn ang="0">
                  <a:pos x="261" y="80"/>
                </a:cxn>
              </a:cxnLst>
              <a:rect l="txL" t="txT" r="txR" b="txB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41" name="Freeform 52"/>
            <p:cNvSpPr/>
            <p:nvPr/>
          </p:nvSpPr>
          <p:spPr>
            <a:xfrm>
              <a:off x="4284" y="1314"/>
              <a:ext cx="147" cy="268"/>
            </a:xfrm>
            <a:custGeom>
              <a:avLst/>
              <a:gdLst>
                <a:gd name="txL" fmla="*/ 0 w 147"/>
                <a:gd name="txT" fmla="*/ 0 h 268"/>
                <a:gd name="txR" fmla="*/ 147 w 147"/>
                <a:gd name="txB" fmla="*/ 268 h 268"/>
              </a:gdLst>
              <a:ahLst/>
              <a:cxnLst>
                <a:cxn ang="0">
                  <a:pos x="42" y="27"/>
                </a:cxn>
                <a:cxn ang="0">
                  <a:pos x="54" y="97"/>
                </a:cxn>
                <a:cxn ang="0">
                  <a:pos x="88" y="126"/>
                </a:cxn>
                <a:cxn ang="0">
                  <a:pos x="127" y="134"/>
                </a:cxn>
                <a:cxn ang="0">
                  <a:pos x="144" y="138"/>
                </a:cxn>
                <a:cxn ang="0">
                  <a:pos x="147" y="149"/>
                </a:cxn>
                <a:cxn ang="0">
                  <a:pos x="144" y="159"/>
                </a:cxn>
                <a:cxn ang="0">
                  <a:pos x="144" y="165"/>
                </a:cxn>
                <a:cxn ang="0">
                  <a:pos x="142" y="171"/>
                </a:cxn>
                <a:cxn ang="0">
                  <a:pos x="139" y="175"/>
                </a:cxn>
                <a:cxn ang="0">
                  <a:pos x="136" y="182"/>
                </a:cxn>
                <a:cxn ang="0">
                  <a:pos x="136" y="190"/>
                </a:cxn>
                <a:cxn ang="0">
                  <a:pos x="130" y="198"/>
                </a:cxn>
                <a:cxn ang="0">
                  <a:pos x="122" y="204"/>
                </a:cxn>
                <a:cxn ang="0">
                  <a:pos x="116" y="215"/>
                </a:cxn>
                <a:cxn ang="0">
                  <a:pos x="102" y="237"/>
                </a:cxn>
                <a:cxn ang="0">
                  <a:pos x="93" y="241"/>
                </a:cxn>
                <a:cxn ang="0">
                  <a:pos x="93" y="237"/>
                </a:cxn>
                <a:cxn ang="0">
                  <a:pos x="90" y="241"/>
                </a:cxn>
                <a:cxn ang="0">
                  <a:pos x="85" y="254"/>
                </a:cxn>
                <a:cxn ang="0">
                  <a:pos x="79" y="256"/>
                </a:cxn>
                <a:cxn ang="0">
                  <a:pos x="73" y="254"/>
                </a:cxn>
                <a:cxn ang="0">
                  <a:pos x="68" y="256"/>
                </a:cxn>
                <a:cxn ang="0">
                  <a:pos x="65" y="262"/>
                </a:cxn>
                <a:cxn ang="0">
                  <a:pos x="59" y="264"/>
                </a:cxn>
                <a:cxn ang="0">
                  <a:pos x="54" y="258"/>
                </a:cxn>
                <a:cxn ang="0">
                  <a:pos x="48" y="258"/>
                </a:cxn>
                <a:cxn ang="0">
                  <a:pos x="45" y="264"/>
                </a:cxn>
                <a:cxn ang="0">
                  <a:pos x="39" y="264"/>
                </a:cxn>
                <a:cxn ang="0">
                  <a:pos x="37" y="262"/>
                </a:cxn>
                <a:cxn ang="0">
                  <a:pos x="34" y="260"/>
                </a:cxn>
                <a:cxn ang="0">
                  <a:pos x="28" y="266"/>
                </a:cxn>
                <a:cxn ang="0">
                  <a:pos x="22" y="266"/>
                </a:cxn>
                <a:cxn ang="0">
                  <a:pos x="22" y="258"/>
                </a:cxn>
                <a:cxn ang="0">
                  <a:pos x="17" y="252"/>
                </a:cxn>
                <a:cxn ang="0">
                  <a:pos x="8" y="256"/>
                </a:cxn>
                <a:cxn ang="0">
                  <a:pos x="5" y="252"/>
                </a:cxn>
                <a:cxn ang="0">
                  <a:pos x="2" y="241"/>
                </a:cxn>
                <a:cxn ang="0">
                  <a:pos x="5" y="211"/>
                </a:cxn>
                <a:cxn ang="0">
                  <a:pos x="51" y="147"/>
                </a:cxn>
                <a:cxn ang="0">
                  <a:pos x="45" y="89"/>
                </a:cxn>
                <a:cxn ang="0">
                  <a:pos x="37" y="35"/>
                </a:cxn>
                <a:cxn ang="0">
                  <a:pos x="42" y="0"/>
                </a:cxn>
              </a:cxnLst>
              <a:rect l="txL" t="txT" r="txR" b="txB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42" name="Freeform 53"/>
            <p:cNvSpPr/>
            <p:nvPr/>
          </p:nvSpPr>
          <p:spPr>
            <a:xfrm>
              <a:off x="2496" y="2928"/>
              <a:ext cx="139" cy="106"/>
            </a:xfrm>
            <a:custGeom>
              <a:avLst/>
              <a:gdLst>
                <a:gd name="txL" fmla="*/ 0 w 139"/>
                <a:gd name="txT" fmla="*/ 0 h 106"/>
                <a:gd name="txR" fmla="*/ 139 w 139"/>
                <a:gd name="txB" fmla="*/ 106 h 106"/>
              </a:gdLst>
              <a:ahLst/>
              <a:cxnLst>
                <a:cxn ang="0">
                  <a:pos x="60" y="58"/>
                </a:cxn>
                <a:cxn ang="0">
                  <a:pos x="40" y="50"/>
                </a:cxn>
                <a:cxn ang="0">
                  <a:pos x="17" y="35"/>
                </a:cxn>
                <a:cxn ang="0">
                  <a:pos x="0" y="19"/>
                </a:cxn>
                <a:cxn ang="0">
                  <a:pos x="0" y="4"/>
                </a:cxn>
                <a:cxn ang="0">
                  <a:pos x="8" y="0"/>
                </a:cxn>
                <a:cxn ang="0">
                  <a:pos x="20" y="11"/>
                </a:cxn>
                <a:cxn ang="0">
                  <a:pos x="31" y="29"/>
                </a:cxn>
                <a:cxn ang="0">
                  <a:pos x="45" y="42"/>
                </a:cxn>
                <a:cxn ang="0">
                  <a:pos x="60" y="37"/>
                </a:cxn>
                <a:cxn ang="0">
                  <a:pos x="82" y="33"/>
                </a:cxn>
                <a:cxn ang="0">
                  <a:pos x="105" y="33"/>
                </a:cxn>
                <a:cxn ang="0">
                  <a:pos x="119" y="46"/>
                </a:cxn>
                <a:cxn ang="0">
                  <a:pos x="133" y="52"/>
                </a:cxn>
                <a:cxn ang="0">
                  <a:pos x="139" y="68"/>
                </a:cxn>
                <a:cxn ang="0">
                  <a:pos x="133" y="87"/>
                </a:cxn>
                <a:cxn ang="0">
                  <a:pos x="111" y="106"/>
                </a:cxn>
                <a:cxn ang="0">
                  <a:pos x="96" y="97"/>
                </a:cxn>
                <a:cxn ang="0">
                  <a:pos x="79" y="83"/>
                </a:cxn>
                <a:cxn ang="0">
                  <a:pos x="65" y="68"/>
                </a:cxn>
                <a:cxn ang="0">
                  <a:pos x="60" y="58"/>
                </a:cxn>
              </a:cxnLst>
              <a:rect l="txL" t="txT" r="txR" b="txB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43" name="Freeform 54"/>
            <p:cNvSpPr/>
            <p:nvPr/>
          </p:nvSpPr>
          <p:spPr>
            <a:xfrm>
              <a:off x="2256" y="2976"/>
              <a:ext cx="593" cy="409"/>
            </a:xfrm>
            <a:custGeom>
              <a:avLst/>
              <a:gdLst>
                <a:gd name="txL" fmla="*/ 0 w 593"/>
                <a:gd name="txT" fmla="*/ 0 h 409"/>
                <a:gd name="txR" fmla="*/ 593 w 593"/>
                <a:gd name="txB" fmla="*/ 409 h 409"/>
              </a:gdLst>
              <a:ahLst/>
              <a:cxnLst>
                <a:cxn ang="0">
                  <a:pos x="130" y="389"/>
                </a:cxn>
                <a:cxn ang="0">
                  <a:pos x="107" y="405"/>
                </a:cxn>
                <a:cxn ang="0">
                  <a:pos x="22" y="374"/>
                </a:cxn>
                <a:cxn ang="0">
                  <a:pos x="17" y="343"/>
                </a:cxn>
                <a:cxn ang="0">
                  <a:pos x="59" y="356"/>
                </a:cxn>
                <a:cxn ang="0">
                  <a:pos x="76" y="345"/>
                </a:cxn>
                <a:cxn ang="0">
                  <a:pos x="159" y="263"/>
                </a:cxn>
                <a:cxn ang="0">
                  <a:pos x="244" y="252"/>
                </a:cxn>
                <a:cxn ang="0">
                  <a:pos x="266" y="244"/>
                </a:cxn>
                <a:cxn ang="0">
                  <a:pos x="272" y="219"/>
                </a:cxn>
                <a:cxn ang="0">
                  <a:pos x="201" y="213"/>
                </a:cxn>
                <a:cxn ang="0">
                  <a:pos x="159" y="199"/>
                </a:cxn>
                <a:cxn ang="0">
                  <a:pos x="130" y="178"/>
                </a:cxn>
                <a:cxn ang="0">
                  <a:pos x="150" y="162"/>
                </a:cxn>
                <a:cxn ang="0">
                  <a:pos x="181" y="172"/>
                </a:cxn>
                <a:cxn ang="0">
                  <a:pos x="195" y="186"/>
                </a:cxn>
                <a:cxn ang="0">
                  <a:pos x="249" y="186"/>
                </a:cxn>
                <a:cxn ang="0">
                  <a:pos x="235" y="155"/>
                </a:cxn>
                <a:cxn ang="0">
                  <a:pos x="232" y="137"/>
                </a:cxn>
                <a:cxn ang="0">
                  <a:pos x="193" y="126"/>
                </a:cxn>
                <a:cxn ang="0">
                  <a:pos x="178" y="108"/>
                </a:cxn>
                <a:cxn ang="0">
                  <a:pos x="170" y="93"/>
                </a:cxn>
                <a:cxn ang="0">
                  <a:pos x="161" y="58"/>
                </a:cxn>
                <a:cxn ang="0">
                  <a:pos x="184" y="9"/>
                </a:cxn>
                <a:cxn ang="0">
                  <a:pos x="193" y="21"/>
                </a:cxn>
                <a:cxn ang="0">
                  <a:pos x="238" y="13"/>
                </a:cxn>
                <a:cxn ang="0">
                  <a:pos x="298" y="31"/>
                </a:cxn>
                <a:cxn ang="0">
                  <a:pos x="295" y="46"/>
                </a:cxn>
                <a:cxn ang="0">
                  <a:pos x="306" y="73"/>
                </a:cxn>
                <a:cxn ang="0">
                  <a:pos x="315" y="83"/>
                </a:cxn>
                <a:cxn ang="0">
                  <a:pos x="283" y="110"/>
                </a:cxn>
                <a:cxn ang="0">
                  <a:pos x="335" y="124"/>
                </a:cxn>
                <a:cxn ang="0">
                  <a:pos x="405" y="126"/>
                </a:cxn>
                <a:cxn ang="0">
                  <a:pos x="448" y="162"/>
                </a:cxn>
                <a:cxn ang="0">
                  <a:pos x="459" y="201"/>
                </a:cxn>
                <a:cxn ang="0">
                  <a:pos x="459" y="238"/>
                </a:cxn>
                <a:cxn ang="0">
                  <a:pos x="434" y="236"/>
                </a:cxn>
                <a:cxn ang="0">
                  <a:pos x="420" y="223"/>
                </a:cxn>
                <a:cxn ang="0">
                  <a:pos x="417" y="203"/>
                </a:cxn>
                <a:cxn ang="0">
                  <a:pos x="417" y="192"/>
                </a:cxn>
                <a:cxn ang="0">
                  <a:pos x="400" y="159"/>
                </a:cxn>
                <a:cxn ang="0">
                  <a:pos x="380" y="157"/>
                </a:cxn>
                <a:cxn ang="0">
                  <a:pos x="383" y="215"/>
                </a:cxn>
                <a:cxn ang="0">
                  <a:pos x="388" y="252"/>
                </a:cxn>
                <a:cxn ang="0">
                  <a:pos x="423" y="300"/>
                </a:cxn>
                <a:cxn ang="0">
                  <a:pos x="454" y="300"/>
                </a:cxn>
                <a:cxn ang="0">
                  <a:pos x="528" y="294"/>
                </a:cxn>
                <a:cxn ang="0">
                  <a:pos x="564" y="294"/>
                </a:cxn>
                <a:cxn ang="0">
                  <a:pos x="573" y="370"/>
                </a:cxn>
                <a:cxn ang="0">
                  <a:pos x="556" y="349"/>
                </a:cxn>
                <a:cxn ang="0">
                  <a:pos x="539" y="333"/>
                </a:cxn>
                <a:cxn ang="0">
                  <a:pos x="479" y="341"/>
                </a:cxn>
                <a:cxn ang="0">
                  <a:pos x="391" y="358"/>
                </a:cxn>
                <a:cxn ang="0">
                  <a:pos x="332" y="308"/>
                </a:cxn>
                <a:cxn ang="0">
                  <a:pos x="255" y="296"/>
                </a:cxn>
                <a:cxn ang="0">
                  <a:pos x="193" y="306"/>
                </a:cxn>
              </a:cxnLst>
              <a:rect l="txL" t="txT" r="txR" b="txB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44" name="Freeform 55"/>
            <p:cNvSpPr/>
            <p:nvPr/>
          </p:nvSpPr>
          <p:spPr>
            <a:xfrm>
              <a:off x="1392" y="2880"/>
              <a:ext cx="454" cy="491"/>
            </a:xfrm>
            <a:custGeom>
              <a:avLst/>
              <a:gdLst>
                <a:gd name="txL" fmla="*/ 0 w 454"/>
                <a:gd name="txT" fmla="*/ 0 h 491"/>
                <a:gd name="txR" fmla="*/ 454 w 454"/>
                <a:gd name="txB" fmla="*/ 491 h 491"/>
              </a:gdLst>
              <a:ahLst/>
              <a:cxnLst>
                <a:cxn ang="0">
                  <a:pos x="139" y="72"/>
                </a:cxn>
                <a:cxn ang="0">
                  <a:pos x="165" y="31"/>
                </a:cxn>
                <a:cxn ang="0">
                  <a:pos x="241" y="16"/>
                </a:cxn>
                <a:cxn ang="0">
                  <a:pos x="273" y="25"/>
                </a:cxn>
                <a:cxn ang="0">
                  <a:pos x="292" y="16"/>
                </a:cxn>
                <a:cxn ang="0">
                  <a:pos x="315" y="66"/>
                </a:cxn>
                <a:cxn ang="0">
                  <a:pos x="318" y="78"/>
                </a:cxn>
                <a:cxn ang="0">
                  <a:pos x="346" y="101"/>
                </a:cxn>
                <a:cxn ang="0">
                  <a:pos x="295" y="109"/>
                </a:cxn>
                <a:cxn ang="0">
                  <a:pos x="312" y="120"/>
                </a:cxn>
                <a:cxn ang="0">
                  <a:pos x="261" y="109"/>
                </a:cxn>
                <a:cxn ang="0">
                  <a:pos x="250" y="117"/>
                </a:cxn>
                <a:cxn ang="0">
                  <a:pos x="264" y="120"/>
                </a:cxn>
                <a:cxn ang="0">
                  <a:pos x="295" y="167"/>
                </a:cxn>
                <a:cxn ang="0">
                  <a:pos x="301" y="202"/>
                </a:cxn>
                <a:cxn ang="0">
                  <a:pos x="304" y="231"/>
                </a:cxn>
                <a:cxn ang="0">
                  <a:pos x="378" y="278"/>
                </a:cxn>
                <a:cxn ang="0">
                  <a:pos x="432" y="340"/>
                </a:cxn>
                <a:cxn ang="0">
                  <a:pos x="375" y="353"/>
                </a:cxn>
                <a:cxn ang="0">
                  <a:pos x="375" y="392"/>
                </a:cxn>
                <a:cxn ang="0">
                  <a:pos x="417" y="431"/>
                </a:cxn>
                <a:cxn ang="0">
                  <a:pos x="454" y="454"/>
                </a:cxn>
                <a:cxn ang="0">
                  <a:pos x="403" y="491"/>
                </a:cxn>
                <a:cxn ang="0">
                  <a:pos x="355" y="481"/>
                </a:cxn>
                <a:cxn ang="0">
                  <a:pos x="380" y="468"/>
                </a:cxn>
                <a:cxn ang="0">
                  <a:pos x="383" y="456"/>
                </a:cxn>
                <a:cxn ang="0">
                  <a:pos x="395" y="448"/>
                </a:cxn>
                <a:cxn ang="0">
                  <a:pos x="349" y="423"/>
                </a:cxn>
                <a:cxn ang="0">
                  <a:pos x="295" y="394"/>
                </a:cxn>
                <a:cxn ang="0">
                  <a:pos x="256" y="386"/>
                </a:cxn>
                <a:cxn ang="0">
                  <a:pos x="193" y="367"/>
                </a:cxn>
                <a:cxn ang="0">
                  <a:pos x="148" y="400"/>
                </a:cxn>
                <a:cxn ang="0">
                  <a:pos x="105" y="454"/>
                </a:cxn>
                <a:cxn ang="0">
                  <a:pos x="82" y="475"/>
                </a:cxn>
                <a:cxn ang="0">
                  <a:pos x="37" y="456"/>
                </a:cxn>
                <a:cxn ang="0">
                  <a:pos x="0" y="433"/>
                </a:cxn>
                <a:cxn ang="0">
                  <a:pos x="17" y="429"/>
                </a:cxn>
                <a:cxn ang="0">
                  <a:pos x="43" y="427"/>
                </a:cxn>
                <a:cxn ang="0">
                  <a:pos x="63" y="427"/>
                </a:cxn>
                <a:cxn ang="0">
                  <a:pos x="99" y="396"/>
                </a:cxn>
                <a:cxn ang="0">
                  <a:pos x="108" y="334"/>
                </a:cxn>
                <a:cxn ang="0">
                  <a:pos x="153" y="285"/>
                </a:cxn>
                <a:cxn ang="0">
                  <a:pos x="204" y="229"/>
                </a:cxn>
                <a:cxn ang="0">
                  <a:pos x="213" y="219"/>
                </a:cxn>
                <a:cxn ang="0">
                  <a:pos x="204" y="206"/>
                </a:cxn>
                <a:cxn ang="0">
                  <a:pos x="207" y="134"/>
                </a:cxn>
                <a:cxn ang="0">
                  <a:pos x="190" y="124"/>
                </a:cxn>
                <a:cxn ang="0">
                  <a:pos x="170" y="111"/>
                </a:cxn>
                <a:cxn ang="0">
                  <a:pos x="165" y="103"/>
                </a:cxn>
                <a:cxn ang="0">
                  <a:pos x="156" y="93"/>
                </a:cxn>
                <a:cxn ang="0">
                  <a:pos x="153" y="80"/>
                </a:cxn>
              </a:cxnLst>
              <a:rect l="txL" t="txT" r="txR" b="txB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45" name="Freeform 56"/>
            <p:cNvSpPr/>
            <p:nvPr/>
          </p:nvSpPr>
          <p:spPr>
            <a:xfrm>
              <a:off x="1344" y="3024"/>
              <a:ext cx="253" cy="117"/>
            </a:xfrm>
            <a:custGeom>
              <a:avLst/>
              <a:gdLst>
                <a:gd name="txL" fmla="*/ 0 w 253"/>
                <a:gd name="txT" fmla="*/ 0 h 117"/>
                <a:gd name="txR" fmla="*/ 253 w 253"/>
                <a:gd name="txB" fmla="*/ 117 h 117"/>
              </a:gdLst>
              <a:ahLst/>
              <a:cxnLst>
                <a:cxn ang="0">
                  <a:pos x="179" y="74"/>
                </a:cxn>
                <a:cxn ang="0">
                  <a:pos x="176" y="82"/>
                </a:cxn>
                <a:cxn ang="0">
                  <a:pos x="168" y="86"/>
                </a:cxn>
                <a:cxn ang="0">
                  <a:pos x="151" y="82"/>
                </a:cxn>
                <a:cxn ang="0">
                  <a:pos x="125" y="82"/>
                </a:cxn>
                <a:cxn ang="0">
                  <a:pos x="88" y="76"/>
                </a:cxn>
                <a:cxn ang="0">
                  <a:pos x="80" y="60"/>
                </a:cxn>
                <a:cxn ang="0">
                  <a:pos x="71" y="51"/>
                </a:cxn>
                <a:cxn ang="0">
                  <a:pos x="63" y="41"/>
                </a:cxn>
                <a:cxn ang="0">
                  <a:pos x="54" y="45"/>
                </a:cxn>
                <a:cxn ang="0">
                  <a:pos x="60" y="53"/>
                </a:cxn>
                <a:cxn ang="0">
                  <a:pos x="60" y="60"/>
                </a:cxn>
                <a:cxn ang="0">
                  <a:pos x="46" y="56"/>
                </a:cxn>
                <a:cxn ang="0">
                  <a:pos x="23" y="45"/>
                </a:cxn>
                <a:cxn ang="0">
                  <a:pos x="15" y="49"/>
                </a:cxn>
                <a:cxn ang="0">
                  <a:pos x="26" y="58"/>
                </a:cxn>
                <a:cxn ang="0">
                  <a:pos x="35" y="62"/>
                </a:cxn>
                <a:cxn ang="0">
                  <a:pos x="26" y="64"/>
                </a:cxn>
                <a:cxn ang="0">
                  <a:pos x="9" y="64"/>
                </a:cxn>
                <a:cxn ang="0">
                  <a:pos x="0" y="66"/>
                </a:cxn>
                <a:cxn ang="0">
                  <a:pos x="12" y="72"/>
                </a:cxn>
                <a:cxn ang="0">
                  <a:pos x="32" y="74"/>
                </a:cxn>
                <a:cxn ang="0">
                  <a:pos x="29" y="76"/>
                </a:cxn>
                <a:cxn ang="0">
                  <a:pos x="18" y="80"/>
                </a:cxn>
                <a:cxn ang="0">
                  <a:pos x="6" y="84"/>
                </a:cxn>
                <a:cxn ang="0">
                  <a:pos x="12" y="91"/>
                </a:cxn>
                <a:cxn ang="0">
                  <a:pos x="29" y="86"/>
                </a:cxn>
                <a:cxn ang="0">
                  <a:pos x="37" y="86"/>
                </a:cxn>
                <a:cxn ang="0">
                  <a:pos x="29" y="91"/>
                </a:cxn>
                <a:cxn ang="0">
                  <a:pos x="23" y="101"/>
                </a:cxn>
                <a:cxn ang="0">
                  <a:pos x="23" y="105"/>
                </a:cxn>
                <a:cxn ang="0">
                  <a:pos x="35" y="99"/>
                </a:cxn>
                <a:cxn ang="0">
                  <a:pos x="46" y="93"/>
                </a:cxn>
                <a:cxn ang="0">
                  <a:pos x="77" y="93"/>
                </a:cxn>
                <a:cxn ang="0">
                  <a:pos x="105" y="101"/>
                </a:cxn>
                <a:cxn ang="0">
                  <a:pos x="123" y="109"/>
                </a:cxn>
                <a:cxn ang="0">
                  <a:pos x="154" y="117"/>
                </a:cxn>
                <a:cxn ang="0">
                  <a:pos x="199" y="113"/>
                </a:cxn>
                <a:cxn ang="0">
                  <a:pos x="222" y="91"/>
                </a:cxn>
                <a:cxn ang="0">
                  <a:pos x="230" y="70"/>
                </a:cxn>
                <a:cxn ang="0">
                  <a:pos x="245" y="49"/>
                </a:cxn>
                <a:cxn ang="0">
                  <a:pos x="245" y="10"/>
                </a:cxn>
                <a:cxn ang="0">
                  <a:pos x="188" y="8"/>
                </a:cxn>
                <a:cxn ang="0">
                  <a:pos x="179" y="35"/>
                </a:cxn>
                <a:cxn ang="0">
                  <a:pos x="171" y="66"/>
                </a:cxn>
              </a:cxnLst>
              <a:rect l="txL" t="txT" r="txR" b="txB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46" name="Freeform 57"/>
            <p:cNvSpPr/>
            <p:nvPr/>
          </p:nvSpPr>
          <p:spPr>
            <a:xfrm>
              <a:off x="1872" y="2832"/>
              <a:ext cx="454" cy="491"/>
            </a:xfrm>
            <a:custGeom>
              <a:avLst/>
              <a:gdLst>
                <a:gd name="txL" fmla="*/ 0 w 454"/>
                <a:gd name="txT" fmla="*/ 0 h 491"/>
                <a:gd name="txR" fmla="*/ 454 w 454"/>
                <a:gd name="txB" fmla="*/ 491 h 491"/>
              </a:gdLst>
              <a:ahLst/>
              <a:cxnLst>
                <a:cxn ang="0">
                  <a:pos x="66" y="21"/>
                </a:cxn>
                <a:cxn ang="0">
                  <a:pos x="74" y="21"/>
                </a:cxn>
                <a:cxn ang="0">
                  <a:pos x="117" y="0"/>
                </a:cxn>
                <a:cxn ang="0">
                  <a:pos x="154" y="10"/>
                </a:cxn>
                <a:cxn ang="0">
                  <a:pos x="176" y="21"/>
                </a:cxn>
                <a:cxn ang="0">
                  <a:pos x="236" y="51"/>
                </a:cxn>
                <a:cxn ang="0">
                  <a:pos x="208" y="78"/>
                </a:cxn>
                <a:cxn ang="0">
                  <a:pos x="188" y="91"/>
                </a:cxn>
                <a:cxn ang="0">
                  <a:pos x="188" y="95"/>
                </a:cxn>
                <a:cxn ang="0">
                  <a:pos x="168" y="97"/>
                </a:cxn>
                <a:cxn ang="0">
                  <a:pos x="173" y="103"/>
                </a:cxn>
                <a:cxn ang="0">
                  <a:pos x="196" y="113"/>
                </a:cxn>
                <a:cxn ang="0">
                  <a:pos x="205" y="148"/>
                </a:cxn>
                <a:cxn ang="0">
                  <a:pos x="213" y="153"/>
                </a:cxn>
                <a:cxn ang="0">
                  <a:pos x="219" y="179"/>
                </a:cxn>
                <a:cxn ang="0">
                  <a:pos x="225" y="202"/>
                </a:cxn>
                <a:cxn ang="0">
                  <a:pos x="261" y="233"/>
                </a:cxn>
                <a:cxn ang="0">
                  <a:pos x="330" y="262"/>
                </a:cxn>
                <a:cxn ang="0">
                  <a:pos x="361" y="283"/>
                </a:cxn>
                <a:cxn ang="0">
                  <a:pos x="307" y="297"/>
                </a:cxn>
                <a:cxn ang="0">
                  <a:pos x="278" y="320"/>
                </a:cxn>
                <a:cxn ang="0">
                  <a:pos x="293" y="336"/>
                </a:cxn>
                <a:cxn ang="0">
                  <a:pos x="327" y="338"/>
                </a:cxn>
                <a:cxn ang="0">
                  <a:pos x="395" y="355"/>
                </a:cxn>
                <a:cxn ang="0">
                  <a:pos x="443" y="355"/>
                </a:cxn>
                <a:cxn ang="0">
                  <a:pos x="452" y="390"/>
                </a:cxn>
                <a:cxn ang="0">
                  <a:pos x="443" y="425"/>
                </a:cxn>
                <a:cxn ang="0">
                  <a:pos x="412" y="427"/>
                </a:cxn>
                <a:cxn ang="0">
                  <a:pos x="409" y="404"/>
                </a:cxn>
                <a:cxn ang="0">
                  <a:pos x="395" y="382"/>
                </a:cxn>
                <a:cxn ang="0">
                  <a:pos x="355" y="376"/>
                </a:cxn>
                <a:cxn ang="0">
                  <a:pos x="290" y="369"/>
                </a:cxn>
                <a:cxn ang="0">
                  <a:pos x="242" y="351"/>
                </a:cxn>
                <a:cxn ang="0">
                  <a:pos x="210" y="330"/>
                </a:cxn>
                <a:cxn ang="0">
                  <a:pos x="159" y="347"/>
                </a:cxn>
                <a:cxn ang="0">
                  <a:pos x="148" y="382"/>
                </a:cxn>
                <a:cxn ang="0">
                  <a:pos x="103" y="440"/>
                </a:cxn>
                <a:cxn ang="0">
                  <a:pos x="88" y="481"/>
                </a:cxn>
                <a:cxn ang="0">
                  <a:pos x="60" y="481"/>
                </a:cxn>
                <a:cxn ang="0">
                  <a:pos x="17" y="487"/>
                </a:cxn>
                <a:cxn ang="0">
                  <a:pos x="0" y="473"/>
                </a:cxn>
                <a:cxn ang="0">
                  <a:pos x="20" y="466"/>
                </a:cxn>
                <a:cxn ang="0">
                  <a:pos x="37" y="456"/>
                </a:cxn>
                <a:cxn ang="0">
                  <a:pos x="51" y="446"/>
                </a:cxn>
                <a:cxn ang="0">
                  <a:pos x="74" y="421"/>
                </a:cxn>
                <a:cxn ang="0">
                  <a:pos x="105" y="340"/>
                </a:cxn>
                <a:cxn ang="0">
                  <a:pos x="100" y="330"/>
                </a:cxn>
                <a:cxn ang="0">
                  <a:pos x="108" y="297"/>
                </a:cxn>
                <a:cxn ang="0">
                  <a:pos x="125" y="221"/>
                </a:cxn>
                <a:cxn ang="0">
                  <a:pos x="139" y="206"/>
                </a:cxn>
                <a:cxn ang="0">
                  <a:pos x="108" y="159"/>
                </a:cxn>
                <a:cxn ang="0">
                  <a:pos x="103" y="115"/>
                </a:cxn>
                <a:cxn ang="0">
                  <a:pos x="120" y="101"/>
                </a:cxn>
                <a:cxn ang="0">
                  <a:pos x="80" y="87"/>
                </a:cxn>
                <a:cxn ang="0">
                  <a:pos x="74" y="70"/>
                </a:cxn>
                <a:cxn ang="0">
                  <a:pos x="71" y="62"/>
                </a:cxn>
                <a:cxn ang="0">
                  <a:pos x="66" y="51"/>
                </a:cxn>
              </a:cxnLst>
              <a:rect l="txL" t="txT" r="txR" b="txB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47" name="Freeform 58"/>
            <p:cNvSpPr/>
            <p:nvPr/>
          </p:nvSpPr>
          <p:spPr>
            <a:xfrm>
              <a:off x="2064" y="2928"/>
              <a:ext cx="79" cy="74"/>
            </a:xfrm>
            <a:custGeom>
              <a:avLst/>
              <a:gdLst>
                <a:gd name="txL" fmla="*/ 0 w 79"/>
                <a:gd name="txT" fmla="*/ 0 h 74"/>
                <a:gd name="txR" fmla="*/ 79 w 79"/>
                <a:gd name="txB" fmla="*/ 74 h 74"/>
              </a:gdLst>
              <a:ahLst/>
              <a:cxnLst>
                <a:cxn ang="0">
                  <a:pos x="0" y="43"/>
                </a:cxn>
                <a:cxn ang="0">
                  <a:pos x="5" y="35"/>
                </a:cxn>
                <a:cxn ang="0">
                  <a:pos x="14" y="23"/>
                </a:cxn>
                <a:cxn ang="0">
                  <a:pos x="22" y="8"/>
                </a:cxn>
                <a:cxn ang="0">
                  <a:pos x="28" y="0"/>
                </a:cxn>
                <a:cxn ang="0">
                  <a:pos x="36" y="0"/>
                </a:cxn>
                <a:cxn ang="0">
                  <a:pos x="45" y="2"/>
                </a:cxn>
                <a:cxn ang="0">
                  <a:pos x="56" y="8"/>
                </a:cxn>
                <a:cxn ang="0">
                  <a:pos x="68" y="12"/>
                </a:cxn>
                <a:cxn ang="0">
                  <a:pos x="71" y="21"/>
                </a:cxn>
                <a:cxn ang="0">
                  <a:pos x="76" y="27"/>
                </a:cxn>
                <a:cxn ang="0">
                  <a:pos x="71" y="33"/>
                </a:cxn>
                <a:cxn ang="0">
                  <a:pos x="51" y="39"/>
                </a:cxn>
                <a:cxn ang="0">
                  <a:pos x="62" y="39"/>
                </a:cxn>
                <a:cxn ang="0">
                  <a:pos x="71" y="41"/>
                </a:cxn>
                <a:cxn ang="0">
                  <a:pos x="73" y="43"/>
                </a:cxn>
                <a:cxn ang="0">
                  <a:pos x="79" y="43"/>
                </a:cxn>
                <a:cxn ang="0">
                  <a:pos x="79" y="49"/>
                </a:cxn>
                <a:cxn ang="0">
                  <a:pos x="79" y="62"/>
                </a:cxn>
                <a:cxn ang="0">
                  <a:pos x="71" y="72"/>
                </a:cxn>
                <a:cxn ang="0">
                  <a:pos x="59" y="74"/>
                </a:cxn>
                <a:cxn ang="0">
                  <a:pos x="45" y="70"/>
                </a:cxn>
                <a:cxn ang="0">
                  <a:pos x="34" y="66"/>
                </a:cxn>
                <a:cxn ang="0">
                  <a:pos x="25" y="64"/>
                </a:cxn>
                <a:cxn ang="0">
                  <a:pos x="22" y="64"/>
                </a:cxn>
                <a:cxn ang="0">
                  <a:pos x="0" y="43"/>
                </a:cxn>
              </a:cxnLst>
              <a:rect l="txL" t="txT" r="txR" b="txB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48" name="Freeform 59"/>
            <p:cNvSpPr/>
            <p:nvPr/>
          </p:nvSpPr>
          <p:spPr>
            <a:xfrm>
              <a:off x="1824" y="2928"/>
              <a:ext cx="196" cy="186"/>
            </a:xfrm>
            <a:custGeom>
              <a:avLst/>
              <a:gdLst>
                <a:gd name="txL" fmla="*/ 0 w 196"/>
                <a:gd name="txT" fmla="*/ 0 h 186"/>
                <a:gd name="txR" fmla="*/ 196 w 196"/>
                <a:gd name="txB" fmla="*/ 186 h 186"/>
              </a:gdLst>
              <a:ahLst/>
              <a:cxnLst>
                <a:cxn ang="0">
                  <a:pos x="184" y="95"/>
                </a:cxn>
                <a:cxn ang="0">
                  <a:pos x="187" y="79"/>
                </a:cxn>
                <a:cxn ang="0">
                  <a:pos x="190" y="72"/>
                </a:cxn>
                <a:cxn ang="0">
                  <a:pos x="193" y="66"/>
                </a:cxn>
                <a:cxn ang="0">
                  <a:pos x="196" y="56"/>
                </a:cxn>
                <a:cxn ang="0">
                  <a:pos x="193" y="31"/>
                </a:cxn>
                <a:cxn ang="0">
                  <a:pos x="167" y="2"/>
                </a:cxn>
                <a:cxn ang="0">
                  <a:pos x="133" y="4"/>
                </a:cxn>
                <a:cxn ang="0">
                  <a:pos x="119" y="17"/>
                </a:cxn>
                <a:cxn ang="0">
                  <a:pos x="116" y="33"/>
                </a:cxn>
                <a:cxn ang="0">
                  <a:pos x="111" y="46"/>
                </a:cxn>
                <a:cxn ang="0">
                  <a:pos x="111" y="58"/>
                </a:cxn>
                <a:cxn ang="0">
                  <a:pos x="128" y="72"/>
                </a:cxn>
                <a:cxn ang="0">
                  <a:pos x="130" y="89"/>
                </a:cxn>
                <a:cxn ang="0">
                  <a:pos x="136" y="95"/>
                </a:cxn>
                <a:cxn ang="0">
                  <a:pos x="133" y="101"/>
                </a:cxn>
                <a:cxn ang="0">
                  <a:pos x="125" y="110"/>
                </a:cxn>
                <a:cxn ang="0">
                  <a:pos x="102" y="118"/>
                </a:cxn>
                <a:cxn ang="0">
                  <a:pos x="85" y="126"/>
                </a:cxn>
                <a:cxn ang="0">
                  <a:pos x="65" y="139"/>
                </a:cxn>
                <a:cxn ang="0">
                  <a:pos x="57" y="143"/>
                </a:cxn>
                <a:cxn ang="0">
                  <a:pos x="48" y="141"/>
                </a:cxn>
                <a:cxn ang="0">
                  <a:pos x="42" y="136"/>
                </a:cxn>
                <a:cxn ang="0">
                  <a:pos x="34" y="136"/>
                </a:cxn>
                <a:cxn ang="0">
                  <a:pos x="25" y="136"/>
                </a:cxn>
                <a:cxn ang="0">
                  <a:pos x="23" y="141"/>
                </a:cxn>
                <a:cxn ang="0">
                  <a:pos x="28" y="143"/>
                </a:cxn>
                <a:cxn ang="0">
                  <a:pos x="34" y="147"/>
                </a:cxn>
                <a:cxn ang="0">
                  <a:pos x="20" y="155"/>
                </a:cxn>
                <a:cxn ang="0">
                  <a:pos x="5" y="163"/>
                </a:cxn>
                <a:cxn ang="0">
                  <a:pos x="0" y="169"/>
                </a:cxn>
                <a:cxn ang="0">
                  <a:pos x="3" y="172"/>
                </a:cxn>
                <a:cxn ang="0">
                  <a:pos x="8" y="167"/>
                </a:cxn>
                <a:cxn ang="0">
                  <a:pos x="20" y="163"/>
                </a:cxn>
                <a:cxn ang="0">
                  <a:pos x="17" y="167"/>
                </a:cxn>
                <a:cxn ang="0">
                  <a:pos x="8" y="174"/>
                </a:cxn>
                <a:cxn ang="0">
                  <a:pos x="8" y="178"/>
                </a:cxn>
                <a:cxn ang="0">
                  <a:pos x="17" y="182"/>
                </a:cxn>
                <a:cxn ang="0">
                  <a:pos x="20" y="182"/>
                </a:cxn>
                <a:cxn ang="0">
                  <a:pos x="25" y="182"/>
                </a:cxn>
                <a:cxn ang="0">
                  <a:pos x="28" y="178"/>
                </a:cxn>
                <a:cxn ang="0">
                  <a:pos x="37" y="174"/>
                </a:cxn>
                <a:cxn ang="0">
                  <a:pos x="34" y="176"/>
                </a:cxn>
                <a:cxn ang="0">
                  <a:pos x="34" y="182"/>
                </a:cxn>
                <a:cxn ang="0">
                  <a:pos x="31" y="184"/>
                </a:cxn>
                <a:cxn ang="0">
                  <a:pos x="37" y="186"/>
                </a:cxn>
                <a:cxn ang="0">
                  <a:pos x="42" y="178"/>
                </a:cxn>
                <a:cxn ang="0">
                  <a:pos x="57" y="172"/>
                </a:cxn>
                <a:cxn ang="0">
                  <a:pos x="62" y="167"/>
                </a:cxn>
                <a:cxn ang="0">
                  <a:pos x="68" y="163"/>
                </a:cxn>
                <a:cxn ang="0">
                  <a:pos x="74" y="157"/>
                </a:cxn>
                <a:cxn ang="0">
                  <a:pos x="91" y="151"/>
                </a:cxn>
                <a:cxn ang="0">
                  <a:pos x="116" y="145"/>
                </a:cxn>
                <a:cxn ang="0">
                  <a:pos x="153" y="130"/>
                </a:cxn>
                <a:cxn ang="0">
                  <a:pos x="167" y="118"/>
                </a:cxn>
                <a:cxn ang="0">
                  <a:pos x="176" y="101"/>
                </a:cxn>
              </a:cxnLst>
              <a:rect l="txL" t="txT" r="txR" b="txB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49" name="Freeform 60"/>
            <p:cNvSpPr/>
            <p:nvPr/>
          </p:nvSpPr>
          <p:spPr>
            <a:xfrm>
              <a:off x="1008" y="3072"/>
              <a:ext cx="417" cy="409"/>
            </a:xfrm>
            <a:custGeom>
              <a:avLst/>
              <a:gdLst>
                <a:gd name="txL" fmla="*/ 0 w 417"/>
                <a:gd name="txT" fmla="*/ 0 h 409"/>
                <a:gd name="txR" fmla="*/ 417 w 417"/>
                <a:gd name="txB" fmla="*/ 409 h 409"/>
              </a:gdLst>
              <a:ahLst/>
              <a:cxnLst>
                <a:cxn ang="0">
                  <a:pos x="366" y="309"/>
                </a:cxn>
                <a:cxn ang="0">
                  <a:pos x="371" y="316"/>
                </a:cxn>
                <a:cxn ang="0">
                  <a:pos x="388" y="318"/>
                </a:cxn>
                <a:cxn ang="0">
                  <a:pos x="417" y="376"/>
                </a:cxn>
                <a:cxn ang="0">
                  <a:pos x="391" y="400"/>
                </a:cxn>
                <a:cxn ang="0">
                  <a:pos x="377" y="384"/>
                </a:cxn>
                <a:cxn ang="0">
                  <a:pos x="357" y="365"/>
                </a:cxn>
                <a:cxn ang="0">
                  <a:pos x="346" y="347"/>
                </a:cxn>
                <a:cxn ang="0">
                  <a:pos x="337" y="349"/>
                </a:cxn>
                <a:cxn ang="0">
                  <a:pos x="326" y="349"/>
                </a:cxn>
                <a:cxn ang="0">
                  <a:pos x="292" y="340"/>
                </a:cxn>
                <a:cxn ang="0">
                  <a:pos x="258" y="330"/>
                </a:cxn>
                <a:cxn ang="0">
                  <a:pos x="227" y="312"/>
                </a:cxn>
                <a:cxn ang="0">
                  <a:pos x="201" y="285"/>
                </a:cxn>
                <a:cxn ang="0">
                  <a:pos x="184" y="274"/>
                </a:cxn>
                <a:cxn ang="0">
                  <a:pos x="144" y="303"/>
                </a:cxn>
                <a:cxn ang="0">
                  <a:pos x="136" y="336"/>
                </a:cxn>
                <a:cxn ang="0">
                  <a:pos x="124" y="367"/>
                </a:cxn>
                <a:cxn ang="0">
                  <a:pos x="116" y="367"/>
                </a:cxn>
                <a:cxn ang="0">
                  <a:pos x="119" y="400"/>
                </a:cxn>
                <a:cxn ang="0">
                  <a:pos x="93" y="404"/>
                </a:cxn>
                <a:cxn ang="0">
                  <a:pos x="34" y="390"/>
                </a:cxn>
                <a:cxn ang="0">
                  <a:pos x="0" y="382"/>
                </a:cxn>
                <a:cxn ang="0">
                  <a:pos x="19" y="363"/>
                </a:cxn>
                <a:cxn ang="0">
                  <a:pos x="56" y="361"/>
                </a:cxn>
                <a:cxn ang="0">
                  <a:pos x="59" y="357"/>
                </a:cxn>
                <a:cxn ang="0">
                  <a:pos x="68" y="283"/>
                </a:cxn>
                <a:cxn ang="0">
                  <a:pos x="99" y="252"/>
                </a:cxn>
                <a:cxn ang="0">
                  <a:pos x="130" y="237"/>
                </a:cxn>
                <a:cxn ang="0">
                  <a:pos x="133" y="223"/>
                </a:cxn>
                <a:cxn ang="0">
                  <a:pos x="99" y="179"/>
                </a:cxn>
                <a:cxn ang="0">
                  <a:pos x="96" y="132"/>
                </a:cxn>
                <a:cxn ang="0">
                  <a:pos x="59" y="107"/>
                </a:cxn>
                <a:cxn ang="0">
                  <a:pos x="31" y="101"/>
                </a:cxn>
                <a:cxn ang="0">
                  <a:pos x="25" y="84"/>
                </a:cxn>
                <a:cxn ang="0">
                  <a:pos x="17" y="76"/>
                </a:cxn>
                <a:cxn ang="0">
                  <a:pos x="19" y="68"/>
                </a:cxn>
                <a:cxn ang="0">
                  <a:pos x="28" y="62"/>
                </a:cxn>
                <a:cxn ang="0">
                  <a:pos x="22" y="45"/>
                </a:cxn>
                <a:cxn ang="0">
                  <a:pos x="25" y="16"/>
                </a:cxn>
                <a:cxn ang="0">
                  <a:pos x="39" y="6"/>
                </a:cxn>
                <a:cxn ang="0">
                  <a:pos x="42" y="16"/>
                </a:cxn>
                <a:cxn ang="0">
                  <a:pos x="73" y="0"/>
                </a:cxn>
                <a:cxn ang="0">
                  <a:pos x="90" y="8"/>
                </a:cxn>
                <a:cxn ang="0">
                  <a:pos x="96" y="10"/>
                </a:cxn>
                <a:cxn ang="0">
                  <a:pos x="153" y="35"/>
                </a:cxn>
                <a:cxn ang="0">
                  <a:pos x="141" y="35"/>
                </a:cxn>
                <a:cxn ang="0">
                  <a:pos x="150" y="41"/>
                </a:cxn>
                <a:cxn ang="0">
                  <a:pos x="153" y="62"/>
                </a:cxn>
                <a:cxn ang="0">
                  <a:pos x="139" y="64"/>
                </a:cxn>
                <a:cxn ang="0">
                  <a:pos x="144" y="78"/>
                </a:cxn>
                <a:cxn ang="0">
                  <a:pos x="122" y="91"/>
                </a:cxn>
                <a:cxn ang="0">
                  <a:pos x="127" y="95"/>
                </a:cxn>
                <a:cxn ang="0">
                  <a:pos x="139" y="107"/>
                </a:cxn>
                <a:cxn ang="0">
                  <a:pos x="170" y="120"/>
                </a:cxn>
                <a:cxn ang="0">
                  <a:pos x="218" y="165"/>
                </a:cxn>
                <a:cxn ang="0">
                  <a:pos x="232" y="208"/>
                </a:cxn>
                <a:cxn ang="0">
                  <a:pos x="241" y="206"/>
                </a:cxn>
                <a:cxn ang="0">
                  <a:pos x="246" y="231"/>
                </a:cxn>
                <a:cxn ang="0">
                  <a:pos x="272" y="260"/>
                </a:cxn>
                <a:cxn ang="0">
                  <a:pos x="309" y="297"/>
                </a:cxn>
                <a:cxn ang="0">
                  <a:pos x="366" y="303"/>
                </a:cxn>
              </a:cxnLst>
              <a:rect l="txL" t="txT" r="txR" b="txB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37950" name="Freeform 61"/>
            <p:cNvSpPr/>
            <p:nvPr/>
          </p:nvSpPr>
          <p:spPr>
            <a:xfrm>
              <a:off x="912" y="3216"/>
              <a:ext cx="224" cy="101"/>
            </a:xfrm>
            <a:custGeom>
              <a:avLst/>
              <a:gdLst>
                <a:gd name="txL" fmla="*/ 0 w 224"/>
                <a:gd name="txT" fmla="*/ 0 h 101"/>
                <a:gd name="txR" fmla="*/ 224 w 224"/>
                <a:gd name="txB" fmla="*/ 101 h 101"/>
              </a:gdLst>
              <a:ahLst/>
              <a:cxnLst>
                <a:cxn ang="0">
                  <a:pos x="141" y="41"/>
                </a:cxn>
                <a:cxn ang="0">
                  <a:pos x="167" y="16"/>
                </a:cxn>
                <a:cxn ang="0">
                  <a:pos x="178" y="4"/>
                </a:cxn>
                <a:cxn ang="0">
                  <a:pos x="198" y="0"/>
                </a:cxn>
                <a:cxn ang="0">
                  <a:pos x="221" y="14"/>
                </a:cxn>
                <a:cxn ang="0">
                  <a:pos x="221" y="35"/>
                </a:cxn>
                <a:cxn ang="0">
                  <a:pos x="210" y="51"/>
                </a:cxn>
                <a:cxn ang="0">
                  <a:pos x="190" y="78"/>
                </a:cxn>
                <a:cxn ang="0">
                  <a:pos x="181" y="86"/>
                </a:cxn>
                <a:cxn ang="0">
                  <a:pos x="173" y="80"/>
                </a:cxn>
                <a:cxn ang="0">
                  <a:pos x="167" y="86"/>
                </a:cxn>
                <a:cxn ang="0">
                  <a:pos x="156" y="95"/>
                </a:cxn>
                <a:cxn ang="0">
                  <a:pos x="141" y="101"/>
                </a:cxn>
                <a:cxn ang="0">
                  <a:pos x="107" y="95"/>
                </a:cxn>
                <a:cxn ang="0">
                  <a:pos x="88" y="82"/>
                </a:cxn>
                <a:cxn ang="0">
                  <a:pos x="62" y="72"/>
                </a:cxn>
                <a:cxn ang="0">
                  <a:pos x="39" y="72"/>
                </a:cxn>
                <a:cxn ang="0">
                  <a:pos x="19" y="74"/>
                </a:cxn>
                <a:cxn ang="0">
                  <a:pos x="11" y="68"/>
                </a:cxn>
                <a:cxn ang="0">
                  <a:pos x="5" y="62"/>
                </a:cxn>
                <a:cxn ang="0">
                  <a:pos x="2" y="57"/>
                </a:cxn>
                <a:cxn ang="0">
                  <a:pos x="0" y="53"/>
                </a:cxn>
                <a:cxn ang="0">
                  <a:pos x="0" y="47"/>
                </a:cxn>
                <a:cxn ang="0">
                  <a:pos x="5" y="37"/>
                </a:cxn>
                <a:cxn ang="0">
                  <a:pos x="17" y="37"/>
                </a:cxn>
                <a:cxn ang="0">
                  <a:pos x="17" y="33"/>
                </a:cxn>
                <a:cxn ang="0">
                  <a:pos x="22" y="31"/>
                </a:cxn>
                <a:cxn ang="0">
                  <a:pos x="31" y="33"/>
                </a:cxn>
                <a:cxn ang="0">
                  <a:pos x="39" y="35"/>
                </a:cxn>
                <a:cxn ang="0">
                  <a:pos x="51" y="41"/>
                </a:cxn>
                <a:cxn ang="0">
                  <a:pos x="56" y="45"/>
                </a:cxn>
                <a:cxn ang="0">
                  <a:pos x="65" y="51"/>
                </a:cxn>
                <a:cxn ang="0">
                  <a:pos x="76" y="53"/>
                </a:cxn>
                <a:cxn ang="0">
                  <a:pos x="105" y="57"/>
                </a:cxn>
                <a:cxn ang="0">
                  <a:pos x="127" y="55"/>
                </a:cxn>
                <a:cxn ang="0">
                  <a:pos x="139" y="57"/>
                </a:cxn>
                <a:cxn ang="0">
                  <a:pos x="139" y="55"/>
                </a:cxn>
                <a:cxn ang="0">
                  <a:pos x="133" y="51"/>
                </a:cxn>
              </a:cxnLst>
              <a:rect l="txL" t="txT" r="txR" b="txB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>
                <a:alpha val="100000"/>
              </a:srgbClr>
            </a:solidFill>
            <a:ln w="9525" cap="flat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graphicFrame>
          <p:nvGraphicFramePr>
            <p:cNvPr id="37951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6" name="" r:id="rId1" imgW="1219200" imgH="1228725" progId="Paint.Picture">
                    <p:embed/>
                  </p:oleObj>
                </mc:Choice>
                <mc:Fallback>
                  <p:oleObj name="" r:id="rId1" imgW="1219200" imgH="1228725" progId="Paint.Picture">
                    <p:embed/>
                    <p:pic>
                      <p:nvPicPr>
                        <p:cNvPr id="0" name="Picture 3075"/>
                        <p:cNvPicPr/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7891" name="WordArt 63" descr="Paper bag"/>
          <p:cNvSpPr>
            <a:spLocks noTextEdit="1"/>
          </p:cNvSpPr>
          <p:nvPr/>
        </p:nvSpPr>
        <p:spPr>
          <a:xfrm>
            <a:off x="2528888" y="1123950"/>
            <a:ext cx="4162425" cy="785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p>
            <a:pPr algn="ctr"/>
            <a:r>
              <a:rPr lang="en-US" sz="3600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blipFill rotWithShape="0">
                  <a:blip r:embed="rId3"/>
                </a:blipFill>
                <a:effectLst>
                  <a:outerShdw dist="563972" dir="14049740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Thank you!</a:t>
            </a:r>
            <a:endParaRPr lang="en-US" sz="3600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blipFill rotWithShape="0">
                <a:blip r:embed="rId3"/>
              </a:blipFill>
              <a:effectLst>
                <a:outerShdw dist="563972" dir="14049740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>
                <a:ln w="9525" cap="flat" cmpd="sng">
                  <a:solidFill>
                    <a:srgbClr val="008000"/>
                  </a:solidFill>
                  <a:prstDash val="solid"/>
                  <a:headEnd type="none" w="med" len="med"/>
                  <a:tailEnd type="none" w="med" len="med"/>
                </a:ln>
                <a:blipFill rotWithShape="0">
                  <a:blip r:embed="rId3"/>
                </a:blipFill>
                <a:effectLst>
                  <a:outerShdw dist="563972" dir="14049740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Goodbye!</a:t>
            </a:r>
            <a:endParaRPr lang="en-US" sz="3600">
              <a:ln w="9525" cap="flat" cmpd="sng">
                <a:solidFill>
                  <a:srgbClr val="008000"/>
                </a:solidFill>
                <a:prstDash val="solid"/>
                <a:headEnd type="none" w="med" len="med"/>
                <a:tailEnd type="none" w="med" len="med"/>
              </a:ln>
              <a:blipFill rotWithShape="0">
                <a:blip r:embed="rId3"/>
              </a:blipFill>
              <a:effectLst>
                <a:outerShdw dist="563972" dir="14049740" sx="125000" sy="125000" algn="tl" rotWithShape="0">
                  <a:srgbClr val="C7DFD3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43103" y="795738"/>
            <a:ext cx="5947512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5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ban”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5800" y="4419676"/>
            <a:ext cx="81153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nổi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bật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đỏ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chuối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rừng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ngọn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lửa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ngàn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xanh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tràn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ngập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ban.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564409" y="1592580"/>
            <a:ext cx="1104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76954" y="1583055"/>
            <a:ext cx="1066800" cy="171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48707">
            <a:off x="4603750" y="824865"/>
            <a:ext cx="620395" cy="50673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81050" y="2603672"/>
            <a:ext cx="731520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5800" y="3068320"/>
            <a:ext cx="788670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hấn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vắng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sơ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rừng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448063" y="2015048"/>
            <a:ext cx="1104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19554" y="2014413"/>
            <a:ext cx="11049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603394" y="2014413"/>
            <a:ext cx="838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267354" y="2005523"/>
            <a:ext cx="4953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85800" y="3631565"/>
            <a:ext cx="78124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bập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</a:t>
            </a:r>
            <a:endParaRPr lang="en-US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5036" flipV="1">
            <a:off x="2434691" y="2031345"/>
            <a:ext cx="533248" cy="43503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5036" flipV="1">
            <a:off x="4916395" y="2052008"/>
            <a:ext cx="533248" cy="435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3" grpId="0"/>
      <p:bldP spid="24" grpId="0"/>
      <p:bldP spid="25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Rectangle 2"/>
          <p:cNvSpPr/>
          <p:nvPr/>
        </p:nvSpPr>
        <p:spPr>
          <a:xfrm>
            <a:off x="609600" y="1981200"/>
            <a:ext cx="8077200" cy="221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17780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 ngữ 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biện pháp tu từ được tạo ra bằng cách thay đổi vị trí thông thường của các từ ngữ trong câu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4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Up-Down Arrow 8"/>
          <p:cNvSpPr/>
          <p:nvPr/>
        </p:nvSpPr>
        <p:spPr>
          <a:xfrm>
            <a:off x="4876800" y="33338"/>
            <a:ext cx="46038" cy="682466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9713" y="609600"/>
            <a:ext cx="4419600" cy="1281113"/>
          </a:xfrm>
          <a:prstGeom prst="rect">
            <a:avLst/>
          </a:prstGeom>
        </p:spPr>
        <p:txBody>
          <a:bodyPr>
            <a:spAutoFit/>
          </a:bodyPr>
          <a:p>
            <a:pPr marL="342900" indent="-342900" algn="just">
              <a:lnSpc>
                <a:spcPct val="115000"/>
              </a:lnSpc>
              <a:buFont typeface="Arial" panose="020B0604020202020204" pitchFamily="34" charset="0"/>
              <a:buAutoNum type="alphaLcPeriod"/>
            </a:pPr>
            <a:r>
              <a:rPr sz="23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Lặn lội thân cò khi quãng vắng</a:t>
            </a:r>
            <a:endParaRPr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15000"/>
              </a:lnSpc>
              <a:buNone/>
            </a:pPr>
            <a:r>
              <a:rPr sz="23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 Eo sèo mặt nước buổi đò đông.</a:t>
            </a:r>
            <a:endParaRPr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>
              <a:lnSpc>
                <a:spcPct val="115000"/>
              </a:lnSpc>
              <a:buNone/>
            </a:pPr>
            <a:r>
              <a:rPr sz="2300" i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   </a:t>
            </a:r>
            <a:r>
              <a:rPr lang="vi-VN" altLang="x-none" sz="23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sz="23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Trần Tế Xương</a:t>
            </a:r>
            <a:r>
              <a:rPr sz="2300" i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Thương vợ</a:t>
            </a:r>
            <a:r>
              <a:rPr lang="vi-VN" altLang="x-none" sz="2300" i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sz="2300" dirty="0">
              <a:latin typeface="Arial" panose="020B0604020202020204" pitchFamily="34" charset="0"/>
            </a:endParaRPr>
          </a:p>
        </p:txBody>
      </p:sp>
      <p:sp>
        <p:nvSpPr>
          <p:cNvPr id="8196" name="Rectangle 10"/>
          <p:cNvSpPr/>
          <p:nvPr/>
        </p:nvSpPr>
        <p:spPr>
          <a:xfrm>
            <a:off x="63500" y="1925638"/>
            <a:ext cx="4854575" cy="13128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3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b.   Xóm l</a:t>
            </a:r>
            <a:r>
              <a:rPr lang="en-US" altLang="en-US" sz="23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à</a:t>
            </a:r>
            <a:r>
              <a:rPr lang="en-US" altLang="en-US" sz="23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 xanh mát bóng cây,</a:t>
            </a:r>
            <a:endParaRPr lang="en-US" altLang="en-US" sz="23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3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Sông xa trắng cánh buồm bay lưng trời.</a:t>
            </a:r>
            <a:endParaRPr lang="en-US" altLang="en-US" sz="23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r">
              <a:lnSpc>
                <a:spcPct val="115000"/>
              </a:lnSpc>
              <a:spcBef>
                <a:spcPct val="0"/>
              </a:spcBef>
              <a:buNone/>
            </a:pPr>
            <a:r>
              <a:rPr lang="vi-VN" altLang="en-US" sz="23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US" altLang="en-US" sz="23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Trần Đăng Khoa</a:t>
            </a:r>
            <a:r>
              <a:rPr lang="en-US" altLang="en-US" sz="2300" i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Quê em</a:t>
            </a:r>
            <a:r>
              <a:rPr lang="vi-VN" altLang="en-US" sz="2300" i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en-US" altLang="en-US" sz="23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197" name="Rectangle 11"/>
          <p:cNvSpPr/>
          <p:nvPr/>
        </p:nvSpPr>
        <p:spPr>
          <a:xfrm>
            <a:off x="217488" y="3275013"/>
            <a:ext cx="4572000" cy="25304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3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Chị Dậu về đến đầu nh</a:t>
            </a:r>
            <a:r>
              <a:rPr lang="en-US" altLang="en-US" sz="23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3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nghe tiếng khóc kh</a:t>
            </a:r>
            <a:r>
              <a:rPr lang="en-US" altLang="en-US" sz="23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3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kh</a:t>
            </a:r>
            <a:r>
              <a:rPr lang="en-US" altLang="en-US" sz="23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3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của hai đứa trẻ. Sấp ngửa, chị chạy v</a:t>
            </a:r>
            <a:r>
              <a:rPr lang="en-US" altLang="en-US" sz="23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3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cổng, quẳng cả rổ mẹt, mê nón xuống sân, rồi vội v</a:t>
            </a:r>
            <a:r>
              <a:rPr lang="en-US" altLang="en-US" sz="23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3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chị v</a:t>
            </a:r>
            <a:r>
              <a:rPr lang="en-US" altLang="en-US" sz="23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3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trong nh</a:t>
            </a:r>
            <a:r>
              <a:rPr lang="en-US" altLang="en-US" sz="23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3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3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3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(Ngô Tất Tố, </a:t>
            </a:r>
            <a:r>
              <a:rPr lang="en-US" altLang="en-US" sz="23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 đèn)</a:t>
            </a:r>
            <a:endParaRPr lang="en-US" altLang="en-US" sz="2300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198" name="Rectangle 12"/>
          <p:cNvSpPr/>
          <p:nvPr/>
        </p:nvSpPr>
        <p:spPr>
          <a:xfrm>
            <a:off x="4999038" y="481013"/>
            <a:ext cx="4168775" cy="28178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2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endParaRPr lang="en-US" altLang="en-US" sz="2200" dirty="0">
              <a:solidFill>
                <a:srgbClr val="CC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2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Lom khom dưới núi, tiều v</a:t>
            </a:r>
            <a:r>
              <a:rPr lang="en-US" altLang="en-US" sz="2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chú</a:t>
            </a:r>
            <a:endParaRPr lang="en-US" altLang="en-US" sz="2200" dirty="0">
              <a:solidFill>
                <a:srgbClr val="CC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2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Lác đác bên sông, chợ mấy nh</a:t>
            </a:r>
            <a:r>
              <a:rPr lang="en-US" altLang="en-US" sz="2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200" dirty="0">
              <a:solidFill>
                <a:srgbClr val="CC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2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nước đau lòng con quốc quốc, </a:t>
            </a:r>
            <a:endParaRPr lang="en-US" altLang="en-US" sz="2200" dirty="0">
              <a:solidFill>
                <a:srgbClr val="CC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2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nh</a:t>
            </a:r>
            <a:r>
              <a:rPr lang="en-US" altLang="en-US" sz="2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mỏi miệng cái gia gia.</a:t>
            </a:r>
            <a:endParaRPr lang="en-US" altLang="en-US" sz="2200" dirty="0">
              <a:solidFill>
                <a:srgbClr val="CC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2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(B</a:t>
            </a:r>
            <a:r>
              <a:rPr lang="en-US" altLang="en-US" sz="2200" dirty="0">
                <a:solidFill>
                  <a:srgbClr val="CC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200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Huyện Thanh Quan, </a:t>
            </a:r>
            <a:endParaRPr lang="en-US" altLang="en-US" sz="2200" dirty="0">
              <a:solidFill>
                <a:srgbClr val="CC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200" i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Qua Đèo Ngang)</a:t>
            </a:r>
            <a:endParaRPr lang="en-US" altLang="en-US" sz="2200" dirty="0">
              <a:solidFill>
                <a:srgbClr val="CC00C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Action Button: Help 16">
            <a:hlinkClick r:id="" action="ppaction://noaction" highlightClick="1"/>
          </p:cNvPr>
          <p:cNvSpPr/>
          <p:nvPr/>
        </p:nvSpPr>
        <p:spPr>
          <a:xfrm>
            <a:off x="4940300" y="3163888"/>
            <a:ext cx="411163" cy="609600"/>
          </a:xfrm>
          <a:prstGeom prst="actionButtonHelp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00" name="Rectangle 17"/>
          <p:cNvSpPr/>
          <p:nvPr/>
        </p:nvSpPr>
        <p:spPr>
          <a:xfrm>
            <a:off x="4940300" y="3781425"/>
            <a:ext cx="4094163" cy="12604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Chỉ ra câu thơ, câu văn có sử dụng biện pháp tu từ đảo ngữ trong các ví dụ trên?</a:t>
            </a:r>
            <a:endParaRPr lang="en-US" alt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201" name="Rectangle 18"/>
          <p:cNvSpPr/>
          <p:nvPr/>
        </p:nvSpPr>
        <p:spPr>
          <a:xfrm>
            <a:off x="4922838" y="5119688"/>
            <a:ext cx="4103687" cy="1236662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tác dụng của việc sử dụng biện pháp tu từ đảo ngữ trong các ví dụ trên?</a:t>
            </a:r>
            <a:endParaRPr lang="en-US" altLang="en-US" sz="22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8" name="Flowchart: Preparation 27"/>
          <p:cNvSpPr/>
          <p:nvPr/>
        </p:nvSpPr>
        <p:spPr>
          <a:xfrm>
            <a:off x="660400" y="5810250"/>
            <a:ext cx="4198938" cy="849313"/>
          </a:xfrm>
          <a:prstGeom prst="flowChartPreparati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THẢO LUẬN NHÓM (4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Quốc Lộ 24B 2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594360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>
                <a:solidFill>
                  <a:srgbClr val="FF0000"/>
                </a:solidFill>
              </a:rPr>
              <a:t>NHÓM 1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3" name="Picture 2" descr="gen-o-z7097879499959_6fbfbad50e892fb7233d27351ae4cb4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325" y="219075"/>
            <a:ext cx="8632825" cy="66389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 3"/>
          <p:cNvSpPr/>
          <p:nvPr/>
        </p:nvSpPr>
        <p:spPr>
          <a:xfrm>
            <a:off x="508000" y="531813"/>
            <a:ext cx="7315200" cy="2516188"/>
          </a:xfrm>
          <a:prstGeom prst="rect">
            <a:avLst/>
          </a:prstGeom>
        </p:spPr>
        <p:txBody>
          <a:bodyPr>
            <a:spAutoFit/>
          </a:bodyPr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AutoNum type="alphaLcPeriod"/>
            </a:pPr>
            <a:r>
              <a:rPr sz="35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Lặn lội thân cò khi quãng vắng</a:t>
            </a:r>
            <a:endParaRPr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None/>
            </a:pPr>
            <a:r>
              <a:rPr sz="35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   Eo sèo mặt nước buổi đò đông.</a:t>
            </a:r>
            <a:endParaRPr sz="3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ctr">
              <a:lnSpc>
                <a:spcPct val="150000"/>
              </a:lnSpc>
              <a:buNone/>
            </a:pPr>
            <a:r>
              <a:rPr lang="vi-VN" altLang="x-none" sz="35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sz="3500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Trần Tế Xương</a:t>
            </a:r>
            <a:r>
              <a:rPr sz="3500" i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, Thương vợ</a:t>
            </a:r>
            <a:r>
              <a:rPr lang="vi-VN" altLang="x-none" sz="3500" i="1" dirty="0">
                <a:solidFill>
                  <a:srgbClr val="0070C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sz="3500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109663" y="1335088"/>
            <a:ext cx="26781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109663" y="2138363"/>
            <a:ext cx="29622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/>
          <p:cNvSpPr/>
          <p:nvPr/>
        </p:nvSpPr>
        <p:spPr>
          <a:xfrm>
            <a:off x="533400" y="3452813"/>
            <a:ext cx="2057400" cy="187483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</a:t>
            </a:r>
            <a:endParaRPr sz="25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1425" y="3178175"/>
            <a:ext cx="6327775" cy="11541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Nhấn mạnh nỗi vất vả, lam lũ của người phụ nữ trong cảnh mưu sinh.</a:t>
            </a:r>
            <a:endParaRPr lang="en-US" altLang="en-US" sz="30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1425" y="4592638"/>
            <a:ext cx="6327775" cy="11557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>
              <a:lnSpc>
                <a:spcPct val="115000"/>
              </a:lnSpc>
              <a:spcBef>
                <a:spcPct val="0"/>
              </a:spcBef>
              <a:buNone/>
            </a:pPr>
            <a:r>
              <a:rPr lang="en-US" alt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Tăng sức gợi hình, gợi cảm cho câu thơ.</a:t>
            </a:r>
            <a:endParaRPr lang="en-US" altLang="en-US" sz="3000" i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248" name="Picture 2" descr="Trân trọng tấm lòng yêu thương của người chồng trong bài thơ “Thương vợ”  của nhà thơ Trần Tế Xươ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1800" y="190500"/>
            <a:ext cx="2362200" cy="27257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0</TotalTime>
  <Words>7170</Words>
  <Application>WPS Presentation</Application>
  <PresentationFormat/>
  <Paragraphs>272</Paragraphs>
  <Slides>36</Slides>
  <Notes>9</Notes>
  <HiddenSlides>0</HiddenSlides>
  <MMClips>3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51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.VnTifani HeavyH</vt:lpstr>
      <vt:lpstr>Segoe Print</vt:lpstr>
      <vt:lpstr>Myriad Pro</vt:lpstr>
      <vt:lpstr>Bahnschrift SemiBold SemiCondensed</vt:lpstr>
      <vt:lpstr>Times New Roman</vt:lpstr>
      <vt:lpstr>Calibri</vt:lpstr>
      <vt:lpstr>1_Default Design</vt:lpstr>
      <vt:lpstr>Paint.Picture</vt:lpstr>
      <vt:lpstr>PowerPoint 演示文稿</vt:lpstr>
      <vt:lpstr>PowerPoint 演示文稿</vt:lpstr>
      <vt:lpstr>TIẾT 19</vt:lpstr>
      <vt:lpstr>PowerPoint 演示文稿</vt:lpstr>
      <vt:lpstr>PowerPoint 演示文稿</vt:lpstr>
      <vt:lpstr>PowerPoint 演示文稿</vt:lpstr>
      <vt:lpstr>PowerPoint 演示文稿</vt:lpstr>
      <vt:lpstr>NHÓM 1</vt:lpstr>
      <vt:lpstr>PowerPoint 演示文稿</vt:lpstr>
      <vt:lpstr>NHÓM 2</vt:lpstr>
      <vt:lpstr>PowerPoint 演示文稿</vt:lpstr>
      <vt:lpstr>NHÓM 3</vt:lpstr>
      <vt:lpstr>PowerPoint 演示文稿</vt:lpstr>
      <vt:lpstr>NHÓM 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TRÖÔØNG THCS NGUYEÃN HOÀNG ÑAØO TOÅ NGÖÕ VAÊN</dc:title>
  <dc:creator>Smart</dc:creator>
  <cp:lastModifiedBy>Mến Ao</cp:lastModifiedBy>
  <cp:revision>211</cp:revision>
  <dcterms:created xsi:type="dcterms:W3CDTF">2013-02-22T12:45:00Z</dcterms:created>
  <dcterms:modified xsi:type="dcterms:W3CDTF">2025-12-22T00:56:20Z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7A95355029F04E14BDEDB6B58F12328C_12</vt:lpwstr>
  </property>
  <property fmtid="{D5CDD505-2E9C-101B-9397-08002B2CF9AE}" pid="3" name="KSOProductBuildVer">
    <vt:lpwstr>1033-12.2.0.23155</vt:lpwstr>
  </property>
</Properties>
</file>