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68" r:id="rId4"/>
    <p:sldId id="260" r:id="rId5"/>
    <p:sldId id="263" r:id="rId6"/>
    <p:sldId id="259" r:id="rId7"/>
    <p:sldId id="292" r:id="rId8"/>
    <p:sldId id="277" r:id="rId9"/>
    <p:sldId id="293" r:id="rId10"/>
    <p:sldId id="294" r:id="rId11"/>
    <p:sldId id="295" r:id="rId12"/>
    <p:sldId id="276" r:id="rId13"/>
    <p:sldId id="274" r:id="rId14"/>
    <p:sldId id="296" r:id="rId15"/>
    <p:sldId id="297" r:id="rId16"/>
    <p:sldId id="298" r:id="rId17"/>
    <p:sldId id="271" r:id="rId18"/>
    <p:sldId id="503" r:id="rId19"/>
    <p:sldId id="504" r:id="rId20"/>
    <p:sldId id="505" r:id="rId21"/>
    <p:sldId id="506" r:id="rId22"/>
    <p:sldId id="507" r:id="rId23"/>
    <p:sldId id="508" r:id="rId24"/>
    <p:sldId id="509" r:id="rId25"/>
    <p:sldId id="510" r:id="rId26"/>
    <p:sldId id="511" r:id="rId27"/>
    <p:sldId id="512" r:id="rId28"/>
    <p:sldId id="299" r:id="rId29"/>
    <p:sldId id="261" r:id="rId30"/>
    <p:sldId id="300" r:id="rId31"/>
    <p:sldId id="301" r:id="rId32"/>
    <p:sldId id="302" r:id="rId33"/>
    <p:sldId id="303" r:id="rId34"/>
    <p:sldId id="305" r:id="rId35"/>
    <p:sldId id="306" r:id="rId36"/>
    <p:sldId id="307" r:id="rId37"/>
    <p:sldId id="273" r:id="rId38"/>
    <p:sldId id="272" r:id="rId39"/>
    <p:sldId id="496" r:id="rId40"/>
    <p:sldId id="497" r:id="rId41"/>
    <p:sldId id="498" r:id="rId42"/>
    <p:sldId id="499" r:id="rId43"/>
    <p:sldId id="500" r:id="rId44"/>
    <p:sldId id="5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1" d="100"/>
          <a:sy n="71" d="100"/>
        </p:scale>
        <p:origin x="-702" y="-96"/>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pPr/>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pPr/>
              <a:t>‹#›</a:t>
            </a:fld>
            <a:endParaRPr lang="en-US"/>
          </a:p>
        </p:txBody>
      </p:sp>
    </p:spTree>
    <p:extLst>
      <p:ext uri="{BB962C8B-B14F-4D97-AF65-F5344CB8AC3E}">
        <p14:creationId xmlns:p14="http://schemas.microsoft.com/office/powerpoint/2010/main" xmlns=""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B00B942-D9F6-FFCE-47E5-80D4BEB01818}"/>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5" name="Footer Placeholder 4">
            <a:extLst>
              <a:ext uri="{FF2B5EF4-FFF2-40B4-BE49-F238E27FC236}">
                <a16:creationId xmlns:a16="http://schemas.microsoft.com/office/drawing/2014/main" xmlns=""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39933B-9114-1FFD-D296-131AB452095A}"/>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79F11A-13E7-2124-46D2-5E43888118CD}"/>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5" name="Footer Placeholder 4">
            <a:extLst>
              <a:ext uri="{FF2B5EF4-FFF2-40B4-BE49-F238E27FC236}">
                <a16:creationId xmlns:a16="http://schemas.microsoft.com/office/drawing/2014/main" xmlns=""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91DE0C-C2C4-AA5C-18EA-4B44C7FEF48D}"/>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499B83-91C8-F435-A493-80118AEE081D}"/>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5" name="Footer Placeholder 4">
            <a:extLst>
              <a:ext uri="{FF2B5EF4-FFF2-40B4-BE49-F238E27FC236}">
                <a16:creationId xmlns:a16="http://schemas.microsoft.com/office/drawing/2014/main" xmlns=""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98B59A-77EC-9ACA-21A9-F275727CA87D}"/>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160574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5382C5-27CC-3EFF-6AA8-C1C2E4897312}"/>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5" name="Footer Placeholder 4">
            <a:extLst>
              <a:ext uri="{FF2B5EF4-FFF2-40B4-BE49-F238E27FC236}">
                <a16:creationId xmlns:a16="http://schemas.microsoft.com/office/drawing/2014/main" xmlns=""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D61CB2-ED23-BAC5-40D4-7D38449BA8C9}"/>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34994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B08A60-DC81-E13F-F904-0E5318B724A5}"/>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5" name="Footer Placeholder 4">
            <a:extLst>
              <a:ext uri="{FF2B5EF4-FFF2-40B4-BE49-F238E27FC236}">
                <a16:creationId xmlns:a16="http://schemas.microsoft.com/office/drawing/2014/main" xmlns=""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53F59B-9527-F299-B910-87CBAFCD2DAE}"/>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95ECD98-777D-EAC2-1086-817933FF0475}"/>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6" name="Footer Placeholder 5">
            <a:extLst>
              <a:ext uri="{FF2B5EF4-FFF2-40B4-BE49-F238E27FC236}">
                <a16:creationId xmlns:a16="http://schemas.microsoft.com/office/drawing/2014/main" xmlns=""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5E1E93-F64C-8829-A0D2-439958B04376}"/>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1EA0BC-6114-943B-135F-922B05921D6C}"/>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8" name="Footer Placeholder 7">
            <a:extLst>
              <a:ext uri="{FF2B5EF4-FFF2-40B4-BE49-F238E27FC236}">
                <a16:creationId xmlns:a16="http://schemas.microsoft.com/office/drawing/2014/main" xmlns=""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4399FD5-50E3-9701-DA3C-28BD7B7004A7}"/>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7C23AB-13EA-75C7-8F35-435680C775A9}"/>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4" name="Footer Placeholder 3">
            <a:extLst>
              <a:ext uri="{FF2B5EF4-FFF2-40B4-BE49-F238E27FC236}">
                <a16:creationId xmlns:a16="http://schemas.microsoft.com/office/drawing/2014/main" xmlns=""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CC1158D-CD35-6D8C-16A6-9A1636CA0E21}"/>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AB2C4C3-F31A-0D20-0A02-AA5CD956EAAF}"/>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3" name="Footer Placeholder 2">
            <a:extLst>
              <a:ext uri="{FF2B5EF4-FFF2-40B4-BE49-F238E27FC236}">
                <a16:creationId xmlns:a16="http://schemas.microsoft.com/office/drawing/2014/main" xmlns=""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E3491B1-7F2B-7C1C-39FE-7E102D116181}"/>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FC1A0D-3B0A-F9EB-F135-5C203F0D25CD}"/>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6" name="Footer Placeholder 5">
            <a:extLst>
              <a:ext uri="{FF2B5EF4-FFF2-40B4-BE49-F238E27FC236}">
                <a16:creationId xmlns:a16="http://schemas.microsoft.com/office/drawing/2014/main" xmlns=""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A2294B9-A1EA-F70F-1F6E-4C1E995B8AB7}"/>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BA721D-391A-EFFB-B4B5-D020E26A0FDA}"/>
              </a:ext>
            </a:extLst>
          </p:cNvPr>
          <p:cNvSpPr>
            <a:spLocks noGrp="1"/>
          </p:cNvSpPr>
          <p:nvPr>
            <p:ph type="dt" sz="half" idx="10"/>
          </p:nvPr>
        </p:nvSpPr>
        <p:spPr/>
        <p:txBody>
          <a:bodyPr/>
          <a:lstStyle/>
          <a:p>
            <a:fld id="{D01BD312-C10A-4F48-84FE-60232BE8BCC1}" type="datetimeFigureOut">
              <a:rPr lang="en-US" smtClean="0"/>
              <a:pPr/>
              <a:t>10/5/2024</a:t>
            </a:fld>
            <a:endParaRPr lang="en-US"/>
          </a:p>
        </p:txBody>
      </p:sp>
      <p:sp>
        <p:nvSpPr>
          <p:cNvPr id="6" name="Footer Placeholder 5">
            <a:extLst>
              <a:ext uri="{FF2B5EF4-FFF2-40B4-BE49-F238E27FC236}">
                <a16:creationId xmlns:a16="http://schemas.microsoft.com/office/drawing/2014/main" xmlns=""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E4E8B1-0F7B-180A-4029-AEBCCEB676DF}"/>
              </a:ext>
            </a:extLst>
          </p:cNvPr>
          <p:cNvSpPr>
            <a:spLocks noGrp="1"/>
          </p:cNvSpPr>
          <p:nvPr>
            <p:ph type="sldNum" sz="quarter" idx="12"/>
          </p:nvPr>
        </p:nvSpPr>
        <p:spPr/>
        <p:txBody>
          <a:body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pPr/>
              <a:t>10/5/2024</a:t>
            </a:fld>
            <a:endParaRPr lang="en-US"/>
          </a:p>
        </p:txBody>
      </p:sp>
      <p:sp>
        <p:nvSpPr>
          <p:cNvPr id="5" name="Footer Placeholder 4">
            <a:extLst>
              <a:ext uri="{FF2B5EF4-FFF2-40B4-BE49-F238E27FC236}">
                <a16:creationId xmlns:a16="http://schemas.microsoft.com/office/drawing/2014/main" xmlns=""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pPr/>
              <a:t>‹#›</a:t>
            </a:fld>
            <a:endParaRPr lang="en-US"/>
          </a:p>
        </p:txBody>
      </p:sp>
    </p:spTree>
    <p:extLst>
      <p:ext uri="{BB962C8B-B14F-4D97-AF65-F5344CB8AC3E}">
        <p14:creationId xmlns:p14="http://schemas.microsoft.com/office/powerpoint/2010/main" xmlns=""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9CE7EEB2-A5FA-C7AB-13F9-9BE8CF8A0DE4}"/>
              </a:ext>
            </a:extLst>
          </p:cNvPr>
          <p:cNvSpPr txBox="1"/>
          <p:nvPr/>
        </p:nvSpPr>
        <p:spPr>
          <a:xfrm>
            <a:off x="-1355778" y="27224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xmlns="" id="{09DF1A8D-2F18-8E99-D1D6-6F05EA2DD0F0}"/>
              </a:ext>
            </a:extLst>
          </p:cNvPr>
          <p:cNvSpPr txBox="1"/>
          <p:nvPr/>
        </p:nvSpPr>
        <p:spPr>
          <a:xfrm>
            <a:off x="311972" y="1808648"/>
            <a:ext cx="104474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extLst>
      <p:ext uri="{BB962C8B-B14F-4D97-AF65-F5344CB8AC3E}">
        <p14:creationId xmlns:p14="http://schemas.microsoft.com/office/powerpoint/2010/main" xmlns=""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xmlns=""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b="1" dirty="0"/>
              <a:t>Quả bóng đang bay tới rổ</a:t>
            </a:r>
            <a:endParaRPr lang="en-US" sz="2000" b="1" dirty="0"/>
          </a:p>
        </p:txBody>
      </p:sp>
      <p:sp>
        <p:nvSpPr>
          <p:cNvPr id="2" name="TextBox 1">
            <a:extLst>
              <a:ext uri="{FF2B5EF4-FFF2-40B4-BE49-F238E27FC236}">
                <a16:creationId xmlns:a16="http://schemas.microsoft.com/office/drawing/2014/main" xmlns=""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2C74"/>
                </a:solidFill>
                <a:latin typeface="Times New Roman" panose="02020603050405020304" pitchFamily="18" charset="0"/>
                <a:cs typeface="Times New Roman" panose="02020603050405020304" pitchFamily="18" charset="0"/>
              </a:rPr>
              <a:t>I. </a:t>
            </a:r>
            <a:r>
              <a:rPr lang="en-US" sz="2600" b="1" dirty="0" err="1">
                <a:solidFill>
                  <a:srgbClr val="002C74"/>
                </a:solidFill>
                <a:latin typeface="Times New Roman" panose="02020603050405020304" pitchFamily="18" charset="0"/>
                <a:cs typeface="Times New Roman" panose="02020603050405020304" pitchFamily="18" charset="0"/>
              </a:rPr>
              <a:t>Động</a:t>
            </a:r>
            <a:r>
              <a:rPr lang="en-US" sz="2600" b="1" dirty="0">
                <a:solidFill>
                  <a:srgbClr val="002C74"/>
                </a:solidFill>
                <a:latin typeface="Times New Roman" panose="02020603050405020304" pitchFamily="18" charset="0"/>
                <a:cs typeface="Times New Roman" panose="02020603050405020304" pitchFamily="18" charset="0"/>
              </a:rPr>
              <a:t> </a:t>
            </a:r>
            <a:r>
              <a:rPr lang="en-US" sz="2600" b="1" dirty="0" err="1">
                <a:solidFill>
                  <a:srgbClr val="002C74"/>
                </a:solidFill>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xmlns=""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xmlns="" id="{E652F5C2-0DD0-CCB2-4D55-2C62C28BE54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159" name="TextBox 3158">
            <a:extLst>
              <a:ext uri="{FF2B5EF4-FFF2-40B4-BE49-F238E27FC236}">
                <a16:creationId xmlns:a16="http://schemas.microsoft.com/office/drawing/2014/main" xmlns="" id="{7310245D-AB27-0C8E-8D62-94E326CD58D7}"/>
              </a:ext>
            </a:extLst>
          </p:cNvPr>
          <p:cNvSpPr txBox="1"/>
          <p:nvPr/>
        </p:nvSpPr>
        <p:spPr>
          <a:xfrm>
            <a:off x="2996378" y="5593702"/>
            <a:ext cx="8281222" cy="584775"/>
          </a:xfrm>
          <a:prstGeom prst="rect">
            <a:avLst/>
          </a:prstGeom>
          <a:noFill/>
        </p:spPr>
        <p:txBody>
          <a:bodyPr wrap="square" rtlCol="0">
            <a:spAutoFit/>
          </a:bodyPr>
          <a:lstStyle/>
          <a:p>
            <a:pPr lvl="0" algn="ctr">
              <a:defRPr/>
            </a:pPr>
            <a:r>
              <a:rPr lang="en-US" sz="3200" b="1" dirty="0">
                <a:solidFill>
                  <a:srgbClr val="D35C27"/>
                </a:solidFill>
                <a:latin typeface="Times New Roman" panose="02020603050405020304" pitchFamily="18" charset="0"/>
                <a:cs typeface="Times New Roman" panose="02020603050405020304" pitchFamily="18" charset="0"/>
              </a:rPr>
              <a:t>V</a:t>
            </a:r>
            <a:r>
              <a:rPr lang="vi-VN" sz="3200" b="1" dirty="0">
                <a:solidFill>
                  <a:srgbClr val="D35C27"/>
                </a:solidFill>
                <a:latin typeface="Times New Roman" panose="02020603050405020304" pitchFamily="18" charset="0"/>
                <a:cs typeface="Times New Roman" panose="02020603050405020304" pitchFamily="18" charset="0"/>
              </a:rPr>
              <a:t>ật nào có động năng lớn nhấ</a:t>
            </a:r>
            <a:r>
              <a:rPr lang="en-US" sz="3200" b="1" dirty="0">
                <a:solidFill>
                  <a:srgbClr val="D35C27"/>
                </a:solidFill>
                <a:latin typeface="Times New Roman" panose="02020603050405020304" pitchFamily="18" charset="0"/>
                <a:cs typeface="Times New Roman" panose="02020603050405020304" pitchFamily="18" charset="0"/>
              </a:rPr>
              <a:t>t. </a:t>
            </a:r>
            <a:r>
              <a:rPr lang="en-US" sz="3200" b="1" dirty="0" err="1">
                <a:solidFill>
                  <a:srgbClr val="D35C27"/>
                </a:solidFill>
                <a:latin typeface="Times New Roman" panose="02020603050405020304" pitchFamily="18" charset="0"/>
                <a:cs typeface="Times New Roman" panose="02020603050405020304" pitchFamily="18" charset="0"/>
              </a:rPr>
              <a:t>Vì</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sao</a:t>
            </a:r>
            <a:r>
              <a:rPr lang="en-US" sz="3200" b="1" dirty="0">
                <a:solidFill>
                  <a:srgbClr val="D35C27"/>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pic>
        <p:nvPicPr>
          <p:cNvPr id="3161" name="Picture 3160">
            <a:extLst>
              <a:ext uri="{FF2B5EF4-FFF2-40B4-BE49-F238E27FC236}">
                <a16:creationId xmlns:a16="http://schemas.microsoft.com/office/drawing/2014/main" xmlns="" id="{1731D44E-F519-0AA8-4561-9B4914DA816A}"/>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xmlns=""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xmlns=""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b="1" dirty="0"/>
              <a:t>Ô</a:t>
            </a:r>
            <a:r>
              <a:rPr lang="vi-VN" b="1" dirty="0"/>
              <a:t> tô đang di chuyển tr</a:t>
            </a:r>
            <a:r>
              <a:rPr lang="en-US" b="1" dirty="0"/>
              <a:t>ê</a:t>
            </a:r>
            <a:r>
              <a:rPr lang="vi-VN" b="1" dirty="0"/>
              <a:t>n đường cao tốc</a:t>
            </a:r>
            <a:endParaRPr lang="en-US" sz="2000" b="1" dirty="0"/>
          </a:p>
        </p:txBody>
      </p:sp>
      <p:pic>
        <p:nvPicPr>
          <p:cNvPr id="1032" name="Picture 8" descr="Free vector airplane in air poster">
            <a:extLst>
              <a:ext uri="{FF2B5EF4-FFF2-40B4-BE49-F238E27FC236}">
                <a16:creationId xmlns:a16="http://schemas.microsoft.com/office/drawing/2014/main" xmlns=""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b="1" dirty="0"/>
              <a:t>Máy bay đang chuyển động trên bầu trời</a:t>
            </a:r>
            <a:endParaRPr lang="en-US" b="1" dirty="0"/>
          </a:p>
        </p:txBody>
      </p:sp>
    </p:spTree>
    <p:extLst>
      <p:ext uri="{BB962C8B-B14F-4D97-AF65-F5344CB8AC3E}">
        <p14:creationId xmlns:p14="http://schemas.microsoft.com/office/powerpoint/2010/main" xmlns="" val="4049015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54DE30CD-BE67-E97B-3A6E-2D611ABE2F0B}"/>
              </a:ext>
            </a:extLst>
          </p:cNvPr>
          <p:cNvSpPr txBox="1"/>
          <p:nvPr/>
        </p:nvSpPr>
        <p:spPr>
          <a:xfrm>
            <a:off x="613397" y="263363"/>
            <a:ext cx="283084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2C74"/>
                </a:solidFill>
                <a:latin typeface="Times New Roman" panose="02020603050405020304" pitchFamily="18" charset="0"/>
                <a:cs typeface="Times New Roman" panose="02020603050405020304" pitchFamily="18" charset="0"/>
              </a:rPr>
              <a:t>I. </a:t>
            </a:r>
            <a:r>
              <a:rPr lang="en-US" sz="2600" b="1" dirty="0" err="1">
                <a:solidFill>
                  <a:srgbClr val="002C74"/>
                </a:solidFill>
                <a:latin typeface="Times New Roman" panose="02020603050405020304" pitchFamily="18" charset="0"/>
                <a:cs typeface="Times New Roman" panose="02020603050405020304" pitchFamily="18" charset="0"/>
              </a:rPr>
              <a:t>Động</a:t>
            </a:r>
            <a:r>
              <a:rPr lang="en-US" sz="2600" b="1" dirty="0">
                <a:solidFill>
                  <a:srgbClr val="002C74"/>
                </a:solidFill>
                <a:latin typeface="Times New Roman" panose="02020603050405020304" pitchFamily="18" charset="0"/>
                <a:cs typeface="Times New Roman" panose="02020603050405020304" pitchFamily="18" charset="0"/>
              </a:rPr>
              <a:t> </a:t>
            </a:r>
            <a:r>
              <a:rPr lang="en-US" sz="2600" b="1" dirty="0" err="1">
                <a:solidFill>
                  <a:srgbClr val="002C74"/>
                </a:solidFill>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xmlns=""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xmlns="" id="{E652F5C2-0DD0-CCB2-4D55-2C62C28BE54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xmlns=""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xmlns=""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xmlns="" id="{3A517571-4CC6-4394-41D8-B26B17696DA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xmlns="" val="1644969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xmlns=""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xmlns=""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xmlns=""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mc:Choice xmlns:a14="http://schemas.microsoft.com/office/drawing/2010/main" xmlns=""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p:sp>
            <p:nvSpPr>
              <p:cNvPr id="70" name="TextBox 69">
                <a:extLst>
                  <a:ext uri="{FF2B5EF4-FFF2-40B4-BE49-F238E27FC236}">
                    <a16:creationId xmlns:a16="http://schemas.microsoft.com/office/drawing/2014/main" xmlns="" xmlns:a14="http://schemas.microsoft.com/office/drawing/2010/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xmlns=""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b="1" dirty="0"/>
              <a:t>m</a:t>
            </a:r>
            <a:r>
              <a:rPr lang="en-US" b="1" dirty="0"/>
              <a:t>: </a:t>
            </a:r>
            <a:r>
              <a:rPr lang="vi-VN" b="1" dirty="0"/>
              <a:t>khối lượng của vật</a:t>
            </a:r>
            <a:r>
              <a:rPr lang="en-US" b="1" dirty="0"/>
              <a:t> </a:t>
            </a:r>
            <a:r>
              <a:rPr lang="en-US" altLang="vi-VN" b="1" dirty="0"/>
              <a:t>(kg)</a:t>
            </a:r>
            <a:endParaRPr lang="en-US" b="1" dirty="0">
              <a:sym typeface="Arial"/>
            </a:endParaRPr>
          </a:p>
        </p:txBody>
      </p:sp>
      <p:pic>
        <p:nvPicPr>
          <p:cNvPr id="2" name="Picture 1">
            <a:extLst>
              <a:ext uri="{FF2B5EF4-FFF2-40B4-BE49-F238E27FC236}">
                <a16:creationId xmlns:a16="http://schemas.microsoft.com/office/drawing/2014/main" xmlns="" id="{82179D59-F983-3CB8-7EB3-F197AF65D0E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xmlns="" id="{C5E79DB0-FCBF-BB5D-CC78-F38B6A09D4F5}"/>
              </a:ext>
            </a:extLst>
          </p:cNvPr>
          <p:cNvSpPr txBox="1"/>
          <p:nvPr/>
        </p:nvSpPr>
        <p:spPr>
          <a:xfrm>
            <a:off x="1469008" y="634786"/>
            <a:ext cx="34687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C74"/>
                </a:solidFill>
                <a:latin typeface="Times New Roman" panose="02020603050405020304" pitchFamily="18" charset="0"/>
                <a:cs typeface="Times New Roman" panose="02020603050405020304" pitchFamily="18" charset="0"/>
              </a:rPr>
              <a:t>I. </a:t>
            </a:r>
            <a:r>
              <a:rPr lang="en-US" sz="3200" b="1" dirty="0" err="1">
                <a:solidFill>
                  <a:srgbClr val="002C74"/>
                </a:solidFill>
                <a:latin typeface="Times New Roman" panose="02020603050405020304" pitchFamily="18" charset="0"/>
                <a:cs typeface="Times New Roman" panose="02020603050405020304" pitchFamily="18" charset="0"/>
              </a:rPr>
              <a:t>Động</a:t>
            </a:r>
            <a:r>
              <a:rPr lang="en-US" sz="3200" b="1" dirty="0">
                <a:solidFill>
                  <a:srgbClr val="002C74"/>
                </a:solidFill>
                <a:latin typeface="Times New Roman" panose="02020603050405020304" pitchFamily="18" charset="0"/>
                <a:cs typeface="Times New Roman" panose="02020603050405020304" pitchFamily="18" charset="0"/>
              </a:rPr>
              <a:t> </a:t>
            </a:r>
            <a:r>
              <a:rPr lang="en-US" sz="3200" b="1" dirty="0" err="1">
                <a:solidFill>
                  <a:srgbClr val="002C74"/>
                </a:solidFill>
                <a:latin typeface="Times New Roman" panose="02020603050405020304" pitchFamily="18" charset="0"/>
                <a:cs typeface="Times New Roman" panose="02020603050405020304" pitchFamily="18" charset="0"/>
              </a:rPr>
              <a:t>Năng</a:t>
            </a:r>
            <a:endParaRPr kumimoji="0" lang="en-US" sz="32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71" name="Group 70">
            <a:extLst>
              <a:ext uri="{FF2B5EF4-FFF2-40B4-BE49-F238E27FC236}">
                <a16:creationId xmlns:a16="http://schemas.microsoft.com/office/drawing/2014/main" xmlns=""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xmlns=""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xmlns=""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6" name="Rectangle 7">
            <a:extLst>
              <a:ext uri="{FF2B5EF4-FFF2-40B4-BE49-F238E27FC236}">
                <a16:creationId xmlns:a16="http://schemas.microsoft.com/office/drawing/2014/main" xmlns=""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xmlns=""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b="1" dirty="0"/>
              <a:t>v: </a:t>
            </a:r>
            <a:r>
              <a:rPr lang="en-US" b="1" dirty="0" err="1"/>
              <a:t>tốc</a:t>
            </a:r>
            <a:r>
              <a:rPr lang="en-US" b="1" dirty="0"/>
              <a:t> </a:t>
            </a:r>
            <a:r>
              <a:rPr lang="en-US" b="1" dirty="0" err="1"/>
              <a:t>độ</a:t>
            </a:r>
            <a:r>
              <a:rPr lang="en-US" b="1" dirty="0"/>
              <a:t> </a:t>
            </a:r>
            <a:r>
              <a:rPr lang="vi-VN" b="1" dirty="0"/>
              <a:t>của vật</a:t>
            </a:r>
            <a:r>
              <a:rPr lang="en-US" b="1" dirty="0"/>
              <a:t> </a:t>
            </a:r>
            <a:r>
              <a:rPr lang="en-US" altLang="vi-VN" b="1" dirty="0"/>
              <a:t>(m/s)</a:t>
            </a:r>
            <a:endParaRPr lang="en-US" b="1" dirty="0">
              <a:sym typeface="Arial"/>
            </a:endParaRPr>
          </a:p>
        </p:txBody>
      </p:sp>
      <p:sp>
        <p:nvSpPr>
          <p:cNvPr id="91" name="TextBox 90">
            <a:extLst>
              <a:ext uri="{FF2B5EF4-FFF2-40B4-BE49-F238E27FC236}">
                <a16:creationId xmlns:a16="http://schemas.microsoft.com/office/drawing/2014/main" xmlns=""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b="1" dirty="0" err="1"/>
              <a:t>W</a:t>
            </a:r>
            <a:r>
              <a:rPr lang="en-US" b="1" baseline="-25000" dirty="0" err="1"/>
              <a:t>đ</a:t>
            </a:r>
            <a:r>
              <a:rPr lang="en-US" b="1" dirty="0"/>
              <a:t>: </a:t>
            </a:r>
            <a:r>
              <a:rPr lang="en-US" b="1" dirty="0" err="1"/>
              <a:t>động</a:t>
            </a:r>
            <a:r>
              <a:rPr lang="en-US" b="1" dirty="0"/>
              <a:t> </a:t>
            </a:r>
            <a:r>
              <a:rPr lang="en-US" b="1" dirty="0" err="1"/>
              <a:t>năng</a:t>
            </a:r>
            <a:r>
              <a:rPr lang="en-US" b="1" dirty="0"/>
              <a:t> </a:t>
            </a:r>
            <a:r>
              <a:rPr lang="vi-VN" b="1" dirty="0"/>
              <a:t>của vật</a:t>
            </a:r>
            <a:r>
              <a:rPr lang="en-US" b="1" dirty="0"/>
              <a:t> </a:t>
            </a:r>
            <a:r>
              <a:rPr lang="en-US" altLang="vi-VN" b="1" dirty="0"/>
              <a:t>(J)</a:t>
            </a:r>
            <a:endParaRPr lang="en-US" b="1" dirty="0">
              <a:sym typeface="Arial"/>
            </a:endParaRPr>
          </a:p>
        </p:txBody>
      </p:sp>
    </p:spTree>
    <p:extLst>
      <p:ext uri="{BB962C8B-B14F-4D97-AF65-F5344CB8AC3E}">
        <p14:creationId xmlns:p14="http://schemas.microsoft.com/office/powerpoint/2010/main" xmlns=""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animBg="1"/>
      <p:bldP spid="77" grpId="0"/>
      <p:bldP spid="76" grpId="0" animBg="1"/>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xmlns="" id="{6B059CC3-EBB3-74BA-0BE4-FB79D1C19CA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xmlns=""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xmlns=""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xmlns=""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xmlns="" id="{FB7C3D74-3F15-5BE3-D3FF-775210662EE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a:extLst>
              <a:ext uri="{FF2B5EF4-FFF2-40B4-BE49-F238E27FC236}">
                <a16:creationId xmlns:a16="http://schemas.microsoft.com/office/drawing/2014/main" xmlns=""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xmlns=""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xmlns=""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xmlns=""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xmlns=""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xmlns=""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xmlns=""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xmlns=""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xmlns=""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2C74"/>
                </a:solidFill>
                <a:latin typeface="Times New Roman" panose="02020603050405020304" pitchFamily="18" charset="0"/>
                <a:cs typeface="Times New Roman" panose="02020603050405020304" pitchFamily="18" charset="0"/>
              </a:rPr>
              <a:t>I. </a:t>
            </a:r>
            <a:r>
              <a:rPr lang="en-US" sz="2600" b="1" dirty="0" err="1">
                <a:solidFill>
                  <a:srgbClr val="002C74"/>
                </a:solidFill>
                <a:latin typeface="Times New Roman" panose="02020603050405020304" pitchFamily="18" charset="0"/>
                <a:cs typeface="Times New Roman" panose="02020603050405020304" pitchFamily="18" charset="0"/>
              </a:rPr>
              <a:t>Động</a:t>
            </a:r>
            <a:r>
              <a:rPr lang="en-US" sz="2600" b="1" dirty="0">
                <a:solidFill>
                  <a:srgbClr val="002C74"/>
                </a:solidFill>
                <a:latin typeface="Times New Roman" panose="02020603050405020304" pitchFamily="18" charset="0"/>
                <a:cs typeface="Times New Roman" panose="02020603050405020304" pitchFamily="18" charset="0"/>
              </a:rPr>
              <a:t> </a:t>
            </a:r>
            <a:r>
              <a:rPr lang="en-US" sz="2600" b="1" dirty="0" err="1">
                <a:solidFill>
                  <a:srgbClr val="002C74"/>
                </a:solidFill>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xmlns=""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xmlns="" id="{FB7C3D74-3F15-5BE3-D3FF-775210662EE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a:extLst>
              <a:ext uri="{FF2B5EF4-FFF2-40B4-BE49-F238E27FC236}">
                <a16:creationId xmlns:a16="http://schemas.microsoft.com/office/drawing/2014/main" xmlns=""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ĐÁP ÁN PHT 1</a:t>
            </a:r>
          </a:p>
        </p:txBody>
      </p:sp>
      <p:sp>
        <p:nvSpPr>
          <p:cNvPr id="9" name="Oval 8">
            <a:extLst>
              <a:ext uri="{FF2B5EF4-FFF2-40B4-BE49-F238E27FC236}">
                <a16:creationId xmlns:a16="http://schemas.microsoft.com/office/drawing/2014/main" xmlns=""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mc:Choice xmlns:a14="http://schemas.microsoft.com/office/drawing/2010/main" xmlns=""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latin typeface="Times New Roman" panose="02020603050405020304" pitchFamily="18" charset="0"/>
                    <a:cs typeface="Times New Roman" panose="02020603050405020304" pitchFamily="18" charset="0"/>
                  </a:rPr>
                  <a:t>Ta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altLang="vi-VN" b="1"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b="1"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b="1"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b="1"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b="1" kern="1200" dirty="0">
                        <a:solidFill>
                          <a:prstClr val="black">
                            <a:lumMod val="85000"/>
                            <a:lumOff val="15000"/>
                          </a:prstClr>
                        </a:solidFill>
                        <a:latin typeface="Cambria Math" panose="02040503050406030204" pitchFamily="18" charset="0"/>
                      </a:rPr>
                      <m:t> </m:t>
                    </m:r>
                  </m:oMath>
                </a14:m>
                <a:r>
                  <a:rPr lang="en-US" b="1"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b="1"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a:p>
                <a:endParaRPr lang="en-US" b="1" dirty="0">
                  <a:latin typeface="Times New Roman" panose="02020603050405020304" pitchFamily="18" charset="0"/>
                  <a:cs typeface="Times New Roman" panose="02020603050405020304" pitchFamily="18" charset="0"/>
                  <a:sym typeface="Arial"/>
                </a:endParaRPr>
              </a:p>
            </p:txBody>
          </p:sp>
        </mc:Choice>
        <mc:Fallback>
          <p:sp>
            <p:nvSpPr>
              <p:cNvPr id="10" name="TextBox 9">
                <a:extLst>
                  <a:ext uri="{FF2B5EF4-FFF2-40B4-BE49-F238E27FC236}">
                    <a16:creationId xmlns:a16="http://schemas.microsoft.com/office/drawing/2014/main" xmlns="" xmlns:a14="http://schemas.microsoft.com/office/drawing/2010/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xmlns=""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latin typeface="Times New Roman" panose="02020603050405020304" pitchFamily="18" charset="0"/>
                <a:cs typeface="Times New Roman" panose="02020603050405020304" pitchFamily="18" charset="0"/>
              </a:rPr>
              <a:t>Vận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đôi</a:t>
            </a:r>
            <a:r>
              <a:rPr lang="en-US" b="1" dirty="0">
                <a:latin typeface="Times New Roman" panose="02020603050405020304" pitchFamily="18" charset="0"/>
                <a:cs typeface="Times New Roman" panose="02020603050405020304" pitchFamily="18" charset="0"/>
              </a:rPr>
              <a:t> → v’ = 2v</a:t>
            </a:r>
          </a:p>
        </p:txBody>
      </p:sp>
      <mc:AlternateContent xmlns:mc="http://schemas.openxmlformats.org/markup-compatibility/2006">
        <mc:Choice xmlns:a14="http://schemas.microsoft.com/office/drawing/2010/main" xmlns=""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latin typeface="Times New Roman" panose="02020603050405020304" pitchFamily="18" charset="0"/>
                    <a:cs typeface="Times New Roman" panose="02020603050405020304" pitchFamily="18" charset="0"/>
                  </a:rPr>
                  <a:t>→ </a:t>
                </a:r>
                <a:r>
                  <a:rPr lang="en-US" altLang="vi-VN" b="1"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b="1"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b="1"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b="1"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b="1" kern="1200" dirty="0">
                        <a:solidFill>
                          <a:prstClr val="black">
                            <a:lumMod val="85000"/>
                            <a:lumOff val="15000"/>
                          </a:prstClr>
                        </a:solidFill>
                        <a:latin typeface="Cambria Math" panose="02040503050406030204" pitchFamily="18" charset="0"/>
                      </a:rPr>
                      <m:t> </m:t>
                    </m:r>
                  </m:oMath>
                </a14:m>
                <a:r>
                  <a:rPr lang="en-US" b="1"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b="1"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 </a:t>
                </a:r>
                <a:r>
                  <a:rPr lang="en-US" altLang="vi-VN" b="1" dirty="0">
                    <a:solidFill>
                      <a:prstClr val="black">
                        <a:lumMod val="85000"/>
                        <a:lumOff val="15000"/>
                      </a:prst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altLang="vi-VN" b="1"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b="1" kern="1200" dirty="0">
                        <a:solidFill>
                          <a:prstClr val="black">
                            <a:lumMod val="85000"/>
                            <a:lumOff val="15000"/>
                          </a:prstClr>
                        </a:solidFill>
                        <a:latin typeface="Cambria Math" panose="02040503050406030204" pitchFamily="18" charset="0"/>
                      </a:rPr>
                      <m:t> </m:t>
                    </m:r>
                  </m:oMath>
                </a14:m>
                <a:r>
                  <a:rPr lang="en-US" b="1" dirty="0">
                    <a:solidFill>
                      <a:prstClr val="black">
                        <a:lumMod val="85000"/>
                        <a:lumOff val="15000"/>
                      </a:prstClr>
                    </a:solidFill>
                    <a:latin typeface="Times New Roman" panose="02020603050405020304" pitchFamily="18" charset="0"/>
                    <a:cs typeface="Times New Roman" panose="02020603050405020304" pitchFamily="18" charset="0"/>
                    <a:sym typeface="Arial"/>
                  </a:rPr>
                  <a:t>m(2v)</a:t>
                </a:r>
                <a:r>
                  <a:rPr lang="en-US" b="1"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 </a:t>
                </a:r>
                <a:r>
                  <a:rPr lang="en-US" altLang="vi-VN" b="1" dirty="0">
                    <a:solidFill>
                      <a:prstClr val="black">
                        <a:lumMod val="85000"/>
                        <a:lumOff val="15000"/>
                      </a:prst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altLang="vi-VN" b="1"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b="1" kern="1200"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b="1" kern="1200" dirty="0">
                        <a:solidFill>
                          <a:prstClr val="black">
                            <a:lumMod val="85000"/>
                            <a:lumOff val="15000"/>
                          </a:prstClr>
                        </a:solidFill>
                        <a:latin typeface="Cambria Math" panose="02040503050406030204" pitchFamily="18" charset="0"/>
                      </a:rPr>
                      <m:t> </m:t>
                    </m:r>
                  </m:oMath>
                </a14:m>
                <a:r>
                  <a:rPr lang="en-US" b="1"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b="1"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b="1" dirty="0">
                    <a:solidFill>
                      <a:prstClr val="black">
                        <a:lumMod val="85000"/>
                        <a:lumOff val="15000"/>
                      </a:prstClr>
                    </a:solidFill>
                    <a:latin typeface="Times New Roman" panose="02020603050405020304" pitchFamily="18" charset="0"/>
                    <a:cs typeface="Times New Roman" panose="02020603050405020304" pitchFamily="18" charset="0"/>
                    <a:sym typeface="Arial"/>
                  </a:rPr>
                  <a:t>.4</a:t>
                </a:r>
                <a:endParaRPr lang="en-US" b="1" dirty="0">
                  <a:latin typeface="Times New Roman" panose="02020603050405020304" pitchFamily="18" charset="0"/>
                  <a:cs typeface="Times New Roman" panose="02020603050405020304" pitchFamily="18" charset="0"/>
                  <a:sym typeface="Arial"/>
                </a:endParaRPr>
              </a:p>
            </p:txBody>
          </p:sp>
        </mc:Choice>
        <mc:Fallback>
          <p:sp>
            <p:nvSpPr>
              <p:cNvPr id="13" name="TextBox 12">
                <a:extLst>
                  <a:ext uri="{FF2B5EF4-FFF2-40B4-BE49-F238E27FC236}">
                    <a16:creationId xmlns:a16="http://schemas.microsoft.com/office/drawing/2014/main" xmlns="" xmlns:a14="http://schemas.microsoft.com/office/drawing/2010/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42017"/>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xmlns=""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latin typeface="Times New Roman" panose="02020603050405020304" pitchFamily="18" charset="0"/>
                <a:cs typeface="Times New Roman" panose="02020603050405020304" pitchFamily="18" charset="0"/>
              </a:rPr>
              <a:t>→ </a:t>
            </a:r>
            <a:r>
              <a:rPr lang="en-US" altLang="vi-VN" b="1"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b="1"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b="1" dirty="0">
                <a:solidFill>
                  <a:prstClr val="black">
                    <a:lumMod val="85000"/>
                    <a:lumOff val="15000"/>
                  </a:prstClr>
                </a:solidFill>
                <a:latin typeface="Times New Roman" panose="02020603050405020304" pitchFamily="18" charset="0"/>
                <a:cs typeface="Times New Roman" panose="02020603050405020304" pitchFamily="18" charset="0"/>
              </a:rPr>
              <a:t>’ = 4. </a:t>
            </a:r>
            <a:r>
              <a:rPr lang="en-US" altLang="vi-VN" b="1"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b="1"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endParaRPr lang="en-US" b="1" baseline="-25000" dirty="0">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xmlns=""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xmlns="" val="669429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xmlns=""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xmlns="" id="{FB7C3D74-3F15-5BE3-D3FF-775210662EE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a:extLst>
              <a:ext uri="{FF2B5EF4-FFF2-40B4-BE49-F238E27FC236}">
                <a16:creationId xmlns:a16="http://schemas.microsoft.com/office/drawing/2014/main" xmlns=""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ĐÁP ÁN PHT 1</a:t>
            </a:r>
          </a:p>
        </p:txBody>
      </p:sp>
      <p:sp>
        <p:nvSpPr>
          <p:cNvPr id="9" name="Oval 8">
            <a:extLst>
              <a:ext uri="{FF2B5EF4-FFF2-40B4-BE49-F238E27FC236}">
                <a16:creationId xmlns:a16="http://schemas.microsoft.com/office/drawing/2014/main" xmlns=""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mc:Choice xmlns:a14="http://schemas.microsoft.com/office/drawing/2010/main" xmlns=""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3600" b="1" dirty="0">
                    <a:latin typeface="Times New Roman" panose="02020603050405020304" pitchFamily="18" charset="0"/>
                    <a:cs typeface="Times New Roman" panose="02020603050405020304" pitchFamily="18" charset="0"/>
                  </a:rPr>
                  <a:t>Ta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p>
              <a:p>
                <a:r>
                  <a:rPr lang="en-US" altLang="vi-VN" sz="3600" b="1"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sz="3600" b="1"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sz="3600" b="1"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3600" b="1"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3600" b="1" kern="12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sz="3600" b="1" kern="1200"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sz="3600" b="1" kern="1200" dirty="0">
                        <a:solidFill>
                          <a:prstClr val="black">
                            <a:lumMod val="85000"/>
                            <a:lumOff val="15000"/>
                          </a:prstClr>
                        </a:solidFill>
                        <a:latin typeface="Cambria Math" panose="02040503050406030204" pitchFamily="18" charset="0"/>
                      </a:rPr>
                      <m:t> </m:t>
                    </m:r>
                  </m:oMath>
                </a14:m>
                <a:r>
                  <a:rPr lang="en-US" sz="3600" b="1"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sz="3600" b="1"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a:p>
                <a:endParaRPr lang="en-US" sz="3600" b="1" dirty="0">
                  <a:latin typeface="Times New Roman" panose="02020603050405020304" pitchFamily="18" charset="0"/>
                  <a:cs typeface="Times New Roman" panose="02020603050405020304" pitchFamily="18" charset="0"/>
                  <a:sym typeface="Arial"/>
                </a:endParaRPr>
              </a:p>
            </p:txBody>
          </p:sp>
        </mc:Choice>
        <mc:Fallback>
          <p:sp>
            <p:nvSpPr>
              <p:cNvPr id="10" name="TextBox 9">
                <a:extLst>
                  <a:ext uri="{FF2B5EF4-FFF2-40B4-BE49-F238E27FC236}">
                    <a16:creationId xmlns:a16="http://schemas.microsoft.com/office/drawing/2014/main" xmlns="" xmlns:a14="http://schemas.microsoft.com/office/drawing/2010/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b="-1321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sz="3600" b="1"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3600" b="1"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3600" b="1" kern="12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sz="3600" b="1" kern="1200"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sz="3600" b="1" kern="1200" dirty="0">
                        <a:solidFill>
                          <a:prstClr val="black">
                            <a:lumMod val="85000"/>
                            <a:lumOff val="15000"/>
                          </a:prstClr>
                        </a:solidFill>
                        <a:latin typeface="Cambria Math" panose="02040503050406030204" pitchFamily="18" charset="0"/>
                      </a:rPr>
                      <m:t> </m:t>
                    </m:r>
                  </m:oMath>
                </a14:m>
                <a:r>
                  <a:rPr lang="en-US" sz="3600" b="1" dirty="0">
                    <a:solidFill>
                      <a:prstClr val="black">
                        <a:lumMod val="85000"/>
                        <a:lumOff val="15000"/>
                      </a:prstClr>
                    </a:solidFill>
                    <a:latin typeface="Times New Roman" panose="02020603050405020304" pitchFamily="18" charset="0"/>
                    <a:cs typeface="Times New Roman" panose="02020603050405020304" pitchFamily="18" charset="0"/>
                    <a:sym typeface="Arial"/>
                  </a:rPr>
                  <a:t>.0,45.10</a:t>
                </a:r>
                <a:r>
                  <a:rPr lang="en-US" sz="3600" b="1"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 </a:t>
                </a:r>
                <a:r>
                  <a:rPr lang="en-US" altLang="vi-VN" sz="3600" b="1" dirty="0">
                    <a:solidFill>
                      <a:prstClr val="black">
                        <a:lumMod val="85000"/>
                        <a:lumOff val="15000"/>
                      </a:prstClr>
                    </a:solidFill>
                    <a:latin typeface="Times New Roman" panose="02020603050405020304" pitchFamily="18" charset="0"/>
                    <a:cs typeface="Times New Roman" panose="02020603050405020304" pitchFamily="18" charset="0"/>
                  </a:rPr>
                  <a:t>= 22,5 (Jun) </a:t>
                </a:r>
                <a:endParaRPr lang="en-US" sz="3600" b="1" dirty="0">
                  <a:latin typeface="Times New Roman" panose="02020603050405020304" pitchFamily="18" charset="0"/>
                  <a:cs typeface="Times New Roman" panose="02020603050405020304" pitchFamily="18" charset="0"/>
                  <a:sym typeface="Arial"/>
                </a:endParaRPr>
              </a:p>
            </p:txBody>
          </p:sp>
        </mc:Choice>
        <mc:Fallback>
          <p:sp>
            <p:nvSpPr>
              <p:cNvPr id="13" name="TextBox 12">
                <a:extLst>
                  <a:ext uri="{FF2B5EF4-FFF2-40B4-BE49-F238E27FC236}">
                    <a16:creationId xmlns:a16="http://schemas.microsoft.com/office/drawing/2014/main" xmlns="" xmlns:a14="http://schemas.microsoft.com/office/drawing/2010/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r="-1141" b="-26506"/>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xmlns=""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xmlns=""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xmlns=""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2C74"/>
                </a:solidFill>
                <a:latin typeface="Times New Roman" panose="02020603050405020304" pitchFamily="18" charset="0"/>
                <a:cs typeface="Times New Roman" panose="02020603050405020304" pitchFamily="18" charset="0"/>
              </a:rPr>
              <a:t>I. </a:t>
            </a:r>
            <a:r>
              <a:rPr lang="en-US" sz="2600" b="1" dirty="0" err="1">
                <a:solidFill>
                  <a:srgbClr val="002C74"/>
                </a:solidFill>
                <a:latin typeface="Times New Roman" panose="02020603050405020304" pitchFamily="18" charset="0"/>
                <a:cs typeface="Times New Roman" panose="02020603050405020304" pitchFamily="18" charset="0"/>
              </a:rPr>
              <a:t>Động</a:t>
            </a:r>
            <a:r>
              <a:rPr lang="en-US" sz="2600" b="1" dirty="0">
                <a:solidFill>
                  <a:srgbClr val="002C74"/>
                </a:solidFill>
                <a:latin typeface="Times New Roman" panose="02020603050405020304" pitchFamily="18" charset="0"/>
                <a:cs typeface="Times New Roman" panose="02020603050405020304" pitchFamily="18" charset="0"/>
              </a:rPr>
              <a:t> </a:t>
            </a:r>
            <a:r>
              <a:rPr lang="en-US" sz="2600" b="1" dirty="0" err="1">
                <a:solidFill>
                  <a:srgbClr val="002C74"/>
                </a:solidFill>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419516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xmlns=""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xmlns="" id="{FB7C3D74-3F15-5BE3-D3FF-775210662EE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a:extLst>
              <a:ext uri="{FF2B5EF4-FFF2-40B4-BE49-F238E27FC236}">
                <a16:creationId xmlns:a16="http://schemas.microsoft.com/office/drawing/2014/main" xmlns=""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ĐÁP ÁN PHT 1</a:t>
            </a:r>
          </a:p>
        </p:txBody>
      </p:sp>
      <p:sp>
        <p:nvSpPr>
          <p:cNvPr id="9" name="Oval 8">
            <a:extLst>
              <a:ext uri="{FF2B5EF4-FFF2-40B4-BE49-F238E27FC236}">
                <a16:creationId xmlns:a16="http://schemas.microsoft.com/office/drawing/2014/main" xmlns=""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xmlns="" id="{EC5D0BD0-5763-FF25-4BDF-23B4EAB87CE8}"/>
              </a:ext>
            </a:extLst>
          </p:cNvPr>
          <p:cNvSpPr txBox="1"/>
          <p:nvPr/>
        </p:nvSpPr>
        <p:spPr>
          <a:xfrm>
            <a:off x="5664639" y="3352093"/>
            <a:ext cx="6419166"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Khi </a:t>
            </a:r>
            <a:r>
              <a:rPr lang="en-US" b="1" dirty="0" err="1"/>
              <a:t>xích</a:t>
            </a:r>
            <a:r>
              <a:rPr lang="en-US" b="1" dirty="0"/>
              <a:t> </a:t>
            </a:r>
            <a:r>
              <a:rPr lang="en-US" b="1" dirty="0" err="1"/>
              <a:t>đu</a:t>
            </a:r>
            <a:r>
              <a:rPr lang="en-US" b="1" dirty="0"/>
              <a:t> </a:t>
            </a:r>
            <a:r>
              <a:rPr lang="en-US" b="1" dirty="0" err="1"/>
              <a:t>xuống</a:t>
            </a:r>
            <a:r>
              <a:rPr lang="en-US" b="1" dirty="0"/>
              <a:t> </a:t>
            </a:r>
            <a:r>
              <a:rPr lang="en-US" b="1" dirty="0" err="1"/>
              <a:t>từ</a:t>
            </a:r>
            <a:r>
              <a:rPr lang="en-US" b="1" dirty="0"/>
              <a:t> A </a:t>
            </a:r>
            <a:r>
              <a:rPr lang="en-US" b="1" dirty="0" err="1"/>
              <a:t>đến</a:t>
            </a:r>
            <a:r>
              <a:rPr lang="en-US" b="1" dirty="0"/>
              <a:t> O, </a:t>
            </a:r>
            <a:r>
              <a:rPr lang="en-US" b="1" dirty="0" err="1"/>
              <a:t>tốc</a:t>
            </a:r>
            <a:r>
              <a:rPr lang="en-US" b="1" dirty="0"/>
              <a:t> </a:t>
            </a:r>
            <a:r>
              <a:rPr lang="en-US" b="1" dirty="0" err="1"/>
              <a:t>độ</a:t>
            </a:r>
            <a:r>
              <a:rPr lang="en-US" b="1" dirty="0"/>
              <a:t> </a:t>
            </a:r>
            <a:r>
              <a:rPr lang="en-US" b="1" dirty="0" err="1"/>
              <a:t>tăng</a:t>
            </a:r>
            <a:r>
              <a:rPr lang="en-US" b="1" dirty="0"/>
              <a:t> </a:t>
            </a:r>
            <a:r>
              <a:rPr lang="en-US" b="1" dirty="0" err="1"/>
              <a:t>dần</a:t>
            </a:r>
            <a:r>
              <a:rPr lang="en-US" b="1" dirty="0"/>
              <a:t> </a:t>
            </a:r>
            <a:r>
              <a:rPr lang="en-US" b="1" dirty="0">
                <a:latin typeface="#9Slide03 Arima Madurai Black" panose="00000A00000000000000" pitchFamily="2" charset="-93"/>
                <a:cs typeface="#9Slide03 Arima Madurai Black" panose="00000A00000000000000" pitchFamily="2" charset="-93"/>
              </a:rPr>
              <a:t>→</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dần</a:t>
            </a:r>
            <a:endParaRPr lang="en-US" b="1" dirty="0">
              <a:sym typeface="Arial"/>
            </a:endParaRPr>
          </a:p>
        </p:txBody>
      </p:sp>
      <p:pic>
        <p:nvPicPr>
          <p:cNvPr id="2" name="Picture 1">
            <a:extLst>
              <a:ext uri="{FF2B5EF4-FFF2-40B4-BE49-F238E27FC236}">
                <a16:creationId xmlns:a16="http://schemas.microsoft.com/office/drawing/2014/main" xmlns=""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xmlns=""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sym typeface="Arial"/>
              </a:rPr>
              <a:t>Động</a:t>
            </a:r>
            <a:r>
              <a:rPr lang="en-US" b="1" dirty="0">
                <a:sym typeface="Arial"/>
              </a:rPr>
              <a:t> </a:t>
            </a:r>
            <a:r>
              <a:rPr lang="en-US" b="1" dirty="0" err="1">
                <a:sym typeface="Arial"/>
              </a:rPr>
              <a:t>năng</a:t>
            </a:r>
            <a:r>
              <a:rPr lang="en-US" b="1" dirty="0">
                <a:sym typeface="Arial"/>
              </a:rPr>
              <a:t> </a:t>
            </a:r>
            <a:r>
              <a:rPr lang="en-US" b="1" dirty="0" err="1">
                <a:sym typeface="Arial"/>
              </a:rPr>
              <a:t>phụ</a:t>
            </a:r>
            <a:r>
              <a:rPr lang="en-US" b="1" dirty="0">
                <a:sym typeface="Arial"/>
              </a:rPr>
              <a:t> </a:t>
            </a:r>
            <a:r>
              <a:rPr lang="en-US" b="1" dirty="0" err="1">
                <a:sym typeface="Arial"/>
              </a:rPr>
              <a:t>thuộc</a:t>
            </a:r>
            <a:r>
              <a:rPr lang="en-US" b="1" dirty="0">
                <a:sym typeface="Arial"/>
              </a:rPr>
              <a:t> </a:t>
            </a:r>
            <a:r>
              <a:rPr lang="en-US" b="1" dirty="0" err="1">
                <a:sym typeface="Arial"/>
              </a:rPr>
              <a:t>vào</a:t>
            </a:r>
            <a:r>
              <a:rPr lang="en-US" b="1" dirty="0">
                <a:sym typeface="Arial"/>
              </a:rPr>
              <a:t> </a:t>
            </a:r>
            <a:r>
              <a:rPr lang="en-US" b="1" dirty="0" err="1">
                <a:sym typeface="Arial"/>
              </a:rPr>
              <a:t>khối</a:t>
            </a:r>
            <a:r>
              <a:rPr lang="en-US" b="1" dirty="0">
                <a:sym typeface="Arial"/>
              </a:rPr>
              <a:t> </a:t>
            </a:r>
            <a:r>
              <a:rPr lang="en-US" b="1" dirty="0" err="1">
                <a:sym typeface="Arial"/>
              </a:rPr>
              <a:t>lượng</a:t>
            </a:r>
            <a:r>
              <a:rPr lang="en-US" b="1" dirty="0">
                <a:sym typeface="Arial"/>
              </a:rPr>
              <a:t> </a:t>
            </a:r>
            <a:r>
              <a:rPr lang="en-US" b="1" dirty="0" err="1">
                <a:sym typeface="Arial"/>
              </a:rPr>
              <a:t>và</a:t>
            </a:r>
            <a:r>
              <a:rPr lang="en-US" b="1" dirty="0">
                <a:sym typeface="Arial"/>
              </a:rPr>
              <a:t> </a:t>
            </a:r>
            <a:r>
              <a:rPr lang="en-US" b="1" dirty="0" err="1">
                <a:sym typeface="Arial"/>
              </a:rPr>
              <a:t>tốc</a:t>
            </a:r>
            <a:r>
              <a:rPr lang="en-US" b="1" dirty="0">
                <a:sym typeface="Arial"/>
              </a:rPr>
              <a:t> </a:t>
            </a:r>
            <a:r>
              <a:rPr lang="en-US" b="1" dirty="0" err="1">
                <a:sym typeface="Arial"/>
              </a:rPr>
              <a:t>độ</a:t>
            </a:r>
            <a:r>
              <a:rPr lang="en-US" b="1" dirty="0">
                <a:sym typeface="Arial"/>
              </a:rPr>
              <a:t>.</a:t>
            </a:r>
          </a:p>
        </p:txBody>
      </p:sp>
      <p:sp>
        <p:nvSpPr>
          <p:cNvPr id="14" name="TextBox 13">
            <a:extLst>
              <a:ext uri="{FF2B5EF4-FFF2-40B4-BE49-F238E27FC236}">
                <a16:creationId xmlns:a16="http://schemas.microsoft.com/office/drawing/2014/main" xmlns="" id="{D15CBCCB-76A3-0C93-82B9-CF95CD396491}"/>
              </a:ext>
            </a:extLst>
          </p:cNvPr>
          <p:cNvSpPr txBox="1"/>
          <p:nvPr/>
        </p:nvSpPr>
        <p:spPr>
          <a:xfrm>
            <a:off x="5664638" y="4706299"/>
            <a:ext cx="6419167"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Khi </a:t>
            </a:r>
            <a:r>
              <a:rPr lang="en-US" b="1" dirty="0" err="1"/>
              <a:t>xích</a:t>
            </a:r>
            <a:r>
              <a:rPr lang="en-US" b="1" dirty="0"/>
              <a:t> </a:t>
            </a:r>
            <a:r>
              <a:rPr lang="en-US" b="1" dirty="0" err="1"/>
              <a:t>đu</a:t>
            </a:r>
            <a:r>
              <a:rPr lang="en-US" b="1" dirty="0"/>
              <a:t> </a:t>
            </a:r>
            <a:r>
              <a:rPr lang="en-US" b="1" dirty="0" err="1"/>
              <a:t>lên</a:t>
            </a:r>
            <a:r>
              <a:rPr lang="en-US" b="1" dirty="0"/>
              <a:t> </a:t>
            </a:r>
            <a:r>
              <a:rPr lang="en-US" b="1" dirty="0" err="1"/>
              <a:t>từ</a:t>
            </a:r>
            <a:r>
              <a:rPr lang="en-US" b="1" dirty="0"/>
              <a:t> O </a:t>
            </a:r>
            <a:r>
              <a:rPr lang="en-US" b="1" dirty="0" err="1"/>
              <a:t>đến</a:t>
            </a:r>
            <a:r>
              <a:rPr lang="en-US" b="1" dirty="0"/>
              <a:t> A, </a:t>
            </a:r>
            <a:r>
              <a:rPr lang="en-US" b="1" dirty="0" err="1"/>
              <a:t>tốc</a:t>
            </a:r>
            <a:r>
              <a:rPr lang="en-US" b="1" dirty="0"/>
              <a:t> </a:t>
            </a:r>
            <a:r>
              <a:rPr lang="en-US" b="1" dirty="0" err="1"/>
              <a:t>độ</a:t>
            </a:r>
            <a:r>
              <a:rPr lang="en-US" b="1" dirty="0"/>
              <a:t> </a:t>
            </a:r>
            <a:r>
              <a:rPr lang="en-US" b="1" dirty="0" err="1"/>
              <a:t>giảm</a:t>
            </a:r>
            <a:r>
              <a:rPr lang="en-US" b="1" dirty="0"/>
              <a:t> </a:t>
            </a:r>
            <a:r>
              <a:rPr lang="en-US" b="1" dirty="0" err="1"/>
              <a:t>dần</a:t>
            </a:r>
            <a:r>
              <a:rPr lang="en-US" b="1" dirty="0"/>
              <a:t> </a:t>
            </a:r>
            <a:r>
              <a:rPr lang="en-US" b="1" dirty="0">
                <a:latin typeface="#9Slide03 Arima Madurai Black" panose="00000A00000000000000" pitchFamily="2" charset="-93"/>
                <a:cs typeface="#9Slide03 Arima Madurai Black" panose="00000A00000000000000" pitchFamily="2" charset="-93"/>
              </a:rPr>
              <a:t>→</a:t>
            </a:r>
            <a:r>
              <a:rPr lang="en-US" b="1" dirty="0"/>
              <a:t> </a:t>
            </a:r>
            <a:r>
              <a:rPr lang="en-US" b="1" dirty="0" err="1"/>
              <a:t>động</a:t>
            </a:r>
            <a:r>
              <a:rPr lang="en-US" b="1" dirty="0"/>
              <a:t> </a:t>
            </a:r>
            <a:r>
              <a:rPr lang="en-US" b="1" dirty="0" err="1"/>
              <a:t>năng</a:t>
            </a:r>
            <a:r>
              <a:rPr lang="en-US" b="1" dirty="0"/>
              <a:t> </a:t>
            </a:r>
            <a:r>
              <a:rPr lang="en-US" b="1" dirty="0" err="1"/>
              <a:t>giảm</a:t>
            </a:r>
            <a:r>
              <a:rPr lang="en-US" b="1" dirty="0"/>
              <a:t> </a:t>
            </a:r>
            <a:r>
              <a:rPr lang="en-US" b="1" dirty="0" err="1"/>
              <a:t>dần</a:t>
            </a:r>
            <a:endParaRPr lang="en-US" b="1" dirty="0">
              <a:sym typeface="Arial"/>
            </a:endParaRPr>
          </a:p>
        </p:txBody>
      </p:sp>
      <p:sp>
        <p:nvSpPr>
          <p:cNvPr id="13" name="TextBox 12">
            <a:extLst>
              <a:ext uri="{FF2B5EF4-FFF2-40B4-BE49-F238E27FC236}">
                <a16:creationId xmlns:a16="http://schemas.microsoft.com/office/drawing/2014/main" xmlns=""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2C74"/>
                </a:solidFill>
                <a:latin typeface="Times New Roman" panose="02020603050405020304" pitchFamily="18" charset="0"/>
                <a:cs typeface="Times New Roman" panose="02020603050405020304" pitchFamily="18" charset="0"/>
              </a:rPr>
              <a:t>I. </a:t>
            </a:r>
            <a:r>
              <a:rPr lang="en-US" sz="2600" b="1" dirty="0" err="1">
                <a:solidFill>
                  <a:srgbClr val="002C74"/>
                </a:solidFill>
                <a:latin typeface="Times New Roman" panose="02020603050405020304" pitchFamily="18" charset="0"/>
                <a:cs typeface="Times New Roman" panose="02020603050405020304" pitchFamily="18" charset="0"/>
              </a:rPr>
              <a:t>Động</a:t>
            </a:r>
            <a:r>
              <a:rPr lang="en-US" sz="2600" b="1" dirty="0">
                <a:solidFill>
                  <a:srgbClr val="002C74"/>
                </a:solidFill>
                <a:latin typeface="Times New Roman" panose="02020603050405020304" pitchFamily="18" charset="0"/>
                <a:cs typeface="Times New Roman" panose="02020603050405020304" pitchFamily="18" charset="0"/>
              </a:rPr>
              <a:t> </a:t>
            </a:r>
            <a:r>
              <a:rPr lang="en-US" sz="2600" b="1" dirty="0" err="1">
                <a:solidFill>
                  <a:srgbClr val="002C74"/>
                </a:solidFill>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271259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xmlns="" id="{15C4B85E-0C93-FE8F-2E2F-5EB17B00B83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xmlns=""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xmlns=""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23815" y="502920"/>
            <a:ext cx="10260465" cy="61752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0156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diamond(in)">
                                      <p:cBhvr>
                                        <p:cTn id="7"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9" name="Group 15"/>
          <p:cNvGrpSpPr>
            <a:grpSpLocks/>
          </p:cNvGrpSpPr>
          <p:nvPr/>
        </p:nvGrpSpPr>
        <p:grpSpPr bwMode="auto">
          <a:xfrm>
            <a:off x="2998789" y="476250"/>
            <a:ext cx="6734175" cy="2673350"/>
            <a:chOff x="2812" y="579"/>
            <a:chExt cx="2984" cy="2375"/>
          </a:xfrm>
        </p:grpSpPr>
        <p:sp>
          <p:nvSpPr>
            <p:cNvPr id="26627" name="Rectangle 16" descr="Walnut"/>
            <p:cNvSpPr>
              <a:spLocks noChangeArrowheads="1"/>
            </p:cNvSpPr>
            <p:nvPr/>
          </p:nvSpPr>
          <p:spPr bwMode="auto">
            <a:xfrm>
              <a:off x="3288" y="960"/>
              <a:ext cx="2472"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26628" name="Rectangle 17" descr="Medium wood"/>
            <p:cNvSpPr>
              <a:spLocks noChangeArrowheads="1"/>
            </p:cNvSpPr>
            <p:nvPr/>
          </p:nvSpPr>
          <p:spPr bwMode="auto">
            <a:xfrm>
              <a:off x="3348" y="1095"/>
              <a:ext cx="2448" cy="192"/>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26629" name="AutoShape 18" descr="Medium wood"/>
            <p:cNvSpPr>
              <a:spLocks noChangeArrowheads="1"/>
            </p:cNvSpPr>
            <p:nvPr/>
          </p:nvSpPr>
          <p:spPr bwMode="auto">
            <a:xfrm>
              <a:off x="3732" y="1173"/>
              <a:ext cx="240" cy="17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94 h 21600"/>
                <a:gd name="T14" fmla="*/ 17100 w 21600"/>
                <a:gd name="T15" fmla="*/ 1710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blipFill dpi="0" rotWithShape="1">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30" name="Line 19"/>
            <p:cNvSpPr>
              <a:spLocks noChangeShapeType="1"/>
            </p:cNvSpPr>
            <p:nvPr/>
          </p:nvSpPr>
          <p:spPr bwMode="auto">
            <a:xfrm>
              <a:off x="3243" y="777"/>
              <a:ext cx="666"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631" name="Rectangle 20" descr="Oak"/>
            <p:cNvSpPr>
              <a:spLocks noChangeArrowheads="1"/>
            </p:cNvSpPr>
            <p:nvPr/>
          </p:nvSpPr>
          <p:spPr bwMode="auto">
            <a:xfrm>
              <a:off x="3888" y="579"/>
              <a:ext cx="576"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26632" name="Text Box 21"/>
            <p:cNvSpPr txBox="1">
              <a:spLocks noChangeArrowheads="1"/>
            </p:cNvSpPr>
            <p:nvPr/>
          </p:nvSpPr>
          <p:spPr bwMode="auto">
            <a:xfrm>
              <a:off x="4055" y="675"/>
              <a:ext cx="289" cy="3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000"/>
                <a:t>B</a:t>
              </a:r>
            </a:p>
          </p:txBody>
        </p:sp>
        <p:sp>
          <p:nvSpPr>
            <p:cNvPr id="16406" name="AutoShape 22"/>
            <p:cNvSpPr>
              <a:spLocks noChangeArrowheads="1"/>
            </p:cNvSpPr>
            <p:nvPr/>
          </p:nvSpPr>
          <p:spPr bwMode="auto">
            <a:xfrm>
              <a:off x="2904" y="2477"/>
              <a:ext cx="384" cy="430"/>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nvGrpSpPr>
            <p:cNvPr id="26634" name="Group 23"/>
            <p:cNvGrpSpPr>
              <a:grpSpLocks/>
            </p:cNvGrpSpPr>
            <p:nvPr/>
          </p:nvGrpSpPr>
          <p:grpSpPr bwMode="auto">
            <a:xfrm>
              <a:off x="3059" y="913"/>
              <a:ext cx="48" cy="1632"/>
              <a:chOff x="3048" y="942"/>
              <a:chExt cx="48" cy="1632"/>
            </a:xfrm>
          </p:grpSpPr>
          <p:sp>
            <p:nvSpPr>
              <p:cNvPr id="26635" name="Line 24"/>
              <p:cNvSpPr>
                <a:spLocks noChangeShapeType="1"/>
              </p:cNvSpPr>
              <p:nvPr/>
            </p:nvSpPr>
            <p:spPr bwMode="auto">
              <a:xfrm>
                <a:off x="3072" y="942"/>
                <a:ext cx="0" cy="148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636" name="Oval 25"/>
              <p:cNvSpPr>
                <a:spLocks noChangeArrowheads="1"/>
              </p:cNvSpPr>
              <p:nvPr/>
            </p:nvSpPr>
            <p:spPr bwMode="auto">
              <a:xfrm>
                <a:off x="3048" y="2430"/>
                <a:ext cx="48" cy="144"/>
              </a:xfrm>
              <a:prstGeom prst="ellipse">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grpSp>
        <p:sp>
          <p:nvSpPr>
            <p:cNvPr id="26637" name="Oval 26"/>
            <p:cNvSpPr>
              <a:spLocks noChangeArrowheads="1"/>
            </p:cNvSpPr>
            <p:nvPr/>
          </p:nvSpPr>
          <p:spPr bwMode="auto">
            <a:xfrm>
              <a:off x="3071" y="754"/>
              <a:ext cx="240" cy="24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26638" name="Text Box 27"/>
            <p:cNvSpPr txBox="1">
              <a:spLocks noChangeArrowheads="1"/>
            </p:cNvSpPr>
            <p:nvPr/>
          </p:nvSpPr>
          <p:spPr bwMode="auto">
            <a:xfrm>
              <a:off x="3039" y="2659"/>
              <a:ext cx="156"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000"/>
                <a:t>A</a:t>
              </a:r>
            </a:p>
          </p:txBody>
        </p:sp>
        <p:sp>
          <p:nvSpPr>
            <p:cNvPr id="26639" name="Text Box 28"/>
            <p:cNvSpPr txBox="1">
              <a:spLocks noChangeArrowheads="1"/>
            </p:cNvSpPr>
            <p:nvPr/>
          </p:nvSpPr>
          <p:spPr bwMode="auto">
            <a:xfrm>
              <a:off x="4367" y="1920"/>
              <a:ext cx="1153" cy="4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400" dirty="0" err="1" smtClean="0"/>
                <a:t>Hình</a:t>
              </a:r>
              <a:r>
                <a:rPr lang="en-US" altLang="vi-VN" sz="2400" dirty="0" smtClean="0"/>
                <a:t> </a:t>
              </a:r>
              <a:r>
                <a:rPr lang="en-US" altLang="vi-VN" sz="2400" dirty="0"/>
                <a:t>16.1</a:t>
              </a:r>
            </a:p>
          </p:txBody>
        </p:sp>
        <p:sp>
          <p:nvSpPr>
            <p:cNvPr id="26640" name="Oval 29"/>
            <p:cNvSpPr>
              <a:spLocks noChangeArrowheads="1"/>
            </p:cNvSpPr>
            <p:nvPr/>
          </p:nvSpPr>
          <p:spPr bwMode="auto">
            <a:xfrm>
              <a:off x="3122" y="799"/>
              <a:ext cx="144" cy="144"/>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26641" name="Line 30"/>
            <p:cNvSpPr>
              <a:spLocks noChangeShapeType="1"/>
            </p:cNvSpPr>
            <p:nvPr/>
          </p:nvSpPr>
          <p:spPr bwMode="auto">
            <a:xfrm>
              <a:off x="2812" y="2908"/>
              <a:ext cx="294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642" name="Line 31"/>
            <p:cNvSpPr>
              <a:spLocks noChangeShapeType="1"/>
            </p:cNvSpPr>
            <p:nvPr/>
          </p:nvSpPr>
          <p:spPr bwMode="auto">
            <a:xfrm>
              <a:off x="2812" y="2954"/>
              <a:ext cx="2948" cy="0"/>
            </a:xfrm>
            <a:prstGeom prst="line">
              <a:avLst/>
            </a:prstGeom>
            <a:noFill/>
            <a:ln w="127000">
              <a:pattFill prst="ltUpDiag">
                <a:fgClr>
                  <a:schemeClr val="tx1"/>
                </a:fgClr>
                <a:bgClr>
                  <a:srgbClr val="FFFFFF"/>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643" name="Line 32"/>
            <p:cNvSpPr>
              <a:spLocks noChangeShapeType="1"/>
            </p:cNvSpPr>
            <p:nvPr/>
          </p:nvSpPr>
          <p:spPr bwMode="auto">
            <a:xfrm>
              <a:off x="3175" y="867"/>
              <a:ext cx="159" cy="177"/>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6644" name="Rectangle 1"/>
          <p:cNvSpPr>
            <a:spLocks noChangeArrowheads="1"/>
          </p:cNvSpPr>
          <p:nvPr/>
        </p:nvSpPr>
        <p:spPr bwMode="auto">
          <a:xfrm>
            <a:off x="1666876" y="3201542"/>
            <a:ext cx="705802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vi-VN" sz="3200">
                <a:solidFill>
                  <a:srgbClr val="FF0000"/>
                </a:solidFill>
                <a:cs typeface="Arial" panose="020B0604020202020204" pitchFamily="34" charset="0"/>
              </a:rPr>
              <a:t>*Dụng cụ thí nghiệm : </a:t>
            </a:r>
          </a:p>
          <a:p>
            <a:r>
              <a:rPr lang="en-US" altLang="vi-VN" sz="3200">
                <a:cs typeface="Arial" panose="020B0604020202020204" pitchFamily="34" charset="0"/>
              </a:rPr>
              <a:t>+Quả nặng A </a:t>
            </a:r>
          </a:p>
          <a:p>
            <a:r>
              <a:rPr lang="en-US" altLang="vi-VN" sz="3200">
                <a:cs typeface="Arial" panose="020B0604020202020204" pitchFamily="34" charset="0"/>
              </a:rPr>
              <a:t>+Miếng gỗ B</a:t>
            </a:r>
          </a:p>
          <a:p>
            <a:r>
              <a:rPr lang="en-US" altLang="vi-VN" sz="3200">
                <a:cs typeface="Arial" panose="020B0604020202020204" pitchFamily="34" charset="0"/>
              </a:rPr>
              <a:t>+Ròng rọc</a:t>
            </a:r>
          </a:p>
          <a:p>
            <a:r>
              <a:rPr lang="en-US" altLang="vi-VN" sz="3200">
                <a:solidFill>
                  <a:srgbClr val="FF0000"/>
                </a:solidFill>
                <a:cs typeface="Arial" panose="020B0604020202020204" pitchFamily="34" charset="0"/>
              </a:rPr>
              <a:t>*Tiến hành thí nghiệm:</a:t>
            </a:r>
          </a:p>
          <a:p>
            <a:r>
              <a:rPr lang="en-US" altLang="vi-VN" sz="3200">
                <a:cs typeface="Arial" panose="020B0604020202020204" pitchFamily="34" charset="0"/>
              </a:rPr>
              <a:t>-Đặt quả nặng A đứng yên trên mặt đất</a:t>
            </a:r>
          </a:p>
          <a:p>
            <a:r>
              <a:rPr lang="en-US" altLang="vi-VN" sz="3200">
                <a:cs typeface="Arial" panose="020B0604020202020204" pitchFamily="34" charset="0"/>
              </a:rPr>
              <a:t>- Đưa quả nặng A lên một độ cao nào đó </a:t>
            </a:r>
          </a:p>
        </p:txBody>
      </p:sp>
    </p:spTree>
    <p:extLst>
      <p:ext uri="{BB962C8B-B14F-4D97-AF65-F5344CB8AC3E}">
        <p14:creationId xmlns:p14="http://schemas.microsoft.com/office/powerpoint/2010/main" xmlns="" val="35717504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box(in)">
                                      <p:cBhvr>
                                        <p:cTn id="7" dur="800"/>
                                        <p:tgtEl>
                                          <p:spTgt spid="16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xmlns="" id="{B5BF66AD-35E0-4221-8A71-DB418E25C3F8}"/>
              </a:ext>
            </a:extLst>
          </p:cNvPr>
          <p:cNvSpPr txBox="1"/>
          <p:nvPr/>
        </p:nvSpPr>
        <p:spPr>
          <a:xfrm>
            <a:off x="582850" y="1153627"/>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xmlns="" id="{BF9F8077-2600-43D6-B79A-5333C17F7294}"/>
              </a:ext>
            </a:extLst>
          </p:cNvPr>
          <p:cNvSpPr txBox="1"/>
          <p:nvPr/>
        </p:nvSpPr>
        <p:spPr>
          <a:xfrm>
            <a:off x="2718042" y="1107460"/>
            <a:ext cx="5526328"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a:t>
            </a:r>
            <a:r>
              <a:rPr lang="en-US" sz="6000" spc="-150" dirty="0" smtClean="0">
                <a:solidFill>
                  <a:srgbClr val="001331"/>
                </a:solidFill>
                <a:latin typeface="Fira Sans Black" panose="020B0A03050000020004" pitchFamily="34" charset="0"/>
              </a:rPr>
              <a:t>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xmlns="" id="{6B325150-84DA-4E47-83CF-094FB1B6E424}"/>
              </a:ext>
            </a:extLst>
          </p:cNvPr>
          <p:cNvSpPr txBox="1"/>
          <p:nvPr/>
        </p:nvSpPr>
        <p:spPr>
          <a:xfrm>
            <a:off x="7792492" y="1111777"/>
            <a:ext cx="5018282"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pic>
        <p:nvPicPr>
          <p:cNvPr id="2" name="Graphic 1">
            <a:extLst>
              <a:ext uri="{FF2B5EF4-FFF2-40B4-BE49-F238E27FC236}">
                <a16:creationId xmlns:a16="http://schemas.microsoft.com/office/drawing/2014/main" xmlns="" id="{E3A05B25-801A-EBA6-8016-519B0D661C4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34611" y="2838159"/>
            <a:ext cx="3873509" cy="3873509"/>
          </a:xfrm>
          <a:prstGeom prst="rect">
            <a:avLst/>
          </a:prstGeom>
        </p:spPr>
      </p:pic>
    </p:spTree>
    <p:extLst>
      <p:ext uri="{BB962C8B-B14F-4D97-AF65-F5344CB8AC3E}">
        <p14:creationId xmlns:p14="http://schemas.microsoft.com/office/powerpoint/2010/main" xmlns=""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descr="Horizontal brick"/>
          <p:cNvSpPr>
            <a:spLocks noChangeArrowheads="1"/>
          </p:cNvSpPr>
          <p:nvPr/>
        </p:nvSpPr>
        <p:spPr bwMode="auto">
          <a:xfrm>
            <a:off x="2133600" y="5121275"/>
            <a:ext cx="8229600" cy="914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CC0000"/>
            </a:extrusionClr>
            <a:contourClr>
              <a:srgbClr val="CC000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vi-VN" altLang="vi-VN"/>
          </a:p>
        </p:txBody>
      </p:sp>
      <p:sp>
        <p:nvSpPr>
          <p:cNvPr id="27651" name="AutoShape 3" descr="Medium wood"/>
          <p:cNvSpPr>
            <a:spLocks/>
          </p:cNvSpPr>
          <p:nvPr/>
        </p:nvSpPr>
        <p:spPr bwMode="auto">
          <a:xfrm>
            <a:off x="5029200" y="2301875"/>
            <a:ext cx="381000" cy="2590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blipFill dpi="0" rotWithShape="1">
            <a:blip r:embed="rId3"/>
            <a:srcRect/>
            <a:tile tx="0" ty="0" sx="100000" sy="100000" flip="none" algn="tl"/>
          </a:blipFill>
          <a:ln w="9525">
            <a:round/>
            <a:headEnd/>
            <a:tailEnd/>
          </a:ln>
          <a:effectLst/>
          <a:scene3d>
            <a:camera prst="legacyObliqueTopRight"/>
            <a:lightRig rig="legacyFlat3" dir="b"/>
          </a:scene3d>
          <a:sp3d extrusionH="430200" prstMaterial="legacyMatte">
            <a:bevelT w="13500" h="13500" prst="angle"/>
            <a:bevelB w="13500" h="13500" prst="angle"/>
            <a:extrusionClr>
              <a:srgbClr val="996633"/>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27652" name="Line 7"/>
          <p:cNvSpPr>
            <a:spLocks noChangeShapeType="1"/>
          </p:cNvSpPr>
          <p:nvPr/>
        </p:nvSpPr>
        <p:spPr bwMode="auto">
          <a:xfrm flipH="1" flipV="1">
            <a:off x="4419600" y="1692275"/>
            <a:ext cx="381000" cy="533400"/>
          </a:xfrm>
          <a:prstGeom prst="line">
            <a:avLst/>
          </a:prstGeom>
          <a:noFill/>
          <a:ln w="76200">
            <a:pattFill prst="solidDmnd">
              <a:fgClr>
                <a:schemeClr val="tx1"/>
              </a:fgClr>
              <a:bgClr>
                <a:srgbClr val="0000CC"/>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27653" name="Group 8"/>
          <p:cNvGrpSpPr>
            <a:grpSpLocks/>
          </p:cNvGrpSpPr>
          <p:nvPr/>
        </p:nvGrpSpPr>
        <p:grpSpPr bwMode="auto">
          <a:xfrm>
            <a:off x="4111625" y="1812925"/>
            <a:ext cx="76200" cy="2362200"/>
            <a:chOff x="939" y="1536"/>
            <a:chExt cx="48" cy="1632"/>
          </a:xfrm>
        </p:grpSpPr>
        <p:sp>
          <p:nvSpPr>
            <p:cNvPr id="27654" name="Oval 9"/>
            <p:cNvSpPr>
              <a:spLocks noChangeArrowheads="1"/>
            </p:cNvSpPr>
            <p:nvPr/>
          </p:nvSpPr>
          <p:spPr bwMode="auto">
            <a:xfrm>
              <a:off x="939" y="3024"/>
              <a:ext cx="48" cy="144"/>
            </a:xfrm>
            <a:prstGeom prst="ellipse">
              <a:avLst/>
            </a:prstGeom>
            <a:noFill/>
            <a:ln w="38100">
              <a:pattFill prst="wdUpDiag">
                <a:fgClr>
                  <a:schemeClr val="tx1"/>
                </a:fgClr>
                <a:bgClr>
                  <a:srgbClr val="0000CC"/>
                </a:bgClr>
              </a:patt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vi-VN" altLang="vi-VN"/>
            </a:p>
          </p:txBody>
        </p:sp>
        <p:sp>
          <p:nvSpPr>
            <p:cNvPr id="27655" name="Line 10"/>
            <p:cNvSpPr>
              <a:spLocks noChangeShapeType="1"/>
            </p:cNvSpPr>
            <p:nvPr/>
          </p:nvSpPr>
          <p:spPr bwMode="auto">
            <a:xfrm>
              <a:off x="970" y="1536"/>
              <a:ext cx="0" cy="1488"/>
            </a:xfrm>
            <a:prstGeom prst="line">
              <a:avLst/>
            </a:prstGeom>
            <a:noFill/>
            <a:ln w="57150">
              <a:pattFill prst="wdUpDiag">
                <a:fgClr>
                  <a:schemeClr val="tx1"/>
                </a:fgClr>
                <a:bgClr>
                  <a:srgbClr val="0000CC"/>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03435" name="Text Box 11"/>
          <p:cNvSpPr txBox="1">
            <a:spLocks noChangeArrowheads="1"/>
          </p:cNvSpPr>
          <p:nvPr/>
        </p:nvSpPr>
        <p:spPr bwMode="auto">
          <a:xfrm>
            <a:off x="5497513" y="3033714"/>
            <a:ext cx="4919662" cy="1800225"/>
          </a:xfrm>
          <a:prstGeom prst="rect">
            <a:avLst/>
          </a:prstGeom>
          <a:solidFill>
            <a:srgbClr val="6600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pPr>
            <a:r>
              <a:rPr lang="en-US" altLang="vi-VN" sz="2800" i="1">
                <a:solidFill>
                  <a:schemeClr val="bg1"/>
                </a:solidFill>
              </a:rPr>
              <a:t>Quả nặng A đứng yên trên mặt đất, không có khả năng sinh công</a:t>
            </a:r>
            <a:r>
              <a:rPr lang="vi-VN" altLang="vi-VN" sz="2800" i="1">
                <a:solidFill>
                  <a:schemeClr val="bg1"/>
                </a:solidFill>
              </a:rPr>
              <a:t> </a:t>
            </a:r>
            <a:r>
              <a:rPr lang="en-US" altLang="vi-VN" sz="2800" i="1">
                <a:solidFill>
                  <a:schemeClr val="bg1"/>
                </a:solidFill>
              </a:rPr>
              <a:t>nên không có năng lượng cơ học</a:t>
            </a:r>
          </a:p>
        </p:txBody>
      </p:sp>
      <p:sp>
        <p:nvSpPr>
          <p:cNvPr id="27657" name="Rectangle 13" descr="Medium wood"/>
          <p:cNvSpPr>
            <a:spLocks noChangeArrowheads="1"/>
          </p:cNvSpPr>
          <p:nvPr/>
        </p:nvSpPr>
        <p:spPr bwMode="auto">
          <a:xfrm>
            <a:off x="4572000" y="2149475"/>
            <a:ext cx="5105400" cy="304800"/>
          </a:xfrm>
          <a:prstGeom prst="rect">
            <a:avLst/>
          </a:prstGeom>
          <a:blipFill dpi="0" rotWithShape="1">
            <a:blip r:embed="rId3"/>
            <a:srcRect/>
            <a:tile tx="0" ty="0" sx="100000" sy="100000" flip="none" algn="tl"/>
          </a:blipFill>
          <a:ln w="9525">
            <a:miter lim="800000"/>
            <a:headEnd/>
            <a:tailEnd/>
          </a:ln>
          <a:effectLst/>
          <a:scene3d>
            <a:camera prst="legacyObliqueTopRight">
              <a:rot lat="20999984" lon="0" rev="0"/>
            </a:camera>
            <a:lightRig rig="legacyFlat3" dir="b"/>
          </a:scene3d>
          <a:sp3d extrusionH="1801800" prstMaterial="legacyMatte">
            <a:bevelT w="13500" h="13500" prst="angle"/>
            <a:bevelB w="13500" h="13500" prst="angle"/>
            <a:extrusionClr>
              <a:srgbClr val="996633"/>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vi-VN" altLang="vi-VN"/>
          </a:p>
        </p:txBody>
      </p:sp>
      <p:grpSp>
        <p:nvGrpSpPr>
          <p:cNvPr id="27658" name="Group 14"/>
          <p:cNvGrpSpPr>
            <a:grpSpLocks/>
          </p:cNvGrpSpPr>
          <p:nvPr/>
        </p:nvGrpSpPr>
        <p:grpSpPr bwMode="auto">
          <a:xfrm>
            <a:off x="4495800" y="1311275"/>
            <a:ext cx="2057400" cy="609600"/>
            <a:chOff x="2640" y="1200"/>
            <a:chExt cx="1296" cy="384"/>
          </a:xfrm>
        </p:grpSpPr>
        <p:sp>
          <p:nvSpPr>
            <p:cNvPr id="27659" name="Line 15"/>
            <p:cNvSpPr>
              <a:spLocks noChangeShapeType="1"/>
            </p:cNvSpPr>
            <p:nvPr/>
          </p:nvSpPr>
          <p:spPr bwMode="auto">
            <a:xfrm flipH="1">
              <a:off x="2640" y="1344"/>
              <a:ext cx="816" cy="0"/>
            </a:xfrm>
            <a:prstGeom prst="line">
              <a:avLst/>
            </a:prstGeom>
            <a:noFill/>
            <a:ln w="57150">
              <a:pattFill prst="wdUpDiag">
                <a:fgClr>
                  <a:schemeClr val="tx1"/>
                </a:fgClr>
                <a:bgClr>
                  <a:srgbClr val="0000CC"/>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660" name="Rectangle 16" descr="Sand"/>
            <p:cNvSpPr>
              <a:spLocks noChangeArrowheads="1"/>
            </p:cNvSpPr>
            <p:nvPr/>
          </p:nvSpPr>
          <p:spPr bwMode="auto">
            <a:xfrm>
              <a:off x="3360" y="1200"/>
              <a:ext cx="576" cy="384"/>
            </a:xfrm>
            <a:prstGeom prst="rect">
              <a:avLst/>
            </a:prstGeom>
            <a:blipFill dpi="0" rotWithShape="1">
              <a:blip r:embed="rId4"/>
              <a:srcRect/>
              <a:tile tx="0" ty="0" sx="100000" sy="100000" flip="none" algn="tl"/>
            </a:blip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C0C0C0"/>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vi-VN" altLang="vi-VN"/>
            </a:p>
          </p:txBody>
        </p:sp>
      </p:grpSp>
      <p:sp>
        <p:nvSpPr>
          <p:cNvPr id="27661" name="Oval 17"/>
          <p:cNvSpPr>
            <a:spLocks noChangeArrowheads="1"/>
          </p:cNvSpPr>
          <p:nvPr/>
        </p:nvSpPr>
        <p:spPr bwMode="auto">
          <a:xfrm>
            <a:off x="4114800" y="1463675"/>
            <a:ext cx="609600" cy="609600"/>
          </a:xfrm>
          <a:prstGeom prst="ellipse">
            <a:avLst/>
          </a:prstGeom>
          <a:gradFill rotWithShape="0">
            <a:gsLst>
              <a:gs pos="0">
                <a:srgbClr val="CC0000"/>
              </a:gs>
              <a:gs pos="100000">
                <a:srgbClr val="0000CC"/>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vi-VN" altLang="vi-VN"/>
          </a:p>
        </p:txBody>
      </p:sp>
      <p:grpSp>
        <p:nvGrpSpPr>
          <p:cNvPr id="27662" name="Group 18"/>
          <p:cNvGrpSpPr>
            <a:grpSpLocks/>
          </p:cNvGrpSpPr>
          <p:nvPr/>
        </p:nvGrpSpPr>
        <p:grpSpPr bwMode="auto">
          <a:xfrm>
            <a:off x="3810000" y="4040189"/>
            <a:ext cx="609600" cy="928687"/>
            <a:chOff x="1488" y="3399"/>
            <a:chExt cx="384" cy="585"/>
          </a:xfrm>
        </p:grpSpPr>
        <p:sp>
          <p:nvSpPr>
            <p:cNvPr id="103443" name="AutoShape 19"/>
            <p:cNvSpPr>
              <a:spLocks noChangeArrowheads="1"/>
            </p:cNvSpPr>
            <p:nvPr/>
          </p:nvSpPr>
          <p:spPr bwMode="auto">
            <a:xfrm>
              <a:off x="1488" y="3552"/>
              <a:ext cx="384" cy="432"/>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en-US" altLang="en-US"/>
            </a:p>
          </p:txBody>
        </p:sp>
        <p:sp>
          <p:nvSpPr>
            <p:cNvPr id="27664" name="Rectangle 20"/>
            <p:cNvSpPr>
              <a:spLocks noChangeArrowheads="1"/>
            </p:cNvSpPr>
            <p:nvPr/>
          </p:nvSpPr>
          <p:spPr bwMode="auto">
            <a:xfrm>
              <a:off x="1548" y="3399"/>
              <a:ext cx="288" cy="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vi-VN" sz="2800"/>
                <a:t>?</a:t>
              </a:r>
              <a:endParaRPr lang="vi-VN" altLang="vi-VN" sz="2800"/>
            </a:p>
          </p:txBody>
        </p:sp>
      </p:grpSp>
      <p:sp>
        <p:nvSpPr>
          <p:cNvPr id="21" name="Text Box 34"/>
          <p:cNvSpPr txBox="1">
            <a:spLocks noChangeArrowheads="1"/>
          </p:cNvSpPr>
          <p:nvPr/>
        </p:nvSpPr>
        <p:spPr bwMode="auto">
          <a:xfrm>
            <a:off x="1811339" y="242888"/>
            <a:ext cx="8569325"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800">
                <a:latin typeface=".VnTime" panose="020B7200000000000000" pitchFamily="34" charset="0"/>
              </a:rPr>
              <a:t>+ H·y cho biÕt khi vËt A ®øng yªn trªn mÆt ®Êt th</a:t>
            </a:r>
            <a:r>
              <a:rPr lang="en-US" altLang="vi-VN" sz="2800"/>
              <a:t>ì</a:t>
            </a:r>
            <a:r>
              <a:rPr lang="en-US" altLang="vi-VN" sz="2800">
                <a:latin typeface=".VnTime" panose="020B7200000000000000" pitchFamily="34" charset="0"/>
              </a:rPr>
              <a:t> cã năng lượng cơ học kh«ng? Tại sao?</a:t>
            </a:r>
          </a:p>
        </p:txBody>
      </p:sp>
    </p:spTree>
    <p:extLst>
      <p:ext uri="{BB962C8B-B14F-4D97-AF65-F5344CB8AC3E}">
        <p14:creationId xmlns:p14="http://schemas.microsoft.com/office/powerpoint/2010/main" xmlns="" val="2408796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3435"/>
                                        </p:tgtEl>
                                        <p:attrNameLst>
                                          <p:attrName>style.visibility</p:attrName>
                                        </p:attrNameLst>
                                      </p:cBhvr>
                                      <p:to>
                                        <p:strVal val="visible"/>
                                      </p:to>
                                    </p:set>
                                    <p:animEffect transition="in" filter="wipe(left)">
                                      <p:cBhvr>
                                        <p:cTn id="12" dur="1000"/>
                                        <p:tgtEl>
                                          <p:spTgt spid="103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flipV="1">
            <a:off x="3359150" y="2335214"/>
            <a:ext cx="0" cy="1800225"/>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675" name="Oval 3"/>
          <p:cNvSpPr>
            <a:spLocks noChangeArrowheads="1"/>
          </p:cNvSpPr>
          <p:nvPr/>
        </p:nvSpPr>
        <p:spPr bwMode="auto">
          <a:xfrm>
            <a:off x="3360739" y="2160589"/>
            <a:ext cx="358775" cy="358775"/>
          </a:xfrm>
          <a:prstGeom prst="ellipse">
            <a:avLst/>
          </a:prstGeom>
          <a:solidFill>
            <a:schemeClr val="tx1"/>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8676" name="Freeform 4"/>
          <p:cNvSpPr>
            <a:spLocks/>
          </p:cNvSpPr>
          <p:nvPr/>
        </p:nvSpPr>
        <p:spPr bwMode="auto">
          <a:xfrm>
            <a:off x="4151313" y="2808289"/>
            <a:ext cx="6481762" cy="3887787"/>
          </a:xfrm>
          <a:custGeom>
            <a:avLst/>
            <a:gdLst>
              <a:gd name="T0" fmla="*/ 0 w 3763"/>
              <a:gd name="T1" fmla="*/ 2147483646 h 2647"/>
              <a:gd name="T2" fmla="*/ 2147483646 w 3763"/>
              <a:gd name="T3" fmla="*/ 0 h 2647"/>
              <a:gd name="T4" fmla="*/ 2147483646 w 3763"/>
              <a:gd name="T5" fmla="*/ 0 h 2647"/>
              <a:gd name="T6" fmla="*/ 2147483646 w 3763"/>
              <a:gd name="T7" fmla="*/ 2147483646 h 2647"/>
              <a:gd name="T8" fmla="*/ 2147483646 w 3763"/>
              <a:gd name="T9" fmla="*/ 2147483646 h 2647"/>
              <a:gd name="T10" fmla="*/ 2147483646 w 3763"/>
              <a:gd name="T11" fmla="*/ 2147483646 h 2647"/>
              <a:gd name="T12" fmla="*/ 0 w 3763"/>
              <a:gd name="T13" fmla="*/ 2147483646 h 2647"/>
              <a:gd name="T14" fmla="*/ 0 60000 65536"/>
              <a:gd name="T15" fmla="*/ 0 60000 65536"/>
              <a:gd name="T16" fmla="*/ 0 60000 65536"/>
              <a:gd name="T17" fmla="*/ 0 60000 65536"/>
              <a:gd name="T18" fmla="*/ 0 60000 65536"/>
              <a:gd name="T19" fmla="*/ 0 60000 65536"/>
              <a:gd name="T20" fmla="*/ 0 60000 65536"/>
              <a:gd name="T21" fmla="*/ 0 w 3763"/>
              <a:gd name="T22" fmla="*/ 0 h 2647"/>
              <a:gd name="T23" fmla="*/ 3763 w 3763"/>
              <a:gd name="T24" fmla="*/ 2647 h 26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63" h="2647">
                <a:moveTo>
                  <a:pt x="0" y="2647"/>
                </a:moveTo>
                <a:lnTo>
                  <a:pt x="28" y="0"/>
                </a:lnTo>
                <a:lnTo>
                  <a:pt x="3763" y="0"/>
                </a:lnTo>
                <a:lnTo>
                  <a:pt x="3763" y="353"/>
                </a:lnTo>
                <a:lnTo>
                  <a:pt x="418" y="353"/>
                </a:lnTo>
                <a:lnTo>
                  <a:pt x="279" y="2647"/>
                </a:lnTo>
                <a:lnTo>
                  <a:pt x="0" y="2647"/>
                </a:lnTo>
                <a:close/>
              </a:path>
            </a:pathLst>
          </a:custGeom>
          <a:solidFill>
            <a:srgbClr val="4D4D4D"/>
          </a:solidFill>
          <a:ln w="9525">
            <a:solidFill>
              <a:srgbClr val="808080"/>
            </a:solidFill>
            <a:round/>
            <a:headEnd/>
            <a:tailEnd/>
          </a:ln>
        </p:spPr>
        <p:txBody>
          <a:bodyPr/>
          <a:lstStyle/>
          <a:p>
            <a:endParaRPr lang="en-US"/>
          </a:p>
        </p:txBody>
      </p:sp>
      <p:sp>
        <p:nvSpPr>
          <p:cNvPr id="28677" name="Rectangle 5"/>
          <p:cNvSpPr>
            <a:spLocks noChangeArrowheads="1"/>
          </p:cNvSpPr>
          <p:nvPr/>
        </p:nvSpPr>
        <p:spPr bwMode="auto">
          <a:xfrm rot="1712912">
            <a:off x="3503614" y="2492376"/>
            <a:ext cx="720725" cy="85725"/>
          </a:xfrm>
          <a:prstGeom prst="rect">
            <a:avLst/>
          </a:prstGeom>
          <a:solidFill>
            <a:schemeClr val="bg2"/>
          </a:solidFill>
          <a:ln w="9525">
            <a:solidFill>
              <a:schemeClr val="bg2"/>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8678" name="Rectangle 6"/>
          <p:cNvSpPr>
            <a:spLocks noChangeArrowheads="1"/>
          </p:cNvSpPr>
          <p:nvPr/>
        </p:nvSpPr>
        <p:spPr bwMode="auto">
          <a:xfrm>
            <a:off x="3971925" y="2533651"/>
            <a:ext cx="6661150" cy="288925"/>
          </a:xfrm>
          <a:prstGeom prst="rect">
            <a:avLst/>
          </a:prstGeom>
          <a:solidFill>
            <a:srgbClr val="808080"/>
          </a:solidFill>
          <a:ln w="9525">
            <a:solidFill>
              <a:srgbClr val="8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8679" name="Rectangle 7"/>
          <p:cNvSpPr>
            <a:spLocks noChangeArrowheads="1"/>
          </p:cNvSpPr>
          <p:nvPr/>
        </p:nvSpPr>
        <p:spPr bwMode="auto">
          <a:xfrm>
            <a:off x="1524000" y="6556376"/>
            <a:ext cx="9144000" cy="188913"/>
          </a:xfrm>
          <a:prstGeom prst="rect">
            <a:avLst/>
          </a:prstGeom>
          <a:solidFill>
            <a:srgbClr val="4D4D4D"/>
          </a:solidFill>
          <a:ln w="9525">
            <a:solidFill>
              <a:srgbClr val="4D4D4D"/>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8680" name="Oval 8"/>
          <p:cNvSpPr>
            <a:spLocks noChangeArrowheads="1"/>
          </p:cNvSpPr>
          <p:nvPr/>
        </p:nvSpPr>
        <p:spPr bwMode="auto">
          <a:xfrm>
            <a:off x="3430588" y="2232025"/>
            <a:ext cx="215900" cy="215900"/>
          </a:xfrm>
          <a:prstGeom prst="ellipse">
            <a:avLst/>
          </a:prstGeom>
          <a:solidFill>
            <a:schemeClr val="bg2"/>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grpSp>
        <p:nvGrpSpPr>
          <p:cNvPr id="2" name="Group 9"/>
          <p:cNvGrpSpPr>
            <a:grpSpLocks/>
          </p:cNvGrpSpPr>
          <p:nvPr/>
        </p:nvGrpSpPr>
        <p:grpSpPr bwMode="auto">
          <a:xfrm>
            <a:off x="2838450" y="3055938"/>
            <a:ext cx="819150" cy="2519362"/>
            <a:chOff x="839" y="2614"/>
            <a:chExt cx="516" cy="1587"/>
          </a:xfrm>
        </p:grpSpPr>
        <p:grpSp>
          <p:nvGrpSpPr>
            <p:cNvPr id="28682" name="Group 10"/>
            <p:cNvGrpSpPr>
              <a:grpSpLocks/>
            </p:cNvGrpSpPr>
            <p:nvPr/>
          </p:nvGrpSpPr>
          <p:grpSpPr bwMode="auto">
            <a:xfrm>
              <a:off x="839" y="3421"/>
              <a:ext cx="516" cy="780"/>
              <a:chOff x="1248" y="3421"/>
              <a:chExt cx="516" cy="780"/>
            </a:xfrm>
          </p:grpSpPr>
          <p:sp>
            <p:nvSpPr>
              <p:cNvPr id="102411" name="Rectangle 11"/>
              <p:cNvSpPr>
                <a:spLocks noChangeArrowheads="1"/>
              </p:cNvSpPr>
              <p:nvPr/>
            </p:nvSpPr>
            <p:spPr bwMode="auto">
              <a:xfrm>
                <a:off x="1355" y="3702"/>
                <a:ext cx="409" cy="499"/>
              </a:xfrm>
              <a:prstGeom prst="rect">
                <a:avLst/>
              </a:prstGeom>
              <a:gradFill rotWithShape="1">
                <a:gsLst>
                  <a:gs pos="0">
                    <a:srgbClr val="008080"/>
                  </a:gs>
                  <a:gs pos="50000">
                    <a:schemeClr val="tx1"/>
                  </a:gs>
                  <a:gs pos="100000">
                    <a:srgbClr val="008080"/>
                  </a:gs>
                </a:gsLst>
                <a:lin ang="0" scaled="1"/>
              </a:gradFill>
              <a:ln>
                <a:noFill/>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8684" name="Oval 12"/>
              <p:cNvSpPr>
                <a:spLocks noChangeArrowheads="1"/>
              </p:cNvSpPr>
              <p:nvPr/>
            </p:nvSpPr>
            <p:spPr bwMode="auto">
              <a:xfrm>
                <a:off x="1546" y="3612"/>
                <a:ext cx="46" cy="90"/>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8685" name="Text Box 13"/>
              <p:cNvSpPr txBox="1">
                <a:spLocks noChangeArrowheads="1"/>
              </p:cNvSpPr>
              <p:nvPr/>
            </p:nvSpPr>
            <p:spPr bwMode="auto">
              <a:xfrm>
                <a:off x="1248" y="3421"/>
                <a:ext cx="22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A</a:t>
                </a:r>
              </a:p>
            </p:txBody>
          </p:sp>
        </p:grpSp>
        <p:sp>
          <p:nvSpPr>
            <p:cNvPr id="28686" name="Line 14"/>
            <p:cNvSpPr>
              <a:spLocks noChangeShapeType="1"/>
            </p:cNvSpPr>
            <p:nvPr/>
          </p:nvSpPr>
          <p:spPr bwMode="auto">
            <a:xfrm flipV="1">
              <a:off x="1165" y="2614"/>
              <a:ext cx="0" cy="99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5"/>
          <p:cNvGrpSpPr>
            <a:grpSpLocks/>
          </p:cNvGrpSpPr>
          <p:nvPr/>
        </p:nvGrpSpPr>
        <p:grpSpPr bwMode="auto">
          <a:xfrm>
            <a:off x="4343401" y="1817689"/>
            <a:ext cx="3984625" cy="720725"/>
            <a:chOff x="1338" y="1145"/>
            <a:chExt cx="2510" cy="454"/>
          </a:xfrm>
        </p:grpSpPr>
        <p:grpSp>
          <p:nvGrpSpPr>
            <p:cNvPr id="28688" name="Group 16"/>
            <p:cNvGrpSpPr>
              <a:grpSpLocks/>
            </p:cNvGrpSpPr>
            <p:nvPr/>
          </p:nvGrpSpPr>
          <p:grpSpPr bwMode="auto">
            <a:xfrm>
              <a:off x="2654" y="1145"/>
              <a:ext cx="1194" cy="454"/>
              <a:chOff x="3035" y="999"/>
              <a:chExt cx="1194" cy="454"/>
            </a:xfrm>
          </p:grpSpPr>
          <p:sp>
            <p:nvSpPr>
              <p:cNvPr id="28689" name="Rectangle 17"/>
              <p:cNvSpPr>
                <a:spLocks noChangeArrowheads="1"/>
              </p:cNvSpPr>
              <p:nvPr/>
            </p:nvSpPr>
            <p:spPr bwMode="auto">
              <a:xfrm>
                <a:off x="3035" y="999"/>
                <a:ext cx="816" cy="454"/>
              </a:xfrm>
              <a:prstGeom prst="rect">
                <a:avLst/>
              </a:prstGeom>
              <a:solidFill>
                <a:srgbClr val="008080"/>
              </a:solidFill>
              <a:ln w="9525">
                <a:solidFill>
                  <a:srgbClr val="0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endParaRPr lang="en-US" altLang="en-US">
                  <a:solidFill>
                    <a:srgbClr val="000000"/>
                  </a:solidFill>
                  <a:latin typeface="Garamond" panose="02020404030301010803" pitchFamily="18" charset="0"/>
                </a:endParaRPr>
              </a:p>
            </p:txBody>
          </p:sp>
          <p:sp>
            <p:nvSpPr>
              <p:cNvPr id="28690" name="Text Box 18"/>
              <p:cNvSpPr txBox="1">
                <a:spLocks noChangeArrowheads="1"/>
              </p:cNvSpPr>
              <p:nvPr/>
            </p:nvSpPr>
            <p:spPr bwMode="auto">
              <a:xfrm>
                <a:off x="3912" y="1052"/>
                <a:ext cx="3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B</a:t>
                </a:r>
              </a:p>
            </p:txBody>
          </p:sp>
        </p:grpSp>
        <p:sp>
          <p:nvSpPr>
            <p:cNvPr id="28691" name="Line 19"/>
            <p:cNvSpPr>
              <a:spLocks noChangeShapeType="1"/>
            </p:cNvSpPr>
            <p:nvPr/>
          </p:nvSpPr>
          <p:spPr bwMode="auto">
            <a:xfrm>
              <a:off x="1338" y="1362"/>
              <a:ext cx="1315"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8692" name="Line 20"/>
          <p:cNvSpPr>
            <a:spLocks noChangeShapeType="1"/>
          </p:cNvSpPr>
          <p:nvPr/>
        </p:nvSpPr>
        <p:spPr bwMode="auto">
          <a:xfrm>
            <a:off x="3568700" y="2160588"/>
            <a:ext cx="1765300" cy="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693" name="Line 21"/>
          <p:cNvSpPr>
            <a:spLocks noChangeShapeType="1"/>
          </p:cNvSpPr>
          <p:nvPr/>
        </p:nvSpPr>
        <p:spPr bwMode="auto">
          <a:xfrm>
            <a:off x="6442075" y="2541588"/>
            <a:ext cx="0" cy="3657600"/>
          </a:xfrm>
          <a:prstGeom prst="line">
            <a:avLst/>
          </a:prstGeom>
          <a:noFill/>
          <a:ln w="12700">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28694" name="Line 22"/>
          <p:cNvSpPr>
            <a:spLocks noChangeShapeType="1"/>
          </p:cNvSpPr>
          <p:nvPr/>
        </p:nvSpPr>
        <p:spPr bwMode="auto">
          <a:xfrm flipV="1">
            <a:off x="1828800" y="5562600"/>
            <a:ext cx="1189038" cy="14288"/>
          </a:xfrm>
          <a:prstGeom prst="line">
            <a:avLst/>
          </a:prstGeom>
          <a:noFill/>
          <a:ln w="12700">
            <a:solidFill>
              <a:schemeClr val="tx1"/>
            </a:solidFill>
            <a:prstDash val="dash"/>
            <a:miter lim="800000"/>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02423" name="Line 23"/>
          <p:cNvSpPr>
            <a:spLocks noChangeShapeType="1"/>
          </p:cNvSpPr>
          <p:nvPr/>
        </p:nvSpPr>
        <p:spPr bwMode="auto">
          <a:xfrm>
            <a:off x="5516563" y="2541588"/>
            <a:ext cx="0" cy="3657600"/>
          </a:xfrm>
          <a:prstGeom prst="line">
            <a:avLst/>
          </a:prstGeom>
          <a:noFill/>
          <a:ln w="12700">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28696" name="Line 25"/>
          <p:cNvSpPr>
            <a:spLocks noChangeShapeType="1"/>
          </p:cNvSpPr>
          <p:nvPr/>
        </p:nvSpPr>
        <p:spPr bwMode="auto">
          <a:xfrm>
            <a:off x="1924050" y="5570538"/>
            <a:ext cx="0" cy="990600"/>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nvGrpSpPr>
          <p:cNvPr id="6" name="Group 32"/>
          <p:cNvGrpSpPr>
            <a:grpSpLocks/>
          </p:cNvGrpSpPr>
          <p:nvPr/>
        </p:nvGrpSpPr>
        <p:grpSpPr bwMode="auto">
          <a:xfrm>
            <a:off x="5519739" y="5589588"/>
            <a:ext cx="922337" cy="641350"/>
            <a:chOff x="2517" y="3504"/>
            <a:chExt cx="581" cy="404"/>
          </a:xfrm>
        </p:grpSpPr>
        <p:sp>
          <p:nvSpPr>
            <p:cNvPr id="28698" name="Line 24"/>
            <p:cNvSpPr>
              <a:spLocks noChangeShapeType="1"/>
            </p:cNvSpPr>
            <p:nvPr/>
          </p:nvSpPr>
          <p:spPr bwMode="auto">
            <a:xfrm>
              <a:off x="2517" y="3840"/>
              <a:ext cx="581" cy="0"/>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28699" name="Text Box 28"/>
            <p:cNvSpPr txBox="1">
              <a:spLocks noChangeArrowheads="1"/>
            </p:cNvSpPr>
            <p:nvPr/>
          </p:nvSpPr>
          <p:spPr bwMode="auto">
            <a:xfrm>
              <a:off x="2688" y="3504"/>
              <a:ext cx="3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a:solidFill>
                    <a:srgbClr val="FF0000"/>
                  </a:solidFill>
                  <a:latin typeface="Gigi" pitchFamily="82" charset="0"/>
                </a:rPr>
                <a:t>s</a:t>
              </a:r>
              <a:r>
                <a:rPr lang="en-US" altLang="en-US" sz="2400" baseline="-25000">
                  <a:solidFill>
                    <a:srgbClr val="FF0000"/>
                  </a:solidFill>
                </a:rPr>
                <a:t>1</a:t>
              </a:r>
              <a:endParaRPr lang="en-US" altLang="en-US" sz="2400">
                <a:solidFill>
                  <a:srgbClr val="FF0000"/>
                </a:solidFill>
              </a:endParaRPr>
            </a:p>
          </p:txBody>
        </p:sp>
      </p:grpSp>
      <p:sp>
        <p:nvSpPr>
          <p:cNvPr id="28700" name="Text Box 29"/>
          <p:cNvSpPr txBox="1">
            <a:spLocks noChangeArrowheads="1"/>
          </p:cNvSpPr>
          <p:nvPr/>
        </p:nvSpPr>
        <p:spPr bwMode="auto">
          <a:xfrm>
            <a:off x="1905000" y="5894388"/>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FF0000"/>
                </a:solidFill>
              </a:rPr>
              <a:t>h</a:t>
            </a:r>
            <a:r>
              <a:rPr lang="en-US" altLang="en-US" sz="2400" baseline="-25000">
                <a:solidFill>
                  <a:srgbClr val="FF0000"/>
                </a:solidFill>
              </a:rPr>
              <a:t>1</a:t>
            </a:r>
            <a:endParaRPr lang="en-US" altLang="en-US" sz="2400">
              <a:solidFill>
                <a:srgbClr val="FF0000"/>
              </a:solidFill>
            </a:endParaRPr>
          </a:p>
        </p:txBody>
      </p:sp>
      <p:sp>
        <p:nvSpPr>
          <p:cNvPr id="28701" name="Text Box 31"/>
          <p:cNvSpPr txBox="1">
            <a:spLocks noChangeArrowheads="1"/>
          </p:cNvSpPr>
          <p:nvPr/>
        </p:nvSpPr>
        <p:spPr bwMode="auto">
          <a:xfrm>
            <a:off x="1595439" y="155575"/>
            <a:ext cx="86772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pPr>
            <a:r>
              <a:rPr lang="en-US" altLang="en-US" sz="3200"/>
              <a:t> ?1: Nếu đưa quả nặng lên một độ cao nào đó thì nó có năng lượng cơ học không? Tại sao?</a:t>
            </a:r>
          </a:p>
        </p:txBody>
      </p:sp>
    </p:spTree>
    <p:extLst>
      <p:ext uri="{BB962C8B-B14F-4D97-AF65-F5344CB8AC3E}">
        <p14:creationId xmlns:p14="http://schemas.microsoft.com/office/powerpoint/2010/main" xmlns="" val="2618827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0451 0.00393 L -0.10191 0.00301 " pathEditMode="relative" rAng="0" ptsTypes="AA">
                                      <p:cBhvr>
                                        <p:cTn id="6" dur="2000" fill="hold"/>
                                        <p:tgtEl>
                                          <p:spTgt spid="4"/>
                                        </p:tgtEl>
                                        <p:attrNameLst>
                                          <p:attrName>ppt_x</p:attrName>
                                          <p:attrName>ppt_y</p:attrName>
                                        </p:attrNameLst>
                                      </p:cBhvr>
                                      <p:rCtr x="-5330" y="-46"/>
                                    </p:animMotion>
                                  </p:childTnLst>
                                </p:cTn>
                              </p:par>
                              <p:par>
                                <p:cTn id="7" presetID="42" presetClass="path" presetSubtype="0" accel="50000" decel="50000" fill="hold" nodeType="withEffect">
                                  <p:stCondLst>
                                    <p:cond delay="0"/>
                                  </p:stCondLst>
                                  <p:childTnLst>
                                    <p:animMotion origin="layout" path="M -1.66667E-6 0.00209 L -0.00139 0.14362 " pathEditMode="relative" rAng="0" ptsTypes="AA">
                                      <p:cBhvr>
                                        <p:cTn id="8" dur="2000" fill="hold"/>
                                        <p:tgtEl>
                                          <p:spTgt spid="2"/>
                                        </p:tgtEl>
                                        <p:attrNameLst>
                                          <p:attrName>ppt_x</p:attrName>
                                          <p:attrName>ppt_y</p:attrName>
                                        </p:attrNameLst>
                                      </p:cBhvr>
                                      <p:rCtr x="-69" y="7077"/>
                                    </p:animMotion>
                                  </p:childTnLst>
                                </p:cTn>
                              </p:par>
                            </p:childTnLst>
                          </p:cTn>
                        </p:par>
                        <p:par>
                          <p:cTn id="9" fill="hold" nodeType="afterGroup">
                            <p:stCondLst>
                              <p:cond delay="2000"/>
                            </p:stCondLst>
                            <p:childTnLst>
                              <p:par>
                                <p:cTn id="10" presetID="4" presetClass="entr" presetSubtype="16" fill="hold" nodeType="afterEffect">
                                  <p:stCondLst>
                                    <p:cond delay="0"/>
                                  </p:stCondLst>
                                  <p:childTnLst>
                                    <p:set>
                                      <p:cBhvr>
                                        <p:cTn id="11" dur="1" fill="hold">
                                          <p:stCondLst>
                                            <p:cond delay="0"/>
                                          </p:stCondLst>
                                        </p:cTn>
                                        <p:tgtEl>
                                          <p:spTgt spid="102423"/>
                                        </p:tgtEl>
                                        <p:attrNameLst>
                                          <p:attrName>style.visibility</p:attrName>
                                        </p:attrNameLst>
                                      </p:cBhvr>
                                      <p:to>
                                        <p:strVal val="visible"/>
                                      </p:to>
                                    </p:set>
                                    <p:animEffect transition="in" filter="box(in)">
                                      <p:cBhvr>
                                        <p:cTn id="12" dur="500"/>
                                        <p:tgtEl>
                                          <p:spTgt spid="102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flipV="1">
            <a:off x="3359150" y="2335214"/>
            <a:ext cx="0" cy="1800225"/>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699" name="Oval 3"/>
          <p:cNvSpPr>
            <a:spLocks noChangeArrowheads="1"/>
          </p:cNvSpPr>
          <p:nvPr/>
        </p:nvSpPr>
        <p:spPr bwMode="auto">
          <a:xfrm>
            <a:off x="3360739" y="2160589"/>
            <a:ext cx="358775" cy="358775"/>
          </a:xfrm>
          <a:prstGeom prst="ellipse">
            <a:avLst/>
          </a:prstGeom>
          <a:solidFill>
            <a:schemeClr val="tx1"/>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9700" name="Freeform 4"/>
          <p:cNvSpPr>
            <a:spLocks/>
          </p:cNvSpPr>
          <p:nvPr/>
        </p:nvSpPr>
        <p:spPr bwMode="auto">
          <a:xfrm>
            <a:off x="4151313" y="2808289"/>
            <a:ext cx="6481762" cy="3887787"/>
          </a:xfrm>
          <a:custGeom>
            <a:avLst/>
            <a:gdLst>
              <a:gd name="T0" fmla="*/ 0 w 3763"/>
              <a:gd name="T1" fmla="*/ 2147483646 h 2647"/>
              <a:gd name="T2" fmla="*/ 2147483646 w 3763"/>
              <a:gd name="T3" fmla="*/ 0 h 2647"/>
              <a:gd name="T4" fmla="*/ 2147483646 w 3763"/>
              <a:gd name="T5" fmla="*/ 0 h 2647"/>
              <a:gd name="T6" fmla="*/ 2147483646 w 3763"/>
              <a:gd name="T7" fmla="*/ 2147483646 h 2647"/>
              <a:gd name="T8" fmla="*/ 2147483646 w 3763"/>
              <a:gd name="T9" fmla="*/ 2147483646 h 2647"/>
              <a:gd name="T10" fmla="*/ 2147483646 w 3763"/>
              <a:gd name="T11" fmla="*/ 2147483646 h 2647"/>
              <a:gd name="T12" fmla="*/ 0 w 3763"/>
              <a:gd name="T13" fmla="*/ 2147483646 h 2647"/>
              <a:gd name="T14" fmla="*/ 0 60000 65536"/>
              <a:gd name="T15" fmla="*/ 0 60000 65536"/>
              <a:gd name="T16" fmla="*/ 0 60000 65536"/>
              <a:gd name="T17" fmla="*/ 0 60000 65536"/>
              <a:gd name="T18" fmla="*/ 0 60000 65536"/>
              <a:gd name="T19" fmla="*/ 0 60000 65536"/>
              <a:gd name="T20" fmla="*/ 0 60000 65536"/>
              <a:gd name="T21" fmla="*/ 0 w 3763"/>
              <a:gd name="T22" fmla="*/ 0 h 2647"/>
              <a:gd name="T23" fmla="*/ 3763 w 3763"/>
              <a:gd name="T24" fmla="*/ 2647 h 26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63" h="2647">
                <a:moveTo>
                  <a:pt x="0" y="2647"/>
                </a:moveTo>
                <a:lnTo>
                  <a:pt x="28" y="0"/>
                </a:lnTo>
                <a:lnTo>
                  <a:pt x="3763" y="0"/>
                </a:lnTo>
                <a:lnTo>
                  <a:pt x="3763" y="353"/>
                </a:lnTo>
                <a:lnTo>
                  <a:pt x="418" y="353"/>
                </a:lnTo>
                <a:lnTo>
                  <a:pt x="279" y="2647"/>
                </a:lnTo>
                <a:lnTo>
                  <a:pt x="0" y="2647"/>
                </a:lnTo>
                <a:close/>
              </a:path>
            </a:pathLst>
          </a:custGeom>
          <a:solidFill>
            <a:srgbClr val="4D4D4D"/>
          </a:solidFill>
          <a:ln w="9525">
            <a:solidFill>
              <a:srgbClr val="808080"/>
            </a:solidFill>
            <a:round/>
            <a:headEnd/>
            <a:tailEnd/>
          </a:ln>
        </p:spPr>
        <p:txBody>
          <a:bodyPr/>
          <a:lstStyle/>
          <a:p>
            <a:endParaRPr lang="en-US"/>
          </a:p>
        </p:txBody>
      </p:sp>
      <p:sp>
        <p:nvSpPr>
          <p:cNvPr id="29701" name="Rectangle 5"/>
          <p:cNvSpPr>
            <a:spLocks noChangeArrowheads="1"/>
          </p:cNvSpPr>
          <p:nvPr/>
        </p:nvSpPr>
        <p:spPr bwMode="auto">
          <a:xfrm rot="1712912">
            <a:off x="3503614" y="2492376"/>
            <a:ext cx="720725" cy="85725"/>
          </a:xfrm>
          <a:prstGeom prst="rect">
            <a:avLst/>
          </a:prstGeom>
          <a:solidFill>
            <a:schemeClr val="bg2"/>
          </a:solidFill>
          <a:ln w="9525">
            <a:solidFill>
              <a:schemeClr val="bg2"/>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9702" name="Rectangle 6"/>
          <p:cNvSpPr>
            <a:spLocks noChangeArrowheads="1"/>
          </p:cNvSpPr>
          <p:nvPr/>
        </p:nvSpPr>
        <p:spPr bwMode="auto">
          <a:xfrm>
            <a:off x="3971925" y="2533651"/>
            <a:ext cx="6661150" cy="288925"/>
          </a:xfrm>
          <a:prstGeom prst="rect">
            <a:avLst/>
          </a:prstGeom>
          <a:solidFill>
            <a:srgbClr val="808080"/>
          </a:solidFill>
          <a:ln w="9525">
            <a:solidFill>
              <a:srgbClr val="8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9703" name="Rectangle 7"/>
          <p:cNvSpPr>
            <a:spLocks noChangeArrowheads="1"/>
          </p:cNvSpPr>
          <p:nvPr/>
        </p:nvSpPr>
        <p:spPr bwMode="auto">
          <a:xfrm>
            <a:off x="1524000" y="6556376"/>
            <a:ext cx="9144000" cy="188913"/>
          </a:xfrm>
          <a:prstGeom prst="rect">
            <a:avLst/>
          </a:prstGeom>
          <a:solidFill>
            <a:srgbClr val="4D4D4D"/>
          </a:solidFill>
          <a:ln w="9525">
            <a:solidFill>
              <a:srgbClr val="4D4D4D"/>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9704" name="Oval 8"/>
          <p:cNvSpPr>
            <a:spLocks noChangeArrowheads="1"/>
          </p:cNvSpPr>
          <p:nvPr/>
        </p:nvSpPr>
        <p:spPr bwMode="auto">
          <a:xfrm>
            <a:off x="3430588" y="2232025"/>
            <a:ext cx="215900" cy="215900"/>
          </a:xfrm>
          <a:prstGeom prst="ellipse">
            <a:avLst/>
          </a:prstGeom>
          <a:solidFill>
            <a:schemeClr val="bg2"/>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grpSp>
        <p:nvGrpSpPr>
          <p:cNvPr id="2" name="Group 9"/>
          <p:cNvGrpSpPr>
            <a:grpSpLocks/>
          </p:cNvGrpSpPr>
          <p:nvPr/>
        </p:nvGrpSpPr>
        <p:grpSpPr bwMode="auto">
          <a:xfrm>
            <a:off x="2838450" y="3055938"/>
            <a:ext cx="819150" cy="2519362"/>
            <a:chOff x="839" y="2614"/>
            <a:chExt cx="516" cy="1587"/>
          </a:xfrm>
        </p:grpSpPr>
        <p:grpSp>
          <p:nvGrpSpPr>
            <p:cNvPr id="29706" name="Group 10"/>
            <p:cNvGrpSpPr>
              <a:grpSpLocks/>
            </p:cNvGrpSpPr>
            <p:nvPr/>
          </p:nvGrpSpPr>
          <p:grpSpPr bwMode="auto">
            <a:xfrm>
              <a:off x="839" y="3421"/>
              <a:ext cx="516" cy="780"/>
              <a:chOff x="1248" y="3421"/>
              <a:chExt cx="516" cy="780"/>
            </a:xfrm>
          </p:grpSpPr>
          <p:sp>
            <p:nvSpPr>
              <p:cNvPr id="102411" name="Rectangle 11"/>
              <p:cNvSpPr>
                <a:spLocks noChangeArrowheads="1"/>
              </p:cNvSpPr>
              <p:nvPr/>
            </p:nvSpPr>
            <p:spPr bwMode="auto">
              <a:xfrm>
                <a:off x="1355" y="3702"/>
                <a:ext cx="409" cy="499"/>
              </a:xfrm>
              <a:prstGeom prst="rect">
                <a:avLst/>
              </a:prstGeom>
              <a:gradFill rotWithShape="1">
                <a:gsLst>
                  <a:gs pos="0">
                    <a:srgbClr val="008080"/>
                  </a:gs>
                  <a:gs pos="50000">
                    <a:schemeClr val="tx1"/>
                  </a:gs>
                  <a:gs pos="100000">
                    <a:srgbClr val="008080"/>
                  </a:gs>
                </a:gsLst>
                <a:lin ang="0" scaled="1"/>
              </a:gradFill>
              <a:ln>
                <a:noFill/>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9708" name="Oval 12"/>
              <p:cNvSpPr>
                <a:spLocks noChangeArrowheads="1"/>
              </p:cNvSpPr>
              <p:nvPr/>
            </p:nvSpPr>
            <p:spPr bwMode="auto">
              <a:xfrm>
                <a:off x="1546" y="3612"/>
                <a:ext cx="46" cy="90"/>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29709" name="Text Box 13"/>
              <p:cNvSpPr txBox="1">
                <a:spLocks noChangeArrowheads="1"/>
              </p:cNvSpPr>
              <p:nvPr/>
            </p:nvSpPr>
            <p:spPr bwMode="auto">
              <a:xfrm>
                <a:off x="1248" y="3421"/>
                <a:ext cx="22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A</a:t>
                </a:r>
              </a:p>
            </p:txBody>
          </p:sp>
        </p:grpSp>
        <p:sp>
          <p:nvSpPr>
            <p:cNvPr id="29710" name="Line 14"/>
            <p:cNvSpPr>
              <a:spLocks noChangeShapeType="1"/>
            </p:cNvSpPr>
            <p:nvPr/>
          </p:nvSpPr>
          <p:spPr bwMode="auto">
            <a:xfrm flipV="1">
              <a:off x="1165" y="2614"/>
              <a:ext cx="0" cy="99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5"/>
          <p:cNvGrpSpPr>
            <a:grpSpLocks/>
          </p:cNvGrpSpPr>
          <p:nvPr/>
        </p:nvGrpSpPr>
        <p:grpSpPr bwMode="auto">
          <a:xfrm>
            <a:off x="4343401" y="1817689"/>
            <a:ext cx="3984625" cy="720725"/>
            <a:chOff x="1338" y="1145"/>
            <a:chExt cx="2510" cy="454"/>
          </a:xfrm>
        </p:grpSpPr>
        <p:grpSp>
          <p:nvGrpSpPr>
            <p:cNvPr id="29712" name="Group 16"/>
            <p:cNvGrpSpPr>
              <a:grpSpLocks/>
            </p:cNvGrpSpPr>
            <p:nvPr/>
          </p:nvGrpSpPr>
          <p:grpSpPr bwMode="auto">
            <a:xfrm>
              <a:off x="2654" y="1145"/>
              <a:ext cx="1194" cy="454"/>
              <a:chOff x="3035" y="999"/>
              <a:chExt cx="1194" cy="454"/>
            </a:xfrm>
          </p:grpSpPr>
          <p:sp>
            <p:nvSpPr>
              <p:cNvPr id="29713" name="Rectangle 17"/>
              <p:cNvSpPr>
                <a:spLocks noChangeArrowheads="1"/>
              </p:cNvSpPr>
              <p:nvPr/>
            </p:nvSpPr>
            <p:spPr bwMode="auto">
              <a:xfrm>
                <a:off x="3035" y="999"/>
                <a:ext cx="816" cy="454"/>
              </a:xfrm>
              <a:prstGeom prst="rect">
                <a:avLst/>
              </a:prstGeom>
              <a:solidFill>
                <a:srgbClr val="008080"/>
              </a:solidFill>
              <a:ln w="9525">
                <a:solidFill>
                  <a:srgbClr val="0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endParaRPr lang="en-US" altLang="en-US">
                  <a:solidFill>
                    <a:srgbClr val="000000"/>
                  </a:solidFill>
                  <a:latin typeface="Garamond" panose="02020404030301010803" pitchFamily="18" charset="0"/>
                </a:endParaRPr>
              </a:p>
            </p:txBody>
          </p:sp>
          <p:sp>
            <p:nvSpPr>
              <p:cNvPr id="29714" name="Text Box 18"/>
              <p:cNvSpPr txBox="1">
                <a:spLocks noChangeArrowheads="1"/>
              </p:cNvSpPr>
              <p:nvPr/>
            </p:nvSpPr>
            <p:spPr bwMode="auto">
              <a:xfrm>
                <a:off x="3912" y="1052"/>
                <a:ext cx="3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B</a:t>
                </a:r>
              </a:p>
            </p:txBody>
          </p:sp>
        </p:grpSp>
        <p:sp>
          <p:nvSpPr>
            <p:cNvPr id="29715" name="Line 19"/>
            <p:cNvSpPr>
              <a:spLocks noChangeShapeType="1"/>
            </p:cNvSpPr>
            <p:nvPr/>
          </p:nvSpPr>
          <p:spPr bwMode="auto">
            <a:xfrm>
              <a:off x="1338" y="1362"/>
              <a:ext cx="1315"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9716" name="Line 20"/>
          <p:cNvSpPr>
            <a:spLocks noChangeShapeType="1"/>
          </p:cNvSpPr>
          <p:nvPr/>
        </p:nvSpPr>
        <p:spPr bwMode="auto">
          <a:xfrm>
            <a:off x="3568700" y="2160588"/>
            <a:ext cx="1765300" cy="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17" name="Line 21"/>
          <p:cNvSpPr>
            <a:spLocks noChangeShapeType="1"/>
          </p:cNvSpPr>
          <p:nvPr/>
        </p:nvSpPr>
        <p:spPr bwMode="auto">
          <a:xfrm>
            <a:off x="6442075" y="2541588"/>
            <a:ext cx="0" cy="3657600"/>
          </a:xfrm>
          <a:prstGeom prst="line">
            <a:avLst/>
          </a:prstGeom>
          <a:noFill/>
          <a:ln w="12700">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29718" name="Line 22"/>
          <p:cNvSpPr>
            <a:spLocks noChangeShapeType="1"/>
          </p:cNvSpPr>
          <p:nvPr/>
        </p:nvSpPr>
        <p:spPr bwMode="auto">
          <a:xfrm flipV="1">
            <a:off x="1828800" y="5562600"/>
            <a:ext cx="1189038" cy="14288"/>
          </a:xfrm>
          <a:prstGeom prst="line">
            <a:avLst/>
          </a:prstGeom>
          <a:noFill/>
          <a:ln w="12700">
            <a:solidFill>
              <a:schemeClr val="tx1"/>
            </a:solidFill>
            <a:prstDash val="dash"/>
            <a:miter lim="800000"/>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02423" name="Line 23"/>
          <p:cNvSpPr>
            <a:spLocks noChangeShapeType="1"/>
          </p:cNvSpPr>
          <p:nvPr/>
        </p:nvSpPr>
        <p:spPr bwMode="auto">
          <a:xfrm>
            <a:off x="5516563" y="2541588"/>
            <a:ext cx="0" cy="3657600"/>
          </a:xfrm>
          <a:prstGeom prst="line">
            <a:avLst/>
          </a:prstGeom>
          <a:noFill/>
          <a:ln w="12700">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29720" name="Line 25"/>
          <p:cNvSpPr>
            <a:spLocks noChangeShapeType="1"/>
          </p:cNvSpPr>
          <p:nvPr/>
        </p:nvSpPr>
        <p:spPr bwMode="auto">
          <a:xfrm>
            <a:off x="1924050" y="5570538"/>
            <a:ext cx="0" cy="990600"/>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nvGrpSpPr>
          <p:cNvPr id="6" name="Group 32"/>
          <p:cNvGrpSpPr>
            <a:grpSpLocks/>
          </p:cNvGrpSpPr>
          <p:nvPr/>
        </p:nvGrpSpPr>
        <p:grpSpPr bwMode="auto">
          <a:xfrm>
            <a:off x="5519739" y="5589588"/>
            <a:ext cx="922337" cy="641350"/>
            <a:chOff x="2517" y="3504"/>
            <a:chExt cx="581" cy="404"/>
          </a:xfrm>
        </p:grpSpPr>
        <p:sp>
          <p:nvSpPr>
            <p:cNvPr id="29722" name="Line 24"/>
            <p:cNvSpPr>
              <a:spLocks noChangeShapeType="1"/>
            </p:cNvSpPr>
            <p:nvPr/>
          </p:nvSpPr>
          <p:spPr bwMode="auto">
            <a:xfrm>
              <a:off x="2517" y="3840"/>
              <a:ext cx="581" cy="0"/>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29723" name="Text Box 28"/>
            <p:cNvSpPr txBox="1">
              <a:spLocks noChangeArrowheads="1"/>
            </p:cNvSpPr>
            <p:nvPr/>
          </p:nvSpPr>
          <p:spPr bwMode="auto">
            <a:xfrm>
              <a:off x="2688" y="3504"/>
              <a:ext cx="3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a:solidFill>
                    <a:srgbClr val="FF0000"/>
                  </a:solidFill>
                  <a:latin typeface="Gigi" pitchFamily="82" charset="0"/>
                </a:rPr>
                <a:t>s</a:t>
              </a:r>
              <a:r>
                <a:rPr lang="en-US" altLang="en-US" sz="2400" baseline="-25000">
                  <a:solidFill>
                    <a:srgbClr val="FF0000"/>
                  </a:solidFill>
                </a:rPr>
                <a:t>1</a:t>
              </a:r>
              <a:endParaRPr lang="en-US" altLang="en-US" sz="2400">
                <a:solidFill>
                  <a:srgbClr val="FF0000"/>
                </a:solidFill>
              </a:endParaRPr>
            </a:p>
          </p:txBody>
        </p:sp>
      </p:grpSp>
      <p:sp>
        <p:nvSpPr>
          <p:cNvPr id="29724" name="Text Box 29"/>
          <p:cNvSpPr txBox="1">
            <a:spLocks noChangeArrowheads="1"/>
          </p:cNvSpPr>
          <p:nvPr/>
        </p:nvSpPr>
        <p:spPr bwMode="auto">
          <a:xfrm>
            <a:off x="1905000" y="5894388"/>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FF0000"/>
                </a:solidFill>
              </a:rPr>
              <a:t>h</a:t>
            </a:r>
            <a:r>
              <a:rPr lang="en-US" altLang="en-US" sz="2400" baseline="-25000">
                <a:solidFill>
                  <a:srgbClr val="FF0000"/>
                </a:solidFill>
              </a:rPr>
              <a:t>1</a:t>
            </a:r>
            <a:endParaRPr lang="en-US" altLang="en-US" sz="2400">
              <a:solidFill>
                <a:srgbClr val="FF0000"/>
              </a:solidFill>
            </a:endParaRPr>
          </a:p>
        </p:txBody>
      </p:sp>
      <p:sp>
        <p:nvSpPr>
          <p:cNvPr id="31" name="TextBox 30"/>
          <p:cNvSpPr txBox="1">
            <a:spLocks noChangeArrowheads="1"/>
          </p:cNvSpPr>
          <p:nvPr/>
        </p:nvSpPr>
        <p:spPr bwMode="auto">
          <a:xfrm>
            <a:off x="1630363" y="65089"/>
            <a:ext cx="8966200" cy="1800225"/>
          </a:xfrm>
          <a:prstGeom prst="rect">
            <a:avLst/>
          </a:prstGeom>
          <a:noFill/>
          <a:ln>
            <a:noFill/>
          </a:ln>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en-US" sz="2800">
                <a:solidFill>
                  <a:srgbClr val="FF3300"/>
                </a:solidFill>
                <a:latin typeface="Calibri Light" panose="020F0302020204030204" pitchFamily="34" charset="0"/>
              </a:rPr>
              <a:t>TL1: </a:t>
            </a:r>
            <a:r>
              <a:rPr lang="vi-VN" altLang="en-US" sz="2800">
                <a:solidFill>
                  <a:srgbClr val="FF3300"/>
                </a:solidFill>
              </a:rPr>
              <a:t>Nếu đưa quả nặng lên một độ cao nào đó</a:t>
            </a:r>
            <a:r>
              <a:rPr lang="en-US" altLang="en-US" sz="2800">
                <a:solidFill>
                  <a:srgbClr val="FF3300"/>
                </a:solidFill>
                <a:latin typeface="Calibri Light" panose="020F0302020204030204" pitchFamily="34" charset="0"/>
              </a:rPr>
              <a:t>,</a:t>
            </a:r>
            <a:r>
              <a:rPr lang="vi-VN" altLang="en-US" sz="2800">
                <a:solidFill>
                  <a:srgbClr val="FF3300"/>
                </a:solidFill>
              </a:rPr>
              <a:t> rồi buông nhẹ </a:t>
            </a:r>
            <a:r>
              <a:rPr lang="vi-VN" altLang="en-US" sz="2800">
                <a:solidFill>
                  <a:srgbClr val="0066FF"/>
                </a:solidFill>
              </a:rPr>
              <a:t>thì vật A sẽ chuyển động xuống phía dưới làm sợi dây căng </a:t>
            </a:r>
            <a:r>
              <a:rPr lang="vi-VN" altLang="en-US" sz="2800">
                <a:solidFill>
                  <a:srgbClr val="FF3300"/>
                </a:solidFill>
              </a:rPr>
              <a:t>ra. Lực căng dây làm vật B chuyển động, như vậy vật A đã </a:t>
            </a:r>
            <a:r>
              <a:rPr lang="vi-VN" altLang="en-US" sz="2800">
                <a:solidFill>
                  <a:srgbClr val="0066FF"/>
                </a:solidFill>
              </a:rPr>
              <a:t>thực hiện công nên nó có </a:t>
            </a:r>
            <a:r>
              <a:rPr lang="en-US" altLang="en-US" sz="2800">
                <a:solidFill>
                  <a:srgbClr val="0066FF"/>
                </a:solidFill>
              </a:rPr>
              <a:t>năng lượng cơ học</a:t>
            </a:r>
            <a:endParaRPr lang="en-US" altLang="en-US" sz="2800" i="1">
              <a:solidFill>
                <a:srgbClr val="0066FF"/>
              </a:solidFill>
              <a:latin typeface="Calibri Light" panose="020F0302020204030204" pitchFamily="34" charset="0"/>
            </a:endParaRPr>
          </a:p>
        </p:txBody>
      </p:sp>
      <p:sp>
        <p:nvSpPr>
          <p:cNvPr id="32" name="AutoShape 43"/>
          <p:cNvSpPr>
            <a:spLocks noChangeArrowheads="1"/>
          </p:cNvSpPr>
          <p:nvPr/>
        </p:nvSpPr>
        <p:spPr bwMode="auto">
          <a:xfrm>
            <a:off x="6718301" y="3487739"/>
            <a:ext cx="3698875" cy="2281237"/>
          </a:xfrm>
          <a:prstGeom prst="cloudCallout">
            <a:avLst>
              <a:gd name="adj1" fmla="val -44384"/>
              <a:gd name="adj2" fmla="val 69981"/>
            </a:avLst>
          </a:prstGeom>
          <a:solidFill>
            <a:schemeClr val="accent1"/>
          </a:solidFill>
          <a:ln w="762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vi-VN" altLang="vi-VN" sz="2800"/>
              <a:t>N</a:t>
            </a:r>
            <a:r>
              <a:rPr lang="en-US" altLang="vi-VN" sz="2800"/>
              <a:t>ăng lượng cơ học của quả nặng A có được là do đâu?</a:t>
            </a:r>
          </a:p>
        </p:txBody>
      </p:sp>
    </p:spTree>
    <p:extLst>
      <p:ext uri="{BB962C8B-B14F-4D97-AF65-F5344CB8AC3E}">
        <p14:creationId xmlns:p14="http://schemas.microsoft.com/office/powerpoint/2010/main" xmlns="" val="84752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0451 0.00393 L -0.10191 0.00301 " pathEditMode="relative" rAng="0" ptsTypes="AA">
                                      <p:cBhvr>
                                        <p:cTn id="6" dur="2000" fill="hold"/>
                                        <p:tgtEl>
                                          <p:spTgt spid="4"/>
                                        </p:tgtEl>
                                        <p:attrNameLst>
                                          <p:attrName>ppt_x</p:attrName>
                                          <p:attrName>ppt_y</p:attrName>
                                        </p:attrNameLst>
                                      </p:cBhvr>
                                      <p:rCtr x="-5330" y="-46"/>
                                    </p:animMotion>
                                  </p:childTnLst>
                                </p:cTn>
                              </p:par>
                              <p:par>
                                <p:cTn id="7" presetID="42" presetClass="path" presetSubtype="0" accel="50000" decel="50000" fill="hold" nodeType="withEffect">
                                  <p:stCondLst>
                                    <p:cond delay="0"/>
                                  </p:stCondLst>
                                  <p:childTnLst>
                                    <p:animMotion origin="layout" path="M -1.66667E-6 0.00209 L -0.00139 0.14362 " pathEditMode="relative" rAng="0" ptsTypes="AA">
                                      <p:cBhvr>
                                        <p:cTn id="8" dur="2000" fill="hold"/>
                                        <p:tgtEl>
                                          <p:spTgt spid="2"/>
                                        </p:tgtEl>
                                        <p:attrNameLst>
                                          <p:attrName>ppt_x</p:attrName>
                                          <p:attrName>ppt_y</p:attrName>
                                        </p:attrNameLst>
                                      </p:cBhvr>
                                      <p:rCtr x="-69" y="7077"/>
                                    </p:animMotion>
                                  </p:childTnLst>
                                </p:cTn>
                              </p:par>
                            </p:childTnLst>
                          </p:cTn>
                        </p:par>
                        <p:par>
                          <p:cTn id="9" fill="hold" nodeType="afterGroup">
                            <p:stCondLst>
                              <p:cond delay="2000"/>
                            </p:stCondLst>
                            <p:childTnLst>
                              <p:par>
                                <p:cTn id="10" presetID="4" presetClass="entr" presetSubtype="16" fill="hold" nodeType="afterEffect">
                                  <p:stCondLst>
                                    <p:cond delay="0"/>
                                  </p:stCondLst>
                                  <p:childTnLst>
                                    <p:set>
                                      <p:cBhvr>
                                        <p:cTn id="11" dur="1" fill="hold">
                                          <p:stCondLst>
                                            <p:cond delay="0"/>
                                          </p:stCondLst>
                                        </p:cTn>
                                        <p:tgtEl>
                                          <p:spTgt spid="102423"/>
                                        </p:tgtEl>
                                        <p:attrNameLst>
                                          <p:attrName>style.visibility</p:attrName>
                                        </p:attrNameLst>
                                      </p:cBhvr>
                                      <p:to>
                                        <p:strVal val="visible"/>
                                      </p:to>
                                    </p:set>
                                    <p:animEffect transition="in" filter="box(in)">
                                      <p:cBhvr>
                                        <p:cTn id="12" dur="500"/>
                                        <p:tgtEl>
                                          <p:spTgt spid="102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heckerboard(across)">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flipV="1">
            <a:off x="3359150" y="2476501"/>
            <a:ext cx="0" cy="1800225"/>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23" name="Oval 3"/>
          <p:cNvSpPr>
            <a:spLocks noChangeArrowheads="1"/>
          </p:cNvSpPr>
          <p:nvPr/>
        </p:nvSpPr>
        <p:spPr bwMode="auto">
          <a:xfrm>
            <a:off x="3360739" y="2300289"/>
            <a:ext cx="358775" cy="358775"/>
          </a:xfrm>
          <a:prstGeom prst="ellipse">
            <a:avLst/>
          </a:prstGeom>
          <a:solidFill>
            <a:schemeClr val="tx1"/>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30724" name="Freeform 4"/>
          <p:cNvSpPr>
            <a:spLocks/>
          </p:cNvSpPr>
          <p:nvPr/>
        </p:nvSpPr>
        <p:spPr bwMode="auto">
          <a:xfrm>
            <a:off x="4151313" y="2947989"/>
            <a:ext cx="6481762" cy="3887787"/>
          </a:xfrm>
          <a:custGeom>
            <a:avLst/>
            <a:gdLst>
              <a:gd name="T0" fmla="*/ 0 w 3763"/>
              <a:gd name="T1" fmla="*/ 2147483646 h 2647"/>
              <a:gd name="T2" fmla="*/ 2147483646 w 3763"/>
              <a:gd name="T3" fmla="*/ 0 h 2647"/>
              <a:gd name="T4" fmla="*/ 2147483646 w 3763"/>
              <a:gd name="T5" fmla="*/ 0 h 2647"/>
              <a:gd name="T6" fmla="*/ 2147483646 w 3763"/>
              <a:gd name="T7" fmla="*/ 2147483646 h 2647"/>
              <a:gd name="T8" fmla="*/ 2147483646 w 3763"/>
              <a:gd name="T9" fmla="*/ 2147483646 h 2647"/>
              <a:gd name="T10" fmla="*/ 2147483646 w 3763"/>
              <a:gd name="T11" fmla="*/ 2147483646 h 2647"/>
              <a:gd name="T12" fmla="*/ 0 w 3763"/>
              <a:gd name="T13" fmla="*/ 2147483646 h 2647"/>
              <a:gd name="T14" fmla="*/ 0 60000 65536"/>
              <a:gd name="T15" fmla="*/ 0 60000 65536"/>
              <a:gd name="T16" fmla="*/ 0 60000 65536"/>
              <a:gd name="T17" fmla="*/ 0 60000 65536"/>
              <a:gd name="T18" fmla="*/ 0 60000 65536"/>
              <a:gd name="T19" fmla="*/ 0 60000 65536"/>
              <a:gd name="T20" fmla="*/ 0 60000 65536"/>
              <a:gd name="T21" fmla="*/ 0 w 3763"/>
              <a:gd name="T22" fmla="*/ 0 h 2647"/>
              <a:gd name="T23" fmla="*/ 3763 w 3763"/>
              <a:gd name="T24" fmla="*/ 2647 h 26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63" h="2647">
                <a:moveTo>
                  <a:pt x="0" y="2647"/>
                </a:moveTo>
                <a:lnTo>
                  <a:pt x="28" y="0"/>
                </a:lnTo>
                <a:lnTo>
                  <a:pt x="3763" y="0"/>
                </a:lnTo>
                <a:lnTo>
                  <a:pt x="3763" y="353"/>
                </a:lnTo>
                <a:lnTo>
                  <a:pt x="418" y="353"/>
                </a:lnTo>
                <a:lnTo>
                  <a:pt x="279" y="2647"/>
                </a:lnTo>
                <a:lnTo>
                  <a:pt x="0" y="2647"/>
                </a:lnTo>
                <a:close/>
              </a:path>
            </a:pathLst>
          </a:custGeom>
          <a:solidFill>
            <a:srgbClr val="4D4D4D"/>
          </a:solidFill>
          <a:ln w="9525">
            <a:solidFill>
              <a:srgbClr val="808080"/>
            </a:solidFill>
            <a:round/>
            <a:headEnd/>
            <a:tailEnd/>
          </a:ln>
        </p:spPr>
        <p:txBody>
          <a:bodyPr/>
          <a:lstStyle/>
          <a:p>
            <a:endParaRPr lang="en-US"/>
          </a:p>
        </p:txBody>
      </p:sp>
      <p:sp>
        <p:nvSpPr>
          <p:cNvPr id="30725" name="Rectangle 5"/>
          <p:cNvSpPr>
            <a:spLocks noChangeArrowheads="1"/>
          </p:cNvSpPr>
          <p:nvPr/>
        </p:nvSpPr>
        <p:spPr bwMode="auto">
          <a:xfrm rot="1712912">
            <a:off x="3503614" y="2632076"/>
            <a:ext cx="720725" cy="85725"/>
          </a:xfrm>
          <a:prstGeom prst="rect">
            <a:avLst/>
          </a:prstGeom>
          <a:solidFill>
            <a:schemeClr val="bg2"/>
          </a:solidFill>
          <a:ln w="9525">
            <a:solidFill>
              <a:schemeClr val="bg2"/>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30726" name="Rectangle 6"/>
          <p:cNvSpPr>
            <a:spLocks noChangeArrowheads="1"/>
          </p:cNvSpPr>
          <p:nvPr/>
        </p:nvSpPr>
        <p:spPr bwMode="auto">
          <a:xfrm>
            <a:off x="3971925" y="2673351"/>
            <a:ext cx="6661150" cy="288925"/>
          </a:xfrm>
          <a:prstGeom prst="rect">
            <a:avLst/>
          </a:prstGeom>
          <a:solidFill>
            <a:srgbClr val="808080"/>
          </a:solidFill>
          <a:ln w="9525">
            <a:solidFill>
              <a:srgbClr val="8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30727" name="Rectangle 7"/>
          <p:cNvSpPr>
            <a:spLocks noChangeArrowheads="1"/>
          </p:cNvSpPr>
          <p:nvPr/>
        </p:nvSpPr>
        <p:spPr bwMode="auto">
          <a:xfrm>
            <a:off x="1524000" y="6696076"/>
            <a:ext cx="9144000" cy="188913"/>
          </a:xfrm>
          <a:prstGeom prst="rect">
            <a:avLst/>
          </a:prstGeom>
          <a:solidFill>
            <a:srgbClr val="4D4D4D"/>
          </a:solidFill>
          <a:ln w="9525">
            <a:solidFill>
              <a:srgbClr val="4D4D4D"/>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30728" name="Oval 8"/>
          <p:cNvSpPr>
            <a:spLocks noChangeArrowheads="1"/>
          </p:cNvSpPr>
          <p:nvPr/>
        </p:nvSpPr>
        <p:spPr bwMode="auto">
          <a:xfrm>
            <a:off x="3430588" y="2371725"/>
            <a:ext cx="215900" cy="215900"/>
          </a:xfrm>
          <a:prstGeom prst="ellipse">
            <a:avLst/>
          </a:prstGeom>
          <a:solidFill>
            <a:schemeClr val="bg2"/>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grpSp>
        <p:nvGrpSpPr>
          <p:cNvPr id="30729" name="Group 9"/>
          <p:cNvGrpSpPr>
            <a:grpSpLocks/>
          </p:cNvGrpSpPr>
          <p:nvPr/>
        </p:nvGrpSpPr>
        <p:grpSpPr bwMode="auto">
          <a:xfrm>
            <a:off x="2838450" y="3195638"/>
            <a:ext cx="819150" cy="2519362"/>
            <a:chOff x="839" y="2614"/>
            <a:chExt cx="516" cy="1587"/>
          </a:xfrm>
        </p:grpSpPr>
        <p:grpSp>
          <p:nvGrpSpPr>
            <p:cNvPr id="30730" name="Group 10"/>
            <p:cNvGrpSpPr>
              <a:grpSpLocks/>
            </p:cNvGrpSpPr>
            <p:nvPr/>
          </p:nvGrpSpPr>
          <p:grpSpPr bwMode="auto">
            <a:xfrm>
              <a:off x="839" y="3421"/>
              <a:ext cx="516" cy="780"/>
              <a:chOff x="1248" y="3421"/>
              <a:chExt cx="516" cy="780"/>
            </a:xfrm>
          </p:grpSpPr>
          <p:sp>
            <p:nvSpPr>
              <p:cNvPr id="102411" name="Rectangle 11"/>
              <p:cNvSpPr>
                <a:spLocks noChangeArrowheads="1"/>
              </p:cNvSpPr>
              <p:nvPr/>
            </p:nvSpPr>
            <p:spPr bwMode="auto">
              <a:xfrm>
                <a:off x="1355" y="3702"/>
                <a:ext cx="409" cy="499"/>
              </a:xfrm>
              <a:prstGeom prst="rect">
                <a:avLst/>
              </a:prstGeom>
              <a:gradFill rotWithShape="1">
                <a:gsLst>
                  <a:gs pos="0">
                    <a:srgbClr val="008080"/>
                  </a:gs>
                  <a:gs pos="50000">
                    <a:schemeClr val="tx1"/>
                  </a:gs>
                  <a:gs pos="100000">
                    <a:srgbClr val="008080"/>
                  </a:gs>
                </a:gsLst>
                <a:lin ang="0" scaled="1"/>
              </a:gradFill>
              <a:ln>
                <a:noFill/>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30732" name="Oval 12"/>
              <p:cNvSpPr>
                <a:spLocks noChangeArrowheads="1"/>
              </p:cNvSpPr>
              <p:nvPr/>
            </p:nvSpPr>
            <p:spPr bwMode="auto">
              <a:xfrm>
                <a:off x="1546" y="3612"/>
                <a:ext cx="46" cy="90"/>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solidFill>
                    <a:srgbClr val="000000"/>
                  </a:solidFill>
                </a:endParaRPr>
              </a:p>
            </p:txBody>
          </p:sp>
          <p:sp>
            <p:nvSpPr>
              <p:cNvPr id="30733" name="Text Box 13"/>
              <p:cNvSpPr txBox="1">
                <a:spLocks noChangeArrowheads="1"/>
              </p:cNvSpPr>
              <p:nvPr/>
            </p:nvSpPr>
            <p:spPr bwMode="auto">
              <a:xfrm>
                <a:off x="1248" y="3421"/>
                <a:ext cx="22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A</a:t>
                </a:r>
              </a:p>
            </p:txBody>
          </p:sp>
        </p:grpSp>
        <p:sp>
          <p:nvSpPr>
            <p:cNvPr id="30734" name="Line 14"/>
            <p:cNvSpPr>
              <a:spLocks noChangeShapeType="1"/>
            </p:cNvSpPr>
            <p:nvPr/>
          </p:nvSpPr>
          <p:spPr bwMode="auto">
            <a:xfrm flipV="1">
              <a:off x="1165" y="2614"/>
              <a:ext cx="0" cy="99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0735" name="Group 15"/>
          <p:cNvGrpSpPr>
            <a:grpSpLocks/>
          </p:cNvGrpSpPr>
          <p:nvPr/>
        </p:nvGrpSpPr>
        <p:grpSpPr bwMode="auto">
          <a:xfrm>
            <a:off x="4343401" y="1957389"/>
            <a:ext cx="3984625" cy="720725"/>
            <a:chOff x="1338" y="1145"/>
            <a:chExt cx="2510" cy="454"/>
          </a:xfrm>
        </p:grpSpPr>
        <p:grpSp>
          <p:nvGrpSpPr>
            <p:cNvPr id="30736" name="Group 16"/>
            <p:cNvGrpSpPr>
              <a:grpSpLocks/>
            </p:cNvGrpSpPr>
            <p:nvPr/>
          </p:nvGrpSpPr>
          <p:grpSpPr bwMode="auto">
            <a:xfrm>
              <a:off x="2654" y="1145"/>
              <a:ext cx="1194" cy="454"/>
              <a:chOff x="3035" y="999"/>
              <a:chExt cx="1194" cy="454"/>
            </a:xfrm>
          </p:grpSpPr>
          <p:sp>
            <p:nvSpPr>
              <p:cNvPr id="30737" name="Rectangle 17"/>
              <p:cNvSpPr>
                <a:spLocks noChangeArrowheads="1"/>
              </p:cNvSpPr>
              <p:nvPr/>
            </p:nvSpPr>
            <p:spPr bwMode="auto">
              <a:xfrm>
                <a:off x="3035" y="999"/>
                <a:ext cx="816" cy="454"/>
              </a:xfrm>
              <a:prstGeom prst="rect">
                <a:avLst/>
              </a:prstGeom>
              <a:solidFill>
                <a:srgbClr val="008080"/>
              </a:solidFill>
              <a:ln w="9525">
                <a:solidFill>
                  <a:srgbClr val="0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endParaRPr lang="en-US" altLang="en-US">
                  <a:solidFill>
                    <a:srgbClr val="000000"/>
                  </a:solidFill>
                  <a:latin typeface="Garamond" panose="02020404030301010803" pitchFamily="18" charset="0"/>
                </a:endParaRPr>
              </a:p>
            </p:txBody>
          </p:sp>
          <p:sp>
            <p:nvSpPr>
              <p:cNvPr id="30738" name="Text Box 18"/>
              <p:cNvSpPr txBox="1">
                <a:spLocks noChangeArrowheads="1"/>
              </p:cNvSpPr>
              <p:nvPr/>
            </p:nvSpPr>
            <p:spPr bwMode="auto">
              <a:xfrm>
                <a:off x="3912" y="1052"/>
                <a:ext cx="3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B</a:t>
                </a:r>
              </a:p>
            </p:txBody>
          </p:sp>
        </p:grpSp>
        <p:sp>
          <p:nvSpPr>
            <p:cNvPr id="30739" name="Line 19"/>
            <p:cNvSpPr>
              <a:spLocks noChangeShapeType="1"/>
            </p:cNvSpPr>
            <p:nvPr/>
          </p:nvSpPr>
          <p:spPr bwMode="auto">
            <a:xfrm>
              <a:off x="1338" y="1362"/>
              <a:ext cx="1315"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0740" name="Line 20"/>
          <p:cNvSpPr>
            <a:spLocks noChangeShapeType="1"/>
          </p:cNvSpPr>
          <p:nvPr/>
        </p:nvSpPr>
        <p:spPr bwMode="auto">
          <a:xfrm>
            <a:off x="3568700" y="2300288"/>
            <a:ext cx="1765300" cy="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41" name="Line 22"/>
          <p:cNvSpPr>
            <a:spLocks noChangeShapeType="1"/>
          </p:cNvSpPr>
          <p:nvPr/>
        </p:nvSpPr>
        <p:spPr bwMode="auto">
          <a:xfrm flipV="1">
            <a:off x="1828800" y="5702300"/>
            <a:ext cx="1189038" cy="14288"/>
          </a:xfrm>
          <a:prstGeom prst="line">
            <a:avLst/>
          </a:prstGeom>
          <a:noFill/>
          <a:ln w="12700">
            <a:solidFill>
              <a:schemeClr val="tx1"/>
            </a:solidFill>
            <a:prstDash val="dash"/>
            <a:miter lim="800000"/>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30742" name="Line 25"/>
          <p:cNvSpPr>
            <a:spLocks noChangeShapeType="1"/>
          </p:cNvSpPr>
          <p:nvPr/>
        </p:nvSpPr>
        <p:spPr bwMode="auto">
          <a:xfrm>
            <a:off x="1924050" y="5710238"/>
            <a:ext cx="0" cy="990600"/>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0743" name="Text Box 29"/>
          <p:cNvSpPr txBox="1">
            <a:spLocks noChangeArrowheads="1"/>
          </p:cNvSpPr>
          <p:nvPr/>
        </p:nvSpPr>
        <p:spPr bwMode="auto">
          <a:xfrm>
            <a:off x="1905000" y="6034088"/>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FF0000"/>
                </a:solidFill>
              </a:rPr>
              <a:t>h</a:t>
            </a:r>
            <a:r>
              <a:rPr lang="en-US" altLang="en-US" sz="2400" baseline="-25000">
                <a:solidFill>
                  <a:srgbClr val="FF0000"/>
                </a:solidFill>
              </a:rPr>
              <a:t>1</a:t>
            </a:r>
            <a:endParaRPr lang="en-US" altLang="en-US" sz="2400">
              <a:solidFill>
                <a:srgbClr val="FF0000"/>
              </a:solidFill>
            </a:endParaRPr>
          </a:p>
        </p:txBody>
      </p:sp>
      <p:sp>
        <p:nvSpPr>
          <p:cNvPr id="30744" name="Text Box 18"/>
          <p:cNvSpPr txBox="1">
            <a:spLocks noChangeArrowheads="1"/>
          </p:cNvSpPr>
          <p:nvPr/>
        </p:nvSpPr>
        <p:spPr bwMode="auto">
          <a:xfrm>
            <a:off x="1774826" y="25401"/>
            <a:ext cx="84613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800"/>
              <a:t> </a:t>
            </a:r>
            <a:r>
              <a:rPr lang="en-US" altLang="vi-VN" sz="2800">
                <a:solidFill>
                  <a:srgbClr val="FF0000"/>
                </a:solidFill>
              </a:rPr>
              <a:t>Từ kết quả thí nghiệm hãy điền vào chổ trống:</a:t>
            </a:r>
          </a:p>
        </p:txBody>
      </p:sp>
      <p:sp>
        <p:nvSpPr>
          <p:cNvPr id="34" name="Rectangle 33"/>
          <p:cNvSpPr>
            <a:spLocks noChangeArrowheads="1"/>
          </p:cNvSpPr>
          <p:nvPr/>
        </p:nvSpPr>
        <p:spPr bwMode="auto">
          <a:xfrm>
            <a:off x="1558925" y="530226"/>
            <a:ext cx="9037638" cy="180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800">
                <a:solidFill>
                  <a:srgbClr val="0000FF"/>
                </a:solidFill>
              </a:rPr>
              <a:t>Năng lượng cơ học</a:t>
            </a:r>
            <a:r>
              <a:rPr lang="en-US" altLang="en-US" sz="2800"/>
              <a:t> của vật có được do vị trí của vật so với mặt đất, </a:t>
            </a:r>
            <a:r>
              <a:rPr lang="en-US" altLang="en-US" sz="2800">
                <a:solidFill>
                  <a:srgbClr val="0000FF"/>
                </a:solidFill>
              </a:rPr>
              <a:t>hoặc so với một vị trí khác được làm mốc để tính ………. gọi </a:t>
            </a:r>
            <a:r>
              <a:rPr lang="en-US" altLang="en-US" sz="2800"/>
              <a:t>là thế năng trọng trường (gọi tắt là thế năng) của vật</a:t>
            </a:r>
          </a:p>
        </p:txBody>
      </p:sp>
      <p:sp>
        <p:nvSpPr>
          <p:cNvPr id="35" name="TextBox 34"/>
          <p:cNvSpPr txBox="1">
            <a:spLocks noChangeArrowheads="1"/>
          </p:cNvSpPr>
          <p:nvPr/>
        </p:nvSpPr>
        <p:spPr bwMode="auto">
          <a:xfrm>
            <a:off x="1739900" y="1304926"/>
            <a:ext cx="14033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vi-VN" sz="2800" i="1">
                <a:solidFill>
                  <a:srgbClr val="FF3300"/>
                </a:solidFill>
              </a:rPr>
              <a:t>độ cao</a:t>
            </a:r>
          </a:p>
        </p:txBody>
      </p:sp>
    </p:spTree>
    <p:extLst>
      <p:ext uri="{BB962C8B-B14F-4D97-AF65-F5344CB8AC3E}">
        <p14:creationId xmlns:p14="http://schemas.microsoft.com/office/powerpoint/2010/main" xmlns="" val="4040428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3"/>
          <p:cNvSpPr>
            <a:spLocks noChangeShapeType="1"/>
          </p:cNvSpPr>
          <p:nvPr/>
        </p:nvSpPr>
        <p:spPr bwMode="auto">
          <a:xfrm flipH="1">
            <a:off x="5635625" y="914400"/>
            <a:ext cx="0" cy="5410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47" name="Line 4"/>
          <p:cNvSpPr>
            <a:spLocks noChangeShapeType="1"/>
          </p:cNvSpPr>
          <p:nvPr/>
        </p:nvSpPr>
        <p:spPr bwMode="auto">
          <a:xfrm>
            <a:off x="6330950" y="2241550"/>
            <a:ext cx="0" cy="17526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48" name="Line 5"/>
          <p:cNvSpPr>
            <a:spLocks noChangeShapeType="1"/>
          </p:cNvSpPr>
          <p:nvPr/>
        </p:nvSpPr>
        <p:spPr bwMode="auto">
          <a:xfrm>
            <a:off x="7626350" y="1376363"/>
            <a:ext cx="21336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49" name="Rectangle 6" descr="Walnut"/>
          <p:cNvSpPr>
            <a:spLocks noChangeArrowheads="1"/>
          </p:cNvSpPr>
          <p:nvPr/>
        </p:nvSpPr>
        <p:spPr bwMode="auto">
          <a:xfrm>
            <a:off x="6635751" y="1700213"/>
            <a:ext cx="3789363" cy="2159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31750" name="Rectangle 7" descr="Medium wood"/>
          <p:cNvSpPr>
            <a:spLocks noChangeArrowheads="1"/>
          </p:cNvSpPr>
          <p:nvPr/>
        </p:nvSpPr>
        <p:spPr bwMode="auto">
          <a:xfrm>
            <a:off x="6864351" y="1928814"/>
            <a:ext cx="3560763" cy="312737"/>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31751" name="AutoShape 8" descr="Medium wood"/>
          <p:cNvSpPr>
            <a:spLocks noChangeArrowheads="1"/>
          </p:cNvSpPr>
          <p:nvPr/>
        </p:nvSpPr>
        <p:spPr bwMode="auto">
          <a:xfrm>
            <a:off x="7321550" y="2233613"/>
            <a:ext cx="381000" cy="2590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blipFill dpi="0" rotWithShape="1">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752" name="Oval 9"/>
          <p:cNvSpPr>
            <a:spLocks noChangeArrowheads="1"/>
          </p:cNvSpPr>
          <p:nvPr/>
        </p:nvSpPr>
        <p:spPr bwMode="auto">
          <a:xfrm>
            <a:off x="6369050" y="1376363"/>
            <a:ext cx="228600" cy="228600"/>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31753" name="Line 10"/>
          <p:cNvSpPr>
            <a:spLocks noChangeShapeType="1"/>
          </p:cNvSpPr>
          <p:nvPr/>
        </p:nvSpPr>
        <p:spPr bwMode="auto">
          <a:xfrm>
            <a:off x="6483350" y="1471613"/>
            <a:ext cx="228600" cy="3048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54" name="Line 11"/>
          <p:cNvSpPr>
            <a:spLocks noChangeShapeType="1"/>
          </p:cNvSpPr>
          <p:nvPr/>
        </p:nvSpPr>
        <p:spPr bwMode="auto">
          <a:xfrm>
            <a:off x="6608764" y="1376363"/>
            <a:ext cx="104457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1755" name="Group 12"/>
          <p:cNvGrpSpPr>
            <a:grpSpLocks/>
          </p:cNvGrpSpPr>
          <p:nvPr/>
        </p:nvGrpSpPr>
        <p:grpSpPr bwMode="auto">
          <a:xfrm>
            <a:off x="9607550" y="1090613"/>
            <a:ext cx="914400" cy="609600"/>
            <a:chOff x="3456" y="912"/>
            <a:chExt cx="576" cy="384"/>
          </a:xfrm>
        </p:grpSpPr>
        <p:sp>
          <p:nvSpPr>
            <p:cNvPr id="31756" name="Rectangle 13" descr="Oak"/>
            <p:cNvSpPr>
              <a:spLocks noChangeArrowheads="1"/>
            </p:cNvSpPr>
            <p:nvPr/>
          </p:nvSpPr>
          <p:spPr bwMode="auto">
            <a:xfrm>
              <a:off x="3456" y="912"/>
              <a:ext cx="576"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31757" name="Text Box 14"/>
            <p:cNvSpPr txBox="1">
              <a:spLocks noChangeArrowheads="1"/>
            </p:cNvSpPr>
            <p:nvPr/>
          </p:nvSpPr>
          <p:spPr bwMode="auto">
            <a:xfrm>
              <a:off x="3624" y="1008"/>
              <a:ext cx="288"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000"/>
                <a:t>B</a:t>
              </a:r>
            </a:p>
          </p:txBody>
        </p:sp>
      </p:grpSp>
      <p:grpSp>
        <p:nvGrpSpPr>
          <p:cNvPr id="31758" name="Group 15"/>
          <p:cNvGrpSpPr>
            <a:grpSpLocks/>
          </p:cNvGrpSpPr>
          <p:nvPr/>
        </p:nvGrpSpPr>
        <p:grpSpPr bwMode="auto">
          <a:xfrm>
            <a:off x="6026150" y="2043113"/>
            <a:ext cx="609600" cy="1104900"/>
            <a:chOff x="2580" y="1512"/>
            <a:chExt cx="384" cy="696"/>
          </a:xfrm>
        </p:grpSpPr>
        <p:grpSp>
          <p:nvGrpSpPr>
            <p:cNvPr id="31759" name="Group 16"/>
            <p:cNvGrpSpPr>
              <a:grpSpLocks/>
            </p:cNvGrpSpPr>
            <p:nvPr/>
          </p:nvGrpSpPr>
          <p:grpSpPr bwMode="auto">
            <a:xfrm>
              <a:off x="2580" y="1692"/>
              <a:ext cx="384" cy="516"/>
              <a:chOff x="2448" y="1680"/>
              <a:chExt cx="384" cy="516"/>
            </a:xfrm>
          </p:grpSpPr>
          <p:grpSp>
            <p:nvGrpSpPr>
              <p:cNvPr id="31760" name="Group 17"/>
              <p:cNvGrpSpPr>
                <a:grpSpLocks/>
              </p:cNvGrpSpPr>
              <p:nvPr/>
            </p:nvGrpSpPr>
            <p:grpSpPr bwMode="auto">
              <a:xfrm>
                <a:off x="2448" y="1764"/>
                <a:ext cx="384" cy="432"/>
                <a:chOff x="2448" y="2868"/>
                <a:chExt cx="384" cy="432"/>
              </a:xfrm>
            </p:grpSpPr>
            <p:sp>
              <p:nvSpPr>
                <p:cNvPr id="96274" name="AutoShape 18"/>
                <p:cNvSpPr>
                  <a:spLocks noChangeArrowheads="1"/>
                </p:cNvSpPr>
                <p:nvPr/>
              </p:nvSpPr>
              <p:spPr bwMode="auto">
                <a:xfrm>
                  <a:off x="2448" y="2868"/>
                  <a:ext cx="384" cy="432"/>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1762" name="Text Box 19"/>
                <p:cNvSpPr txBox="1">
                  <a:spLocks noChangeArrowheads="1"/>
                </p:cNvSpPr>
                <p:nvPr/>
              </p:nvSpPr>
              <p:spPr bwMode="auto">
                <a:xfrm>
                  <a:off x="2508" y="3000"/>
                  <a:ext cx="288"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000"/>
                    <a:t>A</a:t>
                  </a:r>
                </a:p>
              </p:txBody>
            </p:sp>
          </p:grpSp>
          <p:sp>
            <p:nvSpPr>
              <p:cNvPr id="31763" name="Oval 20"/>
              <p:cNvSpPr>
                <a:spLocks noChangeArrowheads="1"/>
              </p:cNvSpPr>
              <p:nvPr/>
            </p:nvSpPr>
            <p:spPr bwMode="auto">
              <a:xfrm>
                <a:off x="2616" y="1680"/>
                <a:ext cx="48" cy="144"/>
              </a:xfrm>
              <a:prstGeom prst="ellipse">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grpSp>
        <p:sp>
          <p:nvSpPr>
            <p:cNvPr id="31764" name="Line 21"/>
            <p:cNvSpPr>
              <a:spLocks noChangeShapeType="1"/>
            </p:cNvSpPr>
            <p:nvPr/>
          </p:nvSpPr>
          <p:spPr bwMode="auto">
            <a:xfrm flipV="1">
              <a:off x="2772" y="1512"/>
              <a:ext cx="0" cy="19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1765" name="Line 22"/>
          <p:cNvSpPr>
            <a:spLocks noChangeShapeType="1"/>
          </p:cNvSpPr>
          <p:nvPr/>
        </p:nvSpPr>
        <p:spPr bwMode="auto">
          <a:xfrm>
            <a:off x="6330950" y="1547813"/>
            <a:ext cx="0" cy="70485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66" name="Oval 23"/>
          <p:cNvSpPr>
            <a:spLocks noChangeArrowheads="1"/>
          </p:cNvSpPr>
          <p:nvPr/>
        </p:nvSpPr>
        <p:spPr bwMode="auto">
          <a:xfrm>
            <a:off x="6319838" y="1341438"/>
            <a:ext cx="381000" cy="3810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sp>
        <p:nvSpPr>
          <p:cNvPr id="31767" name="Line 24"/>
          <p:cNvSpPr>
            <a:spLocks noChangeShapeType="1"/>
          </p:cNvSpPr>
          <p:nvPr/>
        </p:nvSpPr>
        <p:spPr bwMode="auto">
          <a:xfrm>
            <a:off x="6032501" y="4833938"/>
            <a:ext cx="4175125" cy="0"/>
          </a:xfrm>
          <a:prstGeom prst="line">
            <a:avLst/>
          </a:prstGeom>
          <a:noFill/>
          <a:ln w="31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68" name="Line 25"/>
          <p:cNvSpPr>
            <a:spLocks noChangeShapeType="1"/>
          </p:cNvSpPr>
          <p:nvPr/>
        </p:nvSpPr>
        <p:spPr bwMode="auto">
          <a:xfrm>
            <a:off x="6032501" y="4905375"/>
            <a:ext cx="4175125" cy="0"/>
          </a:xfrm>
          <a:prstGeom prst="line">
            <a:avLst/>
          </a:prstGeom>
          <a:noFill/>
          <a:ln w="127000">
            <a:pattFill prst="ltUpDiag">
              <a:fgClr>
                <a:schemeClr val="tx1"/>
              </a:fgClr>
              <a:bgClr>
                <a:srgbClr val="FFFFFF"/>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1769" name="Group 26"/>
          <p:cNvGrpSpPr>
            <a:grpSpLocks/>
          </p:cNvGrpSpPr>
          <p:nvPr/>
        </p:nvGrpSpPr>
        <p:grpSpPr bwMode="auto">
          <a:xfrm rot="9753202" flipH="1">
            <a:off x="6246814" y="2744788"/>
            <a:ext cx="1190625" cy="882650"/>
            <a:chOff x="3765" y="1482"/>
            <a:chExt cx="750" cy="556"/>
          </a:xfrm>
        </p:grpSpPr>
        <p:sp>
          <p:nvSpPr>
            <p:cNvPr id="31770" name="Freeform 27"/>
            <p:cNvSpPr>
              <a:spLocks/>
            </p:cNvSpPr>
            <p:nvPr/>
          </p:nvSpPr>
          <p:spPr bwMode="auto">
            <a:xfrm rot="-5668726">
              <a:off x="3813" y="1607"/>
              <a:ext cx="200" cy="232"/>
            </a:xfrm>
            <a:custGeom>
              <a:avLst/>
              <a:gdLst>
                <a:gd name="T0" fmla="*/ 1 w 268"/>
                <a:gd name="T1" fmla="*/ 1 h 334"/>
                <a:gd name="T2" fmla="*/ 0 w 268"/>
                <a:gd name="T3" fmla="*/ 0 h 334"/>
                <a:gd name="T4" fmla="*/ 1 w 268"/>
                <a:gd name="T5" fmla="*/ 1 h 334"/>
                <a:gd name="T6" fmla="*/ 1 w 268"/>
                <a:gd name="T7" fmla="*/ 1 h 334"/>
                <a:gd name="T8" fmla="*/ 1 w 268"/>
                <a:gd name="T9" fmla="*/ 1 h 334"/>
                <a:gd name="T10" fmla="*/ 1 w 268"/>
                <a:gd name="T11" fmla="*/ 1 h 334"/>
                <a:gd name="T12" fmla="*/ 1 w 268"/>
                <a:gd name="T13" fmla="*/ 1 h 334"/>
                <a:gd name="T14" fmla="*/ 1 w 268"/>
                <a:gd name="T15" fmla="*/ 1 h 334"/>
                <a:gd name="T16" fmla="*/ 1 w 268"/>
                <a:gd name="T17" fmla="*/ 1 h 334"/>
                <a:gd name="T18" fmla="*/ 1 w 268"/>
                <a:gd name="T19" fmla="*/ 1 h 334"/>
                <a:gd name="T20" fmla="*/ 1 w 268"/>
                <a:gd name="T21" fmla="*/ 1 h 334"/>
                <a:gd name="T22" fmla="*/ 1 w 268"/>
                <a:gd name="T23" fmla="*/ 1 h 334"/>
                <a:gd name="T24" fmla="*/ 1 w 268"/>
                <a:gd name="T25" fmla="*/ 1 h 334"/>
                <a:gd name="T26" fmla="*/ 1 w 268"/>
                <a:gd name="T27" fmla="*/ 1 h 334"/>
                <a:gd name="T28" fmla="*/ 1 w 268"/>
                <a:gd name="T29" fmla="*/ 1 h 334"/>
                <a:gd name="T30" fmla="*/ 1 w 268"/>
                <a:gd name="T31" fmla="*/ 1 h 334"/>
                <a:gd name="T32" fmla="*/ 1 w 268"/>
                <a:gd name="T33" fmla="*/ 1 h 334"/>
                <a:gd name="T34" fmla="*/ 1 w 268"/>
                <a:gd name="T35" fmla="*/ 1 h 334"/>
                <a:gd name="T36" fmla="*/ 1 w 268"/>
                <a:gd name="T37" fmla="*/ 1 h 334"/>
                <a:gd name="T38" fmla="*/ 1 w 268"/>
                <a:gd name="T39" fmla="*/ 1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prstDash val="solid"/>
              <a:round/>
              <a:headEnd/>
              <a:tailEnd/>
            </a:ln>
          </p:spPr>
          <p:txBody>
            <a:bodyPr/>
            <a:lstStyle/>
            <a:p>
              <a:endParaRPr lang="en-US"/>
            </a:p>
          </p:txBody>
        </p:sp>
        <p:sp>
          <p:nvSpPr>
            <p:cNvPr id="31771" name="Freeform 28"/>
            <p:cNvSpPr>
              <a:spLocks/>
            </p:cNvSpPr>
            <p:nvPr/>
          </p:nvSpPr>
          <p:spPr bwMode="auto">
            <a:xfrm rot="-5668726">
              <a:off x="3848" y="1471"/>
              <a:ext cx="484" cy="650"/>
            </a:xfrm>
            <a:custGeom>
              <a:avLst/>
              <a:gdLst>
                <a:gd name="T0" fmla="*/ 1 w 651"/>
                <a:gd name="T1" fmla="*/ 1 h 934"/>
                <a:gd name="T2" fmla="*/ 1 w 651"/>
                <a:gd name="T3" fmla="*/ 1 h 934"/>
                <a:gd name="T4" fmla="*/ 1 w 651"/>
                <a:gd name="T5" fmla="*/ 1 h 934"/>
                <a:gd name="T6" fmla="*/ 1 w 651"/>
                <a:gd name="T7" fmla="*/ 1 h 934"/>
                <a:gd name="T8" fmla="*/ 1 w 651"/>
                <a:gd name="T9" fmla="*/ 1 h 934"/>
                <a:gd name="T10" fmla="*/ 1 w 651"/>
                <a:gd name="T11" fmla="*/ 1 h 934"/>
                <a:gd name="T12" fmla="*/ 1 w 651"/>
                <a:gd name="T13" fmla="*/ 1 h 934"/>
                <a:gd name="T14" fmla="*/ 1 w 651"/>
                <a:gd name="T15" fmla="*/ 1 h 934"/>
                <a:gd name="T16" fmla="*/ 1 w 651"/>
                <a:gd name="T17" fmla="*/ 1 h 934"/>
                <a:gd name="T18" fmla="*/ 1 w 651"/>
                <a:gd name="T19" fmla="*/ 1 h 934"/>
                <a:gd name="T20" fmla="*/ 1 w 651"/>
                <a:gd name="T21" fmla="*/ 1 h 934"/>
                <a:gd name="T22" fmla="*/ 1 w 651"/>
                <a:gd name="T23" fmla="*/ 1 h 934"/>
                <a:gd name="T24" fmla="*/ 1 w 651"/>
                <a:gd name="T25" fmla="*/ 1 h 934"/>
                <a:gd name="T26" fmla="*/ 1 w 651"/>
                <a:gd name="T27" fmla="*/ 1 h 934"/>
                <a:gd name="T28" fmla="*/ 1 w 651"/>
                <a:gd name="T29" fmla="*/ 1 h 934"/>
                <a:gd name="T30" fmla="*/ 1 w 651"/>
                <a:gd name="T31" fmla="*/ 1 h 934"/>
                <a:gd name="T32" fmla="*/ 1 w 651"/>
                <a:gd name="T33" fmla="*/ 1 h 934"/>
                <a:gd name="T34" fmla="*/ 1 w 651"/>
                <a:gd name="T35" fmla="*/ 1 h 934"/>
                <a:gd name="T36" fmla="*/ 1 w 651"/>
                <a:gd name="T37" fmla="*/ 1 h 934"/>
                <a:gd name="T38" fmla="*/ 1 w 651"/>
                <a:gd name="T39" fmla="*/ 1 h 934"/>
                <a:gd name="T40" fmla="*/ 1 w 651"/>
                <a:gd name="T41" fmla="*/ 1 h 934"/>
                <a:gd name="T42" fmla="*/ 1 w 651"/>
                <a:gd name="T43" fmla="*/ 1 h 934"/>
                <a:gd name="T44" fmla="*/ 1 w 651"/>
                <a:gd name="T45" fmla="*/ 1 h 934"/>
                <a:gd name="T46" fmla="*/ 1 w 651"/>
                <a:gd name="T47" fmla="*/ 1 h 934"/>
                <a:gd name="T48" fmla="*/ 1 w 651"/>
                <a:gd name="T49" fmla="*/ 1 h 934"/>
                <a:gd name="T50" fmla="*/ 1 w 651"/>
                <a:gd name="T51" fmla="*/ 1 h 934"/>
                <a:gd name="T52" fmla="*/ 1 w 651"/>
                <a:gd name="T53" fmla="*/ 1 h 934"/>
                <a:gd name="T54" fmla="*/ 1 w 651"/>
                <a:gd name="T55" fmla="*/ 1 h 934"/>
                <a:gd name="T56" fmla="*/ 1 w 651"/>
                <a:gd name="T57" fmla="*/ 1 h 934"/>
                <a:gd name="T58" fmla="*/ 1 w 651"/>
                <a:gd name="T59" fmla="*/ 1 h 934"/>
                <a:gd name="T60" fmla="*/ 1 w 651"/>
                <a:gd name="T61" fmla="*/ 1 h 934"/>
                <a:gd name="T62" fmla="*/ 1 w 651"/>
                <a:gd name="T63" fmla="*/ 1 h 934"/>
                <a:gd name="T64" fmla="*/ 1 w 651"/>
                <a:gd name="T65" fmla="*/ 1 h 934"/>
                <a:gd name="T66" fmla="*/ 1 w 651"/>
                <a:gd name="T67" fmla="*/ 1 h 934"/>
                <a:gd name="T68" fmla="*/ 1 w 651"/>
                <a:gd name="T69" fmla="*/ 1 h 934"/>
                <a:gd name="T70" fmla="*/ 1 w 651"/>
                <a:gd name="T71" fmla="*/ 1 h 934"/>
                <a:gd name="T72" fmla="*/ 1 w 651"/>
                <a:gd name="T73" fmla="*/ 1 h 934"/>
                <a:gd name="T74" fmla="*/ 1 w 651"/>
                <a:gd name="T75" fmla="*/ 1 h 934"/>
                <a:gd name="T76" fmla="*/ 1 w 651"/>
                <a:gd name="T77" fmla="*/ 1 h 934"/>
                <a:gd name="T78" fmla="*/ 1 w 651"/>
                <a:gd name="T79" fmla="*/ 1 h 934"/>
                <a:gd name="T80" fmla="*/ 1 w 651"/>
                <a:gd name="T81" fmla="*/ 1 h 934"/>
                <a:gd name="T82" fmla="*/ 1 w 651"/>
                <a:gd name="T83" fmla="*/ 1 h 934"/>
                <a:gd name="T84" fmla="*/ 1 w 651"/>
                <a:gd name="T85" fmla="*/ 1 h 934"/>
                <a:gd name="T86" fmla="*/ 1 w 651"/>
                <a:gd name="T87" fmla="*/ 1 h 934"/>
                <a:gd name="T88" fmla="*/ 1 w 651"/>
                <a:gd name="T89" fmla="*/ 1 h 934"/>
                <a:gd name="T90" fmla="*/ 1 w 651"/>
                <a:gd name="T91" fmla="*/ 1 h 934"/>
                <a:gd name="T92" fmla="*/ 1 w 651"/>
                <a:gd name="T93" fmla="*/ 1 h 934"/>
                <a:gd name="T94" fmla="*/ 1 w 651"/>
                <a:gd name="T95" fmla="*/ 1 h 934"/>
                <a:gd name="T96" fmla="*/ 1 w 651"/>
                <a:gd name="T97" fmla="*/ 1 h 934"/>
                <a:gd name="T98" fmla="*/ 1 w 651"/>
                <a:gd name="T99" fmla="*/ 1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prstDash val="solid"/>
              <a:round/>
              <a:headEnd/>
              <a:tailEnd/>
            </a:ln>
          </p:spPr>
          <p:txBody>
            <a:bodyPr/>
            <a:lstStyle/>
            <a:p>
              <a:endParaRPr lang="en-US"/>
            </a:p>
          </p:txBody>
        </p:sp>
        <p:sp>
          <p:nvSpPr>
            <p:cNvPr id="31772" name="Freeform 29"/>
            <p:cNvSpPr>
              <a:spLocks/>
            </p:cNvSpPr>
            <p:nvPr/>
          </p:nvSpPr>
          <p:spPr bwMode="auto">
            <a:xfrm rot="-5668726">
              <a:off x="4047" y="1600"/>
              <a:ext cx="5" cy="79"/>
            </a:xfrm>
            <a:custGeom>
              <a:avLst/>
              <a:gdLst>
                <a:gd name="T0" fmla="*/ 0 w 20"/>
                <a:gd name="T1" fmla="*/ 0 h 336"/>
                <a:gd name="T2" fmla="*/ 0 w 20"/>
                <a:gd name="T3" fmla="*/ 0 h 336"/>
                <a:gd name="T4" fmla="*/ 0 w 20"/>
                <a:gd name="T5" fmla="*/ 0 h 336"/>
                <a:gd name="T6" fmla="*/ 0 w 20"/>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336">
                  <a:moveTo>
                    <a:pt x="9" y="0"/>
                  </a:moveTo>
                  <a:lnTo>
                    <a:pt x="20" y="52"/>
                  </a:lnTo>
                  <a:lnTo>
                    <a:pt x="1" y="241"/>
                  </a:lnTo>
                  <a:lnTo>
                    <a:pt x="0" y="336"/>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773" name="Freeform 30"/>
            <p:cNvSpPr>
              <a:spLocks/>
            </p:cNvSpPr>
            <p:nvPr/>
          </p:nvSpPr>
          <p:spPr bwMode="auto">
            <a:xfrm rot="-5668726">
              <a:off x="4081" y="1994"/>
              <a:ext cx="18" cy="39"/>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774" name="Freeform 31"/>
            <p:cNvSpPr>
              <a:spLocks/>
            </p:cNvSpPr>
            <p:nvPr/>
          </p:nvSpPr>
          <p:spPr bwMode="auto">
            <a:xfrm rot="-2506963">
              <a:off x="3899" y="1791"/>
              <a:ext cx="11" cy="2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1775" name="Group 32"/>
            <p:cNvGrpSpPr>
              <a:grpSpLocks/>
            </p:cNvGrpSpPr>
            <p:nvPr/>
          </p:nvGrpSpPr>
          <p:grpSpPr bwMode="auto">
            <a:xfrm rot="8522798">
              <a:off x="4299" y="1482"/>
              <a:ext cx="216" cy="258"/>
              <a:chOff x="2457" y="2549"/>
              <a:chExt cx="557" cy="547"/>
            </a:xfrm>
          </p:grpSpPr>
          <p:sp>
            <p:nvSpPr>
              <p:cNvPr id="31776" name="Freeform 33"/>
              <p:cNvSpPr>
                <a:spLocks/>
              </p:cNvSpPr>
              <p:nvPr/>
            </p:nvSpPr>
            <p:spPr bwMode="auto">
              <a:xfrm>
                <a:off x="2457" y="2549"/>
                <a:ext cx="557" cy="547"/>
              </a:xfrm>
              <a:custGeom>
                <a:avLst/>
                <a:gdLst>
                  <a:gd name="T0" fmla="*/ 1 w 1112"/>
                  <a:gd name="T1" fmla="*/ 1 h 1094"/>
                  <a:gd name="T2" fmla="*/ 1 w 1112"/>
                  <a:gd name="T3" fmla="*/ 1 h 1094"/>
                  <a:gd name="T4" fmla="*/ 1 w 1112"/>
                  <a:gd name="T5" fmla="*/ 1 h 1094"/>
                  <a:gd name="T6" fmla="*/ 1 w 1112"/>
                  <a:gd name="T7" fmla="*/ 1 h 1094"/>
                  <a:gd name="T8" fmla="*/ 1 w 1112"/>
                  <a:gd name="T9" fmla="*/ 1 h 1094"/>
                  <a:gd name="T10" fmla="*/ 1 w 1112"/>
                  <a:gd name="T11" fmla="*/ 1 h 1094"/>
                  <a:gd name="T12" fmla="*/ 1 w 1112"/>
                  <a:gd name="T13" fmla="*/ 1 h 1094"/>
                  <a:gd name="T14" fmla="*/ 1 w 1112"/>
                  <a:gd name="T15" fmla="*/ 1 h 1094"/>
                  <a:gd name="T16" fmla="*/ 1 w 1112"/>
                  <a:gd name="T17" fmla="*/ 1 h 1094"/>
                  <a:gd name="T18" fmla="*/ 1 w 1112"/>
                  <a:gd name="T19" fmla="*/ 1 h 1094"/>
                  <a:gd name="T20" fmla="*/ 1 w 1112"/>
                  <a:gd name="T21" fmla="*/ 1 h 1094"/>
                  <a:gd name="T22" fmla="*/ 1 w 1112"/>
                  <a:gd name="T23" fmla="*/ 1 h 1094"/>
                  <a:gd name="T24" fmla="*/ 1 w 1112"/>
                  <a:gd name="T25" fmla="*/ 1 h 1094"/>
                  <a:gd name="T26" fmla="*/ 0 w 1112"/>
                  <a:gd name="T27" fmla="*/ 0 h 1094"/>
                  <a:gd name="T28" fmla="*/ 1 w 1112"/>
                  <a:gd name="T29" fmla="*/ 1 h 1094"/>
                  <a:gd name="T30" fmla="*/ 1 w 1112"/>
                  <a:gd name="T31" fmla="*/ 1 h 1094"/>
                  <a:gd name="T32" fmla="*/ 1 w 1112"/>
                  <a:gd name="T33" fmla="*/ 1 h 1094"/>
                  <a:gd name="T34" fmla="*/ 1 w 1112"/>
                  <a:gd name="T35" fmla="*/ 1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31777" name="Oval 34"/>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tLang="vi-VN"/>
              </a:p>
            </p:txBody>
          </p:sp>
        </p:grpSp>
        <p:sp>
          <p:nvSpPr>
            <p:cNvPr id="31778" name="Freeform 35"/>
            <p:cNvSpPr>
              <a:spLocks/>
            </p:cNvSpPr>
            <p:nvPr/>
          </p:nvSpPr>
          <p:spPr bwMode="auto">
            <a:xfrm rot="-5668726">
              <a:off x="3851" y="1632"/>
              <a:ext cx="101" cy="153"/>
            </a:xfrm>
            <a:custGeom>
              <a:avLst/>
              <a:gdLst>
                <a:gd name="T0" fmla="*/ 0 w 136"/>
                <a:gd name="T1" fmla="*/ 0 h 220"/>
                <a:gd name="T2" fmla="*/ 1 w 136"/>
                <a:gd name="T3" fmla="*/ 1 h 220"/>
                <a:gd name="T4" fmla="*/ 1 w 136"/>
                <a:gd name="T5" fmla="*/ 1 h 220"/>
                <a:gd name="T6" fmla="*/ 1 w 136"/>
                <a:gd name="T7" fmla="*/ 1 h 220"/>
                <a:gd name="T8" fmla="*/ 1 w 136"/>
                <a:gd name="T9" fmla="*/ 1 h 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79" name="Freeform 36"/>
            <p:cNvSpPr>
              <a:spLocks/>
            </p:cNvSpPr>
            <p:nvPr/>
          </p:nvSpPr>
          <p:spPr bwMode="auto">
            <a:xfrm rot="-5668726">
              <a:off x="3770" y="1854"/>
              <a:ext cx="40" cy="24"/>
            </a:xfrm>
            <a:custGeom>
              <a:avLst/>
              <a:gdLst>
                <a:gd name="T0" fmla="*/ 0 w 54"/>
                <a:gd name="T1" fmla="*/ 0 h 34"/>
                <a:gd name="T2" fmla="*/ 1 w 54"/>
                <a:gd name="T3" fmla="*/ 1 h 34"/>
                <a:gd name="T4" fmla="*/ 1 w 54"/>
                <a:gd name="T5" fmla="*/ 1 h 34"/>
                <a:gd name="T6" fmla="*/ 0 60000 65536"/>
                <a:gd name="T7" fmla="*/ 0 60000 65536"/>
                <a:gd name="T8" fmla="*/ 0 60000 65536"/>
              </a:gdLst>
              <a:ahLst/>
              <a:cxnLst>
                <a:cxn ang="T6">
                  <a:pos x="T0" y="T1"/>
                </a:cxn>
                <a:cxn ang="T7">
                  <a:pos x="T2" y="T3"/>
                </a:cxn>
                <a:cxn ang="T8">
                  <a:pos x="T4" y="T5"/>
                </a:cxn>
              </a:cxnLst>
              <a:rect l="0" t="0" r="r" b="b"/>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96298" name="Text Box 42"/>
          <p:cNvSpPr txBox="1">
            <a:spLocks noChangeArrowheads="1"/>
          </p:cNvSpPr>
          <p:nvPr/>
        </p:nvSpPr>
        <p:spPr bwMode="auto">
          <a:xfrm>
            <a:off x="1882776" y="1277939"/>
            <a:ext cx="3656013"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3600">
                <a:solidFill>
                  <a:srgbClr val="0000FF"/>
                </a:solidFill>
              </a:rPr>
              <a:t>Thế năng </a:t>
            </a:r>
            <a:r>
              <a:rPr lang="vi-VN" altLang="vi-VN" sz="3600">
                <a:solidFill>
                  <a:srgbClr val="0000FF"/>
                </a:solidFill>
              </a:rPr>
              <a:t>c</a:t>
            </a:r>
            <a:r>
              <a:rPr lang="en-US" altLang="vi-VN" sz="3600">
                <a:solidFill>
                  <a:srgbClr val="0000FF"/>
                </a:solidFill>
              </a:rPr>
              <a:t>ủa vật phụ thuộc vào </a:t>
            </a:r>
            <a:r>
              <a:rPr lang="vi-VN" altLang="vi-VN" sz="3600">
                <a:solidFill>
                  <a:srgbClr val="0000FF"/>
                </a:solidFill>
              </a:rPr>
              <a:t>n</a:t>
            </a:r>
            <a:r>
              <a:rPr lang="en-US" altLang="vi-VN" sz="3600">
                <a:solidFill>
                  <a:srgbClr val="0000FF"/>
                </a:solidFill>
              </a:rPr>
              <a:t>hững yếu tố nào ?</a:t>
            </a:r>
          </a:p>
        </p:txBody>
      </p:sp>
    </p:spTree>
    <p:extLst>
      <p:ext uri="{BB962C8B-B14F-4D97-AF65-F5344CB8AC3E}">
        <p14:creationId xmlns:p14="http://schemas.microsoft.com/office/powerpoint/2010/main" xmlns="" val="179024451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6298"/>
                                        </p:tgtEl>
                                        <p:attrNameLst>
                                          <p:attrName>style.visibility</p:attrName>
                                        </p:attrNameLst>
                                      </p:cBhvr>
                                      <p:to>
                                        <p:strVal val="visible"/>
                                      </p:to>
                                    </p:set>
                                    <p:animEffect transition="in" filter="checkerboard(across)">
                                      <p:cBhvr>
                                        <p:cTn id="7" dur="500"/>
                                        <p:tgtEl>
                                          <p:spTgt spid="96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2"/>
          <p:cNvSpPr>
            <a:spLocks noChangeShapeType="1"/>
          </p:cNvSpPr>
          <p:nvPr/>
        </p:nvSpPr>
        <p:spPr bwMode="auto">
          <a:xfrm flipV="1">
            <a:off x="3359150" y="2349501"/>
            <a:ext cx="0" cy="1800225"/>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771" name="Oval 3"/>
          <p:cNvSpPr>
            <a:spLocks noChangeArrowheads="1"/>
          </p:cNvSpPr>
          <p:nvPr/>
        </p:nvSpPr>
        <p:spPr bwMode="auto">
          <a:xfrm>
            <a:off x="3360739" y="2133601"/>
            <a:ext cx="358775" cy="358775"/>
          </a:xfrm>
          <a:prstGeom prst="ellipse">
            <a:avLst/>
          </a:prstGeom>
          <a:solidFill>
            <a:schemeClr val="tx1"/>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2772" name="Freeform 4"/>
          <p:cNvSpPr>
            <a:spLocks/>
          </p:cNvSpPr>
          <p:nvPr/>
        </p:nvSpPr>
        <p:spPr bwMode="auto">
          <a:xfrm>
            <a:off x="4151313" y="2781300"/>
            <a:ext cx="6481762" cy="3887788"/>
          </a:xfrm>
          <a:custGeom>
            <a:avLst/>
            <a:gdLst>
              <a:gd name="T0" fmla="*/ 0 w 3763"/>
              <a:gd name="T1" fmla="*/ 2147483646 h 2647"/>
              <a:gd name="T2" fmla="*/ 2147483646 w 3763"/>
              <a:gd name="T3" fmla="*/ 0 h 2647"/>
              <a:gd name="T4" fmla="*/ 2147483646 w 3763"/>
              <a:gd name="T5" fmla="*/ 0 h 2647"/>
              <a:gd name="T6" fmla="*/ 2147483646 w 3763"/>
              <a:gd name="T7" fmla="*/ 2147483646 h 2647"/>
              <a:gd name="T8" fmla="*/ 2147483646 w 3763"/>
              <a:gd name="T9" fmla="*/ 2147483646 h 2647"/>
              <a:gd name="T10" fmla="*/ 2147483646 w 3763"/>
              <a:gd name="T11" fmla="*/ 2147483646 h 2647"/>
              <a:gd name="T12" fmla="*/ 0 w 3763"/>
              <a:gd name="T13" fmla="*/ 2147483646 h 2647"/>
              <a:gd name="T14" fmla="*/ 0 60000 65536"/>
              <a:gd name="T15" fmla="*/ 0 60000 65536"/>
              <a:gd name="T16" fmla="*/ 0 60000 65536"/>
              <a:gd name="T17" fmla="*/ 0 60000 65536"/>
              <a:gd name="T18" fmla="*/ 0 60000 65536"/>
              <a:gd name="T19" fmla="*/ 0 60000 65536"/>
              <a:gd name="T20" fmla="*/ 0 60000 65536"/>
              <a:gd name="T21" fmla="*/ 0 w 3763"/>
              <a:gd name="T22" fmla="*/ 0 h 2647"/>
              <a:gd name="T23" fmla="*/ 3763 w 3763"/>
              <a:gd name="T24" fmla="*/ 2647 h 26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63" h="2647">
                <a:moveTo>
                  <a:pt x="0" y="2647"/>
                </a:moveTo>
                <a:lnTo>
                  <a:pt x="28" y="0"/>
                </a:lnTo>
                <a:lnTo>
                  <a:pt x="3763" y="0"/>
                </a:lnTo>
                <a:lnTo>
                  <a:pt x="3763" y="353"/>
                </a:lnTo>
                <a:lnTo>
                  <a:pt x="418" y="353"/>
                </a:lnTo>
                <a:lnTo>
                  <a:pt x="279" y="2647"/>
                </a:lnTo>
                <a:lnTo>
                  <a:pt x="0" y="2647"/>
                </a:lnTo>
                <a:close/>
              </a:path>
            </a:pathLst>
          </a:custGeom>
          <a:solidFill>
            <a:srgbClr val="4D4D4D"/>
          </a:solidFill>
          <a:ln w="9525">
            <a:solidFill>
              <a:srgbClr val="808080"/>
            </a:solidFill>
            <a:round/>
            <a:headEnd/>
            <a:tailEnd/>
          </a:ln>
        </p:spPr>
        <p:txBody>
          <a:bodyPr/>
          <a:lstStyle/>
          <a:p>
            <a:endParaRPr lang="en-US"/>
          </a:p>
        </p:txBody>
      </p:sp>
      <p:sp>
        <p:nvSpPr>
          <p:cNvPr id="32773" name="Rectangle 5"/>
          <p:cNvSpPr>
            <a:spLocks noChangeArrowheads="1"/>
          </p:cNvSpPr>
          <p:nvPr/>
        </p:nvSpPr>
        <p:spPr bwMode="auto">
          <a:xfrm rot="1712912">
            <a:off x="3503614" y="2465389"/>
            <a:ext cx="720725" cy="85725"/>
          </a:xfrm>
          <a:prstGeom prst="rect">
            <a:avLst/>
          </a:prstGeom>
          <a:solidFill>
            <a:schemeClr val="bg2"/>
          </a:solidFill>
          <a:ln w="9525">
            <a:solidFill>
              <a:schemeClr val="bg2"/>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2774" name="Rectangle 6"/>
          <p:cNvSpPr>
            <a:spLocks noChangeArrowheads="1"/>
          </p:cNvSpPr>
          <p:nvPr/>
        </p:nvSpPr>
        <p:spPr bwMode="auto">
          <a:xfrm>
            <a:off x="3971925" y="2506664"/>
            <a:ext cx="6661150" cy="288925"/>
          </a:xfrm>
          <a:prstGeom prst="rect">
            <a:avLst/>
          </a:prstGeom>
          <a:solidFill>
            <a:srgbClr val="808080"/>
          </a:solidFill>
          <a:ln w="9525">
            <a:solidFill>
              <a:srgbClr val="8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2775" name="Rectangle 7"/>
          <p:cNvSpPr>
            <a:spLocks noChangeArrowheads="1"/>
          </p:cNvSpPr>
          <p:nvPr/>
        </p:nvSpPr>
        <p:spPr bwMode="auto">
          <a:xfrm>
            <a:off x="1524000" y="6669088"/>
            <a:ext cx="9144000" cy="188912"/>
          </a:xfrm>
          <a:prstGeom prst="rect">
            <a:avLst/>
          </a:prstGeom>
          <a:solidFill>
            <a:srgbClr val="4D4D4D"/>
          </a:solidFill>
          <a:ln w="9525">
            <a:solidFill>
              <a:srgbClr val="4D4D4D"/>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2776" name="Oval 8"/>
          <p:cNvSpPr>
            <a:spLocks noChangeArrowheads="1"/>
          </p:cNvSpPr>
          <p:nvPr/>
        </p:nvSpPr>
        <p:spPr bwMode="auto">
          <a:xfrm>
            <a:off x="3430588" y="2205038"/>
            <a:ext cx="215900" cy="215900"/>
          </a:xfrm>
          <a:prstGeom prst="ellipse">
            <a:avLst/>
          </a:prstGeom>
          <a:solidFill>
            <a:schemeClr val="bg2"/>
          </a:solidFill>
          <a:ln w="9525">
            <a:solidFill>
              <a:schemeClr val="bg2"/>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nvGrpSpPr>
          <p:cNvPr id="2" name="Group 9"/>
          <p:cNvGrpSpPr>
            <a:grpSpLocks/>
          </p:cNvGrpSpPr>
          <p:nvPr/>
        </p:nvGrpSpPr>
        <p:grpSpPr bwMode="auto">
          <a:xfrm>
            <a:off x="2855913" y="2209801"/>
            <a:ext cx="819150" cy="2519363"/>
            <a:chOff x="839" y="2614"/>
            <a:chExt cx="516" cy="1587"/>
          </a:xfrm>
        </p:grpSpPr>
        <p:grpSp>
          <p:nvGrpSpPr>
            <p:cNvPr id="32778" name="Group 10"/>
            <p:cNvGrpSpPr>
              <a:grpSpLocks/>
            </p:cNvGrpSpPr>
            <p:nvPr/>
          </p:nvGrpSpPr>
          <p:grpSpPr bwMode="auto">
            <a:xfrm>
              <a:off x="839" y="3421"/>
              <a:ext cx="516" cy="780"/>
              <a:chOff x="1248" y="3421"/>
              <a:chExt cx="516" cy="780"/>
            </a:xfrm>
          </p:grpSpPr>
          <p:sp>
            <p:nvSpPr>
              <p:cNvPr id="103435" name="Rectangle 11"/>
              <p:cNvSpPr>
                <a:spLocks noChangeArrowheads="1"/>
              </p:cNvSpPr>
              <p:nvPr/>
            </p:nvSpPr>
            <p:spPr bwMode="auto">
              <a:xfrm>
                <a:off x="1355" y="3702"/>
                <a:ext cx="409" cy="499"/>
              </a:xfrm>
              <a:prstGeom prst="rect">
                <a:avLst/>
              </a:prstGeom>
              <a:gradFill rotWithShape="1">
                <a:gsLst>
                  <a:gs pos="0">
                    <a:srgbClr val="008080"/>
                  </a:gs>
                  <a:gs pos="50000">
                    <a:schemeClr val="tx1"/>
                  </a:gs>
                  <a:gs pos="100000">
                    <a:srgbClr val="008080"/>
                  </a:gs>
                </a:gsLst>
                <a:lin ang="0" scaled="1"/>
              </a:gradFill>
              <a:ln>
                <a:noFill/>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2780" name="Oval 12"/>
              <p:cNvSpPr>
                <a:spLocks noChangeArrowheads="1"/>
              </p:cNvSpPr>
              <p:nvPr/>
            </p:nvSpPr>
            <p:spPr bwMode="auto">
              <a:xfrm>
                <a:off x="1546" y="3612"/>
                <a:ext cx="46" cy="90"/>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2781" name="Text Box 13"/>
              <p:cNvSpPr txBox="1">
                <a:spLocks noChangeArrowheads="1"/>
              </p:cNvSpPr>
              <p:nvPr/>
            </p:nvSpPr>
            <p:spPr bwMode="auto">
              <a:xfrm>
                <a:off x="1248" y="3421"/>
                <a:ext cx="22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A</a:t>
                </a:r>
              </a:p>
            </p:txBody>
          </p:sp>
        </p:grpSp>
        <p:sp>
          <p:nvSpPr>
            <p:cNvPr id="32782" name="Line 14"/>
            <p:cNvSpPr>
              <a:spLocks noChangeShapeType="1"/>
            </p:cNvSpPr>
            <p:nvPr/>
          </p:nvSpPr>
          <p:spPr bwMode="auto">
            <a:xfrm flipV="1">
              <a:off x="1156" y="2614"/>
              <a:ext cx="0" cy="99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5"/>
          <p:cNvGrpSpPr>
            <a:grpSpLocks/>
          </p:cNvGrpSpPr>
          <p:nvPr/>
        </p:nvGrpSpPr>
        <p:grpSpPr bwMode="auto">
          <a:xfrm>
            <a:off x="5181600" y="1784351"/>
            <a:ext cx="3962400" cy="720725"/>
            <a:chOff x="1338" y="1145"/>
            <a:chExt cx="2496" cy="454"/>
          </a:xfrm>
        </p:grpSpPr>
        <p:grpSp>
          <p:nvGrpSpPr>
            <p:cNvPr id="32784" name="Group 16"/>
            <p:cNvGrpSpPr>
              <a:grpSpLocks/>
            </p:cNvGrpSpPr>
            <p:nvPr/>
          </p:nvGrpSpPr>
          <p:grpSpPr bwMode="auto">
            <a:xfrm>
              <a:off x="2654" y="1145"/>
              <a:ext cx="1180" cy="454"/>
              <a:chOff x="3035" y="999"/>
              <a:chExt cx="1180" cy="454"/>
            </a:xfrm>
          </p:grpSpPr>
          <p:sp>
            <p:nvSpPr>
              <p:cNvPr id="32785" name="Rectangle 17"/>
              <p:cNvSpPr>
                <a:spLocks noChangeArrowheads="1"/>
              </p:cNvSpPr>
              <p:nvPr/>
            </p:nvSpPr>
            <p:spPr bwMode="auto">
              <a:xfrm>
                <a:off x="3035" y="999"/>
                <a:ext cx="816" cy="454"/>
              </a:xfrm>
              <a:prstGeom prst="rect">
                <a:avLst/>
              </a:prstGeom>
              <a:solidFill>
                <a:srgbClr val="008080"/>
              </a:solidFill>
              <a:ln w="9525">
                <a:solidFill>
                  <a:srgbClr val="008080"/>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endParaRPr lang="en-US" altLang="en-US">
                  <a:latin typeface="Garamond" panose="02020404030301010803" pitchFamily="18" charset="0"/>
                </a:endParaRPr>
              </a:p>
            </p:txBody>
          </p:sp>
          <p:sp>
            <p:nvSpPr>
              <p:cNvPr id="32786" name="Text Box 18"/>
              <p:cNvSpPr txBox="1">
                <a:spLocks noChangeArrowheads="1"/>
              </p:cNvSpPr>
              <p:nvPr/>
            </p:nvSpPr>
            <p:spPr bwMode="auto">
              <a:xfrm>
                <a:off x="3898" y="1073"/>
                <a:ext cx="3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a:solidFill>
                      <a:srgbClr val="A50021"/>
                    </a:solidFill>
                    <a:latin typeface="Franklin Gothic Medium" panose="020B0603020102020204" pitchFamily="34" charset="0"/>
                  </a:rPr>
                  <a:t>B</a:t>
                </a:r>
              </a:p>
            </p:txBody>
          </p:sp>
        </p:grpSp>
        <p:sp>
          <p:nvSpPr>
            <p:cNvPr id="32787" name="Line 19"/>
            <p:cNvSpPr>
              <a:spLocks noChangeShapeType="1"/>
            </p:cNvSpPr>
            <p:nvPr/>
          </p:nvSpPr>
          <p:spPr bwMode="auto">
            <a:xfrm>
              <a:off x="1338" y="1362"/>
              <a:ext cx="1315"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2788" name="Line 20"/>
          <p:cNvSpPr>
            <a:spLocks noChangeShapeType="1"/>
          </p:cNvSpPr>
          <p:nvPr/>
        </p:nvSpPr>
        <p:spPr bwMode="auto">
          <a:xfrm>
            <a:off x="3568700" y="2133600"/>
            <a:ext cx="1841500" cy="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789" name="Line 21"/>
          <p:cNvSpPr>
            <a:spLocks noChangeShapeType="1"/>
          </p:cNvSpPr>
          <p:nvPr/>
        </p:nvSpPr>
        <p:spPr bwMode="auto">
          <a:xfrm>
            <a:off x="6400800" y="2587626"/>
            <a:ext cx="0" cy="3324225"/>
          </a:xfrm>
          <a:prstGeom prst="line">
            <a:avLst/>
          </a:prstGeom>
          <a:noFill/>
          <a:ln w="12700">
            <a:solidFill>
              <a:srgbClr val="FF0000"/>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2790" name="Line 22"/>
          <p:cNvSpPr>
            <a:spLocks noChangeShapeType="1"/>
          </p:cNvSpPr>
          <p:nvPr/>
        </p:nvSpPr>
        <p:spPr bwMode="auto">
          <a:xfrm>
            <a:off x="1828800" y="5562600"/>
            <a:ext cx="1066800" cy="0"/>
          </a:xfrm>
          <a:prstGeom prst="line">
            <a:avLst/>
          </a:prstGeom>
          <a:noFill/>
          <a:ln w="12700">
            <a:solidFill>
              <a:schemeClr val="tx1"/>
            </a:solidFill>
            <a:prstDash val="dash"/>
            <a:miter lim="800000"/>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03447" name="Line 23"/>
          <p:cNvSpPr>
            <a:spLocks noChangeShapeType="1"/>
          </p:cNvSpPr>
          <p:nvPr/>
        </p:nvSpPr>
        <p:spPr bwMode="auto">
          <a:xfrm>
            <a:off x="5505450" y="2514600"/>
            <a:ext cx="0" cy="3657600"/>
          </a:xfrm>
          <a:prstGeom prst="line">
            <a:avLst/>
          </a:prstGeom>
          <a:noFill/>
          <a:ln w="12700">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2792" name="Line 24"/>
          <p:cNvSpPr>
            <a:spLocks noChangeShapeType="1"/>
          </p:cNvSpPr>
          <p:nvPr/>
        </p:nvSpPr>
        <p:spPr bwMode="auto">
          <a:xfrm>
            <a:off x="5521325" y="5697538"/>
            <a:ext cx="871538" cy="0"/>
          </a:xfrm>
          <a:prstGeom prst="line">
            <a:avLst/>
          </a:prstGeom>
          <a:noFill/>
          <a:ln w="12700" cap="sq">
            <a:solidFill>
              <a:srgbClr val="FF0000"/>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2793" name="Line 25"/>
          <p:cNvSpPr>
            <a:spLocks noChangeShapeType="1"/>
          </p:cNvSpPr>
          <p:nvPr/>
        </p:nvSpPr>
        <p:spPr bwMode="auto">
          <a:xfrm>
            <a:off x="1955800" y="5570539"/>
            <a:ext cx="0" cy="1100137"/>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2794" name="Line 26"/>
          <p:cNvSpPr>
            <a:spLocks noChangeShapeType="1"/>
          </p:cNvSpPr>
          <p:nvPr/>
        </p:nvSpPr>
        <p:spPr bwMode="auto">
          <a:xfrm>
            <a:off x="1652589" y="4724400"/>
            <a:ext cx="1419225" cy="0"/>
          </a:xfrm>
          <a:prstGeom prst="line">
            <a:avLst/>
          </a:prstGeom>
          <a:noFill/>
          <a:ln w="12700">
            <a:solidFill>
              <a:schemeClr val="tx1"/>
            </a:solidFill>
            <a:prstDash val="dash"/>
            <a:miter lim="800000"/>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32795" name="Line 27"/>
          <p:cNvSpPr>
            <a:spLocks noChangeShapeType="1"/>
          </p:cNvSpPr>
          <p:nvPr/>
        </p:nvSpPr>
        <p:spPr bwMode="auto">
          <a:xfrm flipH="1">
            <a:off x="1774825" y="4729163"/>
            <a:ext cx="0" cy="1924050"/>
          </a:xfrm>
          <a:prstGeom prst="line">
            <a:avLst/>
          </a:prstGeom>
          <a:noFill/>
          <a:ln w="12700" cap="sq">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2796" name="Line 28"/>
          <p:cNvSpPr>
            <a:spLocks noChangeShapeType="1"/>
          </p:cNvSpPr>
          <p:nvPr/>
        </p:nvSpPr>
        <p:spPr bwMode="auto">
          <a:xfrm>
            <a:off x="7239000" y="2509838"/>
            <a:ext cx="0" cy="3694112"/>
          </a:xfrm>
          <a:prstGeom prst="line">
            <a:avLst/>
          </a:prstGeom>
          <a:noFill/>
          <a:ln w="12700">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103453" name="Line 29"/>
          <p:cNvSpPr>
            <a:spLocks noChangeShapeType="1"/>
          </p:cNvSpPr>
          <p:nvPr/>
        </p:nvSpPr>
        <p:spPr bwMode="auto">
          <a:xfrm>
            <a:off x="5494338" y="6165850"/>
            <a:ext cx="1727200" cy="0"/>
          </a:xfrm>
          <a:prstGeom prst="line">
            <a:avLst/>
          </a:prstGeom>
          <a:noFill/>
          <a:ln w="12700" cap="sq">
            <a:solidFill>
              <a:srgbClr val="FF0000"/>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2798" name="Rectangle 31"/>
          <p:cNvSpPr>
            <a:spLocks noChangeArrowheads="1"/>
          </p:cNvSpPr>
          <p:nvPr/>
        </p:nvSpPr>
        <p:spPr bwMode="auto">
          <a:xfrm>
            <a:off x="1666875" y="827088"/>
            <a:ext cx="83820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800">
                <a:solidFill>
                  <a:srgbClr val="FF3300"/>
                </a:solidFill>
                <a:latin typeface="VNI-Times" pitchFamily="2" charset="0"/>
              </a:rPr>
              <a:t>Neáu ñöa quaû naëng A leân moät ñoä cao h</a:t>
            </a:r>
            <a:r>
              <a:rPr lang="en-US" altLang="en-US" sz="2800" baseline="-25000">
                <a:solidFill>
                  <a:srgbClr val="FF3300"/>
                </a:solidFill>
                <a:latin typeface="VNI-Times" pitchFamily="2" charset="0"/>
              </a:rPr>
              <a:t>2</a:t>
            </a:r>
            <a:r>
              <a:rPr lang="en-US" altLang="en-US" sz="2800">
                <a:solidFill>
                  <a:srgbClr val="FF3300"/>
                </a:solidFill>
                <a:latin typeface="VNI-Times" pitchFamily="2" charset="0"/>
              </a:rPr>
              <a:t> (cao hôn h</a:t>
            </a:r>
            <a:r>
              <a:rPr lang="en-US" altLang="en-US" sz="2800" baseline="-25000">
                <a:solidFill>
                  <a:srgbClr val="FF3300"/>
                </a:solidFill>
                <a:latin typeface="VNI-Times" pitchFamily="2" charset="0"/>
              </a:rPr>
              <a:t>1</a:t>
            </a:r>
            <a:r>
              <a:rPr lang="en-US" altLang="en-US" sz="2800">
                <a:solidFill>
                  <a:srgbClr val="FF3300"/>
                </a:solidFill>
                <a:latin typeface="VNI-Times" pitchFamily="2" charset="0"/>
              </a:rPr>
              <a:t>) thì cô naêng cuûa vaät thay ñoåi nhö theá naøo?Vì sao? </a:t>
            </a:r>
          </a:p>
        </p:txBody>
      </p:sp>
      <p:sp>
        <p:nvSpPr>
          <p:cNvPr id="32799" name="Text Box 32"/>
          <p:cNvSpPr txBox="1">
            <a:spLocks noChangeArrowheads="1"/>
          </p:cNvSpPr>
          <p:nvPr/>
        </p:nvSpPr>
        <p:spPr bwMode="auto">
          <a:xfrm>
            <a:off x="2070100" y="58674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FF0000"/>
                </a:solidFill>
              </a:rPr>
              <a:t>h</a:t>
            </a:r>
            <a:r>
              <a:rPr lang="en-US" altLang="en-US" sz="2400" baseline="-25000">
                <a:solidFill>
                  <a:srgbClr val="FF0000"/>
                </a:solidFill>
              </a:rPr>
              <a:t>1</a:t>
            </a:r>
            <a:endParaRPr lang="en-US" altLang="en-US" sz="2400">
              <a:solidFill>
                <a:srgbClr val="FF0000"/>
              </a:solidFill>
            </a:endParaRPr>
          </a:p>
        </p:txBody>
      </p:sp>
      <p:sp>
        <p:nvSpPr>
          <p:cNvPr id="32800" name="Text Box 33"/>
          <p:cNvSpPr txBox="1">
            <a:spLocks noChangeArrowheads="1"/>
          </p:cNvSpPr>
          <p:nvPr/>
        </p:nvSpPr>
        <p:spPr bwMode="auto">
          <a:xfrm>
            <a:off x="1752600" y="49530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FF0000"/>
                </a:solidFill>
              </a:rPr>
              <a:t>h</a:t>
            </a:r>
            <a:r>
              <a:rPr lang="en-US" altLang="en-US" sz="2400" baseline="-25000">
                <a:solidFill>
                  <a:srgbClr val="FF0000"/>
                </a:solidFill>
              </a:rPr>
              <a:t>2</a:t>
            </a:r>
            <a:endParaRPr lang="en-US" altLang="en-US" sz="2400">
              <a:solidFill>
                <a:srgbClr val="FF0000"/>
              </a:solidFill>
            </a:endParaRPr>
          </a:p>
        </p:txBody>
      </p:sp>
      <p:sp>
        <p:nvSpPr>
          <p:cNvPr id="103458" name="Text Box 34"/>
          <p:cNvSpPr txBox="1">
            <a:spLocks noChangeArrowheads="1"/>
          </p:cNvSpPr>
          <p:nvPr/>
        </p:nvSpPr>
        <p:spPr bwMode="auto">
          <a:xfrm>
            <a:off x="6061075" y="6021389"/>
            <a:ext cx="533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200">
                <a:solidFill>
                  <a:srgbClr val="FF0000"/>
                </a:solidFill>
                <a:latin typeface="Gigi" pitchFamily="82" charset="0"/>
              </a:rPr>
              <a:t>s</a:t>
            </a:r>
            <a:r>
              <a:rPr lang="en-US" altLang="en-US" sz="2400" baseline="-25000">
                <a:solidFill>
                  <a:srgbClr val="FF0000"/>
                </a:solidFill>
              </a:rPr>
              <a:t>2</a:t>
            </a:r>
            <a:endParaRPr lang="en-US" altLang="en-US" sz="2400">
              <a:solidFill>
                <a:srgbClr val="FF0000"/>
              </a:solidFill>
            </a:endParaRPr>
          </a:p>
        </p:txBody>
      </p:sp>
      <p:sp>
        <p:nvSpPr>
          <p:cNvPr id="32802" name="Text Box 35"/>
          <p:cNvSpPr txBox="1">
            <a:spLocks noChangeArrowheads="1"/>
          </p:cNvSpPr>
          <p:nvPr/>
        </p:nvSpPr>
        <p:spPr bwMode="auto">
          <a:xfrm>
            <a:off x="5791200" y="55626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200">
                <a:solidFill>
                  <a:srgbClr val="FF0000"/>
                </a:solidFill>
                <a:latin typeface="Gigi" pitchFamily="82" charset="0"/>
              </a:rPr>
              <a:t>s</a:t>
            </a:r>
            <a:r>
              <a:rPr lang="en-US" altLang="en-US" sz="2400" baseline="-25000">
                <a:solidFill>
                  <a:srgbClr val="FF0000"/>
                </a:solidFill>
              </a:rPr>
              <a:t>1</a:t>
            </a:r>
            <a:endParaRPr lang="en-US" altLang="en-US" sz="2400">
              <a:solidFill>
                <a:srgbClr val="FF0000"/>
              </a:solidFill>
            </a:endParaRPr>
          </a:p>
        </p:txBody>
      </p:sp>
      <p:sp>
        <p:nvSpPr>
          <p:cNvPr id="32803" name="Text Box 36"/>
          <p:cNvSpPr txBox="1">
            <a:spLocks noChangeArrowheads="1"/>
          </p:cNvSpPr>
          <p:nvPr/>
        </p:nvSpPr>
        <p:spPr bwMode="auto">
          <a:xfrm>
            <a:off x="7312025" y="3340101"/>
            <a:ext cx="30686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0000CC"/>
                </a:solidFill>
              </a:rPr>
              <a:t>Quả nặng A có khối lượng không đổi.</a:t>
            </a:r>
          </a:p>
        </p:txBody>
      </p:sp>
      <p:sp>
        <p:nvSpPr>
          <p:cNvPr id="32804" name="Rectangle 4"/>
          <p:cNvSpPr txBox="1">
            <a:spLocks noChangeArrowheads="1"/>
          </p:cNvSpPr>
          <p:nvPr/>
        </p:nvSpPr>
        <p:spPr bwMode="auto">
          <a:xfrm>
            <a:off x="1774825" y="0"/>
            <a:ext cx="8686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2800" i="1">
                <a:latin typeface="VNI-Times" pitchFamily="2" charset="0"/>
                <a:sym typeface="Wingdings" panose="05000000000000000000" pitchFamily="2" charset="2"/>
                <a:hlinkClick r:id="rId2" action="ppaction://hlinksldjump"/>
              </a:rPr>
              <a:t> </a:t>
            </a:r>
            <a:r>
              <a:rPr lang="en-US" altLang="en-US" sz="2800">
                <a:latin typeface="VNI-Times" pitchFamily="2" charset="0"/>
                <a:sym typeface="Wingdings" panose="05000000000000000000" pitchFamily="2" charset="2"/>
                <a:hlinkClick r:id="rId2" action="ppaction://hlinksldjump"/>
              </a:rPr>
              <a:t>* </a:t>
            </a:r>
            <a:r>
              <a:rPr lang="en-US" altLang="en-US" sz="2800">
                <a:latin typeface="VNI-Times" pitchFamily="2" charset="0"/>
                <a:hlinkClick r:id="rId2" action="ppaction://hlinksldjump"/>
              </a:rPr>
              <a:t>Tìm hieåu söï phuï thuoäc cuûa theá naêng vaøo chiều cao cuûa vaät:</a:t>
            </a:r>
          </a:p>
        </p:txBody>
      </p:sp>
      <p:sp>
        <p:nvSpPr>
          <p:cNvPr id="42" name="Text Box 45"/>
          <p:cNvSpPr txBox="1">
            <a:spLocks noChangeArrowheads="1"/>
          </p:cNvSpPr>
          <p:nvPr/>
        </p:nvSpPr>
        <p:spPr bwMode="auto">
          <a:xfrm>
            <a:off x="5843589" y="5643563"/>
            <a:ext cx="5005387"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800">
                <a:solidFill>
                  <a:srgbClr val="0000FF"/>
                </a:solidFill>
              </a:rPr>
              <a:t>=&gt;Vật ở càng cao (thấp) thì thế </a:t>
            </a:r>
            <a:r>
              <a:rPr lang="en-US" altLang="vi-VN" sz="2800">
                <a:solidFill>
                  <a:schemeClr val="tx2"/>
                </a:solidFill>
              </a:rPr>
              <a:t>năng</a:t>
            </a:r>
            <a:r>
              <a:rPr lang="en-US" altLang="vi-VN" sz="2800"/>
              <a:t> càng lớn.(nhỏ)</a:t>
            </a:r>
          </a:p>
        </p:txBody>
      </p:sp>
      <p:sp>
        <p:nvSpPr>
          <p:cNvPr id="32806" name="Text Box 38"/>
          <p:cNvSpPr txBox="1">
            <a:spLocks noChangeArrowheads="1"/>
          </p:cNvSpPr>
          <p:nvPr/>
        </p:nvSpPr>
        <p:spPr bwMode="auto">
          <a:xfrm>
            <a:off x="5916614" y="4400550"/>
            <a:ext cx="45370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2200"/>
              <a:t>Quãng đường dịch chuyển dài hơn nên cơ năng lớn hơn</a:t>
            </a:r>
          </a:p>
        </p:txBody>
      </p:sp>
    </p:spTree>
    <p:extLst>
      <p:ext uri="{BB962C8B-B14F-4D97-AF65-F5344CB8AC3E}">
        <p14:creationId xmlns:p14="http://schemas.microsoft.com/office/powerpoint/2010/main" xmlns="" val="2617510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0174 0.00255 L -0.1934 0.00255 " pathEditMode="relative" rAng="0" ptsTypes="AA">
                                      <p:cBhvr>
                                        <p:cTn id="6" dur="2000" fill="hold"/>
                                        <p:tgtEl>
                                          <p:spTgt spid="4"/>
                                        </p:tgtEl>
                                        <p:attrNameLst>
                                          <p:attrName>ppt_x</p:attrName>
                                          <p:attrName>ppt_y</p:attrName>
                                        </p:attrNameLst>
                                      </p:cBhvr>
                                      <p:rCtr x="-9583" y="0"/>
                                    </p:animMotion>
                                  </p:childTnLst>
                                </p:cTn>
                              </p:par>
                              <p:par>
                                <p:cTn id="7" presetID="42" presetClass="path" presetSubtype="0" accel="50000" decel="50000" fill="hold" nodeType="withEffect">
                                  <p:stCondLst>
                                    <p:cond delay="0"/>
                                  </p:stCondLst>
                                  <p:childTnLst>
                                    <p:animMotion origin="layout" path="M -1.38889E-6 2.96296E-6 L 0.00122 0.2831 " pathEditMode="relative" rAng="0" ptsTypes="AA">
                                      <p:cBhvr>
                                        <p:cTn id="8" dur="2000" fill="hold"/>
                                        <p:tgtEl>
                                          <p:spTgt spid="2"/>
                                        </p:tgtEl>
                                        <p:attrNameLst>
                                          <p:attrName>ppt_x</p:attrName>
                                          <p:attrName>ppt_y</p:attrName>
                                        </p:attrNameLst>
                                      </p:cBhvr>
                                      <p:rCtr x="52" y="14144"/>
                                    </p:animMotion>
                                  </p:childTnLst>
                                </p:cTn>
                              </p:par>
                            </p:childTnLst>
                          </p:cTn>
                        </p:par>
                        <p:par>
                          <p:cTn id="9" fill="hold" nodeType="afterGroup">
                            <p:stCondLst>
                              <p:cond delay="2000"/>
                            </p:stCondLst>
                            <p:childTnLst>
                              <p:par>
                                <p:cTn id="10" presetID="4" presetClass="entr" presetSubtype="16" fill="hold" nodeType="afterEffect">
                                  <p:stCondLst>
                                    <p:cond delay="0"/>
                                  </p:stCondLst>
                                  <p:childTnLst>
                                    <p:set>
                                      <p:cBhvr>
                                        <p:cTn id="11" dur="1" fill="hold">
                                          <p:stCondLst>
                                            <p:cond delay="0"/>
                                          </p:stCondLst>
                                        </p:cTn>
                                        <p:tgtEl>
                                          <p:spTgt spid="103447"/>
                                        </p:tgtEl>
                                        <p:attrNameLst>
                                          <p:attrName>style.visibility</p:attrName>
                                        </p:attrNameLst>
                                      </p:cBhvr>
                                      <p:to>
                                        <p:strVal val="visible"/>
                                      </p:to>
                                    </p:set>
                                    <p:animEffect transition="in" filter="box(in)">
                                      <p:cBhvr>
                                        <p:cTn id="12" dur="500"/>
                                        <p:tgtEl>
                                          <p:spTgt spid="1034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3458"/>
                                        </p:tgtEl>
                                        <p:attrNameLst>
                                          <p:attrName>style.visibility</p:attrName>
                                        </p:attrNameLst>
                                      </p:cBhvr>
                                      <p:to>
                                        <p:strVal val="visible"/>
                                      </p:to>
                                    </p:set>
                                    <p:animEffect transition="in" filter="blinds(horizontal)">
                                      <p:cBhvr>
                                        <p:cTn id="17" dur="500"/>
                                        <p:tgtEl>
                                          <p:spTgt spid="103458"/>
                                        </p:tgtEl>
                                      </p:cBhvr>
                                    </p:animEffect>
                                  </p:childTnLst>
                                </p:cTn>
                              </p:par>
                              <p:par>
                                <p:cTn id="18" presetID="3" presetClass="entr" presetSubtype="10" fill="hold" nodeType="withEffect">
                                  <p:stCondLst>
                                    <p:cond delay="0"/>
                                  </p:stCondLst>
                                  <p:childTnLst>
                                    <p:set>
                                      <p:cBhvr>
                                        <p:cTn id="19" dur="1" fill="hold">
                                          <p:stCondLst>
                                            <p:cond delay="0"/>
                                          </p:stCondLst>
                                        </p:cTn>
                                        <p:tgtEl>
                                          <p:spTgt spid="103453"/>
                                        </p:tgtEl>
                                        <p:attrNameLst>
                                          <p:attrName>style.visibility</p:attrName>
                                        </p:attrNameLst>
                                      </p:cBhvr>
                                      <p:to>
                                        <p:strVal val="visible"/>
                                      </p:to>
                                    </p:set>
                                    <p:animEffect transition="in" filter="blinds(horizontal)">
                                      <p:cBhvr>
                                        <p:cTn id="20" dur="500"/>
                                        <p:tgtEl>
                                          <p:spTgt spid="1034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32806"/>
                                        </p:tgtEl>
                                        <p:attrNameLst>
                                          <p:attrName>style.visibility</p:attrName>
                                        </p:attrNameLst>
                                      </p:cBhvr>
                                      <p:to>
                                        <p:strVal val="visible"/>
                                      </p:to>
                                    </p:set>
                                    <p:anim calcmode="lin" valueType="num">
                                      <p:cBhvr>
                                        <p:cTn id="25" dur="1000" fill="hold"/>
                                        <p:tgtEl>
                                          <p:spTgt spid="32806"/>
                                        </p:tgtEl>
                                        <p:attrNameLst>
                                          <p:attrName>ppt_w</p:attrName>
                                        </p:attrNameLst>
                                      </p:cBhvr>
                                      <p:tavLst>
                                        <p:tav tm="0">
                                          <p:val>
                                            <p:strVal val="#ppt_w+.3"/>
                                          </p:val>
                                        </p:tav>
                                        <p:tav tm="100000">
                                          <p:val>
                                            <p:strVal val="#ppt_w"/>
                                          </p:val>
                                        </p:tav>
                                      </p:tavLst>
                                    </p:anim>
                                    <p:anim calcmode="lin" valueType="num">
                                      <p:cBhvr>
                                        <p:cTn id="26" dur="1000" fill="hold"/>
                                        <p:tgtEl>
                                          <p:spTgt spid="32806"/>
                                        </p:tgtEl>
                                        <p:attrNameLst>
                                          <p:attrName>ppt_h</p:attrName>
                                        </p:attrNameLst>
                                      </p:cBhvr>
                                      <p:tavLst>
                                        <p:tav tm="0">
                                          <p:val>
                                            <p:strVal val="#ppt_h"/>
                                          </p:val>
                                        </p:tav>
                                        <p:tav tm="100000">
                                          <p:val>
                                            <p:strVal val="#ppt_h"/>
                                          </p:val>
                                        </p:tav>
                                      </p:tavLst>
                                    </p:anim>
                                    <p:animEffect transition="in" filter="fade">
                                      <p:cBhvr>
                                        <p:cTn id="27" dur="1000"/>
                                        <p:tgtEl>
                                          <p:spTgt spid="328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8" grpId="0"/>
      <p:bldP spid="42" grpId="0"/>
      <p:bldP spid="3280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li8"/>
          <p:cNvPicPr>
            <a:picLocks noChangeAspect="1" noChangeArrowheads="1"/>
          </p:cNvPicPr>
          <p:nvPr/>
        </p:nvPicPr>
        <p:blipFill>
          <a:blip r:embed="rId2">
            <a:extLst>
              <a:ext uri="{28A0092B-C50C-407E-A947-70E740481C1C}">
                <a14:useLocalDpi xmlns:a14="http://schemas.microsoft.com/office/drawing/2010/main" xmlns="" val="0"/>
              </a:ext>
            </a:extLst>
          </a:blip>
          <a:srcRect l="4001" t="4666" r="78000" b="71333"/>
          <a:stretch>
            <a:fillRect/>
          </a:stretch>
        </p:blipFill>
        <p:spPr bwMode="auto">
          <a:xfrm>
            <a:off x="7113588" y="719138"/>
            <a:ext cx="762000" cy="73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3" descr="li8"/>
          <p:cNvPicPr>
            <a:picLocks noChangeAspect="1" noChangeArrowheads="1"/>
          </p:cNvPicPr>
          <p:nvPr/>
        </p:nvPicPr>
        <p:blipFill>
          <a:blip r:embed="rId2">
            <a:extLst>
              <a:ext uri="{28A0092B-C50C-407E-A947-70E740481C1C}">
                <a14:useLocalDpi xmlns:a14="http://schemas.microsoft.com/office/drawing/2010/main" xmlns="" val="0"/>
              </a:ext>
            </a:extLst>
          </a:blip>
          <a:srcRect l="4001" t="4666" r="78000" b="71333"/>
          <a:stretch>
            <a:fillRect/>
          </a:stretch>
        </p:blipFill>
        <p:spPr bwMode="auto">
          <a:xfrm>
            <a:off x="3414713" y="139065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Rectangle 4"/>
          <p:cNvSpPr>
            <a:spLocks noGrp="1" noChangeArrowheads="1"/>
          </p:cNvSpPr>
          <p:nvPr>
            <p:ph type="body" idx="4294967295"/>
          </p:nvPr>
        </p:nvSpPr>
        <p:spPr>
          <a:xfrm>
            <a:off x="1779588" y="7938"/>
            <a:ext cx="8686800" cy="838200"/>
          </a:xfrm>
        </p:spPr>
        <p:txBody>
          <a:bodyPr>
            <a:normAutofit fontScale="92500" lnSpcReduction="20000"/>
          </a:bodyPr>
          <a:lstStyle/>
          <a:p>
            <a:pPr eaLnBrk="1" hangingPunct="1">
              <a:buFontTx/>
              <a:buNone/>
            </a:pPr>
            <a:r>
              <a:rPr lang="en-US" altLang="en-US" sz="3800">
                <a:latin typeface="VNI-Times" pitchFamily="2" charset="0"/>
                <a:sym typeface="Wingdings" panose="05000000000000000000" pitchFamily="2" charset="2"/>
                <a:hlinkClick r:id="rId3" action="ppaction://hlinksldjump"/>
              </a:rPr>
              <a:t>* </a:t>
            </a:r>
            <a:r>
              <a:rPr lang="en-US" altLang="en-US" sz="3800">
                <a:latin typeface="VNI-Times" pitchFamily="2" charset="0"/>
                <a:hlinkClick r:id="rId3" action="ppaction://hlinksldjump"/>
              </a:rPr>
              <a:t>Tìm hieåu söï phuï thuoäc cuûa theá naêng vaøo khoái löôïng cuûa vaät:</a:t>
            </a:r>
          </a:p>
        </p:txBody>
      </p:sp>
      <p:grpSp>
        <p:nvGrpSpPr>
          <p:cNvPr id="33797" name="Group 5"/>
          <p:cNvGrpSpPr>
            <a:grpSpLocks/>
          </p:cNvGrpSpPr>
          <p:nvPr/>
        </p:nvGrpSpPr>
        <p:grpSpPr bwMode="auto">
          <a:xfrm>
            <a:off x="1703388" y="4224339"/>
            <a:ext cx="8458200" cy="1266825"/>
            <a:chOff x="336" y="2688"/>
            <a:chExt cx="5184" cy="1008"/>
          </a:xfrm>
        </p:grpSpPr>
        <p:sp>
          <p:nvSpPr>
            <p:cNvPr id="33798" name="Rectangle 6" descr="25%"/>
            <p:cNvSpPr>
              <a:spLocks noChangeArrowheads="1"/>
            </p:cNvSpPr>
            <p:nvPr/>
          </p:nvSpPr>
          <p:spPr bwMode="auto">
            <a:xfrm>
              <a:off x="336" y="2688"/>
              <a:ext cx="5184" cy="100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80000"/>
                </a:lnSpc>
                <a:spcBef>
                  <a:spcPct val="20000"/>
                </a:spcBef>
              </a:pPr>
              <a:endParaRPr lang="en-US" altLang="en-US" sz="2800">
                <a:solidFill>
                  <a:srgbClr val="0000FF"/>
                </a:solidFill>
                <a:latin typeface="VNI-Times" pitchFamily="2" charset="0"/>
              </a:endParaRPr>
            </a:p>
            <a:p>
              <a:pPr algn="ctr" eaLnBrk="1" hangingPunct="1">
                <a:lnSpc>
                  <a:spcPct val="80000"/>
                </a:lnSpc>
                <a:spcBef>
                  <a:spcPct val="20000"/>
                </a:spcBef>
              </a:pPr>
              <a:endParaRPr lang="en-US" altLang="en-US" sz="2800">
                <a:solidFill>
                  <a:srgbClr val="0000FF"/>
                </a:solidFill>
                <a:latin typeface="VNI-Times" pitchFamily="2" charset="0"/>
              </a:endParaRPr>
            </a:p>
            <a:p>
              <a:pPr algn="ctr" eaLnBrk="1" hangingPunct="1">
                <a:lnSpc>
                  <a:spcPct val="80000"/>
                </a:lnSpc>
                <a:spcBef>
                  <a:spcPct val="20000"/>
                </a:spcBef>
              </a:pPr>
              <a:r>
                <a:rPr lang="en-US" altLang="en-US" sz="2800">
                  <a:solidFill>
                    <a:srgbClr val="FF3300"/>
                  </a:solidFill>
                  <a:latin typeface="VNI-Times" pitchFamily="2" charset="0"/>
                </a:rPr>
                <a:t>Caùt mòn</a:t>
              </a:r>
            </a:p>
          </p:txBody>
        </p:sp>
        <p:sp>
          <p:nvSpPr>
            <p:cNvPr id="33799" name="Line 7"/>
            <p:cNvSpPr>
              <a:spLocks noChangeShapeType="1"/>
            </p:cNvSpPr>
            <p:nvPr/>
          </p:nvSpPr>
          <p:spPr bwMode="auto">
            <a:xfrm>
              <a:off x="336" y="2688"/>
              <a:ext cx="0" cy="100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00" name="Line 8"/>
            <p:cNvSpPr>
              <a:spLocks noChangeShapeType="1"/>
            </p:cNvSpPr>
            <p:nvPr/>
          </p:nvSpPr>
          <p:spPr bwMode="auto">
            <a:xfrm>
              <a:off x="336" y="3696"/>
              <a:ext cx="518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01" name="Line 9"/>
            <p:cNvSpPr>
              <a:spLocks noChangeShapeType="1"/>
            </p:cNvSpPr>
            <p:nvPr/>
          </p:nvSpPr>
          <p:spPr bwMode="auto">
            <a:xfrm>
              <a:off x="5520" y="2688"/>
              <a:ext cx="0" cy="100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10"/>
          <p:cNvGrpSpPr>
            <a:grpSpLocks/>
          </p:cNvGrpSpPr>
          <p:nvPr/>
        </p:nvGrpSpPr>
        <p:grpSpPr bwMode="auto">
          <a:xfrm>
            <a:off x="7265988" y="1176338"/>
            <a:ext cx="609600" cy="1454150"/>
            <a:chOff x="3216" y="1580"/>
            <a:chExt cx="384" cy="484"/>
          </a:xfrm>
        </p:grpSpPr>
        <p:sp>
          <p:nvSpPr>
            <p:cNvPr id="105483" name="Oval 11"/>
            <p:cNvSpPr>
              <a:spLocks noChangeArrowheads="1"/>
            </p:cNvSpPr>
            <p:nvPr/>
          </p:nvSpPr>
          <p:spPr bwMode="auto">
            <a:xfrm>
              <a:off x="3360" y="1580"/>
              <a:ext cx="96" cy="144"/>
            </a:xfrm>
            <a:prstGeom prst="ellipse">
              <a:avLst/>
            </a:prstGeom>
            <a:gradFill rotWithShape="1">
              <a:gsLst>
                <a:gs pos="0">
                  <a:schemeClr val="accent1"/>
                </a:gs>
                <a:gs pos="100000">
                  <a:schemeClr val="accent1">
                    <a:gamma/>
                    <a:shade val="0"/>
                    <a:invGamma/>
                  </a:schemeClr>
                </a:gs>
              </a:gsLst>
              <a:path path="shape">
                <a:fillToRect l="50000" t="50000" r="50000" b="50000"/>
              </a:path>
            </a:gradFill>
            <a:ln w="9525" algn="ctr">
              <a:solidFill>
                <a:schemeClr val="tx1"/>
              </a:solidFill>
              <a:round/>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05484" name="Rectangle 12"/>
            <p:cNvSpPr>
              <a:spLocks noChangeArrowheads="1"/>
            </p:cNvSpPr>
            <p:nvPr/>
          </p:nvSpPr>
          <p:spPr bwMode="auto">
            <a:xfrm>
              <a:off x="3216" y="1680"/>
              <a:ext cx="384" cy="384"/>
            </a:xfrm>
            <a:prstGeom prst="rect">
              <a:avLst/>
            </a:prstGeom>
            <a:gradFill rotWithShape="1">
              <a:gsLst>
                <a:gs pos="0">
                  <a:schemeClr val="accent1">
                    <a:gamma/>
                    <a:shade val="0"/>
                    <a:invGamma/>
                    <a:alpha val="59000"/>
                  </a:schemeClr>
                </a:gs>
                <a:gs pos="50000">
                  <a:schemeClr val="accent1"/>
                </a:gs>
                <a:gs pos="100000">
                  <a:schemeClr val="accent1">
                    <a:gamma/>
                    <a:shade val="0"/>
                    <a:invGamma/>
                    <a:alpha val="59000"/>
                  </a:schemeClr>
                </a:gs>
              </a:gsLst>
              <a:lin ang="0" scaled="1"/>
            </a:gradFill>
            <a:ln w="9525" algn="ctr">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grpSp>
        <p:nvGrpSpPr>
          <p:cNvPr id="4" name="Group 13"/>
          <p:cNvGrpSpPr>
            <a:grpSpLocks/>
          </p:cNvGrpSpPr>
          <p:nvPr/>
        </p:nvGrpSpPr>
        <p:grpSpPr bwMode="auto">
          <a:xfrm>
            <a:off x="3532188" y="1870075"/>
            <a:ext cx="609600" cy="762000"/>
            <a:chOff x="576" y="1632"/>
            <a:chExt cx="384" cy="480"/>
          </a:xfrm>
        </p:grpSpPr>
        <p:sp>
          <p:nvSpPr>
            <p:cNvPr id="105486" name="Oval 14"/>
            <p:cNvSpPr>
              <a:spLocks noChangeArrowheads="1"/>
            </p:cNvSpPr>
            <p:nvPr/>
          </p:nvSpPr>
          <p:spPr bwMode="auto">
            <a:xfrm>
              <a:off x="720" y="1632"/>
              <a:ext cx="96" cy="144"/>
            </a:xfrm>
            <a:prstGeom prst="ellipse">
              <a:avLst/>
            </a:prstGeom>
            <a:gradFill rotWithShape="1">
              <a:gsLst>
                <a:gs pos="0">
                  <a:schemeClr val="accent1"/>
                </a:gs>
                <a:gs pos="100000">
                  <a:schemeClr val="accent1">
                    <a:gamma/>
                    <a:shade val="0"/>
                    <a:invGamma/>
                  </a:schemeClr>
                </a:gs>
              </a:gsLst>
              <a:path path="shape">
                <a:fillToRect l="50000" t="50000" r="50000" b="50000"/>
              </a:path>
            </a:gradFill>
            <a:ln w="9525" algn="ctr">
              <a:solidFill>
                <a:schemeClr val="tx1"/>
              </a:solidFill>
              <a:round/>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05487" name="Rectangle 15"/>
            <p:cNvSpPr>
              <a:spLocks noChangeArrowheads="1"/>
            </p:cNvSpPr>
            <p:nvPr/>
          </p:nvSpPr>
          <p:spPr bwMode="auto">
            <a:xfrm>
              <a:off x="576" y="1728"/>
              <a:ext cx="384" cy="384"/>
            </a:xfrm>
            <a:prstGeom prst="rect">
              <a:avLst/>
            </a:prstGeom>
            <a:gradFill rotWithShape="1">
              <a:gsLst>
                <a:gs pos="0">
                  <a:schemeClr val="accent1">
                    <a:gamma/>
                    <a:shade val="0"/>
                    <a:invGamma/>
                    <a:alpha val="56000"/>
                  </a:schemeClr>
                </a:gs>
                <a:gs pos="50000">
                  <a:schemeClr val="accent1"/>
                </a:gs>
                <a:gs pos="100000">
                  <a:schemeClr val="accent1">
                    <a:gamma/>
                    <a:shade val="0"/>
                    <a:invGamma/>
                    <a:alpha val="56000"/>
                  </a:schemeClr>
                </a:gs>
              </a:gsLst>
              <a:lin ang="0" scaled="1"/>
            </a:gradFill>
            <a:ln w="9525" algn="ctr">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105488" name="Line 16"/>
          <p:cNvSpPr>
            <a:spLocks noChangeShapeType="1"/>
          </p:cNvSpPr>
          <p:nvPr/>
        </p:nvSpPr>
        <p:spPr bwMode="auto">
          <a:xfrm>
            <a:off x="3432175" y="2652714"/>
            <a:ext cx="0" cy="1538287"/>
          </a:xfrm>
          <a:prstGeom prst="line">
            <a:avLst/>
          </a:prstGeom>
          <a:noFill/>
          <a:ln w="9525">
            <a:solidFill>
              <a:srgbClr val="FF33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5489" name="Text Box 17"/>
          <p:cNvSpPr txBox="1">
            <a:spLocks noChangeArrowheads="1"/>
          </p:cNvSpPr>
          <p:nvPr/>
        </p:nvSpPr>
        <p:spPr bwMode="auto">
          <a:xfrm>
            <a:off x="2840038" y="2162176"/>
            <a:ext cx="533400" cy="180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800">
                <a:solidFill>
                  <a:srgbClr val="FF3300"/>
                </a:solidFill>
                <a:latin typeface="VNI-Times" pitchFamily="2" charset="0"/>
              </a:rPr>
              <a:t>m</a:t>
            </a:r>
          </a:p>
          <a:p>
            <a:pPr eaLnBrk="1" hangingPunct="1">
              <a:spcBef>
                <a:spcPct val="50000"/>
              </a:spcBef>
            </a:pPr>
            <a:endParaRPr lang="en-US" altLang="en-US" sz="2800">
              <a:solidFill>
                <a:srgbClr val="FF3300"/>
              </a:solidFill>
              <a:latin typeface="VNI-Times" pitchFamily="2" charset="0"/>
            </a:endParaRPr>
          </a:p>
          <a:p>
            <a:pPr eaLnBrk="1" hangingPunct="1">
              <a:spcBef>
                <a:spcPct val="50000"/>
              </a:spcBef>
            </a:pPr>
            <a:r>
              <a:rPr lang="en-US" altLang="en-US" sz="2800">
                <a:solidFill>
                  <a:srgbClr val="FF3300"/>
                </a:solidFill>
                <a:latin typeface="VNI-Times" pitchFamily="2" charset="0"/>
              </a:rPr>
              <a:t>h</a:t>
            </a:r>
            <a:r>
              <a:rPr lang="en-US" altLang="en-US" sz="2800" baseline="-25000">
                <a:solidFill>
                  <a:srgbClr val="FF3300"/>
                </a:solidFill>
                <a:latin typeface="VNI-Times" pitchFamily="2" charset="0"/>
              </a:rPr>
              <a:t>1</a:t>
            </a:r>
            <a:endParaRPr lang="en-US" altLang="en-US" sz="2800">
              <a:solidFill>
                <a:srgbClr val="FF3300"/>
              </a:solidFill>
              <a:latin typeface="VNI-Times" pitchFamily="2" charset="0"/>
            </a:endParaRPr>
          </a:p>
        </p:txBody>
      </p:sp>
      <p:sp>
        <p:nvSpPr>
          <p:cNvPr id="33810" name="Text Box 18"/>
          <p:cNvSpPr txBox="1">
            <a:spLocks noChangeArrowheads="1"/>
          </p:cNvSpPr>
          <p:nvPr/>
        </p:nvSpPr>
        <p:spPr bwMode="auto">
          <a:xfrm>
            <a:off x="4751389" y="1862139"/>
            <a:ext cx="1360487" cy="528637"/>
          </a:xfrm>
          <a:prstGeom prst="rect">
            <a:avLst/>
          </a:prstGeom>
          <a:noFill/>
          <a:ln w="9525"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sz="2800">
                <a:solidFill>
                  <a:srgbClr val="FF3300"/>
                </a:solidFill>
                <a:latin typeface="VNI-Times" pitchFamily="2" charset="0"/>
              </a:rPr>
              <a:t>m &lt; M</a:t>
            </a:r>
          </a:p>
        </p:txBody>
      </p:sp>
      <p:sp>
        <p:nvSpPr>
          <p:cNvPr id="105491" name="Line 19"/>
          <p:cNvSpPr>
            <a:spLocks noChangeShapeType="1"/>
          </p:cNvSpPr>
          <p:nvPr/>
        </p:nvSpPr>
        <p:spPr bwMode="auto">
          <a:xfrm>
            <a:off x="7037388" y="2624138"/>
            <a:ext cx="0" cy="1600200"/>
          </a:xfrm>
          <a:prstGeom prst="line">
            <a:avLst/>
          </a:prstGeom>
          <a:noFill/>
          <a:ln w="9525">
            <a:solidFill>
              <a:srgbClr val="FF33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5492" name="Text Box 20"/>
          <p:cNvSpPr txBox="1">
            <a:spLocks noChangeArrowheads="1"/>
          </p:cNvSpPr>
          <p:nvPr/>
        </p:nvSpPr>
        <p:spPr bwMode="auto">
          <a:xfrm>
            <a:off x="6672263" y="2178050"/>
            <a:ext cx="5334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a:solidFill>
                  <a:srgbClr val="FF3300"/>
                </a:solidFill>
              </a:rPr>
              <a:t>M</a:t>
            </a:r>
            <a:endParaRPr lang="en-US" altLang="en-US" sz="2800">
              <a:solidFill>
                <a:srgbClr val="FF3300"/>
              </a:solidFill>
              <a:latin typeface="VNI-Times" pitchFamily="2" charset="0"/>
            </a:endParaRPr>
          </a:p>
          <a:p>
            <a:pPr eaLnBrk="1" hangingPunct="1">
              <a:spcBef>
                <a:spcPct val="50000"/>
              </a:spcBef>
            </a:pPr>
            <a:endParaRPr lang="en-US" altLang="en-US" sz="2800">
              <a:solidFill>
                <a:srgbClr val="FF3300"/>
              </a:solidFill>
              <a:latin typeface="VNI-Times" pitchFamily="2" charset="0"/>
            </a:endParaRPr>
          </a:p>
          <a:p>
            <a:pPr eaLnBrk="1" hangingPunct="1">
              <a:spcBef>
                <a:spcPct val="50000"/>
              </a:spcBef>
            </a:pPr>
            <a:r>
              <a:rPr lang="en-US" altLang="en-US" sz="2800">
                <a:solidFill>
                  <a:srgbClr val="FF3300"/>
                </a:solidFill>
                <a:latin typeface="VNI-Times" pitchFamily="2" charset="0"/>
              </a:rPr>
              <a:t>h</a:t>
            </a:r>
            <a:r>
              <a:rPr lang="en-US" altLang="en-US" sz="2800" baseline="-25000">
                <a:solidFill>
                  <a:srgbClr val="FF3300"/>
                </a:solidFill>
                <a:latin typeface="VNI-Times" pitchFamily="2" charset="0"/>
              </a:rPr>
              <a:t>1</a:t>
            </a:r>
          </a:p>
        </p:txBody>
      </p:sp>
      <p:sp>
        <p:nvSpPr>
          <p:cNvPr id="33813" name="AutoShape 21">
            <a:hlinkClick r:id="rId5" action="ppaction://hlinksldjump" highlightClick="1"/>
          </p:cNvPr>
          <p:cNvSpPr>
            <a:spLocks noChangeArrowheads="1"/>
          </p:cNvSpPr>
          <p:nvPr/>
        </p:nvSpPr>
        <p:spPr bwMode="auto">
          <a:xfrm>
            <a:off x="9323388" y="4833938"/>
            <a:ext cx="609600" cy="533400"/>
          </a:xfrm>
          <a:prstGeom prst="actionButtonBeginning">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33814" name="Line 23"/>
          <p:cNvSpPr>
            <a:spLocks noChangeShapeType="1"/>
          </p:cNvSpPr>
          <p:nvPr/>
        </p:nvSpPr>
        <p:spPr bwMode="auto">
          <a:xfrm>
            <a:off x="2008188" y="2624138"/>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Rectangle 24"/>
          <p:cNvSpPr>
            <a:spLocks noChangeArrowheads="1"/>
          </p:cNvSpPr>
          <p:nvPr/>
        </p:nvSpPr>
        <p:spPr bwMode="auto">
          <a:xfrm>
            <a:off x="8118476" y="1771651"/>
            <a:ext cx="2409825" cy="135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lnSpc>
                <a:spcPct val="90000"/>
              </a:lnSpc>
              <a:spcBef>
                <a:spcPct val="20000"/>
              </a:spcBef>
            </a:pPr>
            <a:r>
              <a:rPr lang="en-US" altLang="en-US" sz="2800">
                <a:latin typeface="VNI-Times" pitchFamily="2" charset="0"/>
                <a:sym typeface="Wingdings" panose="05000000000000000000" pitchFamily="2" charset="2"/>
              </a:rPr>
              <a:t>Vaät naøo coù cơ</a:t>
            </a:r>
          </a:p>
          <a:p>
            <a:pPr eaLnBrk="1" hangingPunct="1">
              <a:lnSpc>
                <a:spcPct val="90000"/>
              </a:lnSpc>
              <a:spcBef>
                <a:spcPct val="20000"/>
              </a:spcBef>
            </a:pPr>
            <a:r>
              <a:rPr lang="en-US" altLang="en-US" sz="2800">
                <a:latin typeface="VNI-Times" pitchFamily="2" charset="0"/>
                <a:sym typeface="Wingdings" panose="05000000000000000000" pitchFamily="2" charset="2"/>
              </a:rPr>
              <a:t>năng lôùn hôn? </a:t>
            </a:r>
          </a:p>
          <a:p>
            <a:pPr eaLnBrk="1" hangingPunct="1">
              <a:lnSpc>
                <a:spcPct val="90000"/>
              </a:lnSpc>
              <a:spcBef>
                <a:spcPct val="20000"/>
              </a:spcBef>
            </a:pPr>
            <a:r>
              <a:rPr lang="en-US" altLang="en-US" sz="2800">
                <a:latin typeface="VNI-Times" pitchFamily="2" charset="0"/>
                <a:sym typeface="Wingdings" panose="05000000000000000000" pitchFamily="2" charset="2"/>
              </a:rPr>
              <a:t>Taïi sao?</a:t>
            </a:r>
            <a:endParaRPr lang="en-US" altLang="en-US" sz="2800">
              <a:latin typeface="VNI-Times" pitchFamily="2" charset="0"/>
              <a:hlinkClick r:id="rId3" action="ppaction://hlinksldjump"/>
            </a:endParaRPr>
          </a:p>
        </p:txBody>
      </p:sp>
      <p:sp>
        <p:nvSpPr>
          <p:cNvPr id="25" name="Rectangle 24"/>
          <p:cNvSpPr>
            <a:spLocks noChangeArrowheads="1"/>
          </p:cNvSpPr>
          <p:nvPr/>
        </p:nvSpPr>
        <p:spPr bwMode="auto">
          <a:xfrm>
            <a:off x="1895476" y="5805488"/>
            <a:ext cx="8289925"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lnSpc>
                <a:spcPct val="90000"/>
              </a:lnSpc>
              <a:spcBef>
                <a:spcPct val="20000"/>
              </a:spcBef>
            </a:pPr>
            <a:r>
              <a:rPr lang="en-US" altLang="en-US" sz="2800" u="sng">
                <a:solidFill>
                  <a:srgbClr val="FF0000"/>
                </a:solidFill>
                <a:hlinkClick r:id="rId3" action="ppaction://hlinksldjump"/>
              </a:rPr>
              <a:t>=&gt; Vật có khối lượng càng lớn(nhỏ) thì cơ năng càng lớn (nhỏ)</a:t>
            </a:r>
          </a:p>
        </p:txBody>
      </p:sp>
      <p:sp>
        <p:nvSpPr>
          <p:cNvPr id="33817" name="Line 22"/>
          <p:cNvSpPr>
            <a:spLocks noChangeShapeType="1"/>
          </p:cNvSpPr>
          <p:nvPr/>
        </p:nvSpPr>
        <p:spPr bwMode="auto">
          <a:xfrm flipV="1">
            <a:off x="3265489" y="2632076"/>
            <a:ext cx="4852987" cy="4763"/>
          </a:xfrm>
          <a:prstGeom prst="line">
            <a:avLst/>
          </a:prstGeom>
          <a:noFill/>
          <a:ln w="12700">
            <a:solidFill>
              <a:schemeClr val="tx1"/>
            </a:solidFill>
            <a:prstDash val="dash"/>
            <a:miter lim="800000"/>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US"/>
          </a:p>
        </p:txBody>
      </p:sp>
    </p:spTree>
    <p:extLst>
      <p:ext uri="{BB962C8B-B14F-4D97-AF65-F5344CB8AC3E}">
        <p14:creationId xmlns:p14="http://schemas.microsoft.com/office/powerpoint/2010/main" xmlns="" val="216412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5488"/>
                                        </p:tgtEl>
                                        <p:attrNameLst>
                                          <p:attrName>style.visibility</p:attrName>
                                        </p:attrNameLst>
                                      </p:cBhvr>
                                      <p:to>
                                        <p:strVal val="visible"/>
                                      </p:to>
                                    </p:set>
                                    <p:animEffect transition="in" filter="fade">
                                      <p:cBhvr>
                                        <p:cTn id="13" dur="2000"/>
                                        <p:tgtEl>
                                          <p:spTgt spid="105488"/>
                                        </p:tgtEl>
                                      </p:cBhvr>
                                    </p:animEffect>
                                  </p:childTnLst>
                                </p:cTn>
                              </p:par>
                              <p:par>
                                <p:cTn id="14" presetID="10" presetClass="entr" presetSubtype="0" fill="hold" nodeType="withEffect">
                                  <p:stCondLst>
                                    <p:cond delay="0"/>
                                  </p:stCondLst>
                                  <p:childTnLst>
                                    <p:set>
                                      <p:cBhvr>
                                        <p:cTn id="15" dur="1" fill="hold">
                                          <p:stCondLst>
                                            <p:cond delay="0"/>
                                          </p:stCondLst>
                                        </p:cTn>
                                        <p:tgtEl>
                                          <p:spTgt spid="105475"/>
                                        </p:tgtEl>
                                        <p:attrNameLst>
                                          <p:attrName>style.visibility</p:attrName>
                                        </p:attrNameLst>
                                      </p:cBhvr>
                                      <p:to>
                                        <p:strVal val="visible"/>
                                      </p:to>
                                    </p:set>
                                    <p:animEffect transition="in" filter="fade">
                                      <p:cBhvr>
                                        <p:cTn id="16" dur="2000"/>
                                        <p:tgtEl>
                                          <p:spTgt spid="105475"/>
                                        </p:tgtEl>
                                      </p:cBhvr>
                                    </p:animEffect>
                                  </p:childTnLst>
                                </p:cTn>
                              </p:par>
                              <p:par>
                                <p:cTn id="17" presetID="10" presetClass="entr" presetSubtype="0" fill="hold" nodeType="withEffect">
                                  <p:stCondLst>
                                    <p:cond delay="0"/>
                                  </p:stCondLst>
                                  <p:childTnLst>
                                    <p:set>
                                      <p:cBhvr>
                                        <p:cTn id="18" dur="1" fill="hold">
                                          <p:stCondLst>
                                            <p:cond delay="0"/>
                                          </p:stCondLst>
                                        </p:cTn>
                                        <p:tgtEl>
                                          <p:spTgt spid="105491"/>
                                        </p:tgtEl>
                                        <p:attrNameLst>
                                          <p:attrName>style.visibility</p:attrName>
                                        </p:attrNameLst>
                                      </p:cBhvr>
                                      <p:to>
                                        <p:strVal val="visible"/>
                                      </p:to>
                                    </p:set>
                                    <p:animEffect transition="in" filter="fade">
                                      <p:cBhvr>
                                        <p:cTn id="19" dur="2000"/>
                                        <p:tgtEl>
                                          <p:spTgt spid="105491"/>
                                        </p:tgtEl>
                                      </p:cBhvr>
                                    </p:animEffect>
                                  </p:childTnLst>
                                </p:cTn>
                              </p:par>
                              <p:par>
                                <p:cTn id="20" presetID="10" presetClass="entr" presetSubtype="0" fill="hold" nodeType="withEffect">
                                  <p:stCondLst>
                                    <p:cond delay="0"/>
                                  </p:stCondLst>
                                  <p:childTnLst>
                                    <p:set>
                                      <p:cBhvr>
                                        <p:cTn id="21" dur="1" fill="hold">
                                          <p:stCondLst>
                                            <p:cond delay="0"/>
                                          </p:stCondLst>
                                        </p:cTn>
                                        <p:tgtEl>
                                          <p:spTgt spid="105492"/>
                                        </p:tgtEl>
                                        <p:attrNameLst>
                                          <p:attrName>style.visibility</p:attrName>
                                        </p:attrNameLst>
                                      </p:cBhvr>
                                      <p:to>
                                        <p:strVal val="visible"/>
                                      </p:to>
                                    </p:set>
                                    <p:animEffect transition="in" filter="fade">
                                      <p:cBhvr>
                                        <p:cTn id="22" dur="2000"/>
                                        <p:tgtEl>
                                          <p:spTgt spid="105492"/>
                                        </p:tgtEl>
                                      </p:cBhvr>
                                    </p:animEffect>
                                  </p:childTnLst>
                                </p:cTn>
                              </p:par>
                              <p:par>
                                <p:cTn id="23" presetID="10" presetClass="entr" presetSubtype="0" fill="hold" nodeType="withEffect">
                                  <p:stCondLst>
                                    <p:cond delay="0"/>
                                  </p:stCondLst>
                                  <p:childTnLst>
                                    <p:set>
                                      <p:cBhvr>
                                        <p:cTn id="24" dur="1" fill="hold">
                                          <p:stCondLst>
                                            <p:cond delay="0"/>
                                          </p:stCondLst>
                                        </p:cTn>
                                        <p:tgtEl>
                                          <p:spTgt spid="105489"/>
                                        </p:tgtEl>
                                        <p:attrNameLst>
                                          <p:attrName>style.visibility</p:attrName>
                                        </p:attrNameLst>
                                      </p:cBhvr>
                                      <p:to>
                                        <p:strVal val="visible"/>
                                      </p:to>
                                    </p:set>
                                    <p:animEffect transition="in" filter="fade">
                                      <p:cBhvr>
                                        <p:cTn id="25" dur="2000"/>
                                        <p:tgtEl>
                                          <p:spTgt spid="105489"/>
                                        </p:tgtEl>
                                      </p:cBhvr>
                                    </p:animEffect>
                                  </p:childTnLst>
                                </p:cTn>
                              </p:par>
                              <p:par>
                                <p:cTn id="26" presetID="10" presetClass="entr" presetSubtype="0" fill="hold" nodeType="withEffect">
                                  <p:stCondLst>
                                    <p:cond delay="0"/>
                                  </p:stCondLst>
                                  <p:childTnLst>
                                    <p:set>
                                      <p:cBhvr>
                                        <p:cTn id="27" dur="1" fill="hold">
                                          <p:stCondLst>
                                            <p:cond delay="0"/>
                                          </p:stCondLst>
                                        </p:cTn>
                                        <p:tgtEl>
                                          <p:spTgt spid="105474"/>
                                        </p:tgtEl>
                                        <p:attrNameLst>
                                          <p:attrName>style.visibility</p:attrName>
                                        </p:attrNameLst>
                                      </p:cBhvr>
                                      <p:to>
                                        <p:strVal val="visible"/>
                                      </p:to>
                                    </p:set>
                                    <p:animEffect transition="in" filter="fade">
                                      <p:cBhvr>
                                        <p:cTn id="28" dur="2000"/>
                                        <p:tgtEl>
                                          <p:spTgt spid="10547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nodeType="clickEffect">
                                  <p:stCondLst>
                                    <p:cond delay="0"/>
                                  </p:stCondLst>
                                  <p:childTnLst>
                                    <p:animMotion origin="layout" path="M 0 -4.06842E-7 L 0 0.24988 " pathEditMode="relative" rAng="0" ptsTypes="AA">
                                      <p:cBhvr>
                                        <p:cTn id="32" dur="2000" fill="hold"/>
                                        <p:tgtEl>
                                          <p:spTgt spid="4"/>
                                        </p:tgtEl>
                                        <p:attrNameLst>
                                          <p:attrName>ppt_x</p:attrName>
                                          <p:attrName>ppt_y</p:attrName>
                                        </p:attrNameLst>
                                      </p:cBhvr>
                                      <p:rCtr x="0" y="12483"/>
                                    </p:animMotion>
                                  </p:childTnLst>
                                </p:cTn>
                              </p:par>
                              <p:par>
                                <p:cTn id="33" presetID="26" presetClass="emph" presetSubtype="0" fill="hold" nodeType="withEffect">
                                  <p:stCondLst>
                                    <p:cond delay="0"/>
                                  </p:stCondLst>
                                  <p:childTnLst>
                                    <p:animEffect transition="out" filter="fade">
                                      <p:cBhvr>
                                        <p:cTn id="34" dur="500" tmFilter="0, 0; .2, .5; .8, .5; 1, 0"/>
                                        <p:tgtEl>
                                          <p:spTgt spid="105475"/>
                                        </p:tgtEl>
                                      </p:cBhvr>
                                    </p:animEffect>
                                    <p:animScale>
                                      <p:cBhvr>
                                        <p:cTn id="35" dur="250" autoRev="1" fill="hold"/>
                                        <p:tgtEl>
                                          <p:spTgt spid="105475"/>
                                        </p:tgtEl>
                                      </p:cBhvr>
                                      <p:by x="105000" y="105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path" presetSubtype="0" accel="50000" decel="50000" fill="hold" nodeType="clickEffect">
                                  <p:stCondLst>
                                    <p:cond delay="0"/>
                                  </p:stCondLst>
                                  <p:childTnLst>
                                    <p:animMotion origin="layout" path="M -4.72222E-6 4.53284E-7 L 0.00018 0.29047 " pathEditMode="relative" rAng="0" ptsTypes="AA">
                                      <p:cBhvr>
                                        <p:cTn id="39" dur="2000" fill="hold"/>
                                        <p:tgtEl>
                                          <p:spTgt spid="3"/>
                                        </p:tgtEl>
                                        <p:attrNameLst>
                                          <p:attrName>ppt_x</p:attrName>
                                          <p:attrName>ppt_y</p:attrName>
                                        </p:attrNameLst>
                                      </p:cBhvr>
                                      <p:rCtr x="0" y="14524"/>
                                    </p:animMotion>
                                  </p:childTnLst>
                                </p:cTn>
                              </p:par>
                              <p:par>
                                <p:cTn id="40" presetID="26" presetClass="emph" presetSubtype="0" fill="hold" nodeType="withEffect">
                                  <p:stCondLst>
                                    <p:cond delay="0"/>
                                  </p:stCondLst>
                                  <p:childTnLst>
                                    <p:animEffect transition="out" filter="fade">
                                      <p:cBhvr>
                                        <p:cTn id="41" dur="500" tmFilter="0, 0; .2, .5; .8, .5; 1, 0"/>
                                        <p:tgtEl>
                                          <p:spTgt spid="105474"/>
                                        </p:tgtEl>
                                      </p:cBhvr>
                                    </p:animEffect>
                                    <p:animScale>
                                      <p:cBhvr>
                                        <p:cTn id="42" dur="250" autoRev="1" fill="hold"/>
                                        <p:tgtEl>
                                          <p:spTgt spid="105474"/>
                                        </p:tgtEl>
                                      </p:cBhvr>
                                      <p:by x="105000" y="105000"/>
                                    </p:animScale>
                                  </p:childTnLst>
                                </p:cTn>
                              </p:par>
                              <p:par>
                                <p:cTn id="43" presetID="10" presetClass="exit" presetSubtype="0" fill="hold" nodeType="withEffect">
                                  <p:stCondLst>
                                    <p:cond delay="0"/>
                                  </p:stCondLst>
                                  <p:childTnLst>
                                    <p:animEffect transition="out" filter="fade">
                                      <p:cBhvr>
                                        <p:cTn id="44" dur="2000"/>
                                        <p:tgtEl>
                                          <p:spTgt spid="105474"/>
                                        </p:tgtEl>
                                      </p:cBhvr>
                                    </p:animEffect>
                                    <p:set>
                                      <p:cBhvr>
                                        <p:cTn id="45" dur="1" fill="hold">
                                          <p:stCondLst>
                                            <p:cond delay="1999"/>
                                          </p:stCondLst>
                                        </p:cTn>
                                        <p:tgtEl>
                                          <p:spTgt spid="105474"/>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105475"/>
                                        </p:tgtEl>
                                      </p:cBhvr>
                                    </p:animEffect>
                                    <p:set>
                                      <p:cBhvr>
                                        <p:cTn id="48" dur="1" fill="hold">
                                          <p:stCondLst>
                                            <p:cond delay="499"/>
                                          </p:stCondLst>
                                        </p:cTn>
                                        <p:tgtEl>
                                          <p:spTgt spid="105475"/>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2"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8"/>
          <p:cNvSpPr txBox="1">
            <a:spLocks noChangeArrowheads="1"/>
          </p:cNvSpPr>
          <p:nvPr/>
        </p:nvSpPr>
        <p:spPr bwMode="auto">
          <a:xfrm>
            <a:off x="1774826" y="1730376"/>
            <a:ext cx="84613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vi-VN" sz="2800"/>
              <a:t> </a:t>
            </a:r>
            <a:r>
              <a:rPr lang="en-US" altLang="vi-VN" sz="2800">
                <a:solidFill>
                  <a:srgbClr val="FF0000"/>
                </a:solidFill>
              </a:rPr>
              <a:t>Từ kết quả thí nghiệm hãy điền vào chổ trống:</a:t>
            </a:r>
          </a:p>
        </p:txBody>
      </p:sp>
      <p:sp>
        <p:nvSpPr>
          <p:cNvPr id="24" name="TextBox 23"/>
          <p:cNvSpPr txBox="1">
            <a:spLocks noChangeArrowheads="1"/>
          </p:cNvSpPr>
          <p:nvPr/>
        </p:nvSpPr>
        <p:spPr bwMode="auto">
          <a:xfrm>
            <a:off x="1828800" y="2349500"/>
            <a:ext cx="8458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vi-VN" sz="2800"/>
              <a:t>- Khối lượng và độ cao của vật càng ……………..   thì thế năng của vật càng…………………..</a:t>
            </a:r>
          </a:p>
        </p:txBody>
      </p:sp>
      <p:sp>
        <p:nvSpPr>
          <p:cNvPr id="26" name="TextBox 25"/>
          <p:cNvSpPr txBox="1">
            <a:spLocks noChangeArrowheads="1"/>
          </p:cNvSpPr>
          <p:nvPr/>
        </p:nvSpPr>
        <p:spPr bwMode="auto">
          <a:xfrm>
            <a:off x="7108825" y="2708276"/>
            <a:ext cx="7508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vi-VN" sz="2800" i="1">
                <a:solidFill>
                  <a:srgbClr val="FF3300"/>
                </a:solidFill>
              </a:rPr>
              <a:t>lớn</a:t>
            </a:r>
          </a:p>
        </p:txBody>
      </p:sp>
      <p:sp>
        <p:nvSpPr>
          <p:cNvPr id="27" name="TextBox 26"/>
          <p:cNvSpPr txBox="1">
            <a:spLocks noChangeArrowheads="1"/>
          </p:cNvSpPr>
          <p:nvPr/>
        </p:nvSpPr>
        <p:spPr bwMode="auto">
          <a:xfrm>
            <a:off x="7104063" y="2319338"/>
            <a:ext cx="9715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vi-VN" sz="2800" i="1">
                <a:solidFill>
                  <a:srgbClr val="FF3300"/>
                </a:solidFill>
              </a:rPr>
              <a:t>lớn </a:t>
            </a:r>
          </a:p>
        </p:txBody>
      </p:sp>
      <p:sp>
        <p:nvSpPr>
          <p:cNvPr id="30" name="TextBox 29"/>
          <p:cNvSpPr txBox="1">
            <a:spLocks noChangeArrowheads="1"/>
          </p:cNvSpPr>
          <p:nvPr/>
        </p:nvSpPr>
        <p:spPr bwMode="auto">
          <a:xfrm>
            <a:off x="7896226" y="2312988"/>
            <a:ext cx="96361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vi-VN" sz="2800" i="1">
                <a:solidFill>
                  <a:srgbClr val="FF3300"/>
                </a:solidFill>
              </a:rPr>
              <a:t>(nhỏ)</a:t>
            </a:r>
          </a:p>
        </p:txBody>
      </p:sp>
      <p:sp>
        <p:nvSpPr>
          <p:cNvPr id="31" name="TextBox 30"/>
          <p:cNvSpPr txBox="1">
            <a:spLocks noChangeArrowheads="1"/>
          </p:cNvSpPr>
          <p:nvPr/>
        </p:nvSpPr>
        <p:spPr bwMode="auto">
          <a:xfrm>
            <a:off x="7616826" y="2725738"/>
            <a:ext cx="96361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vi-VN" sz="2800" i="1">
                <a:solidFill>
                  <a:srgbClr val="FF3300"/>
                </a:solidFill>
              </a:rPr>
              <a:t>(nhỏ)</a:t>
            </a:r>
          </a:p>
        </p:txBody>
      </p:sp>
    </p:spTree>
    <p:extLst>
      <p:ext uri="{BB962C8B-B14F-4D97-AF65-F5344CB8AC3E}">
        <p14:creationId xmlns:p14="http://schemas.microsoft.com/office/powerpoint/2010/main" xmlns="" val="3059887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in)">
                                      <p:cBhvr>
                                        <p:cTn id="7" dur="10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xmlns=""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xmlns=""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xmlns=""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xmlns=""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6C583FC4-CC4C-25C8-61C9-C2846A1B744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77345" y="1918172"/>
            <a:ext cx="2048434" cy="4663844"/>
          </a:xfrm>
          <a:prstGeom prst="rect">
            <a:avLst/>
          </a:prstGeom>
        </p:spPr>
      </p:pic>
      <p:grpSp>
        <p:nvGrpSpPr>
          <p:cNvPr id="4" name="Group 3">
            <a:extLst>
              <a:ext uri="{FF2B5EF4-FFF2-40B4-BE49-F238E27FC236}">
                <a16:creationId xmlns:a16="http://schemas.microsoft.com/office/drawing/2014/main" xmlns=""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xmlns=""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D69CF2AE-76C9-32F6-5D22-D9B4DF9C6B03}"/>
                </a:ext>
              </a:extLst>
            </p:cNvPr>
            <p:cNvPicPr>
              <a:picLocks noChangeAspect="1"/>
            </p:cNvPicPr>
            <p:nvPr/>
          </p:nvPicPr>
          <p:blipFill>
            <a:blip r:embed="rId3" cstate="print"/>
            <a:stretch>
              <a:fillRect/>
            </a:stretch>
          </p:blipFill>
          <p:spPr>
            <a:xfrm>
              <a:off x="7815899" y="2712864"/>
              <a:ext cx="1434667" cy="1434669"/>
            </a:xfrm>
            <a:prstGeom prst="rect">
              <a:avLst/>
            </a:prstGeom>
          </p:spPr>
        </p:pic>
      </p:grpSp>
      <p:sp>
        <p:nvSpPr>
          <p:cNvPr id="11" name="TextBox 10">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xmlns=""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xmlns=""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78A6BACD-D0DF-3250-21E6-78260048B29E}"/>
                </a:ext>
              </a:extLst>
            </p:cNvPr>
            <p:cNvPicPr>
              <a:picLocks noChangeAspect="1"/>
            </p:cNvPicPr>
            <p:nvPr/>
          </p:nvPicPr>
          <p:blipFill>
            <a:blip r:embed="rId3" cstate="print"/>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xmlns=""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xmlns=""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xmlns=""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xmlns=""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xmlns=""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xmlns="" id="{3963E0E2-B17F-4B43-956C-1C97BA9A5545}"/>
              </a:ext>
            </a:extLst>
          </p:cNvPr>
          <p:cNvSpPr txBox="1">
            <a:spLocks/>
          </p:cNvSpPr>
          <p:nvPr/>
        </p:nvSpPr>
        <p:spPr>
          <a:xfrm>
            <a:off x="926030" y="2575453"/>
            <a:ext cx="7516930"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xmlns="" id="{F8821AF1-7517-9279-9AE9-47A90B94E41F}"/>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xmlns=""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xmlns=""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78A6BACD-D0DF-3250-21E6-78260048B29E}"/>
                </a:ext>
              </a:extLst>
            </p:cNvPr>
            <p:cNvPicPr>
              <a:picLocks noChangeAspect="1"/>
            </p:cNvPicPr>
            <p:nvPr/>
          </p:nvPicPr>
          <p:blipFill>
            <a:blip r:embed="rId2" cstate="print"/>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xmlns="" id="{B6DA510D-D169-09C8-DC20-9932E6B60C6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2869" y="774322"/>
            <a:ext cx="10266554" cy="6041660"/>
          </a:xfrm>
          <a:prstGeom prst="rect">
            <a:avLst/>
          </a:prstGeom>
        </p:spPr>
      </p:pic>
      <p:sp>
        <p:nvSpPr>
          <p:cNvPr id="8" name="TextBox 7">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1800116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xmlns=""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78A6BACD-D0DF-3250-21E6-78260048B29E}"/>
                </a:ext>
              </a:extLst>
            </p:cNvPr>
            <p:cNvPicPr>
              <a:picLocks noChangeAspect="1"/>
            </p:cNvPicPr>
            <p:nvPr/>
          </p:nvPicPr>
          <p:blipFill>
            <a:blip r:embed="rId2" cstate="print"/>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xmlns="" id="{5E594C43-E4AF-0DCC-3B92-140941944DE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xmlns="" id="{F92A3728-1554-A890-60E5-29B9ED01CD03}"/>
              </a:ext>
            </a:extLst>
          </p:cNvPr>
          <p:cNvSpPr txBox="1"/>
          <p:nvPr/>
        </p:nvSpPr>
        <p:spPr>
          <a:xfrm>
            <a:off x="558404" y="2993606"/>
            <a:ext cx="4633278" cy="3539430"/>
          </a:xfrm>
          <a:prstGeom prst="rect">
            <a:avLst/>
          </a:prstGeom>
          <a:noFill/>
        </p:spPr>
        <p:txBody>
          <a:bodyPr wrap="square" rtlCol="0">
            <a:spAutoFit/>
          </a:bodyPr>
          <a:lstStyle/>
          <a:p>
            <a:pPr lvl="0" algn="ctr">
              <a:defRPr/>
            </a:pPr>
            <a:r>
              <a:rPr lang="en-US" sz="3200" b="1" dirty="0">
                <a:solidFill>
                  <a:srgbClr val="002C74"/>
                </a:solidFill>
                <a:latin typeface="Times New Roman" panose="02020603050405020304" pitchFamily="18" charset="0"/>
                <a:cs typeface="Times New Roman" panose="02020603050405020304" pitchFamily="18" charset="0"/>
              </a:rPr>
              <a:t>V</a:t>
            </a:r>
            <a:r>
              <a:rPr lang="vi-VN" sz="3200" b="1" dirty="0">
                <a:solidFill>
                  <a:srgbClr val="002C74"/>
                </a:solidFill>
                <a:latin typeface="Times New Roman" panose="02020603050405020304" pitchFamily="18" charset="0"/>
                <a:cs typeface="Times New Roman" panose="02020603050405020304" pitchFamily="18" charset="0"/>
              </a:rPr>
              <a:t>ì sao để khai thác được tối đa thế năng của nước trong hồ chứa, người ta thường bố trí sao cho vị trí đặt máy phát càng thấp so với mực nước hồ chứa</a:t>
            </a:r>
            <a:endParaRPr lang="en-US" sz="3200" b="1" dirty="0">
              <a:solidFill>
                <a:srgbClr val="002C74"/>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15B2DB08-8173-2F10-67C0-C07B5FDFBE39}"/>
              </a:ext>
            </a:extLst>
          </p:cNvPr>
          <p:cNvPicPr>
            <a:picLocks noChangeAspect="1"/>
          </p:cNvPicPr>
          <p:nvPr/>
        </p:nvPicPr>
        <p:blipFill>
          <a:blip r:embed="rId4" cstate="hqprint">
            <a:extLst>
              <a:ext uri="{28A0092B-C50C-407E-A947-70E740481C1C}">
                <a14:useLocalDpi xmlns:a14="http://schemas.microsoft.com/office/drawing/2010/main" xmlns="" val="0"/>
              </a:ext>
            </a:extLst>
          </a:blip>
          <a:stretch>
            <a:fillRect/>
          </a:stretch>
        </p:blipFill>
        <p:spPr>
          <a:xfrm>
            <a:off x="1926364" y="1056322"/>
            <a:ext cx="1670025" cy="1762388"/>
          </a:xfrm>
          <a:prstGeom prst="rect">
            <a:avLst/>
          </a:prstGeom>
        </p:spPr>
      </p:pic>
      <p:sp>
        <p:nvSpPr>
          <p:cNvPr id="13" name="TextBox 12">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27287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xmlns=""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78A6BACD-D0DF-3250-21E6-78260048B29E}"/>
                </a:ext>
              </a:extLst>
            </p:cNvPr>
            <p:cNvPicPr>
              <a:picLocks noChangeAspect="1"/>
            </p:cNvPicPr>
            <p:nvPr/>
          </p:nvPicPr>
          <p:blipFill>
            <a:blip r:embed="rId2" cstate="print"/>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xmlns="" id="{5E594C43-E4AF-0DCC-3B92-140941944DE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xmlns=""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xmlns=""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xmlns="" id="{E99E6BD6-98E2-C898-4C94-9A6E3624653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015" y="3877143"/>
            <a:ext cx="2188796" cy="2188796"/>
          </a:xfrm>
          <a:prstGeom prst="rect">
            <a:avLst/>
          </a:prstGeom>
        </p:spPr>
      </p:pic>
      <p:sp>
        <p:nvSpPr>
          <p:cNvPr id="10" name="TextBox 9">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108174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xmlns=""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xmlns=""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xmlns=""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xmlns="" id="{82179D59-F983-3CB8-7EB3-F197AF65D0E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xmlns=""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xmlns=""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xmlns=""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grpSp>
        <p:nvGrpSpPr>
          <p:cNvPr id="4" name="Group 3">
            <a:extLst>
              <a:ext uri="{FF2B5EF4-FFF2-40B4-BE49-F238E27FC236}">
                <a16:creationId xmlns:a16="http://schemas.microsoft.com/office/drawing/2014/main" xmlns=""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xmlns=""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E30B0138-4BC9-CF04-34A0-ADC0B72933DB}"/>
                </a:ext>
              </a:extLst>
            </p:cNvPr>
            <p:cNvPicPr>
              <a:picLocks noChangeAspect="1"/>
            </p:cNvPicPr>
            <p:nvPr/>
          </p:nvPicPr>
          <p:blipFill>
            <a:blip r:embed="rId3" cstate="print"/>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xmlns=""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
        <p:nvSpPr>
          <p:cNvPr id="14" name="TextBox 13">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xmlns=""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xmlns=""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grpSp>
        <p:nvGrpSpPr>
          <p:cNvPr id="13" name="Group 12">
            <a:extLst>
              <a:ext uri="{FF2B5EF4-FFF2-40B4-BE49-F238E27FC236}">
                <a16:creationId xmlns:a16="http://schemas.microsoft.com/office/drawing/2014/main" xmlns=""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xmlns=""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91C9E806-68FB-0B7E-7EE6-23487E8B8078}"/>
                </a:ext>
              </a:extLst>
            </p:cNvPr>
            <p:cNvPicPr>
              <a:picLocks noChangeAspect="1"/>
            </p:cNvPicPr>
            <p:nvPr/>
          </p:nvPicPr>
          <p:blipFill>
            <a:blip r:embed="rId2" cstate="print"/>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xmlns=""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a:extLst>
              <a:ext uri="{FF2B5EF4-FFF2-40B4-BE49-F238E27FC236}">
                <a16:creationId xmlns:a16="http://schemas.microsoft.com/office/drawing/2014/main" xmlns=""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xmlns=""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xmlns=""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xmlns=""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xmlns=""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grpSp>
        <p:nvGrpSpPr>
          <p:cNvPr id="13" name="Group 12">
            <a:extLst>
              <a:ext uri="{FF2B5EF4-FFF2-40B4-BE49-F238E27FC236}">
                <a16:creationId xmlns:a16="http://schemas.microsoft.com/office/drawing/2014/main" xmlns=""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xmlns=""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91C9E806-68FB-0B7E-7EE6-23487E8B8078}"/>
                </a:ext>
              </a:extLst>
            </p:cNvPr>
            <p:cNvPicPr>
              <a:picLocks noChangeAspect="1"/>
            </p:cNvPicPr>
            <p:nvPr/>
          </p:nvPicPr>
          <p:blipFill>
            <a:blip r:embed="rId2" cstate="print"/>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xmlns=""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xmlns=""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a14="http://schemas.microsoft.com/office/drawing/2010/main" xmlns=""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r>
                <a:r>
                  <a:rPr lang="en-US" sz="2600" dirty="0"/>
                  <a:t>= P</a:t>
                </a:r>
                <a:r>
                  <a:rPr lang="en-US" sz="2600" baseline="-25000" dirty="0"/>
                  <a:t>2</a:t>
                </a:r>
                <a:r>
                  <a:rPr lang="en-US" sz="2600" dirty="0"/>
                  <a:t>.h</a:t>
                </a:r>
                <a:r>
                  <a:rPr lang="en-US" sz="2600" baseline="-25000" dirty="0"/>
                  <a:t>2</a:t>
                </a:r>
              </a:p>
            </p:txBody>
          </p:sp>
        </mc:Choice>
        <mc:Fallback>
          <p:sp>
            <p:nvSpPr>
              <p:cNvPr id="4" name="TextBox 3">
                <a:extLst>
                  <a:ext uri="{FF2B5EF4-FFF2-40B4-BE49-F238E27FC236}">
                    <a16:creationId xmlns:a16="http://schemas.microsoft.com/office/drawing/2014/main" xmlns="" xmlns:a14="http://schemas.microsoft.com/office/drawing/2010/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xmlns=""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xmlns=""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mc:Choice xmlns:a14="http://schemas.microsoft.com/office/drawing/2010/main" xmlns=""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r>
                <a:endParaRPr lang="en-US" sz="2600" baseline="-25000" dirty="0"/>
              </a:p>
            </p:txBody>
          </p:sp>
        </mc:Choice>
        <mc:Fallback>
          <p:sp>
            <p:nvSpPr>
              <p:cNvPr id="18" name="TextBox 17">
                <a:extLst>
                  <a:ext uri="{FF2B5EF4-FFF2-40B4-BE49-F238E27FC236}">
                    <a16:creationId xmlns:a16="http://schemas.microsoft.com/office/drawing/2014/main" xmlns="" xmlns:a14="http://schemas.microsoft.com/office/drawing/2010/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19713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grpSp>
        <p:nvGrpSpPr>
          <p:cNvPr id="13" name="Group 12">
            <a:extLst>
              <a:ext uri="{FF2B5EF4-FFF2-40B4-BE49-F238E27FC236}">
                <a16:creationId xmlns:a16="http://schemas.microsoft.com/office/drawing/2014/main" xmlns=""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xmlns=""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91C9E806-68FB-0B7E-7EE6-23487E8B8078}"/>
                </a:ext>
              </a:extLst>
            </p:cNvPr>
            <p:cNvPicPr>
              <a:picLocks noChangeAspect="1"/>
            </p:cNvPicPr>
            <p:nvPr/>
          </p:nvPicPr>
          <p:blipFill>
            <a:blip r:embed="rId2" cstate="print"/>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xmlns=""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xmlns=""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xmlns=""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xmlns=""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xmlns=""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xmlns=""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xmlns=""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
        <p:nvSpPr>
          <p:cNvPr id="19" name="TextBox 18">
            <a:extLst>
              <a:ext uri="{FF2B5EF4-FFF2-40B4-BE49-F238E27FC236}">
                <a16:creationId xmlns:a16="http://schemas.microsoft.com/office/drawing/2014/main" xmlns="" id="{572D5DC2-DCAA-8DF5-3C8A-09B1F6358235}"/>
              </a:ext>
            </a:extLst>
          </p:cNvPr>
          <p:cNvSpPr txBox="1"/>
          <p:nvPr/>
        </p:nvSpPr>
        <p:spPr>
          <a:xfrm>
            <a:off x="972894" y="204275"/>
            <a:ext cx="3233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II.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Thế</a:t>
            </a:r>
            <a:r>
              <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D35C27"/>
                </a:solidFill>
                <a:effectLst/>
                <a:uLnTx/>
                <a:uFillTx/>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4102769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xmlns=""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xmlns=""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xmlns="">
                <a:solidFill>
                  <a:srgbClr val="FFFFFF"/>
                </a:solidFill>
              </a14:hiddenFill>
            </a:ext>
          </a:extLst>
        </p:spPr>
      </p:pic>
      <p:sp>
        <p:nvSpPr>
          <p:cNvPr id="81" name="Rectangle: Rounded Corners 80">
            <a:extLst>
              <a:ext uri="{FF2B5EF4-FFF2-40B4-BE49-F238E27FC236}">
                <a16:creationId xmlns:a16="http://schemas.microsoft.com/office/drawing/2014/main" xmlns=""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xmlns=""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xmlns=""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xmlns=""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xmlns=""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xmlns=""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x-none"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x-none"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xmlns=""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xmlns=""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xmlns="" id="{AF5708D1-622C-D092-6C7C-E2B44DBC8C1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xmlns=""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xmlns="" id="{7769F88E-F009-4C22-450E-F50C19B2B054}"/>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xmlns=""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xmlns=""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xmlns=""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xmlns="" id="{ED226AD7-DE01-4A67-E4C7-80127CFE369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xmlns=""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xmlns=""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xmlns=""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xmlns=""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xmlns=""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xmlns=""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xmlns=""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xmlns=""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xmlns=""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xmlns=""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xmlns=""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xmlns=""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b="1" dirty="0">
                <a:latin typeface="+mj-lt"/>
              </a:rPr>
              <a:t>Một quả bóng bi-a chuyển động đến đập vào quả bóng bi-a khác làm </a:t>
            </a:r>
            <a:r>
              <a:rPr lang="en-US" sz="2000" b="1" dirty="0" err="1">
                <a:latin typeface="+mj-lt"/>
              </a:rPr>
              <a:t>nó</a:t>
            </a:r>
            <a:r>
              <a:rPr lang="en-US" sz="2000" b="1" dirty="0">
                <a:latin typeface="+mj-lt"/>
              </a:rPr>
              <a:t> </a:t>
            </a:r>
            <a:r>
              <a:rPr lang="vi-VN" sz="2000" b="1" dirty="0">
                <a:latin typeface="+mj-lt"/>
              </a:rPr>
              <a:t>chuy</a:t>
            </a:r>
            <a:r>
              <a:rPr lang="en-US" sz="2000" b="1" dirty="0">
                <a:latin typeface="+mj-lt"/>
              </a:rPr>
              <a:t>ể</a:t>
            </a:r>
            <a:r>
              <a:rPr lang="vi-VN" sz="2000" b="1" dirty="0">
                <a:latin typeface="+mj-lt"/>
              </a:rPr>
              <a:t>n động</a:t>
            </a:r>
            <a:endParaRPr lang="en-US" sz="2000" b="1" dirty="0">
              <a:latin typeface="+mj-lt"/>
            </a:endParaRPr>
          </a:p>
        </p:txBody>
      </p:sp>
      <p:sp>
        <p:nvSpPr>
          <p:cNvPr id="2" name="TextBox 1">
            <a:extLst>
              <a:ext uri="{FF2B5EF4-FFF2-40B4-BE49-F238E27FC236}">
                <a16:creationId xmlns:a16="http://schemas.microsoft.com/office/drawing/2014/main" xmlns=""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2C74"/>
                </a:solidFill>
                <a:latin typeface="Times New Roman" panose="02020603050405020304" pitchFamily="18" charset="0"/>
                <a:cs typeface="Times New Roman" panose="02020603050405020304" pitchFamily="18" charset="0"/>
              </a:rPr>
              <a:t>I. </a:t>
            </a:r>
            <a:r>
              <a:rPr lang="en-US" sz="2600" b="1" dirty="0" err="1">
                <a:solidFill>
                  <a:srgbClr val="002C74"/>
                </a:solidFill>
                <a:latin typeface="Times New Roman" panose="02020603050405020304" pitchFamily="18" charset="0"/>
                <a:cs typeface="Times New Roman" panose="02020603050405020304" pitchFamily="18" charset="0"/>
              </a:rPr>
              <a:t>Động</a:t>
            </a:r>
            <a:r>
              <a:rPr lang="en-US" sz="2600" b="1" dirty="0">
                <a:solidFill>
                  <a:srgbClr val="002C74"/>
                </a:solidFill>
                <a:latin typeface="Times New Roman" panose="02020603050405020304" pitchFamily="18" charset="0"/>
                <a:cs typeface="Times New Roman" panose="02020603050405020304" pitchFamily="18" charset="0"/>
              </a:rPr>
              <a:t> </a:t>
            </a:r>
            <a:r>
              <a:rPr lang="en-US" sz="2600" b="1" dirty="0" err="1">
                <a:solidFill>
                  <a:srgbClr val="002C74"/>
                </a:solidFill>
                <a:latin typeface="Times New Roman" panose="02020603050405020304" pitchFamily="18" charset="0"/>
                <a:cs typeface="Times New Roman" panose="02020603050405020304" pitchFamily="18" charset="0"/>
              </a:rPr>
              <a:t>Năng</a:t>
            </a:r>
            <a:endParaRPr kumimoji="0" lang="en-US" sz="26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xmlns=""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xmlns="" id="{E652F5C2-0DD0-CCB2-4D55-2C62C28BE54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xmlns=""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xmlns=""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xmlns="" id="{D0F77657-1D81-5421-BFD3-9157E64DC201}"/>
              </a:ext>
            </a:extLst>
          </p:cNvPr>
          <p:cNvPicPr>
            <a:picLocks noChangeAspect="1"/>
          </p:cNvPicPr>
          <p:nvPr/>
        </p:nvPicPr>
        <p:blipFill>
          <a:blip r:embed="rId5" cstate="print"/>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xmlns=""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b="1" dirty="0">
                <a:latin typeface="+mj-lt"/>
              </a:rPr>
              <a:t>Các phần tử khí chuyển động tạo thành gió làm quay tuabin của máy phát điện gió</a:t>
            </a:r>
            <a:endParaRPr lang="en-US" b="1" dirty="0">
              <a:latin typeface="+mj-lt"/>
            </a:endParaRPr>
          </a:p>
        </p:txBody>
      </p:sp>
      <p:sp>
        <p:nvSpPr>
          <p:cNvPr id="5" name="TextBox 4">
            <a:extLst>
              <a:ext uri="{FF2B5EF4-FFF2-40B4-BE49-F238E27FC236}">
                <a16:creationId xmlns:a16="http://schemas.microsoft.com/office/drawing/2014/main" xmlns=""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b="1" dirty="0">
                <a:latin typeface="+mj-lt"/>
              </a:rPr>
              <a:t>Dòng nước chảy có thể làm quay các cọn nước</a:t>
            </a:r>
            <a:endParaRPr lang="en-US" b="1" dirty="0">
              <a:latin typeface="+mj-lt"/>
            </a:endParaRPr>
          </a:p>
        </p:txBody>
      </p:sp>
      <p:sp>
        <p:nvSpPr>
          <p:cNvPr id="3159" name="TextBox 3158">
            <a:extLst>
              <a:ext uri="{FF2B5EF4-FFF2-40B4-BE49-F238E27FC236}">
                <a16:creationId xmlns:a16="http://schemas.microsoft.com/office/drawing/2014/main" xmlns="" id="{7310245D-AB27-0C8E-8D62-94E326CD58D7}"/>
              </a:ext>
            </a:extLst>
          </p:cNvPr>
          <p:cNvSpPr txBox="1"/>
          <p:nvPr/>
        </p:nvSpPr>
        <p:spPr>
          <a:xfrm>
            <a:off x="2996378" y="5239195"/>
            <a:ext cx="86165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D35C27"/>
                </a:solidFill>
                <a:latin typeface="Times New Roman" panose="02020603050405020304" pitchFamily="18" charset="0"/>
                <a:cs typeface="Times New Roman" panose="02020603050405020304" pitchFamily="18" charset="0"/>
              </a:rPr>
              <a:t>Ở </a:t>
            </a:r>
            <a:r>
              <a:rPr lang="en-US" sz="3200" b="1" dirty="0" err="1">
                <a:solidFill>
                  <a:srgbClr val="D35C27"/>
                </a:solidFill>
                <a:latin typeface="Times New Roman" panose="02020603050405020304" pitchFamily="18" charset="0"/>
                <a:cs typeface="Times New Roman" panose="02020603050405020304" pitchFamily="18" charset="0"/>
              </a:rPr>
              <a:t>trên</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là</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các</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ví</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dụ</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về</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động</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năng</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Vậy</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theo</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em</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động</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năng</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là</a:t>
            </a:r>
            <a:r>
              <a:rPr lang="en-US" sz="3200" b="1" dirty="0">
                <a:solidFill>
                  <a:srgbClr val="D35C27"/>
                </a:solidFill>
                <a:latin typeface="Times New Roman" panose="02020603050405020304" pitchFamily="18" charset="0"/>
                <a:cs typeface="Times New Roman" panose="02020603050405020304" pitchFamily="18" charset="0"/>
              </a:rPr>
              <a:t> </a:t>
            </a:r>
            <a:r>
              <a:rPr lang="en-US" sz="3200" b="1" dirty="0" err="1">
                <a:solidFill>
                  <a:srgbClr val="D35C27"/>
                </a:solidFill>
                <a:latin typeface="Times New Roman" panose="02020603050405020304" pitchFamily="18" charset="0"/>
                <a:cs typeface="Times New Roman" panose="02020603050405020304" pitchFamily="18" charset="0"/>
              </a:rPr>
              <a:t>gì</a:t>
            </a:r>
            <a:r>
              <a:rPr lang="en-US" sz="3200" b="1" dirty="0">
                <a:solidFill>
                  <a:srgbClr val="D35C27"/>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D35C27"/>
              </a:solidFill>
              <a:effectLst/>
              <a:uLnTx/>
              <a:uFillTx/>
              <a:latin typeface="Times New Roman" panose="02020603050405020304" pitchFamily="18" charset="0"/>
              <a:cs typeface="Times New Roman" panose="02020603050405020304" pitchFamily="18" charset="0"/>
            </a:endParaRPr>
          </a:p>
        </p:txBody>
      </p:sp>
      <p:pic>
        <p:nvPicPr>
          <p:cNvPr id="3161" name="Picture 3160">
            <a:extLst>
              <a:ext uri="{FF2B5EF4-FFF2-40B4-BE49-F238E27FC236}">
                <a16:creationId xmlns:a16="http://schemas.microsoft.com/office/drawing/2014/main" xmlns="" id="{1731D44E-F519-0AA8-4561-9B4914DA816A}"/>
              </a:ext>
            </a:extLst>
          </p:cNvPr>
          <p:cNvPicPr>
            <a:picLocks noChangeAspect="1"/>
          </p:cNvPicPr>
          <p:nvPr/>
        </p:nvPicPr>
        <p:blipFill>
          <a:blip r:embed="rId6" cstate="hqprint">
            <a:extLst>
              <a:ext uri="{28A0092B-C50C-407E-A947-70E740481C1C}">
                <a14:useLocalDpi xmlns:a14="http://schemas.microsoft.com/office/drawing/2010/main" xmlns=""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xmlns="" val="35562790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D474E745-BAD1-30B8-6398-8BCCAEE6702F}"/>
              </a:ext>
            </a:extLst>
          </p:cNvPr>
          <p:cNvSpPr/>
          <p:nvPr/>
        </p:nvSpPr>
        <p:spPr>
          <a:xfrm>
            <a:off x="388153" y="395883"/>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xmlns=""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xmlns="" id="{48069B5E-C9D0-450D-BE04-CF96DD760525}"/>
              </a:ext>
            </a:extLst>
          </p:cNvPr>
          <p:cNvSpPr txBox="1">
            <a:spLocks/>
          </p:cNvSpPr>
          <p:nvPr/>
        </p:nvSpPr>
        <p:spPr>
          <a:xfrm>
            <a:off x="2710603" y="2199409"/>
            <a:ext cx="508792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xmlns=""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xmlns=""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xmlns=""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xmlns="" id="{231F7F5E-DE42-F9C1-7F48-3984962303E7}"/>
              </a:ext>
            </a:extLst>
          </p:cNvPr>
          <p:cNvSpPr/>
          <p:nvPr/>
        </p:nvSpPr>
        <p:spPr>
          <a:xfrm>
            <a:off x="2068239" y="2035125"/>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rPr>
              <a:t>A </a:t>
            </a:r>
            <a:endPar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endParaRPr>
          </a:p>
        </p:txBody>
      </p:sp>
      <p:sp>
        <p:nvSpPr>
          <p:cNvPr id="14" name="Google Shape;2337;p46">
            <a:extLst>
              <a:ext uri="{FF2B5EF4-FFF2-40B4-BE49-F238E27FC236}">
                <a16:creationId xmlns:a16="http://schemas.microsoft.com/office/drawing/2014/main" xmlns=""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xmlns=""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xmlns=""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xmlns=""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D474E745-BAD1-30B8-6398-8BCCAEE6702F}"/>
              </a:ext>
            </a:extLst>
          </p:cNvPr>
          <p:cNvSpPr/>
          <p:nvPr/>
        </p:nvSpPr>
        <p:spPr>
          <a:xfrm>
            <a:off x="335902" y="526513"/>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xmlns=""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xmlns=""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xmlns=""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xmlns=""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xmlns=""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xmlns=""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rPr>
              <a:t>A</a:t>
            </a: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rPr>
              <a:t> </a:t>
            </a:r>
            <a:endPar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endParaRPr>
          </a:p>
        </p:txBody>
      </p:sp>
      <p:sp>
        <p:nvSpPr>
          <p:cNvPr id="14" name="Google Shape;2337;p46">
            <a:extLst>
              <a:ext uri="{FF2B5EF4-FFF2-40B4-BE49-F238E27FC236}">
                <a16:creationId xmlns:a16="http://schemas.microsoft.com/office/drawing/2014/main" xmlns=""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xmlns=""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xmlns=""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xmlns=""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xmlns=""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mc:Choice xmlns:a14="http://schemas.microsoft.com/office/drawing/2010/main" xmlns=""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v</a:t>
                </a:r>
                <a:endPar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p:sp>
            <p:nvSpPr>
              <p:cNvPr id="9" name="Google Shape;2308;p46">
                <a:extLst>
                  <a:ext uri="{FF2B5EF4-FFF2-40B4-BE49-F238E27FC236}">
                    <a16:creationId xmlns:a16="http://schemas.microsoft.com/office/drawing/2014/main" xmlns="" xmlns:a14="http://schemas.microsoft.com/office/drawing/2010/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p:txBody>
          </p:sp>
        </mc:Choice>
        <mc:Fallback>
          <p:sp>
            <p:nvSpPr>
              <p:cNvPr id="10" name="Google Shape;2310;p46">
                <a:extLst>
                  <a:ext uri="{FF2B5EF4-FFF2-40B4-BE49-F238E27FC236}">
                    <a16:creationId xmlns:a16="http://schemas.microsoft.com/office/drawing/2014/main" xmlns="" xmlns:a14="http://schemas.microsoft.com/office/drawing/2010/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4348"/>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xmlns=""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p:txBody>
      </p:sp>
      <p:sp>
        <p:nvSpPr>
          <p:cNvPr id="12" name="Google Shape;2312;p46">
            <a:extLst>
              <a:ext uri="{FF2B5EF4-FFF2-40B4-BE49-F238E27FC236}">
                <a16:creationId xmlns:a16="http://schemas.microsoft.com/office/drawing/2014/main" xmlns=""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v</a:t>
            </a:r>
            <a:endPar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p:sp>
        <p:nvSpPr>
          <p:cNvPr id="13" name="Google Shape;2335;p46">
            <a:extLst>
              <a:ext uri="{FF2B5EF4-FFF2-40B4-BE49-F238E27FC236}">
                <a16:creationId xmlns:a16="http://schemas.microsoft.com/office/drawing/2014/main" xmlns=""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rPr>
              <a:t>A </a:t>
            </a:r>
            <a:endPar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endParaRPr>
          </a:p>
        </p:txBody>
      </p:sp>
      <p:sp>
        <p:nvSpPr>
          <p:cNvPr id="14" name="Google Shape;2337;p46">
            <a:extLst>
              <a:ext uri="{FF2B5EF4-FFF2-40B4-BE49-F238E27FC236}">
                <a16:creationId xmlns:a16="http://schemas.microsoft.com/office/drawing/2014/main" xmlns=""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xmlns=""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xmlns=""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xmlns=""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xmlns=""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xmlns=""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xmlns=""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xmlns=""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xmlns=""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xmlns=""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xmlns=""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xmlns=""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xmlns=""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xmlns=""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xmlns=""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xmlns=""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xmlns=""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xmlns=""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xmlns=""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xmlns=""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smtClean="0">
                <a:ln>
                  <a:noFill/>
                </a:ln>
                <a:solidFill>
                  <a:srgbClr val="000000"/>
                </a:solidFill>
                <a:effectLst/>
                <a:uLnTx/>
                <a:uFillTx/>
                <a:latin typeface="Fira Sans Black" panose="020B0A03050000020004" pitchFamily="34" charset="0"/>
                <a:cs typeface="Arial" panose="020B0604020202020204"/>
                <a:sym typeface="Arial" panose="020B0604020202020204"/>
              </a:rPr>
              <a:t>A </a:t>
            </a:r>
            <a:endPar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endParaRPr>
          </a:p>
        </p:txBody>
      </p:sp>
      <p:sp>
        <p:nvSpPr>
          <p:cNvPr id="14" name="Google Shape;2337;p46">
            <a:extLst>
              <a:ext uri="{FF2B5EF4-FFF2-40B4-BE49-F238E27FC236}">
                <a16:creationId xmlns:a16="http://schemas.microsoft.com/office/drawing/2014/main" xmlns=""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xmlns=""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xmlns=""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xmlns=""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xmlns="" id="{0B2625A9-7F96-4EA0-9D0B-70C4A3478DA4}"/>
              </a:ext>
            </a:extLst>
          </p:cNvPr>
          <p:cNvSpPr/>
          <p:nvPr/>
        </p:nvSpPr>
        <p:spPr>
          <a:xfrm>
            <a:off x="1547474" y="1991741"/>
            <a:ext cx="8429871" cy="3098419"/>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xmlns="" id="{0E175F99-F87B-46F2-95F6-36070FB9D309}"/>
              </a:ext>
            </a:extLst>
          </p:cNvPr>
          <p:cNvSpPr/>
          <p:nvPr/>
        </p:nvSpPr>
        <p:spPr>
          <a:xfrm rot="15954295">
            <a:off x="742481" y="1555894"/>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xmlns="" id="{BCAFD906-078D-40A5-AB32-FF45700A8274}"/>
              </a:ext>
            </a:extLst>
          </p:cNvPr>
          <p:cNvSpPr txBox="1"/>
          <p:nvPr/>
        </p:nvSpPr>
        <p:spPr>
          <a:xfrm>
            <a:off x="316597" y="250464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rgbClr val="FF0000"/>
                </a:solidFill>
                <a:latin typeface="Times New Roman" panose="02020603050405020304" pitchFamily="18" charset="0"/>
                <a:cs typeface="Times New Roman" panose="02020603050405020304" pitchFamily="18" charset="0"/>
                <a:sym typeface="Arial"/>
              </a:rPr>
              <a:t>Khái</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niệm</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70" name="TextBox 69">
            <a:extLst>
              <a:ext uri="{FF2B5EF4-FFF2-40B4-BE49-F238E27FC236}">
                <a16:creationId xmlns:a16="http://schemas.microsoft.com/office/drawing/2014/main" xmlns="" id="{4E6B2F02-0407-4432-B0A7-25C6DC0B9053}"/>
              </a:ext>
            </a:extLst>
          </p:cNvPr>
          <p:cNvSpPr txBox="1"/>
          <p:nvPr/>
        </p:nvSpPr>
        <p:spPr>
          <a:xfrm>
            <a:off x="2294832" y="2190936"/>
            <a:ext cx="7624265" cy="2585323"/>
          </a:xfrm>
          <a:prstGeom prst="rect">
            <a:avLst/>
          </a:prstGeom>
          <a:noFill/>
        </p:spPr>
        <p:txBody>
          <a:bodyPr wrap="square" rtlCol="0">
            <a:spAutoFit/>
          </a:bodyPr>
          <a:lstStyle/>
          <a:p>
            <a:pPr lvl="0" algn="just" defTabSz="1219170">
              <a:lnSpc>
                <a:spcPct val="150000"/>
              </a:lnSpc>
              <a:buClr>
                <a:srgbClr val="000000"/>
              </a:buClr>
              <a:defRPr/>
            </a:pPr>
            <a:r>
              <a:rPr lang="vi-VN" sz="3600" b="1"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3600" b="1" kern="0" dirty="0">
                <a:solidFill>
                  <a:srgbClr val="D35C27"/>
                </a:solidFill>
                <a:latin typeface="Arial" panose="020B0604020202020204" pitchFamily="34" charset="0"/>
                <a:cs typeface="Arial" panose="020B0604020202020204" pitchFamily="34" charset="0"/>
              </a:rPr>
              <a:t>động </a:t>
            </a:r>
            <a:r>
              <a:rPr lang="vi-VN" sz="3600" b="1" kern="0" dirty="0" smtClean="0">
                <a:solidFill>
                  <a:srgbClr val="D35C27"/>
                </a:solidFill>
                <a:latin typeface="Arial" panose="020B0604020202020204" pitchFamily="34" charset="0"/>
                <a:cs typeface="Arial" panose="020B0604020202020204" pitchFamily="34" charset="0"/>
              </a:rPr>
              <a:t>năng</a:t>
            </a:r>
            <a:r>
              <a:rPr lang="en-US" sz="3600" b="1" kern="0" dirty="0" smtClean="0">
                <a:solidFill>
                  <a:srgbClr val="D35C27"/>
                </a:solidFill>
                <a:latin typeface="Arial" panose="020B0604020202020204" pitchFamily="34" charset="0"/>
                <a:cs typeface="Arial" panose="020B0604020202020204" pitchFamily="34" charset="0"/>
              </a:rPr>
              <a:t>.</a:t>
            </a:r>
            <a:endParaRPr lang="en-US" sz="36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xmlns="" id="{6C583FC4-CC4C-25C8-61C9-C2846A1B744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xmlns="" id="{ED26EBAB-550F-79AF-A1C8-F81C398EA3E9}"/>
              </a:ext>
            </a:extLst>
          </p:cNvPr>
          <p:cNvSpPr txBox="1"/>
          <p:nvPr/>
        </p:nvSpPr>
        <p:spPr>
          <a:xfrm>
            <a:off x="1410912" y="1380037"/>
            <a:ext cx="3389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C74"/>
                </a:solidFill>
                <a:latin typeface="Times New Roman" panose="02020603050405020304" pitchFamily="18" charset="0"/>
                <a:cs typeface="Times New Roman" panose="02020603050405020304" pitchFamily="18" charset="0"/>
              </a:rPr>
              <a:t>I. </a:t>
            </a:r>
            <a:r>
              <a:rPr lang="en-US" sz="3200" b="1" dirty="0" err="1">
                <a:solidFill>
                  <a:srgbClr val="002C74"/>
                </a:solidFill>
                <a:latin typeface="Times New Roman" panose="02020603050405020304" pitchFamily="18" charset="0"/>
                <a:cs typeface="Times New Roman" panose="02020603050405020304" pitchFamily="18" charset="0"/>
              </a:rPr>
              <a:t>Động</a:t>
            </a:r>
            <a:r>
              <a:rPr lang="en-US" sz="3200" b="1" dirty="0">
                <a:solidFill>
                  <a:srgbClr val="002C74"/>
                </a:solidFill>
                <a:latin typeface="Times New Roman" panose="02020603050405020304" pitchFamily="18" charset="0"/>
                <a:cs typeface="Times New Roman" panose="02020603050405020304" pitchFamily="18" charset="0"/>
              </a:rPr>
              <a:t> </a:t>
            </a:r>
            <a:r>
              <a:rPr lang="en-US" sz="3200" b="1" dirty="0" err="1">
                <a:solidFill>
                  <a:srgbClr val="002C74"/>
                </a:solidFill>
                <a:latin typeface="Times New Roman" panose="02020603050405020304" pitchFamily="18" charset="0"/>
                <a:cs typeface="Times New Roman" panose="02020603050405020304" pitchFamily="18" charset="0"/>
              </a:rPr>
              <a:t>Năng</a:t>
            </a:r>
            <a:endParaRPr kumimoji="0" lang="en-US" sz="32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xmlns=""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xmlns=""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xmlns=""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xmlns=""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b="1" dirty="0"/>
              <a:t>Búa chuyển động đập vào thanh thép, làm biến dạng thanh thép</a:t>
            </a:r>
            <a:endParaRPr lang="en-US" b="1" dirty="0"/>
          </a:p>
        </p:txBody>
      </p:sp>
      <p:sp>
        <p:nvSpPr>
          <p:cNvPr id="156" name="Google Shape;1924;p44">
            <a:extLst>
              <a:ext uri="{FF2B5EF4-FFF2-40B4-BE49-F238E27FC236}">
                <a16:creationId xmlns:a16="http://schemas.microsoft.com/office/drawing/2014/main" xmlns=""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just"/>
            <a:r>
              <a:rPr lang="en-US" b="1" dirty="0" err="1"/>
              <a:t>Đề</a:t>
            </a:r>
            <a:r>
              <a:rPr lang="en-US" b="1" dirty="0"/>
              <a:t> </a:t>
            </a:r>
            <a:r>
              <a:rPr lang="en-US" b="1" dirty="0" err="1"/>
              <a:t>xuất</a:t>
            </a:r>
            <a:r>
              <a:rPr lang="en-US" b="1" dirty="0"/>
              <a:t> </a:t>
            </a:r>
            <a:r>
              <a:rPr lang="en-US" b="1" dirty="0" err="1"/>
              <a:t>cách</a:t>
            </a:r>
            <a:r>
              <a:rPr lang="en-US" b="1" dirty="0"/>
              <a:t> </a:t>
            </a:r>
            <a:r>
              <a:rPr lang="en-US" b="1" dirty="0" err="1"/>
              <a:t>để</a:t>
            </a:r>
            <a:r>
              <a:rPr lang="en-US" b="1" dirty="0"/>
              <a:t> </a:t>
            </a:r>
            <a:r>
              <a:rPr lang="en-US" b="1" dirty="0" err="1"/>
              <a:t>thanh</a:t>
            </a:r>
            <a:r>
              <a:rPr lang="en-US" b="1" dirty="0"/>
              <a:t> </a:t>
            </a:r>
            <a:r>
              <a:rPr lang="en-US" b="1" dirty="0" err="1"/>
              <a:t>thép</a:t>
            </a:r>
            <a:r>
              <a:rPr lang="en-US" b="1" dirty="0"/>
              <a:t> </a:t>
            </a:r>
            <a:r>
              <a:rPr lang="en-US" b="1" dirty="0" err="1"/>
              <a:t>biến</a:t>
            </a:r>
            <a:r>
              <a:rPr lang="en-US" b="1" dirty="0"/>
              <a:t> </a:t>
            </a:r>
            <a:r>
              <a:rPr lang="en-US" b="1" dirty="0" err="1"/>
              <a:t>dạng</a:t>
            </a:r>
            <a:r>
              <a:rPr lang="en-US" b="1" dirty="0"/>
              <a:t> </a:t>
            </a:r>
            <a:r>
              <a:rPr lang="en-US" b="1" dirty="0" err="1"/>
              <a:t>nhiều</a:t>
            </a:r>
            <a:r>
              <a:rPr lang="en-US" b="1" dirty="0"/>
              <a:t> </a:t>
            </a:r>
            <a:r>
              <a:rPr lang="en-US" b="1" dirty="0" err="1"/>
              <a:t>hơn</a:t>
            </a:r>
            <a:r>
              <a:rPr lang="en-US" b="1" dirty="0"/>
              <a:t>?</a:t>
            </a:r>
            <a:endParaRPr lang="vi-VN" b="1" dirty="0">
              <a:sym typeface="Montserrat"/>
            </a:endParaRPr>
          </a:p>
        </p:txBody>
      </p:sp>
      <p:sp>
        <p:nvSpPr>
          <p:cNvPr id="4" name="TextBox 3">
            <a:extLst>
              <a:ext uri="{FF2B5EF4-FFF2-40B4-BE49-F238E27FC236}">
                <a16:creationId xmlns:a16="http://schemas.microsoft.com/office/drawing/2014/main" xmlns="" id="{923FEBC3-744E-F4C7-153C-6A73423D3B42}"/>
              </a:ext>
            </a:extLst>
          </p:cNvPr>
          <p:cNvSpPr txBox="1"/>
          <p:nvPr/>
        </p:nvSpPr>
        <p:spPr>
          <a:xfrm>
            <a:off x="936291" y="329625"/>
            <a:ext cx="38947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C74"/>
                </a:solidFill>
                <a:latin typeface="Times New Roman" panose="02020603050405020304" pitchFamily="18" charset="0"/>
                <a:cs typeface="Times New Roman" panose="02020603050405020304" pitchFamily="18" charset="0"/>
              </a:rPr>
              <a:t>I. </a:t>
            </a:r>
            <a:r>
              <a:rPr lang="en-US" sz="3200" b="1" dirty="0" err="1">
                <a:solidFill>
                  <a:srgbClr val="002C74"/>
                </a:solidFill>
                <a:latin typeface="Times New Roman" panose="02020603050405020304" pitchFamily="18" charset="0"/>
                <a:cs typeface="Times New Roman" panose="02020603050405020304" pitchFamily="18" charset="0"/>
              </a:rPr>
              <a:t>Động</a:t>
            </a:r>
            <a:r>
              <a:rPr lang="en-US" sz="3200" b="1" dirty="0">
                <a:solidFill>
                  <a:srgbClr val="002C74"/>
                </a:solidFill>
                <a:latin typeface="Times New Roman" panose="02020603050405020304" pitchFamily="18" charset="0"/>
                <a:cs typeface="Times New Roman" panose="02020603050405020304" pitchFamily="18" charset="0"/>
              </a:rPr>
              <a:t> </a:t>
            </a:r>
            <a:r>
              <a:rPr lang="en-US" sz="3200" b="1" dirty="0" err="1">
                <a:solidFill>
                  <a:srgbClr val="002C74"/>
                </a:solidFill>
                <a:latin typeface="Times New Roman" panose="02020603050405020304" pitchFamily="18" charset="0"/>
                <a:cs typeface="Times New Roman" panose="02020603050405020304" pitchFamily="18" charset="0"/>
              </a:rPr>
              <a:t>Năng</a:t>
            </a:r>
            <a:endParaRPr kumimoji="0" lang="en-US" sz="32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xmlns=""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xmlns=""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2" name="Picture 11">
            <a:extLst>
              <a:ext uri="{FF2B5EF4-FFF2-40B4-BE49-F238E27FC236}">
                <a16:creationId xmlns:a16="http://schemas.microsoft.com/office/drawing/2014/main" xmlns=""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xmlns="" id="{D5441691-274D-D97A-08EE-E674F4826123}"/>
              </a:ext>
            </a:extLst>
          </p:cNvPr>
          <p:cNvPicPr>
            <a:picLocks noChangeAspect="1"/>
          </p:cNvPicPr>
          <p:nvPr/>
        </p:nvPicPr>
        <p:blipFill>
          <a:blip r:embed="rId4" cstate="hqprint">
            <a:extLst>
              <a:ext uri="{28A0092B-C50C-407E-A947-70E740481C1C}">
                <a14:useLocalDpi xmlns:a14="http://schemas.microsoft.com/office/drawing/2010/main" xmlns=""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xmlns=""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xmlns="" id="{3C098BC9-262A-434A-9870-600C2DF8EFAE}"/>
              </a:ext>
            </a:extLst>
          </p:cNvPr>
          <p:cNvSpPr txBox="1">
            <a:spLocks/>
          </p:cNvSpPr>
          <p:nvPr/>
        </p:nvSpPr>
        <p:spPr>
          <a:xfrm>
            <a:off x="6018014" y="3848607"/>
            <a:ext cx="6173986"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b="1" dirty="0" err="1"/>
              <a:t>Dùng</a:t>
            </a:r>
            <a:r>
              <a:rPr lang="en-US" b="1" dirty="0"/>
              <a:t> </a:t>
            </a:r>
            <a:r>
              <a:rPr lang="en-US" b="1" dirty="0" err="1"/>
              <a:t>búa</a:t>
            </a:r>
            <a:r>
              <a:rPr lang="en-US" b="1" dirty="0"/>
              <a:t> </a:t>
            </a:r>
            <a:r>
              <a:rPr lang="en-US" b="1" dirty="0" err="1"/>
              <a:t>có</a:t>
            </a:r>
            <a:r>
              <a:rPr lang="en-US" b="1" dirty="0"/>
              <a:t> </a:t>
            </a:r>
            <a:r>
              <a:rPr lang="en-US" b="1" dirty="0" err="1"/>
              <a:t>khối</a:t>
            </a:r>
            <a:r>
              <a:rPr lang="en-US" b="1" dirty="0"/>
              <a:t> </a:t>
            </a:r>
            <a:r>
              <a:rPr lang="en-US" b="1" dirty="0" err="1"/>
              <a:t>lượng</a:t>
            </a:r>
            <a:r>
              <a:rPr lang="en-US" b="1" dirty="0"/>
              <a:t> </a:t>
            </a:r>
            <a:r>
              <a:rPr lang="en-US" b="1" dirty="0" err="1"/>
              <a:t>lớn</a:t>
            </a:r>
            <a:r>
              <a:rPr lang="en-US" b="1" dirty="0"/>
              <a:t> </a:t>
            </a:r>
            <a:r>
              <a:rPr lang="en-US" b="1" dirty="0" err="1"/>
              <a:t>hơn</a:t>
            </a:r>
            <a:endParaRPr lang="en-US" b="1" dirty="0"/>
          </a:p>
        </p:txBody>
      </p:sp>
      <p:sp>
        <p:nvSpPr>
          <p:cNvPr id="4" name="TextBox 3">
            <a:extLst>
              <a:ext uri="{FF2B5EF4-FFF2-40B4-BE49-F238E27FC236}">
                <a16:creationId xmlns:a16="http://schemas.microsoft.com/office/drawing/2014/main" xmlns="" id="{923FEBC3-744E-F4C7-153C-6A73423D3B42}"/>
              </a:ext>
            </a:extLst>
          </p:cNvPr>
          <p:cNvSpPr txBox="1"/>
          <p:nvPr/>
        </p:nvSpPr>
        <p:spPr>
          <a:xfrm>
            <a:off x="936291" y="329625"/>
            <a:ext cx="34833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C74"/>
                </a:solidFill>
                <a:latin typeface="Times New Roman" panose="02020603050405020304" pitchFamily="18" charset="0"/>
                <a:cs typeface="Times New Roman" panose="02020603050405020304" pitchFamily="18" charset="0"/>
              </a:rPr>
              <a:t>I. </a:t>
            </a:r>
            <a:r>
              <a:rPr lang="en-US" sz="3200" b="1" dirty="0" err="1">
                <a:solidFill>
                  <a:srgbClr val="002C74"/>
                </a:solidFill>
                <a:latin typeface="Times New Roman" panose="02020603050405020304" pitchFamily="18" charset="0"/>
                <a:cs typeface="Times New Roman" panose="02020603050405020304" pitchFamily="18" charset="0"/>
              </a:rPr>
              <a:t>Động</a:t>
            </a:r>
            <a:r>
              <a:rPr lang="en-US" sz="3200" b="1" dirty="0">
                <a:solidFill>
                  <a:srgbClr val="002C74"/>
                </a:solidFill>
                <a:latin typeface="Times New Roman" panose="02020603050405020304" pitchFamily="18" charset="0"/>
                <a:cs typeface="Times New Roman" panose="02020603050405020304" pitchFamily="18" charset="0"/>
              </a:rPr>
              <a:t> </a:t>
            </a:r>
            <a:r>
              <a:rPr lang="en-US" sz="3200" b="1" dirty="0" err="1">
                <a:solidFill>
                  <a:srgbClr val="002C74"/>
                </a:solidFill>
                <a:latin typeface="Times New Roman" panose="02020603050405020304" pitchFamily="18" charset="0"/>
                <a:cs typeface="Times New Roman" panose="02020603050405020304" pitchFamily="18" charset="0"/>
              </a:rPr>
              <a:t>Năng</a:t>
            </a:r>
            <a:endParaRPr kumimoji="0" lang="en-US" sz="32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xmlns=""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xmlns=""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2" name="Picture 11">
            <a:extLst>
              <a:ext uri="{FF2B5EF4-FFF2-40B4-BE49-F238E27FC236}">
                <a16:creationId xmlns:a16="http://schemas.microsoft.com/office/drawing/2014/main" xmlns=""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xmlns="" id="{FE5B14EC-9DBB-F308-D53B-F99A6F4A7D9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xmlns="" id="{2EFEDA70-A693-9241-9759-47C13CE0AD6C}"/>
              </a:ext>
            </a:extLst>
          </p:cNvPr>
          <p:cNvSpPr txBox="1">
            <a:spLocks/>
          </p:cNvSpPr>
          <p:nvPr/>
        </p:nvSpPr>
        <p:spPr>
          <a:xfrm>
            <a:off x="6018013" y="4600356"/>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b="1" dirty="0" err="1"/>
              <a:t>Đập</a:t>
            </a:r>
            <a:r>
              <a:rPr lang="en-US" b="1" dirty="0"/>
              <a:t> </a:t>
            </a:r>
            <a:r>
              <a:rPr lang="en-US" b="1" dirty="0" err="1"/>
              <a:t>nhanh</a:t>
            </a:r>
            <a:r>
              <a:rPr lang="en-US" b="1" dirty="0"/>
              <a:t> </a:t>
            </a:r>
            <a:r>
              <a:rPr lang="en-US" b="1" dirty="0" err="1"/>
              <a:t>hơn</a:t>
            </a:r>
            <a:endParaRPr lang="en-US" b="1" dirty="0"/>
          </a:p>
        </p:txBody>
      </p:sp>
    </p:spTree>
    <p:extLst>
      <p:ext uri="{BB962C8B-B14F-4D97-AF65-F5344CB8AC3E}">
        <p14:creationId xmlns:p14="http://schemas.microsoft.com/office/powerpoint/2010/main" xmlns="" val="4148188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xmlns=""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năng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phụ</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thuộc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yếu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tố</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endParaRPr lang="vi-VN" sz="4800" b="1" dirty="0">
              <a:latin typeface="Times New Roman" panose="02020603050405020304" pitchFamily="18" charset="0"/>
              <a:cs typeface="Times New Roman" panose="02020603050405020304" pitchFamily="18" charset="0"/>
              <a:sym typeface="Montserrat"/>
            </a:endParaRPr>
          </a:p>
        </p:txBody>
      </p:sp>
      <p:pic>
        <p:nvPicPr>
          <p:cNvPr id="3" name="Picture 2">
            <a:extLst>
              <a:ext uri="{FF2B5EF4-FFF2-40B4-BE49-F238E27FC236}">
                <a16:creationId xmlns:a16="http://schemas.microsoft.com/office/drawing/2014/main" xmlns="" id="{047D08C7-AB01-D7AC-AB93-AFDF9035969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xmlns="" id="{2B17A542-C220-39AE-818E-003F47F5DBA0}"/>
              </a:ext>
            </a:extLst>
          </p:cNvPr>
          <p:cNvSpPr txBox="1"/>
          <p:nvPr/>
        </p:nvSpPr>
        <p:spPr>
          <a:xfrm>
            <a:off x="936291" y="329625"/>
            <a:ext cx="36357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C74"/>
                </a:solidFill>
                <a:latin typeface="Times New Roman" panose="02020603050405020304" pitchFamily="18" charset="0"/>
                <a:cs typeface="Times New Roman" panose="02020603050405020304" pitchFamily="18" charset="0"/>
              </a:rPr>
              <a:t>I. </a:t>
            </a:r>
            <a:r>
              <a:rPr lang="en-US" sz="3200" b="1" dirty="0" err="1">
                <a:solidFill>
                  <a:srgbClr val="002C74"/>
                </a:solidFill>
                <a:latin typeface="Times New Roman" panose="02020603050405020304" pitchFamily="18" charset="0"/>
                <a:cs typeface="Times New Roman" panose="02020603050405020304" pitchFamily="18" charset="0"/>
              </a:rPr>
              <a:t>Động</a:t>
            </a:r>
            <a:r>
              <a:rPr lang="en-US" sz="3200" b="1" dirty="0">
                <a:solidFill>
                  <a:srgbClr val="002C74"/>
                </a:solidFill>
                <a:latin typeface="Times New Roman" panose="02020603050405020304" pitchFamily="18" charset="0"/>
                <a:cs typeface="Times New Roman" panose="02020603050405020304" pitchFamily="18" charset="0"/>
              </a:rPr>
              <a:t> </a:t>
            </a:r>
            <a:r>
              <a:rPr lang="en-US" sz="3200" b="1" dirty="0" err="1">
                <a:solidFill>
                  <a:srgbClr val="002C74"/>
                </a:solidFill>
                <a:latin typeface="Times New Roman" panose="02020603050405020304" pitchFamily="18" charset="0"/>
                <a:cs typeface="Times New Roman" panose="02020603050405020304" pitchFamily="18" charset="0"/>
              </a:rPr>
              <a:t>Năng</a:t>
            </a:r>
            <a:endParaRPr kumimoji="0" lang="en-US" sz="32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xmlns=""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xmlns=""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xmlns=""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xmlns=""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xmlns=""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xmlns="" id="{4E6B2F02-0407-4432-B0A7-25C6DC0B9053}"/>
              </a:ext>
            </a:extLst>
          </p:cNvPr>
          <p:cNvSpPr txBox="1"/>
          <p:nvPr/>
        </p:nvSpPr>
        <p:spPr>
          <a:xfrm>
            <a:off x="1668214" y="3128507"/>
            <a:ext cx="8094527" cy="1754326"/>
          </a:xfrm>
          <a:prstGeom prst="rect">
            <a:avLst/>
          </a:prstGeom>
          <a:noFill/>
        </p:spPr>
        <p:txBody>
          <a:bodyPr wrap="square" rtlCol="0">
            <a:spAutoFit/>
          </a:bodyPr>
          <a:lstStyle/>
          <a:p>
            <a:pPr lvl="0" defTabSz="1219170">
              <a:lnSpc>
                <a:spcPct val="150000"/>
              </a:lnSpc>
              <a:buClr>
                <a:srgbClr val="000000"/>
              </a:buClr>
              <a:defRPr/>
            </a:pPr>
            <a:r>
              <a:rPr lang="vi-VN" sz="3600" b="1"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3600" b="1" kern="0" dirty="0">
                <a:solidFill>
                  <a:srgbClr val="D35C27"/>
                </a:solidFill>
                <a:latin typeface="Arial" panose="020B0604020202020204" pitchFamily="34" charset="0"/>
                <a:cs typeface="Arial" panose="020B0604020202020204" pitchFamily="34" charset="0"/>
              </a:rPr>
              <a:t>khối lượng </a:t>
            </a:r>
            <a:r>
              <a:rPr lang="vi-VN" sz="3600" b="1" kern="0" dirty="0">
                <a:solidFill>
                  <a:prstClr val="black">
                    <a:lumMod val="85000"/>
                    <a:lumOff val="15000"/>
                  </a:prstClr>
                </a:solidFill>
                <a:latin typeface="Arial" panose="020B0604020202020204" pitchFamily="34" charset="0"/>
                <a:cs typeface="Arial" panose="020B0604020202020204" pitchFamily="34" charset="0"/>
              </a:rPr>
              <a:t>và </a:t>
            </a:r>
            <a:r>
              <a:rPr lang="vi-VN" sz="3600" b="1" kern="0" dirty="0">
                <a:solidFill>
                  <a:srgbClr val="D35C27"/>
                </a:solidFill>
                <a:latin typeface="Arial" panose="020B0604020202020204" pitchFamily="34" charset="0"/>
                <a:cs typeface="Arial" panose="020B0604020202020204" pitchFamily="34" charset="0"/>
              </a:rPr>
              <a:t>tốc độ </a:t>
            </a:r>
            <a:r>
              <a:rPr lang="vi-VN" sz="3600" b="1" kern="0" dirty="0">
                <a:solidFill>
                  <a:prstClr val="black">
                    <a:lumMod val="85000"/>
                    <a:lumOff val="15000"/>
                  </a:prstClr>
                </a:solidFill>
                <a:latin typeface="Arial" panose="020B0604020202020204" pitchFamily="34" charset="0"/>
                <a:cs typeface="Arial" panose="020B0604020202020204" pitchFamily="34" charset="0"/>
              </a:rPr>
              <a:t>của </a:t>
            </a:r>
            <a:r>
              <a:rPr lang="vi-VN" sz="3600" b="1" kern="0" dirty="0" smtClean="0">
                <a:solidFill>
                  <a:prstClr val="black">
                    <a:lumMod val="85000"/>
                    <a:lumOff val="15000"/>
                  </a:prstClr>
                </a:solidFill>
                <a:latin typeface="Arial" panose="020B0604020202020204" pitchFamily="34" charset="0"/>
                <a:cs typeface="Arial" panose="020B0604020202020204" pitchFamily="34" charset="0"/>
              </a:rPr>
              <a:t>nó</a:t>
            </a:r>
            <a:r>
              <a:rPr lang="en-US" sz="3600" b="1" kern="0" dirty="0" smtClean="0">
                <a:solidFill>
                  <a:prstClr val="black">
                    <a:lumMod val="85000"/>
                    <a:lumOff val="15000"/>
                  </a:prstClr>
                </a:solidFill>
                <a:latin typeface="Arial" panose="020B0604020202020204" pitchFamily="34" charset="0"/>
                <a:cs typeface="Arial" panose="020B0604020202020204" pitchFamily="34" charset="0"/>
              </a:rPr>
              <a:t>.</a:t>
            </a:r>
            <a:endParaRPr lang="en-US" sz="36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xmlns="" id="{6C583FC4-CC4C-25C8-61C9-C2846A1B744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xmlns="" id="{ED26EBAB-550F-79AF-A1C8-F81C398EA3E9}"/>
              </a:ext>
            </a:extLst>
          </p:cNvPr>
          <p:cNvSpPr txBox="1"/>
          <p:nvPr/>
        </p:nvSpPr>
        <p:spPr>
          <a:xfrm>
            <a:off x="1410912" y="1380037"/>
            <a:ext cx="33287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C74"/>
                </a:solidFill>
                <a:latin typeface="Times New Roman" panose="02020603050405020304" pitchFamily="18" charset="0"/>
                <a:cs typeface="Times New Roman" panose="02020603050405020304" pitchFamily="18" charset="0"/>
              </a:rPr>
              <a:t>I. </a:t>
            </a:r>
            <a:r>
              <a:rPr lang="en-US" sz="3200" b="1" dirty="0" err="1">
                <a:solidFill>
                  <a:srgbClr val="002C74"/>
                </a:solidFill>
                <a:latin typeface="Times New Roman" panose="02020603050405020304" pitchFamily="18" charset="0"/>
                <a:cs typeface="Times New Roman" panose="02020603050405020304" pitchFamily="18" charset="0"/>
              </a:rPr>
              <a:t>Động</a:t>
            </a:r>
            <a:r>
              <a:rPr lang="en-US" sz="3200" b="1" dirty="0">
                <a:solidFill>
                  <a:srgbClr val="002C74"/>
                </a:solidFill>
                <a:latin typeface="Times New Roman" panose="02020603050405020304" pitchFamily="18" charset="0"/>
                <a:cs typeface="Times New Roman" panose="02020603050405020304" pitchFamily="18" charset="0"/>
              </a:rPr>
              <a:t> </a:t>
            </a:r>
            <a:r>
              <a:rPr lang="en-US" sz="3200" b="1" dirty="0" err="1">
                <a:solidFill>
                  <a:srgbClr val="002C74"/>
                </a:solidFill>
                <a:latin typeface="Times New Roman" panose="02020603050405020304" pitchFamily="18" charset="0"/>
                <a:cs typeface="Times New Roman" panose="02020603050405020304" pitchFamily="18" charset="0"/>
              </a:rPr>
              <a:t>Năng</a:t>
            </a:r>
            <a:endParaRPr kumimoji="0" lang="en-US" sz="32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xmlns=""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xmlns=""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xmlns=""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6129</TotalTime>
  <Words>1756</Words>
  <Application>Microsoft Office PowerPoint</Application>
  <PresentationFormat>Custom</PresentationFormat>
  <Paragraphs>251</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cp:lastModifiedBy>
  <cp:revision>24</cp:revision>
  <dcterms:created xsi:type="dcterms:W3CDTF">2024-01-13T16:09:11Z</dcterms:created>
  <dcterms:modified xsi:type="dcterms:W3CDTF">2024-10-05T03:20:21Z</dcterms:modified>
</cp:coreProperties>
</file>