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5.xml" ContentType="application/vnd.openxmlformats-officedocument.drawingml.chartshapes+xml"/>
  <Override PartName="/ppt/ink/ink1.xml" ContentType="application/inkml+xml"/>
  <Override PartName="/ppt/ink/ink2.xml" ContentType="application/inkml+xml"/>
  <Override PartName="/ppt/charts/chart7.xml" ContentType="application/vnd.openxmlformats-officedocument.drawingml.chart+xml"/>
  <Override PartName="/ppt/drawings/drawing6.xml" ContentType="application/vnd.openxmlformats-officedocument.drawingml.chartshapes+xml"/>
  <Override PartName="/ppt/charts/chart8.xml" ContentType="application/vnd.openxmlformats-officedocument.drawingml.chart+xml"/>
  <Override PartName="/ppt/ink/ink3.xml" ContentType="application/inkml+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78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3.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4.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5.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Nội địa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Sheet1!$B$2:$B$4</c:f>
              <c:numCache>
                <c:formatCode>General</c:formatCode>
                <c:ptCount val="3"/>
                <c:pt idx="0">
                  <c:v>6500000</c:v>
                </c:pt>
                <c:pt idx="1">
                  <c:v>6630000</c:v>
                </c:pt>
                <c:pt idx="2">
                  <c:v>2600000</c:v>
                </c:pt>
              </c:numCache>
            </c:numRef>
          </c:val>
          <c:extLst>
            <c:ext xmlns:c16="http://schemas.microsoft.com/office/drawing/2014/chart" uri="{C3380CC4-5D6E-409C-BE32-E72D297353CC}">
              <c16:uniqueId val="{00000000-22DB-45A5-BBF3-9C5C900A50E6}"/>
            </c:ext>
          </c:extLst>
        </c:ser>
        <c:ser>
          <c:idx val="1"/>
          <c:order val="1"/>
          <c:tx>
            <c:strRef>
              <c:f>Sheet1!$C$1</c:f>
              <c:strCache>
                <c:ptCount val="1"/>
                <c:pt idx="0">
                  <c:v>Quốc tế</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Sheet1!$C$2:$C$4</c:f>
              <c:numCache>
                <c:formatCode>General</c:formatCode>
                <c:ptCount val="3"/>
                <c:pt idx="0">
                  <c:v>876000</c:v>
                </c:pt>
                <c:pt idx="1">
                  <c:v>970000</c:v>
                </c:pt>
                <c:pt idx="2">
                  <c:v>200000</c:v>
                </c:pt>
              </c:numCache>
            </c:numRef>
          </c:val>
          <c:extLst>
            <c:ext xmlns:c16="http://schemas.microsoft.com/office/drawing/2014/chart" uri="{C3380CC4-5D6E-409C-BE32-E72D297353CC}">
              <c16:uniqueId val="{00000001-22DB-45A5-BBF3-9C5C900A50E6}"/>
            </c:ext>
          </c:extLst>
        </c:ser>
        <c:dLbls>
          <c:showLegendKey val="0"/>
          <c:showVal val="1"/>
          <c:showCatName val="0"/>
          <c:showSerName val="0"/>
          <c:showPercent val="0"/>
          <c:showBubbleSize val="0"/>
        </c:dLbls>
        <c:gapWidth val="100"/>
        <c:overlap val="-24"/>
        <c:axId val="91068288"/>
        <c:axId val="102171008"/>
      </c:barChart>
      <c:catAx>
        <c:axId val="91068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02171008"/>
        <c:crosses val="autoZero"/>
        <c:auto val="1"/>
        <c:lblAlgn val="ctr"/>
        <c:lblOffset val="100"/>
        <c:noMultiLvlLbl val="0"/>
      </c:catAx>
      <c:valAx>
        <c:axId val="1021710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91068288"/>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a:solidFill>
        <a:schemeClr val="tx1"/>
      </a:solid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a:t>biểu</a:t>
            </a:r>
            <a:r>
              <a:rPr lang="en-US" baseline="0"/>
              <a:t> đồ biểu diễn tỉ lệ các nhóm thể trạng học sinh lớp...</a:t>
            </a:r>
            <a:endParaRPr lang="en-US"/>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4DCD-41F4-B166-64650817D708}"/>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4DCD-41F4-B166-64650817D708}"/>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4DCD-41F4-B166-64650817D708}"/>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4DCD-41F4-B166-64650817D708}"/>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4DCD-41F4-B166-64650817D708}"/>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Gầy</c:v>
                </c:pt>
                <c:pt idx="1">
                  <c:v>Bình thường</c:v>
                </c:pt>
                <c:pt idx="2">
                  <c:v>Béo phì độ I</c:v>
                </c:pt>
                <c:pt idx="3">
                  <c:v>Béo phì độ II</c:v>
                </c:pt>
                <c:pt idx="4">
                  <c:v>Béo phì độ III</c:v>
                </c:pt>
              </c:strCache>
            </c:strRef>
          </c:cat>
          <c:val>
            <c:numRef>
              <c:f>Sheet1!$B$2:$B$6</c:f>
              <c:numCache>
                <c:formatCode>General</c:formatCode>
                <c:ptCount val="5"/>
                <c:pt idx="0">
                  <c:v>8.2000000000000011</c:v>
                </c:pt>
                <c:pt idx="1">
                  <c:v>3.2</c:v>
                </c:pt>
                <c:pt idx="2">
                  <c:v>1.4</c:v>
                </c:pt>
                <c:pt idx="3">
                  <c:v>1.2</c:v>
                </c:pt>
                <c:pt idx="4">
                  <c:v>4.2</c:v>
                </c:pt>
              </c:numCache>
            </c:numRef>
          </c:val>
          <c:extLst>
            <c:ext xmlns:c16="http://schemas.microsoft.com/office/drawing/2014/chart" uri="{C3380CC4-5D6E-409C-BE32-E72D297353CC}">
              <c16:uniqueId val="{0000000A-4DCD-41F4-B166-64650817D708}"/>
            </c:ext>
          </c:extLst>
        </c:ser>
        <c:dLbls>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Nội địa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Sheet1!$B$2:$B$4</c:f>
              <c:numCache>
                <c:formatCode>General</c:formatCode>
                <c:ptCount val="3"/>
                <c:pt idx="0">
                  <c:v>6500000</c:v>
                </c:pt>
                <c:pt idx="1">
                  <c:v>6630000</c:v>
                </c:pt>
                <c:pt idx="2">
                  <c:v>2600000</c:v>
                </c:pt>
              </c:numCache>
            </c:numRef>
          </c:val>
          <c:extLst>
            <c:ext xmlns:c16="http://schemas.microsoft.com/office/drawing/2014/chart" uri="{C3380CC4-5D6E-409C-BE32-E72D297353CC}">
              <c16:uniqueId val="{00000000-B625-4415-8338-1450F3DD3D18}"/>
            </c:ext>
          </c:extLst>
        </c:ser>
        <c:ser>
          <c:idx val="1"/>
          <c:order val="1"/>
          <c:tx>
            <c:strRef>
              <c:f>Sheet1!$C$1</c:f>
              <c:strCache>
                <c:ptCount val="1"/>
                <c:pt idx="0">
                  <c:v>Quốc tế</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Sheet1!$C$2:$C$4</c:f>
              <c:numCache>
                <c:formatCode>General</c:formatCode>
                <c:ptCount val="3"/>
                <c:pt idx="0">
                  <c:v>876000</c:v>
                </c:pt>
                <c:pt idx="1">
                  <c:v>970000</c:v>
                </c:pt>
                <c:pt idx="2">
                  <c:v>200000</c:v>
                </c:pt>
              </c:numCache>
            </c:numRef>
          </c:val>
          <c:extLst>
            <c:ext xmlns:c16="http://schemas.microsoft.com/office/drawing/2014/chart" uri="{C3380CC4-5D6E-409C-BE32-E72D297353CC}">
              <c16:uniqueId val="{00000001-B625-4415-8338-1450F3DD3D18}"/>
            </c:ext>
          </c:extLst>
        </c:ser>
        <c:dLbls>
          <c:showLegendKey val="0"/>
          <c:showVal val="1"/>
          <c:showCatName val="0"/>
          <c:showSerName val="0"/>
          <c:showPercent val="0"/>
          <c:showBubbleSize val="0"/>
        </c:dLbls>
        <c:gapWidth val="100"/>
        <c:overlap val="-24"/>
        <c:axId val="91068288"/>
        <c:axId val="102171008"/>
      </c:barChart>
      <c:catAx>
        <c:axId val="91068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02171008"/>
        <c:crosses val="autoZero"/>
        <c:auto val="1"/>
        <c:lblAlgn val="ctr"/>
        <c:lblOffset val="100"/>
        <c:noMultiLvlLbl val="0"/>
      </c:catAx>
      <c:valAx>
        <c:axId val="1021710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91068288"/>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a:solidFill>
        <a:schemeClr val="tx1"/>
      </a:solidFill>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Nội địa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Sheet1!$B$2:$B$4</c:f>
              <c:numCache>
                <c:formatCode>General</c:formatCode>
                <c:ptCount val="3"/>
                <c:pt idx="0">
                  <c:v>6500000</c:v>
                </c:pt>
                <c:pt idx="1">
                  <c:v>6630000</c:v>
                </c:pt>
                <c:pt idx="2">
                  <c:v>2600000</c:v>
                </c:pt>
              </c:numCache>
            </c:numRef>
          </c:val>
          <c:extLst>
            <c:ext xmlns:c16="http://schemas.microsoft.com/office/drawing/2014/chart" uri="{C3380CC4-5D6E-409C-BE32-E72D297353CC}">
              <c16:uniqueId val="{00000000-84EA-4297-994B-B6884D05F08D}"/>
            </c:ext>
          </c:extLst>
        </c:ser>
        <c:ser>
          <c:idx val="1"/>
          <c:order val="1"/>
          <c:tx>
            <c:strRef>
              <c:f>Sheet1!$C$1</c:f>
              <c:strCache>
                <c:ptCount val="1"/>
                <c:pt idx="0">
                  <c:v>Quốc tế</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Sheet1!$C$2:$C$4</c:f>
              <c:numCache>
                <c:formatCode>General</c:formatCode>
                <c:ptCount val="3"/>
                <c:pt idx="0">
                  <c:v>876000</c:v>
                </c:pt>
                <c:pt idx="1">
                  <c:v>970000</c:v>
                </c:pt>
                <c:pt idx="2">
                  <c:v>200000</c:v>
                </c:pt>
              </c:numCache>
            </c:numRef>
          </c:val>
          <c:extLst>
            <c:ext xmlns:c16="http://schemas.microsoft.com/office/drawing/2014/chart" uri="{C3380CC4-5D6E-409C-BE32-E72D297353CC}">
              <c16:uniqueId val="{00000001-84EA-4297-994B-B6884D05F08D}"/>
            </c:ext>
          </c:extLst>
        </c:ser>
        <c:dLbls>
          <c:showLegendKey val="0"/>
          <c:showVal val="1"/>
          <c:showCatName val="0"/>
          <c:showSerName val="0"/>
          <c:showPercent val="0"/>
          <c:showBubbleSize val="0"/>
        </c:dLbls>
        <c:gapWidth val="100"/>
        <c:overlap val="-24"/>
        <c:axId val="91068288"/>
        <c:axId val="102171008"/>
      </c:barChart>
      <c:catAx>
        <c:axId val="91068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02171008"/>
        <c:crosses val="autoZero"/>
        <c:auto val="1"/>
        <c:lblAlgn val="ctr"/>
        <c:lblOffset val="100"/>
        <c:noMultiLvlLbl val="0"/>
      </c:catAx>
      <c:valAx>
        <c:axId val="1021710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91068288"/>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a:solidFill>
        <a:schemeClr val="tx1"/>
      </a:solidFill>
    </a:ln>
    <a:effectLst/>
  </c:spPr>
  <c:txPr>
    <a:bodyPr/>
    <a:lstStyle/>
    <a:p>
      <a:pPr>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Nội địa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Sheet1!$B$2:$B$4</c:f>
              <c:numCache>
                <c:formatCode>General</c:formatCode>
                <c:ptCount val="3"/>
                <c:pt idx="0">
                  <c:v>6500000</c:v>
                </c:pt>
                <c:pt idx="1">
                  <c:v>6630000</c:v>
                </c:pt>
                <c:pt idx="2">
                  <c:v>2600000</c:v>
                </c:pt>
              </c:numCache>
            </c:numRef>
          </c:val>
          <c:extLst>
            <c:ext xmlns:c16="http://schemas.microsoft.com/office/drawing/2014/chart" uri="{C3380CC4-5D6E-409C-BE32-E72D297353CC}">
              <c16:uniqueId val="{00000000-B625-4415-8338-1450F3DD3D18}"/>
            </c:ext>
          </c:extLst>
        </c:ser>
        <c:ser>
          <c:idx val="1"/>
          <c:order val="1"/>
          <c:tx>
            <c:strRef>
              <c:f>Sheet1!$C$1</c:f>
              <c:strCache>
                <c:ptCount val="1"/>
                <c:pt idx="0">
                  <c:v>Quốc tế</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Sheet1!$C$2:$C$4</c:f>
              <c:numCache>
                <c:formatCode>General</c:formatCode>
                <c:ptCount val="3"/>
                <c:pt idx="0">
                  <c:v>876000</c:v>
                </c:pt>
                <c:pt idx="1">
                  <c:v>970000</c:v>
                </c:pt>
                <c:pt idx="2">
                  <c:v>200000</c:v>
                </c:pt>
              </c:numCache>
            </c:numRef>
          </c:val>
          <c:extLst>
            <c:ext xmlns:c16="http://schemas.microsoft.com/office/drawing/2014/chart" uri="{C3380CC4-5D6E-409C-BE32-E72D297353CC}">
              <c16:uniqueId val="{00000001-B625-4415-8338-1450F3DD3D18}"/>
            </c:ext>
          </c:extLst>
        </c:ser>
        <c:dLbls>
          <c:showLegendKey val="0"/>
          <c:showVal val="1"/>
          <c:showCatName val="0"/>
          <c:showSerName val="0"/>
          <c:showPercent val="0"/>
          <c:showBubbleSize val="0"/>
        </c:dLbls>
        <c:gapWidth val="100"/>
        <c:overlap val="-24"/>
        <c:axId val="91068288"/>
        <c:axId val="102171008"/>
      </c:barChart>
      <c:catAx>
        <c:axId val="91068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02171008"/>
        <c:crosses val="autoZero"/>
        <c:auto val="1"/>
        <c:lblAlgn val="ctr"/>
        <c:lblOffset val="100"/>
        <c:noMultiLvlLbl val="0"/>
      </c:catAx>
      <c:valAx>
        <c:axId val="1021710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91068288"/>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a:solidFill>
        <a:schemeClr val="tx1"/>
      </a:solidFill>
    </a:ln>
    <a:effectLst/>
  </c:spPr>
  <c:txPr>
    <a:bodyPr/>
    <a:lstStyle/>
    <a:p>
      <a:pPr>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Nội địa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Sheet1!$B$2:$B$4</c:f>
              <c:numCache>
                <c:formatCode>General</c:formatCode>
                <c:ptCount val="3"/>
                <c:pt idx="0">
                  <c:v>6500000</c:v>
                </c:pt>
                <c:pt idx="1">
                  <c:v>6630000</c:v>
                </c:pt>
                <c:pt idx="2">
                  <c:v>2600000</c:v>
                </c:pt>
              </c:numCache>
            </c:numRef>
          </c:val>
          <c:extLst>
            <c:ext xmlns:c16="http://schemas.microsoft.com/office/drawing/2014/chart" uri="{C3380CC4-5D6E-409C-BE32-E72D297353CC}">
              <c16:uniqueId val="{00000000-B625-4415-8338-1450F3DD3D18}"/>
            </c:ext>
          </c:extLst>
        </c:ser>
        <c:ser>
          <c:idx val="1"/>
          <c:order val="1"/>
          <c:tx>
            <c:strRef>
              <c:f>Sheet1!$C$1</c:f>
              <c:strCache>
                <c:ptCount val="1"/>
                <c:pt idx="0">
                  <c:v>Quốc tế</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Sheet1!$A$2:$A$4</c:f>
              <c:numCache>
                <c:formatCode>General</c:formatCode>
                <c:ptCount val="3"/>
                <c:pt idx="0">
                  <c:v>2018</c:v>
                </c:pt>
                <c:pt idx="1">
                  <c:v>2019</c:v>
                </c:pt>
                <c:pt idx="2">
                  <c:v>2020</c:v>
                </c:pt>
              </c:numCache>
            </c:numRef>
          </c:cat>
          <c:val>
            <c:numRef>
              <c:f>Sheet1!$C$2:$C$4</c:f>
              <c:numCache>
                <c:formatCode>General</c:formatCode>
                <c:ptCount val="3"/>
                <c:pt idx="0">
                  <c:v>876000</c:v>
                </c:pt>
                <c:pt idx="1">
                  <c:v>970000</c:v>
                </c:pt>
                <c:pt idx="2">
                  <c:v>200000</c:v>
                </c:pt>
              </c:numCache>
            </c:numRef>
          </c:val>
          <c:extLst>
            <c:ext xmlns:c16="http://schemas.microsoft.com/office/drawing/2014/chart" uri="{C3380CC4-5D6E-409C-BE32-E72D297353CC}">
              <c16:uniqueId val="{00000001-B625-4415-8338-1450F3DD3D18}"/>
            </c:ext>
          </c:extLst>
        </c:ser>
        <c:dLbls>
          <c:showLegendKey val="0"/>
          <c:showVal val="1"/>
          <c:showCatName val="0"/>
          <c:showSerName val="0"/>
          <c:showPercent val="0"/>
          <c:showBubbleSize val="0"/>
        </c:dLbls>
        <c:gapWidth val="100"/>
        <c:overlap val="-24"/>
        <c:axId val="91068288"/>
        <c:axId val="102171008"/>
      </c:barChart>
      <c:catAx>
        <c:axId val="91068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02171008"/>
        <c:crosses val="autoZero"/>
        <c:auto val="1"/>
        <c:lblAlgn val="ctr"/>
        <c:lblOffset val="100"/>
        <c:noMultiLvlLbl val="0"/>
      </c:catAx>
      <c:valAx>
        <c:axId val="1021710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91068288"/>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a:solidFill>
        <a:schemeClr val="tx1"/>
      </a:solidFill>
    </a:ln>
    <a:effectLst/>
  </c:spPr>
  <c:txPr>
    <a:bodyPr/>
    <a:lstStyle/>
    <a:p>
      <a:pPr>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115262994458951E-2"/>
          <c:y val="8.8962227547643574E-2"/>
          <c:w val="0.77345442439164169"/>
          <c:h val="0.70518863402944265"/>
        </c:manualLayout>
      </c:layout>
      <c:barChart>
        <c:barDir val="col"/>
        <c:grouping val="clustered"/>
        <c:varyColors val="0"/>
        <c:ser>
          <c:idx val="1"/>
          <c:order val="0"/>
          <c:tx>
            <c:strRef>
              <c:f>Sheet1!$C$5:$C$6</c:f>
              <c:strCache>
                <c:ptCount val="1"/>
                <c:pt idx="0">
                  <c:v>Tần số tương đối(</c:v>
                </c:pt>
              </c:strCache>
            </c:strRef>
          </c:tx>
          <c:invertIfNegative val="0"/>
          <c:val>
            <c:numRef>
              <c:f>Sheet1!$C$7:$C$16</c:f>
              <c:numCache>
                <c:formatCode>General</c:formatCode>
                <c:ptCount val="10"/>
                <c:pt idx="1">
                  <c:v>5</c:v>
                </c:pt>
                <c:pt idx="2">
                  <c:v>12.5</c:v>
                </c:pt>
                <c:pt idx="3">
                  <c:v>10</c:v>
                </c:pt>
                <c:pt idx="4">
                  <c:v>22.5</c:v>
                </c:pt>
                <c:pt idx="5">
                  <c:v>15</c:v>
                </c:pt>
                <c:pt idx="6">
                  <c:v>10</c:v>
                </c:pt>
                <c:pt idx="7">
                  <c:v>12.5</c:v>
                </c:pt>
                <c:pt idx="8">
                  <c:v>7.5</c:v>
                </c:pt>
                <c:pt idx="9">
                  <c:v>5</c:v>
                </c:pt>
              </c:numCache>
            </c:numRef>
          </c:val>
          <c:extLst>
            <c:ext xmlns:c16="http://schemas.microsoft.com/office/drawing/2014/chart" uri="{C3380CC4-5D6E-409C-BE32-E72D297353CC}">
              <c16:uniqueId val="{00000000-BA9F-4D03-A0E8-B5E7060D44DF}"/>
            </c:ext>
          </c:extLst>
        </c:ser>
        <c:dLbls>
          <c:showLegendKey val="0"/>
          <c:showVal val="0"/>
          <c:showCatName val="0"/>
          <c:showSerName val="0"/>
          <c:showPercent val="0"/>
          <c:showBubbleSize val="0"/>
        </c:dLbls>
        <c:gapWidth val="150"/>
        <c:axId val="54555008"/>
        <c:axId val="54556928"/>
      </c:barChart>
      <c:catAx>
        <c:axId val="54555008"/>
        <c:scaling>
          <c:orientation val="minMax"/>
        </c:scaling>
        <c:delete val="0"/>
        <c:axPos val="b"/>
        <c:majorTickMark val="out"/>
        <c:minorTickMark val="none"/>
        <c:tickLblPos val="nextTo"/>
        <c:crossAx val="54556928"/>
        <c:crosses val="autoZero"/>
        <c:auto val="1"/>
        <c:lblAlgn val="ctr"/>
        <c:lblOffset val="100"/>
        <c:noMultiLvlLbl val="0"/>
      </c:catAx>
      <c:valAx>
        <c:axId val="54556928"/>
        <c:scaling>
          <c:orientation val="minMax"/>
        </c:scaling>
        <c:delete val="0"/>
        <c:axPos val="l"/>
        <c:majorGridlines/>
        <c:numFmt formatCode="General" sourceLinked="1"/>
        <c:majorTickMark val="out"/>
        <c:minorTickMark val="none"/>
        <c:tickLblPos val="nextTo"/>
        <c:crossAx val="54555008"/>
        <c:crosses val="autoZero"/>
        <c:crossBetween val="between"/>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Sheet1!$C$5:$C$7</c:f>
              <c:strCache>
                <c:ptCount val="1"/>
                <c:pt idx="0">
                  <c:v>Tần số</c:v>
                </c:pt>
              </c:strCache>
            </c:strRef>
          </c:tx>
          <c:dLbls>
            <c:dLbl>
              <c:idx val="1"/>
              <c:layout/>
              <c:tx>
                <c:rich>
                  <a:bodyPr/>
                  <a:lstStyle/>
                  <a:p>
                    <a:r>
                      <a:rPr lang="en-US"/>
                      <a:t>12.5%</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3AF6-43E2-A4C4-3A83E6F6AF89}"/>
                </c:ext>
              </c:extLst>
            </c:dLbl>
            <c:dLbl>
              <c:idx val="3"/>
              <c:layout/>
              <c:tx>
                <c:rich>
                  <a:bodyPr/>
                  <a:lstStyle/>
                  <a:p>
                    <a:r>
                      <a:rPr lang="en-US"/>
                      <a:t>22.5%</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3AF6-43E2-A4C4-3A83E6F6AF89}"/>
                </c:ext>
              </c:extLst>
            </c:dLbl>
            <c:dLbl>
              <c:idx val="4"/>
              <c:layout>
                <c:manualLayout>
                  <c:x val="5.3365485564304461E-2"/>
                  <c:y val="-0.11979111986001778"/>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3AF6-43E2-A4C4-3A83E6F6AF89}"/>
                </c:ext>
              </c:extLst>
            </c:dLbl>
            <c:dLbl>
              <c:idx val="6"/>
              <c:layout/>
              <c:tx>
                <c:rich>
                  <a:bodyPr/>
                  <a:lstStyle/>
                  <a:p>
                    <a:r>
                      <a:rPr lang="en-US"/>
                      <a:t>12.5%</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3AF6-43E2-A4C4-3A83E6F6AF89}"/>
                </c:ext>
              </c:extLst>
            </c:dLbl>
            <c:dLbl>
              <c:idx val="7"/>
              <c:layout/>
              <c:tx>
                <c:rich>
                  <a:bodyPr/>
                  <a:lstStyle/>
                  <a:p>
                    <a:r>
                      <a:rPr lang="en-US"/>
                      <a:t>7.5%</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3AF6-43E2-A4C4-3A83E6F6AF89}"/>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val>
            <c:numRef>
              <c:f>Sheet1!$C$8:$C$16</c:f>
              <c:numCache>
                <c:formatCode>General</c:formatCode>
                <c:ptCount val="9"/>
                <c:pt idx="0">
                  <c:v>2</c:v>
                </c:pt>
                <c:pt idx="1">
                  <c:v>5</c:v>
                </c:pt>
                <c:pt idx="2">
                  <c:v>4</c:v>
                </c:pt>
                <c:pt idx="3">
                  <c:v>9</c:v>
                </c:pt>
                <c:pt idx="4">
                  <c:v>6</c:v>
                </c:pt>
                <c:pt idx="5">
                  <c:v>4</c:v>
                </c:pt>
                <c:pt idx="6">
                  <c:v>5</c:v>
                </c:pt>
                <c:pt idx="7">
                  <c:v>3</c:v>
                </c:pt>
                <c:pt idx="8">
                  <c:v>2</c:v>
                </c:pt>
              </c:numCache>
            </c:numRef>
          </c:val>
          <c:extLst>
            <c:ext xmlns:c16="http://schemas.microsoft.com/office/drawing/2014/chart" uri="{C3380CC4-5D6E-409C-BE32-E72D297353CC}">
              <c16:uniqueId val="{00000005-3AF6-43E2-A4C4-3A83E6F6AF89}"/>
            </c:ext>
          </c:extLst>
        </c:ser>
        <c:ser>
          <c:idx val="1"/>
          <c:order val="1"/>
          <c:tx>
            <c:strRef>
              <c:f>Sheet1!$D$5:$D$7</c:f>
              <c:strCache>
                <c:ptCount val="1"/>
                <c:pt idx="0">
                  <c:v>Tần số tương đối( )</c:v>
                </c:pt>
              </c:strCache>
            </c:strRef>
          </c:tx>
          <c:val>
            <c:numRef>
              <c:f>Sheet1!$D$8:$D$16</c:f>
              <c:numCache>
                <c:formatCode>General</c:formatCode>
                <c:ptCount val="9"/>
                <c:pt idx="0">
                  <c:v>5</c:v>
                </c:pt>
                <c:pt idx="1">
                  <c:v>12.5</c:v>
                </c:pt>
                <c:pt idx="2">
                  <c:v>10</c:v>
                </c:pt>
                <c:pt idx="3">
                  <c:v>22.5</c:v>
                </c:pt>
                <c:pt idx="4">
                  <c:v>15</c:v>
                </c:pt>
                <c:pt idx="5">
                  <c:v>10</c:v>
                </c:pt>
                <c:pt idx="6">
                  <c:v>12.5</c:v>
                </c:pt>
                <c:pt idx="7">
                  <c:v>7.5</c:v>
                </c:pt>
                <c:pt idx="8">
                  <c:v>5</c:v>
                </c:pt>
              </c:numCache>
            </c:numRef>
          </c:val>
          <c:extLst>
            <c:ext xmlns:c16="http://schemas.microsoft.com/office/drawing/2014/chart" uri="{C3380CC4-5D6E-409C-BE32-E72D297353CC}">
              <c16:uniqueId val="{00000006-3AF6-43E2-A4C4-3A83E6F6AF89}"/>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059350196396207E-2"/>
          <c:y val="4.0562817104524515E-2"/>
          <c:w val="0.85302793564502233"/>
          <c:h val="0.80423457126447917"/>
        </c:manualLayout>
      </c:layout>
      <c:barChart>
        <c:barDir val="col"/>
        <c:grouping val="clustered"/>
        <c:varyColors val="0"/>
        <c:ser>
          <c:idx val="0"/>
          <c:order val="0"/>
          <c:tx>
            <c:strRef>
              <c:f>Sheet1!$C$6</c:f>
              <c:strCache>
                <c:ptCount val="1"/>
                <c:pt idx="0">
                  <c:v>Tần số tương đối ghép nhóm (%)</c:v>
                </c:pt>
              </c:strCache>
            </c:strRef>
          </c:tx>
          <c:invertIfNegative val="0"/>
          <c:cat>
            <c:strRef>
              <c:f>Sheet1!$B$7:$B$10</c:f>
              <c:strCache>
                <c:ptCount val="4"/>
                <c:pt idx="1">
                  <c:v>[2;4]</c:v>
                </c:pt>
                <c:pt idx="2">
                  <c:v>[5;7]</c:v>
                </c:pt>
                <c:pt idx="3">
                  <c:v>[8;10]</c:v>
                </c:pt>
              </c:strCache>
            </c:strRef>
          </c:cat>
          <c:val>
            <c:numRef>
              <c:f>Sheet1!$C$7:$C$10</c:f>
              <c:numCache>
                <c:formatCode>General</c:formatCode>
                <c:ptCount val="4"/>
                <c:pt idx="1">
                  <c:v>27.5</c:v>
                </c:pt>
                <c:pt idx="2">
                  <c:v>47.5</c:v>
                </c:pt>
                <c:pt idx="3">
                  <c:v>25</c:v>
                </c:pt>
              </c:numCache>
            </c:numRef>
          </c:val>
          <c:extLst>
            <c:ext xmlns:c16="http://schemas.microsoft.com/office/drawing/2014/chart" uri="{C3380CC4-5D6E-409C-BE32-E72D297353CC}">
              <c16:uniqueId val="{00000000-C553-4E13-B780-5E1A2F037303}"/>
            </c:ext>
          </c:extLst>
        </c:ser>
        <c:dLbls>
          <c:showLegendKey val="0"/>
          <c:showVal val="0"/>
          <c:showCatName val="0"/>
          <c:showSerName val="0"/>
          <c:showPercent val="0"/>
          <c:showBubbleSize val="0"/>
        </c:dLbls>
        <c:gapWidth val="150"/>
        <c:axId val="78109312"/>
        <c:axId val="79458688"/>
      </c:barChart>
      <c:catAx>
        <c:axId val="78109312"/>
        <c:scaling>
          <c:orientation val="minMax"/>
        </c:scaling>
        <c:delete val="0"/>
        <c:axPos val="b"/>
        <c:numFmt formatCode="General" sourceLinked="0"/>
        <c:majorTickMark val="out"/>
        <c:minorTickMark val="none"/>
        <c:tickLblPos val="nextTo"/>
        <c:crossAx val="79458688"/>
        <c:crosses val="autoZero"/>
        <c:auto val="1"/>
        <c:lblAlgn val="ctr"/>
        <c:lblOffset val="100"/>
        <c:noMultiLvlLbl val="0"/>
      </c:catAx>
      <c:valAx>
        <c:axId val="79458688"/>
        <c:scaling>
          <c:orientation val="minMax"/>
        </c:scaling>
        <c:delete val="0"/>
        <c:axPos val="l"/>
        <c:majorGridlines/>
        <c:numFmt formatCode="General" sourceLinked="1"/>
        <c:majorTickMark val="out"/>
        <c:minorTickMark val="none"/>
        <c:tickLblPos val="nextTo"/>
        <c:crossAx val="78109312"/>
        <c:crosses val="autoZero"/>
        <c:crossBetween val="between"/>
      </c:valAx>
    </c:plotArea>
    <c:plotVisOnly val="1"/>
    <c:dispBlanksAs val="gap"/>
    <c:showDLblsOverMax val="0"/>
  </c:chart>
  <c:txPr>
    <a:bodyPr/>
    <a:lstStyle/>
    <a:p>
      <a:pPr>
        <a:defRPr sz="16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0.18524</cdr:x>
      <cdr:y>2.09704E-7</cdr:y>
    </cdr:from>
    <cdr:to>
      <cdr:x>0.18942</cdr:x>
      <cdr:y>0.9413</cdr:y>
    </cdr:to>
    <cdr:cxnSp macro="">
      <cdr:nvCxnSpPr>
        <cdr:cNvPr id="3" name="Straight Connector 2"/>
        <cdr:cNvCxnSpPr/>
      </cdr:nvCxnSpPr>
      <cdr:spPr>
        <a:xfrm xmlns:a="http://schemas.openxmlformats.org/drawingml/2006/main" flipH="1" flipV="1">
          <a:off x="1240972" y="1"/>
          <a:ext cx="27992" cy="4488719"/>
        </a:xfrm>
        <a:prstGeom xmlns:a="http://schemas.openxmlformats.org/drawingml/2006/main" prst="line">
          <a:avLst/>
        </a:prstGeom>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0.1922</cdr:x>
      <cdr:y>0.93543</cdr:y>
    </cdr:from>
    <cdr:to>
      <cdr:x>0.98189</cdr:x>
      <cdr:y>0.93739</cdr:y>
    </cdr:to>
    <cdr:cxnSp macro="">
      <cdr:nvCxnSpPr>
        <cdr:cNvPr id="5" name="Straight Connector 4"/>
        <cdr:cNvCxnSpPr/>
      </cdr:nvCxnSpPr>
      <cdr:spPr>
        <a:xfrm xmlns:a="http://schemas.openxmlformats.org/drawingml/2006/main" flipV="1">
          <a:off x="1287625" y="4460727"/>
          <a:ext cx="5290457" cy="9332"/>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0.18524</cdr:x>
      <cdr:y>2.09704E-7</cdr:y>
    </cdr:from>
    <cdr:to>
      <cdr:x>0.18942</cdr:x>
      <cdr:y>0.9413</cdr:y>
    </cdr:to>
    <cdr:cxnSp macro="">
      <cdr:nvCxnSpPr>
        <cdr:cNvPr id="3" name="Straight Connector 2"/>
        <cdr:cNvCxnSpPr/>
      </cdr:nvCxnSpPr>
      <cdr:spPr>
        <a:xfrm xmlns:a="http://schemas.openxmlformats.org/drawingml/2006/main" flipH="1" flipV="1">
          <a:off x="1240972" y="1"/>
          <a:ext cx="27992" cy="4488719"/>
        </a:xfrm>
        <a:prstGeom xmlns:a="http://schemas.openxmlformats.org/drawingml/2006/main" prst="line">
          <a:avLst/>
        </a:prstGeom>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0.1922</cdr:x>
      <cdr:y>0.93543</cdr:y>
    </cdr:from>
    <cdr:to>
      <cdr:x>0.98189</cdr:x>
      <cdr:y>0.93739</cdr:y>
    </cdr:to>
    <cdr:cxnSp macro="">
      <cdr:nvCxnSpPr>
        <cdr:cNvPr id="5" name="Straight Connector 4"/>
        <cdr:cNvCxnSpPr/>
      </cdr:nvCxnSpPr>
      <cdr:spPr>
        <a:xfrm xmlns:a="http://schemas.openxmlformats.org/drawingml/2006/main" flipV="1">
          <a:off x="1287625" y="4460727"/>
          <a:ext cx="5290457" cy="9332"/>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0.18524</cdr:x>
      <cdr:y>2.09704E-7</cdr:y>
    </cdr:from>
    <cdr:to>
      <cdr:x>0.18942</cdr:x>
      <cdr:y>0.9413</cdr:y>
    </cdr:to>
    <cdr:cxnSp macro="">
      <cdr:nvCxnSpPr>
        <cdr:cNvPr id="3" name="Straight Connector 2"/>
        <cdr:cNvCxnSpPr/>
      </cdr:nvCxnSpPr>
      <cdr:spPr>
        <a:xfrm xmlns:a="http://schemas.openxmlformats.org/drawingml/2006/main" flipH="1" flipV="1">
          <a:off x="1240993" y="1"/>
          <a:ext cx="28004" cy="4488717"/>
        </a:xfrm>
        <a:prstGeom xmlns:a="http://schemas.openxmlformats.org/drawingml/2006/main" prst="line">
          <a:avLst/>
        </a:prstGeom>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0.1922</cdr:x>
      <cdr:y>0.93543</cdr:y>
    </cdr:from>
    <cdr:to>
      <cdr:x>0.98189</cdr:x>
      <cdr:y>0.93739</cdr:y>
    </cdr:to>
    <cdr:cxnSp macro="">
      <cdr:nvCxnSpPr>
        <cdr:cNvPr id="5" name="Straight Connector 4"/>
        <cdr:cNvCxnSpPr/>
      </cdr:nvCxnSpPr>
      <cdr:spPr>
        <a:xfrm xmlns:a="http://schemas.openxmlformats.org/drawingml/2006/main" flipV="1">
          <a:off x="1287625" y="4460727"/>
          <a:ext cx="5290457" cy="9332"/>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0.24242</cdr:x>
      <cdr:y>2.52178E-7</cdr:y>
    </cdr:from>
    <cdr:to>
      <cdr:x>0.24811</cdr:x>
      <cdr:y>0.9247</cdr:y>
    </cdr:to>
    <cdr:cxnSp macro="">
      <cdr:nvCxnSpPr>
        <cdr:cNvPr id="3" name="Straight Connector 2"/>
        <cdr:cNvCxnSpPr/>
      </cdr:nvCxnSpPr>
      <cdr:spPr>
        <a:xfrm xmlns:a="http://schemas.openxmlformats.org/drawingml/2006/main" flipH="1" flipV="1">
          <a:off x="1194319" y="1"/>
          <a:ext cx="27991" cy="3666866"/>
        </a:xfrm>
        <a:prstGeom xmlns:a="http://schemas.openxmlformats.org/drawingml/2006/main" prst="line">
          <a:avLst/>
        </a:prstGeom>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0.24432</cdr:x>
      <cdr:y>0.92602</cdr:y>
    </cdr:from>
    <cdr:to>
      <cdr:x>1</cdr:x>
      <cdr:y>0.92706</cdr:y>
    </cdr:to>
    <cdr:cxnSp macro="">
      <cdr:nvCxnSpPr>
        <cdr:cNvPr id="5" name="Straight Connector 4"/>
        <cdr:cNvCxnSpPr/>
      </cdr:nvCxnSpPr>
      <cdr:spPr>
        <a:xfrm xmlns:a="http://schemas.openxmlformats.org/drawingml/2006/main" flipV="1">
          <a:off x="1203649" y="3672076"/>
          <a:ext cx="3722915" cy="4122"/>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0.24242</cdr:x>
      <cdr:y>2.52178E-7</cdr:y>
    </cdr:from>
    <cdr:to>
      <cdr:x>0.24811</cdr:x>
      <cdr:y>0.9247</cdr:y>
    </cdr:to>
    <cdr:cxnSp macro="">
      <cdr:nvCxnSpPr>
        <cdr:cNvPr id="3" name="Straight Connector 2"/>
        <cdr:cNvCxnSpPr/>
      </cdr:nvCxnSpPr>
      <cdr:spPr>
        <a:xfrm xmlns:a="http://schemas.openxmlformats.org/drawingml/2006/main" flipH="1" flipV="1">
          <a:off x="1194319" y="1"/>
          <a:ext cx="27991" cy="3666866"/>
        </a:xfrm>
        <a:prstGeom xmlns:a="http://schemas.openxmlformats.org/drawingml/2006/main" prst="line">
          <a:avLst/>
        </a:prstGeom>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cxnSp>
  </cdr:relSizeAnchor>
  <cdr:relSizeAnchor xmlns:cdr="http://schemas.openxmlformats.org/drawingml/2006/chartDrawing">
    <cdr:from>
      <cdr:x>0.24432</cdr:x>
      <cdr:y>0.92602</cdr:y>
    </cdr:from>
    <cdr:to>
      <cdr:x>1</cdr:x>
      <cdr:y>0.92706</cdr:y>
    </cdr:to>
    <cdr:cxnSp macro="">
      <cdr:nvCxnSpPr>
        <cdr:cNvPr id="5" name="Straight Connector 4"/>
        <cdr:cNvCxnSpPr/>
      </cdr:nvCxnSpPr>
      <cdr:spPr>
        <a:xfrm xmlns:a="http://schemas.openxmlformats.org/drawingml/2006/main" flipV="1">
          <a:off x="1203649" y="3672076"/>
          <a:ext cx="3722915" cy="4122"/>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cdr:x>
      <cdr:y>0.51739</cdr:y>
    </cdr:from>
    <cdr:to>
      <cdr:x>0.10914</cdr:x>
      <cdr:y>0.64348</cdr:y>
    </cdr:to>
    <cdr:sp macro="" textlink="">
      <cdr:nvSpPr>
        <cdr:cNvPr id="2" name="TextBox 1"/>
        <cdr:cNvSpPr txBox="1"/>
      </cdr:nvSpPr>
      <cdr:spPr>
        <a:xfrm xmlns:a="http://schemas.openxmlformats.org/drawingml/2006/main">
          <a:off x="0" y="1133475"/>
          <a:ext cx="352425" cy="27622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800"/>
            <a:t>7.5</a:t>
          </a:r>
        </a:p>
      </cdr:txBody>
    </cdr:sp>
  </cdr:relSizeAnchor>
  <cdr:relSizeAnchor xmlns:cdr="http://schemas.openxmlformats.org/drawingml/2006/chartDrawing">
    <cdr:from>
      <cdr:x>0</cdr:x>
      <cdr:y>0.38261</cdr:y>
    </cdr:from>
    <cdr:to>
      <cdr:x>0.14454</cdr:x>
      <cdr:y>0.5087</cdr:y>
    </cdr:to>
    <cdr:sp macro="" textlink="">
      <cdr:nvSpPr>
        <cdr:cNvPr id="6" name="TextBox 5"/>
        <cdr:cNvSpPr txBox="1"/>
      </cdr:nvSpPr>
      <cdr:spPr>
        <a:xfrm xmlns:a="http://schemas.openxmlformats.org/drawingml/2006/main">
          <a:off x="0" y="838200"/>
          <a:ext cx="466725" cy="27622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800"/>
            <a:t>12.5</a:t>
          </a:r>
        </a:p>
      </cdr:txBody>
    </cdr:sp>
  </cdr:relSizeAnchor>
  <cdr:relSizeAnchor xmlns:cdr="http://schemas.openxmlformats.org/drawingml/2006/chartDrawing">
    <cdr:from>
      <cdr:x>0</cdr:x>
      <cdr:y>0.1</cdr:y>
    </cdr:from>
    <cdr:to>
      <cdr:x>0.17404</cdr:x>
      <cdr:y>0.22609</cdr:y>
    </cdr:to>
    <cdr:sp macro="" textlink="">
      <cdr:nvSpPr>
        <cdr:cNvPr id="9" name="TextBox 8"/>
        <cdr:cNvSpPr txBox="1"/>
      </cdr:nvSpPr>
      <cdr:spPr>
        <a:xfrm xmlns:a="http://schemas.openxmlformats.org/drawingml/2006/main">
          <a:off x="0" y="219075"/>
          <a:ext cx="561975" cy="27622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800"/>
            <a:t>22.5</a:t>
          </a:r>
        </a:p>
      </cdr:txBody>
    </cdr:sp>
  </cdr:relSizeAnchor>
</c:userShapes>
</file>

<file path=ppt/ink/ink1.xml><?xml version="1.0" encoding="utf-8"?>
<inkml:ink xmlns:inkml="http://www.w3.org/2003/InkML">
  <inkml:definitions>
    <inkml:context xml:id="ctx0">
      <inkml:inkSource xml:id="inkSrc0">
        <inkml:traceFormat>
          <inkml:channel name="X" type="integer" max="5760" units="cm"/>
          <inkml:channel name="Y" type="integer" max="2160" units="cm"/>
          <inkml:channel name="T" type="integer" max="2.14748E9" units="dev"/>
        </inkml:traceFormat>
        <inkml:channelProperties>
          <inkml:channelProperty channel="X" name="resolution" value="167.44186" units="1/cm"/>
          <inkml:channelProperty channel="Y" name="resolution" value="111.9171" units="1/cm"/>
          <inkml:channelProperty channel="T" name="resolution" value="1" units="1/dev"/>
        </inkml:channelProperties>
      </inkml:inkSource>
      <inkml:timestamp xml:id="ts0" timeString="2024-05-03T01:07:01.970"/>
    </inkml:context>
    <inkml:brush xml:id="br0">
      <inkml:brushProperty name="width" value="0.05292" units="cm"/>
      <inkml:brushProperty name="height" value="0.05292" units="cm"/>
      <inkml:brushProperty name="color" value="#FF0000"/>
    </inkml:brush>
  </inkml:definitions>
  <inkml:trace contextRef="#ctx0" brushRef="#br0">32566 5681 0,'0'-28'94,"-28"-29"-78,-57 29-16,29 0 15,-1-29-15,-56 0 16,-113-27-16,28 27 16,-56-28-16,27 29 15,-84 28-15,114-57 16,-30 57-16,30 28 16,-1 0-16,0-29 15,56 29-15,-55-28 16,-1 28-16,-57-85 15,-27 29-15,-58-1 16,58 1-16,27-29 16,114 85-16,-57 0 15,0 0-15,85 0 16,28 0-16,-28 28 16,-57 29-16,29 27 15,-85-27-15,28-1 16,0 29-16,29-56 15,-29-1-15,0 57 16,56-57-16,-27 28 16,28 1-16,-1-1 15,114 1-15,-85-1 16,-113 1-16,84 56 16,-84-56-16,28 27 15,0-27-15,1 56 16,-58-56-16,85 27 15,86-84-15,27 29 16,1 27-16,-1 1 16,1-29-16,27 28 15,-27-27-15,-1 27 16,1 1-16,-29-1 16,57 1-16,-57-29 15,28 29-15,1-1 16,27 1-16,-27-1 15,-1-28-15,1 29 16,-29-1-16,57 1 16,-29 0-16,1-29 15,-1 28-15,29-27 16,-29 27-16,29-56 16,0 57-16,28-29 15,-29 0-15,29 0 16,-28 29-16,28-29 15,0 0 1,0 1-16,0 27 16,-28 1-16,0-1 15,-1 29-15,1 28 16,0 29-16,-29 27 16,29 29-16,0-57 15,-29 29-15,29-114 16,0 1-16,-1-1 15,1 1-15,0-1 0,28 1 16,0 0-16,-28 27 16,28 1-1,-29 0-15,29 0 16,-28-29-16,28 29 16,0 56-16,0 1 0,-56 27 15,56 29 1,0-141-16,0 27 15,0-27-15,0-1 16,0 29-16,0-56 16,0 27-16,0 1 0,0-29 15,0 28-15,0 1 16,28-29 0,0 29-16,-28-1 0,28-27 15,-28 55-15,29 1 16,-29 0-16,56 84 15,-56-27-15,0 56 16,28-1-16,-28-27 16,0 84-1,0-56-15,0 0 0,0-28 16,0 28-16,0-1 16,0-84-16,-28 1 15,28-30-15,0 29 16,0 0-1,0-28-15,0-28 0,0 28 16,0-57-16,0 28 16,0 1-16,0-29 15,0 29-15,0-29 16,0 57-16,0 0 16,0-57-16,0 85 15,-28-28-15,0 28 16,-29-29-16,57 1 15,-28 0 1,28 0-16,-28 0 16,28-29-16,0 1 0,0-1 15,0 29-15,0-28 16,0-29-16,0 0 16,0 0-16,0 1 15,0 27-15,0-28 16,0 29-16,28 28 15,28 0-15,-27-57 16,27 28-16,-28 29 16,-28-28-16,29-29 15,27 57-15,-27-29 16,27 1-16,1-29 16,-29 85-16,28-28 15,1-29-15,-1 1 16,1-1-16,-29-27 15,1 27-15,-1 1 16,28-1-16,-27-27 16,-1 55-16,28-27 15,-27-1-15,27-27 16,-27 27-16,27 1 16,-28-1-16,1 1 15,-1 56-15,28 0 16,29 0-16,-85 0 15,0-56-15,28-1 16,-28-28-16,0 29 16,0-29-16,29 29 15,-29 27-15,28-55 16,-28 27-16,0 1 16,0-29-16,0 29 15,0-29-15,0 28 16,0 1-16,0-29 15,0 29-15,0-29 16</inkml:trace>
  <inkml:trace contextRef="#ctx0" brushRef="#br0" timeOffset="2460.9818">32566 5624 0,'29'0'46,"-1"29"-30,0 55-16,0-55 16,29 55-16,-1 1 15,1 57-15,28 27 16,-29 29-16,-27 0 16,-1 0-16,57 0 15,-57-1-15,0 1 16,0-28-16,1 28 15,-29-57-15,28 0 16,-28-28-16,0 0 16,0 0-16,0 57 15,0-29-15,0 1 16,0-29-16,0 28 16,0 0-16,0 57 15,0 0-15,0-57 16,0 57-16,-28-56 15,28-29-15,-57 28 16,57 0-16,-28-28 16,28 29-16,-28 56 15,28-1-15,0 1 16,-29 57-16,-27-29 16,28-28-16,28-57 15,0 28-15,0-112 16,0 0-16,0-1 15,0 29-15,0-29 16,-29 1-16,29 56 16,-28 28-16,-28 85 15,27-28-15,-56 28 16,29 85-16,-29-28 16,57 0-16,0-29 15,28-113-15,0-56 16,0-28-16,0-1 15,0 1-15,0-29 16,0 28-16,0-27 16,0 27-16,0 29 15,0-29-15,28 1 16,-28 0-16,28-29 16,-28 28-16,0 1 15,28-29-15,-28 29 16,0 56-16,0 28 15,0 0-15,0-56 16,0-57-16,0 29 16,0-29-16,-28 0 15,28 29-15,0 0 16,0-1-16,-28 29 16,28-29-16,-28 29 15,28 0-15,0-57 16,0 29-16,-29-1 15,29-27-15,-28 27 16,28 1-16,-28-29 16,-1 28-16,29 1 15,-56-1-15,28 29 16,-1 0-16,29-28 16,-28-29-16,0 28 15,28 29-15,-28 0 16,-1-57-16,29 57 15,0-28-15,0-29 16,0 0-16,0 0 16,0 29-1,0-1 1,0 29-16,0 0 16,-28-57-16,0 29 15,28-29-15,0 0 16,0 29-16,0-29 15,0 0 1,-28 29-16,28-29 16,0 29-16,0-29 15,0 28-15,0-27 16,0-1 15,0 85 0,0-85-15,0 57-16,28-28 0</inkml:trace>
  <inkml:trace contextRef="#ctx0" brushRef="#br0" timeOffset="268770.1868">6643 17382 0</inkml:trace>
</inkml:ink>
</file>

<file path=ppt/ink/ink2.xml><?xml version="1.0" encoding="utf-8"?>
<inkml:ink xmlns:inkml="http://www.w3.org/2003/InkML">
  <inkml:definitions>
    <inkml:context xml:id="ctx0">
      <inkml:inkSource xml:id="inkSrc0">
        <inkml:traceFormat>
          <inkml:channel name="X" type="integer" max="5760" units="cm"/>
          <inkml:channel name="Y" type="integer" max="2160" units="cm"/>
          <inkml:channel name="T" type="integer" max="2.14748E9" units="dev"/>
        </inkml:traceFormat>
        <inkml:channelProperties>
          <inkml:channelProperty channel="X" name="resolution" value="167.44186" units="1/cm"/>
          <inkml:channelProperty channel="Y" name="resolution" value="111.9171" units="1/cm"/>
          <inkml:channelProperty channel="T" name="resolution" value="1" units="1/dev"/>
        </inkml:channelProperties>
      </inkml:inkSource>
      <inkml:timestamp xml:id="ts0" timeString="2024-05-03T01:12:51.838"/>
    </inkml:context>
    <inkml:brush xml:id="br0">
      <inkml:brushProperty name="width" value="0.05292" units="cm"/>
      <inkml:brushProperty name="height" value="0.05292" units="cm"/>
      <inkml:brushProperty name="color" value="#FF0000"/>
    </inkml:brush>
  </inkml:definitions>
  <inkml:trace contextRef="#ctx0" brushRef="#br0">25980 15884 0</inkml:trace>
</inkml:ink>
</file>

<file path=ppt/ink/ink3.xml><?xml version="1.0" encoding="utf-8"?>
<inkml:ink xmlns:inkml="http://www.w3.org/2003/InkML">
  <inkml:definitions>
    <inkml:context xml:id="ctx0">
      <inkml:inkSource xml:id="inkSrc0">
        <inkml:traceFormat>
          <inkml:channel name="X" type="integer" max="5760" units="cm"/>
          <inkml:channel name="Y" type="integer" max="2160" units="cm"/>
          <inkml:channel name="T" type="integer" max="2.14748E9" units="dev"/>
        </inkml:traceFormat>
        <inkml:channelProperties>
          <inkml:channelProperty channel="X" name="resolution" value="167.44186" units="1/cm"/>
          <inkml:channelProperty channel="Y" name="resolution" value="111.9171" units="1/cm"/>
          <inkml:channelProperty channel="T" name="resolution" value="1" units="1/dev"/>
        </inkml:channelProperties>
      </inkml:inkSource>
      <inkml:timestamp xml:id="ts0" timeString="2024-05-03T01:15:18.261"/>
    </inkml:context>
    <inkml:brush xml:id="br0">
      <inkml:brushProperty name="width" value="0.05292" units="cm"/>
      <inkml:brushProperty name="height" value="0.05292" units="cm"/>
      <inkml:brushProperty name="color" value="#FF0000"/>
    </inkml:brush>
  </inkml:definitions>
  <inkml:trace contextRef="#ctx0" brushRef="#br0">23661 17919 0,'-28'0'16,"0"0"47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AC3B96-C0D8-458C-9867-4847FE8C6C38}" type="datetimeFigureOut">
              <a:rPr lang="en-US" smtClean="0"/>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771450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AC3B96-C0D8-458C-9867-4847FE8C6C38}" type="datetimeFigureOut">
              <a:rPr lang="en-US" smtClean="0"/>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1957036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AC3B96-C0D8-458C-9867-4847FE8C6C38}" type="datetimeFigureOut">
              <a:rPr lang="en-US" smtClean="0"/>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201674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AC3B96-C0D8-458C-9867-4847FE8C6C38}" type="datetimeFigureOut">
              <a:rPr lang="en-US" smtClean="0"/>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59110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AC3B96-C0D8-458C-9867-4847FE8C6C38}" type="datetimeFigureOut">
              <a:rPr lang="en-US" smtClean="0"/>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79407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AC3B96-C0D8-458C-9867-4847FE8C6C38}" type="datetimeFigureOut">
              <a:rPr lang="en-US" smtClean="0"/>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940488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AC3B96-C0D8-458C-9867-4847FE8C6C38}" type="datetimeFigureOut">
              <a:rPr lang="en-US" smtClean="0"/>
              <a:t>7/8/2024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39827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AC3B96-C0D8-458C-9867-4847FE8C6C38}" type="datetimeFigureOut">
              <a:rPr lang="en-US" smtClean="0"/>
              <a:t>7/8/2024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93929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C3B96-C0D8-458C-9867-4847FE8C6C38}" type="datetimeFigureOut">
              <a:rPr lang="en-US" smtClean="0"/>
              <a:t>7/8/2024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81327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AC3B96-C0D8-458C-9867-4847FE8C6C38}" type="datetimeFigureOut">
              <a:rPr lang="en-US" smtClean="0"/>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391526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AC3B96-C0D8-458C-9867-4847FE8C6C38}" type="datetimeFigureOut">
              <a:rPr lang="en-US" smtClean="0"/>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C7497-3650-4AC4-996B-2D1E98E84688}" type="slidenum">
              <a:rPr lang="en-US" smtClean="0"/>
              <a:t>‹#›</a:t>
            </a:fld>
            <a:endParaRPr lang="en-US"/>
          </a:p>
        </p:txBody>
      </p:sp>
    </p:spTree>
    <p:extLst>
      <p:ext uri="{BB962C8B-B14F-4D97-AF65-F5344CB8AC3E}">
        <p14:creationId xmlns:p14="http://schemas.microsoft.com/office/powerpoint/2010/main" val="115786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C3B96-C0D8-458C-9867-4847FE8C6C38}" type="datetimeFigureOut">
              <a:rPr lang="en-US" smtClean="0"/>
              <a:t>7/8/2024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C7497-3650-4AC4-996B-2D1E98E84688}" type="slidenum">
              <a:rPr lang="en-US" smtClean="0"/>
              <a:t>‹#›</a:t>
            </a:fld>
            <a:endParaRPr lang="en-US"/>
          </a:p>
        </p:txBody>
      </p:sp>
    </p:spTree>
    <p:extLst>
      <p:ext uri="{BB962C8B-B14F-4D97-AF65-F5344CB8AC3E}">
        <p14:creationId xmlns:p14="http://schemas.microsoft.com/office/powerpoint/2010/main" val="31773109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customXml" Target="../ink/ink1.xml"/><Relationship Id="rId5" Type="http://schemas.openxmlformats.org/officeDocument/2006/relationships/image" Target="../media/image3.png"/><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customXml" Target="../ink/ink2.xml"/><Relationship Id="rId5" Type="http://schemas.openxmlformats.org/officeDocument/2006/relationships/image" Target="../media/image40.png"/><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50.png"/><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customXml" Target="../ink/ink3.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250" y="290482"/>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6220" y="1035700"/>
            <a:ext cx="4627984" cy="447868"/>
          </a:xfrm>
        </p:spPr>
        <p:txBody>
          <a:bodyPr>
            <a:normAutofit fontScale="62500" lnSpcReduction="20000"/>
          </a:bodyPr>
          <a:lstStyle/>
          <a:p>
            <a:pPr marL="0" inden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r>
              <a:rPr lang="en-US" b="1" dirty="0" smtClean="0">
                <a:solidFill>
                  <a:srgbClr val="FF0000"/>
                </a:solidFill>
                <a:latin typeface="Times New Roman" panose="02020603050405020304" pitchFamily="18" charset="0"/>
                <a:cs typeface="Times New Roman" panose="02020603050405020304" pitchFamily="18" charset="0"/>
              </a:rPr>
              <a:t> (2 </a:t>
            </a: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754156" y="1859340"/>
            <a:ext cx="8472196" cy="2462213"/>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b="1" dirty="0" smtClean="0">
                <a:solidFill>
                  <a:srgbClr val="000000"/>
                </a:solidFill>
                <a:latin typeface="Times New Roman" panose="02020603050405020304" pitchFamily="18" charset="0"/>
                <a:ea typeface="Calibri" panose="020F0502020204030204" pitchFamily="34" charset="0"/>
              </a:rPr>
              <a:t>MỤC TIÊU</a:t>
            </a:r>
          </a:p>
          <a:p>
            <a:pPr marL="342900" lvl="0" indent="-342900" algn="just">
              <a:spcBef>
                <a:spcPts val="300"/>
              </a:spcBef>
              <a:spcAft>
                <a:spcPts val="0"/>
              </a:spcAft>
              <a:buFont typeface="Symbol" panose="05050102010706020507" pitchFamily="18" charset="2"/>
              <a:buChar char=""/>
            </a:pPr>
            <a:r>
              <a:rPr lang="en-US" dirty="0" err="1" smtClean="0">
                <a:solidFill>
                  <a:srgbClr val="000000"/>
                </a:solidFill>
                <a:latin typeface="Times New Roman" panose="02020603050405020304" pitchFamily="18" charset="0"/>
                <a:ea typeface="Calibri" panose="020F0502020204030204" pitchFamily="34" charset="0"/>
              </a:rPr>
              <a:t>Vẽ</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được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biểu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đồ</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dạng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kép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dạng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quạt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tròn</a:t>
            </a:r>
            <a:r>
              <a:rPr lang="en-US" dirty="0">
                <a:solidFill>
                  <a:srgbClr val="000000"/>
                </a:solidFill>
                <a:latin typeface="Times New Roman" panose="02020603050405020304" pitchFamily="18" charset="0"/>
                <a:ea typeface="Calibri" panose="020F0502020204030204" pitchFamily="34" charset="0"/>
              </a:rPr>
              <a:t> qua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liệu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được</a:t>
            </a:r>
            <a:r>
              <a:rPr lang="en-US" dirty="0">
                <a:solidFill>
                  <a:srgbClr val="000000"/>
                </a:solidFill>
                <a:latin typeface="Times New Roman" panose="02020603050405020304" pitchFamily="18" charset="0"/>
                <a:ea typeface="Calibri" panose="020F0502020204030204" pitchFamily="34" charset="0"/>
              </a:rPr>
              <a:t>.</a:t>
            </a:r>
          </a:p>
          <a:p>
            <a:pPr marL="342900" lvl="0" indent="-342900" algn="just">
              <a:spcBef>
                <a:spcPts val="300"/>
              </a:spcBef>
              <a:spcAft>
                <a:spcPts val="0"/>
              </a:spcAft>
              <a:buFont typeface="Symbol" panose="05050102010706020507" pitchFamily="18" charset="2"/>
              <a:buChar char=""/>
            </a:pPr>
            <a:r>
              <a:rPr lang="vi-VN" dirty="0">
                <a:solidFill>
                  <a:srgbClr val="000000"/>
                </a:solidFill>
                <a:latin typeface="Times New Roman" panose="02020603050405020304" pitchFamily="18" charset="0"/>
                <a:ea typeface="Calibri" panose="020F0502020204030204" pitchFamily="34" charset="0"/>
              </a:rPr>
              <a:t>Nhận ra được vấn đề hoặc quy luật đơn giản dựa trên phân tích </a:t>
            </a:r>
            <a:r>
              <a:rPr lang="vi-VN" dirty="0" smtClean="0">
                <a:solidFill>
                  <a:srgbClr val="000000"/>
                </a:solidFill>
                <a:latin typeface="Times New Roman" panose="02020603050405020304" pitchFamily="18" charset="0"/>
                <a:ea typeface="Calibri" panose="020F0502020204030204" pitchFamily="34" charset="0"/>
              </a:rPr>
              <a:t>các</a:t>
            </a:r>
            <a:r>
              <a:rPr lang="en-US" dirty="0" smtClean="0">
                <a:solidFill>
                  <a:srgbClr val="000000"/>
                </a:solidFill>
                <a:latin typeface="Times New Roman" panose="02020603050405020304" pitchFamily="18" charset="0"/>
                <a:ea typeface="Calibri" panose="020F0502020204030204" pitchFamily="34" charset="0"/>
              </a:rPr>
              <a:t> </a:t>
            </a:r>
            <a:r>
              <a:rPr lang="vi-VN" dirty="0" smtClean="0">
                <a:solidFill>
                  <a:srgbClr val="000000"/>
                </a:solidFill>
                <a:latin typeface="Times New Roman" panose="02020603050405020304" pitchFamily="18" charset="0"/>
                <a:ea typeface="Calibri" panose="020F0502020204030204" pitchFamily="34" charset="0"/>
              </a:rPr>
              <a:t>số </a:t>
            </a:r>
            <a:r>
              <a:rPr lang="vi-VN" dirty="0">
                <a:solidFill>
                  <a:srgbClr val="000000"/>
                </a:solidFill>
                <a:latin typeface="Times New Roman" panose="02020603050405020304" pitchFamily="18" charset="0"/>
                <a:ea typeface="Calibri" panose="020F0502020204030204" pitchFamily="34" charset="0"/>
              </a:rPr>
              <a:t>liệu thu được ở dạng: biểu đồ dạng cột kép, biểu đồ hình quạt tròn</a:t>
            </a:r>
            <a:r>
              <a:rPr lang="en-US" dirty="0">
                <a:solidFill>
                  <a:srgbClr val="000000"/>
                </a:solidFill>
                <a:latin typeface="Times New Roman" panose="02020603050405020304" pitchFamily="18" charset="0"/>
                <a:ea typeface="Calibri" panose="020F0502020204030204" pitchFamily="34" charset="0"/>
              </a:rPr>
              <a:t>.</a:t>
            </a:r>
          </a:p>
          <a:p>
            <a:pPr marL="342900" lvl="0" indent="-342900" algn="just">
              <a:spcBef>
                <a:spcPts val="300"/>
              </a:spcBef>
              <a:spcAft>
                <a:spcPts val="0"/>
              </a:spcAft>
              <a:buFont typeface="Symbol" panose="05050102010706020507" pitchFamily="18" charset="2"/>
              <a:buChar char=""/>
            </a:pPr>
            <a:r>
              <a:rPr lang="vi-VN" dirty="0">
                <a:solidFill>
                  <a:srgbClr val="000000"/>
                </a:solidFill>
                <a:latin typeface="Times New Roman" panose="02020603050405020304" pitchFamily="18" charset="0"/>
                <a:ea typeface="Calibri" panose="020F0502020204030204" pitchFamily="34" charset="0"/>
              </a:rPr>
              <a:t> Giải quyết được những vấn đề đơn giản liên quan đến các số liệuthu được ở dạng: biểu đồ tranh; biểu đồ dạng cột kép; biểu đồ hìnhquạt tròn.</a:t>
            </a:r>
            <a:endParaRPr lang="en-US" dirty="0">
              <a:solidFill>
                <a:srgbClr val="000000"/>
              </a:solidFill>
              <a:latin typeface="Times New Roman" panose="02020603050405020304" pitchFamily="18" charset="0"/>
              <a:ea typeface="Calibri" panose="020F0502020204030204" pitchFamily="34" charset="0"/>
            </a:endParaRPr>
          </a:p>
          <a:p>
            <a:pPr marL="342900" lvl="0" indent="-342900" algn="just">
              <a:spcBef>
                <a:spcPts val="300"/>
              </a:spcBef>
              <a:spcAft>
                <a:spcPts val="600"/>
              </a:spcAft>
              <a:buFont typeface="Symbol" panose="05050102010706020507" pitchFamily="18" charset="2"/>
              <a:buChar char=""/>
            </a:pPr>
            <a:r>
              <a:rPr lang="vi-VN" dirty="0">
                <a:solidFill>
                  <a:srgbClr val="000000"/>
                </a:solidFill>
                <a:latin typeface="Times New Roman" panose="02020603050405020304" pitchFamily="18" charset="0"/>
                <a:ea typeface="Calibri" panose="020F0502020204030204" pitchFamily="34" charset="0"/>
              </a:rPr>
              <a:t> Nhận biết được mối liên hệ giữa thống kê với những kiến thứctrong các môn học trong Chương trình THCS và trong thực tiễn (vídụ: khí hậu, giá cả thị trường,...)</a:t>
            </a:r>
            <a:endParaRPr lang="en-US"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01383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250" y="290482"/>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233265" y="1596252"/>
            <a:ext cx="7804312"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a:solidFill>
                  <a:srgbClr val="000000"/>
                </a:solidFill>
                <a:latin typeface="Times New Roman" panose="02020603050405020304" pitchFamily="18" charset="0"/>
                <a:ea typeface="Calibri" panose="020F0502020204030204" pitchFamily="34" charset="0"/>
              </a:rPr>
              <a:t>3</a:t>
            </a:r>
            <a:r>
              <a:rPr lang="en-US" sz="2000" b="1" dirty="0" smtClean="0">
                <a:solidFill>
                  <a:srgbClr val="000000"/>
                </a:solidFill>
                <a:latin typeface="Times New Roman" panose="02020603050405020304" pitchFamily="18" charset="0"/>
                <a:ea typeface="Calibri" panose="020F0502020204030204" pitchFamily="34" charset="0"/>
              </a:rPr>
              <a:t>. </a:t>
            </a:r>
            <a:r>
              <a:rPr lang="vi-VN" sz="2000" b="1" dirty="0">
                <a:solidFill>
                  <a:srgbClr val="000000"/>
                </a:solidFill>
                <a:latin typeface="Times New Roman" panose="02020603050405020304" pitchFamily="18" charset="0"/>
                <a:ea typeface="Calibri" panose="020F0502020204030204" pitchFamily="34" charset="0"/>
              </a:rPr>
              <a:t>Tần số tương đối. Bảng tần số tương đối. Biểu đồ tần số tương đối </a:t>
            </a:r>
            <a:endParaRPr lang="en-US" sz="2000" b="1" dirty="0">
              <a:solidFill>
                <a:srgbClr val="000000"/>
              </a:solidFill>
              <a:latin typeface="Times New Roman" panose="02020603050405020304" pitchFamily="18" charset="0"/>
              <a:ea typeface="Calibri" panose="020F0502020204030204" pitchFamily="34" charset="0"/>
            </a:endParaRPr>
          </a:p>
        </p:txBody>
      </p:sp>
      <p:graphicFrame>
        <p:nvGraphicFramePr>
          <p:cNvPr id="10" name="Table 9"/>
          <p:cNvGraphicFramePr>
            <a:graphicFrameLocks noGrp="1"/>
          </p:cNvGraphicFramePr>
          <p:nvPr>
            <p:extLst/>
          </p:nvPr>
        </p:nvGraphicFramePr>
        <p:xfrm>
          <a:off x="4283536" y="2480976"/>
          <a:ext cx="2867406" cy="3755136"/>
        </p:xfrm>
        <a:graphic>
          <a:graphicData uri="http://schemas.openxmlformats.org/drawingml/2006/table">
            <a:tbl>
              <a:tblPr firstRow="1" firstCol="1" bandRow="1">
                <a:tableStyleId>{5C22544A-7EE6-4342-B048-85BDC9FD1C3A}</a:tableStyleId>
              </a:tblPr>
              <a:tblGrid>
                <a:gridCol w="1422062">
                  <a:extLst>
                    <a:ext uri="{9D8B030D-6E8A-4147-A177-3AD203B41FA5}">
                      <a16:colId xmlns:a16="http://schemas.microsoft.com/office/drawing/2014/main" val="1478232160"/>
                    </a:ext>
                  </a:extLst>
                </a:gridCol>
                <a:gridCol w="1445344">
                  <a:extLst>
                    <a:ext uri="{9D8B030D-6E8A-4147-A177-3AD203B41FA5}">
                      <a16:colId xmlns:a16="http://schemas.microsoft.com/office/drawing/2014/main" val="2679123708"/>
                    </a:ext>
                  </a:extLst>
                </a:gridCol>
              </a:tblGrid>
              <a:tr h="306945">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Tần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số</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9928826"/>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2</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4516484"/>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3</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2390016"/>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00552659"/>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17085028"/>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1233768"/>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63292"/>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8</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74951190"/>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34276242"/>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23866919"/>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N = 40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2732542"/>
                  </a:ext>
                </a:extLst>
              </a:tr>
            </a:tbl>
          </a:graphicData>
        </a:graphic>
      </p:graphicFrame>
      <p:sp>
        <p:nvSpPr>
          <p:cNvPr id="13" name="Rectangle 2"/>
          <p:cNvSpPr>
            <a:spLocks noChangeArrowheads="1"/>
          </p:cNvSpPr>
          <p:nvPr/>
        </p:nvSpPr>
        <p:spPr bwMode="auto">
          <a:xfrm>
            <a:off x="6519672" y="3544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233265" y="2109046"/>
            <a:ext cx="3657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trăm</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kê</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Object 5"/>
          <p:cNvGraphicFramePr>
            <a:graphicFrameLocks noChangeAspect="1"/>
          </p:cNvGraphicFramePr>
          <p:nvPr>
            <p:extLst/>
          </p:nvPr>
        </p:nvGraphicFramePr>
        <p:xfrm>
          <a:off x="989044" y="3896698"/>
          <a:ext cx="1314919" cy="850014"/>
        </p:xfrm>
        <a:graphic>
          <a:graphicData uri="http://schemas.openxmlformats.org/presentationml/2006/ole">
            <mc:AlternateContent xmlns:mc="http://schemas.openxmlformats.org/markup-compatibility/2006">
              <mc:Choice xmlns:v="urn:schemas-microsoft-com:vml" Requires="v">
                <p:oleObj spid="_x0000_s2051" name="Equation" r:id="rId3" imgW="596641" imgH="393529" progId="Equation.DSMT4">
                  <p:embed/>
                </p:oleObj>
              </mc:Choice>
              <mc:Fallback>
                <p:oleObj name="Equation" r:id="rId3" imgW="596641" imgH="393529" progId="Equation.DSMT4">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9044" y="3896698"/>
                        <a:ext cx="1314919" cy="850014"/>
                      </a:xfrm>
                      <a:prstGeom prst="rect">
                        <a:avLst/>
                      </a:prstGeom>
                      <a:noFill/>
                    </p:spPr>
                  </p:pic>
                </p:oleObj>
              </mc:Fallback>
            </mc:AlternateContent>
          </a:graphicData>
        </a:graphic>
      </p:graphicFrame>
      <p:sp>
        <p:nvSpPr>
          <p:cNvPr id="7" name="Rectangle 3"/>
          <p:cNvSpPr>
            <a:spLocks noChangeArrowheads="1"/>
          </p:cNvSpPr>
          <p:nvPr/>
        </p:nvSpPr>
        <p:spPr bwMode="auto">
          <a:xfrm>
            <a:off x="0" y="8461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1pPr>
            <a:lvl2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2pPr>
            <a:lvl3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3pPr>
            <a:lvl4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4pPr>
            <a:lvl5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5pPr>
            <a:lvl6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6pPr>
            <a:lvl7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7pPr>
            <a:lvl8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8pPr>
            <a:lvl9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9100" algn="ctr"/>
                <a:tab pos="3378200" algn="r"/>
              </a:tabLst>
            </a:pPr>
            <a:r>
              <a:rPr kumimoji="0" lang="en-US" altLang="en-US" sz="13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ight Arrow 7"/>
          <p:cNvSpPr/>
          <p:nvPr/>
        </p:nvSpPr>
        <p:spPr>
          <a:xfrm>
            <a:off x="7288963" y="4086724"/>
            <a:ext cx="438539" cy="279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nvPr>
            </p:nvGraphicFramePr>
            <p:xfrm>
              <a:off x="8130438" y="2480976"/>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97608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Điểm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p>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tương đối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938484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1669868880"/>
                  </p:ext>
                </p:extLst>
              </p:nvPr>
            </p:nvGraphicFramePr>
            <p:xfrm>
              <a:off x="8130438" y="2480976"/>
              <a:ext cx="3200579" cy="4022979"/>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986409">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Điểm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a:p>
                      </a:txBody>
                      <a:tcPr marL="68580" marR="68580" marT="0" marB="0">
                        <a:blipFill>
                          <a:blip r:embed="rId5"/>
                          <a:stretch>
                            <a:fillRect l="-159606" t="-617" r="-1970" b="-320988"/>
                          </a:stretch>
                        </a:blipFill>
                      </a:tcPr>
                    </a:tc>
                    <a:extLst>
                      <a:ext uri="{0D108BD9-81ED-4DB2-BD59-A6C34878D82A}">
                        <a16:rowId xmlns:a16="http://schemas.microsoft.com/office/drawing/2014/main" val="1469384847"/>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03657">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Fallback>
      </mc:AlternateContent>
      <p:sp>
        <p:nvSpPr>
          <p:cNvPr id="16" name="Rectangle 15"/>
          <p:cNvSpPr/>
          <p:nvPr/>
        </p:nvSpPr>
        <p:spPr>
          <a:xfrm>
            <a:off x="8501588" y="2012270"/>
            <a:ext cx="2284600" cy="369332"/>
          </a:xfrm>
          <a:prstGeom prst="rect">
            <a:avLst/>
          </a:prstGeom>
        </p:spPr>
        <p:txBody>
          <a:bodyPr wrap="none">
            <a:spAutoFit/>
          </a:bodyPr>
          <a:lstStyle/>
          <a:p>
            <a:r>
              <a:rPr lang="en-US" dirty="0" err="1">
                <a:latin typeface="Times New Roman" panose="02020603050405020304" pitchFamily="18" charset="0"/>
                <a:ea typeface="Times New Roman" panose="02020603050405020304" pitchFamily="18" charset="0"/>
              </a:rPr>
              <a:t>Bảng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a:t>
            </a:r>
            <a:endParaRPr lang="en-US" dirty="0"/>
          </a:p>
        </p:txBody>
      </p:sp>
      <mc:AlternateContent xmlns:mc="http://schemas.openxmlformats.org/markup-compatibility/2006" xmlns:p14="http://schemas.microsoft.com/office/powerpoint/2010/main">
        <mc:Choice Requires="p14">
          <p:contentPart p14:bwMode="auto" r:id="rId6">
            <p14:nvContentPartPr>
              <p14:cNvPr id="11" name="Ink 10"/>
              <p14:cNvContentPartPr/>
              <p14:nvPr/>
            </p14:nvContentPartPr>
            <p14:xfrm>
              <a:off x="2391480" y="1658520"/>
              <a:ext cx="9587160" cy="5271120"/>
            </p14:xfrm>
          </p:contentPart>
        </mc:Choice>
        <mc:Fallback xmlns="">
          <p:pic>
            <p:nvPicPr>
              <p:cNvPr id="11" name="Ink 10"/>
              <p:cNvPicPr/>
              <p:nvPr/>
            </p:nvPicPr>
            <p:blipFill>
              <a:blip r:embed="rId7"/>
              <a:stretch>
                <a:fillRect/>
              </a:stretch>
            </p:blipFill>
            <p:spPr>
              <a:xfrm>
                <a:off x="2382120" y="1649160"/>
                <a:ext cx="9605880" cy="5289840"/>
              </a:xfrm>
              <a:prstGeom prst="rect">
                <a:avLst/>
              </a:prstGeom>
            </p:spPr>
          </p:pic>
        </mc:Fallback>
      </mc:AlternateContent>
      <p:sp>
        <p:nvSpPr>
          <p:cNvPr id="12" name="Content Placeholder 11"/>
          <p:cNvSpPr>
            <a:spLocks noGrp="1"/>
          </p:cNvSpPr>
          <p:nvPr>
            <p:ph idx="1"/>
          </p:nvPr>
        </p:nvSpPr>
        <p:spPr/>
        <p:txBody>
          <a:bodyPr/>
          <a:lstStyle/>
          <a:p>
            <a:endParaRPr lang="en-US"/>
          </a:p>
        </p:txBody>
      </p:sp>
      <p:sp>
        <p:nvSpPr>
          <p:cNvPr id="17" name="Content Placeholder 2"/>
          <p:cNvSpPr txBox="1">
            <a:spLocks/>
          </p:cNvSpPr>
          <p:nvPr/>
        </p:nvSpPr>
        <p:spPr>
          <a:xfrm>
            <a:off x="3816220" y="1035700"/>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345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41" y="-18326"/>
            <a:ext cx="4441371" cy="527226"/>
          </a:xfrm>
        </p:spPr>
        <p:txBody>
          <a:bodyPr>
            <a:normAutofit/>
          </a:bodyPr>
          <a:lstStyle/>
          <a:p>
            <a:r>
              <a:rPr lang="en-US" sz="2000" b="1" dirty="0" err="1" smtClean="0">
                <a:latin typeface="Times New Roman" panose="02020603050405020304" pitchFamily="18" charset="0"/>
                <a:cs typeface="Times New Roman" panose="02020603050405020304" pitchFamily="18" charset="0"/>
              </a:rPr>
              <a:t>Chủ</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đề</a:t>
            </a:r>
            <a:r>
              <a:rPr lang="en-US" sz="2000" b="1" dirty="0" smtClean="0">
                <a:latin typeface="Times New Roman" panose="02020603050405020304" pitchFamily="18" charset="0"/>
                <a:cs typeface="Times New Roman" panose="02020603050405020304" pitchFamily="18" charset="0"/>
              </a:rPr>
              <a:t> 2: </a:t>
            </a:r>
            <a:r>
              <a:rPr lang="en-US" sz="2000" b="1" dirty="0" err="1" smtClean="0">
                <a:latin typeface="Times New Roman" panose="02020603050405020304" pitchFamily="18" charset="0"/>
                <a:cs typeface="Times New Roman" panose="02020603050405020304" pitchFamily="18" charset="0"/>
              </a:rPr>
              <a:t>Phân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tích</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và</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xử</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lí</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dữ</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liệu</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20283" y="403752"/>
            <a:ext cx="4627984" cy="447868"/>
          </a:xfrm>
        </p:spPr>
        <p:txBody>
          <a:bodyPr>
            <a:normAutofit fontScale="77500" lnSpcReduction="20000"/>
          </a:bodyPr>
          <a:lstStyle/>
          <a:p>
            <a:pPr marL="0" inden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00677" y="855554"/>
            <a:ext cx="7804312"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a:solidFill>
                  <a:srgbClr val="000000"/>
                </a:solidFill>
                <a:latin typeface="Times New Roman" panose="02020603050405020304" pitchFamily="18" charset="0"/>
                <a:ea typeface="Calibri" panose="020F0502020204030204" pitchFamily="34" charset="0"/>
              </a:rPr>
              <a:t>3</a:t>
            </a:r>
            <a:r>
              <a:rPr lang="en-US" sz="2000" b="1" dirty="0" smtClean="0">
                <a:solidFill>
                  <a:srgbClr val="000000"/>
                </a:solidFill>
                <a:latin typeface="Times New Roman" panose="02020603050405020304" pitchFamily="18" charset="0"/>
                <a:ea typeface="Calibri" panose="020F0502020204030204" pitchFamily="34" charset="0"/>
              </a:rPr>
              <a:t>. </a:t>
            </a:r>
            <a:r>
              <a:rPr lang="vi-VN" sz="2000" b="1" dirty="0">
                <a:solidFill>
                  <a:srgbClr val="000000"/>
                </a:solidFill>
                <a:latin typeface="Times New Roman" panose="02020603050405020304" pitchFamily="18" charset="0"/>
                <a:ea typeface="Calibri" panose="020F0502020204030204" pitchFamily="34" charset="0"/>
              </a:rPr>
              <a:t>Tần số tương đối. Bảng tần số tương đối. Biểu đồ tần số tương đối </a:t>
            </a:r>
            <a:endParaRPr lang="en-US" sz="2000" b="1" dirty="0">
              <a:solidFill>
                <a:srgbClr val="000000"/>
              </a:solidFill>
              <a:latin typeface="Times New Roman" panose="02020603050405020304" pitchFamily="18" charset="0"/>
              <a:ea typeface="Calibri" panose="020F0502020204030204" pitchFamily="34" charset="0"/>
            </a:endParaRPr>
          </a:p>
        </p:txBody>
      </p:sp>
      <p:sp>
        <p:nvSpPr>
          <p:cNvPr id="13" name="Rectangle 2"/>
          <p:cNvSpPr>
            <a:spLocks noChangeArrowheads="1"/>
          </p:cNvSpPr>
          <p:nvPr/>
        </p:nvSpPr>
        <p:spPr bwMode="auto">
          <a:xfrm>
            <a:off x="6519672" y="3544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100677" y="1412106"/>
            <a:ext cx="3657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trăm</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kê</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Object 5"/>
          <p:cNvGraphicFramePr>
            <a:graphicFrameLocks noChangeAspect="1"/>
          </p:cNvGraphicFramePr>
          <p:nvPr>
            <p:extLst/>
          </p:nvPr>
        </p:nvGraphicFramePr>
        <p:xfrm>
          <a:off x="1070607" y="2915322"/>
          <a:ext cx="1314919" cy="850014"/>
        </p:xfrm>
        <a:graphic>
          <a:graphicData uri="http://schemas.openxmlformats.org/presentationml/2006/ole">
            <mc:AlternateContent xmlns:mc="http://schemas.openxmlformats.org/markup-compatibility/2006">
              <mc:Choice xmlns:v="urn:schemas-microsoft-com:vml" Requires="v">
                <p:oleObj spid="_x0000_s3075" name="Equation" r:id="rId3" imgW="596641" imgH="393529" progId="Equation.DSMT4">
                  <p:embed/>
                </p:oleObj>
              </mc:Choice>
              <mc:Fallback>
                <p:oleObj name="Equation" r:id="rId3" imgW="596641" imgH="393529" progId="Equation.DSMT4">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0607" y="2915322"/>
                        <a:ext cx="1314919" cy="850014"/>
                      </a:xfrm>
                      <a:prstGeom prst="rect">
                        <a:avLst/>
                      </a:prstGeom>
                      <a:noFill/>
                    </p:spPr>
                  </p:pic>
                </p:oleObj>
              </mc:Fallback>
            </mc:AlternateContent>
          </a:graphicData>
        </a:graphic>
      </p:graphicFrame>
      <p:sp>
        <p:nvSpPr>
          <p:cNvPr id="7" name="Rectangle 3"/>
          <p:cNvSpPr>
            <a:spLocks noChangeArrowheads="1"/>
          </p:cNvSpPr>
          <p:nvPr/>
        </p:nvSpPr>
        <p:spPr bwMode="auto">
          <a:xfrm>
            <a:off x="0" y="8461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1pPr>
            <a:lvl2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2pPr>
            <a:lvl3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3pPr>
            <a:lvl4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4pPr>
            <a:lvl5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5pPr>
            <a:lvl6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6pPr>
            <a:lvl7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7pPr>
            <a:lvl8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8pPr>
            <a:lvl9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9100" algn="ctr"/>
                <a:tab pos="3378200" algn="r"/>
              </a:tabLst>
            </a:pPr>
            <a:r>
              <a:rPr kumimoji="0" lang="en-US" altLang="en-US" sz="13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nvPr>
            </p:nvGraphicFramePr>
            <p:xfrm>
              <a:off x="4529643" y="2012270"/>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976086">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p>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tương đối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938484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1569955812"/>
                  </p:ext>
                </p:extLst>
              </p:nvPr>
            </p:nvGraphicFramePr>
            <p:xfrm>
              <a:off x="4529643" y="2012270"/>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1024128">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a:p>
                      </a:txBody>
                      <a:tcPr marL="68580" marR="68580" marT="0" marB="0">
                        <a:blipFill>
                          <a:blip r:embed="rId5"/>
                          <a:stretch>
                            <a:fillRect l="-159606" t="-595" r="-1970" b="-342262"/>
                          </a:stretch>
                        </a:blipFill>
                      </a:tcPr>
                    </a:tc>
                    <a:extLst>
                      <a:ext uri="{0D108BD9-81ED-4DB2-BD59-A6C34878D82A}">
                        <a16:rowId xmlns:a16="http://schemas.microsoft.com/office/drawing/2014/main" val="146938484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Fallback>
      </mc:AlternateContent>
      <p:sp>
        <p:nvSpPr>
          <p:cNvPr id="16" name="Rectangle 15"/>
          <p:cNvSpPr/>
          <p:nvPr/>
        </p:nvSpPr>
        <p:spPr>
          <a:xfrm>
            <a:off x="5058592" y="1481768"/>
            <a:ext cx="2284600" cy="369332"/>
          </a:xfrm>
          <a:prstGeom prst="rect">
            <a:avLst/>
          </a:prstGeom>
        </p:spPr>
        <p:txBody>
          <a:bodyPr wrap="none">
            <a:spAutoFit/>
          </a:bodyPr>
          <a:lstStyle/>
          <a:p>
            <a:r>
              <a:rPr lang="en-US" dirty="0" err="1">
                <a:latin typeface="Times New Roman" panose="02020603050405020304" pitchFamily="18" charset="0"/>
                <a:ea typeface="Times New Roman" panose="02020603050405020304" pitchFamily="18" charset="0"/>
              </a:rPr>
              <a:t>Bảng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a:t>
            </a:r>
            <a:endParaRPr lang="en-US" dirty="0"/>
          </a:p>
        </p:txBody>
      </p:sp>
      <p:sp>
        <p:nvSpPr>
          <p:cNvPr id="22" name="Rectangle 21"/>
          <p:cNvSpPr/>
          <p:nvPr/>
        </p:nvSpPr>
        <p:spPr>
          <a:xfrm>
            <a:off x="8028587" y="1567359"/>
            <a:ext cx="3837992" cy="1255728"/>
          </a:xfrm>
          <a:prstGeom prst="rect">
            <a:avLst/>
          </a:prstGeom>
        </p:spPr>
        <p:txBody>
          <a:bodyPr wrap="square">
            <a:spAutoFit/>
          </a:bodyPr>
          <a:lstStyle/>
          <a:p>
            <a:pPr>
              <a:lnSpc>
                <a:spcPct val="140000"/>
              </a:lnSpc>
              <a:spcAft>
                <a:spcPts val="0"/>
              </a:spcAft>
            </a:pP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Quan</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sát</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bảng</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tần</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số</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tương</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đối</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em</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rút</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ra</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nhận</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xét</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gì</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về</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điểm</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thi</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của</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các</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bạn</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lớp</a:t>
            </a:r>
            <a:r>
              <a:rPr lang="en-US" dirty="0">
                <a:solidFill>
                  <a:srgbClr val="FF0000"/>
                </a:solidFill>
                <a:latin typeface="Times New Roman" panose="02020603050405020304" pitchFamily="18" charset="0"/>
                <a:ea typeface="Times New Roman" panose="02020603050405020304" pitchFamily="18" charset="0"/>
              </a:rPr>
              <a:t> 10 A.</a:t>
            </a:r>
            <a:endParaRPr lang="en-US" sz="1600" dirty="0">
              <a:solidFill>
                <a:srgbClr val="FF0000"/>
              </a:solidFill>
              <a:effectLst/>
              <a:latin typeface="Times New Roman" panose="02020603050405020304" pitchFamily="18" charset="0"/>
              <a:ea typeface="Times New Roman" panose="02020603050405020304" pitchFamily="18" charset="0"/>
            </a:endParaRPr>
          </a:p>
        </p:txBody>
      </p:sp>
      <p:sp>
        <p:nvSpPr>
          <p:cNvPr id="11" name="Rectangle 10"/>
          <p:cNvSpPr/>
          <p:nvPr/>
        </p:nvSpPr>
        <p:spPr>
          <a:xfrm>
            <a:off x="8148905" y="3257049"/>
            <a:ext cx="3906246" cy="1643527"/>
          </a:xfrm>
          <a:prstGeom prst="rect">
            <a:avLst/>
          </a:prstGeom>
        </p:spPr>
        <p:txBody>
          <a:bodyPr wrap="square">
            <a:spAutoFit/>
          </a:bodyPr>
          <a:lstStyle/>
          <a:p>
            <a:pPr algn="just">
              <a:lnSpc>
                <a:spcPct val="140000"/>
              </a:lnSpc>
              <a:spcAft>
                <a:spcPts val="0"/>
              </a:spcAft>
            </a:pPr>
            <a:r>
              <a:rPr lang="en-US" dirty="0">
                <a:latin typeface="Times New Roman" panose="02020603050405020304" pitchFamily="18" charset="0"/>
                <a:ea typeface="Times New Roman" panose="02020603050405020304" pitchFamily="18" charset="0"/>
              </a:rPr>
              <a:t>Ta </a:t>
            </a:r>
            <a:r>
              <a:rPr lang="en-US" dirty="0" err="1">
                <a:latin typeface="Times New Roman" panose="02020603050405020304" pitchFamily="18" charset="0"/>
                <a:ea typeface="Times New Roman" panose="02020603050405020304" pitchFamily="18" charset="0"/>
              </a:rPr>
              <a:t>thấy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tỉ</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phần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trăm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của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giá</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trị</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điểm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của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bạn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trong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lớp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và</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cũng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từ</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đó</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thấy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điểm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nào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đạt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tỉ</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lệ</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cao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nhất</a:t>
            </a:r>
            <a:r>
              <a:rPr lang="en-US"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sp>
        <p:nvSpPr>
          <p:cNvPr id="17" name="Right Arrow 16"/>
          <p:cNvSpPr/>
          <p:nvPr/>
        </p:nvSpPr>
        <p:spPr>
          <a:xfrm rot="5400000">
            <a:off x="9570973" y="2683127"/>
            <a:ext cx="438539" cy="279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805894" y="4052155"/>
            <a:ext cx="755780" cy="437204"/>
          </a:xfrm>
          <a:prstGeom prst="ellipse">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rgbClr val="FF0000"/>
              </a:solidFill>
            </a:endParaRPr>
          </a:p>
        </p:txBody>
      </p:sp>
      <p:sp>
        <p:nvSpPr>
          <p:cNvPr id="14" name="Rectangle 13"/>
          <p:cNvSpPr/>
          <p:nvPr/>
        </p:nvSpPr>
        <p:spPr>
          <a:xfrm>
            <a:off x="164841" y="3812089"/>
            <a:ext cx="2979342" cy="480131"/>
          </a:xfrm>
          <a:prstGeom prst="rect">
            <a:avLst/>
          </a:prstGeom>
        </p:spPr>
        <p:txBody>
          <a:bodyPr wrap="none">
            <a:spAutoFit/>
          </a:bodyPr>
          <a:lstStyle/>
          <a:p>
            <a:pPr>
              <a:lnSpc>
                <a:spcPct val="140000"/>
              </a:lnSpc>
              <a:spcAft>
                <a:spcPts val="0"/>
              </a:spcAft>
            </a:pPr>
            <a:r>
              <a:rPr lang="en-US" dirty="0" smtClean="0">
                <a:latin typeface="Times New Roman" panose="02020603050405020304" pitchFamily="18" charset="0"/>
                <a:ea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rPr>
              <a:t>Vẽ</a:t>
            </a:r>
            <a:r>
              <a:rPr lang="en-US" dirty="0" smtClean="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biểu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đồ</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6">
            <p14:nvContentPartPr>
              <p14:cNvPr id="8" name="Ink 7"/>
              <p14:cNvContentPartPr/>
              <p14:nvPr/>
            </p14:nvContentPartPr>
            <p14:xfrm>
              <a:off x="9352800" y="5718240"/>
              <a:ext cx="360" cy="360"/>
            </p14:xfrm>
          </p:contentPart>
        </mc:Choice>
        <mc:Fallback xmlns="">
          <p:pic>
            <p:nvPicPr>
              <p:cNvPr id="8" name="Ink 7"/>
              <p:cNvPicPr/>
              <p:nvPr/>
            </p:nvPicPr>
            <p:blipFill>
              <a:blip r:embed="rId7"/>
              <a:stretch>
                <a:fillRect/>
              </a:stretch>
            </p:blipFill>
            <p:spPr>
              <a:xfrm>
                <a:off x="9343440" y="5708880"/>
                <a:ext cx="19080" cy="19080"/>
              </a:xfrm>
              <a:prstGeom prst="rect">
                <a:avLst/>
              </a:prstGeom>
            </p:spPr>
          </p:pic>
        </mc:Fallback>
      </mc:AlternateContent>
    </p:spTree>
    <p:extLst>
      <p:ext uri="{BB962C8B-B14F-4D97-AF65-F5344CB8AC3E}">
        <p14:creationId xmlns:p14="http://schemas.microsoft.com/office/powerpoint/2010/main" val="162746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1" grpId="0"/>
      <p:bldP spid="17" grpId="0" animBg="1"/>
      <p:bldP spid="12" grpId="0" animBg="1"/>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41" y="-18326"/>
            <a:ext cx="4441371" cy="527226"/>
          </a:xfrm>
        </p:spPr>
        <p:txBody>
          <a:bodyPr>
            <a:normAutofit/>
          </a:bodyPr>
          <a:lstStyle/>
          <a:p>
            <a:r>
              <a:rPr lang="en-US" sz="2000" b="1" dirty="0" err="1" smtClean="0">
                <a:latin typeface="Times New Roman" panose="02020603050405020304" pitchFamily="18" charset="0"/>
                <a:cs typeface="Times New Roman" panose="02020603050405020304" pitchFamily="18" charset="0"/>
              </a:rPr>
              <a:t>Chủ</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đề</a:t>
            </a:r>
            <a:r>
              <a:rPr lang="en-US" sz="2000" b="1" dirty="0" smtClean="0">
                <a:latin typeface="Times New Roman" panose="02020603050405020304" pitchFamily="18" charset="0"/>
                <a:cs typeface="Times New Roman" panose="02020603050405020304" pitchFamily="18" charset="0"/>
              </a:rPr>
              <a:t> 2: </a:t>
            </a:r>
            <a:r>
              <a:rPr lang="en-US" sz="2000" b="1" dirty="0" err="1" smtClean="0">
                <a:latin typeface="Times New Roman" panose="02020603050405020304" pitchFamily="18" charset="0"/>
                <a:cs typeface="Times New Roman" panose="02020603050405020304" pitchFamily="18" charset="0"/>
              </a:rPr>
              <a:t>Phân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tích</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và</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xử</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lí</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dữ</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liệu</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20283" y="403752"/>
            <a:ext cx="4627984" cy="447868"/>
          </a:xfrm>
        </p:spPr>
        <p:txBody>
          <a:bodyPr>
            <a:normAutofit fontScale="77500" lnSpcReduction="20000"/>
          </a:bodyPr>
          <a:lstStyle/>
          <a:p>
            <a:pPr marL="0" inden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00677" y="855554"/>
            <a:ext cx="7804312"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3. </a:t>
            </a:r>
            <a:r>
              <a:rPr lang="vi-VN" sz="2000" b="1" dirty="0">
                <a:solidFill>
                  <a:srgbClr val="000000"/>
                </a:solidFill>
                <a:latin typeface="Times New Roman" panose="02020603050405020304" pitchFamily="18" charset="0"/>
                <a:ea typeface="Calibri" panose="020F0502020204030204" pitchFamily="34" charset="0"/>
              </a:rPr>
              <a:t>Tần số tương đối. Bảng tần số tương đối. Biểu đồ tần số tương đối </a:t>
            </a:r>
            <a:endParaRPr lang="en-US" sz="2000" b="1" dirty="0">
              <a:solidFill>
                <a:srgbClr val="000000"/>
              </a:solidFill>
              <a:latin typeface="Times New Roman" panose="02020603050405020304" pitchFamily="18" charset="0"/>
              <a:ea typeface="Calibri" panose="020F0502020204030204" pitchFamily="34" charset="0"/>
            </a:endParaRPr>
          </a:p>
        </p:txBody>
      </p:sp>
      <p:sp>
        <p:nvSpPr>
          <p:cNvPr id="13" name="Rectangle 2"/>
          <p:cNvSpPr>
            <a:spLocks noChangeArrowheads="1"/>
          </p:cNvSpPr>
          <p:nvPr/>
        </p:nvSpPr>
        <p:spPr bwMode="auto">
          <a:xfrm>
            <a:off x="6519672" y="3544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3"/>
          <p:cNvSpPr>
            <a:spLocks noChangeArrowheads="1"/>
          </p:cNvSpPr>
          <p:nvPr/>
        </p:nvSpPr>
        <p:spPr bwMode="auto">
          <a:xfrm>
            <a:off x="0" y="8461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1pPr>
            <a:lvl2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2pPr>
            <a:lvl3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3pPr>
            <a:lvl4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4pPr>
            <a:lvl5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5pPr>
            <a:lvl6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6pPr>
            <a:lvl7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7pPr>
            <a:lvl8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8pPr>
            <a:lvl9pPr eaLnBrk="0" fontAlgn="base" hangingPunct="0">
              <a:spcBef>
                <a:spcPct val="0"/>
              </a:spcBef>
              <a:spcAft>
                <a:spcPct val="0"/>
              </a:spcAft>
              <a:tabLst>
                <a:tab pos="1689100" algn="ctr"/>
                <a:tab pos="33782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9100" algn="ctr"/>
                <a:tab pos="3378200" algn="r"/>
              </a:tabLst>
            </a:pPr>
            <a:r>
              <a:rPr kumimoji="0" lang="en-US" altLang="en-US" sz="13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nvPr>
            </p:nvGraphicFramePr>
            <p:xfrm>
              <a:off x="405513" y="2195223"/>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976086">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p>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tương đối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938484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3280833061"/>
                  </p:ext>
                </p:extLst>
              </p:nvPr>
            </p:nvGraphicFramePr>
            <p:xfrm>
              <a:off x="405513" y="2195223"/>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1024128">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a:p>
                      </a:txBody>
                      <a:tcPr marL="68580" marR="68580" marT="0" marB="0">
                        <a:blipFill>
                          <a:blip r:embed="rId2"/>
                          <a:stretch>
                            <a:fillRect l="-159606" t="-595" r="-1970" b="-342262"/>
                          </a:stretch>
                        </a:blipFill>
                      </a:tcPr>
                    </a:tc>
                    <a:extLst>
                      <a:ext uri="{0D108BD9-81ED-4DB2-BD59-A6C34878D82A}">
                        <a16:rowId xmlns:a16="http://schemas.microsoft.com/office/drawing/2014/main" val="146938484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Fallback>
      </mc:AlternateContent>
      <p:sp>
        <p:nvSpPr>
          <p:cNvPr id="14" name="Rectangle 13"/>
          <p:cNvSpPr/>
          <p:nvPr/>
        </p:nvSpPr>
        <p:spPr>
          <a:xfrm>
            <a:off x="100677" y="1452210"/>
            <a:ext cx="2979342" cy="480131"/>
          </a:xfrm>
          <a:prstGeom prst="rect">
            <a:avLst/>
          </a:prstGeom>
        </p:spPr>
        <p:txBody>
          <a:bodyPr wrap="none">
            <a:spAutoFit/>
          </a:bodyPr>
          <a:lstStyle/>
          <a:p>
            <a:pPr>
              <a:lnSpc>
                <a:spcPct val="140000"/>
              </a:lnSpc>
              <a:spcAft>
                <a:spcPts val="0"/>
              </a:spcAft>
            </a:pPr>
            <a:r>
              <a:rPr lang="en-US" dirty="0" smtClean="0">
                <a:latin typeface="Times New Roman" panose="02020603050405020304" pitchFamily="18" charset="0"/>
                <a:ea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rPr>
              <a:t>Vẽ</a:t>
            </a:r>
            <a:r>
              <a:rPr lang="en-US" dirty="0" smtClean="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biểu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đồ</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graphicFrame>
        <p:nvGraphicFramePr>
          <p:cNvPr id="18" name="Chart 17"/>
          <p:cNvGraphicFramePr/>
          <p:nvPr>
            <p:extLst/>
          </p:nvPr>
        </p:nvGraphicFramePr>
        <p:xfrm>
          <a:off x="4173602" y="2195223"/>
          <a:ext cx="3570806" cy="291017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2"/>
          <p:cNvSpPr txBox="1">
            <a:spLocks noChangeArrowheads="1"/>
          </p:cNvSpPr>
          <p:nvPr/>
        </p:nvSpPr>
        <p:spPr bwMode="auto">
          <a:xfrm>
            <a:off x="3952422" y="2057110"/>
            <a:ext cx="1571625" cy="27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100" b="0" i="0" u="none" strike="noStrike" cap="none" normalizeH="0" baseline="0" dirty="0" err="1" smtClean="0">
                <a:ln>
                  <a:noFill/>
                </a:ln>
                <a:solidFill>
                  <a:schemeClr val="tx1"/>
                </a:solidFill>
                <a:effectLst/>
                <a:latin typeface="Calibri" panose="020F0502020204030204" pitchFamily="34" charset="0"/>
              </a:rPr>
              <a:t>Tần</a:t>
            </a:r>
            <a:r>
              <a:rPr kumimoji="0" lang="en-US" altLang="en-US" sz="1100" b="0" i="0" u="none" strike="noStrike" cap="none" normalizeH="0" baseline="0" dirty="0" smtClean="0">
                <a:ln>
                  <a:noFill/>
                </a:ln>
                <a:solidFill>
                  <a:schemeClr val="tx1"/>
                </a:solidFill>
                <a:effectLst/>
                <a:latin typeface="Calibri" panose="020F0502020204030204" pitchFamily="34" charset="0"/>
              </a:rPr>
              <a:t> </a:t>
            </a:r>
            <a:r>
              <a:rPr kumimoji="0" lang="en-US" altLang="en-US" sz="1100" b="0" i="0" u="none" strike="noStrike" cap="none" normalizeH="0" baseline="0" dirty="0" err="1" smtClean="0">
                <a:ln>
                  <a:noFill/>
                </a:ln>
                <a:solidFill>
                  <a:schemeClr val="tx1"/>
                </a:solidFill>
                <a:effectLst/>
                <a:latin typeface="Calibri" panose="020F0502020204030204" pitchFamily="34" charset="0"/>
              </a:rPr>
              <a:t>số</a:t>
            </a:r>
            <a:r>
              <a:rPr kumimoji="0" lang="en-US" altLang="en-US" sz="1100" b="0" i="0" u="none" strike="noStrike" cap="none" normalizeH="0" baseline="0" dirty="0" smtClean="0">
                <a:ln>
                  <a:noFill/>
                </a:ln>
                <a:solidFill>
                  <a:schemeClr val="tx1"/>
                </a:solidFill>
                <a:effectLst/>
                <a:latin typeface="Calibri" panose="020F0502020204030204" pitchFamily="34" charset="0"/>
              </a:rPr>
              <a:t> </a:t>
            </a:r>
            <a:r>
              <a:rPr kumimoji="0" lang="en-US" altLang="en-US" sz="1100" b="0" i="0" u="none" strike="noStrike" cap="none" normalizeH="0" baseline="0" dirty="0" err="1" smtClean="0">
                <a:ln>
                  <a:noFill/>
                </a:ln>
                <a:solidFill>
                  <a:schemeClr val="tx1"/>
                </a:solidFill>
                <a:effectLst/>
                <a:latin typeface="Calibri" panose="020F0502020204030204" pitchFamily="34" charset="0"/>
              </a:rPr>
              <a:t>tương</a:t>
            </a:r>
            <a:r>
              <a:rPr kumimoji="0" lang="en-US" altLang="en-US" sz="1100" b="0" i="0" u="none" strike="noStrike" cap="none" normalizeH="0" baseline="0" dirty="0" smtClean="0">
                <a:ln>
                  <a:noFill/>
                </a:ln>
                <a:solidFill>
                  <a:schemeClr val="tx1"/>
                </a:solidFill>
                <a:effectLst/>
                <a:latin typeface="Calibri" panose="020F0502020204030204" pitchFamily="34" charset="0"/>
              </a:rPr>
              <a:t> </a:t>
            </a:r>
            <a:r>
              <a:rPr kumimoji="0" lang="en-US" altLang="en-US" sz="1100" b="0" i="0" u="none" strike="noStrike" cap="none" normalizeH="0" baseline="0" dirty="0" err="1" smtClean="0">
                <a:ln>
                  <a:noFill/>
                </a:ln>
                <a:solidFill>
                  <a:schemeClr val="tx1"/>
                </a:solidFill>
                <a:effectLst/>
                <a:latin typeface="Calibri" panose="020F0502020204030204" pitchFamily="34" charset="0"/>
              </a:rPr>
              <a:t>đối</a:t>
            </a:r>
            <a:r>
              <a:rPr kumimoji="0" lang="en-US" altLang="en-US" sz="1100" b="0" i="0" u="none" strike="noStrike" cap="none" normalizeH="0" baseline="0" dirty="0" smtClean="0">
                <a:ln>
                  <a:noFill/>
                </a:ln>
                <a:solidFill>
                  <a:schemeClr val="tx1"/>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3"/>
          <p:cNvSpPr txBox="1">
            <a:spLocks noChangeArrowheads="1"/>
          </p:cNvSpPr>
          <p:nvPr/>
        </p:nvSpPr>
        <p:spPr bwMode="auto">
          <a:xfrm>
            <a:off x="7327413" y="4414167"/>
            <a:ext cx="638175" cy="28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rPr>
              <a:t>Điểm</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cxnSp>
        <p:nvCxnSpPr>
          <p:cNvPr id="3076" name="AutoShape 4"/>
          <p:cNvCxnSpPr>
            <a:cxnSpLocks noChangeShapeType="1"/>
          </p:cNvCxnSpPr>
          <p:nvPr/>
        </p:nvCxnSpPr>
        <p:spPr bwMode="auto">
          <a:xfrm flipV="1">
            <a:off x="4505617" y="4483867"/>
            <a:ext cx="2902889" cy="28457"/>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7" name="AutoShape 5"/>
          <p:cNvCxnSpPr>
            <a:cxnSpLocks noChangeShapeType="1"/>
          </p:cNvCxnSpPr>
          <p:nvPr/>
        </p:nvCxnSpPr>
        <p:spPr bwMode="auto">
          <a:xfrm flipV="1">
            <a:off x="4505617" y="2333336"/>
            <a:ext cx="0" cy="2188514"/>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3" name="Rectangle 22"/>
          <p:cNvSpPr/>
          <p:nvPr/>
        </p:nvSpPr>
        <p:spPr>
          <a:xfrm>
            <a:off x="5017138" y="1494859"/>
            <a:ext cx="1717137" cy="437299"/>
          </a:xfrm>
          <a:prstGeom prst="rect">
            <a:avLst/>
          </a:prstGeom>
          <a:ln w="28575"/>
        </p:spPr>
        <p:style>
          <a:lnRef idx="2">
            <a:schemeClr val="accent1"/>
          </a:lnRef>
          <a:fillRef idx="1">
            <a:schemeClr val="lt1"/>
          </a:fillRef>
          <a:effectRef idx="0">
            <a:schemeClr val="accent1"/>
          </a:effectRef>
          <a:fontRef idx="minor">
            <a:schemeClr val="dk1"/>
          </a:fontRef>
        </p:style>
        <p:txBody>
          <a:bodyPr wrap="none">
            <a:spAutoFit/>
          </a:bodyPr>
          <a:lstStyle/>
          <a:p>
            <a:pPr>
              <a:lnSpc>
                <a:spcPct val="140000"/>
              </a:lnSpc>
              <a:spcAft>
                <a:spcPts val="0"/>
              </a:spcAft>
            </a:pPr>
            <a:r>
              <a:rPr lang="en-US" dirty="0" err="1">
                <a:solidFill>
                  <a:srgbClr val="FF0000"/>
                </a:solidFill>
                <a:latin typeface="Times New Roman" panose="02020603050405020304" pitchFamily="18" charset="0"/>
                <a:ea typeface="Times New Roman" panose="02020603050405020304" pitchFamily="18" charset="0"/>
              </a:rPr>
              <a:t>Biểu</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đồ</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hình</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cột</a:t>
            </a:r>
            <a:endParaRPr lang="en-US" sz="1600" dirty="0">
              <a:solidFill>
                <a:srgbClr val="FF00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9145233" y="1349085"/>
            <a:ext cx="1832553" cy="4372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nSpc>
                <a:spcPct val="140000"/>
              </a:lnSpc>
              <a:spcAft>
                <a:spcPts val="0"/>
              </a:spcAft>
            </a:pPr>
            <a:r>
              <a:rPr lang="en-US" dirty="0" err="1">
                <a:solidFill>
                  <a:srgbClr val="FF0000"/>
                </a:solidFill>
                <a:latin typeface="Times New Roman" panose="02020603050405020304" pitchFamily="18" charset="0"/>
                <a:ea typeface="Times New Roman" panose="02020603050405020304" pitchFamily="18" charset="0"/>
              </a:rPr>
              <a:t>Biểu</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đồ</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hình</a:t>
            </a:r>
            <a:r>
              <a:rPr lang="en-US" dirty="0">
                <a:solidFill>
                  <a:srgbClr val="FF0000"/>
                </a:solidFill>
                <a:latin typeface="Times New Roman" panose="02020603050405020304" pitchFamily="18" charset="0"/>
                <a:ea typeface="Times New Roman" panose="02020603050405020304" pitchFamily="18" charset="0"/>
              </a:rPr>
              <a:t> </a:t>
            </a:r>
            <a:r>
              <a:rPr lang="en-US" dirty="0" err="1">
                <a:solidFill>
                  <a:srgbClr val="FF0000"/>
                </a:solidFill>
                <a:latin typeface="Times New Roman" panose="02020603050405020304" pitchFamily="18" charset="0"/>
                <a:ea typeface="Times New Roman" panose="02020603050405020304" pitchFamily="18" charset="0"/>
              </a:rPr>
              <a:t>quạt</a:t>
            </a:r>
            <a:endParaRPr lang="en-US" sz="1600" dirty="0">
              <a:solidFill>
                <a:srgbClr val="FF0000"/>
              </a:solidFill>
              <a:effectLst/>
              <a:latin typeface="Times New Roman" panose="02020603050405020304" pitchFamily="18" charset="0"/>
              <a:ea typeface="Times New Roman" panose="02020603050405020304" pitchFamily="18" charset="0"/>
            </a:endParaRPr>
          </a:p>
        </p:txBody>
      </p:sp>
      <p:graphicFrame>
        <p:nvGraphicFramePr>
          <p:cNvPr id="27" name="Chart 26"/>
          <p:cNvGraphicFramePr/>
          <p:nvPr>
            <p:extLst/>
          </p:nvPr>
        </p:nvGraphicFramePr>
        <p:xfrm>
          <a:off x="8327427" y="2057598"/>
          <a:ext cx="3699732" cy="2642320"/>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xmlns:p14="http://schemas.microsoft.com/office/powerpoint/2010/main">
        <mc:Choice Requires="p14">
          <p:contentPart p14:bwMode="auto" r:id="rId5">
            <p14:nvContentPartPr>
              <p14:cNvPr id="5" name="Ink 4"/>
              <p14:cNvContentPartPr/>
              <p14:nvPr/>
            </p14:nvContentPartPr>
            <p14:xfrm>
              <a:off x="8497800" y="6450840"/>
              <a:ext cx="20520" cy="360"/>
            </p14:xfrm>
          </p:contentPart>
        </mc:Choice>
        <mc:Fallback xmlns="">
          <p:pic>
            <p:nvPicPr>
              <p:cNvPr id="5" name="Ink 4"/>
              <p:cNvPicPr/>
              <p:nvPr/>
            </p:nvPicPr>
            <p:blipFill>
              <a:blip r:embed="rId6"/>
              <a:stretch>
                <a:fillRect/>
              </a:stretch>
            </p:blipFill>
            <p:spPr>
              <a:xfrm>
                <a:off x="8488440" y="6441480"/>
                <a:ext cx="39240" cy="19080"/>
              </a:xfrm>
              <a:prstGeom prst="rect">
                <a:avLst/>
              </a:prstGeom>
            </p:spPr>
          </p:pic>
        </mc:Fallback>
      </mc:AlternateContent>
    </p:spTree>
    <p:extLst>
      <p:ext uri="{BB962C8B-B14F-4D97-AF65-F5344CB8AC3E}">
        <p14:creationId xmlns:p14="http://schemas.microsoft.com/office/powerpoint/2010/main" val="3942468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01" y="851620"/>
            <a:ext cx="9800253" cy="480131"/>
          </a:xfrm>
          <a:prstGeom prst="rect">
            <a:avLst/>
          </a:prstGeom>
        </p:spPr>
        <p:txBody>
          <a:bodyPr wrap="square">
            <a:spAutoFit/>
          </a:bodyPr>
          <a:lstStyle/>
          <a:p>
            <a:pPr>
              <a:lnSpc>
                <a:spcPct val="140000"/>
              </a:lnSpc>
              <a:spcAft>
                <a:spcPts val="0"/>
              </a:spcAft>
            </a:pPr>
            <a:r>
              <a:rPr lang="en-US" b="1" dirty="0">
                <a:latin typeface="Times New Roman" panose="02020603050405020304" pitchFamily="18" charset="0"/>
                <a:ea typeface="Times New Roman" panose="02020603050405020304" pitchFamily="18" charset="0"/>
              </a:rPr>
              <a:t>4</a:t>
            </a:r>
            <a:r>
              <a:rPr lang="en-US" b="1" dirty="0" smtClean="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Bảng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Bảng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đối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Biểu</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đồ</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đối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sp>
        <p:nvSpPr>
          <p:cNvPr id="5" name="Content Placeholder 2"/>
          <p:cNvSpPr txBox="1">
            <a:spLocks/>
          </p:cNvSpPr>
          <p:nvPr/>
        </p:nvSpPr>
        <p:spPr>
          <a:xfrm>
            <a:off x="4420283" y="403752"/>
            <a:ext cx="4627984" cy="44786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295468" y="1299488"/>
            <a:ext cx="5868914" cy="480131"/>
          </a:xfrm>
          <a:prstGeom prst="rect">
            <a:avLst/>
          </a:prstGeom>
        </p:spPr>
        <p:txBody>
          <a:bodyPr wrap="none">
            <a:spAutoFit/>
          </a:bodyPr>
          <a:lstStyle/>
          <a:p>
            <a:pPr>
              <a:lnSpc>
                <a:spcPct val="140000"/>
              </a:lnSpc>
              <a:spcAft>
                <a:spcPts val="0"/>
              </a:spcAft>
            </a:pPr>
            <a:r>
              <a:rPr lang="vi-VN" dirty="0">
                <a:latin typeface="Times New Roman" panose="02020603050405020304" pitchFamily="18" charset="0"/>
                <a:ea typeface="Times New Roman" panose="02020603050405020304" pitchFamily="18" charset="0"/>
              </a:rPr>
              <a:t>a) Bảng tần số ghép nhóm, bảng tần số tương đối ghép nhóm.</a:t>
            </a:r>
            <a:endParaRPr lang="en-US" sz="1600" dirty="0">
              <a:effectLst/>
              <a:latin typeface="Times New Roman" panose="02020603050405020304" pitchFamily="18" charset="0"/>
              <a:ea typeface="Times New Roman" panose="02020603050405020304" pitchFamily="18" charset="0"/>
            </a:endParaRPr>
          </a:p>
        </p:txBody>
      </p:sp>
      <p:graphicFrame>
        <p:nvGraphicFramePr>
          <p:cNvPr id="9" name="Table 8"/>
          <p:cNvGraphicFramePr>
            <a:graphicFrameLocks noGrp="1"/>
          </p:cNvGraphicFramePr>
          <p:nvPr>
            <p:extLst/>
          </p:nvPr>
        </p:nvGraphicFramePr>
        <p:xfrm>
          <a:off x="4805615" y="2686249"/>
          <a:ext cx="2024393" cy="2402820"/>
        </p:xfrm>
        <a:graphic>
          <a:graphicData uri="http://schemas.openxmlformats.org/drawingml/2006/table">
            <a:tbl>
              <a:tblPr firstRow="1" firstCol="1" bandRow="1">
                <a:tableStyleId>{5940675A-B579-460E-94D1-54222C63F5DA}</a:tableStyleId>
              </a:tblPr>
              <a:tblGrid>
                <a:gridCol w="1221960">
                  <a:extLst>
                    <a:ext uri="{9D8B030D-6E8A-4147-A177-3AD203B41FA5}">
                      <a16:colId xmlns:a16="http://schemas.microsoft.com/office/drawing/2014/main" val="2138699965"/>
                    </a:ext>
                  </a:extLst>
                </a:gridCol>
                <a:gridCol w="802433">
                  <a:extLst>
                    <a:ext uri="{9D8B030D-6E8A-4147-A177-3AD203B41FA5}">
                      <a16:colId xmlns:a16="http://schemas.microsoft.com/office/drawing/2014/main" val="1698703246"/>
                    </a:ext>
                  </a:extLst>
                </a:gridCol>
              </a:tblGrid>
              <a:tr h="529844">
                <a:tc>
                  <a:txBody>
                    <a:bodyPr/>
                    <a:lstStyle/>
                    <a:p>
                      <a:pPr algn="ctr">
                        <a:lnSpc>
                          <a:spcPct val="140000"/>
                        </a:lnSpc>
                        <a:spcAft>
                          <a:spcPts val="0"/>
                        </a:spcAft>
                      </a:pPr>
                      <a:r>
                        <a:rPr lang="en-US" sz="1600" b="1" dirty="0" err="1">
                          <a:effectLst/>
                          <a:latin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cs typeface="Times New Roman" panose="02020603050405020304" pitchFamily="18" charset="0"/>
                        </a:rPr>
                        <a:t>điểm</a:t>
                      </a:r>
                      <a:r>
                        <a:rPr lang="en-US" sz="1600" b="1" dirty="0">
                          <a:effectLst/>
                          <a:latin typeface="Times New Roman" panose="02020603050405020304" pitchFamily="18" charset="0"/>
                          <a:cs typeface="Times New Roman" panose="02020603050405020304" pitchFamily="18" charset="0"/>
                        </a:rPr>
                        <a:t> </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b="1" dirty="0" err="1">
                          <a:effectLst/>
                          <a:latin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cs typeface="Times New Roman" panose="02020603050405020304" pitchFamily="18" charset="0"/>
                        </a:rPr>
                        <a:t>số</a:t>
                      </a:r>
                      <a:endParaRPr lang="en-US" sz="1600" b="1" dirty="0">
                        <a:effectLst/>
                        <a:latin typeface="Times New Roman" panose="02020603050405020304" pitchFamily="18" charset="0"/>
                        <a:cs typeface="Times New Roman" panose="02020603050405020304" pitchFamily="18" charset="0"/>
                      </a:endParaRPr>
                    </a:p>
                    <a:p>
                      <a:pPr algn="ctr">
                        <a:lnSpc>
                          <a:spcPct val="140000"/>
                        </a:lnSpc>
                        <a:spcAft>
                          <a:spcPts val="0"/>
                        </a:spcAft>
                      </a:pPr>
                      <a:r>
                        <a:rPr lang="en-US" sz="1600" b="1" dirty="0" err="1">
                          <a:effectLst/>
                          <a:latin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cs typeface="Times New Roman" panose="02020603050405020304" pitchFamily="18" charset="0"/>
                        </a:rPr>
                        <a:t>nhóm</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60337848"/>
                  </a:ext>
                </a:extLst>
              </a:tr>
              <a:tr h="204051">
                <a:tc>
                  <a:txBody>
                    <a:bodyPr/>
                    <a:lstStyle/>
                    <a:p>
                      <a:pPr algn="ctr">
                        <a:lnSpc>
                          <a:spcPct val="140000"/>
                        </a:lnSpc>
                        <a:spcAft>
                          <a:spcPts val="0"/>
                        </a:spcAft>
                      </a:pPr>
                      <a:r>
                        <a:rPr lang="vi-VN" sz="1600" dirty="0">
                          <a:effectLst/>
                          <a:latin typeface="Times New Roman" panose="02020603050405020304" pitchFamily="18" charset="0"/>
                          <a:cs typeface="Times New Roman" panose="02020603050405020304" pitchFamily="18" charset="0"/>
                        </a:rPr>
                        <a:t>[2;4]</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11</a:t>
                      </a:r>
                      <a:endPar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93589353"/>
                  </a:ext>
                </a:extLst>
              </a:tr>
              <a:tr h="309747">
                <a:tc>
                  <a:txBody>
                    <a:bodyPr/>
                    <a:lstStyle/>
                    <a:p>
                      <a:pPr marL="457200" algn="ctr">
                        <a:lnSpc>
                          <a:spcPct val="140000"/>
                        </a:lnSpc>
                        <a:spcAft>
                          <a:spcPts val="0"/>
                        </a:spcAft>
                      </a:pPr>
                      <a:r>
                        <a:rPr lang="vi-VN" sz="1600" dirty="0">
                          <a:effectLst/>
                          <a:latin typeface="Times New Roman" panose="02020603050405020304" pitchFamily="18" charset="0"/>
                          <a:cs typeface="Times New Roman" panose="02020603050405020304" pitchFamily="18" charset="0"/>
                        </a:rPr>
                        <a:t>[5;7</a:t>
                      </a:r>
                      <a:r>
                        <a:rPr lang="en-US" sz="1600" dirty="0">
                          <a:effectLst/>
                          <a:latin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19</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14685875"/>
                  </a:ext>
                </a:extLst>
              </a:tr>
              <a:tr h="354564">
                <a:tc>
                  <a:txBody>
                    <a:bodyPr/>
                    <a:lstStyle/>
                    <a:p>
                      <a:pPr marL="457200" algn="ctr">
                        <a:lnSpc>
                          <a:spcPct val="140000"/>
                        </a:lnSpc>
                        <a:spcAft>
                          <a:spcPts val="0"/>
                        </a:spcAft>
                      </a:pPr>
                      <a:r>
                        <a:rPr lang="vi-VN" sz="1600" dirty="0">
                          <a:effectLst/>
                          <a:latin typeface="Times New Roman" panose="02020603050405020304" pitchFamily="18" charset="0"/>
                          <a:cs typeface="Times New Roman" panose="02020603050405020304" pitchFamily="18" charset="0"/>
                        </a:rPr>
                        <a:t>[8;10]</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5887244"/>
                  </a:ext>
                </a:extLst>
              </a:tr>
              <a:tr h="204051">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N= 40</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7210601"/>
                  </a:ext>
                </a:extLst>
              </a:tr>
            </a:tbl>
          </a:graphicData>
        </a:graphic>
      </p:graphicFrame>
      <p:sp>
        <p:nvSpPr>
          <p:cNvPr id="10" name="Right Arrow 9"/>
          <p:cNvSpPr/>
          <p:nvPr/>
        </p:nvSpPr>
        <p:spPr>
          <a:xfrm>
            <a:off x="3956180" y="3909527"/>
            <a:ext cx="464103" cy="2705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638341" y="1855982"/>
            <a:ext cx="2095934" cy="65029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solidFill>
                  <a:srgbClr val="FF0000"/>
                </a:solidFill>
                <a:latin typeface="Times New Roman" panose="02020603050405020304" pitchFamily="18" charset="0"/>
                <a:cs typeface="Times New Roman" panose="02020603050405020304" pitchFamily="18" charset="0"/>
              </a:rPr>
              <a:t>Bảng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tần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ghép</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nhóm</a:t>
            </a:r>
            <a:endParaRPr lang="en-US"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14" name="Table 13"/>
              <p:cNvGraphicFramePr>
                <a:graphicFrameLocks noGrp="1"/>
              </p:cNvGraphicFramePr>
              <p:nvPr>
                <p:extLst/>
              </p:nvPr>
            </p:nvGraphicFramePr>
            <p:xfrm>
              <a:off x="7766524" y="2275056"/>
              <a:ext cx="3555391" cy="2839732"/>
            </p:xfrm>
            <a:graphic>
              <a:graphicData uri="http://schemas.openxmlformats.org/drawingml/2006/table">
                <a:tbl>
                  <a:tblPr firstRow="1" firstCol="1" bandRow="1"/>
                  <a:tblGrid>
                    <a:gridCol w="1144488">
                      <a:extLst>
                        <a:ext uri="{9D8B030D-6E8A-4147-A177-3AD203B41FA5}">
                          <a16:colId xmlns:a16="http://schemas.microsoft.com/office/drawing/2014/main" val="53378279"/>
                        </a:ext>
                      </a:extLst>
                    </a:gridCol>
                    <a:gridCol w="977050">
                      <a:extLst>
                        <a:ext uri="{9D8B030D-6E8A-4147-A177-3AD203B41FA5}">
                          <a16:colId xmlns:a16="http://schemas.microsoft.com/office/drawing/2014/main" val="3867436863"/>
                        </a:ext>
                      </a:extLst>
                    </a:gridCol>
                    <a:gridCol w="1433853">
                      <a:extLst>
                        <a:ext uri="{9D8B030D-6E8A-4147-A177-3AD203B41FA5}">
                          <a16:colId xmlns:a16="http://schemas.microsoft.com/office/drawing/2014/main" val="1442759802"/>
                        </a:ext>
                      </a:extLst>
                    </a:gridCol>
                  </a:tblGrid>
                  <a:tr h="1037692">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739956"/>
                      </a:ext>
                    </a:extLst>
                  </a:tr>
                  <a:tr h="266233">
                    <a:tc>
                      <a:txBody>
                        <a:bodyPr/>
                        <a:lstStyle/>
                        <a:p>
                          <a:pPr algn="ctr">
                            <a:lnSpc>
                              <a:spcPct val="140000"/>
                            </a:lnSpc>
                            <a:spcAft>
                              <a:spcPts val="0"/>
                            </a:spcAft>
                          </a:pPr>
                          <a:r>
                            <a:rPr lang="vi-VN" sz="1600" dirty="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805068"/>
                      </a:ext>
                    </a:extLst>
                  </a:tr>
                  <a:tr h="532800">
                    <a:tc>
                      <a:txBody>
                        <a:bodyPr/>
                        <a:lstStyle/>
                        <a:p>
                          <a:pPr marL="457200" algn="l">
                            <a:lnSpc>
                              <a:spcPct val="140000"/>
                            </a:lnSpc>
                            <a:spcAft>
                              <a:spcPts val="0"/>
                            </a:spcAft>
                          </a:pPr>
                          <a:r>
                            <a:rPr lang="vi-VN" sz="1600" dirty="0">
                              <a:effectLst/>
                              <a:latin typeface="Times New Roman" panose="02020603050405020304" pitchFamily="18" charset="0"/>
                              <a:ea typeface="Calibri" panose="020F0502020204030204" pitchFamily="34" charset="0"/>
                              <a:cs typeface="Times New Roman" panose="02020603050405020304" pitchFamily="18" charset="0"/>
                            </a:rPr>
                            <a:t>[5;7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47,5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258045"/>
                      </a:ext>
                    </a:extLst>
                  </a:tr>
                  <a:tr h="512787">
                    <a:tc>
                      <a:txBody>
                        <a:bodyPr/>
                        <a:lstStyle/>
                        <a:p>
                          <a:pPr marL="457200">
                            <a:lnSpc>
                              <a:spcPct val="140000"/>
                            </a:lnSpc>
                            <a:spcAft>
                              <a:spcPts val="0"/>
                            </a:spcAft>
                          </a:pPr>
                          <a:r>
                            <a:rPr lang="vi-VN" sz="1600">
                              <a:effectLst/>
                              <a:latin typeface="Times New Roman" panose="02020603050405020304" pitchFamily="18" charset="0"/>
                              <a:ea typeface="Calibri" panose="020F0502020204030204" pitchFamily="34" charset="0"/>
                              <a:cs typeface="Times New Roman" panose="02020603050405020304" pitchFamily="18" charset="0"/>
                            </a:rPr>
                            <a:t>[8;10]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686363"/>
                      </a:ext>
                    </a:extLst>
                  </a:tr>
                  <a:tr h="415077">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N=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14:m>
                            <m:oMathPara xmlns:m="http://schemas.openxmlformats.org/officeDocument/2006/math">
                              <m:oMathParaPr>
                                <m:jc m:val="centerGroup"/>
                              </m:oMathParaPr>
                              <m:oMath xmlns:m="http://schemas.openxmlformats.org/officeDocument/2006/math">
                                <m:r>
                                  <a:rPr lang="en-US" sz="1600" i="1" smtClean="0">
                                    <a:effectLst/>
                                    <a:latin typeface="Cambria Math" panose="02040503050406030204" pitchFamily="18" charset="0"/>
                                    <a:ea typeface="Times New Roman" panose="02020603050405020304" pitchFamily="18" charset="0"/>
                                    <a:cs typeface="Times New Roman" panose="02020603050405020304" pitchFamily="18" charset="0"/>
                                  </a:rPr>
                                  <m:t>100</m:t>
                                </m:r>
                              </m:oMath>
                            </m:oMathPara>
                          </a14:m>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25627"/>
                      </a:ext>
                    </a:extLst>
                  </a:tr>
                </a:tbl>
              </a:graphicData>
            </a:graphic>
          </p:graphicFrame>
        </mc:Choice>
        <mc:Fallback xmlns="">
          <p:graphicFrame>
            <p:nvGraphicFramePr>
              <p:cNvPr id="14" name="Table 13"/>
              <p:cNvGraphicFramePr>
                <a:graphicFrameLocks noGrp="1"/>
              </p:cNvGraphicFramePr>
              <p:nvPr>
                <p:extLst>
                  <p:ext uri="{D42A27DB-BD31-4B8C-83A1-F6EECF244321}">
                    <p14:modId xmlns:p14="http://schemas.microsoft.com/office/powerpoint/2010/main" val="3274600170"/>
                  </p:ext>
                </p:extLst>
              </p:nvPr>
            </p:nvGraphicFramePr>
            <p:xfrm>
              <a:off x="7766524" y="2275056"/>
              <a:ext cx="3555391" cy="2839732"/>
            </p:xfrm>
            <a:graphic>
              <a:graphicData uri="http://schemas.openxmlformats.org/drawingml/2006/table">
                <a:tbl>
                  <a:tblPr firstRow="1" firstCol="1" bandRow="1"/>
                  <a:tblGrid>
                    <a:gridCol w="1144488">
                      <a:extLst>
                        <a:ext uri="{9D8B030D-6E8A-4147-A177-3AD203B41FA5}">
                          <a16:colId xmlns:a16="http://schemas.microsoft.com/office/drawing/2014/main" val="53378279"/>
                        </a:ext>
                      </a:extLst>
                    </a:gridCol>
                    <a:gridCol w="977050">
                      <a:extLst>
                        <a:ext uri="{9D8B030D-6E8A-4147-A177-3AD203B41FA5}">
                          <a16:colId xmlns:a16="http://schemas.microsoft.com/office/drawing/2014/main" val="3867436863"/>
                        </a:ext>
                      </a:extLst>
                    </a:gridCol>
                    <a:gridCol w="1433853">
                      <a:extLst>
                        <a:ext uri="{9D8B030D-6E8A-4147-A177-3AD203B41FA5}">
                          <a16:colId xmlns:a16="http://schemas.microsoft.com/office/drawing/2014/main" val="1442759802"/>
                        </a:ext>
                      </a:extLst>
                    </a:gridCol>
                  </a:tblGrid>
                  <a:tr h="1037692">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739956"/>
                      </a:ext>
                    </a:extLst>
                  </a:tr>
                  <a:tr h="341376">
                    <a:tc>
                      <a:txBody>
                        <a:bodyPr/>
                        <a:lstStyle/>
                        <a:p>
                          <a:pPr algn="ctr">
                            <a:lnSpc>
                              <a:spcPct val="140000"/>
                            </a:lnSpc>
                            <a:spcAft>
                              <a:spcPts val="0"/>
                            </a:spcAft>
                          </a:pPr>
                          <a:r>
                            <a:rPr lang="vi-VN" sz="1600" dirty="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805068"/>
                      </a:ext>
                    </a:extLst>
                  </a:tr>
                  <a:tr h="532800">
                    <a:tc>
                      <a:txBody>
                        <a:bodyPr/>
                        <a:lstStyle/>
                        <a:p>
                          <a:pPr marL="457200" algn="l">
                            <a:lnSpc>
                              <a:spcPct val="140000"/>
                            </a:lnSpc>
                            <a:spcAft>
                              <a:spcPts val="0"/>
                            </a:spcAft>
                          </a:pPr>
                          <a:r>
                            <a:rPr lang="vi-VN" sz="1600" dirty="0">
                              <a:effectLst/>
                              <a:latin typeface="Times New Roman" panose="02020603050405020304" pitchFamily="18" charset="0"/>
                              <a:ea typeface="Calibri" panose="020F0502020204030204" pitchFamily="34" charset="0"/>
                              <a:cs typeface="Times New Roman" panose="02020603050405020304" pitchFamily="18" charset="0"/>
                            </a:rPr>
                            <a:t>[5;7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47,5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258045"/>
                      </a:ext>
                    </a:extLst>
                  </a:tr>
                  <a:tr h="512787">
                    <a:tc>
                      <a:txBody>
                        <a:bodyPr/>
                        <a:lstStyle/>
                        <a:p>
                          <a:pPr marL="457200">
                            <a:lnSpc>
                              <a:spcPct val="140000"/>
                            </a:lnSpc>
                            <a:spcAft>
                              <a:spcPts val="0"/>
                            </a:spcAft>
                          </a:pPr>
                          <a:r>
                            <a:rPr lang="vi-VN" sz="1600">
                              <a:effectLst/>
                              <a:latin typeface="Times New Roman" panose="02020603050405020304" pitchFamily="18" charset="0"/>
                              <a:ea typeface="Calibri" panose="020F0502020204030204" pitchFamily="34" charset="0"/>
                              <a:cs typeface="Times New Roman" panose="02020603050405020304" pitchFamily="18" charset="0"/>
                            </a:rPr>
                            <a:t>[8;10]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686363"/>
                      </a:ext>
                    </a:extLst>
                  </a:tr>
                  <a:tr h="415077">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N=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48305" t="-588235" r="-847" b="-2941"/>
                          </a:stretch>
                        </a:blipFill>
                      </a:tcPr>
                    </a:tc>
                    <a:extLst>
                      <a:ext uri="{0D108BD9-81ED-4DB2-BD59-A6C34878D82A}">
                        <a16:rowId xmlns:a16="http://schemas.microsoft.com/office/drawing/2014/main" val="169225627"/>
                      </a:ext>
                    </a:extLst>
                  </a:tr>
                </a:tbl>
              </a:graphicData>
            </a:graphic>
          </p:graphicFrame>
        </mc:Fallback>
      </mc:AlternateContent>
      <p:sp>
        <p:nvSpPr>
          <p:cNvPr id="15" name="Rounded Rectangle 14"/>
          <p:cNvSpPr/>
          <p:nvPr/>
        </p:nvSpPr>
        <p:spPr>
          <a:xfrm>
            <a:off x="8429681" y="1395701"/>
            <a:ext cx="2095934" cy="65029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solidFill>
                  <a:srgbClr val="FF0000"/>
                </a:solidFill>
                <a:latin typeface="Times New Roman" panose="02020603050405020304" pitchFamily="18" charset="0"/>
                <a:cs typeface="Times New Roman" panose="02020603050405020304" pitchFamily="18" charset="0"/>
              </a:rPr>
              <a:t>Bảng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tần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tương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đối</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ghép</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nhóm</a:t>
            </a:r>
            <a:endParaRPr lang="en-US"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16" name="Table 15"/>
              <p:cNvGraphicFramePr>
                <a:graphicFrameLocks noGrp="1"/>
              </p:cNvGraphicFramePr>
              <p:nvPr>
                <p:extLst/>
              </p:nvPr>
            </p:nvGraphicFramePr>
            <p:xfrm>
              <a:off x="405513" y="2195223"/>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976086">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p>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tương đối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938484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0365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Choice>
        <mc:Fallback xmlns="">
          <p:graphicFrame>
            <p:nvGraphicFramePr>
              <p:cNvPr id="16" name="Table 15"/>
              <p:cNvGraphicFramePr>
                <a:graphicFrameLocks noGrp="1"/>
              </p:cNvGraphicFramePr>
              <p:nvPr>
                <p:extLst>
                  <p:ext uri="{D42A27DB-BD31-4B8C-83A1-F6EECF244321}">
                    <p14:modId xmlns:p14="http://schemas.microsoft.com/office/powerpoint/2010/main" val="4218004191"/>
                  </p:ext>
                </p:extLst>
              </p:nvPr>
            </p:nvGraphicFramePr>
            <p:xfrm>
              <a:off x="405513" y="2195223"/>
              <a:ext cx="3200579" cy="4437888"/>
            </p:xfrm>
            <a:graphic>
              <a:graphicData uri="http://schemas.openxmlformats.org/drawingml/2006/table">
                <a:tbl>
                  <a:tblPr firstRow="1" firstCol="1" bandRow="1">
                    <a:tableStyleId>{5C22544A-7EE6-4342-B048-85BDC9FD1C3A}</a:tableStyleId>
                  </a:tblPr>
                  <a:tblGrid>
                    <a:gridCol w="1250294">
                      <a:extLst>
                        <a:ext uri="{9D8B030D-6E8A-4147-A177-3AD203B41FA5}">
                          <a16:colId xmlns:a16="http://schemas.microsoft.com/office/drawing/2014/main" val="1817598093"/>
                        </a:ext>
                      </a:extLst>
                    </a:gridCol>
                    <a:gridCol w="718069">
                      <a:extLst>
                        <a:ext uri="{9D8B030D-6E8A-4147-A177-3AD203B41FA5}">
                          <a16:colId xmlns:a16="http://schemas.microsoft.com/office/drawing/2014/main" val="1373843163"/>
                        </a:ext>
                      </a:extLst>
                    </a:gridCol>
                    <a:gridCol w="1232216">
                      <a:extLst>
                        <a:ext uri="{9D8B030D-6E8A-4147-A177-3AD203B41FA5}">
                          <a16:colId xmlns:a16="http://schemas.microsoft.com/office/drawing/2014/main" val="917050496"/>
                        </a:ext>
                      </a:extLst>
                    </a:gridCol>
                  </a:tblGrid>
                  <a:tr h="1024128">
                    <a:tc>
                      <a:txBody>
                        <a:bodyPr/>
                        <a:lstStyle/>
                        <a:p>
                          <a:pPr algn="ctr">
                            <a:lnSpc>
                              <a:spcPct val="140000"/>
                            </a:lnSpc>
                            <a:spcAft>
                              <a:spcPts val="0"/>
                            </a:spcAft>
                          </a:pPr>
                          <a:r>
                            <a:rPr lang="en-US" sz="1600" dirty="0" err="1">
                              <a:effectLst/>
                              <a:latin typeface="Times New Roman" panose="02020603050405020304" pitchFamily="18" charset="0"/>
                              <a:cs typeface="Times New Roman" panose="02020603050405020304" pitchFamily="18" charset="0"/>
                            </a:rPr>
                            <a:t>Điểm</a:t>
                          </a: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a:p>
                      </a:txBody>
                      <a:tcPr marL="68580" marR="68580" marT="0" marB="0">
                        <a:blipFill>
                          <a:blip r:embed="rId3"/>
                          <a:stretch>
                            <a:fillRect l="-159606" t="-595" r="-1970" b="-342262"/>
                          </a:stretch>
                        </a:blipFill>
                      </a:tcPr>
                    </a:tc>
                    <a:extLst>
                      <a:ext uri="{0D108BD9-81ED-4DB2-BD59-A6C34878D82A}">
                        <a16:rowId xmlns:a16="http://schemas.microsoft.com/office/drawing/2014/main" val="146938484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497366"/>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1843079"/>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077803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36221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9004741"/>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3245663"/>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12,5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148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smtClean="0">
                              <a:effectLst/>
                              <a:latin typeface="Times New Roman" panose="02020603050405020304" pitchFamily="18" charset="0"/>
                              <a:cs typeface="Times New Roman" panose="02020603050405020304" pitchFamily="18" charset="0"/>
                            </a:rPr>
                            <a:t>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8345542"/>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9403257"/>
                      </a:ext>
                    </a:extLst>
                  </a:tr>
                  <a:tr h="341376">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N = 40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53037"/>
                      </a:ext>
                    </a:extLst>
                  </a:tr>
                </a:tbl>
              </a:graphicData>
            </a:graphic>
          </p:graphicFrame>
        </mc:Fallback>
      </mc:AlternateContent>
      <p:sp>
        <p:nvSpPr>
          <p:cNvPr id="18" name="Rectangle 17"/>
          <p:cNvSpPr/>
          <p:nvPr/>
        </p:nvSpPr>
        <p:spPr>
          <a:xfrm>
            <a:off x="945325" y="1763209"/>
            <a:ext cx="2406428" cy="369332"/>
          </a:xfrm>
          <a:prstGeom prst="rect">
            <a:avLst/>
          </a:prstGeom>
        </p:spPr>
        <p:txBody>
          <a:bodyPr wrap="none">
            <a:spAutoFit/>
          </a:bodyPr>
          <a:lstStyle/>
          <a:p>
            <a:r>
              <a:rPr lang="en-US" b="1" dirty="0" err="1">
                <a:latin typeface="Times New Roman" panose="02020603050405020304" pitchFamily="18" charset="0"/>
                <a:ea typeface="Times New Roman" panose="02020603050405020304" pitchFamily="18" charset="0"/>
              </a:rPr>
              <a:t>Bảng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đối</a:t>
            </a:r>
            <a:r>
              <a:rPr lang="en-US" b="1" dirty="0">
                <a:latin typeface="Times New Roman" panose="02020603050405020304" pitchFamily="18" charset="0"/>
                <a:ea typeface="Times New Roman" panose="02020603050405020304" pitchFamily="18" charset="0"/>
              </a:rPr>
              <a:t>.</a:t>
            </a:r>
            <a:endParaRPr lang="en-US" b="1" dirty="0"/>
          </a:p>
        </p:txBody>
      </p:sp>
      <mc:AlternateContent xmlns:mc="http://schemas.openxmlformats.org/markup-compatibility/2006" xmlns:a14="http://schemas.microsoft.com/office/drawing/2010/main">
        <mc:Choice Requires="a14">
          <p:sp>
            <p:nvSpPr>
              <p:cNvPr id="19" name="Rectangle 18"/>
              <p:cNvSpPr/>
              <p:nvPr/>
            </p:nvSpPr>
            <p:spPr>
              <a:xfrm>
                <a:off x="4188231" y="5083860"/>
                <a:ext cx="7540349" cy="1774140"/>
              </a:xfrm>
              <a:prstGeom prst="rect">
                <a:avLst/>
              </a:prstGeom>
            </p:spPr>
            <p:txBody>
              <a:bodyPr wrap="square">
                <a:spAutoFit/>
              </a:bodyPr>
              <a:lstStyle/>
              <a:p>
                <a:pPr>
                  <a:lnSpc>
                    <a:spcPct val="140000"/>
                  </a:lnSpc>
                  <a:spcAft>
                    <a:spcPts val="0"/>
                  </a:spcAft>
                </a:pPr>
                <a:r>
                  <a:rPr lang="en-US" sz="16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40000"/>
                  </a:lnSpc>
                  <a:spcAft>
                    <a:spcPts val="0"/>
                  </a:spcAft>
                </a:pPr>
                <a:r>
                  <a:rPr lang="en-US" sz="16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Tính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tỉ</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ứng</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tổng</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trị</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40000"/>
                  </a:lnSpc>
                  <a:spcAft>
                    <a:spcPts val="0"/>
                  </a:spcAft>
                </a:pP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VD: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[2;4] </a:t>
                </a:r>
                <a:r>
                  <a:rPr lang="en-US" sz="1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40000"/>
                  </a:lnSpc>
                  <a:spcAft>
                    <a:spcPts val="0"/>
                  </a:spcAft>
                </a:pPr>
                <a14:m>
                  <m:oMathPara xmlns:m="http://schemas.openxmlformats.org/officeDocument/2006/math">
                    <m:oMathParaPr>
                      <m:jc m:val="centerGroup"/>
                    </m:oMathParaPr>
                    <m:oMath xmlns:m="http://schemas.openxmlformats.org/officeDocument/2006/math">
                      <m:f>
                        <m:fPr>
                          <m:ctrlPr>
                            <a:rPr lang="en-US" sz="1600" i="1">
                              <a:solidFill>
                                <a:schemeClr val="tx1"/>
                              </a:solidFill>
                              <a:latin typeface="Cambria Math" panose="02040503050406030204" pitchFamily="18" charset="0"/>
                              <a:ea typeface="Times New Roman" panose="02020603050405020304" pitchFamily="18" charset="0"/>
                            </a:rPr>
                          </m:ctrlPr>
                        </m:fPr>
                        <m:num>
                          <m:r>
                            <a:rPr lang="en-US" sz="1600" i="1">
                              <a:solidFill>
                                <a:schemeClr val="tx1"/>
                              </a:solidFill>
                              <a:latin typeface="Cambria Math" panose="02040503050406030204" pitchFamily="18" charset="0"/>
                              <a:ea typeface="Times New Roman" panose="02020603050405020304" pitchFamily="18" charset="0"/>
                            </a:rPr>
                            <m:t>11</m:t>
                          </m:r>
                        </m:num>
                        <m:den>
                          <m:r>
                            <a:rPr lang="en-US" sz="1600" i="1">
                              <a:solidFill>
                                <a:schemeClr val="tx1"/>
                              </a:solidFill>
                              <a:latin typeface="Cambria Math" panose="02040503050406030204" pitchFamily="18" charset="0"/>
                              <a:ea typeface="Times New Roman" panose="02020603050405020304" pitchFamily="18" charset="0"/>
                            </a:rPr>
                            <m:t>40</m:t>
                          </m:r>
                        </m:den>
                      </m:f>
                      <m:r>
                        <a:rPr lang="en-US" sz="1600" i="1">
                          <a:solidFill>
                            <a:schemeClr val="tx1"/>
                          </a:solidFill>
                          <a:latin typeface="Cambria Math" panose="02040503050406030204" pitchFamily="18" charset="0"/>
                          <a:ea typeface="Times New Roman" panose="02020603050405020304" pitchFamily="18" charset="0"/>
                        </a:rPr>
                        <m:t>.100%=27.5%</m:t>
                      </m:r>
                    </m:oMath>
                  </m:oMathPara>
                </a14:m>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19" name="Rectangle 18"/>
              <p:cNvSpPr>
                <a:spLocks noRot="1" noChangeAspect="1" noMove="1" noResize="1" noEditPoints="1" noAdjustHandles="1" noChangeArrowheads="1" noChangeShapeType="1" noTextEdit="1"/>
              </p:cNvSpPr>
              <p:nvPr/>
            </p:nvSpPr>
            <p:spPr>
              <a:xfrm>
                <a:off x="4188231" y="5083860"/>
                <a:ext cx="7540349" cy="1774140"/>
              </a:xfrm>
              <a:prstGeom prst="rect">
                <a:avLst/>
              </a:prstGeom>
              <a:blipFill>
                <a:blip r:embed="rId4"/>
                <a:stretch>
                  <a:fillRect l="-404"/>
                </a:stretch>
              </a:blipFill>
            </p:spPr>
            <p:txBody>
              <a:bodyPr/>
              <a:lstStyle/>
              <a:p>
                <a:r>
                  <a:rPr lang="en-US">
                    <a:noFill/>
                  </a:rPr>
                  <a:t> </a:t>
                </a:r>
              </a:p>
            </p:txBody>
          </p:sp>
        </mc:Fallback>
      </mc:AlternateContent>
    </p:spTree>
    <p:extLst>
      <p:ext uri="{BB962C8B-B14F-4D97-AF65-F5344CB8AC3E}">
        <p14:creationId xmlns:p14="http://schemas.microsoft.com/office/powerpoint/2010/main" val="367896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01" y="851620"/>
            <a:ext cx="9800253" cy="480131"/>
          </a:xfrm>
          <a:prstGeom prst="rect">
            <a:avLst/>
          </a:prstGeom>
        </p:spPr>
        <p:txBody>
          <a:bodyPr wrap="square">
            <a:spAutoFit/>
          </a:bodyPr>
          <a:lstStyle/>
          <a:p>
            <a:pPr>
              <a:lnSpc>
                <a:spcPct val="140000"/>
              </a:lnSpc>
              <a:spcAft>
                <a:spcPts val="0"/>
              </a:spcAft>
            </a:pPr>
            <a:r>
              <a:rPr lang="en-US" b="1" dirty="0" smtClean="0">
                <a:latin typeface="Times New Roman" panose="02020603050405020304" pitchFamily="18" charset="0"/>
                <a:ea typeface="Times New Roman" panose="02020603050405020304" pitchFamily="18" charset="0"/>
              </a:rPr>
              <a:t>4. </a:t>
            </a:r>
            <a:r>
              <a:rPr lang="en-US" b="1" dirty="0" err="1">
                <a:latin typeface="Times New Roman" panose="02020603050405020304" pitchFamily="18" charset="0"/>
                <a:ea typeface="Times New Roman" panose="02020603050405020304" pitchFamily="18" charset="0"/>
              </a:rPr>
              <a:t>Bảng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Bảng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đối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Biểu</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đồ</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tần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số</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tương</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đối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ghép</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nhóm</a:t>
            </a:r>
            <a:r>
              <a:rPr lang="en-US" b="1"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sp>
        <p:nvSpPr>
          <p:cNvPr id="5" name="Content Placeholder 2"/>
          <p:cNvSpPr txBox="1">
            <a:spLocks/>
          </p:cNvSpPr>
          <p:nvPr/>
        </p:nvSpPr>
        <p:spPr>
          <a:xfrm>
            <a:off x="4420283" y="403752"/>
            <a:ext cx="4627984" cy="44786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endParaRPr lang="en-US"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14" name="Table 13"/>
              <p:cNvGraphicFramePr>
                <a:graphicFrameLocks noGrp="1"/>
              </p:cNvGraphicFramePr>
              <p:nvPr>
                <p:extLst/>
              </p:nvPr>
            </p:nvGraphicFramePr>
            <p:xfrm>
              <a:off x="295466" y="2732515"/>
              <a:ext cx="3555391" cy="2839732"/>
            </p:xfrm>
            <a:graphic>
              <a:graphicData uri="http://schemas.openxmlformats.org/drawingml/2006/table">
                <a:tbl>
                  <a:tblPr firstRow="1" firstCol="1" bandRow="1"/>
                  <a:tblGrid>
                    <a:gridCol w="1144488">
                      <a:extLst>
                        <a:ext uri="{9D8B030D-6E8A-4147-A177-3AD203B41FA5}">
                          <a16:colId xmlns:a16="http://schemas.microsoft.com/office/drawing/2014/main" val="53378279"/>
                        </a:ext>
                      </a:extLst>
                    </a:gridCol>
                    <a:gridCol w="977050">
                      <a:extLst>
                        <a:ext uri="{9D8B030D-6E8A-4147-A177-3AD203B41FA5}">
                          <a16:colId xmlns:a16="http://schemas.microsoft.com/office/drawing/2014/main" val="3867436863"/>
                        </a:ext>
                      </a:extLst>
                    </a:gridCol>
                    <a:gridCol w="1433853">
                      <a:extLst>
                        <a:ext uri="{9D8B030D-6E8A-4147-A177-3AD203B41FA5}">
                          <a16:colId xmlns:a16="http://schemas.microsoft.com/office/drawing/2014/main" val="1442759802"/>
                        </a:ext>
                      </a:extLst>
                    </a:gridCol>
                  </a:tblGrid>
                  <a:tr h="1037692">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739956"/>
                      </a:ext>
                    </a:extLst>
                  </a:tr>
                  <a:tr h="266233">
                    <a:tc>
                      <a:txBody>
                        <a:bodyPr/>
                        <a:lstStyle/>
                        <a:p>
                          <a:pPr algn="ctr">
                            <a:lnSpc>
                              <a:spcPct val="140000"/>
                            </a:lnSpc>
                            <a:spcAft>
                              <a:spcPts val="0"/>
                            </a:spcAft>
                          </a:pPr>
                          <a:r>
                            <a:rPr lang="vi-VN" sz="1600" dirty="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805068"/>
                      </a:ext>
                    </a:extLst>
                  </a:tr>
                  <a:tr h="532800">
                    <a:tc>
                      <a:txBody>
                        <a:bodyPr/>
                        <a:lstStyle/>
                        <a:p>
                          <a:pPr marL="457200" algn="l">
                            <a:lnSpc>
                              <a:spcPct val="140000"/>
                            </a:lnSpc>
                            <a:spcAft>
                              <a:spcPts val="0"/>
                            </a:spcAft>
                          </a:pPr>
                          <a:r>
                            <a:rPr lang="vi-VN" sz="1600" dirty="0">
                              <a:effectLst/>
                              <a:latin typeface="Times New Roman" panose="02020603050405020304" pitchFamily="18" charset="0"/>
                              <a:ea typeface="Calibri" panose="020F0502020204030204" pitchFamily="34" charset="0"/>
                              <a:cs typeface="Times New Roman" panose="02020603050405020304" pitchFamily="18" charset="0"/>
                            </a:rPr>
                            <a:t>[5;7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47,5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258045"/>
                      </a:ext>
                    </a:extLst>
                  </a:tr>
                  <a:tr h="512787">
                    <a:tc>
                      <a:txBody>
                        <a:bodyPr/>
                        <a:lstStyle/>
                        <a:p>
                          <a:pPr marL="457200">
                            <a:lnSpc>
                              <a:spcPct val="140000"/>
                            </a:lnSpc>
                            <a:spcAft>
                              <a:spcPts val="0"/>
                            </a:spcAft>
                          </a:pPr>
                          <a:r>
                            <a:rPr lang="vi-VN" sz="1600">
                              <a:effectLst/>
                              <a:latin typeface="Times New Roman" panose="02020603050405020304" pitchFamily="18" charset="0"/>
                              <a:ea typeface="Calibri" panose="020F0502020204030204" pitchFamily="34" charset="0"/>
                              <a:cs typeface="Times New Roman" panose="02020603050405020304" pitchFamily="18" charset="0"/>
                            </a:rPr>
                            <a:t>[8;10]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686363"/>
                      </a:ext>
                    </a:extLst>
                  </a:tr>
                  <a:tr h="415077">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N=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14:m>
                            <m:oMathPara xmlns:m="http://schemas.openxmlformats.org/officeDocument/2006/math">
                              <m:oMathParaPr>
                                <m:jc m:val="centerGroup"/>
                              </m:oMathParaPr>
                              <m:oMath xmlns:m="http://schemas.openxmlformats.org/officeDocument/2006/math">
                                <m:r>
                                  <a:rPr lang="en-US" sz="1600" i="1" smtClean="0">
                                    <a:effectLst/>
                                    <a:latin typeface="Cambria Math" panose="02040503050406030204" pitchFamily="18" charset="0"/>
                                    <a:ea typeface="Times New Roman" panose="02020603050405020304" pitchFamily="18" charset="0"/>
                                    <a:cs typeface="Times New Roman" panose="02020603050405020304" pitchFamily="18" charset="0"/>
                                  </a:rPr>
                                  <m:t>100</m:t>
                                </m:r>
                              </m:oMath>
                            </m:oMathPara>
                          </a14:m>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25627"/>
                      </a:ext>
                    </a:extLst>
                  </a:tr>
                </a:tbl>
              </a:graphicData>
            </a:graphic>
          </p:graphicFrame>
        </mc:Choice>
        <mc:Fallback xmlns="">
          <p:graphicFrame>
            <p:nvGraphicFramePr>
              <p:cNvPr id="14" name="Table 13"/>
              <p:cNvGraphicFramePr>
                <a:graphicFrameLocks noGrp="1"/>
              </p:cNvGraphicFramePr>
              <p:nvPr>
                <p:extLst>
                  <p:ext uri="{D42A27DB-BD31-4B8C-83A1-F6EECF244321}">
                    <p14:modId xmlns:p14="http://schemas.microsoft.com/office/powerpoint/2010/main" val="3916431602"/>
                  </p:ext>
                </p:extLst>
              </p:nvPr>
            </p:nvGraphicFramePr>
            <p:xfrm>
              <a:off x="295466" y="2732515"/>
              <a:ext cx="3555391" cy="2839732"/>
            </p:xfrm>
            <a:graphic>
              <a:graphicData uri="http://schemas.openxmlformats.org/drawingml/2006/table">
                <a:tbl>
                  <a:tblPr firstRow="1" firstCol="1" bandRow="1"/>
                  <a:tblGrid>
                    <a:gridCol w="1144488">
                      <a:extLst>
                        <a:ext uri="{9D8B030D-6E8A-4147-A177-3AD203B41FA5}">
                          <a16:colId xmlns:a16="http://schemas.microsoft.com/office/drawing/2014/main" val="53378279"/>
                        </a:ext>
                      </a:extLst>
                    </a:gridCol>
                    <a:gridCol w="977050">
                      <a:extLst>
                        <a:ext uri="{9D8B030D-6E8A-4147-A177-3AD203B41FA5}">
                          <a16:colId xmlns:a16="http://schemas.microsoft.com/office/drawing/2014/main" val="3867436863"/>
                        </a:ext>
                      </a:extLst>
                    </a:gridCol>
                    <a:gridCol w="1433853">
                      <a:extLst>
                        <a:ext uri="{9D8B030D-6E8A-4147-A177-3AD203B41FA5}">
                          <a16:colId xmlns:a16="http://schemas.microsoft.com/office/drawing/2014/main" val="1442759802"/>
                        </a:ext>
                      </a:extLst>
                    </a:gridCol>
                  </a:tblGrid>
                  <a:tr h="1037692">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40000"/>
                            </a:lnSpc>
                            <a:spcAft>
                              <a:spcPts val="0"/>
                            </a:spcAft>
                          </a:pP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Tần</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739956"/>
                      </a:ext>
                    </a:extLst>
                  </a:tr>
                  <a:tr h="341376">
                    <a:tc>
                      <a:txBody>
                        <a:bodyPr/>
                        <a:lstStyle/>
                        <a:p>
                          <a:pPr algn="ctr">
                            <a:lnSpc>
                              <a:spcPct val="140000"/>
                            </a:lnSpc>
                            <a:spcAft>
                              <a:spcPts val="0"/>
                            </a:spcAft>
                          </a:pPr>
                          <a:r>
                            <a:rPr lang="vi-VN" sz="1600" dirty="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805068"/>
                      </a:ext>
                    </a:extLst>
                  </a:tr>
                  <a:tr h="532800">
                    <a:tc>
                      <a:txBody>
                        <a:bodyPr/>
                        <a:lstStyle/>
                        <a:p>
                          <a:pPr marL="457200" algn="l">
                            <a:lnSpc>
                              <a:spcPct val="140000"/>
                            </a:lnSpc>
                            <a:spcAft>
                              <a:spcPts val="0"/>
                            </a:spcAft>
                          </a:pPr>
                          <a:r>
                            <a:rPr lang="vi-VN" sz="1600" dirty="0">
                              <a:effectLst/>
                              <a:latin typeface="Times New Roman" panose="02020603050405020304" pitchFamily="18" charset="0"/>
                              <a:ea typeface="Calibri" panose="020F0502020204030204" pitchFamily="34" charset="0"/>
                              <a:cs typeface="Times New Roman" panose="02020603050405020304" pitchFamily="18" charset="0"/>
                            </a:rPr>
                            <a:t>[5;7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47,5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258045"/>
                      </a:ext>
                    </a:extLst>
                  </a:tr>
                  <a:tr h="512787">
                    <a:tc>
                      <a:txBody>
                        <a:bodyPr/>
                        <a:lstStyle/>
                        <a:p>
                          <a:pPr marL="457200">
                            <a:lnSpc>
                              <a:spcPct val="140000"/>
                            </a:lnSpc>
                            <a:spcAft>
                              <a:spcPts val="0"/>
                            </a:spcAft>
                          </a:pPr>
                          <a:r>
                            <a:rPr lang="vi-VN" sz="1600">
                              <a:effectLst/>
                              <a:latin typeface="Times New Roman" panose="02020603050405020304" pitchFamily="18" charset="0"/>
                              <a:ea typeface="Calibri" panose="020F0502020204030204" pitchFamily="34" charset="0"/>
                              <a:cs typeface="Times New Roman" panose="02020603050405020304" pitchFamily="18" charset="0"/>
                            </a:rPr>
                            <a:t>[8;10]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686363"/>
                      </a:ext>
                    </a:extLst>
                  </a:tr>
                  <a:tr h="415077">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40000"/>
                            </a:lnSpc>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N=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47881" t="-588235" r="-847" b="-2941"/>
                          </a:stretch>
                        </a:blipFill>
                      </a:tcPr>
                    </a:tc>
                    <a:extLst>
                      <a:ext uri="{0D108BD9-81ED-4DB2-BD59-A6C34878D82A}">
                        <a16:rowId xmlns:a16="http://schemas.microsoft.com/office/drawing/2014/main" val="169225627"/>
                      </a:ext>
                    </a:extLst>
                  </a:tr>
                </a:tbl>
              </a:graphicData>
            </a:graphic>
          </p:graphicFrame>
        </mc:Fallback>
      </mc:AlternateContent>
      <p:sp>
        <p:nvSpPr>
          <p:cNvPr id="15" name="Rounded Rectangle 14"/>
          <p:cNvSpPr/>
          <p:nvPr/>
        </p:nvSpPr>
        <p:spPr>
          <a:xfrm>
            <a:off x="849294" y="1902273"/>
            <a:ext cx="2095934" cy="65029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solidFill>
                  <a:srgbClr val="FF0000"/>
                </a:solidFill>
                <a:latin typeface="Times New Roman" panose="02020603050405020304" pitchFamily="18" charset="0"/>
                <a:cs typeface="Times New Roman" panose="02020603050405020304" pitchFamily="18" charset="0"/>
              </a:rPr>
              <a:t>Bảng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tần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tương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đối</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ghép</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nhóm</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95466" y="1366293"/>
            <a:ext cx="3861955" cy="480131"/>
          </a:xfrm>
          <a:prstGeom prst="rect">
            <a:avLst/>
          </a:prstGeom>
        </p:spPr>
        <p:txBody>
          <a:bodyPr wrap="none">
            <a:spAutoFit/>
          </a:bodyPr>
          <a:lstStyle/>
          <a:p>
            <a:pPr>
              <a:lnSpc>
                <a:spcPct val="140000"/>
              </a:lnSpc>
              <a:spcAft>
                <a:spcPts val="0"/>
              </a:spcAft>
            </a:pPr>
            <a:r>
              <a:rPr lang="en-US" dirty="0">
                <a:latin typeface="Times New Roman" panose="02020603050405020304" pitchFamily="18" charset="0"/>
                <a:ea typeface="Times New Roman" panose="02020603050405020304" pitchFamily="18" charset="0"/>
              </a:rPr>
              <a:t>b) </a:t>
            </a:r>
            <a:r>
              <a:rPr lang="en-US" dirty="0" err="1">
                <a:latin typeface="Times New Roman" panose="02020603050405020304" pitchFamily="18" charset="0"/>
                <a:ea typeface="Times New Roman" panose="02020603050405020304" pitchFamily="18" charset="0"/>
              </a:rPr>
              <a:t>Biểu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đồ</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ghép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nhóm</a:t>
            </a:r>
            <a:r>
              <a:rPr lang="en-US" dirty="0">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graphicFrame>
        <p:nvGraphicFramePr>
          <p:cNvPr id="17" name="Chart 16"/>
          <p:cNvGraphicFramePr/>
          <p:nvPr>
            <p:extLst/>
          </p:nvPr>
        </p:nvGraphicFramePr>
        <p:xfrm>
          <a:off x="6304533" y="3212646"/>
          <a:ext cx="4071107" cy="30871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Box 2"/>
          <p:cNvSpPr txBox="1">
            <a:spLocks noChangeArrowheads="1"/>
          </p:cNvSpPr>
          <p:nvPr/>
        </p:nvSpPr>
        <p:spPr bwMode="auto">
          <a:xfrm>
            <a:off x="5394960" y="2732515"/>
            <a:ext cx="2724912"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Tần</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số</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tương</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đối</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ghép</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nhóm</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6" name="Text Box 3"/>
          <p:cNvSpPr txBox="1">
            <a:spLocks noChangeArrowheads="1"/>
          </p:cNvSpPr>
          <p:nvPr/>
        </p:nvSpPr>
        <p:spPr bwMode="auto">
          <a:xfrm>
            <a:off x="10409324" y="5827788"/>
            <a:ext cx="66675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Nhóm</a:t>
            </a: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điểm</a:t>
            </a: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6148" name="AutoShape 4"/>
          <p:cNvCxnSpPr>
            <a:cxnSpLocks noChangeShapeType="1"/>
          </p:cNvCxnSpPr>
          <p:nvPr/>
        </p:nvCxnSpPr>
        <p:spPr bwMode="auto">
          <a:xfrm>
            <a:off x="6706282" y="5799991"/>
            <a:ext cx="3669358" cy="27797"/>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149" name="AutoShape 5"/>
          <p:cNvCxnSpPr>
            <a:cxnSpLocks noChangeShapeType="1"/>
          </p:cNvCxnSpPr>
          <p:nvPr/>
        </p:nvCxnSpPr>
        <p:spPr bwMode="auto">
          <a:xfrm flipV="1">
            <a:off x="6706282" y="3011397"/>
            <a:ext cx="0" cy="2779069"/>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3" name="Rectangle 22"/>
          <p:cNvSpPr/>
          <p:nvPr/>
        </p:nvSpPr>
        <p:spPr>
          <a:xfrm>
            <a:off x="6562997" y="1858090"/>
            <a:ext cx="3554178" cy="369332"/>
          </a:xfrm>
          <a:prstGeom prst="rect">
            <a:avLst/>
          </a:prstGeom>
          <a:ln w="28575"/>
        </p:spPr>
        <p:style>
          <a:lnRef idx="2">
            <a:schemeClr val="accent1"/>
          </a:lnRef>
          <a:fillRef idx="1">
            <a:schemeClr val="lt1"/>
          </a:fillRef>
          <a:effectRef idx="0">
            <a:schemeClr val="accent1"/>
          </a:effectRef>
          <a:fontRef idx="minor">
            <a:schemeClr val="dk1"/>
          </a:fontRef>
        </p:style>
        <p:txBody>
          <a:bodyPr wrap="none">
            <a:spAutoFit/>
          </a:bodyPr>
          <a:lstStyle/>
          <a:p>
            <a:r>
              <a:rPr lang="en-US" dirty="0" err="1">
                <a:latin typeface="Times New Roman" panose="02020603050405020304" pitchFamily="18" charset="0"/>
                <a:ea typeface="Times New Roman" panose="02020603050405020304" pitchFamily="18" charset="0"/>
              </a:rPr>
              <a:t>Biểu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đồ</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đối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ghép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nhóm</a:t>
            </a:r>
            <a:endParaRPr lang="en-US" dirty="0"/>
          </a:p>
        </p:txBody>
      </p:sp>
    </p:spTree>
    <p:extLst>
      <p:ext uri="{BB962C8B-B14F-4D97-AF65-F5344CB8AC3E}">
        <p14:creationId xmlns:p14="http://schemas.microsoft.com/office/powerpoint/2010/main" val="761535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9526" y="746650"/>
            <a:ext cx="4066591" cy="447868"/>
          </a:xfrm>
        </p:spPr>
        <p:txBody>
          <a:bodyPr>
            <a:normAutofit/>
          </a:bodyPr>
          <a:lstStyle/>
          <a:p>
            <a:pPr algn="ctr"/>
            <a:r>
              <a:rPr lang="en-US" sz="2000" b="1" u="sng" dirty="0" smtClean="0">
                <a:latin typeface="Times New Roman" panose="02020603050405020304" pitchFamily="18" charset="0"/>
                <a:cs typeface="Times New Roman" panose="02020603050405020304" pitchFamily="18" charset="0"/>
              </a:rPr>
              <a:t>LUYỆN TẬP</a:t>
            </a:r>
            <a:endParaRPr lang="en-US" sz="2000" b="1" u="sng"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nvPr>
        </p:nvGraphicFramePr>
        <p:xfrm>
          <a:off x="3175519" y="2060892"/>
          <a:ext cx="4951443" cy="1740765"/>
        </p:xfrm>
        <a:graphic>
          <a:graphicData uri="http://schemas.openxmlformats.org/drawingml/2006/table">
            <a:tbl>
              <a:tblPr firstRow="1" firstCol="1" bandRow="1">
                <a:tableStyleId>{5940675A-B579-460E-94D1-54222C63F5DA}</a:tableStyleId>
              </a:tblPr>
              <a:tblGrid>
                <a:gridCol w="707349">
                  <a:extLst>
                    <a:ext uri="{9D8B030D-6E8A-4147-A177-3AD203B41FA5}">
                      <a16:colId xmlns:a16="http://schemas.microsoft.com/office/drawing/2014/main" val="1813144143"/>
                    </a:ext>
                  </a:extLst>
                </a:gridCol>
                <a:gridCol w="707349">
                  <a:extLst>
                    <a:ext uri="{9D8B030D-6E8A-4147-A177-3AD203B41FA5}">
                      <a16:colId xmlns:a16="http://schemas.microsoft.com/office/drawing/2014/main" val="2427673507"/>
                    </a:ext>
                  </a:extLst>
                </a:gridCol>
                <a:gridCol w="707349">
                  <a:extLst>
                    <a:ext uri="{9D8B030D-6E8A-4147-A177-3AD203B41FA5}">
                      <a16:colId xmlns:a16="http://schemas.microsoft.com/office/drawing/2014/main" val="573964801"/>
                    </a:ext>
                  </a:extLst>
                </a:gridCol>
                <a:gridCol w="707349">
                  <a:extLst>
                    <a:ext uri="{9D8B030D-6E8A-4147-A177-3AD203B41FA5}">
                      <a16:colId xmlns:a16="http://schemas.microsoft.com/office/drawing/2014/main" val="3776015947"/>
                    </a:ext>
                  </a:extLst>
                </a:gridCol>
                <a:gridCol w="707349">
                  <a:extLst>
                    <a:ext uri="{9D8B030D-6E8A-4147-A177-3AD203B41FA5}">
                      <a16:colId xmlns:a16="http://schemas.microsoft.com/office/drawing/2014/main" val="1310544937"/>
                    </a:ext>
                  </a:extLst>
                </a:gridCol>
                <a:gridCol w="707349">
                  <a:extLst>
                    <a:ext uri="{9D8B030D-6E8A-4147-A177-3AD203B41FA5}">
                      <a16:colId xmlns:a16="http://schemas.microsoft.com/office/drawing/2014/main" val="1542141590"/>
                    </a:ext>
                  </a:extLst>
                </a:gridCol>
                <a:gridCol w="707349">
                  <a:extLst>
                    <a:ext uri="{9D8B030D-6E8A-4147-A177-3AD203B41FA5}">
                      <a16:colId xmlns:a16="http://schemas.microsoft.com/office/drawing/2014/main" val="978916607"/>
                    </a:ext>
                  </a:extLst>
                </a:gridCol>
              </a:tblGrid>
              <a:tr h="348153">
                <a:tc>
                  <a:txBody>
                    <a:bodyPr/>
                    <a:lstStyle/>
                    <a:p>
                      <a:pPr algn="ctr">
                        <a:lnSpc>
                          <a:spcPct val="140000"/>
                        </a:lnSpc>
                        <a:spcAft>
                          <a:spcPts val="0"/>
                        </a:spcAft>
                      </a:pPr>
                      <a:r>
                        <a:rPr lang="en-US" sz="1300">
                          <a:effectLst/>
                        </a:rPr>
                        <a:t>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71168312"/>
                  </a:ext>
                </a:extLst>
              </a:tr>
              <a:tr h="348153">
                <a:tc>
                  <a:txBody>
                    <a:bodyPr/>
                    <a:lstStyle/>
                    <a:p>
                      <a:pPr algn="ctr">
                        <a:lnSpc>
                          <a:spcPct val="140000"/>
                        </a:lnSpc>
                        <a:spcAft>
                          <a:spcPts val="0"/>
                        </a:spcAft>
                      </a:pPr>
                      <a:r>
                        <a:rPr lang="en-US" sz="1300">
                          <a:effectLst/>
                        </a:rPr>
                        <a:t>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3468386"/>
                  </a:ext>
                </a:extLst>
              </a:tr>
              <a:tr h="348153">
                <a:tc>
                  <a:txBody>
                    <a:bodyPr/>
                    <a:lstStyle/>
                    <a:p>
                      <a:pPr algn="ctr">
                        <a:lnSpc>
                          <a:spcPct val="140000"/>
                        </a:lnSpc>
                        <a:spcAft>
                          <a:spcPts val="0"/>
                        </a:spcAft>
                      </a:pPr>
                      <a:r>
                        <a:rPr lang="en-US" sz="1300">
                          <a:effectLst/>
                        </a:rPr>
                        <a:t>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2897302"/>
                  </a:ext>
                </a:extLst>
              </a:tr>
              <a:tr h="348153">
                <a:tc>
                  <a:txBody>
                    <a:bodyPr/>
                    <a:lstStyle/>
                    <a:p>
                      <a:pPr algn="ctr">
                        <a:lnSpc>
                          <a:spcPct val="140000"/>
                        </a:lnSpc>
                        <a:spcAft>
                          <a:spcPts val="0"/>
                        </a:spcAft>
                      </a:pPr>
                      <a:r>
                        <a:rPr lang="en-US" sz="1300">
                          <a:effectLst/>
                        </a:rPr>
                        <a:t>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01995921"/>
                  </a:ext>
                </a:extLst>
              </a:tr>
              <a:tr h="348153">
                <a:tc>
                  <a:txBody>
                    <a:bodyPr/>
                    <a:lstStyle/>
                    <a:p>
                      <a:pPr algn="ctr">
                        <a:lnSpc>
                          <a:spcPct val="140000"/>
                        </a:lnSpc>
                        <a:spcAft>
                          <a:spcPts val="0"/>
                        </a:spcAft>
                      </a:pPr>
                      <a:r>
                        <a:rPr lang="en-US" sz="1300">
                          <a:effectLst/>
                        </a:rPr>
                        <a:t>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dirty="0">
                          <a:effectLst/>
                        </a:rPr>
                        <a:t>21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dirty="0">
                          <a:effectLst/>
                        </a:rPr>
                        <a:t>26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dirty="0">
                          <a:effectLst/>
                        </a:rPr>
                        <a:t>21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a:effectLst/>
                        </a:rPr>
                        <a:t>28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300" dirty="0">
                          <a:effectLst/>
                        </a:rPr>
                        <a:t>25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69204294"/>
                  </a:ext>
                </a:extLst>
              </a:tr>
            </a:tbl>
          </a:graphicData>
        </a:graphic>
      </p:graphicFrame>
      <p:sp>
        <p:nvSpPr>
          <p:cNvPr id="4" name="Content Placeholder 2"/>
          <p:cNvSpPr txBox="1">
            <a:spLocks/>
          </p:cNvSpPr>
          <p:nvPr/>
        </p:nvSpPr>
        <p:spPr>
          <a:xfrm>
            <a:off x="3782008" y="301946"/>
            <a:ext cx="4627984" cy="44786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2083836" y="1116248"/>
            <a:ext cx="8192277"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liệu</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kê</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ghi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bảng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Thời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phút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bạn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35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smtClean="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6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vi-VN"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Lập bảng tần số ghép nhóm và tần số tương đối ghép nhóm với các nhóm sau:</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[19;20]; [21;22]; [23;24]; [25;26]; [27;29]</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35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khảo</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sát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bạn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thời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21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phút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25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phút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chiếm</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bao</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nhiêu</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trăm</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Vẽ</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biểu</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đồ</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tần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tương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ghép</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nhóm</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dạng</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cột</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522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250" y="290482"/>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233265" y="1596252"/>
            <a:ext cx="6307494"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1. </a:t>
            </a:r>
            <a:r>
              <a:rPr lang="en-US" sz="2000" b="1" dirty="0" err="1" smtClean="0">
                <a:solidFill>
                  <a:srgbClr val="000000"/>
                </a:solidFill>
                <a:latin typeface="Times New Roman" panose="02020603050405020304" pitchFamily="18" charset="0"/>
                <a:ea typeface="Calibri" panose="020F0502020204030204" pitchFamily="34" charset="0"/>
              </a:rPr>
              <a:t>Thực</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hành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vẽ</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cột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kép</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hình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quạt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tròn</a:t>
            </a:r>
            <a:endParaRPr lang="en-US" sz="2000" b="1" dirty="0">
              <a:solidFill>
                <a:srgbClr val="000000"/>
              </a:solidFill>
              <a:latin typeface="Times New Roman" panose="02020603050405020304" pitchFamily="18" charset="0"/>
              <a:ea typeface="Calibri" panose="020F0502020204030204" pitchFamily="34" charset="0"/>
            </a:endParaRPr>
          </a:p>
        </p:txBody>
      </p:sp>
      <p:sp>
        <p:nvSpPr>
          <p:cNvPr id="5" name="Rectangle 4"/>
          <p:cNvSpPr/>
          <p:nvPr/>
        </p:nvSpPr>
        <p:spPr>
          <a:xfrm>
            <a:off x="370114" y="2317112"/>
            <a:ext cx="11601061" cy="923330"/>
          </a:xfrm>
          <a:prstGeom prst="rect">
            <a:avLst/>
          </a:prstGeom>
        </p:spPr>
        <p:txBody>
          <a:bodyPr wrap="square">
            <a:spAutoFit/>
          </a:bodyPr>
          <a:lstStyle/>
          <a:p>
            <a:pPr algn="just">
              <a:spcBef>
                <a:spcPts val="600"/>
              </a:spcBef>
              <a:spcAft>
                <a:spcPts val="600"/>
              </a:spcAft>
            </a:pPr>
            <a:r>
              <a:rPr lang="en-US" b="1" u="sng" dirty="0" err="1" smtClean="0">
                <a:solidFill>
                  <a:srgbClr val="000000"/>
                </a:solidFill>
                <a:latin typeface="Times New Roman" panose="02020603050405020304" pitchFamily="18" charset="0"/>
                <a:ea typeface="Calibri" panose="020F0502020204030204" pitchFamily="34" charset="0"/>
              </a:rPr>
              <a:t>Ví</a:t>
            </a:r>
            <a:r>
              <a:rPr lang="en-US" b="1" u="sng" dirty="0" smtClean="0">
                <a:solidFill>
                  <a:srgbClr val="000000"/>
                </a:solidFill>
                <a:latin typeface="Times New Roman" panose="02020603050405020304" pitchFamily="18" charset="0"/>
                <a:ea typeface="Calibri" panose="020F0502020204030204" pitchFamily="34" charset="0"/>
              </a:rPr>
              <a:t> </a:t>
            </a:r>
            <a:r>
              <a:rPr lang="en-US" b="1" u="sng" dirty="0" err="1" smtClean="0">
                <a:solidFill>
                  <a:srgbClr val="000000"/>
                </a:solidFill>
                <a:latin typeface="Times New Roman" panose="02020603050405020304" pitchFamily="18" charset="0"/>
                <a:ea typeface="Calibri" panose="020F0502020204030204" pitchFamily="34" charset="0"/>
              </a:rPr>
              <a:t>dụ</a:t>
            </a:r>
            <a:r>
              <a:rPr lang="en-US" b="1" u="sng" dirty="0" smtClean="0">
                <a:solidFill>
                  <a:srgbClr val="000000"/>
                </a:solidFill>
                <a:latin typeface="Times New Roman" panose="02020603050405020304" pitchFamily="18" charset="0"/>
                <a:ea typeface="Calibri" panose="020F0502020204030204" pitchFamily="34" charset="0"/>
              </a:rPr>
              <a:t> 1: </a:t>
            </a:r>
            <a:r>
              <a:rPr lang="en-US" dirty="0" err="1" smtClean="0">
                <a:solidFill>
                  <a:srgbClr val="000000"/>
                </a:solidFill>
                <a:latin typeface="Times New Roman" panose="02020603050405020304" pitchFamily="18" charset="0"/>
                <a:ea typeface="Calibri" panose="020F0502020204030204" pitchFamily="34" charset="0"/>
              </a:rPr>
              <a:t>Em</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hãy</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thu</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thập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thông</a:t>
            </a:r>
            <a:r>
              <a:rPr lang="en-US" dirty="0">
                <a:solidFill>
                  <a:srgbClr val="000000"/>
                </a:solidFill>
                <a:latin typeface="Times New Roman" panose="02020603050405020304" pitchFamily="18" charset="0"/>
                <a:ea typeface="Calibri" panose="020F0502020204030204" pitchFamily="34" charset="0"/>
              </a:rPr>
              <a:t> tin </a:t>
            </a:r>
            <a:r>
              <a:rPr lang="en-US" dirty="0" err="1">
                <a:solidFill>
                  <a:srgbClr val="000000"/>
                </a:solidFill>
                <a:latin typeface="Times New Roman" panose="02020603050405020304" pitchFamily="18" charset="0"/>
                <a:ea typeface="Calibri" panose="020F0502020204030204" pitchFamily="34" charset="0"/>
              </a:rPr>
              <a:t>về</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tổng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nội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địa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quốc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tế</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trong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2018, 2019, 2020. </a:t>
            </a:r>
            <a:r>
              <a:rPr lang="en-US" dirty="0" err="1">
                <a:solidFill>
                  <a:srgbClr val="000000"/>
                </a:solidFill>
                <a:latin typeface="Times New Roman" panose="02020603050405020304" pitchFamily="18" charset="0"/>
                <a:ea typeface="Calibri" panose="020F0502020204030204" pitchFamily="34" charset="0"/>
              </a:rPr>
              <a:t>Từ</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đó</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vẽ</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biểu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đồ</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dạng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kép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biểu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diễn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nội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địa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và</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quốc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tế</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trong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2018, 2019, 2020.</a:t>
            </a:r>
          </a:p>
        </p:txBody>
      </p:sp>
      <p:graphicFrame>
        <p:nvGraphicFramePr>
          <p:cNvPr id="7" name="Table 6"/>
          <p:cNvGraphicFramePr>
            <a:graphicFrameLocks noGrp="1"/>
          </p:cNvGraphicFramePr>
          <p:nvPr>
            <p:extLst>
              <p:ext uri="{D42A27DB-BD31-4B8C-83A1-F6EECF244321}">
                <p14:modId xmlns:p14="http://schemas.microsoft.com/office/powerpoint/2010/main" val="2332308965"/>
              </p:ext>
            </p:extLst>
          </p:nvPr>
        </p:nvGraphicFramePr>
        <p:xfrm>
          <a:off x="2575250" y="4717883"/>
          <a:ext cx="6643552" cy="1686885"/>
        </p:xfrm>
        <a:graphic>
          <a:graphicData uri="http://schemas.openxmlformats.org/drawingml/2006/table">
            <a:tbl>
              <a:tblPr firstRow="1" firstCol="1" bandRow="1"/>
              <a:tblGrid>
                <a:gridCol w="803403">
                  <a:extLst>
                    <a:ext uri="{9D8B030D-6E8A-4147-A177-3AD203B41FA5}">
                      <a16:colId xmlns:a16="http://schemas.microsoft.com/office/drawing/2014/main" val="4059744341"/>
                    </a:ext>
                  </a:extLst>
                </a:gridCol>
                <a:gridCol w="1917066">
                  <a:extLst>
                    <a:ext uri="{9D8B030D-6E8A-4147-A177-3AD203B41FA5}">
                      <a16:colId xmlns:a16="http://schemas.microsoft.com/office/drawing/2014/main" val="3492178616"/>
                    </a:ext>
                  </a:extLst>
                </a:gridCol>
                <a:gridCol w="2015268">
                  <a:extLst>
                    <a:ext uri="{9D8B030D-6E8A-4147-A177-3AD203B41FA5}">
                      <a16:colId xmlns:a16="http://schemas.microsoft.com/office/drawing/2014/main" val="2592957499"/>
                    </a:ext>
                  </a:extLst>
                </a:gridCol>
                <a:gridCol w="1907815">
                  <a:extLst>
                    <a:ext uri="{9D8B030D-6E8A-4147-A177-3AD203B41FA5}">
                      <a16:colId xmlns:a16="http://schemas.microsoft.com/office/drawing/2014/main" val="2720699581"/>
                    </a:ext>
                  </a:extLst>
                </a:gridCol>
              </a:tblGrid>
              <a:tr h="399735">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Năm</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Tổng</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nội</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địa</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quốc</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tế</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30254"/>
                  </a:ext>
                </a:extLst>
              </a:tr>
              <a:tr h="39973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7.376.000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6.500.000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876.000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88777"/>
                  </a:ext>
                </a:extLst>
              </a:tr>
              <a:tr h="39973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7.600.000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6.630.000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970.000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118009"/>
                  </a:ext>
                </a:extLst>
              </a:tr>
              <a:tr h="39973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2.800.000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2.600.000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200.000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254138"/>
                  </a:ext>
                </a:extLst>
              </a:tr>
            </a:tbl>
          </a:graphicData>
        </a:graphic>
      </p:graphicFrame>
      <p:sp>
        <p:nvSpPr>
          <p:cNvPr id="8" name="TextBox 7"/>
          <p:cNvSpPr txBox="1"/>
          <p:nvPr/>
        </p:nvSpPr>
        <p:spPr>
          <a:xfrm>
            <a:off x="2407377" y="3448540"/>
            <a:ext cx="6979298" cy="923330"/>
          </a:xfrm>
          <a:prstGeom prst="rect">
            <a:avLst/>
          </a:prstGeom>
          <a:noFill/>
        </p:spPr>
        <p:txBody>
          <a:bodyPr wrap="square" rtlCol="0">
            <a:spAutoFit/>
          </a:bodyPr>
          <a:lstStyle/>
          <a:p>
            <a:pPr algn="ctr"/>
            <a:r>
              <a:rPr lang="en-US" dirty="0" err="1" smtClean="0">
                <a:solidFill>
                  <a:srgbClr val="FF0000"/>
                </a:solidFill>
                <a:latin typeface="Times New Roman" panose="02020603050405020304" pitchFamily="18" charset="0"/>
                <a:cs typeface="Times New Roman" panose="02020603050405020304" pitchFamily="18" charset="0"/>
              </a:rPr>
              <a:t>Bảng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thống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kê</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liệu</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về</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tổng</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lượt</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khách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lượt</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khách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nội</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địa</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lượng</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khách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quốc</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tế</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du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lịch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Ninh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Bình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ba</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năm</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2018, 2019, 2020.</a:t>
            </a:r>
            <a:r>
              <a:rPr lang="en-US" dirty="0" smtClean="0">
                <a:solidFill>
                  <a:srgbClr val="FF0000"/>
                </a:solidFill>
                <a:latin typeface="Times New Roman" panose="02020603050405020304" pitchFamily="18" charset="0"/>
                <a:cs typeface="Times New Roman" panose="02020603050405020304" pitchFamily="18" charset="0"/>
              </a:rPr>
              <a:t> </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a:xfrm>
            <a:off x="3856652" y="1049774"/>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64-65: </a:t>
            </a:r>
            <a:r>
              <a:rPr lang="en-US" b="1" dirty="0" err="1" smtClean="0">
                <a:solidFill>
                  <a:srgbClr val="FF0000"/>
                </a:solidFill>
                <a:latin typeface="Times New Roman" panose="02020603050405020304" pitchFamily="18" charset="0"/>
                <a:cs typeface="Times New Roman" panose="02020603050405020304" pitchFamily="18" charset="0"/>
              </a:rPr>
              <a:t>Phân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tích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xử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lí</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dữ</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liệu</a:t>
            </a:r>
            <a:r>
              <a:rPr lang="en-US" b="1" dirty="0" smtClean="0">
                <a:solidFill>
                  <a:srgbClr val="FF0000"/>
                </a:solidFill>
                <a:latin typeface="Times New Roman" panose="02020603050405020304" pitchFamily="18" charset="0"/>
                <a:cs typeface="Times New Roman" panose="02020603050405020304" pitchFamily="18" charset="0"/>
              </a:rPr>
              <a:t> (2 </a:t>
            </a:r>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p:txBody>
          <a:bodyPr/>
          <a:lstStyle/>
          <a:p>
            <a:endParaRPr lang="en-US"/>
          </a:p>
        </p:txBody>
      </p:sp>
    </p:spTree>
    <p:extLst>
      <p:ext uri="{BB962C8B-B14F-4D97-AF65-F5344CB8AC3E}">
        <p14:creationId xmlns:p14="http://schemas.microsoft.com/office/powerpoint/2010/main" val="3881895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7258" y="133626"/>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37322" y="1348748"/>
            <a:ext cx="6307494"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1. </a:t>
            </a:r>
            <a:r>
              <a:rPr lang="en-US" sz="2000" b="1" dirty="0" err="1" smtClean="0">
                <a:solidFill>
                  <a:srgbClr val="000000"/>
                </a:solidFill>
                <a:latin typeface="Times New Roman" panose="02020603050405020304" pitchFamily="18" charset="0"/>
                <a:ea typeface="Calibri" panose="020F0502020204030204" pitchFamily="34" charset="0"/>
              </a:rPr>
              <a:t>Thực</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hành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vẽ</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cột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kép</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hình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quạt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tròn</a:t>
            </a:r>
            <a:endParaRPr lang="en-US" sz="2000" b="1" dirty="0">
              <a:solidFill>
                <a:srgbClr val="000000"/>
              </a:solidFill>
              <a:latin typeface="Times New Roman" panose="02020603050405020304" pitchFamily="18" charset="0"/>
              <a:ea typeface="Calibri" panose="020F050202020403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828017157"/>
              </p:ext>
            </p:extLst>
          </p:nvPr>
        </p:nvGraphicFramePr>
        <p:xfrm>
          <a:off x="186612" y="1986726"/>
          <a:ext cx="4572000" cy="1463040"/>
        </p:xfrm>
        <a:graphic>
          <a:graphicData uri="http://schemas.openxmlformats.org/drawingml/2006/table">
            <a:tbl>
              <a:tblPr firstRow="1" firstCol="1" bandRow="1"/>
              <a:tblGrid>
                <a:gridCol w="552891">
                  <a:extLst>
                    <a:ext uri="{9D8B030D-6E8A-4147-A177-3AD203B41FA5}">
                      <a16:colId xmlns:a16="http://schemas.microsoft.com/office/drawing/2014/main" val="4059744341"/>
                    </a:ext>
                  </a:extLst>
                </a:gridCol>
                <a:gridCol w="1319298">
                  <a:extLst>
                    <a:ext uri="{9D8B030D-6E8A-4147-A177-3AD203B41FA5}">
                      <a16:colId xmlns:a16="http://schemas.microsoft.com/office/drawing/2014/main" val="3492178616"/>
                    </a:ext>
                  </a:extLst>
                </a:gridCol>
                <a:gridCol w="1386879">
                  <a:extLst>
                    <a:ext uri="{9D8B030D-6E8A-4147-A177-3AD203B41FA5}">
                      <a16:colId xmlns:a16="http://schemas.microsoft.com/office/drawing/2014/main" val="2592957499"/>
                    </a:ext>
                  </a:extLst>
                </a:gridCol>
                <a:gridCol w="1312932">
                  <a:extLst>
                    <a:ext uri="{9D8B030D-6E8A-4147-A177-3AD203B41FA5}">
                      <a16:colId xmlns:a16="http://schemas.microsoft.com/office/drawing/2014/main" val="2720699581"/>
                    </a:ext>
                  </a:extLst>
                </a:gridCol>
              </a:tblGrid>
              <a:tr h="344910">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Năm</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Tổng</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nội</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địa</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b="1" dirty="0" err="1">
                          <a:solidFill>
                            <a:srgbClr val="0070C0"/>
                          </a:solidFill>
                          <a:effectLst/>
                          <a:latin typeface="Times New Roman" panose="02020603050405020304" pitchFamily="18" charset="0"/>
                          <a:ea typeface="Calibri" panose="020F0502020204030204" pitchFamily="34" charset="0"/>
                        </a:rPr>
                        <a:t>Số</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lượt</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khách</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quốc</a:t>
                      </a:r>
                      <a:r>
                        <a:rPr lang="en-US" sz="1600" b="1" dirty="0">
                          <a:solidFill>
                            <a:srgbClr val="0070C0"/>
                          </a:solidFill>
                          <a:effectLst/>
                          <a:latin typeface="Times New Roman" panose="02020603050405020304" pitchFamily="18" charset="0"/>
                          <a:ea typeface="Calibri" panose="020F0502020204030204" pitchFamily="34" charset="0"/>
                        </a:rPr>
                        <a:t> </a:t>
                      </a:r>
                      <a:r>
                        <a:rPr lang="en-US" sz="1600" b="1" dirty="0" err="1">
                          <a:solidFill>
                            <a:srgbClr val="0070C0"/>
                          </a:solidFill>
                          <a:effectLst/>
                          <a:latin typeface="Times New Roman" panose="02020603050405020304" pitchFamily="18" charset="0"/>
                          <a:ea typeface="Calibri" panose="020F0502020204030204" pitchFamily="34" charset="0"/>
                        </a:rPr>
                        <a:t>tế</a:t>
                      </a:r>
                      <a:endParaRPr lang="en-US" sz="1600" b="1" dirty="0">
                        <a:solidFill>
                          <a:srgbClr val="0070C0"/>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30254"/>
                  </a:ext>
                </a:extLst>
              </a:tr>
              <a:tr h="23982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7.376.000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6.500.000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876.000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88777"/>
                  </a:ext>
                </a:extLst>
              </a:tr>
              <a:tr h="23982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7.600.000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6.630.000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970.000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118009"/>
                  </a:ext>
                </a:extLst>
              </a:tr>
              <a:tr h="239825">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2.800.000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a:solidFill>
                            <a:srgbClr val="000000"/>
                          </a:solidFill>
                          <a:effectLst/>
                          <a:latin typeface="Times New Roman" panose="02020603050405020304" pitchFamily="18" charset="0"/>
                          <a:ea typeface="Calibri" panose="020F0502020204030204" pitchFamily="34" charset="0"/>
                        </a:rPr>
                        <a:t>2.600.000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200.000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254138"/>
                  </a:ext>
                </a:extLst>
              </a:tr>
            </a:tbl>
          </a:graphicData>
        </a:graphic>
      </p:graphicFrame>
      <p:graphicFrame>
        <p:nvGraphicFramePr>
          <p:cNvPr id="9" name="Chart 8"/>
          <p:cNvGraphicFramePr/>
          <p:nvPr>
            <p:extLst>
              <p:ext uri="{D42A27DB-BD31-4B8C-83A1-F6EECF244321}">
                <p14:modId xmlns:p14="http://schemas.microsoft.com/office/powerpoint/2010/main" val="103397493"/>
              </p:ext>
            </p:extLst>
          </p:nvPr>
        </p:nvGraphicFramePr>
        <p:xfrm>
          <a:off x="5150498" y="1986726"/>
          <a:ext cx="6699380" cy="4768637"/>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4"/>
          <p:cNvSpPr>
            <a:spLocks noGrp="1"/>
          </p:cNvSpPr>
          <p:nvPr>
            <p:ph idx="1"/>
          </p:nvPr>
        </p:nvSpPr>
        <p:spPr/>
        <p:txBody>
          <a:bodyPr/>
          <a:lstStyle/>
          <a:p>
            <a:endParaRPr lang="en-US"/>
          </a:p>
        </p:txBody>
      </p:sp>
      <p:sp>
        <p:nvSpPr>
          <p:cNvPr id="8" name="Content Placeholder 2"/>
          <p:cNvSpPr txBox="1">
            <a:spLocks/>
          </p:cNvSpPr>
          <p:nvPr/>
        </p:nvSpPr>
        <p:spPr>
          <a:xfrm>
            <a:off x="4030824" y="878844"/>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2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7258" y="133626"/>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37322" y="1348748"/>
            <a:ext cx="6307494"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1. </a:t>
            </a:r>
            <a:r>
              <a:rPr lang="en-US" sz="2000" b="1" dirty="0" err="1" smtClean="0">
                <a:solidFill>
                  <a:srgbClr val="000000"/>
                </a:solidFill>
                <a:latin typeface="Times New Roman" panose="02020603050405020304" pitchFamily="18" charset="0"/>
                <a:ea typeface="Calibri" panose="020F0502020204030204" pitchFamily="34" charset="0"/>
              </a:rPr>
              <a:t>Thực</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hành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vẽ</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cột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kép</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hình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quạt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tròn</a:t>
            </a:r>
            <a:endParaRPr lang="en-US" sz="2000" b="1" dirty="0">
              <a:solidFill>
                <a:srgbClr val="000000"/>
              </a:solidFill>
              <a:latin typeface="Times New Roman" panose="02020603050405020304" pitchFamily="18" charset="0"/>
              <a:ea typeface="Calibri" panose="020F0502020204030204" pitchFamily="34" charset="0"/>
            </a:endParaRPr>
          </a:p>
        </p:txBody>
      </p:sp>
      <p:sp>
        <p:nvSpPr>
          <p:cNvPr id="5" name="Rectangle 4"/>
          <p:cNvSpPr/>
          <p:nvPr/>
        </p:nvSpPr>
        <p:spPr>
          <a:xfrm>
            <a:off x="304799" y="1921413"/>
            <a:ext cx="11134531" cy="923330"/>
          </a:xfrm>
          <a:prstGeom prst="rect">
            <a:avLst/>
          </a:prstGeom>
        </p:spPr>
        <p:txBody>
          <a:bodyPr wrap="square">
            <a:spAutoFit/>
          </a:bodyPr>
          <a:lstStyle/>
          <a:p>
            <a:pPr algn="just">
              <a:spcBef>
                <a:spcPts val="600"/>
              </a:spcBef>
              <a:spcAft>
                <a:spcPts val="600"/>
              </a:spcAft>
            </a:pPr>
            <a:r>
              <a:rPr lang="en-US" b="1" u="sng" smtClean="0">
                <a:solidFill>
                  <a:srgbClr val="000000"/>
                </a:solidFill>
                <a:latin typeface="Times New Roman" panose="02020603050405020304" pitchFamily="18" charset="0"/>
                <a:ea typeface="Calibri" panose="020F0502020204030204" pitchFamily="34" charset="0"/>
              </a:rPr>
              <a:t>Ví dụ 2: </a:t>
            </a:r>
            <a:r>
              <a:rPr lang="en-US" smtClean="0">
                <a:solidFill>
                  <a:srgbClr val="000000"/>
                </a:solidFill>
                <a:latin typeface="Times New Roman" panose="02020603050405020304" pitchFamily="18" charset="0"/>
                <a:ea typeface="Calibri" panose="020F0502020204030204" pitchFamily="34" charset="0"/>
              </a:rPr>
              <a:t>Điều tra về chiều cao, cân nặng của các thành viên trong lớp. Từ đó, tính chỉ số BMI của từng học sinh, chia học sinh vào các nhóm thể trạng tương ứng, tính tỉ lệ phần trăm các nhóm thể trạng của học sinh trong lớp, vẽ biểu đồ hình quạt tròn biểu diễn tỉ lệ các nhóm thể trạng của học sinh trong lớp.</a:t>
            </a:r>
            <a:endParaRPr lang="en-US" dirty="0">
              <a:solidFill>
                <a:srgbClr val="000000"/>
              </a:solidFill>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6" name="Rectangle 5"/>
              <p:cNvSpPr/>
              <p:nvPr/>
            </p:nvSpPr>
            <p:spPr>
              <a:xfrm>
                <a:off x="4591425" y="2844743"/>
                <a:ext cx="2561278" cy="462947"/>
              </a:xfrm>
              <a:prstGeom prst="rect">
                <a:avLst/>
              </a:prstGeom>
            </p:spPr>
            <p:txBody>
              <a:bodyPr wrap="none">
                <a:spAutoFit/>
              </a:bodyPr>
              <a:lstStyle/>
              <a:p>
                <a:pPr indent="342900" algn="ctr">
                  <a:spcBef>
                    <a:spcPts val="600"/>
                  </a:spcBef>
                  <a:spcAft>
                    <a:spcPts val="600"/>
                  </a:spcAft>
                </a:pPr>
                <a:r>
                  <a:rPr lang="en-US" dirty="0" err="1">
                    <a:solidFill>
                      <a:srgbClr val="000000"/>
                    </a:solidFill>
                    <a:latin typeface="Times New Roman" panose="02020603050405020304" pitchFamily="18" charset="0"/>
                    <a:ea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thức</a:t>
                </a:r>
                <a:r>
                  <a:rPr lang="en-US" dirty="0">
                    <a:solidFill>
                      <a:srgbClr val="000000"/>
                    </a:solidFill>
                    <a:latin typeface="Times New Roman" panose="02020603050405020304" pitchFamily="18" charset="0"/>
                    <a:ea typeface="Times New Roman" panose="02020603050405020304" pitchFamily="18" charset="0"/>
                  </a:rPr>
                  <a:t>: </a:t>
                </a:r>
                <a14:m>
                  <m:oMath xmlns:m="http://schemas.openxmlformats.org/officeDocument/2006/math">
                    <m:r>
                      <a:rPr lang="en-US" i="1">
                        <a:solidFill>
                          <a:srgbClr val="000000"/>
                        </a:solidFill>
                        <a:latin typeface="Cambria Math" panose="02040503050406030204" pitchFamily="18" charset="0"/>
                        <a:ea typeface="Calibri" panose="020F0502020204030204" pitchFamily="34" charset="0"/>
                      </a:rPr>
                      <m:t>𝐵𝑀𝐼</m:t>
                    </m:r>
                    <m:r>
                      <a:rPr lang="en-US" i="1">
                        <a:solidFill>
                          <a:srgbClr val="000000"/>
                        </a:solidFill>
                        <a:latin typeface="Cambria Math" panose="02040503050406030204" pitchFamily="18" charset="0"/>
                        <a:ea typeface="Calibri" panose="020F0502020204030204" pitchFamily="34" charset="0"/>
                      </a:rPr>
                      <m:t>=</m:t>
                    </m:r>
                    <m:f>
                      <m:fPr>
                        <m:ctrlPr>
                          <a:rPr lang="en-US" i="1">
                            <a:solidFill>
                              <a:srgbClr val="000000"/>
                            </a:solidFill>
                            <a:latin typeface="Cambria Math" panose="02040503050406030204" pitchFamily="18" charset="0"/>
                            <a:ea typeface="Calibri" panose="020F0502020204030204" pitchFamily="34" charset="0"/>
                          </a:rPr>
                        </m:ctrlPr>
                      </m:fPr>
                      <m:num>
                        <m:r>
                          <a:rPr lang="en-US" i="1">
                            <a:solidFill>
                              <a:srgbClr val="000000"/>
                            </a:solidFill>
                            <a:latin typeface="Cambria Math" panose="02040503050406030204" pitchFamily="18" charset="0"/>
                            <a:ea typeface="Calibri" panose="020F0502020204030204" pitchFamily="34" charset="0"/>
                          </a:rPr>
                          <m:t>𝑚</m:t>
                        </m:r>
                      </m:num>
                      <m:den>
                        <m:sSup>
                          <m:sSupPr>
                            <m:ctrlPr>
                              <a:rPr lang="en-US" i="1">
                                <a:solidFill>
                                  <a:srgbClr val="000000"/>
                                </a:solidFill>
                                <a:latin typeface="Cambria Math" panose="02040503050406030204" pitchFamily="18" charset="0"/>
                                <a:ea typeface="Calibri" panose="020F0502020204030204" pitchFamily="34" charset="0"/>
                              </a:rPr>
                            </m:ctrlPr>
                          </m:sSupPr>
                          <m:e>
                            <m:r>
                              <a:rPr lang="en-US" i="1">
                                <a:solidFill>
                                  <a:srgbClr val="000000"/>
                                </a:solidFill>
                                <a:latin typeface="Cambria Math" panose="02040503050406030204" pitchFamily="18" charset="0"/>
                                <a:ea typeface="Calibri" panose="020F0502020204030204" pitchFamily="34" charset="0"/>
                              </a:rPr>
                              <m:t>h</m:t>
                            </m:r>
                          </m:e>
                          <m:sup>
                            <m:r>
                              <a:rPr lang="en-US" i="1">
                                <a:solidFill>
                                  <a:srgbClr val="000000"/>
                                </a:solidFill>
                                <a:latin typeface="Cambria Math" panose="02040503050406030204" pitchFamily="18" charset="0"/>
                                <a:ea typeface="Calibri" panose="020F0502020204030204" pitchFamily="34" charset="0"/>
                              </a:rPr>
                              <m:t>2</m:t>
                            </m:r>
                          </m:sup>
                        </m:sSup>
                      </m:den>
                    </m:f>
                  </m:oMath>
                </a14:m>
                <a:endParaRPr lang="en-US" dirty="0">
                  <a:solidFill>
                    <a:srgbClr val="000000"/>
                  </a:solidFill>
                  <a:latin typeface="Times New Roman" panose="02020603050405020304" pitchFamily="18" charset="0"/>
                  <a:ea typeface="Calibri" panose="020F0502020204030204" pitchFamily="34"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4591425" y="2844743"/>
                <a:ext cx="2561278" cy="462947"/>
              </a:xfrm>
              <a:prstGeom prst="rect">
                <a:avLst/>
              </a:prstGeom>
              <a:blipFill>
                <a:blip r:embed="rId2"/>
                <a:stretch>
                  <a:fillRect t="-1316" b="-65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1695141483"/>
                  </p:ext>
                </p:extLst>
              </p:nvPr>
            </p:nvGraphicFramePr>
            <p:xfrm>
              <a:off x="6444484" y="3352436"/>
              <a:ext cx="5368071" cy="2348928"/>
            </p:xfrm>
            <a:graphic>
              <a:graphicData uri="http://schemas.openxmlformats.org/drawingml/2006/table">
                <a:tbl>
                  <a:tblPr firstRow="1" firstCol="1" bandRow="1">
                    <a:tableStyleId>{5C22544A-7EE6-4342-B048-85BDC9FD1C3A}</a:tableStyleId>
                  </a:tblPr>
                  <a:tblGrid>
                    <a:gridCol w="2853973">
                      <a:extLst>
                        <a:ext uri="{9D8B030D-6E8A-4147-A177-3AD203B41FA5}">
                          <a16:colId xmlns:a16="http://schemas.microsoft.com/office/drawing/2014/main" val="2471844397"/>
                        </a:ext>
                      </a:extLst>
                    </a:gridCol>
                    <a:gridCol w="1015559">
                      <a:extLst>
                        <a:ext uri="{9D8B030D-6E8A-4147-A177-3AD203B41FA5}">
                          <a16:colId xmlns:a16="http://schemas.microsoft.com/office/drawing/2014/main" val="698222065"/>
                        </a:ext>
                      </a:extLst>
                    </a:gridCol>
                    <a:gridCol w="1498539">
                      <a:extLst>
                        <a:ext uri="{9D8B030D-6E8A-4147-A177-3AD203B41FA5}">
                          <a16:colId xmlns:a16="http://schemas.microsoft.com/office/drawing/2014/main" val="616977347"/>
                        </a:ext>
                      </a:extLst>
                    </a:gridCol>
                  </a:tblGrid>
                  <a:tr h="343392">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Nhóm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thể</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trạng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lượng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Tỉ lệ phần trăm</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4159162"/>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Gầy (BMI&lt;18,5)</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45%</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5925683"/>
                      </a:ext>
                    </a:extLst>
                  </a:tr>
                  <a:tr h="343392">
                    <a:tc>
                      <a:txBody>
                        <a:bodyPr/>
                        <a:lstStyle/>
                        <a:p>
                          <a:pPr>
                            <a:spcBef>
                              <a:spcPts val="600"/>
                            </a:spcBef>
                            <a:spcAft>
                              <a:spcPts val="0"/>
                            </a:spcAft>
                          </a:pPr>
                          <a:r>
                            <a:rPr lang="en-US" sz="1600" dirty="0" err="1">
                              <a:effectLst/>
                              <a:latin typeface="Times New Roman" panose="02020603050405020304" pitchFamily="18" charset="0"/>
                              <a:cs typeface="Times New Roman" panose="02020603050405020304" pitchFamily="18" charset="0"/>
                            </a:rPr>
                            <a:t>Bình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thường</a:t>
                          </a:r>
                          <a:r>
                            <a:rPr lang="en-US" sz="1600" dirty="0">
                              <a:effectLst/>
                              <a:latin typeface="Times New Roman" panose="02020603050405020304" pitchFamily="18" charset="0"/>
                              <a:cs typeface="Times New Roman" panose="02020603050405020304" pitchFamily="18" charset="0"/>
                            </a:rPr>
                            <a:t> (18,5 </a:t>
                          </a:r>
                          <a14:m>
                            <m:oMath xmlns:m="http://schemas.openxmlformats.org/officeDocument/2006/math">
                              <m:r>
                                <a:rPr lang="en-US" sz="1600">
                                  <a:effectLst/>
                                  <a:latin typeface="Cambria Math" panose="02040503050406030204" pitchFamily="18" charset="0"/>
                                </a:rPr>
                                <m:t>≤</m:t>
                              </m:r>
                            </m:oMath>
                          </a14:m>
                          <a:r>
                            <a:rPr lang="en-US" sz="1600" dirty="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dirty="0">
                              <a:effectLst/>
                              <a:latin typeface="Times New Roman" panose="02020603050405020304" pitchFamily="18" charset="0"/>
                              <a:cs typeface="Times New Roman" panose="02020603050405020304" pitchFamily="18" charset="0"/>
                            </a:rPr>
                            <a:t>24,9)</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9143893"/>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 (25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29,9)</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5026951"/>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II (30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40)</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405339"/>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III (40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23%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0742066"/>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1695141483"/>
                  </p:ext>
                </p:extLst>
              </p:nvPr>
            </p:nvGraphicFramePr>
            <p:xfrm>
              <a:off x="6444484" y="3352436"/>
              <a:ext cx="5368071" cy="2348928"/>
            </p:xfrm>
            <a:graphic>
              <a:graphicData uri="http://schemas.openxmlformats.org/drawingml/2006/table">
                <a:tbl>
                  <a:tblPr firstRow="1" firstCol="1" bandRow="1">
                    <a:tableStyleId>{5C22544A-7EE6-4342-B048-85BDC9FD1C3A}</a:tableStyleId>
                  </a:tblPr>
                  <a:tblGrid>
                    <a:gridCol w="2853973">
                      <a:extLst>
                        <a:ext uri="{9D8B030D-6E8A-4147-A177-3AD203B41FA5}">
                          <a16:colId xmlns:a16="http://schemas.microsoft.com/office/drawing/2014/main" val="2471844397"/>
                        </a:ext>
                      </a:extLst>
                    </a:gridCol>
                    <a:gridCol w="1015559">
                      <a:extLst>
                        <a:ext uri="{9D8B030D-6E8A-4147-A177-3AD203B41FA5}">
                          <a16:colId xmlns:a16="http://schemas.microsoft.com/office/drawing/2014/main" val="698222065"/>
                        </a:ext>
                      </a:extLst>
                    </a:gridCol>
                    <a:gridCol w="1498539">
                      <a:extLst>
                        <a:ext uri="{9D8B030D-6E8A-4147-A177-3AD203B41FA5}">
                          <a16:colId xmlns:a16="http://schemas.microsoft.com/office/drawing/2014/main" val="616977347"/>
                        </a:ext>
                      </a:extLst>
                    </a:gridCol>
                  </a:tblGrid>
                  <a:tr h="487680">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Nhóm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thể</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trạng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lượng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Tỉ lệ phần trăm</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4159162"/>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Gầy (BMI&lt;18,5)</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45%</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5925683"/>
                      </a:ext>
                    </a:extLst>
                  </a:tr>
                  <a:tr h="487680">
                    <a:tc>
                      <a:txBody>
                        <a:bodyPr/>
                        <a:lstStyle/>
                        <a:p>
                          <a:endParaRPr lang="en-US"/>
                        </a:p>
                      </a:txBody>
                      <a:tcPr marL="68580" marR="68580" marT="0" marB="0" anchor="ctr">
                        <a:blipFill>
                          <a:blip r:embed="rId3"/>
                          <a:stretch>
                            <a:fillRect l="-214" t="-183750" r="-89103" b="-227500"/>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9143893"/>
                      </a:ext>
                    </a:extLst>
                  </a:tr>
                  <a:tr h="343392">
                    <a:tc>
                      <a:txBody>
                        <a:bodyPr/>
                        <a:lstStyle/>
                        <a:p>
                          <a:endParaRPr lang="en-US"/>
                        </a:p>
                      </a:txBody>
                      <a:tcPr marL="68580" marR="68580" marT="0" marB="0" anchor="ctr">
                        <a:blipFill>
                          <a:blip r:embed="rId3"/>
                          <a:stretch>
                            <a:fillRect l="-214" t="-398246" r="-89103" b="-219298"/>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5026951"/>
                      </a:ext>
                    </a:extLst>
                  </a:tr>
                  <a:tr h="343392">
                    <a:tc>
                      <a:txBody>
                        <a:bodyPr/>
                        <a:lstStyle/>
                        <a:p>
                          <a:endParaRPr lang="en-US"/>
                        </a:p>
                      </a:txBody>
                      <a:tcPr marL="68580" marR="68580" marT="0" marB="0" anchor="ctr">
                        <a:blipFill>
                          <a:blip r:embed="rId3"/>
                          <a:stretch>
                            <a:fillRect l="-214" t="-507143" r="-89103" b="-123214"/>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405339"/>
                      </a:ext>
                    </a:extLst>
                  </a:tr>
                  <a:tr h="343392">
                    <a:tc>
                      <a:txBody>
                        <a:bodyPr/>
                        <a:lstStyle/>
                        <a:p>
                          <a:endParaRPr lang="en-US"/>
                        </a:p>
                      </a:txBody>
                      <a:tcPr marL="68580" marR="68580" marT="0" marB="0" anchor="ctr">
                        <a:blipFill>
                          <a:blip r:embed="rId3"/>
                          <a:stretch>
                            <a:fillRect l="-214" t="-596491" r="-89103" b="-21053"/>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23%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0742066"/>
                      </a:ext>
                    </a:extLst>
                  </a:tr>
                </a:tbl>
              </a:graphicData>
            </a:graphic>
          </p:graphicFrame>
        </mc:Fallback>
      </mc:AlternateContent>
      <p:graphicFrame>
        <p:nvGraphicFramePr>
          <p:cNvPr id="10" name="Table 9"/>
          <p:cNvGraphicFramePr>
            <a:graphicFrameLocks noGrp="1"/>
          </p:cNvGraphicFramePr>
          <p:nvPr>
            <p:extLst>
              <p:ext uri="{D42A27DB-BD31-4B8C-83A1-F6EECF244321}">
                <p14:modId xmlns:p14="http://schemas.microsoft.com/office/powerpoint/2010/main" val="2017479879"/>
              </p:ext>
            </p:extLst>
          </p:nvPr>
        </p:nvGraphicFramePr>
        <p:xfrm>
          <a:off x="37322" y="3470796"/>
          <a:ext cx="5930265" cy="1143000"/>
        </p:xfrm>
        <a:graphic>
          <a:graphicData uri="http://schemas.openxmlformats.org/drawingml/2006/table">
            <a:tbl>
              <a:tblPr firstRow="1" firstCol="1" bandRow="1">
                <a:tableStyleId>{5C22544A-7EE6-4342-B048-85BDC9FD1C3A}</a:tableStyleId>
              </a:tblPr>
              <a:tblGrid>
                <a:gridCol w="453390">
                  <a:extLst>
                    <a:ext uri="{9D8B030D-6E8A-4147-A177-3AD203B41FA5}">
                      <a16:colId xmlns:a16="http://schemas.microsoft.com/office/drawing/2014/main" val="246038518"/>
                    </a:ext>
                  </a:extLst>
                </a:gridCol>
                <a:gridCol w="1522730">
                  <a:extLst>
                    <a:ext uri="{9D8B030D-6E8A-4147-A177-3AD203B41FA5}">
                      <a16:colId xmlns:a16="http://schemas.microsoft.com/office/drawing/2014/main" val="3869168879"/>
                    </a:ext>
                  </a:extLst>
                </a:gridCol>
                <a:gridCol w="988060">
                  <a:extLst>
                    <a:ext uri="{9D8B030D-6E8A-4147-A177-3AD203B41FA5}">
                      <a16:colId xmlns:a16="http://schemas.microsoft.com/office/drawing/2014/main" val="1683739641"/>
                    </a:ext>
                  </a:extLst>
                </a:gridCol>
                <a:gridCol w="988695">
                  <a:extLst>
                    <a:ext uri="{9D8B030D-6E8A-4147-A177-3AD203B41FA5}">
                      <a16:colId xmlns:a16="http://schemas.microsoft.com/office/drawing/2014/main" val="912929237"/>
                    </a:ext>
                  </a:extLst>
                </a:gridCol>
                <a:gridCol w="988695">
                  <a:extLst>
                    <a:ext uri="{9D8B030D-6E8A-4147-A177-3AD203B41FA5}">
                      <a16:colId xmlns:a16="http://schemas.microsoft.com/office/drawing/2014/main" val="943239423"/>
                    </a:ext>
                  </a:extLst>
                </a:gridCol>
                <a:gridCol w="988695">
                  <a:extLst>
                    <a:ext uri="{9D8B030D-6E8A-4147-A177-3AD203B41FA5}">
                      <a16:colId xmlns:a16="http://schemas.microsoft.com/office/drawing/2014/main" val="1486163267"/>
                    </a:ext>
                  </a:extLst>
                </a:gridCol>
              </a:tblGrid>
              <a:tr h="0">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STT</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Họ và tên</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Chiều cao</a:t>
                      </a:r>
                    </a:p>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(m)</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Cân nặng</a:t>
                      </a:r>
                    </a:p>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(kg)</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Chỉ số BMI</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Nhóm thể trạng</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30510795"/>
                  </a:ext>
                </a:extLst>
              </a:tr>
              <a:tr h="0">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1</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Nguyễn Văn A</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1,45</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38</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18,1</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US" sz="1400">
                          <a:effectLst/>
                          <a:latin typeface="Times New Roman" panose="02020603050405020304" pitchFamily="18" charset="0"/>
                          <a:cs typeface="Times New Roman" panose="02020603050405020304" pitchFamily="18" charset="0"/>
                        </a:rPr>
                        <a:t>Gầy</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132719"/>
                  </a:ext>
                </a:extLst>
              </a:tr>
              <a:tr h="0">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2</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dirty="0">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2069415"/>
                  </a:ext>
                </a:extLst>
              </a:tr>
              <a:tr h="0">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dirty="0">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a:effectLst/>
                          <a:latin typeface="Times New Roman" panose="02020603050405020304" pitchFamily="18" charset="0"/>
                          <a:cs typeface="Times New Roman" panose="02020603050405020304" pitchFamily="18" charset="0"/>
                        </a:rPr>
                        <a:t> </a:t>
                      </a:r>
                      <a:endPar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400" dirty="0">
                          <a:effectLst/>
                          <a:latin typeface="Times New Roman" panose="02020603050405020304" pitchFamily="18" charset="0"/>
                          <a:cs typeface="Times New Roman" panose="02020603050405020304" pitchFamily="18" charset="0"/>
                        </a:rPr>
                        <a:t> </a:t>
                      </a:r>
                      <a:endPar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1824845"/>
                  </a:ext>
                </a:extLst>
              </a:tr>
            </a:tbl>
          </a:graphicData>
        </a:graphic>
      </p:graphicFrame>
      <p:sp>
        <p:nvSpPr>
          <p:cNvPr id="7" name="Content Placeholder 6"/>
          <p:cNvSpPr>
            <a:spLocks noGrp="1"/>
          </p:cNvSpPr>
          <p:nvPr>
            <p:ph idx="1"/>
          </p:nvPr>
        </p:nvSpPr>
        <p:spPr/>
        <p:txBody>
          <a:bodyPr/>
          <a:lstStyle/>
          <a:p>
            <a:endParaRPr lang="en-US"/>
          </a:p>
        </p:txBody>
      </p:sp>
      <p:sp>
        <p:nvSpPr>
          <p:cNvPr id="11" name="Content Placeholder 2"/>
          <p:cNvSpPr txBox="1">
            <a:spLocks/>
          </p:cNvSpPr>
          <p:nvPr/>
        </p:nvSpPr>
        <p:spPr>
          <a:xfrm>
            <a:off x="4130492" y="878844"/>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395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7258" y="133626"/>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37322" y="1348748"/>
            <a:ext cx="6307494"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1. </a:t>
            </a:r>
            <a:r>
              <a:rPr lang="en-US" sz="2000" b="1" dirty="0" err="1" smtClean="0">
                <a:solidFill>
                  <a:srgbClr val="000000"/>
                </a:solidFill>
                <a:latin typeface="Times New Roman" panose="02020603050405020304" pitchFamily="18" charset="0"/>
                <a:ea typeface="Calibri" panose="020F0502020204030204" pitchFamily="34" charset="0"/>
              </a:rPr>
              <a:t>Thực</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hành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vẽ</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cột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kép</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biểu</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đồ</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hình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quạt</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tròn</a:t>
            </a:r>
            <a:endParaRPr lang="en-US" sz="2000" b="1" dirty="0">
              <a:solidFill>
                <a:srgbClr val="000000"/>
              </a:solidFill>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633859465"/>
                  </p:ext>
                </p:extLst>
              </p:nvPr>
            </p:nvGraphicFramePr>
            <p:xfrm>
              <a:off x="304941" y="2088416"/>
              <a:ext cx="5368071" cy="2348928"/>
            </p:xfrm>
            <a:graphic>
              <a:graphicData uri="http://schemas.openxmlformats.org/drawingml/2006/table">
                <a:tbl>
                  <a:tblPr firstRow="1" firstCol="1" bandRow="1">
                    <a:tableStyleId>{5C22544A-7EE6-4342-B048-85BDC9FD1C3A}</a:tableStyleId>
                  </a:tblPr>
                  <a:tblGrid>
                    <a:gridCol w="2853973">
                      <a:extLst>
                        <a:ext uri="{9D8B030D-6E8A-4147-A177-3AD203B41FA5}">
                          <a16:colId xmlns:a16="http://schemas.microsoft.com/office/drawing/2014/main" val="2471844397"/>
                        </a:ext>
                      </a:extLst>
                    </a:gridCol>
                    <a:gridCol w="1015559">
                      <a:extLst>
                        <a:ext uri="{9D8B030D-6E8A-4147-A177-3AD203B41FA5}">
                          <a16:colId xmlns:a16="http://schemas.microsoft.com/office/drawing/2014/main" val="698222065"/>
                        </a:ext>
                      </a:extLst>
                    </a:gridCol>
                    <a:gridCol w="1498539">
                      <a:extLst>
                        <a:ext uri="{9D8B030D-6E8A-4147-A177-3AD203B41FA5}">
                          <a16:colId xmlns:a16="http://schemas.microsoft.com/office/drawing/2014/main" val="616977347"/>
                        </a:ext>
                      </a:extLst>
                    </a:gridCol>
                  </a:tblGrid>
                  <a:tr h="343392">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Nhóm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thể</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trạng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lượng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Tỉ lệ phần trăm</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4159162"/>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Gầy (BMI&lt;18,5)</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45%</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5925683"/>
                      </a:ext>
                    </a:extLst>
                  </a:tr>
                  <a:tr h="343392">
                    <a:tc>
                      <a:txBody>
                        <a:bodyPr/>
                        <a:lstStyle/>
                        <a:p>
                          <a:pPr>
                            <a:spcBef>
                              <a:spcPts val="600"/>
                            </a:spcBef>
                            <a:spcAft>
                              <a:spcPts val="0"/>
                            </a:spcAft>
                          </a:pPr>
                          <a:r>
                            <a:rPr lang="en-US" sz="1600" dirty="0" err="1">
                              <a:effectLst/>
                              <a:latin typeface="Times New Roman" panose="02020603050405020304" pitchFamily="18" charset="0"/>
                              <a:cs typeface="Times New Roman" panose="02020603050405020304" pitchFamily="18" charset="0"/>
                            </a:rPr>
                            <a:t>Bình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thường</a:t>
                          </a:r>
                          <a:r>
                            <a:rPr lang="en-US" sz="1600" dirty="0">
                              <a:effectLst/>
                              <a:latin typeface="Times New Roman" panose="02020603050405020304" pitchFamily="18" charset="0"/>
                              <a:cs typeface="Times New Roman" panose="02020603050405020304" pitchFamily="18" charset="0"/>
                            </a:rPr>
                            <a:t> (18,5 </a:t>
                          </a:r>
                          <a14:m>
                            <m:oMath xmlns:m="http://schemas.openxmlformats.org/officeDocument/2006/math">
                              <m:r>
                                <a:rPr lang="en-US" sz="1600">
                                  <a:effectLst/>
                                  <a:latin typeface="Cambria Math" panose="02040503050406030204" pitchFamily="18" charset="0"/>
                                </a:rPr>
                                <m:t>≤</m:t>
                              </m:r>
                            </m:oMath>
                          </a14:m>
                          <a:r>
                            <a:rPr lang="en-US" sz="1600" dirty="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dirty="0">
                              <a:effectLst/>
                              <a:latin typeface="Times New Roman" panose="02020603050405020304" pitchFamily="18" charset="0"/>
                              <a:cs typeface="Times New Roman" panose="02020603050405020304" pitchFamily="18" charset="0"/>
                            </a:rPr>
                            <a:t>24,9)</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9143893"/>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 (25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29,9)</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5026951"/>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II (30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40)</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405339"/>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Béo phì độ III (40 </a:t>
                          </a:r>
                          <a14:m>
                            <m:oMath xmlns:m="http://schemas.openxmlformats.org/officeDocument/2006/math">
                              <m:r>
                                <a:rPr lang="en-US" sz="1600">
                                  <a:effectLst/>
                                  <a:latin typeface="Cambria Math" panose="02040503050406030204" pitchFamily="18" charset="0"/>
                                </a:rPr>
                                <m:t>≤</m:t>
                              </m:r>
                            </m:oMath>
                          </a14:m>
                          <a:r>
                            <a:rPr lang="en-US" sz="1600">
                              <a:effectLst/>
                              <a:latin typeface="Times New Roman" panose="02020603050405020304" pitchFamily="18" charset="0"/>
                              <a:cs typeface="Times New Roman" panose="02020603050405020304" pitchFamily="18" charset="0"/>
                            </a:rPr>
                            <a:t>BMI)</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23%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0742066"/>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633859465"/>
                  </p:ext>
                </p:extLst>
              </p:nvPr>
            </p:nvGraphicFramePr>
            <p:xfrm>
              <a:off x="304941" y="2088416"/>
              <a:ext cx="5368071" cy="2348928"/>
            </p:xfrm>
            <a:graphic>
              <a:graphicData uri="http://schemas.openxmlformats.org/drawingml/2006/table">
                <a:tbl>
                  <a:tblPr firstRow="1" firstCol="1" bandRow="1">
                    <a:tableStyleId>{5C22544A-7EE6-4342-B048-85BDC9FD1C3A}</a:tableStyleId>
                  </a:tblPr>
                  <a:tblGrid>
                    <a:gridCol w="2853973">
                      <a:extLst>
                        <a:ext uri="{9D8B030D-6E8A-4147-A177-3AD203B41FA5}">
                          <a16:colId xmlns:a16="http://schemas.microsoft.com/office/drawing/2014/main" val="2471844397"/>
                        </a:ext>
                      </a:extLst>
                    </a:gridCol>
                    <a:gridCol w="1015559">
                      <a:extLst>
                        <a:ext uri="{9D8B030D-6E8A-4147-A177-3AD203B41FA5}">
                          <a16:colId xmlns:a16="http://schemas.microsoft.com/office/drawing/2014/main" val="698222065"/>
                        </a:ext>
                      </a:extLst>
                    </a:gridCol>
                    <a:gridCol w="1498539">
                      <a:extLst>
                        <a:ext uri="{9D8B030D-6E8A-4147-A177-3AD203B41FA5}">
                          <a16:colId xmlns:a16="http://schemas.microsoft.com/office/drawing/2014/main" val="616977347"/>
                        </a:ext>
                      </a:extLst>
                    </a:gridCol>
                  </a:tblGrid>
                  <a:tr h="487680">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Nhóm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thể</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trạng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lượng</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Tỉ lệ phần trăm</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4159162"/>
                      </a:ext>
                    </a:extLst>
                  </a:tr>
                  <a:tr h="343392">
                    <a:tc>
                      <a:txBody>
                        <a:bodyPr/>
                        <a:lstStyle/>
                        <a:p>
                          <a:pPr algn="just">
                            <a:spcBef>
                              <a:spcPts val="600"/>
                            </a:spcBef>
                            <a:spcAft>
                              <a:spcPts val="0"/>
                            </a:spcAft>
                          </a:pPr>
                          <a:r>
                            <a:rPr lang="en-US" sz="1600">
                              <a:effectLst/>
                              <a:latin typeface="Times New Roman" panose="02020603050405020304" pitchFamily="18" charset="0"/>
                              <a:cs typeface="Times New Roman" panose="02020603050405020304" pitchFamily="18" charset="0"/>
                            </a:rPr>
                            <a:t>Gầy (BMI&lt;18,5)</a:t>
                          </a:r>
                          <a:endPar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45%</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5925683"/>
                      </a:ext>
                    </a:extLst>
                  </a:tr>
                  <a:tr h="487680">
                    <a:tc>
                      <a:txBody>
                        <a:bodyPr/>
                        <a:lstStyle/>
                        <a:p>
                          <a:endParaRPr lang="en-US"/>
                        </a:p>
                      </a:txBody>
                      <a:tcPr marL="68580" marR="68580" marT="0" marB="0" anchor="ctr">
                        <a:blipFill>
                          <a:blip r:embed="rId2"/>
                          <a:stretch>
                            <a:fillRect l="-427" t="-183750" r="-89103" b="-226250"/>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17%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9143893"/>
                      </a:ext>
                    </a:extLst>
                  </a:tr>
                  <a:tr h="343392">
                    <a:tc>
                      <a:txBody>
                        <a:bodyPr/>
                        <a:lstStyle/>
                        <a:p>
                          <a:endParaRPr lang="en-US"/>
                        </a:p>
                      </a:txBody>
                      <a:tcPr marL="68580" marR="68580" marT="0" marB="0" anchor="ctr">
                        <a:blipFill>
                          <a:blip r:embed="rId2"/>
                          <a:stretch>
                            <a:fillRect l="-427" t="-405357" r="-89103" b="-223214"/>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4</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5026951"/>
                      </a:ext>
                    </a:extLst>
                  </a:tr>
                  <a:tr h="343392">
                    <a:tc>
                      <a:txBody>
                        <a:bodyPr/>
                        <a:lstStyle/>
                        <a:p>
                          <a:endParaRPr lang="en-US"/>
                        </a:p>
                      </a:txBody>
                      <a:tcPr marL="68580" marR="68580" marT="0" marB="0" anchor="ctr">
                        <a:blipFill>
                          <a:blip r:embed="rId2"/>
                          <a:stretch>
                            <a:fillRect l="-427" t="-496491" r="-89103" b="-119298"/>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7%</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405339"/>
                      </a:ext>
                    </a:extLst>
                  </a:tr>
                  <a:tr h="343392">
                    <a:tc>
                      <a:txBody>
                        <a:bodyPr/>
                        <a:lstStyle/>
                        <a:p>
                          <a:endParaRPr lang="en-US"/>
                        </a:p>
                      </a:txBody>
                      <a:tcPr marL="68580" marR="68580" marT="0" marB="0" anchor="ctr">
                        <a:blipFill>
                          <a:blip r:embed="rId2"/>
                          <a:stretch>
                            <a:fillRect l="-427" t="-607143" r="-89103" b="-21429"/>
                          </a:stretch>
                        </a:blipFill>
                      </a:tcP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8</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Bef>
                              <a:spcPts val="600"/>
                            </a:spcBef>
                            <a:spcAft>
                              <a:spcPts val="0"/>
                            </a:spcAft>
                          </a:pPr>
                          <a:r>
                            <a:rPr lang="en-US"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23%</a:t>
                          </a:r>
                          <a:endPar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0742066"/>
                      </a:ext>
                    </a:extLst>
                  </a:tr>
                </a:tbl>
              </a:graphicData>
            </a:graphic>
          </p:graphicFrame>
        </mc:Fallback>
      </mc:AlternateContent>
      <p:graphicFrame>
        <p:nvGraphicFramePr>
          <p:cNvPr id="11" name="Chart 10"/>
          <p:cNvGraphicFramePr/>
          <p:nvPr>
            <p:extLst>
              <p:ext uri="{D42A27DB-BD31-4B8C-83A1-F6EECF244321}">
                <p14:modId xmlns:p14="http://schemas.microsoft.com/office/powerpoint/2010/main" val="1400066551"/>
              </p:ext>
            </p:extLst>
          </p:nvPr>
        </p:nvGraphicFramePr>
        <p:xfrm>
          <a:off x="5802901" y="2088416"/>
          <a:ext cx="6214928" cy="3677902"/>
        </p:xfrm>
        <a:graphic>
          <a:graphicData uri="http://schemas.openxmlformats.org/drawingml/2006/chart">
            <c:chart xmlns:c="http://schemas.openxmlformats.org/drawingml/2006/chart" xmlns:r="http://schemas.openxmlformats.org/officeDocument/2006/relationships" r:id="rId3"/>
          </a:graphicData>
        </a:graphic>
      </p:graphicFrame>
      <p:pic>
        <p:nvPicPr>
          <p:cNvPr id="12" name="chart"/>
          <p:cNvPicPr>
            <a:picLocks noChangeAspect="1"/>
          </p:cNvPicPr>
          <p:nvPr/>
        </p:nvPicPr>
        <p:blipFill>
          <a:blip r:embed="rId4"/>
          <a:stretch>
            <a:fillRect/>
          </a:stretch>
        </p:blipFill>
        <p:spPr>
          <a:xfrm>
            <a:off x="814925" y="4776902"/>
            <a:ext cx="4216561" cy="569539"/>
          </a:xfrm>
          <a:prstGeom prst="rect">
            <a:avLst/>
          </a:prstGeom>
        </p:spPr>
      </p:pic>
      <p:sp>
        <p:nvSpPr>
          <p:cNvPr id="5" name="Content Placeholder 4"/>
          <p:cNvSpPr>
            <a:spLocks noGrp="1"/>
          </p:cNvSpPr>
          <p:nvPr>
            <p:ph idx="1"/>
          </p:nvPr>
        </p:nvSpPr>
        <p:spPr/>
        <p:txBody>
          <a:bodyPr/>
          <a:lstStyle/>
          <a:p>
            <a:endParaRPr lang="en-US"/>
          </a:p>
        </p:txBody>
      </p:sp>
      <p:sp>
        <p:nvSpPr>
          <p:cNvPr id="9" name="Content Placeholder 2"/>
          <p:cNvSpPr txBox="1">
            <a:spLocks/>
          </p:cNvSpPr>
          <p:nvPr/>
        </p:nvSpPr>
        <p:spPr>
          <a:xfrm>
            <a:off x="3944236" y="938103"/>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6220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7241" y="1283575"/>
            <a:ext cx="3554963"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2. </a:t>
            </a:r>
            <a:r>
              <a:rPr lang="en-US" sz="2000" b="1" dirty="0" err="1" smtClean="0">
                <a:solidFill>
                  <a:srgbClr val="000000"/>
                </a:solidFill>
                <a:latin typeface="Times New Roman" panose="02020603050405020304" pitchFamily="18" charset="0"/>
                <a:ea typeface="Calibri" panose="020F0502020204030204" pitchFamily="34" charset="0"/>
              </a:rPr>
              <a:t>Phân</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tích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và</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xử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dữ</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liệu</a:t>
            </a:r>
            <a:endParaRPr lang="en-US" sz="2000" b="1" dirty="0">
              <a:solidFill>
                <a:srgbClr val="000000"/>
              </a:solidFill>
              <a:latin typeface="Times New Roman" panose="02020603050405020304" pitchFamily="18" charset="0"/>
              <a:ea typeface="Calibri" panose="020F0502020204030204" pitchFamily="34" charset="0"/>
            </a:endParaRPr>
          </a:p>
        </p:txBody>
      </p:sp>
      <p:sp>
        <p:nvSpPr>
          <p:cNvPr id="5" name="Rectangle 4"/>
          <p:cNvSpPr/>
          <p:nvPr/>
        </p:nvSpPr>
        <p:spPr>
          <a:xfrm>
            <a:off x="200608" y="1917234"/>
            <a:ext cx="4725955" cy="4044184"/>
          </a:xfrm>
          <a:prstGeom prst="rect">
            <a:avLst/>
          </a:prstGeom>
        </p:spPr>
        <p:txBody>
          <a:bodyPr wrap="square">
            <a:spAutoFit/>
          </a:bodyPr>
          <a:lstStyle/>
          <a:p>
            <a:pPr algn="just">
              <a:lnSpc>
                <a:spcPct val="105000"/>
              </a:lnSpc>
              <a:spcBef>
                <a:spcPts val="600"/>
              </a:spcBef>
              <a:spcAft>
                <a:spcPts val="600"/>
              </a:spcAft>
            </a:pP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Quan</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sát</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biểu</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đồ</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cột</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kép</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trong</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ví</a:t>
            </a:r>
            <a:r>
              <a:rPr lang="en-US" b="1" dirty="0" smtClean="0">
                <a:solidFill>
                  <a:srgbClr val="000000"/>
                </a:solidFill>
                <a:latin typeface="Times New Roman" panose="02020603050405020304" pitchFamily="18" charset="0"/>
                <a:ea typeface="Calibri" panose="020F0502020204030204" pitchFamily="34" charset="0"/>
              </a:rPr>
              <a:t> </a:t>
            </a:r>
            <a:r>
              <a:rPr lang="en-US" b="1" dirty="0" err="1" smtClean="0">
                <a:solidFill>
                  <a:srgbClr val="000000"/>
                </a:solidFill>
                <a:latin typeface="Times New Roman" panose="02020603050405020304" pitchFamily="18" charset="0"/>
                <a:ea typeface="Calibri" panose="020F0502020204030204" pitchFamily="34" charset="0"/>
              </a:rPr>
              <a:t>dụ</a:t>
            </a:r>
            <a:r>
              <a:rPr lang="en-US" b="1" dirty="0" smtClean="0">
                <a:solidFill>
                  <a:srgbClr val="000000"/>
                </a:solidFill>
                <a:latin typeface="Times New Roman" panose="02020603050405020304" pitchFamily="18" charset="0"/>
                <a:ea typeface="Calibri" panose="020F0502020204030204" pitchFamily="34" charset="0"/>
              </a:rPr>
              <a:t> 1:</a:t>
            </a:r>
          </a:p>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Tính</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tổng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trong</a:t>
            </a:r>
            <a:r>
              <a:rPr lang="en-US" dirty="0">
                <a:solidFill>
                  <a:srgbClr val="000000"/>
                </a:solidFill>
                <a:latin typeface="Times New Roman" panose="02020603050405020304" pitchFamily="18" charset="0"/>
                <a:ea typeface="Calibri" panose="020F0502020204030204" pitchFamily="34" charset="0"/>
              </a:rPr>
              <a:t> 3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2018, 2019, </a:t>
            </a:r>
            <a:r>
              <a:rPr lang="en-US" dirty="0" smtClean="0">
                <a:solidFill>
                  <a:srgbClr val="000000"/>
                </a:solidFill>
                <a:latin typeface="Times New Roman" panose="02020603050405020304" pitchFamily="18" charset="0"/>
                <a:ea typeface="Calibri" panose="020F0502020204030204" pitchFamily="34" charset="0"/>
              </a:rPr>
              <a:t>2020?</a:t>
            </a:r>
          </a:p>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Có</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một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bài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báo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nói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rằng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2019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quốc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tế</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tăng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gấp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nhiều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lần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trước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Thông</a:t>
            </a:r>
            <a:r>
              <a:rPr lang="en-US" dirty="0">
                <a:solidFill>
                  <a:srgbClr val="000000"/>
                </a:solidFill>
                <a:latin typeface="Times New Roman" panose="02020603050405020304" pitchFamily="18" charset="0"/>
                <a:ea typeface="Calibri" panose="020F0502020204030204" pitchFamily="34" charset="0"/>
              </a:rPr>
              <a:t> tin </a:t>
            </a:r>
            <a:r>
              <a:rPr lang="en-US" dirty="0" err="1">
                <a:solidFill>
                  <a:srgbClr val="000000"/>
                </a:solidFill>
                <a:latin typeface="Times New Roman" panose="02020603050405020304" pitchFamily="18" charset="0"/>
                <a:ea typeface="Calibri" panose="020F0502020204030204" pitchFamily="34" charset="0"/>
              </a:rPr>
              <a:t>của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bài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báo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đó</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có</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chính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xác</a:t>
            </a:r>
            <a:r>
              <a:rPr lang="en-US" dirty="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không</a:t>
            </a:r>
            <a:r>
              <a:rPr lang="en-US" dirty="0" smtClean="0">
                <a:solidFill>
                  <a:srgbClr val="000000"/>
                </a:solidFill>
                <a:latin typeface="Times New Roman" panose="02020603050405020304" pitchFamily="18" charset="0"/>
                <a:ea typeface="Calibri" panose="020F0502020204030204" pitchFamily="34" charset="0"/>
              </a:rPr>
              <a:t>?</a:t>
            </a:r>
          </a:p>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Số</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2020 </a:t>
            </a:r>
            <a:r>
              <a:rPr lang="en-US" dirty="0" err="1">
                <a:solidFill>
                  <a:srgbClr val="000000"/>
                </a:solidFill>
                <a:latin typeface="Times New Roman" panose="02020603050405020304" pitchFamily="18" charset="0"/>
                <a:ea typeface="Calibri" panose="020F0502020204030204" pitchFamily="34" charset="0"/>
              </a:rPr>
              <a:t>giảm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bao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nhiêu</a:t>
            </a:r>
            <a:r>
              <a:rPr lang="en-US" dirty="0">
                <a:solidFill>
                  <a:srgbClr val="000000"/>
                </a:solidFill>
                <a:latin typeface="Times New Roman" panose="02020603050405020304" pitchFamily="18" charset="0"/>
                <a:ea typeface="Calibri" panose="020F0502020204030204" pitchFamily="34" charset="0"/>
              </a:rPr>
              <a:t> so </a:t>
            </a:r>
            <a:r>
              <a:rPr lang="en-US" dirty="0" err="1">
                <a:solidFill>
                  <a:srgbClr val="000000"/>
                </a:solidFill>
                <a:latin typeface="Times New Roman" panose="02020603050405020304" pitchFamily="18" charset="0"/>
                <a:ea typeface="Calibri" panose="020F0502020204030204" pitchFamily="34" charset="0"/>
              </a:rPr>
              <a:t>với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2019? Theo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bạn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nguyên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nhân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của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việc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giảm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là</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gì</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Hãy</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đề</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xuất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một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số</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biện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pháp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để</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kích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cầu</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ở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smtClean="0">
                <a:solidFill>
                  <a:srgbClr val="000000"/>
                </a:solidFill>
                <a:latin typeface="Times New Roman" panose="02020603050405020304" pitchFamily="18" charset="0"/>
                <a:ea typeface="Calibri" panose="020F0502020204030204" pitchFamily="34" charset="0"/>
              </a:rPr>
              <a:t>?</a:t>
            </a:r>
            <a:endParaRPr lang="en-US" dirty="0">
              <a:solidFill>
                <a:srgbClr val="000000"/>
              </a:solidFill>
              <a:latin typeface="Times New Roman" panose="02020603050405020304" pitchFamily="18" charset="0"/>
              <a:ea typeface="Calibri" panose="020F0502020204030204" pitchFamily="34" charset="0"/>
            </a:endParaRPr>
          </a:p>
        </p:txBody>
      </p:sp>
      <p:graphicFrame>
        <p:nvGraphicFramePr>
          <p:cNvPr id="9" name="Chart 8"/>
          <p:cNvGraphicFramePr/>
          <p:nvPr>
            <p:extLst>
              <p:ext uri="{D42A27DB-BD31-4B8C-83A1-F6EECF244321}">
                <p14:modId xmlns:p14="http://schemas.microsoft.com/office/powerpoint/2010/main" val="1418684578"/>
              </p:ext>
            </p:extLst>
          </p:nvPr>
        </p:nvGraphicFramePr>
        <p:xfrm>
          <a:off x="5150498" y="1483630"/>
          <a:ext cx="6699380" cy="47686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extLst>
              <p:ext uri="{D42A27DB-BD31-4B8C-83A1-F6EECF244321}">
                <p14:modId xmlns:p14="http://schemas.microsoft.com/office/powerpoint/2010/main" val="3981196404"/>
              </p:ext>
            </p:extLst>
          </p:nvPr>
        </p:nvGraphicFramePr>
        <p:xfrm>
          <a:off x="5150498" y="1917234"/>
          <a:ext cx="6699380" cy="4768637"/>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5"/>
          <p:cNvSpPr>
            <a:spLocks noGrp="1"/>
          </p:cNvSpPr>
          <p:nvPr>
            <p:ph idx="1"/>
          </p:nvPr>
        </p:nvSpPr>
        <p:spPr/>
        <p:txBody>
          <a:bodyPr/>
          <a:lstStyle/>
          <a:p>
            <a:endParaRPr lang="en-US"/>
          </a:p>
        </p:txBody>
      </p:sp>
      <p:sp>
        <p:nvSpPr>
          <p:cNvPr id="7" name="Title 6"/>
          <p:cNvSpPr>
            <a:spLocks noGrp="1"/>
          </p:cNvSpPr>
          <p:nvPr>
            <p:ph type="title"/>
          </p:nvPr>
        </p:nvSpPr>
        <p:spPr/>
        <p:txBody>
          <a:bodyPr/>
          <a:lstStyle/>
          <a:p>
            <a:endParaRPr lang="en-US"/>
          </a:p>
        </p:txBody>
      </p:sp>
      <p:sp>
        <p:nvSpPr>
          <p:cNvPr id="11" name="Content Placeholder 2"/>
          <p:cNvSpPr txBox="1">
            <a:spLocks/>
          </p:cNvSpPr>
          <p:nvPr/>
        </p:nvSpPr>
        <p:spPr>
          <a:xfrm>
            <a:off x="3980812" y="526854"/>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211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1226" y="108760"/>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317241" y="1283575"/>
            <a:ext cx="3554963"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2. </a:t>
            </a:r>
            <a:r>
              <a:rPr lang="en-US" sz="2000" b="1" dirty="0" err="1" smtClean="0">
                <a:solidFill>
                  <a:srgbClr val="000000"/>
                </a:solidFill>
                <a:latin typeface="Times New Roman" panose="02020603050405020304" pitchFamily="18" charset="0"/>
                <a:ea typeface="Calibri" panose="020F0502020204030204" pitchFamily="34" charset="0"/>
              </a:rPr>
              <a:t>Phân</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tích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và</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xử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dữ</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liệu</a:t>
            </a:r>
            <a:endParaRPr lang="en-US" sz="2000" b="1" dirty="0">
              <a:solidFill>
                <a:srgbClr val="000000"/>
              </a:solidFill>
              <a:latin typeface="Times New Roman" panose="02020603050405020304" pitchFamily="18" charset="0"/>
              <a:ea typeface="Calibri" panose="020F0502020204030204" pitchFamily="34" charset="0"/>
            </a:endParaRPr>
          </a:p>
        </p:txBody>
      </p:sp>
      <p:graphicFrame>
        <p:nvGraphicFramePr>
          <p:cNvPr id="9" name="Chart 8"/>
          <p:cNvGraphicFramePr/>
          <p:nvPr>
            <p:extLst>
              <p:ext uri="{D42A27DB-BD31-4B8C-83A1-F6EECF244321}">
                <p14:modId xmlns:p14="http://schemas.microsoft.com/office/powerpoint/2010/main" val="2402559561"/>
              </p:ext>
            </p:extLst>
          </p:nvPr>
        </p:nvGraphicFramePr>
        <p:xfrm>
          <a:off x="6923314" y="1483631"/>
          <a:ext cx="4926564" cy="396544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83502" y="1986468"/>
            <a:ext cx="6096000" cy="674031"/>
          </a:xfrm>
          <a:prstGeom prst="rect">
            <a:avLst/>
          </a:prstGeom>
        </p:spPr>
        <p:txBody>
          <a:bodyPr>
            <a:spAutoFit/>
          </a:bodyPr>
          <a:lstStyle/>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1. </a:t>
            </a:r>
            <a:r>
              <a:rPr lang="en-US" dirty="0" err="1" smtClean="0">
                <a:solidFill>
                  <a:srgbClr val="000000"/>
                </a:solidFill>
                <a:latin typeface="Times New Roman" panose="02020603050405020304" pitchFamily="18" charset="0"/>
                <a:ea typeface="Calibri" panose="020F0502020204030204" pitchFamily="34" charset="0"/>
              </a:rPr>
              <a:t>Tổng</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lượng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trong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2018, 2019, 2020 </a:t>
            </a:r>
            <a:r>
              <a:rPr lang="en-US" dirty="0" err="1">
                <a:solidFill>
                  <a:srgbClr val="000000"/>
                </a:solidFill>
                <a:latin typeface="Times New Roman" panose="02020603050405020304" pitchFamily="18" charset="0"/>
                <a:ea typeface="Calibri" panose="020F0502020204030204" pitchFamily="34" charset="0"/>
              </a:rPr>
              <a:t>là</a:t>
            </a:r>
            <a:r>
              <a:rPr lang="en-US" dirty="0">
                <a:solidFill>
                  <a:srgbClr val="000000"/>
                </a:solidFill>
                <a:latin typeface="Times New Roman" panose="02020603050405020304" pitchFamily="18" charset="0"/>
                <a:ea typeface="Calibri" panose="020F0502020204030204" pitchFamily="34" charset="0"/>
              </a:rPr>
              <a:t>: 17.776.000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a:t>
            </a:r>
          </a:p>
        </p:txBody>
      </p:sp>
      <p:sp>
        <p:nvSpPr>
          <p:cNvPr id="8" name="Rectangle 7"/>
          <p:cNvSpPr/>
          <p:nvPr/>
        </p:nvSpPr>
        <p:spPr>
          <a:xfrm>
            <a:off x="183502" y="2771617"/>
            <a:ext cx="6096000" cy="1255728"/>
          </a:xfrm>
          <a:prstGeom prst="rect">
            <a:avLst/>
          </a:prstGeom>
        </p:spPr>
        <p:txBody>
          <a:bodyPr>
            <a:spAutoFit/>
          </a:bodyPr>
          <a:lstStyle/>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2. </a:t>
            </a:r>
            <a:r>
              <a:rPr lang="en-US" dirty="0" err="1" smtClean="0">
                <a:solidFill>
                  <a:srgbClr val="000000"/>
                </a:solidFill>
                <a:latin typeface="Times New Roman" panose="02020603050405020304" pitchFamily="18" charset="0"/>
                <a:ea typeface="Calibri" panose="020F0502020204030204" pitchFamily="34" charset="0"/>
              </a:rPr>
              <a:t>Thông</a:t>
            </a:r>
            <a:r>
              <a:rPr lang="en-US" dirty="0" smtClean="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rPr>
              <a:t>tin </a:t>
            </a:r>
            <a:r>
              <a:rPr lang="en-US" dirty="0" err="1">
                <a:solidFill>
                  <a:srgbClr val="000000"/>
                </a:solidFill>
                <a:latin typeface="Times New Roman" panose="02020603050405020304" pitchFamily="18" charset="0"/>
                <a:ea typeface="Calibri" panose="020F0502020204030204" pitchFamily="34" charset="0"/>
              </a:rPr>
              <a:t>của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bài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báo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là</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không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chính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Vì</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trong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2019,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quốc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tế</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Ninh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là</a:t>
            </a:r>
            <a:r>
              <a:rPr lang="en-US" dirty="0">
                <a:solidFill>
                  <a:srgbClr val="000000"/>
                </a:solidFill>
                <a:latin typeface="Times New Roman" panose="02020603050405020304" pitchFamily="18" charset="0"/>
                <a:ea typeface="Calibri" panose="020F0502020204030204" pitchFamily="34" charset="0"/>
              </a:rPr>
              <a:t> 970.000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chỉ</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tăng</a:t>
            </a:r>
            <a:r>
              <a:rPr lang="en-US" dirty="0">
                <a:solidFill>
                  <a:srgbClr val="000000"/>
                </a:solidFill>
                <a:latin typeface="Times New Roman" panose="02020603050405020304" pitchFamily="18" charset="0"/>
                <a:ea typeface="Calibri" panose="020F0502020204030204" pitchFamily="34" charset="0"/>
              </a:rPr>
              <a:t> so </a:t>
            </a:r>
            <a:r>
              <a:rPr lang="en-US" dirty="0" err="1">
                <a:solidFill>
                  <a:srgbClr val="000000"/>
                </a:solidFill>
                <a:latin typeface="Times New Roman" panose="02020603050405020304" pitchFamily="18" charset="0"/>
                <a:ea typeface="Calibri" panose="020F0502020204030204" pitchFamily="34" charset="0"/>
              </a:rPr>
              <a:t>với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2018 </a:t>
            </a:r>
            <a:r>
              <a:rPr lang="en-US" dirty="0" err="1">
                <a:solidFill>
                  <a:srgbClr val="000000"/>
                </a:solidFill>
                <a:latin typeface="Times New Roman" panose="02020603050405020304" pitchFamily="18" charset="0"/>
                <a:ea typeface="Calibri" panose="020F0502020204030204" pitchFamily="34" charset="0"/>
              </a:rPr>
              <a:t>là</a:t>
            </a:r>
            <a:r>
              <a:rPr lang="en-US" dirty="0">
                <a:solidFill>
                  <a:srgbClr val="000000"/>
                </a:solidFill>
                <a:latin typeface="Times New Roman" panose="02020603050405020304" pitchFamily="18" charset="0"/>
                <a:ea typeface="Calibri" panose="020F0502020204030204" pitchFamily="34" charset="0"/>
              </a:rPr>
              <a:t> 94.000 </a:t>
            </a:r>
            <a:r>
              <a:rPr lang="en-US" dirty="0" err="1">
                <a:solidFill>
                  <a:srgbClr val="000000"/>
                </a:solidFill>
                <a:latin typeface="Times New Roman" panose="02020603050405020304" pitchFamily="18" charset="0"/>
                <a:ea typeface="Calibri" panose="020F0502020204030204" pitchFamily="34" charset="0"/>
              </a:rPr>
              <a:t>lượt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chứ</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không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hề</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tăng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đột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gấp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nhiều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lần</a:t>
            </a:r>
            <a:r>
              <a:rPr lang="en-US" dirty="0">
                <a:solidFill>
                  <a:srgbClr val="000000"/>
                </a:solidFill>
                <a:latin typeface="Times New Roman" panose="02020603050405020304" pitchFamily="18" charset="0"/>
                <a:ea typeface="Calibri" panose="020F0502020204030204" pitchFamily="34" charset="0"/>
              </a:rPr>
              <a:t>.</a:t>
            </a:r>
          </a:p>
        </p:txBody>
      </p:sp>
      <p:sp>
        <p:nvSpPr>
          <p:cNvPr id="11" name="Rectangle 10"/>
          <p:cNvSpPr/>
          <p:nvPr/>
        </p:nvSpPr>
        <p:spPr>
          <a:xfrm>
            <a:off x="183502" y="4212508"/>
            <a:ext cx="6096000" cy="674031"/>
          </a:xfrm>
          <a:prstGeom prst="rect">
            <a:avLst/>
          </a:prstGeom>
        </p:spPr>
        <p:txBody>
          <a:bodyPr>
            <a:spAutoFit/>
          </a:bodyPr>
          <a:lstStyle/>
          <a:p>
            <a:pPr algn="just">
              <a:lnSpc>
                <a:spcPct val="105000"/>
              </a:lnSpc>
              <a:spcBef>
                <a:spcPts val="600"/>
              </a:spcBef>
              <a:spcAft>
                <a:spcPts val="600"/>
              </a:spcAft>
            </a:pPr>
            <a:r>
              <a:rPr lang="en-US" dirty="0" smtClean="0">
                <a:solidFill>
                  <a:srgbClr val="000000"/>
                </a:solidFill>
                <a:latin typeface="Times New Roman" panose="02020603050405020304" pitchFamily="18" charset="0"/>
                <a:ea typeface="Calibri" panose="020F0502020204030204" pitchFamily="34" charset="0"/>
              </a:rPr>
              <a:t>3. </a:t>
            </a:r>
            <a:r>
              <a:rPr lang="en-US" dirty="0" err="1" smtClean="0">
                <a:solidFill>
                  <a:srgbClr val="000000"/>
                </a:solidFill>
                <a:latin typeface="Times New Roman" panose="02020603050405020304" pitchFamily="18" charset="0"/>
                <a:ea typeface="Calibri" panose="020F0502020204030204" pitchFamily="34" charset="0"/>
              </a:rPr>
              <a:t>Số</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lượng</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khách</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đến</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Ninh</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Bình</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năm</a:t>
            </a:r>
            <a:r>
              <a:rPr lang="en-US" dirty="0" smtClean="0">
                <a:solidFill>
                  <a:srgbClr val="000000"/>
                </a:solidFill>
                <a:latin typeface="Times New Roman" panose="02020603050405020304" pitchFamily="18" charset="0"/>
                <a:ea typeface="Calibri" panose="020F0502020204030204" pitchFamily="34" charset="0"/>
              </a:rPr>
              <a:t> 2020 </a:t>
            </a:r>
            <a:r>
              <a:rPr lang="en-US" dirty="0" err="1" smtClean="0">
                <a:solidFill>
                  <a:srgbClr val="000000"/>
                </a:solidFill>
                <a:latin typeface="Times New Roman" panose="02020603050405020304" pitchFamily="18" charset="0"/>
                <a:ea typeface="Calibri" panose="020F0502020204030204" pitchFamily="34" charset="0"/>
              </a:rPr>
              <a:t>giảm</a:t>
            </a:r>
            <a:r>
              <a:rPr lang="en-US" dirty="0" smtClean="0">
                <a:solidFill>
                  <a:srgbClr val="000000"/>
                </a:solidFill>
                <a:latin typeface="Times New Roman" panose="02020603050405020304" pitchFamily="18" charset="0"/>
                <a:ea typeface="Calibri" panose="020F0502020204030204" pitchFamily="34" charset="0"/>
              </a:rPr>
              <a:t> 4.800.000 </a:t>
            </a:r>
            <a:r>
              <a:rPr lang="en-US" dirty="0" err="1" smtClean="0">
                <a:solidFill>
                  <a:srgbClr val="000000"/>
                </a:solidFill>
                <a:latin typeface="Times New Roman" panose="02020603050405020304" pitchFamily="18" charset="0"/>
                <a:ea typeface="Calibri" panose="020F0502020204030204" pitchFamily="34" charset="0"/>
              </a:rPr>
              <a:t>lượt</a:t>
            </a:r>
            <a:r>
              <a:rPr lang="en-US" dirty="0" smtClean="0">
                <a:solidFill>
                  <a:srgbClr val="000000"/>
                </a:solidFill>
                <a:latin typeface="Times New Roman" panose="02020603050405020304" pitchFamily="18" charset="0"/>
                <a:ea typeface="Calibri" panose="020F0502020204030204" pitchFamily="34" charset="0"/>
              </a:rPr>
              <a:t> so </a:t>
            </a:r>
            <a:r>
              <a:rPr lang="en-US" dirty="0" err="1" smtClean="0">
                <a:solidFill>
                  <a:srgbClr val="000000"/>
                </a:solidFill>
                <a:latin typeface="Times New Roman" panose="02020603050405020304" pitchFamily="18" charset="0"/>
                <a:ea typeface="Calibri" panose="020F0502020204030204" pitchFamily="34" charset="0"/>
              </a:rPr>
              <a:t>với</a:t>
            </a:r>
            <a:r>
              <a:rPr lang="en-US" dirty="0" smtClean="0">
                <a:solidFill>
                  <a:srgbClr val="000000"/>
                </a:solidFill>
                <a:latin typeface="Times New Roman" panose="02020603050405020304" pitchFamily="18" charset="0"/>
                <a:ea typeface="Calibri" panose="020F0502020204030204" pitchFamily="34" charset="0"/>
              </a:rPr>
              <a:t> </a:t>
            </a:r>
            <a:r>
              <a:rPr lang="en-US" dirty="0" err="1" smtClean="0">
                <a:solidFill>
                  <a:srgbClr val="000000"/>
                </a:solidFill>
                <a:latin typeface="Times New Roman" panose="02020603050405020304" pitchFamily="18" charset="0"/>
                <a:ea typeface="Calibri" panose="020F0502020204030204" pitchFamily="34" charset="0"/>
              </a:rPr>
              <a:t>năm</a:t>
            </a:r>
            <a:r>
              <a:rPr lang="en-US" dirty="0" smtClean="0">
                <a:solidFill>
                  <a:srgbClr val="000000"/>
                </a:solidFill>
                <a:latin typeface="Times New Roman" panose="02020603050405020304" pitchFamily="18" charset="0"/>
                <a:ea typeface="Calibri" panose="020F0502020204030204" pitchFamily="34" charset="0"/>
              </a:rPr>
              <a:t> 2019. </a:t>
            </a:r>
            <a:endParaRPr lang="en-US" dirty="0">
              <a:solidFill>
                <a:srgbClr val="000000"/>
              </a:solidFill>
              <a:latin typeface="Times New Roman" panose="02020603050405020304" pitchFamily="18" charset="0"/>
              <a:ea typeface="Calibri" panose="020F0502020204030204" pitchFamily="34" charset="0"/>
            </a:endParaRPr>
          </a:p>
        </p:txBody>
      </p:sp>
      <p:sp>
        <p:nvSpPr>
          <p:cNvPr id="13" name="Rectangle 12"/>
          <p:cNvSpPr/>
          <p:nvPr/>
        </p:nvSpPr>
        <p:spPr>
          <a:xfrm>
            <a:off x="650033" y="4886539"/>
            <a:ext cx="6096000" cy="1546577"/>
          </a:xfrm>
          <a:prstGeom prst="rect">
            <a:avLst/>
          </a:prstGeom>
        </p:spPr>
        <p:txBody>
          <a:bodyPr>
            <a:spAutoFit/>
          </a:bodyPr>
          <a:lstStyle/>
          <a:p>
            <a:pPr algn="just">
              <a:lnSpc>
                <a:spcPct val="105000"/>
              </a:lnSpc>
              <a:spcBef>
                <a:spcPts val="600"/>
              </a:spcBef>
              <a:spcAft>
                <a:spcPts val="600"/>
              </a:spcAft>
            </a:pPr>
            <a:r>
              <a:rPr lang="en-US" dirty="0" err="1">
                <a:solidFill>
                  <a:srgbClr val="000000"/>
                </a:solidFill>
                <a:latin typeface="Times New Roman" panose="02020603050405020304" pitchFamily="18" charset="0"/>
                <a:ea typeface="Calibri" panose="020F0502020204030204" pitchFamily="34" charset="0"/>
              </a:rPr>
              <a:t>Nguyên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nhân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Từ</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đầu</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năm</a:t>
            </a:r>
            <a:r>
              <a:rPr lang="en-US" dirty="0">
                <a:solidFill>
                  <a:srgbClr val="000000"/>
                </a:solidFill>
                <a:latin typeface="Times New Roman" panose="02020603050405020304" pitchFamily="18" charset="0"/>
                <a:ea typeface="Calibri" panose="020F0502020204030204" pitchFamily="34" charset="0"/>
              </a:rPr>
              <a:t> 2020, </a:t>
            </a:r>
            <a:r>
              <a:rPr lang="en-US" dirty="0" err="1">
                <a:solidFill>
                  <a:srgbClr val="000000"/>
                </a:solidFill>
                <a:latin typeface="Times New Roman" panose="02020603050405020304" pitchFamily="18" charset="0"/>
                <a:ea typeface="Calibri" panose="020F0502020204030204" pitchFamily="34" charset="0"/>
              </a:rPr>
              <a:t>dịch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bệnh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Covid</a:t>
            </a:r>
            <a:r>
              <a:rPr lang="en-US" dirty="0">
                <a:solidFill>
                  <a:srgbClr val="000000"/>
                </a:solidFill>
                <a:latin typeface="Times New Roman" panose="02020603050405020304" pitchFamily="18" charset="0"/>
                <a:ea typeface="Calibri" panose="020F0502020204030204" pitchFamily="34" charset="0"/>
              </a:rPr>
              <a:t> 19 </a:t>
            </a:r>
            <a:r>
              <a:rPr lang="en-US" dirty="0" err="1">
                <a:solidFill>
                  <a:srgbClr val="000000"/>
                </a:solidFill>
                <a:latin typeface="Times New Roman" panose="02020603050405020304" pitchFamily="18" charset="0"/>
                <a:ea typeface="Calibri" panose="020F0502020204030204" pitchFamily="34" charset="0"/>
              </a:rPr>
              <a:t>xuất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hiện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và</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bùng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phát</a:t>
            </a:r>
            <a:r>
              <a:rPr lang="en-US" dirty="0">
                <a:solidFill>
                  <a:srgbClr val="000000"/>
                </a:solidFill>
                <a:latin typeface="Times New Roman" panose="02020603050405020304" pitchFamily="18" charset="0"/>
                <a:ea typeface="Calibri" panose="020F0502020204030204" pitchFamily="34" charset="0"/>
              </a:rPr>
              <a:t> ở </a:t>
            </a:r>
            <a:r>
              <a:rPr lang="en-US" dirty="0" err="1">
                <a:solidFill>
                  <a:srgbClr val="000000"/>
                </a:solidFill>
                <a:latin typeface="Times New Roman" panose="02020603050405020304" pitchFamily="18" charset="0"/>
                <a:ea typeface="Calibri" panose="020F0502020204030204" pitchFamily="34" charset="0"/>
              </a:rPr>
              <a:t>Việt</a:t>
            </a:r>
            <a:r>
              <a:rPr lang="en-US" dirty="0">
                <a:solidFill>
                  <a:srgbClr val="000000"/>
                </a:solidFill>
                <a:latin typeface="Times New Roman" panose="02020603050405020304" pitchFamily="18" charset="0"/>
                <a:ea typeface="Calibri" panose="020F0502020204030204" pitchFamily="34" charset="0"/>
              </a:rPr>
              <a:t> Nam </a:t>
            </a:r>
            <a:r>
              <a:rPr lang="en-US" dirty="0" err="1">
                <a:solidFill>
                  <a:srgbClr val="000000"/>
                </a:solidFill>
                <a:latin typeface="Times New Roman" panose="02020603050405020304" pitchFamily="18" charset="0"/>
                <a:ea typeface="Calibri" panose="020F0502020204030204" pitchFamily="34" charset="0"/>
              </a:rPr>
              <a:t>cũng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như</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trên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Thế</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giới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gây</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ảnh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hưởng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rõ</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rệt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đến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hoạt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động</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cụ</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thể</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như</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giãn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xã</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hội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cấm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tập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trung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đông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người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tạm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dừng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hoạt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động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vui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chơi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giải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trí</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cấm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nhập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cảnh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xuất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cảnh</a:t>
            </a:r>
            <a:r>
              <a:rPr lang="en-US" dirty="0">
                <a:solidFill>
                  <a:srgbClr val="000000"/>
                </a:solidFill>
                <a:latin typeface="Times New Roman" panose="02020603050405020304" pitchFamily="18" charset="0"/>
                <a:ea typeface="Calibri" panose="020F0502020204030204" pitchFamily="34" charset="0"/>
              </a:rPr>
              <a:t>,…</a:t>
            </a:r>
          </a:p>
        </p:txBody>
      </p:sp>
      <p:sp>
        <p:nvSpPr>
          <p:cNvPr id="5" name="Content Placeholder 4"/>
          <p:cNvSpPr>
            <a:spLocks noGrp="1"/>
          </p:cNvSpPr>
          <p:nvPr>
            <p:ph idx="1"/>
          </p:nvPr>
        </p:nvSpPr>
        <p:spPr/>
        <p:txBody>
          <a:bodyPr/>
          <a:lstStyle/>
          <a:p>
            <a:endParaRPr lang="en-US"/>
          </a:p>
        </p:txBody>
      </p:sp>
      <p:sp>
        <p:nvSpPr>
          <p:cNvPr id="12" name="Content Placeholder 2"/>
          <p:cNvSpPr txBox="1">
            <a:spLocks/>
          </p:cNvSpPr>
          <p:nvPr/>
        </p:nvSpPr>
        <p:spPr>
          <a:xfrm>
            <a:off x="3872204" y="864766"/>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81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7258" y="133626"/>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317241" y="1283575"/>
            <a:ext cx="3554963"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2. </a:t>
            </a:r>
            <a:r>
              <a:rPr lang="en-US" sz="2000" b="1" dirty="0" err="1" smtClean="0">
                <a:solidFill>
                  <a:srgbClr val="000000"/>
                </a:solidFill>
                <a:latin typeface="Times New Roman" panose="02020603050405020304" pitchFamily="18" charset="0"/>
                <a:ea typeface="Calibri" panose="020F0502020204030204" pitchFamily="34" charset="0"/>
              </a:rPr>
              <a:t>Phân</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tích</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và</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xử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lí</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dữ</a:t>
            </a:r>
            <a:r>
              <a:rPr lang="en-US" sz="2000" b="1" dirty="0" smtClean="0">
                <a:solidFill>
                  <a:srgbClr val="000000"/>
                </a:solidFill>
                <a:latin typeface="Times New Roman" panose="02020603050405020304" pitchFamily="18" charset="0"/>
                <a:ea typeface="Calibri" panose="020F0502020204030204" pitchFamily="34" charset="0"/>
              </a:rPr>
              <a:t> </a:t>
            </a:r>
            <a:r>
              <a:rPr lang="en-US" sz="2000" b="1" dirty="0" err="1" smtClean="0">
                <a:solidFill>
                  <a:srgbClr val="000000"/>
                </a:solidFill>
                <a:latin typeface="Times New Roman" panose="02020603050405020304" pitchFamily="18" charset="0"/>
                <a:ea typeface="Calibri" panose="020F0502020204030204" pitchFamily="34" charset="0"/>
              </a:rPr>
              <a:t>liệu</a:t>
            </a:r>
            <a:endParaRPr lang="en-US" sz="2000" b="1" dirty="0">
              <a:solidFill>
                <a:srgbClr val="000000"/>
              </a:solidFill>
              <a:latin typeface="Times New Roman" panose="02020603050405020304" pitchFamily="18" charset="0"/>
              <a:ea typeface="Calibri" panose="020F0502020204030204" pitchFamily="34" charset="0"/>
            </a:endParaRPr>
          </a:p>
        </p:txBody>
      </p:sp>
      <p:graphicFrame>
        <p:nvGraphicFramePr>
          <p:cNvPr id="9" name="Chart 8"/>
          <p:cNvGraphicFramePr/>
          <p:nvPr/>
        </p:nvGraphicFramePr>
        <p:xfrm>
          <a:off x="6923314" y="1483631"/>
          <a:ext cx="4926564" cy="3965448"/>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18375" y="1921412"/>
            <a:ext cx="6683828" cy="946285"/>
          </a:xfrm>
          <a:prstGeom prst="rect">
            <a:avLst/>
          </a:prstGeom>
        </p:spPr>
        <p:txBody>
          <a:bodyPr wrap="square">
            <a:spAutoFit/>
          </a:bodyPr>
          <a:lstStyle/>
          <a:p>
            <a:pPr algn="just">
              <a:lnSpc>
                <a:spcPct val="105000"/>
              </a:lnSpc>
              <a:spcBef>
                <a:spcPts val="600"/>
              </a:spcBef>
              <a:spcAft>
                <a:spcPts val="600"/>
              </a:spcAft>
            </a:pPr>
            <a:r>
              <a:rPr lang="en-US" dirty="0" err="1" smtClean="0">
                <a:solidFill>
                  <a:srgbClr val="000000"/>
                </a:solidFill>
                <a:latin typeface="Times New Roman" panose="02020603050405020304" pitchFamily="18" charset="0"/>
                <a:ea typeface="Calibri" panose="020F0502020204030204" pitchFamily="34" charset="0"/>
              </a:rPr>
              <a:t>Đề</a:t>
            </a:r>
            <a:r>
              <a:rPr lang="en-US" dirty="0" smtClean="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xuất</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biện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pháp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Đảm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bảo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biện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pháp</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phòng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bệnh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đảm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bảo</a:t>
            </a:r>
            <a:r>
              <a:rPr lang="en-US" dirty="0">
                <a:solidFill>
                  <a:srgbClr val="000000"/>
                </a:solidFill>
                <a:latin typeface="Times New Roman" panose="02020603050405020304" pitchFamily="18" charset="0"/>
                <a:ea typeface="Calibri" panose="020F0502020204030204" pitchFamily="34" charset="0"/>
              </a:rPr>
              <a:t> an </a:t>
            </a:r>
            <a:r>
              <a:rPr lang="en-US" dirty="0" err="1">
                <a:solidFill>
                  <a:srgbClr val="000000"/>
                </a:solidFill>
                <a:latin typeface="Times New Roman" panose="02020603050405020304" pitchFamily="18" charset="0"/>
                <a:ea typeface="Calibri" panose="020F0502020204030204" pitchFamily="34" charset="0"/>
              </a:rPr>
              <a:t>toàn</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cho</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khách</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Giảm</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giá</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loại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dịch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vụ</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Đa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dạng</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hóa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các</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hình</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thức</a:t>
            </a:r>
            <a:r>
              <a:rPr lang="en-US" dirty="0">
                <a:solidFill>
                  <a:srgbClr val="000000"/>
                </a:solidFill>
                <a:latin typeface="Times New Roman" panose="02020603050405020304" pitchFamily="18" charset="0"/>
                <a:ea typeface="Calibri" panose="020F0502020204030204" pitchFamily="34" charset="0"/>
              </a:rPr>
              <a:t> du </a:t>
            </a:r>
            <a:r>
              <a:rPr lang="en-US" dirty="0" err="1">
                <a:solidFill>
                  <a:srgbClr val="000000"/>
                </a:solidFill>
                <a:latin typeface="Times New Roman" panose="02020603050405020304" pitchFamily="18" charset="0"/>
                <a:ea typeface="Calibri" panose="020F0502020204030204" pitchFamily="34" charset="0"/>
              </a:rPr>
              <a:t>lịch</a:t>
            </a:r>
            <a:r>
              <a:rPr lang="en-US" dirty="0">
                <a:solidFill>
                  <a:srgbClr val="000000"/>
                </a:solidFill>
                <a:latin typeface="Times New Roman" panose="02020603050405020304" pitchFamily="18" charset="0"/>
                <a:ea typeface="Calibri" panose="020F0502020204030204" pitchFamily="34" charset="0"/>
              </a:rPr>
              <a:t>; …</a:t>
            </a:r>
          </a:p>
        </p:txBody>
      </p:sp>
      <p:sp>
        <p:nvSpPr>
          <p:cNvPr id="5" name="Content Placeholder 4"/>
          <p:cNvSpPr>
            <a:spLocks noGrp="1"/>
          </p:cNvSpPr>
          <p:nvPr>
            <p:ph idx="1"/>
          </p:nvPr>
        </p:nvSpPr>
        <p:spPr/>
        <p:txBody>
          <a:bodyPr/>
          <a:lstStyle/>
          <a:p>
            <a:endParaRPr lang="en-US"/>
          </a:p>
        </p:txBody>
      </p:sp>
      <p:sp>
        <p:nvSpPr>
          <p:cNvPr id="8" name="Content Placeholder 2"/>
          <p:cNvSpPr txBox="1">
            <a:spLocks/>
          </p:cNvSpPr>
          <p:nvPr/>
        </p:nvSpPr>
        <p:spPr>
          <a:xfrm>
            <a:off x="3872204" y="838010"/>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658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250" y="290482"/>
            <a:ext cx="8210938" cy="74521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Chủ</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Phân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tích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liệu</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233265" y="1596252"/>
            <a:ext cx="7804312" cy="400110"/>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lvl="0" algn="ctr">
              <a:spcBef>
                <a:spcPts val="300"/>
              </a:spcBef>
              <a:spcAft>
                <a:spcPts val="0"/>
              </a:spcAft>
            </a:pPr>
            <a:r>
              <a:rPr lang="en-US" sz="2000" b="1" dirty="0" smtClean="0">
                <a:solidFill>
                  <a:srgbClr val="000000"/>
                </a:solidFill>
                <a:latin typeface="Times New Roman" panose="02020603050405020304" pitchFamily="18" charset="0"/>
                <a:ea typeface="Calibri" panose="020F0502020204030204" pitchFamily="34" charset="0"/>
              </a:rPr>
              <a:t>3. </a:t>
            </a:r>
            <a:r>
              <a:rPr lang="vi-VN" sz="2000" b="1" dirty="0">
                <a:solidFill>
                  <a:srgbClr val="000000"/>
                </a:solidFill>
                <a:latin typeface="Times New Roman" panose="02020603050405020304" pitchFamily="18" charset="0"/>
                <a:ea typeface="Calibri" panose="020F0502020204030204" pitchFamily="34" charset="0"/>
              </a:rPr>
              <a:t>Tần số tương đối. Bảng tần số tương đối. Biểu đồ tần số tương đối </a:t>
            </a:r>
            <a:endParaRPr lang="en-US" sz="2000" b="1" dirty="0">
              <a:solidFill>
                <a:srgbClr val="000000"/>
              </a:solidFill>
              <a:latin typeface="Times New Roman" panose="02020603050405020304" pitchFamily="18" charset="0"/>
              <a:ea typeface="Calibri" panose="020F0502020204030204" pitchFamily="34" charset="0"/>
            </a:endParaRPr>
          </a:p>
        </p:txBody>
      </p:sp>
      <p:graphicFrame>
        <p:nvGraphicFramePr>
          <p:cNvPr id="10" name="Table 9"/>
          <p:cNvGraphicFramePr>
            <a:graphicFrameLocks noGrp="1"/>
          </p:cNvGraphicFramePr>
          <p:nvPr>
            <p:extLst/>
          </p:nvPr>
        </p:nvGraphicFramePr>
        <p:xfrm>
          <a:off x="1250291" y="2631951"/>
          <a:ext cx="2867406" cy="3755136"/>
        </p:xfrm>
        <a:graphic>
          <a:graphicData uri="http://schemas.openxmlformats.org/drawingml/2006/table">
            <a:tbl>
              <a:tblPr firstRow="1" firstCol="1" bandRow="1">
                <a:tableStyleId>{5C22544A-7EE6-4342-B048-85BDC9FD1C3A}</a:tableStyleId>
              </a:tblPr>
              <a:tblGrid>
                <a:gridCol w="1422062">
                  <a:extLst>
                    <a:ext uri="{9D8B030D-6E8A-4147-A177-3AD203B41FA5}">
                      <a16:colId xmlns:a16="http://schemas.microsoft.com/office/drawing/2014/main" val="1478232160"/>
                    </a:ext>
                  </a:extLst>
                </a:gridCol>
                <a:gridCol w="1445344">
                  <a:extLst>
                    <a:ext uri="{9D8B030D-6E8A-4147-A177-3AD203B41FA5}">
                      <a16:colId xmlns:a16="http://schemas.microsoft.com/office/drawing/2014/main" val="2679123708"/>
                    </a:ext>
                  </a:extLst>
                </a:gridCol>
              </a:tblGrid>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Điểm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Tần số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9928826"/>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4516484"/>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3</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2390016"/>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00552659"/>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17085028"/>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1233768"/>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63292"/>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8</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5</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74951190"/>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34276242"/>
                  </a:ext>
                </a:extLst>
              </a:tr>
              <a:tr h="306945">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a:effectLst/>
                          <a:latin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23866919"/>
                  </a:ext>
                </a:extLst>
              </a:tr>
              <a:tr h="306945">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40000"/>
                        </a:lnSpc>
                        <a:spcAft>
                          <a:spcPts val="0"/>
                        </a:spcAft>
                      </a:pPr>
                      <a:r>
                        <a:rPr lang="en-US" sz="1600" dirty="0">
                          <a:effectLst/>
                          <a:latin typeface="Times New Roman" panose="02020603050405020304" pitchFamily="18" charset="0"/>
                          <a:cs typeface="Times New Roman" panose="02020603050405020304" pitchFamily="18" charset="0"/>
                        </a:rPr>
                        <a:t>N = 40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2732542"/>
                  </a:ext>
                </a:extLst>
              </a:tr>
            </a:tbl>
          </a:graphicData>
        </a:graphic>
      </p:graphicFrame>
      <p:sp>
        <p:nvSpPr>
          <p:cNvPr id="11" name="Rounded Rectangle 10"/>
          <p:cNvSpPr/>
          <p:nvPr/>
        </p:nvSpPr>
        <p:spPr>
          <a:xfrm>
            <a:off x="1268015" y="1964854"/>
            <a:ext cx="2095934" cy="65029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smtClean="0">
                <a:latin typeface="Times New Roman" panose="02020603050405020304" pitchFamily="18" charset="0"/>
                <a:cs typeface="Times New Roman" panose="02020603050405020304" pitchFamily="18" charset="0"/>
              </a:rPr>
              <a:t>Cho </a:t>
            </a:r>
            <a:r>
              <a:rPr lang="en-US" dirty="0" err="1" smtClean="0">
                <a:latin typeface="Times New Roman" panose="02020603050405020304" pitchFamily="18" charset="0"/>
                <a:cs typeface="Times New Roman" panose="02020603050405020304" pitchFamily="18" charset="0"/>
              </a:rPr>
              <a:t>bảng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12" name="Rectangle 11"/>
          <p:cNvSpPr/>
          <p:nvPr/>
        </p:nvSpPr>
        <p:spPr>
          <a:xfrm>
            <a:off x="3623217" y="1996362"/>
            <a:ext cx="6965177" cy="781752"/>
          </a:xfrm>
          <a:prstGeom prst="rect">
            <a:avLst/>
          </a:prstGeom>
        </p:spPr>
        <p:txBody>
          <a:bodyPr wrap="square">
            <a:spAutoFit/>
          </a:bodyPr>
          <a:lstStyle/>
          <a:p>
            <a:pPr algn="ctr">
              <a:lnSpc>
                <a:spcPct val="140000"/>
              </a:lnSpc>
              <a:spcAft>
                <a:spcPts val="0"/>
              </a:spcAft>
            </a:pPr>
            <a:r>
              <a:rPr lang="en-US" sz="3200" b="1" dirty="0" smtClean="0">
                <a:solidFill>
                  <a:srgbClr val="C00000"/>
                </a:solidFill>
                <a:latin typeface="Times New Roman" panose="02020603050405020304" pitchFamily="18" charset="0"/>
                <a:ea typeface="Times New Roman" panose="02020603050405020304" pitchFamily="18" charset="0"/>
              </a:rPr>
              <a:t>?</a:t>
            </a:r>
            <a:r>
              <a:rPr lang="vi-VN" dirty="0" smtClean="0">
                <a:solidFill>
                  <a:srgbClr val="C00000"/>
                </a:solidFill>
                <a:latin typeface="Times New Roman" panose="02020603050405020304" pitchFamily="18" charset="0"/>
                <a:ea typeface="Times New Roman" panose="02020603050405020304" pitchFamily="18" charset="0"/>
              </a:rPr>
              <a:t>Tính </a:t>
            </a:r>
            <a:r>
              <a:rPr lang="vi-VN" dirty="0">
                <a:solidFill>
                  <a:srgbClr val="C00000"/>
                </a:solidFill>
                <a:latin typeface="Times New Roman" panose="02020603050405020304" pitchFamily="18" charset="0"/>
                <a:ea typeface="Times New Roman" panose="02020603050405020304" pitchFamily="18" charset="0"/>
              </a:rPr>
              <a:t>tỉ số phần trăm số lượng điểm 8 so tổng số lượng điểm của cả lớp.</a:t>
            </a:r>
            <a:endParaRPr lang="en-US" sz="1600" dirty="0">
              <a:solidFill>
                <a:srgbClr val="C00000"/>
              </a:solidFill>
              <a:effectLst/>
              <a:latin typeface="Times New Roman" panose="02020603050405020304" pitchFamily="18" charset="0"/>
              <a:ea typeface="Times New Roman" panose="02020603050405020304" pitchFamily="18" charset="0"/>
            </a:endParaRPr>
          </a:p>
        </p:txBody>
      </p:sp>
      <p:sp>
        <p:nvSpPr>
          <p:cNvPr id="13" name="Rectangle 2"/>
          <p:cNvSpPr>
            <a:spLocks noChangeArrowheads="1"/>
          </p:cNvSpPr>
          <p:nvPr/>
        </p:nvSpPr>
        <p:spPr bwMode="auto">
          <a:xfrm>
            <a:off x="6519672" y="3544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nvPr>
        </p:nvGraphicFramePr>
        <p:xfrm>
          <a:off x="5368883" y="3617117"/>
          <a:ext cx="1876425" cy="629760"/>
        </p:xfrm>
        <a:graphic>
          <a:graphicData uri="http://schemas.openxmlformats.org/presentationml/2006/ole">
            <mc:AlternateContent xmlns:mc="http://schemas.openxmlformats.org/markup-compatibility/2006">
              <mc:Choice xmlns:v="urn:schemas-microsoft-com:vml" Requires="v">
                <p:oleObj spid="_x0000_s1027" name="Equation" r:id="rId3" imgW="1167893" imgH="393529" progId="Equation.DSMT4">
                  <p:embed/>
                </p:oleObj>
              </mc:Choice>
              <mc:Fallback>
                <p:oleObj name="Equation" r:id="rId3" imgW="1167893" imgH="393529" progId="Equation.DSMT4">
                  <p:embed/>
                  <p:pic>
                    <p:nvPicPr>
                      <p:cNvPr id="14"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8883" y="3617117"/>
                        <a:ext cx="1876425" cy="629760"/>
                      </a:xfrm>
                      <a:prstGeom prst="rect">
                        <a:avLst/>
                      </a:prstGeom>
                      <a:noFill/>
                    </p:spPr>
                  </p:pic>
                </p:oleObj>
              </mc:Fallback>
            </mc:AlternateContent>
          </a:graphicData>
        </a:graphic>
      </p:graphicFrame>
      <p:sp>
        <p:nvSpPr>
          <p:cNvPr id="1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ounded Rectangle 16"/>
          <p:cNvSpPr/>
          <p:nvPr/>
        </p:nvSpPr>
        <p:spPr>
          <a:xfrm>
            <a:off x="6583327" y="2564198"/>
            <a:ext cx="1101915" cy="553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latin typeface="Times New Roman" panose="02020603050405020304" pitchFamily="18" charset="0"/>
                <a:cs typeface="Times New Roman" panose="02020603050405020304" pitchFamily="18" charset="0"/>
              </a:rPr>
              <a:t>Giải</a:t>
            </a:r>
            <a:endParaRPr lang="en-US" dirty="0">
              <a:latin typeface="Times New Roman" panose="02020603050405020304" pitchFamily="18" charset="0"/>
              <a:cs typeface="Times New Roman" panose="02020603050405020304" pitchFamily="18" charset="0"/>
            </a:endParaRPr>
          </a:p>
        </p:txBody>
      </p:sp>
      <p:sp>
        <p:nvSpPr>
          <p:cNvPr id="18" name="Rectangle 17"/>
          <p:cNvSpPr/>
          <p:nvPr/>
        </p:nvSpPr>
        <p:spPr>
          <a:xfrm>
            <a:off x="4519473" y="3109016"/>
            <a:ext cx="6096000" cy="646331"/>
          </a:xfrm>
          <a:prstGeom prst="rect">
            <a:avLst/>
          </a:prstGeom>
        </p:spPr>
        <p:txBody>
          <a:bodyPr>
            <a:spAutoFit/>
          </a:bodyPr>
          <a:lstStyle/>
          <a:p>
            <a:r>
              <a:rPr lang="en-US" dirty="0" smtClean="0">
                <a:latin typeface="Times New Roman" panose="02020603050405020304" pitchFamily="18" charset="0"/>
                <a:ea typeface="Times New Roman" panose="02020603050405020304" pitchFamily="18" charset="0"/>
              </a:rPr>
              <a:t>T</a:t>
            </a:r>
            <a:r>
              <a:rPr lang="vi-VN" dirty="0" smtClean="0">
                <a:latin typeface="Times New Roman" panose="02020603050405020304" pitchFamily="18" charset="0"/>
                <a:ea typeface="Times New Roman" panose="02020603050405020304" pitchFamily="18" charset="0"/>
              </a:rPr>
              <a:t>ỉ </a:t>
            </a:r>
            <a:r>
              <a:rPr lang="vi-VN" dirty="0">
                <a:latin typeface="Times New Roman" panose="02020603050405020304" pitchFamily="18" charset="0"/>
                <a:ea typeface="Times New Roman" panose="02020603050405020304" pitchFamily="18" charset="0"/>
              </a:rPr>
              <a:t>số phần trăm số lượng điểm 8 so tổng số lượng điểm của cả lớp</a:t>
            </a:r>
            <a:endParaRPr lang="en-US" dirty="0"/>
          </a:p>
        </p:txBody>
      </p:sp>
      <p:sp>
        <p:nvSpPr>
          <p:cNvPr id="19" name="Rectangle 18"/>
          <p:cNvSpPr/>
          <p:nvPr/>
        </p:nvSpPr>
        <p:spPr>
          <a:xfrm>
            <a:off x="1268015" y="5020056"/>
            <a:ext cx="2828497" cy="265176"/>
          </a:xfrm>
          <a:prstGeom prst="rect">
            <a:avLst/>
          </a:prstGeom>
          <a:noFill/>
          <a:ln w="28575"/>
        </p:spPr>
        <p:style>
          <a:lnRef idx="2">
            <a:schemeClr val="accent5"/>
          </a:lnRef>
          <a:fillRef idx="1">
            <a:schemeClr val="lt1"/>
          </a:fillRef>
          <a:effectRef idx="0">
            <a:schemeClr val="accent5"/>
          </a:effectRef>
          <a:fontRef idx="minor">
            <a:schemeClr val="dk1"/>
          </a:fontRef>
        </p:style>
        <p:txBody>
          <a:bodyPr rtlCol="0" anchor="ctr"/>
          <a:lstStyle/>
          <a:p>
            <a:pPr algn="ctr"/>
            <a:endParaRPr lang="en-US">
              <a:solidFill>
                <a:srgbClr val="FF0000"/>
              </a:solidFill>
            </a:endParaRPr>
          </a:p>
        </p:txBody>
      </p:sp>
      <p:sp>
        <p:nvSpPr>
          <p:cNvPr id="20" name="Rectangle 19"/>
          <p:cNvSpPr/>
          <p:nvPr/>
        </p:nvSpPr>
        <p:spPr>
          <a:xfrm>
            <a:off x="7964720" y="3636106"/>
            <a:ext cx="3034805" cy="437299"/>
          </a:xfrm>
          <a:prstGeom prst="rect">
            <a:avLst/>
          </a:prstGeom>
        </p:spPr>
        <p:txBody>
          <a:bodyPr wrap="none">
            <a:spAutoFit/>
          </a:bodyPr>
          <a:lstStyle/>
          <a:p>
            <a:pPr>
              <a:lnSpc>
                <a:spcPct val="140000"/>
              </a:lnSpc>
              <a:spcAft>
                <a:spcPts val="0"/>
              </a:spcAft>
            </a:pPr>
            <a:r>
              <a:rPr lang="vi-VN" dirty="0">
                <a:solidFill>
                  <a:srgbClr val="FF0000"/>
                </a:solidFill>
                <a:latin typeface="Times New Roman" panose="02020603050405020304" pitchFamily="18" charset="0"/>
                <a:ea typeface="Times New Roman" panose="02020603050405020304" pitchFamily="18" charset="0"/>
              </a:rPr>
              <a:t>là tần số tương đối của điểm 8.</a:t>
            </a:r>
            <a:endParaRPr lang="en-US" sz="1600" dirty="0">
              <a:solidFill>
                <a:srgbClr val="FF0000"/>
              </a:solidFill>
              <a:effectLst/>
              <a:latin typeface="Times New Roman" panose="02020603050405020304" pitchFamily="18" charset="0"/>
              <a:ea typeface="Times New Roman" panose="02020603050405020304" pitchFamily="18" charset="0"/>
            </a:endParaRPr>
          </a:p>
        </p:txBody>
      </p:sp>
      <p:sp>
        <p:nvSpPr>
          <p:cNvPr id="21" name="Right Arrow 20"/>
          <p:cNvSpPr/>
          <p:nvPr/>
        </p:nvSpPr>
        <p:spPr>
          <a:xfrm>
            <a:off x="7416324" y="3806799"/>
            <a:ext cx="396734" cy="250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p:cNvSpPr>
            <a:spLocks noGrp="1"/>
          </p:cNvSpPr>
          <p:nvPr>
            <p:ph idx="1"/>
          </p:nvPr>
        </p:nvSpPr>
        <p:spPr/>
        <p:txBody>
          <a:bodyPr/>
          <a:lstStyle/>
          <a:p>
            <a:endParaRPr lang="en-US"/>
          </a:p>
        </p:txBody>
      </p:sp>
      <p:sp>
        <p:nvSpPr>
          <p:cNvPr id="22" name="Content Placeholder 2"/>
          <p:cNvSpPr txBox="1">
            <a:spLocks/>
          </p:cNvSpPr>
          <p:nvPr/>
        </p:nvSpPr>
        <p:spPr>
          <a:xfrm>
            <a:off x="3816220" y="1035700"/>
            <a:ext cx="4627984" cy="44786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solidFill>
                  <a:srgbClr val="FF0000"/>
                </a:solidFill>
                <a:latin typeface="Times New Roman" panose="02020603050405020304" pitchFamily="18" charset="0"/>
                <a:cs typeface="Times New Roman" panose="02020603050405020304" pitchFamily="18" charset="0"/>
              </a:rPr>
              <a:t>Tiết 64-65: Phân tích và xử lí dữ liệu (2 Tiết)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69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circle(in)">
                                      <p:cBhvr>
                                        <p:cTn id="22" dur="20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ircle(in)">
                                      <p:cBhvr>
                                        <p:cTn id="2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p:bldP spid="2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284</TotalTime>
  <Words>2164</Words>
  <Application>Microsoft Office PowerPoint</Application>
  <PresentationFormat>Widescreen</PresentationFormat>
  <Paragraphs>474</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Calibri Light</vt:lpstr>
      <vt:lpstr>Cambria Math</vt:lpstr>
      <vt:lpstr>Symbol</vt:lpstr>
      <vt:lpstr>Times New Roman</vt:lpstr>
      <vt:lpstr>Office Theme</vt:lpstr>
      <vt:lpstr>Equation</vt:lpstr>
      <vt:lpstr>Chủ đề 2: Phân tích và xử lí dữ liệu</vt:lpstr>
      <vt:lpstr>Chủ đề 2: Phân tích và xử lí dữ liệu</vt:lpstr>
      <vt:lpstr>Chủ đề 2: Phân tích và xử lí dữ liệu</vt:lpstr>
      <vt:lpstr>Chủ đề 2: Phân tích và xử lí dữ liệu</vt:lpstr>
      <vt:lpstr>Chủ đề 2: Phân tích và xử lí dữ liệu</vt:lpstr>
      <vt:lpstr>PowerPoint Presentation</vt:lpstr>
      <vt:lpstr>Chủ đề 2: Phân tích và xử lí dữ liệu</vt:lpstr>
      <vt:lpstr>Chủ đề 2: Phân tích và xử lí dữ liệu</vt:lpstr>
      <vt:lpstr>Chủ đề 2: Phân tích và xử lí dữ liệu</vt:lpstr>
      <vt:lpstr>Chủ đề 2: Phân tích và xử lí dữ liệu</vt:lpstr>
      <vt:lpstr>Chủ đề 2: Phân tích và xử lí dữ liệu</vt:lpstr>
      <vt:lpstr>Chủ đề 2: Phân tích và xử lí dữ liệu</vt:lpstr>
      <vt:lpstr>PowerPoint Presentation</vt:lpstr>
      <vt:lpstr>PowerPoint Presentation</vt:lpstr>
      <vt:lpstr>LUYỆN TẬP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XÁC SUẤT THÔNG KÊ (8 tiết)</dc:title>
  <dc:creator>VNN.R9</dc:creator>
  <cp:lastModifiedBy>VNN.R9</cp:lastModifiedBy>
  <cp:revision>38</cp:revision>
  <dcterms:created xsi:type="dcterms:W3CDTF">2024-04-16T14:17:56Z</dcterms:created>
  <dcterms:modified xsi:type="dcterms:W3CDTF">2024-07-08T13:29:55Z</dcterms:modified>
</cp:coreProperties>
</file>