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notesMasterIdLst>
    <p:notesMasterId r:id="rId29"/>
  </p:notesMasterIdLst>
  <p:sldIdLst>
    <p:sldId id="258" r:id="rId2"/>
    <p:sldId id="28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88" r:id="rId12"/>
    <p:sldId id="289" r:id="rId13"/>
    <p:sldId id="295" r:id="rId14"/>
    <p:sldId id="269" r:id="rId15"/>
    <p:sldId id="271" r:id="rId16"/>
    <p:sldId id="272" r:id="rId17"/>
    <p:sldId id="294" r:id="rId18"/>
    <p:sldId id="274" r:id="rId19"/>
    <p:sldId id="277" r:id="rId20"/>
    <p:sldId id="278" r:id="rId21"/>
    <p:sldId id="280" r:id="rId22"/>
    <p:sldId id="281" r:id="rId23"/>
    <p:sldId id="282" r:id="rId24"/>
    <p:sldId id="279" r:id="rId25"/>
    <p:sldId id="283" r:id="rId26"/>
    <p:sldId id="285" r:id="rId27"/>
    <p:sldId id="3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C8954-F12B-4A39-9A01-84350B772411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1B776-0134-4586-BF4E-4CCF413CC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7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6025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0058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225CE-7816-79C0-6708-79CFB7F3D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>
            <a:extLst>
              <a:ext uri="{FF2B5EF4-FFF2-40B4-BE49-F238E27FC236}">
                <a16:creationId xmlns:a16="http://schemas.microsoft.com/office/drawing/2014/main" id="{99E7A40A-9FE0-A5F9-F8DB-A45E51506C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>
            <a:extLst>
              <a:ext uri="{FF2B5EF4-FFF2-40B4-BE49-F238E27FC236}">
                <a16:creationId xmlns:a16="http://schemas.microsoft.com/office/drawing/2014/main" id="{CFCB9B20-CC3C-03A7-B539-C13F5673A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4DE4DB1-2559-7E77-186B-5CC92E5BD0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922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4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1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0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8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55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6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0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2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3F62A-45C2-4C10-B6B6-23D7B4B7694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9B8EF-5D2D-4FEC-949D-BB75BEA08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4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68815" y="2656694"/>
            <a:ext cx="9878644" cy="1431925"/>
          </a:xfrm>
        </p:spPr>
        <p:txBody>
          <a:bodyPr>
            <a:normAutofit fontScale="90000"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17-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 :  LỰC TIẾP XÚC VÀ 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LỰC KHÔNG TIẾP XÚC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279292" y="4210540"/>
            <a:ext cx="3962400" cy="45761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KHTN 6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4905" y="5447185"/>
            <a:ext cx="9781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759200" y="1193800"/>
            <a:ext cx="426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84406" y="2736"/>
            <a:ext cx="12023185" cy="6883400"/>
            <a:chOff x="-11430" y="-49530"/>
            <a:chExt cx="9155430" cy="523494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4293559" y="1727973"/>
            <a:ext cx="32415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</p:txBody>
      </p:sp>
    </p:spTree>
    <p:extLst>
      <p:ext uri="{BB962C8B-B14F-4D97-AF65-F5344CB8AC3E}">
        <p14:creationId xmlns:p14="http://schemas.microsoft.com/office/powerpoint/2010/main" val="249077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3391" y="300251"/>
            <a:ext cx="777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LỰC KHÔNG TIẾP XÚC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Nhac-nen-hoat-hinh-vui-nhon-va-hai-huo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3700" y="300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8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0C4C49-CE4E-4034-B884-114CEE1AA786}"/>
              </a:ext>
            </a:extLst>
          </p:cNvPr>
          <p:cNvSpPr txBox="1"/>
          <p:nvPr/>
        </p:nvSpPr>
        <p:spPr>
          <a:xfrm>
            <a:off x="0" y="8768"/>
            <a:ext cx="84784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 Hs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9625" indent="-809625"/>
            <a:r>
              <a:rPr lang="en-US" sz="2800" b="1" dirty="0" err="1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::   -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2 </a:t>
            </a:r>
            <a:b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C3F99-5FE8-461A-A105-A309F1B5500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48035" y="2479040"/>
            <a:ext cx="5947965" cy="3535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C23B16-0E75-4314-AC3F-7B11A60C638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61" y="2479040"/>
            <a:ext cx="5318046" cy="3535681"/>
          </a:xfrm>
          <a:prstGeom prst="rect">
            <a:avLst/>
          </a:prstGeom>
        </p:spPr>
      </p:pic>
      <p:pic>
        <p:nvPicPr>
          <p:cNvPr id="9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2D400108-1506-4FFF-9D8B-5408AA049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0809" y="0"/>
            <a:ext cx="2496671" cy="1403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986E39-2E23-B604-ECC5-171CA67DCCB7}"/>
              </a:ext>
            </a:extLst>
          </p:cNvPr>
          <p:cNvSpPr txBox="1"/>
          <p:nvPr/>
        </p:nvSpPr>
        <p:spPr>
          <a:xfrm>
            <a:off x="361394" y="6014720"/>
            <a:ext cx="552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H38.2. Nam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03029-D26C-B205-BE40-1EE2CBE71B8B}"/>
              </a:ext>
            </a:extLst>
          </p:cNvPr>
          <p:cNvSpPr txBox="1"/>
          <p:nvPr/>
        </p:nvSpPr>
        <p:spPr>
          <a:xfrm>
            <a:off x="6974971" y="6118621"/>
            <a:ext cx="480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H38.2.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0C4C49-CE4E-4034-B884-114CEE1AA786}"/>
              </a:ext>
            </a:extLst>
          </p:cNvPr>
          <p:cNvSpPr txBox="1"/>
          <p:nvPr/>
        </p:nvSpPr>
        <p:spPr>
          <a:xfrm>
            <a:off x="231550" y="187980"/>
            <a:ext cx="594796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*H38.2: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:…………….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:……..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 ....... tiếp xúc với nhau.</a:t>
            </a:r>
          </a:p>
          <a:p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C3F99-5FE8-461A-A105-A309F1B5500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2252" y="3026630"/>
            <a:ext cx="5947965" cy="2783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C23B16-0E75-4314-AC3F-7B11A60C638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60" y="3026630"/>
            <a:ext cx="5318046" cy="3081197"/>
          </a:xfrm>
          <a:prstGeom prst="rect">
            <a:avLst/>
          </a:prstGeom>
        </p:spPr>
      </p:pic>
      <p:pic>
        <p:nvPicPr>
          <p:cNvPr id="9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2D400108-1506-4FFF-9D8B-5408AA049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0809" y="0"/>
            <a:ext cx="2496671" cy="1403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986E39-2E23-B604-ECC5-171CA67DCCB7}"/>
              </a:ext>
            </a:extLst>
          </p:cNvPr>
          <p:cNvSpPr txBox="1"/>
          <p:nvPr/>
        </p:nvSpPr>
        <p:spPr>
          <a:xfrm>
            <a:off x="158195" y="5857011"/>
            <a:ext cx="552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H38.2. Nam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03029-D26C-B205-BE40-1EE2CBE71B8B}"/>
              </a:ext>
            </a:extLst>
          </p:cNvPr>
          <p:cNvSpPr txBox="1"/>
          <p:nvPr/>
        </p:nvSpPr>
        <p:spPr>
          <a:xfrm>
            <a:off x="6974971" y="6118621"/>
            <a:ext cx="480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H37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830DE-7E74-4070-9C4C-3157B885FA9B}"/>
              </a:ext>
            </a:extLst>
          </p:cNvPr>
          <p:cNvSpPr txBox="1"/>
          <p:nvPr/>
        </p:nvSpPr>
        <p:spPr>
          <a:xfrm>
            <a:off x="6512560" y="1050120"/>
            <a:ext cx="498575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H37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.2: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:…………….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:……..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 ....... tiếp xúc với nhau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8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B86E6-F043-54D9-0366-8B305090B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F1E1CC-C38F-3424-C6C0-83E3D2D20A4B}"/>
              </a:ext>
            </a:extLst>
          </p:cNvPr>
          <p:cNvSpPr txBox="1"/>
          <p:nvPr/>
        </p:nvSpPr>
        <p:spPr>
          <a:xfrm>
            <a:off x="231550" y="187980"/>
            <a:ext cx="594796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*H38.2: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lực: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 châm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lực: 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 bi sắt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tiếp xúc với nhau.</a:t>
            </a:r>
          </a:p>
          <a:p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212E5-EF77-52CF-5962-2DA3B5E4A35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2252" y="3026630"/>
            <a:ext cx="5947965" cy="2783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A8E3B4-BE78-B87B-9D4F-4932E2E08BE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60" y="3026630"/>
            <a:ext cx="5318046" cy="3081197"/>
          </a:xfrm>
          <a:prstGeom prst="rect">
            <a:avLst/>
          </a:prstGeom>
        </p:spPr>
      </p:pic>
      <p:pic>
        <p:nvPicPr>
          <p:cNvPr id="9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CA41D579-4812-FC58-44AE-37DEDCC35F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0809" y="0"/>
            <a:ext cx="2496671" cy="1403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7BF5A7-9CCE-35E3-F43D-1323D3CA9AED}"/>
              </a:ext>
            </a:extLst>
          </p:cNvPr>
          <p:cNvSpPr txBox="1"/>
          <p:nvPr/>
        </p:nvSpPr>
        <p:spPr>
          <a:xfrm>
            <a:off x="158195" y="5857011"/>
            <a:ext cx="552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H38.2. Nam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BCD9B-CDFC-86DC-0968-E9B87E0962B6}"/>
              </a:ext>
            </a:extLst>
          </p:cNvPr>
          <p:cNvSpPr txBox="1"/>
          <p:nvPr/>
        </p:nvSpPr>
        <p:spPr>
          <a:xfrm>
            <a:off x="6974971" y="6118621"/>
            <a:ext cx="480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H37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530956-CEC5-89F7-2E99-23412D7F2228}"/>
              </a:ext>
            </a:extLst>
          </p:cNvPr>
          <p:cNvSpPr txBox="1"/>
          <p:nvPr/>
        </p:nvSpPr>
        <p:spPr>
          <a:xfrm>
            <a:off x="6512560" y="1050120"/>
            <a:ext cx="526642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H37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.2: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lực: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 Đất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lực: 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táo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 xúc với nhau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33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3" y="798655"/>
            <a:ext cx="5891742" cy="2722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544" y="4544703"/>
            <a:ext cx="480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971" y="566643"/>
            <a:ext cx="5691116" cy="3395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1523" y="4544703"/>
            <a:ext cx="480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144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6131" y="859808"/>
            <a:ext cx="4039738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96035" y="2811439"/>
            <a:ext cx="10972801" cy="32618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02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453" y="696036"/>
            <a:ext cx="4295225" cy="3930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566970" y="1856096"/>
            <a:ext cx="6120434" cy="4408227"/>
          </a:xfrm>
          <a:prstGeom prst="cloudCallout">
            <a:avLst>
              <a:gd name="adj1" fmla="val 72932"/>
              <a:gd name="adj2" fmla="val -44884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63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EFC7A-94AA-41B3-ABA0-C872A52AF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259" y="-82498"/>
            <a:ext cx="6669602" cy="268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1583A2-E647-4914-84DB-26C9969FF92A}"/>
              </a:ext>
            </a:extLst>
          </p:cNvPr>
          <p:cNvSpPr txBox="1"/>
          <p:nvPr/>
        </p:nvSpPr>
        <p:spPr>
          <a:xfrm>
            <a:off x="0" y="2409902"/>
            <a:ext cx="4767943" cy="3973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Thời</a:t>
            </a:r>
            <a:r>
              <a:rPr lang="en-US" sz="28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gian</a:t>
            </a:r>
            <a:r>
              <a:rPr lang="en-US" sz="2800" dirty="0">
                <a:solidFill>
                  <a:srgbClr val="661A0C"/>
                </a:solidFill>
              </a:rPr>
              <a:t>: </a:t>
            </a:r>
            <a:r>
              <a:rPr lang="en-US" sz="2400" b="1" dirty="0"/>
              <a:t>3 </a:t>
            </a:r>
            <a:r>
              <a:rPr lang="en-US" sz="2400" b="1" dirty="0" err="1"/>
              <a:t>phút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Nhiệm</a:t>
            </a:r>
            <a:r>
              <a:rPr lang="en-US" sz="28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800" b="1" dirty="0" err="1">
                <a:solidFill>
                  <a:srgbClr val="661A0C"/>
                </a:solidFill>
                <a:latin typeface="#9Slide07 Hillda" pitchFamily="2" charset="0"/>
              </a:rPr>
              <a:t>vụ</a:t>
            </a:r>
            <a:r>
              <a:rPr lang="en-US" sz="2800" dirty="0">
                <a:solidFill>
                  <a:srgbClr val="661A0C"/>
                </a:solidFill>
              </a:rPr>
              <a:t>: </a:t>
            </a: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: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chỗ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chấm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EA64FE7-BECF-4BDE-91B3-D9CBC1B8CE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236453"/>
              </p:ext>
            </p:extLst>
          </p:nvPr>
        </p:nvGraphicFramePr>
        <p:xfrm>
          <a:off x="4767943" y="1443362"/>
          <a:ext cx="7424057" cy="5629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834335" imgH="3762921" progId="Word.Document.12">
                  <p:embed/>
                </p:oleObj>
              </mc:Choice>
              <mc:Fallback>
                <p:oleObj name="Document" r:id="rId5" imgW="6834335" imgH="3762921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EA64FE7-BECF-4BDE-91B3-D9CBC1B8CE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67943" y="1443362"/>
                        <a:ext cx="7424057" cy="5629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ADDA88E7-C32F-4471-A7F4-AC2144F85E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0809" y="0"/>
            <a:ext cx="2496671" cy="1403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FF358-5784-69F4-6F05-3D62E7CF1913}"/>
              </a:ext>
            </a:extLst>
          </p:cNvPr>
          <p:cNvSpPr txBox="1"/>
          <p:nvPr/>
        </p:nvSpPr>
        <p:spPr>
          <a:xfrm>
            <a:off x="6245064" y="3664169"/>
            <a:ext cx="181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xúc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32A86-B427-3214-D862-76818D8C3A5E}"/>
              </a:ext>
            </a:extLst>
          </p:cNvPr>
          <p:cNvSpPr txBox="1"/>
          <p:nvPr/>
        </p:nvSpPr>
        <p:spPr>
          <a:xfrm>
            <a:off x="9848304" y="3756502"/>
            <a:ext cx="227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tiếp xúc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5E12C-0F14-5B2A-D720-D37FCF7D3974}"/>
              </a:ext>
            </a:extLst>
          </p:cNvPr>
          <p:cNvSpPr txBox="1"/>
          <p:nvPr/>
        </p:nvSpPr>
        <p:spPr>
          <a:xfrm>
            <a:off x="6168535" y="6073324"/>
            <a:ext cx="227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tiếp xúc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8FFE4A-8C95-FB77-315B-9BBED8F9305C}"/>
              </a:ext>
            </a:extLst>
          </p:cNvPr>
          <p:cNvSpPr txBox="1"/>
          <p:nvPr/>
        </p:nvSpPr>
        <p:spPr>
          <a:xfrm>
            <a:off x="9989436" y="6069422"/>
            <a:ext cx="199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xúc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7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650" y="1815152"/>
            <a:ext cx="4295225" cy="3930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703447" y="2661313"/>
            <a:ext cx="5683705" cy="3630305"/>
          </a:xfrm>
          <a:prstGeom prst="cloudCallout">
            <a:avLst>
              <a:gd name="adj1" fmla="val 72932"/>
              <a:gd name="adj2" fmla="val -4488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2307819" y="592624"/>
            <a:ext cx="6948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 HỎI TRẮC NGHIỆM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00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7476" y="5751408"/>
            <a:ext cx="562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Hoan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hô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đúng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rồi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64274" y="1590441"/>
            <a:ext cx="10822674" cy="1155279"/>
            <a:chOff x="764274" y="1590441"/>
            <a:chExt cx="10822674" cy="1155279"/>
          </a:xfrm>
        </p:grpSpPr>
        <p:sp>
          <p:nvSpPr>
            <p:cNvPr id="18" name="Freeform 17"/>
            <p:cNvSpPr/>
            <p:nvPr/>
          </p:nvSpPr>
          <p:spPr>
            <a:xfrm>
              <a:off x="764274" y="1594694"/>
              <a:ext cx="805717" cy="1151026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80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A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69990" y="1590441"/>
              <a:ext cx="10016958" cy="748560"/>
            </a:xfrm>
            <a:custGeom>
              <a:avLst/>
              <a:gdLst>
                <a:gd name="connsiteX0" fmla="*/ 124762 w 748560"/>
                <a:gd name="connsiteY0" fmla="*/ 0 h 10016958"/>
                <a:gd name="connsiteX1" fmla="*/ 623798 w 748560"/>
                <a:gd name="connsiteY1" fmla="*/ 0 h 10016958"/>
                <a:gd name="connsiteX2" fmla="*/ 748560 w 748560"/>
                <a:gd name="connsiteY2" fmla="*/ 124762 h 10016958"/>
                <a:gd name="connsiteX3" fmla="*/ 748560 w 748560"/>
                <a:gd name="connsiteY3" fmla="*/ 10016958 h 10016958"/>
                <a:gd name="connsiteX4" fmla="*/ 748560 w 748560"/>
                <a:gd name="connsiteY4" fmla="*/ 10016958 h 10016958"/>
                <a:gd name="connsiteX5" fmla="*/ 0 w 748560"/>
                <a:gd name="connsiteY5" fmla="*/ 10016958 h 10016958"/>
                <a:gd name="connsiteX6" fmla="*/ 0 w 748560"/>
                <a:gd name="connsiteY6" fmla="*/ 10016958 h 10016958"/>
                <a:gd name="connsiteX7" fmla="*/ 0 w 748560"/>
                <a:gd name="connsiteY7" fmla="*/ 124762 h 10016958"/>
                <a:gd name="connsiteX8" fmla="*/ 124762 w 748560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560" h="10016958">
                  <a:moveTo>
                    <a:pt x="748560" y="1669524"/>
                  </a:moveTo>
                  <a:lnTo>
                    <a:pt x="748560" y="8347434"/>
                  </a:lnTo>
                  <a:cubicBezTo>
                    <a:pt x="748560" y="9269481"/>
                    <a:pt x="744386" y="10016951"/>
                    <a:pt x="739237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9237" y="7"/>
                  </a:lnTo>
                  <a:cubicBezTo>
                    <a:pt x="744386" y="7"/>
                    <a:pt x="748560" y="747477"/>
                    <a:pt x="748560" y="1669524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62" rIns="56862" bIns="5686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hút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endParaRPr lang="en-US" sz="3200" kern="1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4274" y="2514752"/>
            <a:ext cx="10822674" cy="1151025"/>
            <a:chOff x="764274" y="2514752"/>
            <a:chExt cx="10822674" cy="1151025"/>
          </a:xfrm>
        </p:grpSpPr>
        <p:sp>
          <p:nvSpPr>
            <p:cNvPr id="20" name="Freeform 19"/>
            <p:cNvSpPr/>
            <p:nvPr/>
          </p:nvSpPr>
          <p:spPr>
            <a:xfrm>
              <a:off x="764274" y="2514752"/>
              <a:ext cx="805717" cy="1151025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79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B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569990" y="2597823"/>
              <a:ext cx="10016958" cy="748166"/>
            </a:xfrm>
            <a:custGeom>
              <a:avLst/>
              <a:gdLst>
                <a:gd name="connsiteX0" fmla="*/ 124697 w 748166"/>
                <a:gd name="connsiteY0" fmla="*/ 0 h 10016958"/>
                <a:gd name="connsiteX1" fmla="*/ 623469 w 748166"/>
                <a:gd name="connsiteY1" fmla="*/ 0 h 10016958"/>
                <a:gd name="connsiteX2" fmla="*/ 748166 w 748166"/>
                <a:gd name="connsiteY2" fmla="*/ 124697 h 10016958"/>
                <a:gd name="connsiteX3" fmla="*/ 748166 w 748166"/>
                <a:gd name="connsiteY3" fmla="*/ 10016958 h 10016958"/>
                <a:gd name="connsiteX4" fmla="*/ 748166 w 748166"/>
                <a:gd name="connsiteY4" fmla="*/ 10016958 h 10016958"/>
                <a:gd name="connsiteX5" fmla="*/ 0 w 748166"/>
                <a:gd name="connsiteY5" fmla="*/ 10016958 h 10016958"/>
                <a:gd name="connsiteX6" fmla="*/ 0 w 748166"/>
                <a:gd name="connsiteY6" fmla="*/ 10016958 h 10016958"/>
                <a:gd name="connsiteX7" fmla="*/ 0 w 748166"/>
                <a:gd name="connsiteY7" fmla="*/ 124697 h 10016958"/>
                <a:gd name="connsiteX8" fmla="*/ 124697 w 748166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166" h="10016958">
                  <a:moveTo>
                    <a:pt x="748166" y="1669533"/>
                  </a:moveTo>
                  <a:lnTo>
                    <a:pt x="748166" y="8347425"/>
                  </a:lnTo>
                  <a:cubicBezTo>
                    <a:pt x="748166" y="9269475"/>
                    <a:pt x="743996" y="10016951"/>
                    <a:pt x="738852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8852" y="7"/>
                  </a:lnTo>
                  <a:cubicBezTo>
                    <a:pt x="743996" y="7"/>
                    <a:pt x="748166" y="747483"/>
                    <a:pt x="748166" y="1669533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42" rIns="56842" bIns="5684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lò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xo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lò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xo.</a:t>
              </a:r>
              <a:endParaRPr lang="en-US" sz="3200" kern="1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4274" y="3600947"/>
            <a:ext cx="10822674" cy="1151025"/>
            <a:chOff x="764274" y="3600947"/>
            <a:chExt cx="10822674" cy="1151025"/>
          </a:xfrm>
        </p:grpSpPr>
        <p:sp>
          <p:nvSpPr>
            <p:cNvPr id="22" name="Freeform 21"/>
            <p:cNvSpPr/>
            <p:nvPr/>
          </p:nvSpPr>
          <p:spPr>
            <a:xfrm>
              <a:off x="764274" y="3600947"/>
              <a:ext cx="805717" cy="1151025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79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C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569990" y="3600948"/>
              <a:ext cx="10016958" cy="748166"/>
            </a:xfrm>
            <a:custGeom>
              <a:avLst/>
              <a:gdLst>
                <a:gd name="connsiteX0" fmla="*/ 124697 w 748166"/>
                <a:gd name="connsiteY0" fmla="*/ 0 h 10016958"/>
                <a:gd name="connsiteX1" fmla="*/ 623469 w 748166"/>
                <a:gd name="connsiteY1" fmla="*/ 0 h 10016958"/>
                <a:gd name="connsiteX2" fmla="*/ 748166 w 748166"/>
                <a:gd name="connsiteY2" fmla="*/ 124697 h 10016958"/>
                <a:gd name="connsiteX3" fmla="*/ 748166 w 748166"/>
                <a:gd name="connsiteY3" fmla="*/ 10016958 h 10016958"/>
                <a:gd name="connsiteX4" fmla="*/ 748166 w 748166"/>
                <a:gd name="connsiteY4" fmla="*/ 10016958 h 10016958"/>
                <a:gd name="connsiteX5" fmla="*/ 0 w 748166"/>
                <a:gd name="connsiteY5" fmla="*/ 10016958 h 10016958"/>
                <a:gd name="connsiteX6" fmla="*/ 0 w 748166"/>
                <a:gd name="connsiteY6" fmla="*/ 10016958 h 10016958"/>
                <a:gd name="connsiteX7" fmla="*/ 0 w 748166"/>
                <a:gd name="connsiteY7" fmla="*/ 124697 h 10016958"/>
                <a:gd name="connsiteX8" fmla="*/ 124697 w 748166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166" h="10016958">
                  <a:moveTo>
                    <a:pt x="748166" y="1669533"/>
                  </a:moveTo>
                  <a:lnTo>
                    <a:pt x="748166" y="8347425"/>
                  </a:lnTo>
                  <a:cubicBezTo>
                    <a:pt x="748166" y="9269475"/>
                    <a:pt x="743996" y="10016951"/>
                    <a:pt x="738852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8852" y="7"/>
                  </a:lnTo>
                  <a:cubicBezTo>
                    <a:pt x="743996" y="7"/>
                    <a:pt x="748166" y="747483"/>
                    <a:pt x="748166" y="1669533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42" rIns="56842" bIns="5684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hút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64274" y="4604073"/>
            <a:ext cx="10822674" cy="1151025"/>
            <a:chOff x="764274" y="4604073"/>
            <a:chExt cx="10822674" cy="1151025"/>
          </a:xfrm>
        </p:grpSpPr>
        <p:sp>
          <p:nvSpPr>
            <p:cNvPr id="24" name="Freeform 23"/>
            <p:cNvSpPr/>
            <p:nvPr/>
          </p:nvSpPr>
          <p:spPr>
            <a:xfrm>
              <a:off x="764274" y="4604073"/>
              <a:ext cx="805717" cy="1151025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79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D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1569990" y="4604074"/>
              <a:ext cx="10016958" cy="748167"/>
            </a:xfrm>
            <a:custGeom>
              <a:avLst/>
              <a:gdLst>
                <a:gd name="connsiteX0" fmla="*/ 124697 w 748166"/>
                <a:gd name="connsiteY0" fmla="*/ 0 h 10016958"/>
                <a:gd name="connsiteX1" fmla="*/ 623469 w 748166"/>
                <a:gd name="connsiteY1" fmla="*/ 0 h 10016958"/>
                <a:gd name="connsiteX2" fmla="*/ 748166 w 748166"/>
                <a:gd name="connsiteY2" fmla="*/ 124697 h 10016958"/>
                <a:gd name="connsiteX3" fmla="*/ 748166 w 748166"/>
                <a:gd name="connsiteY3" fmla="*/ 10016958 h 10016958"/>
                <a:gd name="connsiteX4" fmla="*/ 748166 w 748166"/>
                <a:gd name="connsiteY4" fmla="*/ 10016958 h 10016958"/>
                <a:gd name="connsiteX5" fmla="*/ 0 w 748166"/>
                <a:gd name="connsiteY5" fmla="*/ 10016958 h 10016958"/>
                <a:gd name="connsiteX6" fmla="*/ 0 w 748166"/>
                <a:gd name="connsiteY6" fmla="*/ 10016958 h 10016958"/>
                <a:gd name="connsiteX7" fmla="*/ 0 w 748166"/>
                <a:gd name="connsiteY7" fmla="*/ 124697 h 10016958"/>
                <a:gd name="connsiteX8" fmla="*/ 124697 w 748166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166" h="10016958">
                  <a:moveTo>
                    <a:pt x="748166" y="1669533"/>
                  </a:moveTo>
                  <a:lnTo>
                    <a:pt x="748166" y="8347425"/>
                  </a:lnTo>
                  <a:cubicBezTo>
                    <a:pt x="748166" y="9269475"/>
                    <a:pt x="743996" y="10016951"/>
                    <a:pt x="738852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8852" y="7"/>
                  </a:lnTo>
                  <a:cubicBezTo>
                    <a:pt x="743996" y="7"/>
                    <a:pt x="748166" y="747483"/>
                    <a:pt x="748166" y="1669533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42" rIns="56842" bIns="5684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64273" y="382137"/>
            <a:ext cx="10822676" cy="6960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4182" y="5751408"/>
            <a:ext cx="529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Rất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tiếc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sai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rồi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295" y="5456078"/>
            <a:ext cx="988802" cy="988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964" y="5610205"/>
            <a:ext cx="1007082" cy="100708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55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xit" presetSubtype="1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xit" presetSubtype="10" fill="hold" grpId="4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xit" presetSubtype="1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" grpId="1"/>
      <p:bldP spid="2" grpId="2"/>
      <p:bldP spid="2" grpId="3"/>
      <p:bldP spid="2" grpId="4"/>
      <p:bldP spid="2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7" y="322851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532" y="353873"/>
            <a:ext cx="6331787" cy="62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298" y="2446085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5A6AD8-2EF0-49CC-B3DD-8834652FF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035" y="702060"/>
            <a:ext cx="2577795" cy="5597498"/>
          </a:xfrm>
          <a:prstGeom prst="rect">
            <a:avLst/>
          </a:prstGeom>
        </p:spPr>
      </p:pic>
      <p:grpSp>
        <p:nvGrpSpPr>
          <p:cNvPr id="7" name="Group 44">
            <a:extLst>
              <a:ext uri="{FF2B5EF4-FFF2-40B4-BE49-F238E27FC236}">
                <a16:creationId xmlns:a16="http://schemas.microsoft.com/office/drawing/2014/main" id="{A4EE8C13-D199-48A3-BBAB-BB05623C83A6}"/>
              </a:ext>
            </a:extLst>
          </p:cNvPr>
          <p:cNvGrpSpPr>
            <a:grpSpLocks/>
          </p:cNvGrpSpPr>
          <p:nvPr/>
        </p:nvGrpSpPr>
        <p:grpSpPr bwMode="auto">
          <a:xfrm>
            <a:off x="7176899" y="873760"/>
            <a:ext cx="4227761" cy="2729502"/>
            <a:chOff x="2789" y="2217"/>
            <a:chExt cx="1892" cy="882"/>
          </a:xfrm>
        </p:grpSpPr>
        <p:pic>
          <p:nvPicPr>
            <p:cNvPr id="8" name="Picture 42" descr="007">
              <a:extLst>
                <a:ext uri="{FF2B5EF4-FFF2-40B4-BE49-F238E27FC236}">
                  <a16:creationId xmlns:a16="http://schemas.microsoft.com/office/drawing/2014/main" id="{7A3B47A7-B2D0-43BA-9ADC-1A7329A07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217"/>
              <a:ext cx="189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43">
              <a:extLst>
                <a:ext uri="{FF2B5EF4-FFF2-40B4-BE49-F238E27FC236}">
                  <a16:creationId xmlns:a16="http://schemas.microsoft.com/office/drawing/2014/main" id="{86F146B1-2D24-4C34-9625-AAE0F1293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2294"/>
              <a:ext cx="1817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15000"/>
                </a:lnSpc>
              </a:pPr>
              <a:r>
                <a:rPr lang="en-US" sz="2400" b="1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êu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sợi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dây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dây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treo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quả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nặng</a:t>
              </a:r>
              <a:r>
                <a:rPr lang="en-US" sz="2400" b="1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2400" b="1" i="1" dirty="0">
                  <a:solidFill>
                    <a:srgbClr val="FF0000"/>
                  </a:solidFill>
                  <a:ea typeface="Calibri" panose="020F0502020204030204" pitchFamily="34" charset="0"/>
                </a:rPr>
                <a:t>(</a:t>
              </a:r>
              <a:r>
                <a:rPr lang="en-US" sz="24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</a:t>
              </a:r>
              <a:r>
                <a:rPr lang="en-US" sz="24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lắc</a:t>
              </a:r>
              <a:r>
                <a:rPr lang="en-US" sz="24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)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lệch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ra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khỏi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vị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trí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ban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đầu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966" y="286601"/>
            <a:ext cx="1138223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có lực tiếp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4967" y="1464515"/>
            <a:ext cx="11382233" cy="1247431"/>
            <a:chOff x="504967" y="1464515"/>
            <a:chExt cx="11382233" cy="1247431"/>
          </a:xfrm>
        </p:grpSpPr>
        <p:sp>
          <p:nvSpPr>
            <p:cNvPr id="7" name="Freeform 6"/>
            <p:cNvSpPr/>
            <p:nvPr/>
          </p:nvSpPr>
          <p:spPr>
            <a:xfrm>
              <a:off x="504967" y="1464515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A.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378168" y="1464515"/>
              <a:ext cx="10509032" cy="811257"/>
            </a:xfrm>
            <a:custGeom>
              <a:avLst/>
              <a:gdLst>
                <a:gd name="connsiteX0" fmla="*/ 135212 w 811256"/>
                <a:gd name="connsiteY0" fmla="*/ 0 h 10509031"/>
                <a:gd name="connsiteX1" fmla="*/ 676044 w 811256"/>
                <a:gd name="connsiteY1" fmla="*/ 0 h 10509031"/>
                <a:gd name="connsiteX2" fmla="*/ 811256 w 811256"/>
                <a:gd name="connsiteY2" fmla="*/ 135212 h 10509031"/>
                <a:gd name="connsiteX3" fmla="*/ 811256 w 811256"/>
                <a:gd name="connsiteY3" fmla="*/ 10509031 h 10509031"/>
                <a:gd name="connsiteX4" fmla="*/ 811256 w 811256"/>
                <a:gd name="connsiteY4" fmla="*/ 10509031 h 10509031"/>
                <a:gd name="connsiteX5" fmla="*/ 0 w 811256"/>
                <a:gd name="connsiteY5" fmla="*/ 10509031 h 10509031"/>
                <a:gd name="connsiteX6" fmla="*/ 0 w 811256"/>
                <a:gd name="connsiteY6" fmla="*/ 10509031 h 10509031"/>
                <a:gd name="connsiteX7" fmla="*/ 0 w 811256"/>
                <a:gd name="connsiteY7" fmla="*/ 135212 h 10509031"/>
                <a:gd name="connsiteX8" fmla="*/ 135212 w 811256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1256" h="10509031">
                  <a:moveTo>
                    <a:pt x="811256" y="1751544"/>
                  </a:moveTo>
                  <a:lnTo>
                    <a:pt x="811256" y="8757487"/>
                  </a:lnTo>
                  <a:cubicBezTo>
                    <a:pt x="811256" y="9724841"/>
                    <a:pt x="806583" y="10509025"/>
                    <a:pt x="800818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818" y="6"/>
                  </a:lnTo>
                  <a:cubicBezTo>
                    <a:pt x="806583" y="6"/>
                    <a:pt x="811256" y="784190"/>
                    <a:pt x="811256" y="175154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22" rIns="59922" bIns="5992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/>
                <a:t>Một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hành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tinh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trong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hệ</a:t>
              </a:r>
              <a:r>
                <a:rPr lang="en-US" sz="3200" kern="1200" dirty="0"/>
                <a:t> MT </a:t>
              </a:r>
              <a:r>
                <a:rPr lang="en-US" sz="3200" kern="1200" dirty="0" err="1"/>
                <a:t>chuyển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động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xung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quanh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một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ngôi</a:t>
              </a:r>
              <a:r>
                <a:rPr lang="en-US" sz="3200" kern="1200" dirty="0"/>
                <a:t> </a:t>
              </a:r>
              <a:r>
                <a:rPr lang="vi-VN" sz="3200" kern="1200" dirty="0"/>
                <a:t>sao.</a:t>
              </a:r>
              <a:endParaRPr lang="en-US" sz="32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4967" y="2565352"/>
            <a:ext cx="11382232" cy="1247431"/>
            <a:chOff x="504967" y="2565352"/>
            <a:chExt cx="11382232" cy="1247431"/>
          </a:xfrm>
        </p:grpSpPr>
        <p:sp>
          <p:nvSpPr>
            <p:cNvPr id="9" name="Freeform 8"/>
            <p:cNvSpPr/>
            <p:nvPr/>
          </p:nvSpPr>
          <p:spPr>
            <a:xfrm>
              <a:off x="504967" y="2565352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B.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1378168" y="2565354"/>
              <a:ext cx="10509031" cy="810829"/>
            </a:xfrm>
            <a:custGeom>
              <a:avLst/>
              <a:gdLst>
                <a:gd name="connsiteX0" fmla="*/ 135141 w 810829"/>
                <a:gd name="connsiteY0" fmla="*/ 0 h 10509031"/>
                <a:gd name="connsiteX1" fmla="*/ 675688 w 810829"/>
                <a:gd name="connsiteY1" fmla="*/ 0 h 10509031"/>
                <a:gd name="connsiteX2" fmla="*/ 810829 w 810829"/>
                <a:gd name="connsiteY2" fmla="*/ 135141 h 10509031"/>
                <a:gd name="connsiteX3" fmla="*/ 810829 w 810829"/>
                <a:gd name="connsiteY3" fmla="*/ 10509031 h 10509031"/>
                <a:gd name="connsiteX4" fmla="*/ 810829 w 810829"/>
                <a:gd name="connsiteY4" fmla="*/ 10509031 h 10509031"/>
                <a:gd name="connsiteX5" fmla="*/ 0 w 810829"/>
                <a:gd name="connsiteY5" fmla="*/ 10509031 h 10509031"/>
                <a:gd name="connsiteX6" fmla="*/ 0 w 810829"/>
                <a:gd name="connsiteY6" fmla="*/ 10509031 h 10509031"/>
                <a:gd name="connsiteX7" fmla="*/ 0 w 810829"/>
                <a:gd name="connsiteY7" fmla="*/ 135141 h 10509031"/>
                <a:gd name="connsiteX8" fmla="*/ 135141 w 810829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0829" h="10509031">
                  <a:moveTo>
                    <a:pt x="810829" y="1751546"/>
                  </a:moveTo>
                  <a:lnTo>
                    <a:pt x="810829" y="8757485"/>
                  </a:lnTo>
                  <a:cubicBezTo>
                    <a:pt x="810829" y="9724829"/>
                    <a:pt x="806161" y="10509025"/>
                    <a:pt x="800402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402" y="6"/>
                  </a:lnTo>
                  <a:cubicBezTo>
                    <a:pt x="806161" y="6"/>
                    <a:pt x="810829" y="784202"/>
                    <a:pt x="810829" y="1751546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00" rIns="59900" bIns="5990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/>
                <a:t>Một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vận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động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viên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nhảy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dù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rơi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trên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không</a:t>
              </a:r>
              <a:r>
                <a:rPr lang="en-US" sz="3200" kern="1200" dirty="0"/>
                <a:t> </a:t>
              </a:r>
              <a:r>
                <a:rPr lang="vi-VN" sz="3200" kern="1200" dirty="0"/>
                <a:t>trung.</a:t>
              </a:r>
              <a:endParaRPr lang="en-US" sz="32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4967" y="3666189"/>
            <a:ext cx="11382232" cy="1247431"/>
            <a:chOff x="504967" y="3666189"/>
            <a:chExt cx="11382232" cy="1247431"/>
          </a:xfrm>
        </p:grpSpPr>
        <p:sp>
          <p:nvSpPr>
            <p:cNvPr id="11" name="Freeform 10"/>
            <p:cNvSpPr/>
            <p:nvPr/>
          </p:nvSpPr>
          <p:spPr>
            <a:xfrm>
              <a:off x="504967" y="3666189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/>
                <a:t>C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378168" y="3666191"/>
              <a:ext cx="10509031" cy="810830"/>
            </a:xfrm>
            <a:custGeom>
              <a:avLst/>
              <a:gdLst>
                <a:gd name="connsiteX0" fmla="*/ 135141 w 810829"/>
                <a:gd name="connsiteY0" fmla="*/ 0 h 10509031"/>
                <a:gd name="connsiteX1" fmla="*/ 675688 w 810829"/>
                <a:gd name="connsiteY1" fmla="*/ 0 h 10509031"/>
                <a:gd name="connsiteX2" fmla="*/ 810829 w 810829"/>
                <a:gd name="connsiteY2" fmla="*/ 135141 h 10509031"/>
                <a:gd name="connsiteX3" fmla="*/ 810829 w 810829"/>
                <a:gd name="connsiteY3" fmla="*/ 10509031 h 10509031"/>
                <a:gd name="connsiteX4" fmla="*/ 810829 w 810829"/>
                <a:gd name="connsiteY4" fmla="*/ 10509031 h 10509031"/>
                <a:gd name="connsiteX5" fmla="*/ 0 w 810829"/>
                <a:gd name="connsiteY5" fmla="*/ 10509031 h 10509031"/>
                <a:gd name="connsiteX6" fmla="*/ 0 w 810829"/>
                <a:gd name="connsiteY6" fmla="*/ 10509031 h 10509031"/>
                <a:gd name="connsiteX7" fmla="*/ 0 w 810829"/>
                <a:gd name="connsiteY7" fmla="*/ 135141 h 10509031"/>
                <a:gd name="connsiteX8" fmla="*/ 135141 w 810829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0829" h="10509031">
                  <a:moveTo>
                    <a:pt x="810829" y="1751546"/>
                  </a:moveTo>
                  <a:lnTo>
                    <a:pt x="810829" y="8757485"/>
                  </a:lnTo>
                  <a:cubicBezTo>
                    <a:pt x="810829" y="9724829"/>
                    <a:pt x="806161" y="10509025"/>
                    <a:pt x="800402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402" y="6"/>
                  </a:lnTo>
                  <a:cubicBezTo>
                    <a:pt x="806161" y="6"/>
                    <a:pt x="810829" y="784202"/>
                    <a:pt x="810829" y="1751546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00" rIns="59900" bIns="5990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/>
                <a:t>Thủ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môn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bắt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được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quả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bóng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trước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khung</a:t>
              </a:r>
              <a:r>
                <a:rPr lang="en-US" sz="3200" kern="1200" dirty="0"/>
                <a:t> </a:t>
              </a:r>
              <a:r>
                <a:rPr lang="vi-VN" sz="3200" kern="1200" dirty="0"/>
                <a:t>thành.</a:t>
              </a:r>
              <a:endParaRPr lang="en-US" sz="32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4967" y="4767027"/>
            <a:ext cx="11382232" cy="1247431"/>
            <a:chOff x="504967" y="4767027"/>
            <a:chExt cx="11382232" cy="1247431"/>
          </a:xfrm>
        </p:grpSpPr>
        <p:sp>
          <p:nvSpPr>
            <p:cNvPr id="13" name="Freeform 12"/>
            <p:cNvSpPr/>
            <p:nvPr/>
          </p:nvSpPr>
          <p:spPr>
            <a:xfrm>
              <a:off x="504967" y="4767027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FF66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D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378168" y="4767029"/>
              <a:ext cx="10509031" cy="810830"/>
            </a:xfrm>
            <a:custGeom>
              <a:avLst/>
              <a:gdLst>
                <a:gd name="connsiteX0" fmla="*/ 135141 w 810829"/>
                <a:gd name="connsiteY0" fmla="*/ 0 h 10509031"/>
                <a:gd name="connsiteX1" fmla="*/ 675688 w 810829"/>
                <a:gd name="connsiteY1" fmla="*/ 0 h 10509031"/>
                <a:gd name="connsiteX2" fmla="*/ 810829 w 810829"/>
                <a:gd name="connsiteY2" fmla="*/ 135141 h 10509031"/>
                <a:gd name="connsiteX3" fmla="*/ 810829 w 810829"/>
                <a:gd name="connsiteY3" fmla="*/ 10509031 h 10509031"/>
                <a:gd name="connsiteX4" fmla="*/ 810829 w 810829"/>
                <a:gd name="connsiteY4" fmla="*/ 10509031 h 10509031"/>
                <a:gd name="connsiteX5" fmla="*/ 0 w 810829"/>
                <a:gd name="connsiteY5" fmla="*/ 10509031 h 10509031"/>
                <a:gd name="connsiteX6" fmla="*/ 0 w 810829"/>
                <a:gd name="connsiteY6" fmla="*/ 10509031 h 10509031"/>
                <a:gd name="connsiteX7" fmla="*/ 0 w 810829"/>
                <a:gd name="connsiteY7" fmla="*/ 135141 h 10509031"/>
                <a:gd name="connsiteX8" fmla="*/ 135141 w 810829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0829" h="10509031">
                  <a:moveTo>
                    <a:pt x="810829" y="1751546"/>
                  </a:moveTo>
                  <a:lnTo>
                    <a:pt x="810829" y="8757485"/>
                  </a:lnTo>
                  <a:cubicBezTo>
                    <a:pt x="810829" y="9724829"/>
                    <a:pt x="806161" y="10509025"/>
                    <a:pt x="800402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402" y="6"/>
                  </a:lnTo>
                  <a:cubicBezTo>
                    <a:pt x="806161" y="6"/>
                    <a:pt x="810829" y="784202"/>
                    <a:pt x="810829" y="1751546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00" rIns="59900" bIns="5990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200" kern="1200" dirty="0" err="1"/>
                <a:t>Quả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táo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rơi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từ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trên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cây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xuống</a:t>
              </a:r>
              <a:r>
                <a:rPr lang="en-US" sz="3200" kern="1200" dirty="0"/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69990" y="5680737"/>
            <a:ext cx="6127348" cy="940804"/>
            <a:chOff x="1569990" y="5680737"/>
            <a:chExt cx="6127348" cy="940804"/>
          </a:xfrm>
        </p:grpSpPr>
        <p:sp>
          <p:nvSpPr>
            <p:cNvPr id="19" name="TextBox 18"/>
            <p:cNvSpPr txBox="1"/>
            <p:nvPr/>
          </p:nvSpPr>
          <p:spPr>
            <a:xfrm>
              <a:off x="1569990" y="5830864"/>
              <a:ext cx="5172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Rất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tiếc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sai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6534" y="5680737"/>
              <a:ext cx="940804" cy="94080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470742" y="5781479"/>
            <a:ext cx="7029604" cy="999908"/>
            <a:chOff x="1392569" y="5054524"/>
            <a:chExt cx="7029604" cy="999908"/>
          </a:xfrm>
        </p:grpSpPr>
        <p:sp>
          <p:nvSpPr>
            <p:cNvPr id="22" name="TextBox 21"/>
            <p:cNvSpPr txBox="1"/>
            <p:nvPr/>
          </p:nvSpPr>
          <p:spPr>
            <a:xfrm>
              <a:off x="1392569" y="5219957"/>
              <a:ext cx="583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Hoan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hô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22265" y="5054524"/>
              <a:ext cx="999908" cy="99990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9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219" y="341195"/>
            <a:ext cx="1026311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05219" y="1520652"/>
            <a:ext cx="10631604" cy="1179006"/>
            <a:chOff x="805219" y="1520652"/>
            <a:chExt cx="10631604" cy="1179006"/>
          </a:xfrm>
        </p:grpSpPr>
        <p:sp>
          <p:nvSpPr>
            <p:cNvPr id="6" name="Freeform 5"/>
            <p:cNvSpPr/>
            <p:nvPr/>
          </p:nvSpPr>
          <p:spPr>
            <a:xfrm>
              <a:off x="805219" y="1520652"/>
              <a:ext cx="825303" cy="1179006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66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3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630521" y="1520654"/>
              <a:ext cx="9806302" cy="766757"/>
            </a:xfrm>
            <a:custGeom>
              <a:avLst/>
              <a:gdLst>
                <a:gd name="connsiteX0" fmla="*/ 127795 w 766756"/>
                <a:gd name="connsiteY0" fmla="*/ 0 h 9806301"/>
                <a:gd name="connsiteX1" fmla="*/ 638961 w 766756"/>
                <a:gd name="connsiteY1" fmla="*/ 0 h 9806301"/>
                <a:gd name="connsiteX2" fmla="*/ 766756 w 766756"/>
                <a:gd name="connsiteY2" fmla="*/ 127795 h 9806301"/>
                <a:gd name="connsiteX3" fmla="*/ 766756 w 766756"/>
                <a:gd name="connsiteY3" fmla="*/ 9806301 h 9806301"/>
                <a:gd name="connsiteX4" fmla="*/ 766756 w 766756"/>
                <a:gd name="connsiteY4" fmla="*/ 9806301 h 9806301"/>
                <a:gd name="connsiteX5" fmla="*/ 0 w 766756"/>
                <a:gd name="connsiteY5" fmla="*/ 9806301 h 9806301"/>
                <a:gd name="connsiteX6" fmla="*/ 0 w 766756"/>
                <a:gd name="connsiteY6" fmla="*/ 9806301 h 9806301"/>
                <a:gd name="connsiteX7" fmla="*/ 0 w 766756"/>
                <a:gd name="connsiteY7" fmla="*/ 127795 h 9806301"/>
                <a:gd name="connsiteX8" fmla="*/ 127795 w 766756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756" h="9806301">
                  <a:moveTo>
                    <a:pt x="766756" y="1634418"/>
                  </a:moveTo>
                  <a:lnTo>
                    <a:pt x="766756" y="8171883"/>
                  </a:lnTo>
                  <a:cubicBezTo>
                    <a:pt x="766756" y="9074541"/>
                    <a:pt x="762282" y="9806295"/>
                    <a:pt x="756764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764" y="6"/>
                  </a:lnTo>
                  <a:cubicBezTo>
                    <a:pt x="762282" y="6"/>
                    <a:pt x="766756" y="731760"/>
                    <a:pt x="766756" y="1634418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9" tIns="59020" rIns="59020" bIns="59021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hút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dirty="0" err="1"/>
                <a:t>T</a:t>
              </a:r>
              <a:r>
                <a:rPr lang="en-US" sz="3400" kern="1200" dirty="0" err="1"/>
                <a:t>rái</a:t>
              </a:r>
              <a:r>
                <a:rPr lang="en-US" sz="3400" kern="1200" dirty="0"/>
                <a:t> </a:t>
              </a:r>
              <a:r>
                <a:rPr lang="en-US" sz="3400" dirty="0" err="1"/>
                <a:t>Đ</a:t>
              </a:r>
              <a:r>
                <a:rPr lang="en-US" sz="3400" kern="1200" dirty="0" err="1"/>
                <a:t>ất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tác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dụng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máy</a:t>
              </a:r>
              <a:r>
                <a:rPr lang="en-US" sz="3400" kern="1200" dirty="0"/>
                <a:t> bay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5219" y="2552282"/>
            <a:ext cx="10631603" cy="1179005"/>
            <a:chOff x="805219" y="2552282"/>
            <a:chExt cx="10631603" cy="1179005"/>
          </a:xfrm>
        </p:grpSpPr>
        <p:sp>
          <p:nvSpPr>
            <p:cNvPr id="8" name="Freeform 7"/>
            <p:cNvSpPr/>
            <p:nvPr/>
          </p:nvSpPr>
          <p:spPr>
            <a:xfrm>
              <a:off x="805219" y="2552282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1630521" y="2552283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đẩy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tay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người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cánh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cửa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sổ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khi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mở</a:t>
              </a:r>
              <a:endParaRPr lang="en-US" sz="34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5219" y="3583910"/>
            <a:ext cx="10631603" cy="1179005"/>
            <a:chOff x="805219" y="3583910"/>
            <a:chExt cx="10631603" cy="1179005"/>
          </a:xfrm>
        </p:grpSpPr>
        <p:sp>
          <p:nvSpPr>
            <p:cNvPr id="10" name="Freeform 9"/>
            <p:cNvSpPr/>
            <p:nvPr/>
          </p:nvSpPr>
          <p:spPr>
            <a:xfrm>
              <a:off x="805219" y="3583910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630521" y="3583912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chân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người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tác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dụng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bậc</a:t>
              </a:r>
              <a:r>
                <a:rPr lang="en-US" sz="3400" kern="1200" dirty="0"/>
                <a:t> thang </a:t>
              </a:r>
              <a:r>
                <a:rPr lang="en-US" sz="3400" kern="1200" dirty="0" err="1"/>
                <a:t>khi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đi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bộ</a:t>
              </a:r>
              <a:endParaRPr lang="en-US" sz="34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5219" y="4615539"/>
            <a:ext cx="10631603" cy="1179005"/>
            <a:chOff x="805219" y="4615539"/>
            <a:chExt cx="10631603" cy="1179005"/>
          </a:xfrm>
        </p:grpSpPr>
        <p:sp>
          <p:nvSpPr>
            <p:cNvPr id="12" name="Freeform 11"/>
            <p:cNvSpPr/>
            <p:nvPr/>
          </p:nvSpPr>
          <p:spPr>
            <a:xfrm>
              <a:off x="805219" y="4615539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30521" y="4615540"/>
              <a:ext cx="9806301" cy="766354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1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gió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tác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dụng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cánh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diều</a:t>
              </a:r>
              <a:endParaRPr lang="en-US" sz="34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69990" y="5621633"/>
            <a:ext cx="7029604" cy="999908"/>
            <a:chOff x="1392569" y="5054524"/>
            <a:chExt cx="7029604" cy="999908"/>
          </a:xfrm>
        </p:grpSpPr>
        <p:sp>
          <p:nvSpPr>
            <p:cNvPr id="19" name="TextBox 18"/>
            <p:cNvSpPr txBox="1"/>
            <p:nvPr/>
          </p:nvSpPr>
          <p:spPr>
            <a:xfrm>
              <a:off x="1392569" y="5219957"/>
              <a:ext cx="583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Hoan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hô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22265" y="5054524"/>
              <a:ext cx="999908" cy="99990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569990" y="5680737"/>
            <a:ext cx="6127348" cy="940804"/>
            <a:chOff x="1569990" y="5680737"/>
            <a:chExt cx="6127348" cy="940804"/>
          </a:xfrm>
        </p:grpSpPr>
        <p:sp>
          <p:nvSpPr>
            <p:cNvPr id="22" name="TextBox 21"/>
            <p:cNvSpPr txBox="1"/>
            <p:nvPr/>
          </p:nvSpPr>
          <p:spPr>
            <a:xfrm>
              <a:off x="1569990" y="5830864"/>
              <a:ext cx="5172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Rất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tiếc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sai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6534" y="5680737"/>
              <a:ext cx="940804" cy="94080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09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05219" y="1520652"/>
            <a:ext cx="10631604" cy="1179006"/>
            <a:chOff x="805219" y="1520652"/>
            <a:chExt cx="10631604" cy="1179006"/>
          </a:xfrm>
        </p:grpSpPr>
        <p:sp>
          <p:nvSpPr>
            <p:cNvPr id="6" name="Freeform 5"/>
            <p:cNvSpPr/>
            <p:nvPr/>
          </p:nvSpPr>
          <p:spPr>
            <a:xfrm>
              <a:off x="805219" y="1520652"/>
              <a:ext cx="825303" cy="1179006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66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3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630521" y="1520654"/>
              <a:ext cx="9806302" cy="766757"/>
            </a:xfrm>
            <a:custGeom>
              <a:avLst/>
              <a:gdLst>
                <a:gd name="connsiteX0" fmla="*/ 127795 w 766756"/>
                <a:gd name="connsiteY0" fmla="*/ 0 h 9806301"/>
                <a:gd name="connsiteX1" fmla="*/ 638961 w 766756"/>
                <a:gd name="connsiteY1" fmla="*/ 0 h 9806301"/>
                <a:gd name="connsiteX2" fmla="*/ 766756 w 766756"/>
                <a:gd name="connsiteY2" fmla="*/ 127795 h 9806301"/>
                <a:gd name="connsiteX3" fmla="*/ 766756 w 766756"/>
                <a:gd name="connsiteY3" fmla="*/ 9806301 h 9806301"/>
                <a:gd name="connsiteX4" fmla="*/ 766756 w 766756"/>
                <a:gd name="connsiteY4" fmla="*/ 9806301 h 9806301"/>
                <a:gd name="connsiteX5" fmla="*/ 0 w 766756"/>
                <a:gd name="connsiteY5" fmla="*/ 9806301 h 9806301"/>
                <a:gd name="connsiteX6" fmla="*/ 0 w 766756"/>
                <a:gd name="connsiteY6" fmla="*/ 9806301 h 9806301"/>
                <a:gd name="connsiteX7" fmla="*/ 0 w 766756"/>
                <a:gd name="connsiteY7" fmla="*/ 127795 h 9806301"/>
                <a:gd name="connsiteX8" fmla="*/ 127795 w 766756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756" h="9806301">
                  <a:moveTo>
                    <a:pt x="766756" y="1634418"/>
                  </a:moveTo>
                  <a:lnTo>
                    <a:pt x="766756" y="8171883"/>
                  </a:lnTo>
                  <a:cubicBezTo>
                    <a:pt x="766756" y="9074541"/>
                    <a:pt x="762282" y="9806295"/>
                    <a:pt x="756764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764" y="6"/>
                  </a:lnTo>
                  <a:cubicBezTo>
                    <a:pt x="762282" y="6"/>
                    <a:pt x="766756" y="731760"/>
                    <a:pt x="766756" y="1634418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9" tIns="59020" rIns="59020" bIns="59021" numCol="1" spcCol="1270" anchor="ctr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Vận</a:t>
              </a:r>
              <a:r>
                <a:rPr lang="en-US" sz="3400" dirty="0"/>
                <a:t> </a:t>
              </a:r>
              <a:r>
                <a:rPr lang="en-US" sz="3400" dirty="0" err="1"/>
                <a:t>động</a:t>
              </a:r>
              <a:r>
                <a:rPr lang="en-US" sz="3400" dirty="0"/>
                <a:t> </a:t>
              </a:r>
              <a:r>
                <a:rPr lang="en-US" sz="3400" dirty="0" err="1"/>
                <a:t>viên</a:t>
              </a:r>
              <a:r>
                <a:rPr lang="en-US" sz="3400" dirty="0"/>
                <a:t> </a:t>
              </a:r>
              <a:r>
                <a:rPr lang="en-US" sz="3400" dirty="0" err="1"/>
                <a:t>nâng</a:t>
              </a:r>
              <a:r>
                <a:rPr lang="en-US" sz="3400" dirty="0"/>
                <a:t> </a:t>
              </a:r>
              <a:r>
                <a:rPr lang="en-US" sz="3400" dirty="0" err="1"/>
                <a:t>tạ</a:t>
              </a:r>
              <a:endParaRPr lang="en-US" sz="34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5219" y="2552282"/>
            <a:ext cx="10631603" cy="1179005"/>
            <a:chOff x="805219" y="2552282"/>
            <a:chExt cx="10631603" cy="1179005"/>
          </a:xfrm>
        </p:grpSpPr>
        <p:sp>
          <p:nvSpPr>
            <p:cNvPr id="8" name="Freeform 7"/>
            <p:cNvSpPr/>
            <p:nvPr/>
          </p:nvSpPr>
          <p:spPr>
            <a:xfrm>
              <a:off x="805219" y="2552282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1630521" y="2552283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0" lvl="1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Bạn</a:t>
              </a:r>
              <a:r>
                <a:rPr lang="en-US" sz="3400" dirty="0"/>
                <a:t> Nam </a:t>
              </a:r>
              <a:r>
                <a:rPr lang="en-US" sz="3400" dirty="0" err="1"/>
                <a:t>đóng</a:t>
              </a:r>
              <a:r>
                <a:rPr lang="en-US" sz="3400" dirty="0"/>
                <a:t> </a:t>
              </a:r>
              <a:r>
                <a:rPr lang="en-US" sz="3400" dirty="0" err="1"/>
                <a:t>đinh</a:t>
              </a:r>
              <a:r>
                <a:rPr lang="en-US" sz="3400" dirty="0"/>
                <a:t> </a:t>
              </a:r>
              <a:r>
                <a:rPr lang="en-US" sz="3400" dirty="0" err="1"/>
                <a:t>vào</a:t>
              </a:r>
              <a:r>
                <a:rPr lang="en-US" sz="3400" dirty="0"/>
                <a:t> </a:t>
              </a:r>
              <a:r>
                <a:rPr lang="en-US" sz="3400" dirty="0" err="1"/>
                <a:t>tường</a:t>
              </a:r>
              <a:endParaRPr lang="en-US" sz="3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5219" y="3583910"/>
            <a:ext cx="10631603" cy="1179005"/>
            <a:chOff x="805219" y="3583910"/>
            <a:chExt cx="10631603" cy="1179005"/>
          </a:xfrm>
        </p:grpSpPr>
        <p:sp>
          <p:nvSpPr>
            <p:cNvPr id="10" name="Freeform 9"/>
            <p:cNvSpPr/>
            <p:nvPr/>
          </p:nvSpPr>
          <p:spPr>
            <a:xfrm>
              <a:off x="805219" y="3583910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630521" y="3583912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Người</a:t>
              </a:r>
              <a:r>
                <a:rPr lang="en-US" sz="3400" dirty="0"/>
                <a:t> </a:t>
              </a:r>
              <a:r>
                <a:rPr lang="en-US" sz="3400" dirty="0" err="1"/>
                <a:t>đẩy</a:t>
              </a:r>
              <a:r>
                <a:rPr lang="en-US" sz="3400" dirty="0"/>
                <a:t> </a:t>
              </a:r>
              <a:r>
                <a:rPr lang="en-US" sz="3400" dirty="0" err="1"/>
                <a:t>thùng</a:t>
              </a:r>
              <a:r>
                <a:rPr lang="en-US" sz="3400" dirty="0"/>
                <a:t> </a:t>
              </a:r>
              <a:r>
                <a:rPr lang="en-US" sz="3400" dirty="0" err="1"/>
                <a:t>hàng</a:t>
              </a:r>
              <a:r>
                <a:rPr lang="en-US" sz="3400" dirty="0"/>
                <a:t> </a:t>
              </a:r>
              <a:r>
                <a:rPr lang="en-US" sz="3400" dirty="0" err="1"/>
                <a:t>trên</a:t>
              </a:r>
              <a:r>
                <a:rPr lang="en-US" sz="3400" dirty="0"/>
                <a:t> </a:t>
              </a:r>
              <a:r>
                <a:rPr lang="en-US" sz="3400" dirty="0" err="1"/>
                <a:t>sân</a:t>
              </a:r>
              <a:endParaRPr lang="en-US" sz="34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5219" y="4615539"/>
            <a:ext cx="10631603" cy="1179005"/>
            <a:chOff x="805219" y="4615539"/>
            <a:chExt cx="10631603" cy="1179005"/>
          </a:xfrm>
        </p:grpSpPr>
        <p:sp>
          <p:nvSpPr>
            <p:cNvPr id="12" name="Freeform 11"/>
            <p:cNvSpPr/>
            <p:nvPr/>
          </p:nvSpPr>
          <p:spPr>
            <a:xfrm>
              <a:off x="805219" y="4615539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30521" y="4615540"/>
              <a:ext cx="9806301" cy="766354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1" numCol="1" spcCol="1270" anchor="ctr" anchorCtr="0">
              <a:noAutofit/>
            </a:bodyPr>
            <a:lstStyle/>
            <a:p>
              <a:pPr marL="0" lvl="1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Giọt</a:t>
              </a:r>
              <a:r>
                <a:rPr lang="en-US" sz="3400" dirty="0"/>
                <a:t> </a:t>
              </a:r>
              <a:r>
                <a:rPr lang="en-US" sz="3400" dirty="0" err="1"/>
                <a:t>mưa</a:t>
              </a:r>
              <a:r>
                <a:rPr lang="en-US" sz="3400" dirty="0"/>
                <a:t> </a:t>
              </a:r>
              <a:r>
                <a:rPr lang="en-US" sz="3400" dirty="0" err="1"/>
                <a:t>đang</a:t>
              </a:r>
              <a:r>
                <a:rPr lang="en-US" sz="3400" dirty="0"/>
                <a:t> </a:t>
              </a:r>
              <a:r>
                <a:rPr lang="en-US" sz="3400" dirty="0" err="1"/>
                <a:t>rơi</a:t>
              </a:r>
              <a:endParaRPr lang="en-US" sz="3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69990" y="5621633"/>
            <a:ext cx="7029604" cy="999908"/>
            <a:chOff x="1392569" y="5054524"/>
            <a:chExt cx="7029604" cy="999908"/>
          </a:xfrm>
        </p:grpSpPr>
        <p:sp>
          <p:nvSpPr>
            <p:cNvPr id="19" name="TextBox 18"/>
            <p:cNvSpPr txBox="1"/>
            <p:nvPr/>
          </p:nvSpPr>
          <p:spPr>
            <a:xfrm>
              <a:off x="1392569" y="5219957"/>
              <a:ext cx="583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Hoan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hô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22265" y="5054524"/>
              <a:ext cx="999908" cy="99990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569990" y="5680737"/>
            <a:ext cx="6127348" cy="940804"/>
            <a:chOff x="1569990" y="5680737"/>
            <a:chExt cx="6127348" cy="940804"/>
          </a:xfrm>
        </p:grpSpPr>
        <p:sp>
          <p:nvSpPr>
            <p:cNvPr id="22" name="TextBox 21"/>
            <p:cNvSpPr txBox="1"/>
            <p:nvPr/>
          </p:nvSpPr>
          <p:spPr>
            <a:xfrm>
              <a:off x="1569990" y="5830864"/>
              <a:ext cx="5172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Rất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tiếc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sai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6534" y="5680737"/>
              <a:ext cx="940804" cy="940804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504966" y="286601"/>
            <a:ext cx="11382233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86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059" y="1815152"/>
            <a:ext cx="4295225" cy="3930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703447" y="2661313"/>
            <a:ext cx="5683705" cy="3630305"/>
          </a:xfrm>
          <a:prstGeom prst="cloudCallout">
            <a:avLst>
              <a:gd name="adj1" fmla="val 72932"/>
              <a:gd name="adj2" fmla="val -44884"/>
            </a:avLst>
          </a:prstGeom>
          <a:solidFill>
            <a:schemeClr val="bg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Trả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sau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3066906" y="592624"/>
            <a:ext cx="5430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 HỎI TỰ LUẬN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6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9"/>
          <p:cNvSpPr/>
          <p:nvPr/>
        </p:nvSpPr>
        <p:spPr>
          <a:xfrm>
            <a:off x="1460311" y="491319"/>
            <a:ext cx="9867332" cy="18697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60310" y="3275464"/>
            <a:ext cx="9867332" cy="27568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28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16259" y="491319"/>
            <a:ext cx="9326880" cy="1745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bay,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1513059" y="2688354"/>
            <a:ext cx="9326880" cy="286981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915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1784" y="592624"/>
            <a:ext cx="5880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NHÓM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886265" y="2319416"/>
            <a:ext cx="10466363" cy="3416320"/>
          </a:xfrm>
          <a:prstGeom prst="rect">
            <a:avLst/>
          </a:prstGeom>
          <a:ln w="1270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Chia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lực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xúc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quay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cuối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chiến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thắng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0766" y="397818"/>
            <a:ext cx="2734553" cy="1550803"/>
          </a:xfrm>
          <a:prstGeom prst="rect">
            <a:avLst/>
          </a:prstGeom>
        </p:spPr>
      </p:pic>
      <p:pic>
        <p:nvPicPr>
          <p:cNvPr id="2" name="Nhac-nen-hoat-hinh-vui-nhon-va-hai-huo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554" y="718300"/>
            <a:ext cx="609600" cy="609600"/>
          </a:xfrm>
          <a:prstGeom prst="rect">
            <a:avLst/>
          </a:prstGeom>
        </p:spPr>
      </p:pic>
      <p:pic>
        <p:nvPicPr>
          <p:cNvPr id="3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04E90893-9FDF-93CF-9E9C-F902BAACE91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772" y="158393"/>
            <a:ext cx="2496671" cy="140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01BC0-FCC2-11F5-D972-4709F3BB5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C86EF-D711-F8EE-6DB5-AE232CA4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2B35C-B8CB-FB8A-D33D-46CC44FAC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E2769-66E9-03A2-FCC8-8DA09D6DF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9"/>
          <a:stretch/>
        </p:blipFill>
        <p:spPr>
          <a:xfrm>
            <a:off x="0" y="46037"/>
            <a:ext cx="12327749" cy="6877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2127F1-267B-F8D5-8476-D774DAA489A2}"/>
              </a:ext>
            </a:extLst>
          </p:cNvPr>
          <p:cNvSpPr txBox="1"/>
          <p:nvPr/>
        </p:nvSpPr>
        <p:spPr>
          <a:xfrm>
            <a:off x="2421432" y="140600"/>
            <a:ext cx="7778261" cy="913005"/>
          </a:xfrm>
          <a:prstGeom prst="rect">
            <a:avLst/>
          </a:prstGeom>
          <a:solidFill>
            <a:schemeClr val="bg2"/>
          </a:solidFill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</a:rPr>
              <a:t>HƯỚNG DẪN </a:t>
            </a:r>
            <a:r>
              <a:rPr lang="vi-VN" sz="5333" b="1" dirty="0">
                <a:solidFill>
                  <a:srgbClr val="FF0000"/>
                </a:solidFill>
              </a:rPr>
              <a:t>VỀ NHÀ</a:t>
            </a:r>
            <a:endParaRPr lang="en-US" sz="5333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E7928-7819-61B5-EC0D-B42BE3B47089}"/>
              </a:ext>
            </a:extLst>
          </p:cNvPr>
          <p:cNvSpPr txBox="1"/>
          <p:nvPr/>
        </p:nvSpPr>
        <p:spPr>
          <a:xfrm>
            <a:off x="1683687" y="1614735"/>
            <a:ext cx="9903992" cy="1272007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- Học bài.</a:t>
            </a:r>
          </a:p>
          <a:p>
            <a:r>
              <a:rPr lang="vi-VN" sz="3733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733" dirty="0">
                <a:latin typeface="Times New Roman" pitchFamily="18" charset="0"/>
                <a:cs typeface="Times New Roman" pitchFamily="18" charset="0"/>
              </a:rPr>
              <a:t>Chuẩn bị ôn tập giữa học kì I</a:t>
            </a:r>
            <a:endParaRPr lang="en-US" sz="3733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581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7791" y="341194"/>
            <a:ext cx="513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LỰC TIẾP XÚC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330180" y="1509543"/>
            <a:ext cx="6202697" cy="4367283"/>
          </a:xfrm>
          <a:prstGeom prst="cloudCallout">
            <a:avLst>
              <a:gd name="adj1" fmla="val 63713"/>
              <a:gd name="adj2" fmla="val -49100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9C61F7B-721A-9B67-B197-292124A5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500" y="341194"/>
            <a:ext cx="4846319" cy="3145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DAB4C1-0596-8032-4410-6B38C8182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8" y="3809999"/>
            <a:ext cx="5135901" cy="300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8" y="1091820"/>
            <a:ext cx="5044500" cy="4940489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6309701" y="968990"/>
            <a:ext cx="5322628" cy="3903456"/>
          </a:xfrm>
          <a:prstGeom prst="wedgeRoundRectCallout">
            <a:avLst>
              <a:gd name="adj1" fmla="val -113398"/>
              <a:gd name="adj2" fmla="val 32678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/>
          </a:p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88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6131" y="859808"/>
            <a:ext cx="4039738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7210" y="2393428"/>
            <a:ext cx="10972801" cy="32618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26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469040" y="709683"/>
            <a:ext cx="5322626" cy="4367283"/>
          </a:xfrm>
          <a:prstGeom prst="cloudCallout">
            <a:avLst>
              <a:gd name="adj1" fmla="val -72697"/>
              <a:gd name="adj2" fmla="val -6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32" y="1951630"/>
            <a:ext cx="3842430" cy="351620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114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49797" y="559557"/>
            <a:ext cx="10249469" cy="75062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Lực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va</a:t>
            </a:r>
            <a:r>
              <a:rPr lang="en-US" sz="3600" dirty="0"/>
              <a:t> </a:t>
            </a:r>
            <a:r>
              <a:rPr lang="en-US" sz="3600" dirty="0" err="1"/>
              <a:t>chạm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75" y="1746914"/>
            <a:ext cx="8068382" cy="45989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953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914399" y="641444"/>
            <a:ext cx="10508777" cy="1378425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779" y="2516422"/>
            <a:ext cx="6605517" cy="42312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62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149" y="532262"/>
            <a:ext cx="10631606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848" y="2067422"/>
            <a:ext cx="6417436" cy="39855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77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</TotalTime>
  <Words>1008</Words>
  <Application>Microsoft Office PowerPoint</Application>
  <PresentationFormat>Widescreen</PresentationFormat>
  <Paragraphs>118</Paragraphs>
  <Slides>27</Slides>
  <Notes>4</Notes>
  <HiddenSlides>0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#9Slide07 Hillda</vt:lpstr>
      <vt:lpstr>Arial</vt:lpstr>
      <vt:lpstr>Calibri</vt:lpstr>
      <vt:lpstr>Calibri Light</vt:lpstr>
      <vt:lpstr>Times New Roman</vt:lpstr>
      <vt:lpstr>Office Theme</vt:lpstr>
      <vt:lpstr>Document</vt:lpstr>
      <vt:lpstr>Tiết 17- Bài 38  :  LỰC TIẾP XÚC VÀ                 LỰC KHÔNG TIẾP XÚC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THUY NGUYEN THI</cp:lastModifiedBy>
  <cp:revision>77</cp:revision>
  <dcterms:created xsi:type="dcterms:W3CDTF">2021-08-09T02:28:12Z</dcterms:created>
  <dcterms:modified xsi:type="dcterms:W3CDTF">2024-11-15T03:54:56Z</dcterms:modified>
</cp:coreProperties>
</file>