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4" r:id="rId3"/>
    <p:sldMasterId id="2147483720" r:id="rId4"/>
  </p:sldMasterIdLst>
  <p:notesMasterIdLst>
    <p:notesMasterId r:id="rId21"/>
  </p:notesMasterIdLst>
  <p:sldIdLst>
    <p:sldId id="261" r:id="rId5"/>
    <p:sldId id="3313" r:id="rId6"/>
    <p:sldId id="3307" r:id="rId7"/>
    <p:sldId id="510" r:id="rId8"/>
    <p:sldId id="495" r:id="rId9"/>
    <p:sldId id="265" r:id="rId10"/>
    <p:sldId id="512" r:id="rId11"/>
    <p:sldId id="513" r:id="rId12"/>
    <p:sldId id="515" r:id="rId13"/>
    <p:sldId id="270" r:id="rId14"/>
    <p:sldId id="3303" r:id="rId15"/>
    <p:sldId id="283" r:id="rId16"/>
    <p:sldId id="3314" r:id="rId17"/>
    <p:sldId id="3315" r:id="rId18"/>
    <p:sldId id="3295" r:id="rId19"/>
    <p:sldId id="3312" r:id="rId20"/>
  </p:sldIdLst>
  <p:sldSz cx="12192000" cy="6858000"/>
  <p:notesSz cx="6858000" cy="9144000"/>
  <p:embeddedFontLst>
    <p:embeddedFont>
      <p:font typeface="#9Slide01 Noi dung ngan" panose="020B0604020202020204" charset="0"/>
      <p:regular r:id="rId22"/>
    </p:embeddedFont>
    <p:embeddedFont>
      <p:font typeface="#9Slide01 Tieu de ngan" panose="020B0604020202020204" charset="0"/>
      <p:bold r:id="rId23"/>
    </p:embeddedFont>
    <p:embeddedFont>
      <p:font typeface="#9Slide03 AmpleSoft Bold" panose="020B0604020202020204" charset="0"/>
      <p:regular r:id="rId24"/>
    </p:embeddedFont>
    <p:embeddedFont>
      <p:font typeface="#9Slide04 SVNNaive Inline" panose="02010503010101020104" charset="0"/>
      <p:bold r:id="rId25"/>
    </p:embeddedFont>
    <p:embeddedFont>
      <p:font typeface="#9Slide05 Fourth Medium" panose="020B0604020202020204" charset="0"/>
      <p:bold r:id="rId26"/>
    </p:embeddedFont>
    <p:embeddedFont>
      <p:font typeface="#9Slide05 Gullever Font" panose="020B0604020202020204" charset="0"/>
      <p:regular r:id="rId27"/>
    </p:embeddedFont>
    <p:embeddedFont>
      <p:font typeface="#9Slide05 SVNVanilla Daisy Pro" panose="020B0604020202020204" charset="0"/>
      <p:regular r:id="rId28"/>
    </p:embeddedFont>
    <p:embeddedFont>
      <p:font typeface="#9Slide07 IcielLa Chic Pro Shad" panose="020B0604020202020204" charset="0"/>
      <p:regular r:id="rId29"/>
    </p:embeddedFont>
    <p:embeddedFont>
      <p:font typeface="Comic Sans MS" panose="030F0702030302020204" pitchFamily="66"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Merriweather" panose="00000500000000000000" pitchFamily="2" charset="0"/>
      <p:regular r:id="rId38"/>
      <p:bold r:id="rId39"/>
      <p:italic r:id="rId40"/>
      <p:boldItalic r:id="rId41"/>
    </p:embeddedFont>
    <p:embeddedFont>
      <p:font typeface="SVN-Comic Sans MS"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pham" initials="hp" lastIdx="1" clrIdx="0">
    <p:extLst>
      <p:ext uri="{19B8F6BF-5375-455C-9EA6-DF929625EA0E}">
        <p15:presenceInfo xmlns:p15="http://schemas.microsoft.com/office/powerpoint/2012/main" userId="dbbeacf3685aa1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0066"/>
    <a:srgbClr val="E6E6E6"/>
    <a:srgbClr val="071123"/>
    <a:srgbClr val="F5F5F5"/>
    <a:srgbClr val="5BD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1" autoAdjust="0"/>
    <p:restoredTop sz="94660"/>
  </p:normalViewPr>
  <p:slideViewPr>
    <p:cSldViewPr showGuides="1">
      <p:cViewPr varScale="1">
        <p:scale>
          <a:sx n="65" d="100"/>
          <a:sy n="65" d="100"/>
        </p:scale>
        <p:origin x="72" y="2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D7896-2E55-4888-93E8-5EB1EF290B5E}" type="datetimeFigureOut">
              <a:rPr lang="en-US" smtClean="0"/>
              <a:t>29/10/2024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53040-8A0B-43F1-B12F-CAD4B53666DC}" type="slidenum">
              <a:rPr lang="en-US" smtClean="0"/>
              <a:t>‹#›</a:t>
            </a:fld>
            <a:endParaRPr lang="en-US"/>
          </a:p>
        </p:txBody>
      </p:sp>
    </p:spTree>
    <p:extLst>
      <p:ext uri="{BB962C8B-B14F-4D97-AF65-F5344CB8AC3E}">
        <p14:creationId xmlns:p14="http://schemas.microsoft.com/office/powerpoint/2010/main" val="295673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0987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92866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61007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26393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410198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005926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10965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552860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714403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340798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622429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65900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29/10/2024</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4079980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291343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446231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D0EA7CE-C38E-4665-A9BC-0D00990803C5}"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433646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D0EA7CE-C38E-4665-A9BC-0D00990803C5}"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1911815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D0EA7CE-C38E-4665-A9BC-0D00990803C5}" type="datetimeFigureOut">
              <a:rPr lang="en-US" smtClean="0"/>
              <a:t>29/10/2024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46104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D0EA7CE-C38E-4665-A9BC-0D00990803C5}" type="datetimeFigureOut">
              <a:rPr lang="en-US" smtClean="0"/>
              <a:t>29/10/2024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206311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EA7CE-C38E-4665-A9BC-0D00990803C5}" type="datetimeFigureOut">
              <a:rPr lang="en-US" smtClean="0"/>
              <a:t>29/10/2024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031787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3775928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379417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1202577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644815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F95532-A8AA-4D5C-A7A9-64E7A0AF4796}"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563174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4042924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F95532-A8AA-4D5C-A7A9-64E7A0AF4796}"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310311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F95532-A8AA-4D5C-A7A9-64E7A0AF4796}"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678854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F95532-A8AA-4D5C-A7A9-64E7A0AF4796}" type="datetimeFigureOut">
              <a:rPr lang="en-US" smtClean="0"/>
              <a:t>29/10/2024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283304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F95532-A8AA-4D5C-A7A9-64E7A0AF4796}" type="datetimeFigureOut">
              <a:rPr lang="en-US" smtClean="0"/>
              <a:t>29/10/2024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552395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9185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95532-A8AA-4D5C-A7A9-64E7A0AF4796}" type="datetimeFigureOut">
              <a:rPr lang="en-US" smtClean="0"/>
              <a:t>29/10/2024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049061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F95532-A8AA-4D5C-A7A9-64E7A0AF4796}"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928004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F95532-A8AA-4D5C-A7A9-64E7A0AF4796}"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505814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1263405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988656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692CD3E-1D37-4A6A-96CE-609241C9343B}" type="slidenum">
              <a:rPr lang="en-US" altLang="en-US"/>
              <a:pPr/>
              <a:t>‹#›</a:t>
            </a:fld>
            <a:endParaRPr lang="en-US" altLang="en-US"/>
          </a:p>
        </p:txBody>
      </p:sp>
    </p:spTree>
    <p:extLst>
      <p:ext uri="{BB962C8B-B14F-4D97-AF65-F5344CB8AC3E}">
        <p14:creationId xmlns:p14="http://schemas.microsoft.com/office/powerpoint/2010/main" val="2993268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66236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564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8692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29/10/2024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29/10/2024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29/10/2024</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441470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EA7CE-C38E-4665-A9BC-0D00990803C5}" type="datetimeFigureOut">
              <a:rPr lang="en-US" smtClean="0"/>
              <a:t>29/10/2024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0B1FB-44F8-4FAC-904E-64C4E5AFCB31}" type="slidenum">
              <a:rPr lang="en-US" smtClean="0"/>
              <a:t>‹#›</a:t>
            </a:fld>
            <a:endParaRPr lang="en-US"/>
          </a:p>
        </p:txBody>
      </p:sp>
    </p:spTree>
    <p:extLst>
      <p:ext uri="{BB962C8B-B14F-4D97-AF65-F5344CB8AC3E}">
        <p14:creationId xmlns:p14="http://schemas.microsoft.com/office/powerpoint/2010/main" val="3585809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95532-A8AA-4D5C-A7A9-64E7A0AF4796}" type="datetimeFigureOut">
              <a:rPr lang="en-US" smtClean="0"/>
              <a:t>29/10/2024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9F21C-C890-4000-8AE2-70493B75F4EE}" type="slidenum">
              <a:rPr lang="en-US" smtClean="0"/>
              <a:t>‹#›</a:t>
            </a:fld>
            <a:endParaRPr lang="en-US"/>
          </a:p>
        </p:txBody>
      </p:sp>
    </p:spTree>
    <p:extLst>
      <p:ext uri="{BB962C8B-B14F-4D97-AF65-F5344CB8AC3E}">
        <p14:creationId xmlns:p14="http://schemas.microsoft.com/office/powerpoint/2010/main" val="8255238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gif"/><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4191000" y="762000"/>
            <a:ext cx="7696200" cy="30469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Chào</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mừng</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quý</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thầy</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cô</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giáo</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và</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các</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em</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đến</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với</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tiết</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học</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Địa</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a:t>
            </a:r>
            <a:r>
              <a:rPr kumimoji="0" lang="en-US" sz="6600" b="0" i="0" u="none" strike="noStrike" kern="1200" cap="none" spc="0" normalizeH="0" baseline="0" noProof="0" dirty="0" err="1">
                <a:ln>
                  <a:noFill/>
                </a:ln>
                <a:solidFill>
                  <a:schemeClr val="accent6">
                    <a:lumMod val="75000"/>
                  </a:schemeClr>
                </a:solidFill>
                <a:effectLst/>
                <a:uLnTx/>
                <a:uFillTx/>
                <a:latin typeface="#9Slide07 IcielLa Chic Pro Shad" panose="02000506090000020004" pitchFamily="2" charset="0"/>
                <a:ea typeface="+mn-ea"/>
                <a:cs typeface="+mn-cs"/>
              </a:rPr>
              <a:t>lí</a:t>
            </a:r>
            <a:r>
              <a:rPr kumimoji="0" lang="en-US" sz="6600" b="0" i="0" u="none" strike="noStrike" kern="1200" cap="none" spc="0" normalizeH="0" baseline="0" noProof="0" dirty="0">
                <a:ln>
                  <a:noFill/>
                </a:ln>
                <a:solidFill>
                  <a:schemeClr val="accent6">
                    <a:lumMod val="75000"/>
                  </a:schemeClr>
                </a:solidFill>
                <a:effectLst/>
                <a:uLnTx/>
                <a:uFillTx/>
                <a:latin typeface="#9Slide07 IcielLa Chic Pro Shad" panose="02000506090000020004" pitchFamily="2" charset="0"/>
                <a:ea typeface="+mn-ea"/>
                <a:cs typeface="+mn-cs"/>
              </a:rPr>
              <a:t> 6</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239000" y="4396948"/>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FC1E9">
                    <a:lumMod val="50000"/>
                  </a:srgbClr>
                </a:solidFill>
                <a:effectLst/>
                <a:uLnTx/>
                <a:uFillTx/>
                <a:latin typeface="#9Slide05 SVNVanilla Daisy Pro" panose="00000500000000000000" pitchFamily="2" charset="0"/>
                <a:ea typeface="+mn-ea"/>
                <a:cs typeface="+mn-cs"/>
              </a:rPr>
              <a:t>Địa</a:t>
            </a:r>
            <a:r>
              <a:rPr kumimoji="0" lang="en-US" sz="3200" b="0" i="0" u="none" strike="noStrike" kern="1200" cap="none" spc="0" normalizeH="0" baseline="0" noProof="0" dirty="0">
                <a:ln>
                  <a:noFill/>
                </a:ln>
                <a:solidFill>
                  <a:srgbClr val="4FC1E9">
                    <a:lumMod val="50000"/>
                  </a:srgbClr>
                </a:solidFill>
                <a:effectLst/>
                <a:uLnTx/>
                <a:uFillTx/>
                <a:latin typeface="#9Slide05 SVNVanilla Daisy Pro" panose="00000500000000000000" pitchFamily="2" charset="0"/>
                <a:ea typeface="+mn-ea"/>
                <a:cs typeface="+mn-cs"/>
              </a:rPr>
              <a:t> </a:t>
            </a:r>
            <a:r>
              <a:rPr kumimoji="0" lang="en-US" sz="3200" b="0" i="0" u="none" strike="noStrike" kern="1200" cap="none" spc="0" normalizeH="0" baseline="0" noProof="0" dirty="0" err="1">
                <a:ln>
                  <a:noFill/>
                </a:ln>
                <a:solidFill>
                  <a:srgbClr val="4FC1E9">
                    <a:lumMod val="50000"/>
                  </a:srgbClr>
                </a:solidFill>
                <a:effectLst/>
                <a:uLnTx/>
                <a:uFillTx/>
                <a:latin typeface="#9Slide05 SVNVanilla Daisy Pro" panose="00000500000000000000" pitchFamily="2" charset="0"/>
                <a:ea typeface="+mn-ea"/>
                <a:cs typeface="+mn-cs"/>
              </a:rPr>
              <a:t>lí</a:t>
            </a:r>
            <a:r>
              <a:rPr kumimoji="0" lang="en-US" sz="3200" b="0" i="0" u="none" strike="noStrike" kern="1200" cap="none" spc="0" normalizeH="0" baseline="0" noProof="0" dirty="0">
                <a:ln>
                  <a:noFill/>
                </a:ln>
                <a:solidFill>
                  <a:srgbClr val="4FC1E9">
                    <a:lumMod val="50000"/>
                  </a:srgbClr>
                </a:solidFill>
                <a:effectLst/>
                <a:uLnTx/>
                <a:uFillTx/>
                <a:latin typeface="#9Slide05 SVNVanilla Daisy Pro" panose="00000500000000000000" pitchFamily="2" charset="0"/>
                <a:ea typeface="+mn-ea"/>
                <a:cs typeface="+mn-cs"/>
              </a:rPr>
              <a:t> hay - </a:t>
            </a:r>
            <a:r>
              <a:rPr kumimoji="0" lang="en-US" sz="3200" b="0" i="0" u="none" strike="noStrike" kern="1200" cap="none" spc="0" normalizeH="0" baseline="0" noProof="0" dirty="0" err="1">
                <a:ln>
                  <a:noFill/>
                </a:ln>
                <a:solidFill>
                  <a:srgbClr val="4FC1E9">
                    <a:lumMod val="50000"/>
                  </a:srgbClr>
                </a:solidFill>
                <a:effectLst/>
                <a:uLnTx/>
                <a:uFillTx/>
                <a:latin typeface="#9Slide05 SVNVanilla Daisy Pro" panose="00000500000000000000" pitchFamily="2" charset="0"/>
                <a:ea typeface="+mn-ea"/>
                <a:cs typeface="+mn-cs"/>
              </a:rPr>
              <a:t>Học</a:t>
            </a:r>
            <a:r>
              <a:rPr kumimoji="0" lang="en-US" sz="3200" b="0" i="0" u="none" strike="noStrike" kern="1200" cap="none" spc="0" normalizeH="0" baseline="0" noProof="0" dirty="0">
                <a:ln>
                  <a:noFill/>
                </a:ln>
                <a:solidFill>
                  <a:srgbClr val="4FC1E9">
                    <a:lumMod val="50000"/>
                  </a:srgbClr>
                </a:solidFill>
                <a:effectLst/>
                <a:uLnTx/>
                <a:uFillTx/>
                <a:latin typeface="#9Slide05 SVNVanilla Daisy Pro" panose="00000500000000000000" pitchFamily="2" charset="0"/>
                <a:ea typeface="+mn-ea"/>
                <a:cs typeface="+mn-cs"/>
              </a:rPr>
              <a:t> </a:t>
            </a:r>
            <a:r>
              <a:rPr kumimoji="0" lang="en-US" sz="3200" b="0" i="0" u="none" strike="noStrike" kern="1200" cap="none" spc="0" normalizeH="0" baseline="0" noProof="0" dirty="0" err="1">
                <a:ln>
                  <a:noFill/>
                </a:ln>
                <a:solidFill>
                  <a:srgbClr val="4FC1E9">
                    <a:lumMod val="50000"/>
                  </a:srgbClr>
                </a:solidFill>
                <a:effectLst/>
                <a:uLnTx/>
                <a:uFillTx/>
                <a:latin typeface="#9Slide05 SVNVanilla Daisy Pro" panose="00000500000000000000" pitchFamily="2" charset="0"/>
                <a:ea typeface="+mn-ea"/>
                <a:cs typeface="+mn-cs"/>
              </a:rPr>
              <a:t>mê</a:t>
            </a:r>
            <a:r>
              <a:rPr kumimoji="0" lang="en-US" sz="3200" b="0" i="0" u="none" strike="noStrike" kern="1200" cap="none" spc="0" normalizeH="0" baseline="0" noProof="0" dirty="0">
                <a:ln>
                  <a:noFill/>
                </a:ln>
                <a:solidFill>
                  <a:srgbClr val="4FC1E9">
                    <a:lumMod val="50000"/>
                  </a:srgbClr>
                </a:solidFill>
                <a:effectLst/>
                <a:uLnTx/>
                <a:uFillTx/>
                <a:latin typeface="#9Slide05 SVNVanilla Daisy Pro" panose="00000500000000000000" pitchFamily="2" charset="0"/>
                <a:ea typeface="+mn-ea"/>
                <a:cs typeface="+mn-cs"/>
              </a:rPr>
              <a:t> say</a:t>
            </a:r>
          </a:p>
        </p:txBody>
      </p:sp>
    </p:spTree>
    <p:extLst>
      <p:ext uri="{BB962C8B-B14F-4D97-AF65-F5344CB8AC3E}">
        <p14:creationId xmlns:p14="http://schemas.microsoft.com/office/powerpoint/2010/main" val="2293335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ì sao có hiện tượng ngày và đêm?">
            <a:extLst>
              <a:ext uri="{FF2B5EF4-FFF2-40B4-BE49-F238E27FC236}">
                <a16:creationId xmlns:a16="http://schemas.microsoft.com/office/drawing/2014/main" id="{F03410C6-4DD5-45BA-8C8F-33C01E5D1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3890"/>
            <a:ext cx="11836400" cy="6194383"/>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735A73B5-41A6-4211-BCFE-F526D17C18FE}"/>
              </a:ext>
            </a:extLst>
          </p:cNvPr>
          <p:cNvSpPr txBox="1"/>
          <p:nvPr/>
        </p:nvSpPr>
        <p:spPr>
          <a:xfrm>
            <a:off x="196187" y="6125649"/>
            <a:ext cx="11836400" cy="666786"/>
          </a:xfrm>
          <a:prstGeom prst="rect">
            <a:avLst/>
          </a:prstGeom>
          <a:solidFill>
            <a:schemeClr val="bg1"/>
          </a:solidFill>
        </p:spPr>
        <p:txBody>
          <a:bodyPr wrap="square" rtlCol="0">
            <a:spAutoFit/>
          </a:bodyPr>
          <a:lstStyle/>
          <a:p>
            <a:pPr algn="ctr"/>
            <a:r>
              <a:rPr lang="en-US" sz="3733" b="1" dirty="0" err="1">
                <a:solidFill>
                  <a:srgbClr val="0070C0"/>
                </a:solidFill>
                <a:latin typeface="Times New Roman" pitchFamily="18" charset="0"/>
                <a:ea typeface="KaiTi" panose="020B0503020204020204" pitchFamily="49" charset="-122"/>
                <a:cs typeface="Times New Roman" pitchFamily="18" charset="0"/>
              </a:rPr>
              <a:t>Tại</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sao</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Trái</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Đất</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lại</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có</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ngày</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và</a:t>
            </a:r>
            <a:r>
              <a:rPr lang="en-US" sz="3733" b="1" dirty="0">
                <a:solidFill>
                  <a:srgbClr val="0070C0"/>
                </a:solidFill>
                <a:latin typeface="Times New Roman" pitchFamily="18" charset="0"/>
                <a:ea typeface="KaiTi" panose="020B0503020204020204" pitchFamily="49" charset="-122"/>
                <a:cs typeface="Times New Roman" pitchFamily="18" charset="0"/>
              </a:rPr>
              <a:t> </a:t>
            </a:r>
            <a:r>
              <a:rPr lang="en-US" sz="3733" b="1" dirty="0" err="1">
                <a:solidFill>
                  <a:srgbClr val="0070C0"/>
                </a:solidFill>
                <a:latin typeface="Times New Roman" pitchFamily="18" charset="0"/>
                <a:ea typeface="KaiTi" panose="020B0503020204020204" pitchFamily="49" charset="-122"/>
                <a:cs typeface="Times New Roman" pitchFamily="18" charset="0"/>
              </a:rPr>
              <a:t>đêm</a:t>
            </a:r>
            <a:r>
              <a:rPr lang="en-US" sz="3733" b="1" dirty="0">
                <a:solidFill>
                  <a:srgbClr val="0070C0"/>
                </a:solidFill>
                <a:latin typeface="Times New Roman" pitchFamily="18" charset="0"/>
                <a:ea typeface="KaiTi" panose="020B0503020204020204" pitchFamily="49" charset="-122"/>
                <a:cs typeface="Times New Roman" pitchFamily="18" charset="0"/>
              </a:rPr>
              <a:t>?</a:t>
            </a:r>
          </a:p>
        </p:txBody>
      </p:sp>
      <p:pic>
        <p:nvPicPr>
          <p:cNvPr id="13" name="Picture 12">
            <a:extLst>
              <a:ext uri="{FF2B5EF4-FFF2-40B4-BE49-F238E27FC236}">
                <a16:creationId xmlns:a16="http://schemas.microsoft.com/office/drawing/2014/main" id="{558AC8A2-3C4D-4606-8E45-BAD65F13B35F}"/>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ackgroundRemoval t="10000" b="93462" l="10000" r="90000">
                        <a14:foregroundMark x1="32308" y1="19231" x2="32308" y2="19231"/>
                        <a14:foregroundMark x1="18462" y1="29231" x2="18462" y2="29231"/>
                        <a14:foregroundMark x1="14615" y1="48846" x2="14615" y2="48846"/>
                        <a14:foregroundMark x1="18077" y1="65385" x2="18077" y2="65385"/>
                        <a14:foregroundMark x1="45769" y1="93462" x2="45769" y2="93462"/>
                        <a14:foregroundMark x1="68462" y1="15385" x2="68462" y2="15385"/>
                        <a14:foregroundMark x1="50000" y1="10385" x2="50000" y2="10385"/>
                        <a14:foregroundMark x1="83846" y1="28462" x2="83846" y2="28462"/>
                        <a14:foregroundMark x1="84231" y1="47692" x2="84231" y2="47692"/>
                        <a14:foregroundMark x1="80385" y1="65385" x2="80385" y2="65385"/>
                      </a14:backgroundRemoval>
                    </a14:imgEffect>
                  </a14:imgLayer>
                </a14:imgProps>
              </a:ext>
            </a:extLst>
          </a:blip>
          <a:stretch>
            <a:fillRect/>
          </a:stretch>
        </p:blipFill>
        <p:spPr>
          <a:xfrm>
            <a:off x="426984" y="398958"/>
            <a:ext cx="704217" cy="704217"/>
          </a:xfrm>
          <a:prstGeom prst="rect">
            <a:avLst/>
          </a:prstGeom>
        </p:spPr>
      </p:pic>
    </p:spTree>
    <p:extLst>
      <p:ext uri="{BB962C8B-B14F-4D97-AF65-F5344CB8AC3E}">
        <p14:creationId xmlns:p14="http://schemas.microsoft.com/office/powerpoint/2010/main" val="3677752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E09E6CC-4FC7-4347-ACCF-007C2F6307E9}"/>
              </a:ext>
            </a:extLst>
          </p:cNvPr>
          <p:cNvPicPr>
            <a:picLocks noChangeAspect="1"/>
          </p:cNvPicPr>
          <p:nvPr/>
        </p:nvPicPr>
        <p:blipFill>
          <a:blip r:embed="rId2"/>
          <a:stretch>
            <a:fillRect/>
          </a:stretch>
        </p:blipFill>
        <p:spPr>
          <a:xfrm>
            <a:off x="0" y="-5508"/>
            <a:ext cx="12094443" cy="4572000"/>
          </a:xfrm>
          <a:prstGeom prst="rect">
            <a:avLst/>
          </a:prstGeom>
        </p:spPr>
      </p:pic>
      <p:sp>
        <p:nvSpPr>
          <p:cNvPr id="4" name="Hộp Văn bản 3">
            <a:extLst>
              <a:ext uri="{FF2B5EF4-FFF2-40B4-BE49-F238E27FC236}">
                <a16:creationId xmlns:a16="http://schemas.microsoft.com/office/drawing/2014/main" id="{BE41CC0A-20AA-490F-9194-1D4BBC8D8F75}"/>
              </a:ext>
            </a:extLst>
          </p:cNvPr>
          <p:cNvSpPr txBox="1"/>
          <p:nvPr/>
        </p:nvSpPr>
        <p:spPr>
          <a:xfrm>
            <a:off x="161822" y="4566492"/>
            <a:ext cx="11932622" cy="2308324"/>
          </a:xfrm>
          <a:prstGeom prst="rect">
            <a:avLst/>
          </a:prstGeom>
          <a:noFill/>
        </p:spPr>
        <p:txBody>
          <a:bodyPr wrap="square">
            <a:spAutoFit/>
          </a:bodyPr>
          <a:lstStyle/>
          <a:p>
            <a:r>
              <a:rPr lang="vi-VN" sz="2400" dirty="0">
                <a:solidFill>
                  <a:srgbClr val="FF0000"/>
                </a:solidFill>
                <a:latin typeface="Constantia" panose="02030602050306030303" pitchFamily="18" charset="0"/>
              </a:rPr>
              <a:t>Dựa vào hình 6.2, hình 6.3 và </a:t>
            </a:r>
            <a:r>
              <a:rPr lang="en-US" sz="2400" dirty="0" err="1">
                <a:solidFill>
                  <a:srgbClr val="FF0000"/>
                </a:solidFill>
                <a:latin typeface="Constantia" panose="02030602050306030303" pitchFamily="18" charset="0"/>
              </a:rPr>
              <a:t>Thực</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hiện</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thí</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nghiệm</a:t>
            </a:r>
            <a:r>
              <a:rPr lang="en-US" sz="2400" dirty="0">
                <a:solidFill>
                  <a:srgbClr val="FF0000"/>
                </a:solidFill>
                <a:latin typeface="Constantia" panose="02030602050306030303" pitchFamily="18" charset="0"/>
              </a:rPr>
              <a:t> </a:t>
            </a:r>
            <a:r>
              <a:rPr lang="en-US" sz="2400" dirty="0">
                <a:solidFill>
                  <a:srgbClr val="0070C0"/>
                </a:solidFill>
                <a:latin typeface="Constantia" panose="02030602050306030303" pitchFamily="18" charset="0"/>
              </a:rPr>
              <a:t>" TRÁI ĐẤT VÀ CHIẾC ĐÈN PIN", </a:t>
            </a:r>
            <a:r>
              <a:rPr lang="en-US" sz="2400" dirty="0" err="1">
                <a:solidFill>
                  <a:srgbClr val="FF0000"/>
                </a:solidFill>
                <a:latin typeface="Constantia" panose="02030602050306030303" pitchFamily="18" charset="0"/>
              </a:rPr>
              <a:t>các</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nhóm</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hãy</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thảo</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luận</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và</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trả</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lời</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các</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câu</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hỏi</a:t>
            </a:r>
            <a:r>
              <a:rPr lang="en-US" sz="2400" dirty="0">
                <a:solidFill>
                  <a:srgbClr val="FF0000"/>
                </a:solidFill>
                <a:latin typeface="Constantia" panose="02030602050306030303" pitchFamily="18" charset="0"/>
              </a:rPr>
              <a:t> </a:t>
            </a:r>
            <a:r>
              <a:rPr lang="en-US" sz="2400" dirty="0" err="1">
                <a:solidFill>
                  <a:srgbClr val="FF0000"/>
                </a:solidFill>
                <a:latin typeface="Constantia" panose="02030602050306030303" pitchFamily="18" charset="0"/>
              </a:rPr>
              <a:t>sau</a:t>
            </a:r>
            <a:endParaRPr lang="vi-VN" sz="2400" dirty="0">
              <a:solidFill>
                <a:srgbClr val="FF0000"/>
              </a:solidFill>
              <a:latin typeface="Constantia" panose="02030602050306030303" pitchFamily="18" charset="0"/>
            </a:endParaRPr>
          </a:p>
          <a:p>
            <a:r>
              <a:rPr lang="vi-VN" sz="2400" dirty="0">
                <a:solidFill>
                  <a:srgbClr val="0070C0"/>
                </a:solidFill>
                <a:latin typeface="Constantia" panose="02030602050306030303" pitchFamily="18" charset="0"/>
                <a:ea typeface="#9Slide02 Noi dung rat dai" panose="02000000000000000000" pitchFamily="2" charset="0"/>
              </a:rPr>
              <a:t>- Cho biết tại sao lại có hiện tượng ngày, đêm trên Trái Đất?</a:t>
            </a:r>
          </a:p>
          <a:p>
            <a:r>
              <a:rPr lang="vi-VN" sz="2400" dirty="0">
                <a:solidFill>
                  <a:srgbClr val="0070C0"/>
                </a:solidFill>
                <a:latin typeface="Constantia" panose="02030602050306030303" pitchFamily="18" charset="0"/>
                <a:ea typeface="#9Slide02 Noi dung rat dai" panose="02000000000000000000" pitchFamily="2" charset="0"/>
              </a:rPr>
              <a:t>- Cho biết vị trí điểm A có luôn là ban ngày, còn vị trí điểm B có luôn là ban đêm không? Tại sao?</a:t>
            </a:r>
          </a:p>
          <a:p>
            <a:r>
              <a:rPr lang="vi-VN" sz="2400" dirty="0">
                <a:solidFill>
                  <a:srgbClr val="0070C0"/>
                </a:solidFill>
                <a:latin typeface="Constantia" panose="02030602050306030303" pitchFamily="18" charset="0"/>
                <a:ea typeface="#9Slide02 Noi dung rat dai" panose="02000000000000000000" pitchFamily="2" charset="0"/>
              </a:rPr>
              <a:t>- Trình bày hiện tượng ngày đêm luân phiên nhau trên Trái Đất?</a:t>
            </a:r>
          </a:p>
        </p:txBody>
      </p:sp>
    </p:spTree>
    <p:extLst>
      <p:ext uri="{BB962C8B-B14F-4D97-AF65-F5344CB8AC3E}">
        <p14:creationId xmlns:p14="http://schemas.microsoft.com/office/powerpoint/2010/main" val="3233553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p:cNvSpPr txBox="1"/>
          <p:nvPr/>
        </p:nvSpPr>
        <p:spPr>
          <a:xfrm>
            <a:off x="651470" y="366160"/>
            <a:ext cx="4335859" cy="83099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66"/>
                </a:solidFill>
                <a:effectLst/>
                <a:uLnTx/>
                <a:uFillTx/>
                <a:latin typeface="Times New Roman" pitchFamily="18" charset="0"/>
                <a:cs typeface="Times New Roman" pitchFamily="18" charset="0"/>
              </a:rPr>
              <a:t>LUYỆN TẬP</a:t>
            </a:r>
          </a:p>
        </p:txBody>
      </p:sp>
      <p:sp>
        <p:nvSpPr>
          <p:cNvPr id="2" name="Rectangle 1"/>
          <p:cNvSpPr/>
          <p:nvPr/>
        </p:nvSpPr>
        <p:spPr>
          <a:xfrm>
            <a:off x="1524000" y="2133600"/>
            <a:ext cx="8534400" cy="2139047"/>
          </a:xfrm>
          <a:prstGeom prst="rect">
            <a:avLst/>
          </a:prstGeom>
        </p:spPr>
        <p:txBody>
          <a:bodyPr wrap="square">
            <a:spAutoFit/>
          </a:bodyPr>
          <a:lstStyle/>
          <a:p>
            <a:pPr algn="ctr"/>
            <a:r>
              <a:rPr lang="en-US" sz="5400" b="1" dirty="0">
                <a:solidFill>
                  <a:srgbClr val="002060"/>
                </a:solidFill>
                <a:latin typeface="Times New Roman" pitchFamily="18" charset="0"/>
                <a:cs typeface="Times New Roman" pitchFamily="18" charset="0"/>
              </a:rPr>
              <a:t>TRÒ CHƠI </a:t>
            </a:r>
          </a:p>
          <a:p>
            <a:pPr algn="ctr"/>
            <a:r>
              <a:rPr lang="en-US" sz="5400" b="1" dirty="0">
                <a:solidFill>
                  <a:srgbClr val="002060"/>
                </a:solidFill>
                <a:latin typeface="Times New Roman" pitchFamily="18" charset="0"/>
                <a:cs typeface="Times New Roman" pitchFamily="18" charset="0"/>
              </a:rPr>
              <a:t>“MẢNH GHÉP”</a:t>
            </a:r>
            <a:endParaRPr lang="en-US" sz="5400" dirty="0">
              <a:solidFill>
                <a:srgbClr val="002060"/>
              </a:solidFill>
              <a:latin typeface="Times New Roman" pitchFamily="18" charset="0"/>
              <a:cs typeface="Times New Roman" pitchFamily="18" charset="0"/>
            </a:endParaRPr>
          </a:p>
          <a:p>
            <a:endParaRPr lang="en-US" sz="2500"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6396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9CF4D6-D5DF-26A9-1371-741A270DD875}"/>
              </a:ext>
            </a:extLst>
          </p:cNvPr>
          <p:cNvSpPr txBox="1"/>
          <p:nvPr/>
        </p:nvSpPr>
        <p:spPr>
          <a:xfrm>
            <a:off x="165652" y="73594"/>
            <a:ext cx="12039600" cy="6710811"/>
          </a:xfrm>
          <a:prstGeom prst="rect">
            <a:avLst/>
          </a:prstGeom>
          <a:noFill/>
        </p:spPr>
        <p:txBody>
          <a:bodyPr wrap="square">
            <a:spAutoFit/>
          </a:bodyPr>
          <a:lstStyle/>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24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phẳng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quỹ</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66</a:t>
            </a:r>
            <a:r>
              <a:rPr lang="en-US" sz="2200" b="1" baseline="30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r>
              <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cự</a:t>
            </a:r>
            <a:r>
              <a:rPr lang="en-US" sz="2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Hỏa</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Bef>
                <a:spcPts val="300"/>
              </a:spcBef>
              <a:spcAft>
                <a:spcPts val="300"/>
              </a:spcAf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Bef>
                <a:spcPts val="300"/>
              </a:spcBef>
              <a:spcAft>
                <a:spcPts val="300"/>
              </a:spcAf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11.</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12.</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tọa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2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34’B, 102</a:t>
            </a:r>
            <a:r>
              <a:rPr lang="en-US" sz="2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9’Đ).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Nam</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ở</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Bán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650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F9FC7-1E0C-0304-B567-5E0A06514131}"/>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664938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C772632-2476-4131-BD57-A908FBA47D3B}"/>
              </a:ext>
            </a:extLst>
          </p:cNvPr>
          <p:cNvSpPr txBox="1"/>
          <p:nvPr/>
        </p:nvSpPr>
        <p:spPr>
          <a:xfrm>
            <a:off x="1371600" y="100076"/>
            <a:ext cx="7378700" cy="666786"/>
          </a:xfrm>
          <a:prstGeom prst="rect">
            <a:avLst/>
          </a:prstGeom>
          <a:solidFill>
            <a:schemeClr val="bg1"/>
          </a:solidFill>
        </p:spPr>
        <p:txBody>
          <a:bodyPr wrap="square" rtlCol="0">
            <a:spAutoFit/>
          </a:bodyPr>
          <a:lstStyle/>
          <a:p>
            <a:pPr algn="ctr"/>
            <a:r>
              <a:rPr lang="vi-VN" sz="3733" b="1" dirty="0">
                <a:solidFill>
                  <a:srgbClr val="0070C0"/>
                </a:solidFill>
                <a:latin typeface="#9Slide05 Gullever Font" panose="02000507000000020004" pitchFamily="2" charset="0"/>
                <a:ea typeface="KaiTi" panose="020B0503020204020204" pitchFamily="49" charset="-122"/>
              </a:rPr>
              <a:t>Nếu Trái Đất ngừng quay...???</a:t>
            </a:r>
            <a:endParaRPr lang="en-US" sz="3733" b="1" dirty="0">
              <a:solidFill>
                <a:srgbClr val="0070C0"/>
              </a:solidFill>
              <a:latin typeface="#9Slide05 Gullever Font" panose="02000507000000020004" pitchFamily="2" charset="0"/>
              <a:ea typeface="KaiTi" panose="020B0503020204020204" pitchFamily="49" charset="-122"/>
            </a:endParaRPr>
          </a:p>
        </p:txBody>
      </p:sp>
      <p:pic>
        <p:nvPicPr>
          <p:cNvPr id="4" name="trai dat ngung quay">
            <a:hlinkClick r:id="" action="ppaction://media"/>
            <a:extLst>
              <a:ext uri="{FF2B5EF4-FFF2-40B4-BE49-F238E27FC236}">
                <a16:creationId xmlns:a16="http://schemas.microsoft.com/office/drawing/2014/main" id="{0D131BAA-52CB-48DF-81A6-92048D6C6B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6862"/>
            <a:ext cx="12192000" cy="6091138"/>
          </a:xfrm>
          <a:prstGeom prst="rect">
            <a:avLst/>
          </a:prstGeom>
        </p:spPr>
      </p:pic>
    </p:spTree>
    <p:extLst>
      <p:ext uri="{BB962C8B-B14F-4D97-AF65-F5344CB8AC3E}">
        <p14:creationId xmlns:p14="http://schemas.microsoft.com/office/powerpoint/2010/main" val="181810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dur="indefinite" nodeType="mainSeq">
                <p:childTnLst>
                  <p:par>
                    <p:cTn id="18" fill="hold">
                      <p:stCondLst>
                        <p:cond delay="indefinite"/>
                        <p:cond evt="onBegin" delay="0">
                          <p:tn val="17"/>
                        </p:cond>
                      </p:stCondLst>
                      <p:childTnLst>
                        <p:par>
                          <p:cTn id="19" fill="hold">
                            <p:stCondLst>
                              <p:cond delay="0"/>
                            </p:stCondLst>
                            <p:childTnLst>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8049" showWhenStopped="0">
                <p:cTn id="23" fill="hold" display="0">
                  <p:stCondLst>
                    <p:cond delay="indefinite"/>
                  </p:stCondLst>
                </p:cTn>
                <p:tgtEl>
                  <p:spTgt spid="4"/>
                </p:tgtEl>
              </p:cMediaNode>
            </p:vide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7CDC0592-1B60-51F0-03D8-A87A8ABE5DC9}"/>
            </a:ext>
          </a:extLst>
        </p:cNvPr>
        <p:cNvGrpSpPr/>
        <p:nvPr/>
      </p:nvGrpSpPr>
      <p:grpSpPr>
        <a:xfrm>
          <a:off x="0" y="0"/>
          <a:ext cx="0" cy="0"/>
          <a:chOff x="0" y="0"/>
          <a:chExt cx="0" cy="0"/>
        </a:xfrm>
      </p:grpSpPr>
      <p:pic>
        <p:nvPicPr>
          <p:cNvPr id="2" name="Picture 6" descr="Earth Day by MaryBeth McIvor on Dribbble">
            <a:extLst>
              <a:ext uri="{FF2B5EF4-FFF2-40B4-BE49-F238E27FC236}">
                <a16:creationId xmlns:a16="http://schemas.microsoft.com/office/drawing/2014/main" id="{A202C2E1-6A3D-511D-17B5-EFC76E0999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914400" y="0"/>
            <a:ext cx="5963564" cy="4343400"/>
          </a:xfrm>
          <a:prstGeom prst="rect">
            <a:avLst/>
          </a:prstGeom>
          <a:solidFill>
            <a:srgbClr val="D5EBFF"/>
          </a:solidFill>
        </p:spPr>
      </p:pic>
      <p:sp>
        <p:nvSpPr>
          <p:cNvPr id="3" name="Rectangle 2">
            <a:extLst>
              <a:ext uri="{FF2B5EF4-FFF2-40B4-BE49-F238E27FC236}">
                <a16:creationId xmlns:a16="http://schemas.microsoft.com/office/drawing/2014/main" id="{417D9F53-F926-4DAE-5172-3BCC68E81AE9}"/>
              </a:ext>
            </a:extLst>
          </p:cNvPr>
          <p:cNvSpPr/>
          <p:nvPr/>
        </p:nvSpPr>
        <p:spPr>
          <a:xfrm>
            <a:off x="3048000" y="1997839"/>
            <a:ext cx="8610600" cy="2862322"/>
          </a:xfrm>
          <a:prstGeom prst="rect">
            <a:avLst/>
          </a:prstGeom>
          <a:noFill/>
        </p:spPr>
        <p:txBody>
          <a:bodyPr wrap="square" lIns="91440" tIns="45720" rIns="91440" bIns="45720">
            <a:spAutoFit/>
          </a:bodyPr>
          <a:lstStyle/>
          <a:p>
            <a:pPr algn="ctr"/>
            <a:r>
              <a:rPr lang="en-US" sz="6000" b="1" cap="none" spc="0" dirty="0">
                <a:ln w="12700">
                  <a:solidFill>
                    <a:schemeClr val="accent1"/>
                  </a:solidFill>
                  <a:prstDash val="solid"/>
                </a:ln>
                <a:solidFill>
                  <a:srgbClr val="0070C0"/>
                </a:solidFill>
                <a:effectLst>
                  <a:outerShdw dist="38100" dir="2640000" algn="bl" rotWithShape="0">
                    <a:schemeClr val="accent1"/>
                  </a:outerShdw>
                </a:effectLst>
              </a:rPr>
              <a:t>CẢM ƠN QUÝ THẦY </a:t>
            </a:r>
          </a:p>
          <a:p>
            <a:pPr algn="ctr"/>
            <a:r>
              <a:rPr lang="en-US" sz="6000" b="1" cap="none" spc="0" dirty="0">
                <a:ln w="12700">
                  <a:solidFill>
                    <a:schemeClr val="accent1"/>
                  </a:solidFill>
                  <a:prstDash val="solid"/>
                </a:ln>
                <a:solidFill>
                  <a:srgbClr val="0070C0"/>
                </a:solidFill>
                <a:effectLst>
                  <a:outerShdw dist="38100" dir="2640000" algn="bl" rotWithShape="0">
                    <a:schemeClr val="accent1"/>
                  </a:outerShdw>
                </a:effectLst>
              </a:rPr>
              <a:t>CÔ GIÁO ĐÃ </a:t>
            </a:r>
            <a:r>
              <a:rPr lang="en-US" sz="6000" b="1" dirty="0">
                <a:ln w="12700">
                  <a:solidFill>
                    <a:schemeClr val="accent1"/>
                  </a:solidFill>
                  <a:prstDash val="solid"/>
                </a:ln>
                <a:solidFill>
                  <a:srgbClr val="0070C0"/>
                </a:solidFill>
                <a:effectLst>
                  <a:outerShdw dist="38100" dir="2640000" algn="bl" rotWithShape="0">
                    <a:schemeClr val="accent1"/>
                  </a:outerShdw>
                </a:effectLst>
              </a:rPr>
              <a:t>VỀ DỰ GIỜ  THĂM LỚP</a:t>
            </a:r>
            <a:endParaRPr lang="en-US" sz="6000" b="1" cap="none" spc="0" dirty="0">
              <a:ln w="12700">
                <a:solidFill>
                  <a:schemeClr val="accent1"/>
                </a:solidFill>
                <a:prstDash val="solid"/>
              </a:ln>
              <a:solidFill>
                <a:srgbClr val="0070C0"/>
              </a:solidFill>
              <a:effectLst>
                <a:outerShdw dist="38100" dir="2640000" algn="bl" rotWithShape="0">
                  <a:schemeClr val="accent1"/>
                </a:outerShdw>
              </a:effectLst>
            </a:endParaRPr>
          </a:p>
        </p:txBody>
      </p:sp>
    </p:spTree>
    <p:extLst>
      <p:ext uri="{BB962C8B-B14F-4D97-AF65-F5344CB8AC3E}">
        <p14:creationId xmlns:p14="http://schemas.microsoft.com/office/powerpoint/2010/main" val="379886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3A0930-D71E-74B9-CD82-22782EF2C699}"/>
              </a:ext>
            </a:extLst>
          </p:cNvPr>
          <p:cNvSpPr/>
          <p:nvPr/>
        </p:nvSpPr>
        <p:spPr>
          <a:xfrm>
            <a:off x="-7374" y="381000"/>
            <a:ext cx="6705600" cy="1569660"/>
          </a:xfrm>
          <a:prstGeom prst="rect">
            <a:avLst/>
          </a:prstGeom>
          <a:noFill/>
        </p:spPr>
        <p:txBody>
          <a:bodyPr wrap="square" lIns="91440" tIns="45720" rIns="91440" bIns="45720">
            <a:spAutoFit/>
          </a:bodyPr>
          <a:lstStyle/>
          <a:p>
            <a:pPr algn="ctr"/>
            <a:r>
              <a:rPr lang="en-US" sz="9600" b="1" dirty="0" err="1">
                <a:ln w="9525">
                  <a:solidFill>
                    <a:schemeClr val="bg1"/>
                  </a:solidFill>
                  <a:prstDash val="solid"/>
                </a:ln>
                <a:solidFill>
                  <a:schemeClr val="accent6"/>
                </a:solidFill>
                <a:effectLst>
                  <a:outerShdw blurRad="12700" dist="38100" dir="2700000" algn="tl" rotWithShape="0">
                    <a:schemeClr val="bg1">
                      <a:lumMod val="50000"/>
                    </a:schemeClr>
                  </a:outerShdw>
                </a:effectLst>
                <a:latin typeface="Comic Sans MS" panose="030F0702030302020204" pitchFamily="66" charset="0"/>
              </a:rPr>
              <a:t>Khởi</a:t>
            </a:r>
            <a:r>
              <a:rPr lang="en-US" sz="9600" b="1" dirty="0">
                <a:ln w="9525">
                  <a:solidFill>
                    <a:schemeClr val="bg1"/>
                  </a:solidFill>
                  <a:prstDash val="solid"/>
                </a:ln>
                <a:solidFill>
                  <a:schemeClr val="accent6"/>
                </a:solidFill>
                <a:effectLst>
                  <a:outerShdw blurRad="12700" dist="38100" dir="2700000" algn="tl" rotWithShape="0">
                    <a:schemeClr val="bg1">
                      <a:lumMod val="50000"/>
                    </a:schemeClr>
                  </a:outerShdw>
                </a:effectLst>
                <a:latin typeface="Comic Sans MS" panose="030F0702030302020204" pitchFamily="66" charset="0"/>
              </a:rPr>
              <a:t> </a:t>
            </a:r>
            <a:r>
              <a:rPr lang="en-US" sz="9600" b="1" dirty="0" err="1">
                <a:ln w="9525">
                  <a:solidFill>
                    <a:schemeClr val="bg1"/>
                  </a:solidFill>
                  <a:prstDash val="solid"/>
                </a:ln>
                <a:solidFill>
                  <a:schemeClr val="accent6"/>
                </a:solidFill>
                <a:effectLst>
                  <a:outerShdw blurRad="12700" dist="38100" dir="2700000" algn="tl" rotWithShape="0">
                    <a:schemeClr val="bg1">
                      <a:lumMod val="50000"/>
                    </a:schemeClr>
                  </a:outerShdw>
                </a:effectLst>
                <a:latin typeface="Comic Sans MS" panose="030F0702030302020204" pitchFamily="66" charset="0"/>
              </a:rPr>
              <a:t>động</a:t>
            </a:r>
            <a:endParaRPr lang="en-US" sz="9600" b="1" dirty="0">
              <a:ln w="9525">
                <a:solidFill>
                  <a:schemeClr val="bg1"/>
                </a:solidFill>
                <a:prstDash val="solid"/>
              </a:ln>
              <a:solidFill>
                <a:schemeClr val="accent6"/>
              </a:solidFill>
              <a:effectLst>
                <a:outerShdw blurRad="12700" dist="38100" dir="2700000" algn="tl" rotWithShape="0">
                  <a:schemeClr val="bg1">
                    <a:lumMod val="50000"/>
                  </a:schemeClr>
                </a:outerShdw>
              </a:effectLst>
              <a:latin typeface="Comic Sans MS" panose="030F0702030302020204" pitchFamily="66" charset="0"/>
            </a:endParaRPr>
          </a:p>
        </p:txBody>
      </p:sp>
      <p:pic>
        <p:nvPicPr>
          <p:cNvPr id="1026" name="Picture 2">
            <a:extLst>
              <a:ext uri="{FF2B5EF4-FFF2-40B4-BE49-F238E27FC236}">
                <a16:creationId xmlns:a16="http://schemas.microsoft.com/office/drawing/2014/main" id="{C8E8B701-5E34-CF19-2721-684AA1456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180303"/>
            <a:ext cx="6248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340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5968066453382">
            <a:hlinkClick r:id="" action="ppaction://media"/>
            <a:extLst>
              <a:ext uri="{FF2B5EF4-FFF2-40B4-BE49-F238E27FC236}">
                <a16:creationId xmlns:a16="http://schemas.microsoft.com/office/drawing/2014/main" id="{4C15B50C-C8E2-4A4C-73DC-58898A3DDA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2667000"/>
            <a:ext cx="11125200" cy="12725400"/>
          </a:xfrm>
          <a:prstGeom prst="rect">
            <a:avLst/>
          </a:prstGeom>
        </p:spPr>
      </p:pic>
    </p:spTree>
    <p:extLst>
      <p:ext uri="{BB962C8B-B14F-4D97-AF65-F5344CB8AC3E}">
        <p14:creationId xmlns:p14="http://schemas.microsoft.com/office/powerpoint/2010/main" val="137490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1123"/>
        </a:solidFill>
        <a:effectLst/>
      </p:bgPr>
    </p:bg>
    <p:spTree>
      <p:nvGrpSpPr>
        <p:cNvPr id="1" name=""/>
        <p:cNvGrpSpPr/>
        <p:nvPr/>
      </p:nvGrpSpPr>
      <p:grpSpPr>
        <a:xfrm>
          <a:off x="0" y="0"/>
          <a:ext cx="0" cy="0"/>
          <a:chOff x="0" y="0"/>
          <a:chExt cx="0" cy="0"/>
        </a:xfrm>
      </p:grpSpPr>
      <p:pic>
        <p:nvPicPr>
          <p:cNvPr id="2050" name="Picture 2" descr="Trái Đất ngày càng quay chậm hơn, và sẽ ngừng quay trong 63 triệu năm nữa,  con người nên làm gì? - Tri Thức - Tài Nguyên">
            <a:extLst>
              <a:ext uri="{FF2B5EF4-FFF2-40B4-BE49-F238E27FC236}">
                <a16:creationId xmlns:a16="http://schemas.microsoft.com/office/drawing/2014/main" id="{20AB8542-6822-4593-8358-13F60107EE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5067300" cy="4333875"/>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2234ADEE-D9AE-4204-B732-F946977E5F4A}"/>
              </a:ext>
            </a:extLst>
          </p:cNvPr>
          <p:cNvSpPr txBox="1"/>
          <p:nvPr/>
        </p:nvSpPr>
        <p:spPr>
          <a:xfrm>
            <a:off x="457200" y="4572000"/>
            <a:ext cx="11594868" cy="2588458"/>
          </a:xfrm>
          <a:prstGeom prst="rect">
            <a:avLst/>
          </a:prstGeom>
        </p:spPr>
        <p:txBody>
          <a:bodyPr vert="horz" lIns="91440" tIns="45720" rIns="91440" bIns="45720" rtlCol="0">
            <a:normAutofit/>
          </a:bodyPr>
          <a:lstStyle/>
          <a:p>
            <a:pPr algn="ctr">
              <a:lnSpc>
                <a:spcPct val="90000"/>
              </a:lnSpc>
              <a:spcAft>
                <a:spcPts val="800"/>
              </a:spcAft>
            </a:pPr>
            <a:r>
              <a:rPr lang="en-US" sz="4000" b="1" dirty="0">
                <a:solidFill>
                  <a:schemeClr val="bg1"/>
                </a:solidFill>
                <a:effectLst/>
                <a:latin typeface="Times New Roman (Headings)"/>
              </a:rPr>
              <a:t>B</a:t>
            </a:r>
            <a:r>
              <a:rPr lang="en-US" sz="4000" b="1" dirty="0">
                <a:solidFill>
                  <a:schemeClr val="bg1"/>
                </a:solidFill>
                <a:latin typeface="Times New Roman (Headings)"/>
              </a:rPr>
              <a:t>ÀI</a:t>
            </a:r>
            <a:r>
              <a:rPr lang="en-US" sz="4000" b="1" dirty="0">
                <a:solidFill>
                  <a:schemeClr val="bg1"/>
                </a:solidFill>
                <a:effectLst/>
                <a:latin typeface="Times New Roman (Headings)"/>
              </a:rPr>
              <a:t> 6</a:t>
            </a:r>
            <a:r>
              <a:rPr lang="en-US" sz="4000" b="1" dirty="0">
                <a:solidFill>
                  <a:schemeClr val="bg1"/>
                </a:solidFill>
                <a:latin typeface="Times New Roman (Headings)"/>
              </a:rPr>
              <a:t>:CHUYỂN ĐỘNG TỰ QUAY QUANH </a:t>
            </a:r>
          </a:p>
          <a:p>
            <a:pPr algn="ctr">
              <a:lnSpc>
                <a:spcPct val="90000"/>
              </a:lnSpc>
              <a:spcAft>
                <a:spcPts val="800"/>
              </a:spcAft>
            </a:pPr>
            <a:r>
              <a:rPr lang="en-US" sz="4000" b="1" dirty="0">
                <a:solidFill>
                  <a:schemeClr val="bg1"/>
                </a:solidFill>
                <a:latin typeface="Times New Roman (Headings)"/>
              </a:rPr>
              <a:t>TRỤC CỦA TRÁI ĐẤT VÀ HỆ QUẢ</a:t>
            </a:r>
          </a:p>
          <a:p>
            <a:pPr algn="ctr">
              <a:lnSpc>
                <a:spcPct val="90000"/>
              </a:lnSpc>
              <a:spcAft>
                <a:spcPts val="800"/>
              </a:spcAft>
            </a:pPr>
            <a:endParaRPr lang="en-US" sz="3200" dirty="0">
              <a:solidFill>
                <a:schemeClr val="bg1"/>
              </a:solidFill>
              <a:effectLst/>
              <a:latin typeface="#9Slide04 SVNNaive Inline" panose="02010503010101020104" pitchFamily="2" charset="0"/>
            </a:endParaRPr>
          </a:p>
        </p:txBody>
      </p:sp>
    </p:spTree>
    <p:extLst>
      <p:ext uri="{BB962C8B-B14F-4D97-AF65-F5344CB8AC3E}">
        <p14:creationId xmlns:p14="http://schemas.microsoft.com/office/powerpoint/2010/main" val="175807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1EC4EB8A-7C1E-4FA0-80EF-9A46CF04BD50}"/>
              </a:ext>
            </a:extLst>
          </p:cNvPr>
          <p:cNvSpPr/>
          <p:nvPr/>
        </p:nvSpPr>
        <p:spPr>
          <a:xfrm>
            <a:off x="5590577" y="1318132"/>
            <a:ext cx="1338022" cy="127174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ình Bầu dục 15">
            <a:extLst>
              <a:ext uri="{FF2B5EF4-FFF2-40B4-BE49-F238E27FC236}">
                <a16:creationId xmlns:a16="http://schemas.microsoft.com/office/drawing/2014/main" id="{77036D97-EAFF-4DE2-80B1-61273B6738C2}"/>
              </a:ext>
            </a:extLst>
          </p:cNvPr>
          <p:cNvSpPr/>
          <p:nvPr/>
        </p:nvSpPr>
        <p:spPr>
          <a:xfrm>
            <a:off x="5137275" y="3737507"/>
            <a:ext cx="1338022" cy="1271747"/>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nh chữ nhật: Góc Tròn 12">
            <a:extLst>
              <a:ext uri="{FF2B5EF4-FFF2-40B4-BE49-F238E27FC236}">
                <a16:creationId xmlns:a16="http://schemas.microsoft.com/office/drawing/2014/main" id="{793B754B-4E4A-498E-BC7E-6803349F1478}"/>
              </a:ext>
            </a:extLst>
          </p:cNvPr>
          <p:cNvSpPr/>
          <p:nvPr/>
        </p:nvSpPr>
        <p:spPr>
          <a:xfrm>
            <a:off x="6235663" y="3870069"/>
            <a:ext cx="4965893" cy="1487708"/>
          </a:xfrm>
          <a:prstGeom prst="roundRect">
            <a:avLst/>
          </a:prstGeom>
          <a:solidFill>
            <a:srgbClr val="FFFFFF"/>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9Slide03 AmpleSoft Bold" panose="02000000000000000000" pitchFamily="2" charset="0"/>
              <a:ea typeface="+mn-ea"/>
              <a:cs typeface="+mn-cs"/>
            </a:endParaRPr>
          </a:p>
        </p:txBody>
      </p:sp>
      <p:sp>
        <p:nvSpPr>
          <p:cNvPr id="3" name="Hình chữ nhật: Góc Tròn 2">
            <a:extLst>
              <a:ext uri="{FF2B5EF4-FFF2-40B4-BE49-F238E27FC236}">
                <a16:creationId xmlns:a16="http://schemas.microsoft.com/office/drawing/2014/main" id="{D4C8F3E0-1132-4712-9FAD-40E51319557D}"/>
              </a:ext>
            </a:extLst>
          </p:cNvPr>
          <p:cNvSpPr/>
          <p:nvPr/>
        </p:nvSpPr>
        <p:spPr>
          <a:xfrm>
            <a:off x="6360658" y="1854189"/>
            <a:ext cx="4840898" cy="1066800"/>
          </a:xfrm>
          <a:prstGeom prst="roundRect">
            <a:avLst/>
          </a:prstGeom>
          <a:solidFill>
            <a:srgbClr val="FFFFF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sp>
        <p:nvSpPr>
          <p:cNvPr id="4" name="Hình Bầu dục 3">
            <a:extLst>
              <a:ext uri="{FF2B5EF4-FFF2-40B4-BE49-F238E27FC236}">
                <a16:creationId xmlns:a16="http://schemas.microsoft.com/office/drawing/2014/main" id="{C55DDD09-54FC-4E2D-A145-C3DC0FBB1007}"/>
              </a:ext>
            </a:extLst>
          </p:cNvPr>
          <p:cNvSpPr/>
          <p:nvPr/>
        </p:nvSpPr>
        <p:spPr>
          <a:xfrm>
            <a:off x="5799187" y="1548281"/>
            <a:ext cx="1004743" cy="890119"/>
          </a:xfrm>
          <a:prstGeom prst="ellipse">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solidFill>
                  <a:srgbClr val="7030A0"/>
                </a:solidFill>
                <a:latin typeface="#9Slide03 AmpleSoft Bold" panose="02000000000000000000" pitchFamily="2" charset="0"/>
              </a:rPr>
              <a:t>I</a:t>
            </a:r>
            <a:endParaRPr kumimoji="0" lang="en-US" sz="4800" b="0" i="0" u="none" strike="noStrike" kern="1200" cap="none" spc="0" normalizeH="0" baseline="0" noProof="0">
              <a:ln>
                <a:noFill/>
              </a:ln>
              <a:solidFill>
                <a:srgbClr val="7030A0"/>
              </a:solidFill>
              <a:effectLst/>
              <a:uLnTx/>
              <a:uFillTx/>
              <a:latin typeface="#9Slide03 AmpleSoft Bold" panose="02000000000000000000" pitchFamily="2" charset="0"/>
              <a:ea typeface="+mn-ea"/>
              <a:cs typeface="+mn-cs"/>
            </a:endParaRPr>
          </a:p>
        </p:txBody>
      </p:sp>
      <p:sp>
        <p:nvSpPr>
          <p:cNvPr id="6" name="Hộp Văn bản 5">
            <a:extLst>
              <a:ext uri="{FF2B5EF4-FFF2-40B4-BE49-F238E27FC236}">
                <a16:creationId xmlns:a16="http://schemas.microsoft.com/office/drawing/2014/main" id="{6EEDABD7-D16A-4AC3-8968-CB0F98CC951B}"/>
              </a:ext>
            </a:extLst>
          </p:cNvPr>
          <p:cNvSpPr txBox="1"/>
          <p:nvPr/>
        </p:nvSpPr>
        <p:spPr>
          <a:xfrm>
            <a:off x="6803930" y="1848956"/>
            <a:ext cx="4397626" cy="1077218"/>
          </a:xfrm>
          <a:prstGeom prst="rect">
            <a:avLst/>
          </a:prstGeom>
          <a:noFill/>
          <a:ln>
            <a:solidFill>
              <a:schemeClr val="bg1"/>
            </a:solidFill>
          </a:ln>
        </p:spPr>
        <p:txBody>
          <a:bodyPr wrap="square">
            <a:spAutoFit/>
          </a:bodyPr>
          <a:lstStyle/>
          <a:p>
            <a:pPr lvl="0">
              <a:defRPr/>
            </a:pPr>
            <a:r>
              <a:rPr lang="en-US" sz="3200" dirty="0" err="1">
                <a:solidFill>
                  <a:srgbClr val="7030A0"/>
                </a:solidFill>
                <a:latin typeface="#9Slide05 Fourth Medium" panose="00000600000000000000" pitchFamily="2" charset="0"/>
              </a:rPr>
              <a:t>Chuyển</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động</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tự</a:t>
            </a:r>
            <a:r>
              <a:rPr lang="en-US" sz="3200" dirty="0">
                <a:solidFill>
                  <a:srgbClr val="7030A0"/>
                </a:solidFill>
                <a:latin typeface="#9Slide05 Fourth Medium" panose="00000600000000000000" pitchFamily="2" charset="0"/>
              </a:rPr>
              <a:t> quay </a:t>
            </a:r>
            <a:r>
              <a:rPr lang="en-US" sz="3200" dirty="0" err="1">
                <a:solidFill>
                  <a:srgbClr val="7030A0"/>
                </a:solidFill>
                <a:latin typeface="#9Slide05 Fourth Medium" panose="00000600000000000000" pitchFamily="2" charset="0"/>
              </a:rPr>
              <a:t>quanh</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trục</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12" name="Hộp Văn bản 11">
            <a:extLst>
              <a:ext uri="{FF2B5EF4-FFF2-40B4-BE49-F238E27FC236}">
                <a16:creationId xmlns:a16="http://schemas.microsoft.com/office/drawing/2014/main" id="{31CBEBB1-EA70-4608-9FDC-E17D0C0EF45B}"/>
              </a:ext>
            </a:extLst>
          </p:cNvPr>
          <p:cNvSpPr txBox="1"/>
          <p:nvPr/>
        </p:nvSpPr>
        <p:spPr>
          <a:xfrm>
            <a:off x="5061597" y="215830"/>
            <a:ext cx="6837585" cy="769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4400" b="1" i="0" u="none" strike="noStrike" kern="1200" cap="none" spc="0" normalizeH="0" baseline="0" noProof="0" dirty="0">
                <a:ln>
                  <a:noFill/>
                </a:ln>
                <a:solidFill>
                  <a:srgbClr val="FF0066"/>
                </a:solidFill>
                <a:effectLst/>
                <a:uLnTx/>
                <a:uFillTx/>
                <a:latin typeface="Merriweather" panose="00000500000000000000" pitchFamily="2" charset="0"/>
              </a:rPr>
              <a:t>NỘI DUNG CHÍNH</a:t>
            </a:r>
            <a:endParaRPr kumimoji="0" lang="en-US" sz="4400" b="1" i="0" u="none" strike="noStrike" kern="1200" cap="none" spc="0" normalizeH="0" baseline="0" noProof="0" dirty="0">
              <a:ln>
                <a:noFill/>
              </a:ln>
              <a:solidFill>
                <a:srgbClr val="FF0066"/>
              </a:solidFill>
              <a:effectLst/>
              <a:uLnTx/>
              <a:uFillTx/>
              <a:latin typeface="Merriweather" panose="00000500000000000000" pitchFamily="2" charset="0"/>
            </a:endParaRPr>
          </a:p>
        </p:txBody>
      </p:sp>
      <p:sp>
        <p:nvSpPr>
          <p:cNvPr id="15" name="Hộp Văn bản 14">
            <a:extLst>
              <a:ext uri="{FF2B5EF4-FFF2-40B4-BE49-F238E27FC236}">
                <a16:creationId xmlns:a16="http://schemas.microsoft.com/office/drawing/2014/main" id="{F28A4303-26F3-4330-A850-2A22627DFCB9}"/>
              </a:ext>
            </a:extLst>
          </p:cNvPr>
          <p:cNvSpPr txBox="1"/>
          <p:nvPr/>
        </p:nvSpPr>
        <p:spPr>
          <a:xfrm>
            <a:off x="6431282" y="4023107"/>
            <a:ext cx="5349710" cy="1569660"/>
          </a:xfrm>
          <a:prstGeom prst="rect">
            <a:avLst/>
          </a:prstGeom>
          <a:noFill/>
        </p:spPr>
        <p:txBody>
          <a:bodyPr wrap="square">
            <a:spAutoFit/>
          </a:bodyPr>
          <a:lstStyle/>
          <a:p>
            <a:pPr lvl="0">
              <a:defRPr/>
            </a:pPr>
            <a:r>
              <a:rPr lang="en-US" sz="3200" dirty="0" err="1">
                <a:solidFill>
                  <a:srgbClr val="7030A0"/>
                </a:solidFill>
                <a:latin typeface="#9Slide05 Fourth Medium" panose="00000600000000000000" pitchFamily="2" charset="0"/>
              </a:rPr>
              <a:t>Hệ</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quả</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chuyển</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động</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tự</a:t>
            </a:r>
            <a:r>
              <a:rPr lang="en-US" sz="3200" dirty="0">
                <a:solidFill>
                  <a:srgbClr val="7030A0"/>
                </a:solidFill>
                <a:latin typeface="#9Slide05 Fourth Medium" panose="00000600000000000000" pitchFamily="2" charset="0"/>
              </a:rPr>
              <a:t> quay </a:t>
            </a:r>
            <a:r>
              <a:rPr lang="en-US" sz="3200" dirty="0" err="1">
                <a:solidFill>
                  <a:srgbClr val="7030A0"/>
                </a:solidFill>
                <a:latin typeface="#9Slide05 Fourth Medium" panose="00000600000000000000" pitchFamily="2" charset="0"/>
              </a:rPr>
              <a:t>quanh</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trục</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của</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Trái</a:t>
            </a:r>
            <a:r>
              <a:rPr lang="en-US" sz="3200" dirty="0">
                <a:solidFill>
                  <a:srgbClr val="7030A0"/>
                </a:solidFill>
                <a:latin typeface="#9Slide05 Fourth Medium" panose="00000600000000000000" pitchFamily="2" charset="0"/>
              </a:rPr>
              <a:t> </a:t>
            </a:r>
            <a:r>
              <a:rPr lang="en-US" sz="3200" dirty="0" err="1">
                <a:solidFill>
                  <a:srgbClr val="7030A0"/>
                </a:solidFill>
                <a:latin typeface="#9Slide05 Fourth Medium" panose="00000600000000000000" pitchFamily="2" charset="0"/>
              </a:rPr>
              <a:t>Đất</a:t>
            </a:r>
            <a:r>
              <a:rPr lang="en-US" sz="3200" dirty="0">
                <a:solidFill>
                  <a:srgbClr val="7030A0"/>
                </a:solidFill>
                <a:latin typeface="#9Slide05 Fourth Medium" panose="00000600000000000000" pitchFamily="2" charset="0"/>
              </a:rPr>
              <a:t>.</a:t>
            </a:r>
          </a:p>
          <a:p>
            <a:pPr lvl="0">
              <a:defRPr/>
            </a:pPr>
            <a:r>
              <a:rPr lang="en-US" sz="3200" dirty="0">
                <a:solidFill>
                  <a:srgbClr val="7030A0"/>
                </a:solidFill>
                <a:latin typeface="#9Slide05 Fourth Medium" panose="00000600000000000000" pitchFamily="2" charset="0"/>
              </a:rPr>
              <a:t> </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pic>
        <p:nvPicPr>
          <p:cNvPr id="3074" name="Picture 2" descr="Hình ảnh Clip Nghệ Thuật Trái đất Dễ Thương, Trái đất, Clip Nghệ Thuật,  Clipart Trái đất miễn phí tải tập tin PNG PSDComment và Vector">
            <a:extLst>
              <a:ext uri="{FF2B5EF4-FFF2-40B4-BE49-F238E27FC236}">
                <a16:creationId xmlns:a16="http://schemas.microsoft.com/office/drawing/2014/main" id="{6384C362-6785-4C34-B2D1-EAF36571EE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472" y="149830"/>
            <a:ext cx="977757" cy="977757"/>
          </a:xfrm>
          <a:prstGeom prst="rect">
            <a:avLst/>
          </a:prstGeom>
          <a:noFill/>
          <a:extLst>
            <a:ext uri="{909E8E84-426E-40DD-AFC4-6F175D3DCCD1}">
              <a14:hiddenFill xmlns:a14="http://schemas.microsoft.com/office/drawing/2010/main">
                <a:solidFill>
                  <a:srgbClr val="FFFFFF"/>
                </a:solidFill>
              </a14:hiddenFill>
            </a:ext>
          </a:extLst>
        </p:spPr>
      </p:pic>
      <p:sp>
        <p:nvSpPr>
          <p:cNvPr id="14" name="Hình Bầu dục 13">
            <a:extLst>
              <a:ext uri="{FF2B5EF4-FFF2-40B4-BE49-F238E27FC236}">
                <a16:creationId xmlns:a16="http://schemas.microsoft.com/office/drawing/2014/main" id="{BADE5C25-0382-4E59-B363-ADFCCDFE2E9D}"/>
              </a:ext>
            </a:extLst>
          </p:cNvPr>
          <p:cNvSpPr/>
          <p:nvPr/>
        </p:nvSpPr>
        <p:spPr>
          <a:xfrm>
            <a:off x="5303887" y="3878080"/>
            <a:ext cx="990600" cy="990600"/>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solidFill>
                  <a:srgbClr val="7030A0"/>
                </a:solidFill>
                <a:latin typeface="#9Slide03 AmpleSoft Bold" panose="02000000000000000000" pitchFamily="2" charset="0"/>
              </a:rPr>
              <a:t>II</a:t>
            </a:r>
            <a:endParaRPr kumimoji="0" lang="en-US" sz="4800" b="0" i="0" u="none" strike="noStrike" kern="1200" cap="none" spc="0" normalizeH="0" baseline="0" noProof="0">
              <a:ln>
                <a:noFill/>
              </a:ln>
              <a:solidFill>
                <a:srgbClr val="7030A0"/>
              </a:solidFill>
              <a:effectLst/>
              <a:uLnTx/>
              <a:uFillTx/>
              <a:latin typeface="#9Slide03 AmpleSoft Bold" panose="02000000000000000000" pitchFamily="2" charset="0"/>
              <a:ea typeface="+mn-ea"/>
              <a:cs typeface="+mn-cs"/>
            </a:endParaRPr>
          </a:p>
        </p:txBody>
      </p:sp>
      <p:pic>
        <p:nvPicPr>
          <p:cNvPr id="17" name="Picture 2" descr="🌎 Earth Emoji - Royalty-Free GIF - Animated Sticker - Free PNG - Animated  Icon">
            <a:extLst>
              <a:ext uri="{FF2B5EF4-FFF2-40B4-BE49-F238E27FC236}">
                <a16:creationId xmlns:a16="http://schemas.microsoft.com/office/drawing/2014/main" id="{E9677891-4F02-4149-A754-E3E926767E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2818" y="862385"/>
            <a:ext cx="5133229" cy="513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76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3" grpId="0" animBg="1"/>
      <p:bldP spid="3" grpId="0" animBg="1"/>
      <p:bldP spid="4" grpId="0" animBg="1"/>
      <p:bldP spid="6" grpId="0" animBg="1"/>
      <p:bldP spid="15"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AF2CC74-DE63-4C77-ADF1-A2CDE6CDFC44}"/>
              </a:ext>
            </a:extLst>
          </p:cNvPr>
          <p:cNvSpPr txBox="1"/>
          <p:nvPr/>
        </p:nvSpPr>
        <p:spPr>
          <a:xfrm>
            <a:off x="1394280" y="23083"/>
            <a:ext cx="8724900" cy="584775"/>
          </a:xfrm>
          <a:prstGeom prst="rect">
            <a:avLst/>
          </a:prstGeom>
          <a:solidFill>
            <a:srgbClr val="0070C0"/>
          </a:solidFill>
        </p:spPr>
        <p:txBody>
          <a:bodyPr wrap="square" rtlCol="0">
            <a:spAutoFit/>
          </a:bodyPr>
          <a:lstStyle/>
          <a:p>
            <a:r>
              <a:rPr lang="en-US" sz="2800" dirty="0">
                <a:solidFill>
                  <a:schemeClr val="bg1"/>
                </a:solidFill>
                <a:latin typeface="#9Slide04 SVNNaive Inline" panose="02010503010101020104" pitchFamily="2" charset="0"/>
              </a:rPr>
              <a:t>1</a:t>
            </a:r>
            <a:r>
              <a:rPr lang="en-US" sz="3200" dirty="0">
                <a:solidFill>
                  <a:schemeClr val="bg1"/>
                </a:solidFill>
                <a:latin typeface="#9Slide04 SVNNaive Inline" panose="02010503010101020104" pitchFamily="2" charset="0"/>
              </a:rPr>
              <a:t>. </a:t>
            </a:r>
            <a:r>
              <a:rPr lang="en-US" sz="3200" dirty="0" err="1">
                <a:solidFill>
                  <a:schemeClr val="bg1"/>
                </a:solidFill>
                <a:latin typeface="#9Slide04 SVNNaive Inline" panose="02010503010101020104" pitchFamily="2" charset="0"/>
              </a:rPr>
              <a:t>Chuyển</a:t>
            </a:r>
            <a:r>
              <a:rPr lang="en-US" sz="3200" dirty="0">
                <a:solidFill>
                  <a:schemeClr val="bg1"/>
                </a:solidFill>
                <a:latin typeface="#9Slide04 SVNNaive Inline" panose="02010503010101020104" pitchFamily="2" charset="0"/>
              </a:rPr>
              <a:t> </a:t>
            </a:r>
            <a:r>
              <a:rPr lang="en-US" sz="3200" dirty="0" err="1">
                <a:solidFill>
                  <a:schemeClr val="bg1"/>
                </a:solidFill>
                <a:latin typeface="#9Slide04 SVNNaive Inline" panose="02010503010101020104" pitchFamily="2" charset="0"/>
              </a:rPr>
              <a:t>động</a:t>
            </a:r>
            <a:r>
              <a:rPr lang="en-US" sz="3200" dirty="0">
                <a:solidFill>
                  <a:schemeClr val="bg1"/>
                </a:solidFill>
                <a:latin typeface="#9Slide04 SVNNaive Inline" panose="02010503010101020104" pitchFamily="2" charset="0"/>
              </a:rPr>
              <a:t> </a:t>
            </a:r>
            <a:r>
              <a:rPr lang="en-US" sz="3200" dirty="0" err="1">
                <a:solidFill>
                  <a:schemeClr val="bg1"/>
                </a:solidFill>
                <a:latin typeface="#9Slide04 SVNNaive Inline" panose="02010503010101020104" pitchFamily="2" charset="0"/>
              </a:rPr>
              <a:t>tự</a:t>
            </a:r>
            <a:r>
              <a:rPr lang="en-US" sz="3200" dirty="0">
                <a:solidFill>
                  <a:schemeClr val="bg1"/>
                </a:solidFill>
                <a:latin typeface="#9Slide04 SVNNaive Inline" panose="02010503010101020104" pitchFamily="2" charset="0"/>
              </a:rPr>
              <a:t> quay </a:t>
            </a:r>
            <a:r>
              <a:rPr lang="en-US" sz="3200" dirty="0" err="1">
                <a:solidFill>
                  <a:schemeClr val="bg1"/>
                </a:solidFill>
                <a:latin typeface="#9Slide04 SVNNaive Inline" panose="02010503010101020104" pitchFamily="2" charset="0"/>
              </a:rPr>
              <a:t>quanh</a:t>
            </a:r>
            <a:r>
              <a:rPr lang="en-US" sz="3200" dirty="0">
                <a:solidFill>
                  <a:schemeClr val="bg1"/>
                </a:solidFill>
                <a:latin typeface="#9Slide04 SVNNaive Inline" panose="02010503010101020104" pitchFamily="2" charset="0"/>
              </a:rPr>
              <a:t> </a:t>
            </a:r>
            <a:r>
              <a:rPr lang="en-US" sz="3200" dirty="0" err="1">
                <a:solidFill>
                  <a:schemeClr val="bg1"/>
                </a:solidFill>
                <a:latin typeface="#9Slide04 SVNNaive Inline" panose="02010503010101020104" pitchFamily="2" charset="0"/>
              </a:rPr>
              <a:t>trục</a:t>
            </a:r>
            <a:endParaRPr lang="en-US" sz="2800" dirty="0">
              <a:solidFill>
                <a:schemeClr val="bg1"/>
              </a:solidFill>
              <a:latin typeface="#9Slide04 SVNNaive Inline" panose="02010503010101020104" pitchFamily="2" charset="0"/>
            </a:endParaRPr>
          </a:p>
        </p:txBody>
      </p:sp>
      <p:sp>
        <p:nvSpPr>
          <p:cNvPr id="10" name="Hộp Văn bản 9">
            <a:extLst>
              <a:ext uri="{FF2B5EF4-FFF2-40B4-BE49-F238E27FC236}">
                <a16:creationId xmlns:a16="http://schemas.microsoft.com/office/drawing/2014/main" id="{153DEFDA-76A4-4A00-8EE3-065960B667A5}"/>
              </a:ext>
            </a:extLst>
          </p:cNvPr>
          <p:cNvSpPr txBox="1"/>
          <p:nvPr/>
        </p:nvSpPr>
        <p:spPr>
          <a:xfrm>
            <a:off x="1367776" y="676403"/>
            <a:ext cx="10166013" cy="954107"/>
          </a:xfrm>
          <a:prstGeom prst="rect">
            <a:avLst/>
          </a:prstGeom>
          <a:noFill/>
        </p:spPr>
        <p:txBody>
          <a:bodyPr wrap="square">
            <a:spAutoFit/>
          </a:bodyPr>
          <a:lstStyle/>
          <a:p>
            <a:r>
              <a:rPr lang="en-US" sz="2800" dirty="0" err="1">
                <a:solidFill>
                  <a:srgbClr val="0070C0"/>
                </a:solidFill>
                <a:latin typeface="Times New Roman" panose="02020603050405020304" pitchFamily="18" charset="0"/>
                <a:ea typeface="Times New Roman" panose="02020603050405020304" pitchFamily="18" charset="0"/>
              </a:rPr>
              <a:t>Dựa</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vào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hình</a:t>
            </a:r>
            <a:r>
              <a:rPr lang="en-US" sz="2800" dirty="0">
                <a:solidFill>
                  <a:srgbClr val="0070C0"/>
                </a:solidFill>
                <a:effectLst/>
                <a:latin typeface="Times New Roman" panose="02020603050405020304" pitchFamily="18" charset="0"/>
                <a:ea typeface="Times New Roman" panose="02020603050405020304" pitchFamily="18" charset="0"/>
              </a:rPr>
              <a:t> 6.</a:t>
            </a:r>
            <a:r>
              <a:rPr lang="vi-VN" sz="2800" dirty="0">
                <a:solidFill>
                  <a:srgbClr val="0070C0"/>
                </a:solidFill>
                <a:effectLst/>
                <a:latin typeface="Times New Roman" panose="02020603050405020304" pitchFamily="18" charset="0"/>
                <a:ea typeface="Times New Roman" panose="02020603050405020304" pitchFamily="18" charset="0"/>
              </a:rPr>
              <a:t>1</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kết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hợp</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với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thông</a:t>
            </a:r>
            <a:r>
              <a:rPr lang="en-US" sz="2800" dirty="0">
                <a:solidFill>
                  <a:srgbClr val="0070C0"/>
                </a:solidFill>
                <a:effectLst/>
                <a:latin typeface="Times New Roman" panose="02020603050405020304" pitchFamily="18" charset="0"/>
                <a:ea typeface="Times New Roman" panose="02020603050405020304" pitchFamily="18" charset="0"/>
              </a:rPr>
              <a:t> tin </a:t>
            </a:r>
            <a:r>
              <a:rPr lang="en-US" sz="2800" dirty="0" err="1">
                <a:solidFill>
                  <a:srgbClr val="0070C0"/>
                </a:solidFill>
                <a:effectLst/>
                <a:latin typeface="Times New Roman" panose="02020603050405020304" pitchFamily="18" charset="0"/>
                <a:ea typeface="Times New Roman" panose="02020603050405020304" pitchFamily="18" charset="0"/>
              </a:rPr>
              <a:t>trên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đoạn</a:t>
            </a:r>
            <a:r>
              <a:rPr lang="en-US" sz="2800" dirty="0">
                <a:solidFill>
                  <a:srgbClr val="0070C0"/>
                </a:solidFill>
                <a:effectLst/>
                <a:latin typeface="Times New Roman" panose="02020603050405020304" pitchFamily="18" charset="0"/>
                <a:ea typeface="Times New Roman" panose="02020603050405020304" pitchFamily="18" charset="0"/>
              </a:rPr>
              <a:t> video </a:t>
            </a:r>
            <a:r>
              <a:rPr lang="en-US" sz="2800" dirty="0" err="1">
                <a:solidFill>
                  <a:srgbClr val="0070C0"/>
                </a:solidFill>
                <a:effectLst/>
                <a:latin typeface="Times New Roman" panose="02020603050405020304" pitchFamily="18" charset="0"/>
                <a:ea typeface="Times New Roman" panose="02020603050405020304" pitchFamily="18" charset="0"/>
              </a:rPr>
              <a:t>sau</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các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em</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hãy</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hoàn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thiện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thông</a:t>
            </a:r>
            <a:r>
              <a:rPr lang="en-US" sz="2800" dirty="0">
                <a:solidFill>
                  <a:srgbClr val="0070C0"/>
                </a:solidFill>
                <a:effectLst/>
                <a:latin typeface="Times New Roman" panose="02020603050405020304" pitchFamily="18" charset="0"/>
                <a:ea typeface="Times New Roman" panose="02020603050405020304" pitchFamily="18" charset="0"/>
              </a:rPr>
              <a:t> tin </a:t>
            </a:r>
            <a:r>
              <a:rPr lang="en-US" sz="2800" dirty="0" err="1">
                <a:solidFill>
                  <a:srgbClr val="0070C0"/>
                </a:solidFill>
                <a:effectLst/>
                <a:latin typeface="Times New Roman" panose="02020603050405020304" pitchFamily="18" charset="0"/>
                <a:ea typeface="Times New Roman" panose="02020603050405020304" pitchFamily="18" charset="0"/>
              </a:rPr>
              <a:t>trong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phiếu</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học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tập</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4000" dirty="0">
              <a:solidFill>
                <a:srgbClr val="0070C0"/>
              </a:solidFill>
            </a:endParaRPr>
          </a:p>
        </p:txBody>
      </p:sp>
      <p:pic>
        <p:nvPicPr>
          <p:cNvPr id="4098" name="Picture 2" descr="Hình ảnh Phim Hoạt Hình Trái đất Trẻ Em Trái đất Màu Xanh, Quả địa Cầu, Đứa  Trẻ Dễ Thương, Phim Hoạt Hình Trái đất miễn phí tải tập tin PNG PSDComment">
            <a:extLst>
              <a:ext uri="{FF2B5EF4-FFF2-40B4-BE49-F238E27FC236}">
                <a16:creationId xmlns:a16="http://schemas.microsoft.com/office/drawing/2014/main" id="{C179A5CD-3EA2-4ADD-A503-7B9B7EA44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392"/>
            <a:ext cx="1394280" cy="1195097"/>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1B347DFD-C964-45DC-9B63-4F414062A0E3}"/>
              </a:ext>
            </a:extLst>
          </p:cNvPr>
          <p:cNvPicPr>
            <a:picLocks noChangeAspect="1"/>
          </p:cNvPicPr>
          <p:nvPr/>
        </p:nvPicPr>
        <p:blipFill>
          <a:blip r:embed="rId5"/>
          <a:stretch>
            <a:fillRect/>
          </a:stretch>
        </p:blipFill>
        <p:spPr>
          <a:xfrm>
            <a:off x="-381000" y="1908313"/>
            <a:ext cx="4572000" cy="4068729"/>
          </a:xfrm>
          <a:prstGeom prst="rect">
            <a:avLst/>
          </a:prstGeom>
        </p:spPr>
      </p:pic>
      <p:pic>
        <p:nvPicPr>
          <p:cNvPr id="4" name="VĐ tự quay">
            <a:hlinkClick r:id="" action="ppaction://media"/>
            <a:extLst>
              <a:ext uri="{FF2B5EF4-FFF2-40B4-BE49-F238E27FC236}">
                <a16:creationId xmlns:a16="http://schemas.microsoft.com/office/drawing/2014/main" id="{1FDFEB3E-156B-D9BD-8E08-A302C4D45D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62400" y="1630510"/>
            <a:ext cx="8229600" cy="5227490"/>
          </a:xfrm>
          <a:prstGeom prst="rect">
            <a:avLst/>
          </a:prstGeom>
        </p:spPr>
      </p:pic>
    </p:spTree>
    <p:extLst>
      <p:ext uri="{BB962C8B-B14F-4D97-AF65-F5344CB8AC3E}">
        <p14:creationId xmlns:p14="http://schemas.microsoft.com/office/powerpoint/2010/main" val="2342387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8" name="Bảng 7">
            <a:extLst>
              <a:ext uri="{FF2B5EF4-FFF2-40B4-BE49-F238E27FC236}">
                <a16:creationId xmlns:a16="http://schemas.microsoft.com/office/drawing/2014/main" id="{4C6646CA-9F3C-4D04-BCE9-5EC06738CF6F}"/>
              </a:ext>
            </a:extLst>
          </p:cNvPr>
          <p:cNvGraphicFramePr>
            <a:graphicFrameLocks noGrp="1"/>
          </p:cNvGraphicFramePr>
          <p:nvPr>
            <p:extLst>
              <p:ext uri="{D42A27DB-BD31-4B8C-83A1-F6EECF244321}">
                <p14:modId xmlns:p14="http://schemas.microsoft.com/office/powerpoint/2010/main" val="2280053923"/>
              </p:ext>
            </p:extLst>
          </p:nvPr>
        </p:nvGraphicFramePr>
        <p:xfrm>
          <a:off x="152400" y="2362200"/>
          <a:ext cx="7315200" cy="4267201"/>
        </p:xfrm>
        <a:graphic>
          <a:graphicData uri="http://schemas.openxmlformats.org/drawingml/2006/table">
            <a:tbl>
              <a:tblPr firstRow="1" firstCol="1" bandRow="1"/>
              <a:tblGrid>
                <a:gridCol w="7315200">
                  <a:extLst>
                    <a:ext uri="{9D8B030D-6E8A-4147-A177-3AD203B41FA5}">
                      <a16:colId xmlns:a16="http://schemas.microsoft.com/office/drawing/2014/main" val="1991680207"/>
                    </a:ext>
                  </a:extLst>
                </a:gridCol>
              </a:tblGrid>
              <a:tr h="547456">
                <a:tc>
                  <a:txBody>
                    <a:bodyPr/>
                    <a:lstStyle/>
                    <a:p>
                      <a:pPr algn="ctr">
                        <a:lnSpc>
                          <a:spcPct val="115000"/>
                        </a:lnSpc>
                        <a:spcAft>
                          <a:spcPts val="800"/>
                        </a:spcAft>
                      </a:pPr>
                      <a:r>
                        <a:rPr lang="nl-NL" sz="2400" b="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VẬN ĐỘNG CỦA TRÁI  ĐẤT QUANH TRỤC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00"/>
                    </a:solidFill>
                  </a:tcPr>
                </a:tc>
                <a:extLst>
                  <a:ext uri="{0D108BD9-81ED-4DB2-BD59-A6C34878D82A}">
                    <a16:rowId xmlns:a16="http://schemas.microsoft.com/office/drawing/2014/main" val="3367920594"/>
                  </a:ext>
                </a:extLst>
              </a:tr>
              <a:tr h="1239915">
                <a:tc>
                  <a:txBody>
                    <a:bodyPr/>
                    <a:lstStyle/>
                    <a:p>
                      <a:pPr>
                        <a:lnSpc>
                          <a:spcPct val="115000"/>
                        </a:lnSpc>
                        <a:spcAft>
                          <a:spcPts val="800"/>
                        </a:spcAft>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 tự quay quanh trục của Trái Đ</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2150142859"/>
                  </a:ext>
                </a:extLst>
              </a:tr>
              <a:tr h="1239915">
                <a:tc>
                  <a:txBody>
                    <a:bodyPr/>
                    <a:lstStyle/>
                    <a:p>
                      <a:pPr>
                        <a:lnSpc>
                          <a:spcPct val="115000"/>
                        </a:lnSpc>
                        <a:spcAft>
                          <a:spcPts val="800"/>
                        </a:spcAft>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Góc nghiêng của trục Trái Đất khi tự quay?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825364764"/>
                  </a:ext>
                </a:extLst>
              </a:tr>
              <a:tr h="1239915">
                <a:tc>
                  <a:txBody>
                    <a:bodyPr/>
                    <a:lstStyle/>
                    <a:p>
                      <a:pPr>
                        <a:lnSpc>
                          <a:spcPct val="115000"/>
                        </a:lnSpc>
                        <a:spcAft>
                          <a:spcPts val="800"/>
                        </a:spcAft>
                      </a:pPr>
                      <a:r>
                        <a:rPr lang="nl-NL"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Trái Đất tự quay quanh trục hết 1 vòng?</a:t>
                      </a: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FF"/>
                    </a:solidFill>
                  </a:tcPr>
                </a:tc>
                <a:extLst>
                  <a:ext uri="{0D108BD9-81ED-4DB2-BD59-A6C34878D82A}">
                    <a16:rowId xmlns:a16="http://schemas.microsoft.com/office/drawing/2014/main" val="4187652117"/>
                  </a:ext>
                </a:extLst>
              </a:tr>
            </a:tbl>
          </a:graphicData>
        </a:graphic>
      </p:graphicFrame>
      <p:sp>
        <p:nvSpPr>
          <p:cNvPr id="10" name="Hộp Văn bản 9">
            <a:extLst>
              <a:ext uri="{FF2B5EF4-FFF2-40B4-BE49-F238E27FC236}">
                <a16:creationId xmlns:a16="http://schemas.microsoft.com/office/drawing/2014/main" id="{153DEFDA-76A4-4A00-8EE3-065960B667A5}"/>
              </a:ext>
            </a:extLst>
          </p:cNvPr>
          <p:cNvSpPr txBox="1"/>
          <p:nvPr/>
        </p:nvSpPr>
        <p:spPr>
          <a:xfrm>
            <a:off x="2400300" y="683641"/>
            <a:ext cx="6477000" cy="1384995"/>
          </a:xfrm>
          <a:prstGeom prst="rect">
            <a:avLst/>
          </a:prstGeom>
          <a:solidFill>
            <a:srgbClr val="FFFF00"/>
          </a:solidFill>
        </p:spPr>
        <p:txBody>
          <a:bodyPr wrap="square">
            <a:spAutoFit/>
          </a:bodyPr>
          <a:lstStyle/>
          <a:p>
            <a:pPr algn="ctr"/>
            <a:r>
              <a:rPr lang="en-US" sz="2800">
                <a:solidFill>
                  <a:srgbClr val="002060"/>
                </a:solidFill>
                <a:latin typeface="Times New Roman" panose="02020603050405020304" pitchFamily="18" charset="0"/>
                <a:ea typeface="Times New Roman" panose="02020603050405020304" pitchFamily="18" charset="0"/>
              </a:rPr>
              <a:t>Dựa vào</a:t>
            </a:r>
            <a:r>
              <a:rPr lang="en-US" sz="2800">
                <a:solidFill>
                  <a:srgbClr val="002060"/>
                </a:solidFill>
                <a:effectLst/>
                <a:latin typeface="Times New Roman" panose="02020603050405020304" pitchFamily="18" charset="0"/>
                <a:ea typeface="Times New Roman" panose="02020603050405020304" pitchFamily="18" charset="0"/>
              </a:rPr>
              <a:t> hình 6.</a:t>
            </a:r>
            <a:r>
              <a:rPr lang="vi-VN" sz="2800">
                <a:solidFill>
                  <a:srgbClr val="002060"/>
                </a:solidFill>
                <a:effectLst/>
                <a:latin typeface="Times New Roman" panose="02020603050405020304" pitchFamily="18" charset="0"/>
                <a:ea typeface="Times New Roman" panose="02020603050405020304" pitchFamily="18" charset="0"/>
              </a:rPr>
              <a:t>1</a:t>
            </a:r>
            <a:r>
              <a:rPr lang="en-US" sz="2800">
                <a:solidFill>
                  <a:srgbClr val="002060"/>
                </a:solidFill>
                <a:effectLst/>
                <a:latin typeface="Times New Roman" panose="02020603050405020304" pitchFamily="18" charset="0"/>
                <a:ea typeface="Times New Roman" panose="02020603050405020304" pitchFamily="18" charset="0"/>
              </a:rPr>
              <a:t>, kết hợp với thông tin trên đoạn video sau, các em hãy hoàn thiện thông tin trong phiếu học tập số 1.</a:t>
            </a:r>
            <a:endParaRPr lang="en-US" sz="4000">
              <a:solidFill>
                <a:srgbClr val="002060"/>
              </a:solidFill>
            </a:endParaRPr>
          </a:p>
        </p:txBody>
      </p:sp>
      <p:pic>
        <p:nvPicPr>
          <p:cNvPr id="4098" name="Picture 2" descr="Hình ảnh Phim Hoạt Hình Trái đất Trẻ Em Trái đất Màu Xanh, Quả địa Cầu, Đứa  Trẻ Dễ Thương, Phim Hoạt Hình Trái đất miễn phí tải tập tin PNG PSDComment">
            <a:extLst>
              <a:ext uri="{FF2B5EF4-FFF2-40B4-BE49-F238E27FC236}">
                <a16:creationId xmlns:a16="http://schemas.microsoft.com/office/drawing/2014/main" id="{C179A5CD-3EA2-4ADD-A503-7B9B7EA44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697036"/>
            <a:ext cx="16002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1 Minute Countdown Timer Alarm Clock! Timer for Kids 1 Minutes!">
            <a:hlinkClick r:id="" action="ppaction://media"/>
            <a:extLst>
              <a:ext uri="{FF2B5EF4-FFF2-40B4-BE49-F238E27FC236}">
                <a16:creationId xmlns:a16="http://schemas.microsoft.com/office/drawing/2014/main" id="{92451235-2CCF-430F-8360-1FDCF3621F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20200" y="631182"/>
            <a:ext cx="2070100" cy="1421413"/>
          </a:xfrm>
          <a:prstGeom prst="rect">
            <a:avLst/>
          </a:prstGeom>
        </p:spPr>
      </p:pic>
      <p:sp>
        <p:nvSpPr>
          <p:cNvPr id="12" name="Hộp Văn bản 11">
            <a:extLst>
              <a:ext uri="{FF2B5EF4-FFF2-40B4-BE49-F238E27FC236}">
                <a16:creationId xmlns:a16="http://schemas.microsoft.com/office/drawing/2014/main" id="{32570CA3-D5FB-4DB4-8A53-196752D7F874}"/>
              </a:ext>
            </a:extLst>
          </p:cNvPr>
          <p:cNvSpPr txBox="1"/>
          <p:nvPr/>
        </p:nvSpPr>
        <p:spPr>
          <a:xfrm>
            <a:off x="762000" y="3429000"/>
            <a:ext cx="6096000" cy="523220"/>
          </a:xfrm>
          <a:prstGeom prst="rect">
            <a:avLst/>
          </a:prstGeom>
          <a:noFill/>
        </p:spPr>
        <p:txBody>
          <a:bodyPr wrap="square">
            <a:spAutoFit/>
          </a:bodyPr>
          <a:lstStyle/>
          <a:p>
            <a:r>
              <a:rPr lang="vi-VN" sz="2800" dirty="0">
                <a:solidFill>
                  <a:srgbClr val="FF0000"/>
                </a:solidFill>
                <a:effectLst/>
                <a:latin typeface="Times New Roman" panose="02020603050405020304" pitchFamily="18" charset="0"/>
                <a:ea typeface="Times New Roman" panose="02020603050405020304" pitchFamily="18" charset="0"/>
              </a:rPr>
              <a:t>Tây sang </a:t>
            </a:r>
            <a:r>
              <a:rPr lang="en-US" sz="2800" dirty="0">
                <a:solidFill>
                  <a:srgbClr val="FF0000"/>
                </a:solidFill>
                <a:latin typeface="Times New Roman" panose="02020603050405020304" pitchFamily="18" charset="0"/>
                <a:ea typeface="Times New Roman" panose="02020603050405020304" pitchFamily="18" charset="0"/>
              </a:rPr>
              <a:t>Đ</a:t>
            </a:r>
            <a:r>
              <a:rPr lang="vi-VN" sz="2800" dirty="0">
                <a:solidFill>
                  <a:srgbClr val="FF0000"/>
                </a:solidFill>
                <a:effectLst/>
                <a:latin typeface="Times New Roman" panose="02020603050405020304" pitchFamily="18" charset="0"/>
                <a:ea typeface="Times New Roman" panose="02020603050405020304" pitchFamily="18" charset="0"/>
              </a:rPr>
              <a:t>ông</a:t>
            </a:r>
            <a:endParaRPr lang="en-US" sz="4000" dirty="0"/>
          </a:p>
        </p:txBody>
      </p:sp>
      <p:sp>
        <p:nvSpPr>
          <p:cNvPr id="13" name="Hộp Văn bản 12">
            <a:extLst>
              <a:ext uri="{FF2B5EF4-FFF2-40B4-BE49-F238E27FC236}">
                <a16:creationId xmlns:a16="http://schemas.microsoft.com/office/drawing/2014/main" id="{4B626A3C-02CC-45C0-8F49-5EDB311B73FC}"/>
              </a:ext>
            </a:extLst>
          </p:cNvPr>
          <p:cNvSpPr txBox="1"/>
          <p:nvPr/>
        </p:nvSpPr>
        <p:spPr>
          <a:xfrm>
            <a:off x="457200" y="5899354"/>
            <a:ext cx="6096000" cy="523220"/>
          </a:xfrm>
          <a:prstGeom prst="rect">
            <a:avLst/>
          </a:prstGeom>
          <a:noFill/>
        </p:spPr>
        <p:txBody>
          <a:bodyPr wrap="square">
            <a:spAutoFit/>
          </a:bodyPr>
          <a:lstStyle/>
          <a:p>
            <a:r>
              <a:rPr lang="en-US" sz="2800" dirty="0">
                <a:solidFill>
                  <a:srgbClr val="FF0000"/>
                </a:solidFill>
                <a:latin typeface="Times New Roman" panose="02020603050405020304" pitchFamily="18" charset="0"/>
              </a:rPr>
              <a:t>24h (1 </a:t>
            </a:r>
            <a:r>
              <a:rPr lang="en-US" sz="2800" dirty="0" err="1">
                <a:solidFill>
                  <a:srgbClr val="FF0000"/>
                </a:solidFill>
                <a:latin typeface="Times New Roman" panose="02020603050405020304" pitchFamily="18" charset="0"/>
              </a:rPr>
              <a:t>ngày</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đêm</a:t>
            </a:r>
            <a:r>
              <a:rPr lang="en-US" sz="2800" dirty="0">
                <a:solidFill>
                  <a:srgbClr val="FF0000"/>
                </a:solidFill>
                <a:latin typeface="Times New Roman" panose="02020603050405020304" pitchFamily="18" charset="0"/>
              </a:rPr>
              <a:t>)</a:t>
            </a:r>
          </a:p>
        </p:txBody>
      </p:sp>
      <p:sp>
        <p:nvSpPr>
          <p:cNvPr id="14" name="Hộp Văn bản 13">
            <a:extLst>
              <a:ext uri="{FF2B5EF4-FFF2-40B4-BE49-F238E27FC236}">
                <a16:creationId xmlns:a16="http://schemas.microsoft.com/office/drawing/2014/main" id="{103CE08E-575A-4DDE-9A4F-F4B715E2448F}"/>
              </a:ext>
            </a:extLst>
          </p:cNvPr>
          <p:cNvSpPr txBox="1"/>
          <p:nvPr/>
        </p:nvSpPr>
        <p:spPr>
          <a:xfrm>
            <a:off x="654878" y="4604948"/>
            <a:ext cx="6096000" cy="523220"/>
          </a:xfrm>
          <a:prstGeom prst="rect">
            <a:avLst/>
          </a:prstGeom>
          <a:noFill/>
        </p:spPr>
        <p:txBody>
          <a:bodyPr wrap="square">
            <a:spAutoFit/>
          </a:bodyPr>
          <a:lstStyle/>
          <a:p>
            <a:r>
              <a:rPr lang="vi-VN" sz="2800" dirty="0">
                <a:solidFill>
                  <a:srgbClr val="FF0000"/>
                </a:solidFill>
                <a:effectLst/>
                <a:latin typeface="Times New Roman" panose="02020603050405020304" pitchFamily="18" charset="0"/>
                <a:ea typeface="Times New Roman" panose="02020603050405020304" pitchFamily="18" charset="0"/>
              </a:rPr>
              <a:t>66</a:t>
            </a:r>
            <a:r>
              <a:rPr lang="vi-VN" sz="2800" baseline="30000" dirty="0">
                <a:solidFill>
                  <a:srgbClr val="FF0000"/>
                </a:solidFill>
                <a:effectLst/>
                <a:latin typeface="Times New Roman" panose="02020603050405020304" pitchFamily="18" charset="0"/>
                <a:ea typeface="Times New Roman" panose="02020603050405020304" pitchFamily="18" charset="0"/>
              </a:rPr>
              <a:t>0</a:t>
            </a:r>
            <a:r>
              <a:rPr lang="vi-VN" sz="2800" dirty="0">
                <a:solidFill>
                  <a:srgbClr val="FF0000"/>
                </a:solidFill>
                <a:effectLst/>
                <a:latin typeface="Times New Roman" panose="02020603050405020304" pitchFamily="18" charset="0"/>
                <a:ea typeface="Times New Roman" panose="02020603050405020304" pitchFamily="18" charset="0"/>
              </a:rPr>
              <a:t>33</a:t>
            </a:r>
            <a:r>
              <a:rPr lang="vi-VN" sz="2800" baseline="30000" dirty="0">
                <a:solidFill>
                  <a:srgbClr val="FF0000"/>
                </a:solidFill>
                <a:effectLst/>
                <a:latin typeface="Times New Roman" panose="02020603050405020304" pitchFamily="18" charset="0"/>
                <a:ea typeface="Times New Roman" panose="02020603050405020304" pitchFamily="18" charset="0"/>
              </a:rPr>
              <a:t>’</a:t>
            </a:r>
            <a:endParaRPr lang="en-US" sz="4000" dirty="0"/>
          </a:p>
        </p:txBody>
      </p:sp>
      <p:pic>
        <p:nvPicPr>
          <p:cNvPr id="15" name="Hình ảnh 14">
            <a:extLst>
              <a:ext uri="{FF2B5EF4-FFF2-40B4-BE49-F238E27FC236}">
                <a16:creationId xmlns:a16="http://schemas.microsoft.com/office/drawing/2014/main" id="{D28D7F40-35E9-46B7-87EC-A5F7FAE76971}"/>
              </a:ext>
            </a:extLst>
          </p:cNvPr>
          <p:cNvPicPr>
            <a:picLocks noChangeAspect="1"/>
          </p:cNvPicPr>
          <p:nvPr/>
        </p:nvPicPr>
        <p:blipFill>
          <a:blip r:embed="rId6"/>
          <a:stretch>
            <a:fillRect/>
          </a:stretch>
        </p:blipFill>
        <p:spPr>
          <a:xfrm>
            <a:off x="7696200" y="2273590"/>
            <a:ext cx="4572000" cy="3953228"/>
          </a:xfrm>
          <a:prstGeom prst="rect">
            <a:avLst/>
          </a:prstGeom>
        </p:spPr>
      </p:pic>
    </p:spTree>
    <p:extLst>
      <p:ext uri="{BB962C8B-B14F-4D97-AF65-F5344CB8AC3E}">
        <p14:creationId xmlns:p14="http://schemas.microsoft.com/office/powerpoint/2010/main" val="3174393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1"/>
                </p:tgtEl>
              </p:cMediaNode>
            </p:vide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childTnLst>
        </p:cTn>
      </p:par>
    </p:tnLst>
    <p:bldLst>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2" descr="🌎 Earth Emoji - Royalty-Free GIF - Animated Sticker - Free PNG - Animated  Icon">
            <a:extLst>
              <a:ext uri="{FF2B5EF4-FFF2-40B4-BE49-F238E27FC236}">
                <a16:creationId xmlns:a16="http://schemas.microsoft.com/office/drawing/2014/main" id="{FBCFEA58-9644-1AE3-A08F-0DEBA2082B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8077200" cy="779600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Airplane">
            <a:extLst>
              <a:ext uri="{FF2B5EF4-FFF2-40B4-BE49-F238E27FC236}">
                <a16:creationId xmlns:a16="http://schemas.microsoft.com/office/drawing/2014/main" id="{FF96E38D-8FA2-28DA-8219-7410552FB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855801">
            <a:off x="608950" y="2521183"/>
            <a:ext cx="1815634" cy="1815634"/>
          </a:xfrm>
          <a:prstGeom prst="rect">
            <a:avLst/>
          </a:prstGeom>
        </p:spPr>
      </p:pic>
    </p:spTree>
    <p:extLst>
      <p:ext uri="{BB962C8B-B14F-4D97-AF65-F5344CB8AC3E}">
        <p14:creationId xmlns:p14="http://schemas.microsoft.com/office/powerpoint/2010/main" val="3282321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E8FDB200-B277-48A6-AF82-C36D29EE6A27}"/>
              </a:ext>
            </a:extLst>
          </p:cNvPr>
          <p:cNvPicPr>
            <a:picLocks noChangeAspect="1"/>
          </p:cNvPicPr>
          <p:nvPr/>
        </p:nvPicPr>
        <p:blipFill rotWithShape="1">
          <a:blip r:embed="rId2"/>
          <a:srcRect l="30604" r="32746"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122" name="Picture 2" descr="Coriolis Effect On Wind - Definition, Equation &amp;amp; Diagram - JournalHow">
            <a:extLst>
              <a:ext uri="{FF2B5EF4-FFF2-40B4-BE49-F238E27FC236}">
                <a16:creationId xmlns:a16="http://schemas.microsoft.com/office/drawing/2014/main" id="{714A32DE-3A38-4C69-9B77-F55F111D05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00" b="95200" l="10000" r="90000">
                        <a14:foregroundMark x1="51000" y1="94400" x2="51000" y2="94400"/>
                        <a14:foregroundMark x1="55000" y1="93200" x2="55000" y2="93200"/>
                        <a14:foregroundMark x1="60000" y1="95200" x2="60000" y2="95200"/>
                        <a14:foregroundMark x1="40750" y1="16000" x2="40750" y2="16000"/>
                        <a14:foregroundMark x1="42750" y1="6800" x2="42750" y2="6800"/>
                        <a14:foregroundMark x1="42750" y1="6400" x2="42750" y2="6400"/>
                        <a14:foregroundMark x1="47750" y1="16800" x2="47750" y2="16800"/>
                        <a14:foregroundMark x1="45000" y1="15200" x2="45000" y2="15200"/>
                        <a14:foregroundMark x1="44000" y1="11600" x2="44000" y2="11600"/>
                        <a14:foregroundMark x1="41000" y1="20000" x2="41000" y2="20000"/>
                        <a14:foregroundMark x1="42000" y1="22800" x2="42000" y2="22800"/>
                        <a14:foregroundMark x1="46250" y1="8000" x2="46250" y2="8000"/>
                        <a14:foregroundMark x1="48750" y1="6400" x2="48750" y2="6400"/>
                        <a14:foregroundMark x1="48750" y1="6400" x2="45750" y2="12800"/>
                        <a14:foregroundMark x1="45750" y1="12800" x2="45750" y2="12800"/>
                        <a14:foregroundMark x1="77000" y1="53600" x2="77000" y2="53600"/>
                        <a14:foregroundMark x1="80250" y1="52000" x2="80250" y2="52000"/>
                        <a14:foregroundMark x1="78250" y1="51200" x2="78250" y2="51200"/>
                        <a14:foregroundMark x1="56000" y1="73600" x2="56000" y2="73600"/>
                      </a14:backgroundRemoval>
                    </a14:imgEffect>
                  </a14:imgLayer>
                </a14:imgProps>
              </a:ext>
              <a:ext uri="{28A0092B-C50C-407E-A947-70E740481C1C}">
                <a14:useLocalDpi xmlns:a14="http://schemas.microsoft.com/office/drawing/2010/main" val="0"/>
              </a:ext>
            </a:extLst>
          </a:blip>
          <a:srcRect l="5384" r="3125"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71C3A399-A5D0-4102-B3C4-15D774533117}"/>
              </a:ext>
            </a:extLst>
          </p:cNvPr>
          <p:cNvPicPr>
            <a:picLocks noChangeAspect="1"/>
          </p:cNvPicPr>
          <p:nvPr/>
        </p:nvPicPr>
        <p:blipFill rotWithShape="1">
          <a:blip r:embed="rId5"/>
          <a:srcRect l="2984" r="-3" b="-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73" name="Freeform: Shape 7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
            <a:extLst>
              <a:ext uri="{FF2B5EF4-FFF2-40B4-BE49-F238E27FC236}">
                <a16:creationId xmlns:a16="http://schemas.microsoft.com/office/drawing/2014/main" id="{3AF2CC74-DE63-4C77-ADF1-A2CDE6CDFC44}"/>
              </a:ext>
            </a:extLst>
          </p:cNvPr>
          <p:cNvSpPr txBox="1"/>
          <p:nvPr/>
        </p:nvSpPr>
        <p:spPr>
          <a:xfrm>
            <a:off x="223318" y="2362200"/>
            <a:ext cx="3490033" cy="3922776"/>
          </a:xfrm>
          <a:prstGeom prst="rect">
            <a:avLst/>
          </a:prstGeom>
        </p:spPr>
        <p:txBody>
          <a:bodyPr vert="horz" lIns="91440" tIns="45720" rIns="91440" bIns="45720" rtlCol="0">
            <a:normAutofit/>
          </a:bodyPr>
          <a:lstStyle/>
          <a:p>
            <a:pPr marR="0" lvl="0" fontAlgn="auto">
              <a:lnSpc>
                <a:spcPct val="90000"/>
              </a:lnSpc>
              <a:spcBef>
                <a:spcPct val="0"/>
              </a:spcBef>
              <a:spcAft>
                <a:spcPts val="600"/>
              </a:spcAft>
              <a:buClrTx/>
              <a:buSzTx/>
              <a:tabLst/>
              <a:defRPr/>
            </a:pPr>
            <a:r>
              <a:rPr lang="en-US" sz="4400">
                <a:solidFill>
                  <a:srgbClr val="0070C0"/>
                </a:solidFill>
                <a:latin typeface="SVN-Comic Sans MS" panose="02040603050506020204" pitchFamily="18" charset="0"/>
              </a:rPr>
              <a:t>II. Hệ quả chuyển động tự quay quanh trục của Trái Đất . </a:t>
            </a:r>
            <a:endParaRPr kumimoji="0" lang="en-US" sz="4400" b="0" i="0" u="none" strike="noStrike" cap="none" spc="0" normalizeH="0" baseline="0" noProof="0">
              <a:ln>
                <a:noFill/>
              </a:ln>
              <a:solidFill>
                <a:srgbClr val="0070C0"/>
              </a:solidFill>
              <a:effectLst/>
              <a:uLnTx/>
              <a:uFillTx/>
              <a:latin typeface="SVN-Comic Sans MS" panose="02040603050506020204" pitchFamily="18" charset="0"/>
            </a:endParaRPr>
          </a:p>
        </p:txBody>
      </p:sp>
    </p:spTree>
    <p:extLst>
      <p:ext uri="{BB962C8B-B14F-4D97-AF65-F5344CB8AC3E}">
        <p14:creationId xmlns:p14="http://schemas.microsoft.com/office/powerpoint/2010/main" val="3354477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3642</TotalTime>
  <Words>607</Words>
  <Application>Microsoft Office PowerPoint</Application>
  <PresentationFormat>Widescreen</PresentationFormat>
  <Paragraphs>45</Paragraphs>
  <Slides>16</Slides>
  <Notes>0</Notes>
  <HiddenSlides>0</HiddenSlides>
  <MMClips>4</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16</vt:i4>
      </vt:variant>
    </vt:vector>
  </HeadingPairs>
  <TitlesOfParts>
    <vt:vector size="37" baseType="lpstr">
      <vt:lpstr>#9Slide03 AmpleSoft Bold</vt:lpstr>
      <vt:lpstr>Comic Sans MS</vt:lpstr>
      <vt:lpstr>Constantia</vt:lpstr>
      <vt:lpstr>#9Slide05 Gullever Font</vt:lpstr>
      <vt:lpstr>#9Slide05 Fourth Medium</vt:lpstr>
      <vt:lpstr>Times New Roman (Headings)</vt:lpstr>
      <vt:lpstr>#9Slide01 Tieu de ngan</vt:lpstr>
      <vt:lpstr>#9Slide07 IcielLa Chic Pro Shad</vt:lpstr>
      <vt:lpstr>#9Slide01 Noi dung ngan</vt:lpstr>
      <vt:lpstr>Times New Roman</vt:lpstr>
      <vt:lpstr>Merriweather</vt:lpstr>
      <vt:lpstr>Calibri Light</vt:lpstr>
      <vt:lpstr>#9Slide05 SVNVanilla Daisy Pro</vt:lpstr>
      <vt:lpstr>SVN-Comic Sans MS</vt:lpstr>
      <vt:lpstr>Arial</vt:lpstr>
      <vt:lpstr>Calibri</vt:lpstr>
      <vt:lpstr>#9Slide04 SVNNaive Inline</vt:lpstr>
      <vt:lpstr>Chủ đề Office</vt:lpstr>
      <vt:lpstr>1_Chủ đề Office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pham</dc:creator>
  <cp:lastModifiedBy>Đinh Thị Diệu My</cp:lastModifiedBy>
  <cp:revision>36</cp:revision>
  <dcterms:created xsi:type="dcterms:W3CDTF">2021-08-15T02:19:46Z</dcterms:created>
  <dcterms:modified xsi:type="dcterms:W3CDTF">2024-10-29T17:07:16Z</dcterms:modified>
</cp:coreProperties>
</file>