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76" r:id="rId3"/>
    <p:sldId id="390" r:id="rId4"/>
    <p:sldId id="342" r:id="rId5"/>
    <p:sldId id="386" r:id="rId6"/>
    <p:sldId id="410" r:id="rId7"/>
    <p:sldId id="343" r:id="rId8"/>
    <p:sldId id="358" r:id="rId9"/>
    <p:sldId id="415" r:id="rId10"/>
    <p:sldId id="359" r:id="rId11"/>
    <p:sldId id="400" r:id="rId12"/>
    <p:sldId id="402" r:id="rId13"/>
    <p:sldId id="404" r:id="rId14"/>
    <p:sldId id="406" r:id="rId15"/>
    <p:sldId id="413" r:id="rId16"/>
    <p:sldId id="354" r:id="rId17"/>
    <p:sldId id="297" r:id="rId18"/>
    <p:sldId id="380" r:id="rId19"/>
    <p:sldId id="393" r:id="rId20"/>
    <p:sldId id="396" r:id="rId21"/>
    <p:sldId id="395" r:id="rId22"/>
    <p:sldId id="384" r:id="rId23"/>
  </p:sldIdLst>
  <p:sldSz cx="12192000" cy="6858000"/>
  <p:notesSz cx="6858000" cy="9144000"/>
  <p:embeddedFontLst>
    <p:embeddedFont>
      <p:font typeface="Century Schoolbook" panose="02040604050505020304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jv2z0/RGb5s30QNJLC0gwZ8AqS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C1A583-2C20-4568-B590-3E40C45AF3C4}" v="25" dt="2023-05-13T12:55:08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11" autoAdjust="0"/>
  </p:normalViewPr>
  <p:slideViewPr>
    <p:cSldViewPr snapToGrid="0">
      <p:cViewPr varScale="1">
        <p:scale>
          <a:sx n="63" d="100"/>
          <a:sy n="63" d="100"/>
        </p:scale>
        <p:origin x="9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60" Type="http://customschemas.google.com/relationships/presentationmetadata" Target="metadata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0910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273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CD8E4F29-A2BD-6D38-0524-97087610C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F1092EB4-6B94-76B5-12D4-EF768FE189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4EC77AB9-E319-359A-C35E-E0F39F3AED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383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EE1EAFF7-B53F-FB56-FD07-022E6B8BB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AEBBB5C0-CD71-9B94-4EF1-EE5D691B0F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15D0C53E-BBA2-2116-FC05-2A1FEF7834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1796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849431F9-C045-6D25-B7AB-CC20460BD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1AD1CE82-6562-8F8B-9433-7F9E7B8FF6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02BB1FC0-BD42-0D2F-0E8C-574EEC553A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753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558AF070-3EE2-BEBB-8E8A-1E7C1CA7E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185AD13A-55FB-2253-4163-0DE6FE8B89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35500DB3-3A33-F988-E0D2-9FF2412273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2015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01FF0F2E-8AD3-A5FA-3AFB-534869B83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8B6F1080-A49D-EB36-8156-A7DE84FBF2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86D225C8-3279-79D6-524C-E58EAA03AA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0512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8B471AC8-7ECB-4363-032C-E6AC7DB1F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7CD76A07-0D23-7BC7-5CBB-C6B7A7DBF4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8621BE12-143C-BE3C-D282-8CC1D68844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6158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>
          <a:extLst>
            <a:ext uri="{FF2B5EF4-FFF2-40B4-BE49-F238E27FC236}">
              <a16:creationId xmlns:a16="http://schemas.microsoft.com/office/drawing/2014/main" id="{C6AB93BC-F485-DC27-48F2-DDC71A74C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>
            <a:extLst>
              <a:ext uri="{FF2B5EF4-FFF2-40B4-BE49-F238E27FC236}">
                <a16:creationId xmlns:a16="http://schemas.microsoft.com/office/drawing/2014/main" id="{45DC6810-3C98-0E33-BF0B-E7AF3780BC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>
            <a:extLst>
              <a:ext uri="{FF2B5EF4-FFF2-40B4-BE49-F238E27FC236}">
                <a16:creationId xmlns:a16="http://schemas.microsoft.com/office/drawing/2014/main" id="{E180ADFF-9770-CEBE-1550-C101807177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186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D22CDCE2-B365-69BE-46DC-085A7086F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7CD81E6B-025F-38B1-3352-3382146114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925F1DB4-8BA7-FC02-31A7-3F34BC32B2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2880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2BD8CAD1-F83C-DD04-A043-7C37B897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715A50C0-59A7-61EF-8D67-6DE7F02F05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19124C52-C63D-A0CE-AAA9-4A2C8B4E6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2971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D766C9D7-1CD9-D789-6B3B-0150261BC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6D73B8AD-5B09-98A5-8646-145AB9D5FC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7F87D8D3-1541-094F-9C7C-B6DF1086E7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217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istrator\Desktop\8bea6ffdccf97f1fcc27cd2b7f144d9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6044" y="0"/>
            <a:ext cx="4175956" cy="22125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4898" y="1365736"/>
            <a:ext cx="7234255" cy="1431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7799" y="2335929"/>
            <a:ext cx="95195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GIÁO VỀ DỰ SINH HOẠT CHUYÊN MÔN</a:t>
            </a:r>
          </a:p>
          <a:p>
            <a:pPr algn="ctr"/>
            <a:r>
              <a:rPr lang="en-US" sz="3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HOẠT ĐỘNG TRẢI NGHIỆM, H</a:t>
            </a:r>
            <a:r>
              <a:rPr lang="vi-VN" sz="3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ƯỚNG</a:t>
            </a:r>
            <a:r>
              <a:rPr lang="en-US" sz="3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NGHIỆP 8</a:t>
            </a:r>
          </a:p>
        </p:txBody>
      </p:sp>
      <p:pic>
        <p:nvPicPr>
          <p:cNvPr id="22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496847" y="2610350"/>
            <a:ext cx="5098513" cy="5260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 (3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0052F-EF94-673E-3EB4-D54DBD6E653F}"/>
              </a:ext>
            </a:extLst>
          </p:cNvPr>
          <p:cNvSpPr txBox="1"/>
          <p:nvPr/>
        </p:nvSpPr>
        <p:spPr>
          <a:xfrm>
            <a:off x="182880" y="416848"/>
            <a:ext cx="11780520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Xây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hoạch truyền thông cho người dân địa phư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 những biện pháp đề phòng thiên tai và giảm nhẹ rủi ro khi gặp thiên tai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C5F7C-BCF8-7A73-5613-C3678A145433}"/>
              </a:ext>
            </a:extLst>
          </p:cNvPr>
          <p:cNvSpPr txBox="1"/>
          <p:nvPr/>
        </p:nvSpPr>
        <p:spPr>
          <a:xfrm>
            <a:off x="182880" y="1535268"/>
            <a:ext cx="11612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CE8AE-981F-10D3-EC9D-676F6ADEA4AE}"/>
              </a:ext>
            </a:extLst>
          </p:cNvPr>
          <p:cNvSpPr txBox="1"/>
          <p:nvPr/>
        </p:nvSpPr>
        <p:spPr>
          <a:xfrm>
            <a:off x="853440" y="3118206"/>
            <a:ext cx="12115800" cy="195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ũ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lở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Đồng hồ đếm ngược 3 phút có âm thanh - 3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7222D1B3-51C1-AD19-A1EC-34A97D41DB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5090632"/>
            <a:ext cx="6096000" cy="15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53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ACC6372F-714E-9EFD-3724-2A89ED0A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Administrator\Desktop\1.png">
            <a:extLst>
              <a:ext uri="{FF2B5EF4-FFF2-40B4-BE49-F238E27FC236}">
                <a16:creationId xmlns:a16="http://schemas.microsoft.com/office/drawing/2014/main" id="{84F9808C-05B5-633D-75E8-EBEBF04E31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5;p41">
            <a:extLst>
              <a:ext uri="{FF2B5EF4-FFF2-40B4-BE49-F238E27FC236}">
                <a16:creationId xmlns:a16="http://schemas.microsoft.com/office/drawing/2014/main" id="{B9EA0A54-6CF2-D12C-9346-CB2F655C4D8B}"/>
              </a:ext>
            </a:extLst>
          </p:cNvPr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1;p41">
            <a:extLst>
              <a:ext uri="{FF2B5EF4-FFF2-40B4-BE49-F238E27FC236}">
                <a16:creationId xmlns:a16="http://schemas.microsoft.com/office/drawing/2014/main" id="{28379346-71F8-7B0D-AE31-0691B6368129}"/>
              </a:ext>
            </a:extLst>
          </p:cNvPr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5" descr="FLOWERS4">
            <a:extLst>
              <a:ext uri="{FF2B5EF4-FFF2-40B4-BE49-F238E27FC236}">
                <a16:creationId xmlns:a16="http://schemas.microsoft.com/office/drawing/2014/main" id="{895781A9-21D4-B121-817F-C6D1C557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LOWERS2">
            <a:extLst>
              <a:ext uri="{FF2B5EF4-FFF2-40B4-BE49-F238E27FC236}">
                <a16:creationId xmlns:a16="http://schemas.microsoft.com/office/drawing/2014/main" id="{B3BAF39F-C87D-5A97-B75E-8103C8C9A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E294E1-DE4C-6537-D719-3DDCC965795B}"/>
              </a:ext>
            </a:extLst>
          </p:cNvPr>
          <p:cNvSpPr txBox="1"/>
          <p:nvPr/>
        </p:nvSpPr>
        <p:spPr>
          <a:xfrm>
            <a:off x="868680" y="1061570"/>
            <a:ext cx="10226040" cy="3135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ện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chuồng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41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11EDB48E-83CA-85E4-BC2F-D440D4ACB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Administrator\Desktop\1.png">
            <a:extLst>
              <a:ext uri="{FF2B5EF4-FFF2-40B4-BE49-F238E27FC236}">
                <a16:creationId xmlns:a16="http://schemas.microsoft.com/office/drawing/2014/main" id="{19ABA3A8-4816-0A56-4B91-3D8A7AF1FA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5;p41">
            <a:extLst>
              <a:ext uri="{FF2B5EF4-FFF2-40B4-BE49-F238E27FC236}">
                <a16:creationId xmlns:a16="http://schemas.microsoft.com/office/drawing/2014/main" id="{81D00B84-0E92-19C4-DDDB-1775DB47433C}"/>
              </a:ext>
            </a:extLst>
          </p:cNvPr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1;p41">
            <a:extLst>
              <a:ext uri="{FF2B5EF4-FFF2-40B4-BE49-F238E27FC236}">
                <a16:creationId xmlns:a16="http://schemas.microsoft.com/office/drawing/2014/main" id="{AE6725A7-829A-03EF-D0AC-0E462D7849D0}"/>
              </a:ext>
            </a:extLst>
          </p:cNvPr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5" descr="FLOWERS4">
            <a:extLst>
              <a:ext uri="{FF2B5EF4-FFF2-40B4-BE49-F238E27FC236}">
                <a16:creationId xmlns:a16="http://schemas.microsoft.com/office/drawing/2014/main" id="{EFCA76CF-EF24-FC3D-0EF8-5F2D706D8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LOWERS2">
            <a:extLst>
              <a:ext uri="{FF2B5EF4-FFF2-40B4-BE49-F238E27FC236}">
                <a16:creationId xmlns:a16="http://schemas.microsoft.com/office/drawing/2014/main" id="{E30AFC8B-3852-CB1F-8B83-8238A2AC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ADE6B2-307C-591E-4C20-4313280E05C7}"/>
              </a:ext>
            </a:extLst>
          </p:cNvPr>
          <p:cNvSpPr txBox="1"/>
          <p:nvPr/>
        </p:nvSpPr>
        <p:spPr>
          <a:xfrm>
            <a:off x="310172" y="297348"/>
            <a:ext cx="10784548" cy="4748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ện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Di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dời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cập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xuyên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lụt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</a:t>
            </a:r>
            <a:r>
              <a:rPr lang="vi-VN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ười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đê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chắn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Aft>
                <a:spcPts val="800"/>
              </a:spcAft>
            </a:pP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R="0">
              <a:lnSpc>
                <a:spcPct val="107000"/>
              </a:lnSpc>
              <a:spcAft>
                <a:spcPts val="800"/>
              </a:spcAft>
            </a:pPr>
            <a:r>
              <a:rPr lang="en-US" sz="3200" b="1" spc="2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spc="2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spc="2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3200" b="1" spc="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70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9538D165-F3EB-F2D3-BFA5-4DCD899D8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Administrator\Desktop\1.png">
            <a:extLst>
              <a:ext uri="{FF2B5EF4-FFF2-40B4-BE49-F238E27FC236}">
                <a16:creationId xmlns:a16="http://schemas.microsoft.com/office/drawing/2014/main" id="{929D4C6D-7652-6DA0-2FCF-2C8AFB4E8A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5616933"/>
            <a:ext cx="2516505" cy="12410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5;p41">
            <a:extLst>
              <a:ext uri="{FF2B5EF4-FFF2-40B4-BE49-F238E27FC236}">
                <a16:creationId xmlns:a16="http://schemas.microsoft.com/office/drawing/2014/main" id="{D732D2C1-9FAB-02FA-5AD3-F13C70936213}"/>
              </a:ext>
            </a:extLst>
          </p:cNvPr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Picture 6" descr="FLOWERS2">
            <a:extLst>
              <a:ext uri="{FF2B5EF4-FFF2-40B4-BE49-F238E27FC236}">
                <a16:creationId xmlns:a16="http://schemas.microsoft.com/office/drawing/2014/main" id="{19338C0C-8AB8-6CE7-EAE7-E8D8E77C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363" y="5247601"/>
            <a:ext cx="2112714" cy="14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C2482-BA21-490F-AC3A-5F918C22D185}"/>
              </a:ext>
            </a:extLst>
          </p:cNvPr>
          <p:cNvSpPr txBox="1"/>
          <p:nvPr/>
        </p:nvSpPr>
        <p:spPr>
          <a:xfrm>
            <a:off x="762000" y="287076"/>
            <a:ext cx="10226040" cy="5329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ện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lở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Aft>
                <a:spcPts val="75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lở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Thông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Aft>
                <a:spcPts val="75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nẻ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Aft>
                <a:spcPts val="75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Aft>
                <a:spcPts val="75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lở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lở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ra.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38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26DCF1DA-3BED-0985-872E-2DBD81EEA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FFAFF7-8C0C-AED1-2ABA-3EDB2438526E}"/>
              </a:ext>
            </a:extLst>
          </p:cNvPr>
          <p:cNvSpPr txBox="1"/>
          <p:nvPr/>
        </p:nvSpPr>
        <p:spPr>
          <a:xfrm>
            <a:off x="537501" y="0"/>
            <a:ext cx="11380179" cy="6254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ở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tòa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9638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828B6D97-8CB8-74B4-0E16-B8EC35A0E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Administrator\Desktop\1.png">
            <a:extLst>
              <a:ext uri="{FF2B5EF4-FFF2-40B4-BE49-F238E27FC236}">
                <a16:creationId xmlns:a16="http://schemas.microsoft.com/office/drawing/2014/main" id="{3CFFA9FC-226C-71C5-0E6C-7C38C01343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5;p41">
            <a:extLst>
              <a:ext uri="{FF2B5EF4-FFF2-40B4-BE49-F238E27FC236}">
                <a16:creationId xmlns:a16="http://schemas.microsoft.com/office/drawing/2014/main" id="{0D98ED72-BB14-0635-493C-61B7E5030EFF}"/>
              </a:ext>
            </a:extLst>
          </p:cNvPr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1;p41">
            <a:extLst>
              <a:ext uri="{FF2B5EF4-FFF2-40B4-BE49-F238E27FC236}">
                <a16:creationId xmlns:a16="http://schemas.microsoft.com/office/drawing/2014/main" id="{6529BDB8-D8CE-AD58-3360-DB4E274B7DED}"/>
              </a:ext>
            </a:extLst>
          </p:cNvPr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5" descr="FLOWERS4">
            <a:extLst>
              <a:ext uri="{FF2B5EF4-FFF2-40B4-BE49-F238E27FC236}">
                <a16:creationId xmlns:a16="http://schemas.microsoft.com/office/drawing/2014/main" id="{DF5B5A7B-9B5A-5BEA-90F8-A9AD70D92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LOWERS2">
            <a:extLst>
              <a:ext uri="{FF2B5EF4-FFF2-40B4-BE49-F238E27FC236}">
                <a16:creationId xmlns:a16="http://schemas.microsoft.com/office/drawing/2014/main" id="{31237A1D-5840-1D74-082C-F248D8F9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D28A3-9AED-FD7F-35B0-CF6E9445B8CA}"/>
              </a:ext>
            </a:extLst>
          </p:cNvPr>
          <p:cNvSpPr txBox="1"/>
          <p:nvPr/>
        </p:nvSpPr>
        <p:spPr>
          <a:xfrm>
            <a:off x="1158240" y="1784245"/>
            <a:ext cx="9875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tin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899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98003"/>
            <a:ext cx="1199388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Các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tai (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15323" y="1143000"/>
            <a:ext cx="5696317" cy="5260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 (5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52AEAD66-1ED2-9D42-E6B8-7DE9D0B447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8940" y="4352328"/>
            <a:ext cx="6096000" cy="233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6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109C746-09ED-40BB-3459-BAB92217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228600"/>
            <a:ext cx="11601450" cy="624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Có 4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trắc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5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A3178C-4F83-34F8-1F39-DBFF6BE44854}"/>
              </a:ext>
            </a:extLst>
          </p:cNvPr>
          <p:cNvSpPr txBox="1">
            <a:spLocks/>
          </p:cNvSpPr>
          <p:nvPr/>
        </p:nvSpPr>
        <p:spPr>
          <a:xfrm>
            <a:off x="585787" y="381000"/>
            <a:ext cx="11501437" cy="14478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+mj-cs"/>
              </a:rPr>
              <a:t>Bài tập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+mj-cs"/>
              </a:rPr>
              <a:t>trắc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+mj-cs"/>
              </a:rPr>
              <a:t>nghiệm</a:t>
            </a: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+mj-cs"/>
              </a:rPr>
              <a:t>: Hoạt động 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+mj-cs"/>
              </a:rPr>
              <a:t>cá nhân   </a:t>
            </a:r>
            <a:b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+mj-cs"/>
              </a:rPr>
            </a:b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8436" name="Picture 3" descr="Math-02-june">
            <a:extLst>
              <a:ext uri="{FF2B5EF4-FFF2-40B4-BE49-F238E27FC236}">
                <a16:creationId xmlns:a16="http://schemas.microsoft.com/office/drawing/2014/main" id="{55DD5192-B496-8DD3-229D-F93E7E841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2514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Flower-03-june">
            <a:extLst>
              <a:ext uri="{FF2B5EF4-FFF2-40B4-BE49-F238E27FC236}">
                <a16:creationId xmlns:a16="http://schemas.microsoft.com/office/drawing/2014/main" id="{917D6057-BCBD-6CDE-4E14-B4E10AE965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25780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Flower-03-june">
            <a:extLst>
              <a:ext uri="{FF2B5EF4-FFF2-40B4-BE49-F238E27FC236}">
                <a16:creationId xmlns:a16="http://schemas.microsoft.com/office/drawing/2014/main" id="{FADF23B6-954D-CA8B-4E3E-BB520A388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25780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 descr="Flower-03-june">
            <a:extLst>
              <a:ext uri="{FF2B5EF4-FFF2-40B4-BE49-F238E27FC236}">
                <a16:creationId xmlns:a16="http://schemas.microsoft.com/office/drawing/2014/main" id="{9A180E02-CA42-8875-A85F-5265E324B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25780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5" descr="Flower-03-june">
            <a:extLst>
              <a:ext uri="{FF2B5EF4-FFF2-40B4-BE49-F238E27FC236}">
                <a16:creationId xmlns:a16="http://schemas.microsoft.com/office/drawing/2014/main" id="{25D02DE3-D6E8-2B85-8D08-8BFFBF5B87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33400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" descr="Flower-02-june">
            <a:extLst>
              <a:ext uri="{FF2B5EF4-FFF2-40B4-BE49-F238E27FC236}">
                <a16:creationId xmlns:a16="http://schemas.microsoft.com/office/drawing/2014/main" id="{401721D3-99C8-AD10-043E-9B6B3A6D1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57687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4" descr="Flower-02-june">
            <a:extLst>
              <a:ext uri="{FF2B5EF4-FFF2-40B4-BE49-F238E27FC236}">
                <a16:creationId xmlns:a16="http://schemas.microsoft.com/office/drawing/2014/main" id="{F3BE7644-D9BC-E400-EE23-AD66133E07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4" descr="Flower-02-june">
            <a:extLst>
              <a:ext uri="{FF2B5EF4-FFF2-40B4-BE49-F238E27FC236}">
                <a16:creationId xmlns:a16="http://schemas.microsoft.com/office/drawing/2014/main" id="{C4BE99C1-77AC-3ED1-2354-DCBF83E97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47537-8AA4-0E9B-6353-B55B3E156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A75A07DC-0686-3A77-FC91-BB554F08A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11306175" cy="1143000"/>
          </a:xfrm>
          <a:prstGeom prst="flowChartTerminator">
            <a:avLst/>
          </a:prstGeom>
          <a:solidFill>
            <a:schemeClr val="tx1"/>
          </a:solidFill>
          <a:ln>
            <a:solidFill>
              <a:srgbClr val="3366FF"/>
            </a:solidFill>
          </a:ln>
        </p:spPr>
        <p:txBody>
          <a:bodyPr wrap="none">
            <a:normAutofit/>
          </a:bodyPr>
          <a:lstStyle/>
          <a:p>
            <a:pPr marL="742950" indent="-74295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ở n</a:t>
            </a: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do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ưởng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84245350-B584-77EB-3E05-E5C91EE970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487" y="1699419"/>
            <a:ext cx="5715000" cy="1828800"/>
          </a:xfrm>
          <a:prstGeom prst="flowChartTerminator">
            <a:avLst/>
          </a:prstGeom>
          <a:solidFill>
            <a:schemeClr val="tx1"/>
          </a:solidFill>
          <a:ln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82550" indent="0"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A: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bão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sạt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lở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đất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, s</a:t>
            </a:r>
            <a:r>
              <a:rPr lang="vi-VN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ươ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ng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muối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 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617FF684-CC89-FB9A-3D9D-40BB1B9DA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19" y="1569720"/>
            <a:ext cx="6188393" cy="20574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B: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sạt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lở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bờ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biển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hạn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hán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cháy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rừng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8F9CDA1-CA92-84AA-0AD0-048F7260E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0"/>
            <a:ext cx="5791200" cy="22098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C: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bão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sạt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lở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bờ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biển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cát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bay, </a:t>
            </a:r>
          </a:p>
          <a:p>
            <a:pPr>
              <a:spcBef>
                <a:spcPct val="20000"/>
              </a:spcBef>
              <a:buClrTx/>
              <a:buSzPct val="60000"/>
              <a:buNone/>
            </a:pP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cát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chảy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32AC19F8-395B-DBD9-3A0B-3B3EB5EE4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886200"/>
            <a:ext cx="5791200" cy="22860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indent="0">
              <a:spcBef>
                <a:spcPct val="20000"/>
              </a:spcBef>
              <a:buClrTx/>
              <a:buSzPct val="60000"/>
              <a:buNone/>
              <a:defRPr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D: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cát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bay,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cát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cháy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rét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đậm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, </a:t>
            </a:r>
          </a:p>
          <a:p>
            <a:pPr marL="0" indent="0">
              <a:spcBef>
                <a:spcPct val="20000"/>
              </a:spcBef>
              <a:buClrTx/>
              <a:buSzPct val="60000"/>
              <a:buNone/>
              <a:defRPr/>
            </a:pP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rét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hại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lũ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lụt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65C4320F-F939-2981-C123-55D133BAE4F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0487" y="4381500"/>
            <a:ext cx="685800" cy="533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3188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5" grpId="0" build="p" animBg="1"/>
      <p:bldP spid="6" grpId="0" animBg="1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93273-CC3C-25C1-F5E0-F463719B2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AE867329-F9E5-9CA1-FA86-E6B169175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flowChartTerminator">
            <a:avLst/>
          </a:prstGeom>
          <a:solidFill>
            <a:schemeClr val="tx1"/>
          </a:solidFill>
          <a:ln>
            <a:solidFill>
              <a:srgbClr val="3366FF"/>
            </a:solidFill>
          </a:ln>
        </p:spPr>
        <p:txBody>
          <a:bodyPr wrap="none">
            <a:normAutofit/>
          </a:bodyPr>
          <a:lstStyle/>
          <a:p>
            <a:pPr marL="742950" indent="-74295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Ở n</a:t>
            </a: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8CFF254A-23AF-3866-2A7C-C41CD9CBEF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487" y="1699419"/>
            <a:ext cx="5715000" cy="1828800"/>
          </a:xfrm>
          <a:prstGeom prst="flowChartTerminator">
            <a:avLst/>
          </a:prstGeom>
          <a:solidFill>
            <a:schemeClr val="tx1"/>
          </a:solidFill>
          <a:ln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82550" indent="0"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A: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Tây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Bắc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245BEFD8-2A66-D7E8-7312-79E090BAF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19" y="1569720"/>
            <a:ext cx="6188393" cy="20574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B: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Đông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Bắc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7CACD113-1612-05A1-779E-7F9C2A19E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2400"/>
            <a:ext cx="5791200" cy="22098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C: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Bắc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Trung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Bộ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AE8E342F-CAC8-5D0C-DA9B-4305559E7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886200"/>
            <a:ext cx="5791200" cy="22860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indent="0">
              <a:spcBef>
                <a:spcPct val="20000"/>
              </a:spcBef>
              <a:buClrTx/>
              <a:buSzPct val="60000"/>
              <a:buNone/>
              <a:defRPr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D: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Đông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Bộ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7A9C6CB4-AE0B-0C74-963E-838288B909E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73367" y="2423319"/>
            <a:ext cx="685800" cy="533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7547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5" grpId="0" build="p" animBg="1"/>
      <p:bldP spid="6" grpId="0" animBg="1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4EFB04F1-5FC9-466C-7835-4F28BED2E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Administrator\Desktop\1.png">
            <a:extLst>
              <a:ext uri="{FF2B5EF4-FFF2-40B4-BE49-F238E27FC236}">
                <a16:creationId xmlns:a16="http://schemas.microsoft.com/office/drawing/2014/main" id="{3503E19A-9EE5-D310-5D59-B9281167E4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istrator\Desktop\8bea6ffdccf97f1fcc27cd2b7f144d91.png">
            <a:extLst>
              <a:ext uri="{FF2B5EF4-FFF2-40B4-BE49-F238E27FC236}">
                <a16:creationId xmlns:a16="http://schemas.microsoft.com/office/drawing/2014/main" id="{1F5ADE4B-E762-F0D0-5D67-A5A399B342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6044" y="0"/>
            <a:ext cx="4175956" cy="22125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3;p41">
            <a:extLst>
              <a:ext uri="{FF2B5EF4-FFF2-40B4-BE49-F238E27FC236}">
                <a16:creationId xmlns:a16="http://schemas.microsoft.com/office/drawing/2014/main" id="{25DCEF7D-7EC8-5B3F-17B4-68F10EBA275C}"/>
              </a:ext>
            </a:extLst>
          </p:cNvPr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5;p41">
            <a:extLst>
              <a:ext uri="{FF2B5EF4-FFF2-40B4-BE49-F238E27FC236}">
                <a16:creationId xmlns:a16="http://schemas.microsoft.com/office/drawing/2014/main" id="{9E1D3898-59D1-7BA1-4BD9-B73E84DC2FB4}"/>
              </a:ext>
            </a:extLst>
          </p:cNvPr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1;p41">
            <a:extLst>
              <a:ext uri="{FF2B5EF4-FFF2-40B4-BE49-F238E27FC236}">
                <a16:creationId xmlns:a16="http://schemas.microsoft.com/office/drawing/2014/main" id="{51AB6778-C857-1ADB-695D-0EED5EA6BF27}"/>
              </a:ext>
            </a:extLst>
          </p:cNvPr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72672E-1FD6-1A04-6636-9BCEF4261470}"/>
              </a:ext>
            </a:extLst>
          </p:cNvPr>
          <p:cNvSpPr/>
          <p:nvPr/>
        </p:nvSpPr>
        <p:spPr>
          <a:xfrm>
            <a:off x="608648" y="3101019"/>
            <a:ext cx="9715500" cy="1431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VỚI THIÊN NHIÊN VÀ MÔI TR</a:t>
            </a:r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ƯỜNG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A979B3-93F6-1E07-6C47-BC9AA41217DF}"/>
              </a:ext>
            </a:extLst>
          </p:cNvPr>
          <p:cNvSpPr/>
          <p:nvPr/>
        </p:nvSpPr>
        <p:spPr>
          <a:xfrm>
            <a:off x="118750" y="2375461"/>
            <a:ext cx="10695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8</a:t>
            </a:r>
          </a:p>
        </p:txBody>
      </p:sp>
      <p:pic>
        <p:nvPicPr>
          <p:cNvPr id="22" name="Picture 5" descr="FLOWERS4">
            <a:extLst>
              <a:ext uri="{FF2B5EF4-FFF2-40B4-BE49-F238E27FC236}">
                <a16:creationId xmlns:a16="http://schemas.microsoft.com/office/drawing/2014/main" id="{B452C5DC-30B6-BD14-BDB3-5465A85B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LOWERS2">
            <a:extLst>
              <a:ext uri="{FF2B5EF4-FFF2-40B4-BE49-F238E27FC236}">
                <a16:creationId xmlns:a16="http://schemas.microsoft.com/office/drawing/2014/main" id="{C2552B2C-5240-7DB5-A43B-EA4820D3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714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5FE66-C364-71D5-DFC7-8EF0CB5C5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B6542E1E-D46E-1C4C-81E8-E22FF5AF0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11306175" cy="1143000"/>
          </a:xfrm>
          <a:prstGeom prst="flowChartTerminator">
            <a:avLst/>
          </a:prstGeom>
          <a:solidFill>
            <a:schemeClr val="tx1"/>
          </a:solidFill>
          <a:ln>
            <a:solidFill>
              <a:srgbClr val="3366FF"/>
            </a:solidFill>
          </a:ln>
        </p:spPr>
        <p:txBody>
          <a:bodyPr wrap="none">
            <a:normAutofit fontScale="90000"/>
          </a:bodyPr>
          <a:lstStyle/>
          <a:p>
            <a:pPr marL="742950" indent="-74295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hang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ưởng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769D95EC-824C-AEF6-25F9-855F1131AE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599" y="1699419"/>
            <a:ext cx="3444241" cy="1828800"/>
          </a:xfrm>
          <a:prstGeom prst="flowChartTerminator">
            <a:avLst/>
          </a:prstGeom>
          <a:solidFill>
            <a:schemeClr val="tx1"/>
          </a:solidFill>
          <a:ln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82550" indent="0"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A: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sóng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thần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 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85DCFA15-A7DB-3D81-CB12-1B651E39F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19" y="1569720"/>
            <a:ext cx="3246121" cy="20574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B: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giông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8DD4E17-C462-FD16-A920-5029F3E84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599" y="3855720"/>
            <a:ext cx="3444241" cy="22098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C: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bão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569BCEE2-7CFA-B8D9-0D22-76877AF4C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919" y="3886200"/>
            <a:ext cx="3444241" cy="22860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indent="0">
              <a:spcBef>
                <a:spcPct val="20000"/>
              </a:spcBef>
              <a:buClrTx/>
              <a:buSzPct val="60000"/>
              <a:buNone/>
              <a:defRPr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D: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lũ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246EBA56-3E20-51D0-D938-56AD27FCAD3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752599" y="4762500"/>
            <a:ext cx="685800" cy="533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04254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5" grpId="0" build="p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A2F00-AA07-4908-6979-D81C16572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017809BB-2212-7675-FB7E-30037573CF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11306175" cy="1143000"/>
          </a:xfrm>
          <a:prstGeom prst="flowChartTerminator">
            <a:avLst/>
          </a:prstGeom>
          <a:solidFill>
            <a:schemeClr val="tx1"/>
          </a:solidFill>
          <a:ln>
            <a:solidFill>
              <a:srgbClr val="3366FF"/>
            </a:solidFill>
          </a:ln>
        </p:spPr>
        <p:txBody>
          <a:bodyPr wrap="none">
            <a:normAutofit/>
          </a:bodyPr>
          <a:lstStyle/>
          <a:p>
            <a:pPr marL="742950" indent="-74295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783FF749-0F88-4481-3B78-B560CC83F2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487" y="1699419"/>
            <a:ext cx="5715000" cy="1828800"/>
          </a:xfrm>
          <a:prstGeom prst="flowChartTerminator">
            <a:avLst/>
          </a:prstGeom>
          <a:solidFill>
            <a:schemeClr val="tx1"/>
          </a:solidFill>
          <a:ln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82550" indent="0"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A: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Tây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Bắc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và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Đông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Bắc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ED6FA54-68D5-625A-1346-325A2DD3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687" y="1585119"/>
            <a:ext cx="6188393" cy="20574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B: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cực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Nam Trung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Bộ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và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Tây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Nguyên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F2E7237A-16E7-4B98-6198-727642325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" y="3924300"/>
            <a:ext cx="5791200" cy="22098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C: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Đông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Bộ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và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duyên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hải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</a:p>
          <a:p>
            <a:pPr>
              <a:spcBef>
                <a:spcPct val="20000"/>
              </a:spcBef>
              <a:buClrTx/>
              <a:buSzPct val="60000"/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Nam Trung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Bộ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1C68CC9D-6374-A7F9-15F1-5A78D6D20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886200"/>
            <a:ext cx="5791200" cy="2286000"/>
          </a:xfrm>
          <a:prstGeom prst="flowChartTerminator">
            <a:avLst/>
          </a:prstGeom>
          <a:solidFill>
            <a:schemeClr val="tx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indent="0">
              <a:spcBef>
                <a:spcPct val="20000"/>
              </a:spcBef>
              <a:buClrTx/>
              <a:buSzPct val="60000"/>
              <a:buNone/>
              <a:defRPr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  <a:hlinkClick r:id="rId2" action="ppaction://hlinksldjump"/>
              </a:rPr>
              <a:t>D: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đồng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bằng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sông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Hồng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và</a:t>
            </a:r>
            <a:endParaRPr lang="en-US" altLang="en-US" sz="2400" b="1" dirty="0">
              <a:solidFill>
                <a:srgbClr val="FF9900"/>
              </a:solidFill>
              <a:latin typeface="Century Schoolbook" panose="02040604050505020304" pitchFamily="18" charset="0"/>
            </a:endParaRPr>
          </a:p>
          <a:p>
            <a:pPr marL="0" indent="0">
              <a:spcBef>
                <a:spcPct val="20000"/>
              </a:spcBef>
              <a:buClrTx/>
              <a:buSzPct val="60000"/>
              <a:buNone/>
              <a:defRPr/>
            </a:pP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Bắc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 Trung </a:t>
            </a:r>
            <a:r>
              <a:rPr lang="en-US" altLang="en-US" sz="2400" b="1" dirty="0" err="1">
                <a:solidFill>
                  <a:srgbClr val="FF9900"/>
                </a:solidFill>
                <a:latin typeface="Century Schoolbook" panose="02040604050505020304" pitchFamily="18" charset="0"/>
              </a:rPr>
              <a:t>Bộ</a:t>
            </a:r>
            <a:r>
              <a:rPr lang="en-US" altLang="en-US" sz="2400" b="1" dirty="0">
                <a:solidFill>
                  <a:srgbClr val="FF9900"/>
                </a:solidFill>
                <a:latin typeface="Century Schoolbook" panose="02040604050505020304" pitchFamily="18" charset="0"/>
              </a:rPr>
              <a:t>.</a:t>
            </a:r>
            <a:endParaRPr lang="en-US" altLang="en-US" sz="2400" dirty="0">
              <a:latin typeface="Century Schoolbook" panose="02040604050505020304" pitchFamily="18" charset="0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73E6D567-8333-93C4-7DB0-635DDE13383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13119" y="2408238"/>
            <a:ext cx="685800" cy="533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0992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5" grpId="0" build="p" animBg="1"/>
      <p:bldP spid="6" grpId="0" animBg="1"/>
      <p:bldP spid="7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F0AF06F1-34B6-9271-B421-0AED06D28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Administrator\Desktop\1.png">
            <a:extLst>
              <a:ext uri="{FF2B5EF4-FFF2-40B4-BE49-F238E27FC236}">
                <a16:creationId xmlns:a16="http://schemas.microsoft.com/office/drawing/2014/main" id="{19066058-C50A-37A5-D87B-2BD4EC8B90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istrator\Desktop\8bea6ffdccf97f1fcc27cd2b7f144d91.png">
            <a:extLst>
              <a:ext uri="{FF2B5EF4-FFF2-40B4-BE49-F238E27FC236}">
                <a16:creationId xmlns:a16="http://schemas.microsoft.com/office/drawing/2014/main" id="{A6762C53-2F1A-162C-9DC7-CADA5F3EA3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6044" y="0"/>
            <a:ext cx="4175956" cy="22125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3;p41">
            <a:extLst>
              <a:ext uri="{FF2B5EF4-FFF2-40B4-BE49-F238E27FC236}">
                <a16:creationId xmlns:a16="http://schemas.microsoft.com/office/drawing/2014/main" id="{45E24A37-4B01-4789-C76E-AEB6D719077E}"/>
              </a:ext>
            </a:extLst>
          </p:cNvPr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5;p41">
            <a:extLst>
              <a:ext uri="{FF2B5EF4-FFF2-40B4-BE49-F238E27FC236}">
                <a16:creationId xmlns:a16="http://schemas.microsoft.com/office/drawing/2014/main" id="{C7AAF91B-F99C-4FCA-2F60-B84A21095AC8}"/>
              </a:ext>
            </a:extLst>
          </p:cNvPr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1;p41">
            <a:extLst>
              <a:ext uri="{FF2B5EF4-FFF2-40B4-BE49-F238E27FC236}">
                <a16:creationId xmlns:a16="http://schemas.microsoft.com/office/drawing/2014/main" id="{1C2CE657-7329-7D41-213E-1E42F0A907FD}"/>
              </a:ext>
            </a:extLst>
          </p:cNvPr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368A2D-3CFD-3001-3507-70CB92C14163}"/>
              </a:ext>
            </a:extLst>
          </p:cNvPr>
          <p:cNvSpPr/>
          <p:nvPr/>
        </p:nvSpPr>
        <p:spPr>
          <a:xfrm>
            <a:off x="301854" y="2272123"/>
            <a:ext cx="10320425" cy="1431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1/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5" descr="FLOWERS4">
            <a:extLst>
              <a:ext uri="{FF2B5EF4-FFF2-40B4-BE49-F238E27FC236}">
                <a16:creationId xmlns:a16="http://schemas.microsoft.com/office/drawing/2014/main" id="{E7122C62-F0FE-C2A0-001D-9E02443A2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LOWERS2">
            <a:extLst>
              <a:ext uri="{FF2B5EF4-FFF2-40B4-BE49-F238E27FC236}">
                <a16:creationId xmlns:a16="http://schemas.microsoft.com/office/drawing/2014/main" id="{1F282A97-DB76-0BC0-E853-0355F775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79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986E1A5D-B205-602E-19A2-CD5774CC5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Administrator\Desktop\1.png">
            <a:extLst>
              <a:ext uri="{FF2B5EF4-FFF2-40B4-BE49-F238E27FC236}">
                <a16:creationId xmlns:a16="http://schemas.microsoft.com/office/drawing/2014/main" id="{E3EFB00C-7806-EEE9-A3A1-9054306C0D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5;p41">
            <a:extLst>
              <a:ext uri="{FF2B5EF4-FFF2-40B4-BE49-F238E27FC236}">
                <a16:creationId xmlns:a16="http://schemas.microsoft.com/office/drawing/2014/main" id="{E751A4B1-4452-3EF2-4856-7DAA54A5EC29}"/>
              </a:ext>
            </a:extLst>
          </p:cNvPr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1;p41">
            <a:extLst>
              <a:ext uri="{FF2B5EF4-FFF2-40B4-BE49-F238E27FC236}">
                <a16:creationId xmlns:a16="http://schemas.microsoft.com/office/drawing/2014/main" id="{66ED170C-0B6F-9B98-D0DD-2E3E3DBC8BE2}"/>
              </a:ext>
            </a:extLst>
          </p:cNvPr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5" descr="FLOWERS4">
            <a:extLst>
              <a:ext uri="{FF2B5EF4-FFF2-40B4-BE49-F238E27FC236}">
                <a16:creationId xmlns:a16="http://schemas.microsoft.com/office/drawing/2014/main" id="{DEE729D4-A71F-4A69-F597-34FCF47BE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LOWERS2">
            <a:extLst>
              <a:ext uri="{FF2B5EF4-FFF2-40B4-BE49-F238E27FC236}">
                <a16:creationId xmlns:a16="http://schemas.microsoft.com/office/drawing/2014/main" id="{976B9377-13D0-9B06-C874-2935C9BE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DE23-6834-5970-C475-4555EFAA3B4D}"/>
              </a:ext>
            </a:extLst>
          </p:cNvPr>
          <p:cNvSpPr txBox="1"/>
          <p:nvPr/>
        </p:nvSpPr>
        <p:spPr>
          <a:xfrm>
            <a:off x="138096" y="468223"/>
            <a:ext cx="10530840" cy="3950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</a:t>
            </a:r>
            <a:r>
              <a:rPr lang="vi-V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“GHI NHỚ”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 CH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endParaRPr lang="en-US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Các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 đ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1-10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HS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4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0" y="124037"/>
            <a:ext cx="11689080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“GHI NHỚ”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(HOẠT ĐỘNG NHÓM 1 PHÚT)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E41AB-8E53-B3A9-1FFC-EBDCB82F5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6" y="1146630"/>
            <a:ext cx="1960336" cy="2768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C946E3-E0AE-0C81-16E4-D01E0D740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1" y="1146629"/>
            <a:ext cx="2099130" cy="2768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398E12-4C6A-C228-7A2E-3BDFF1A56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943" y="1146629"/>
            <a:ext cx="2593181" cy="2768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C9C0F-4573-A34B-DFC2-E354F1F30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56" y="4138612"/>
            <a:ext cx="1960336" cy="2251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6D1F62-216E-9359-24E1-A6E9E4A3E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363" y="4113277"/>
            <a:ext cx="2405825" cy="2251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513C2-A949-3CA2-095A-E6D203AD30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7866" y="4179522"/>
            <a:ext cx="2405824" cy="2175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890AF4-6124-7422-E8B1-B08238017E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0637" y="4171949"/>
            <a:ext cx="2268487" cy="21750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0A015-DEE4-BA3F-F66F-D83219787BE9}"/>
              </a:ext>
            </a:extLst>
          </p:cNvPr>
          <p:cNvSpPr txBox="1"/>
          <p:nvPr/>
        </p:nvSpPr>
        <p:spPr>
          <a:xfrm>
            <a:off x="735158" y="3872806"/>
            <a:ext cx="1403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NGẬP LỤT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582179-6911-A6C5-6240-FED810F19CF8}"/>
              </a:ext>
            </a:extLst>
          </p:cNvPr>
          <p:cNvSpPr txBox="1"/>
          <p:nvPr/>
        </p:nvSpPr>
        <p:spPr>
          <a:xfrm>
            <a:off x="4817188" y="3861791"/>
            <a:ext cx="1345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HẠN HÁN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DF96D-1FBA-CB2A-4F96-CA3A344B26BF}"/>
              </a:ext>
            </a:extLst>
          </p:cNvPr>
          <p:cNvSpPr txBox="1"/>
          <p:nvPr/>
        </p:nvSpPr>
        <p:spPr>
          <a:xfrm>
            <a:off x="10667168" y="3894452"/>
            <a:ext cx="1021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BÃO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844C3D-0CB3-4BA0-4401-710792B25E9F}"/>
              </a:ext>
            </a:extLst>
          </p:cNvPr>
          <p:cNvSpPr txBox="1"/>
          <p:nvPr/>
        </p:nvSpPr>
        <p:spPr>
          <a:xfrm>
            <a:off x="1017660" y="6487063"/>
            <a:ext cx="1575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SẤM CHỚP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09F552-D277-6F53-DE9F-4698B5674578}"/>
              </a:ext>
            </a:extLst>
          </p:cNvPr>
          <p:cNvSpPr txBox="1"/>
          <p:nvPr/>
        </p:nvSpPr>
        <p:spPr>
          <a:xfrm>
            <a:off x="2872124" y="6450279"/>
            <a:ext cx="1479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SẠT LỞ ĐẤT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15C4EF-7B5F-43F3-C1A5-0D9DBCB87FD6}"/>
              </a:ext>
            </a:extLst>
          </p:cNvPr>
          <p:cNvSpPr txBox="1"/>
          <p:nvPr/>
        </p:nvSpPr>
        <p:spPr>
          <a:xfrm>
            <a:off x="5553332" y="6379705"/>
            <a:ext cx="1575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ĐỘNG ĐẤT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24E778-7A50-317F-BC09-66C0BBB9ECDF}"/>
              </a:ext>
            </a:extLst>
          </p:cNvPr>
          <p:cNvSpPr txBox="1"/>
          <p:nvPr/>
        </p:nvSpPr>
        <p:spPr>
          <a:xfrm>
            <a:off x="10245637" y="6450279"/>
            <a:ext cx="1575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SÓNG THẦN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F9A4E-6C2A-8DDA-33AF-F5335377D6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1633" y="1215789"/>
            <a:ext cx="1960337" cy="2441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1728C4-D4C4-350E-C7C4-B16F83810328}"/>
              </a:ext>
            </a:extLst>
          </p:cNvPr>
          <p:cNvSpPr txBox="1"/>
          <p:nvPr/>
        </p:nvSpPr>
        <p:spPr>
          <a:xfrm>
            <a:off x="2333237" y="3596377"/>
            <a:ext cx="6126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LỐC XOÁY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27A0F7-63E5-C08D-6586-0EC43983C9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248" y="1215789"/>
            <a:ext cx="2593182" cy="2388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D2A33-6887-C067-1C6E-5DCB306317CA}"/>
              </a:ext>
            </a:extLst>
          </p:cNvPr>
          <p:cNvSpPr txBox="1"/>
          <p:nvPr/>
        </p:nvSpPr>
        <p:spPr>
          <a:xfrm>
            <a:off x="6505285" y="3662349"/>
            <a:ext cx="6126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S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MUỐI, S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GIÁ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634686-E726-EC8A-9542-365C87B456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96414" y="4157461"/>
            <a:ext cx="2197811" cy="2207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87DCA9-0947-B7A0-D470-E5ACA65627B8}"/>
              </a:ext>
            </a:extLst>
          </p:cNvPr>
          <p:cNvSpPr txBox="1"/>
          <p:nvPr/>
        </p:nvSpPr>
        <p:spPr>
          <a:xfrm>
            <a:off x="7840474" y="6413889"/>
            <a:ext cx="6362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CHÁY RỪNG                10.</a:t>
            </a:r>
            <a:endParaRPr lang="en-US" dirty="0"/>
          </a:p>
        </p:txBody>
      </p:sp>
      <p:pic>
        <p:nvPicPr>
          <p:cNvPr id="28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2E0BFCA2-889D-259F-D0FD-8AD7AE9AC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45637" y="136335"/>
            <a:ext cx="980149" cy="67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18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1BCBB5E0-CDBA-D37B-50CF-3BA7176A1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Administrator\Desktop\1.png">
            <a:extLst>
              <a:ext uri="{FF2B5EF4-FFF2-40B4-BE49-F238E27FC236}">
                <a16:creationId xmlns:a16="http://schemas.microsoft.com/office/drawing/2014/main" id="{E18F024E-C26C-D311-77A1-655D59C0C3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istrator\Desktop\8bea6ffdccf97f1fcc27cd2b7f144d91.png">
            <a:extLst>
              <a:ext uri="{FF2B5EF4-FFF2-40B4-BE49-F238E27FC236}">
                <a16:creationId xmlns:a16="http://schemas.microsoft.com/office/drawing/2014/main" id="{093BB9D1-7A8C-3872-0009-22531F3B82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016044" y="0"/>
            <a:ext cx="4175956" cy="22125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3;p41">
            <a:extLst>
              <a:ext uri="{FF2B5EF4-FFF2-40B4-BE49-F238E27FC236}">
                <a16:creationId xmlns:a16="http://schemas.microsoft.com/office/drawing/2014/main" id="{FCEE1DF6-B524-86FC-41FC-435F79C1A795}"/>
              </a:ext>
            </a:extLst>
          </p:cNvPr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5;p41">
            <a:extLst>
              <a:ext uri="{FF2B5EF4-FFF2-40B4-BE49-F238E27FC236}">
                <a16:creationId xmlns:a16="http://schemas.microsoft.com/office/drawing/2014/main" id="{01108F9E-F68C-1A3A-AF67-3E025602ABDD}"/>
              </a:ext>
            </a:extLst>
          </p:cNvPr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1;p41">
            <a:extLst>
              <a:ext uri="{FF2B5EF4-FFF2-40B4-BE49-F238E27FC236}">
                <a16:creationId xmlns:a16="http://schemas.microsoft.com/office/drawing/2014/main" id="{DC669019-D881-BEB5-54AF-5E79B4C8DED8}"/>
              </a:ext>
            </a:extLst>
          </p:cNvPr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5" descr="FLOWERS4">
            <a:extLst>
              <a:ext uri="{FF2B5EF4-FFF2-40B4-BE49-F238E27FC236}">
                <a16:creationId xmlns:a16="http://schemas.microsoft.com/office/drawing/2014/main" id="{DA30AEBF-478A-31CF-468B-8694D753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LOWERS2">
            <a:extLst>
              <a:ext uri="{FF2B5EF4-FFF2-40B4-BE49-F238E27FC236}">
                <a16:creationId xmlns:a16="http://schemas.microsoft.com/office/drawing/2014/main" id="{FE8AFE15-9DEC-63AA-86AF-99B21D9B7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8ECA43BA-7313-535D-4607-33D26F94A9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096" y="365760"/>
            <a:ext cx="10849944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>
          <a:extLst>
            <a:ext uri="{FF2B5EF4-FFF2-40B4-BE49-F238E27FC236}">
              <a16:creationId xmlns:a16="http://schemas.microsoft.com/office/drawing/2014/main" id="{4BC7E4A5-8B60-3019-4970-3D5D4C32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>
            <a:extLst>
              <a:ext uri="{FF2B5EF4-FFF2-40B4-BE49-F238E27FC236}">
                <a16:creationId xmlns:a16="http://schemas.microsoft.com/office/drawing/2014/main" id="{97C2977D-AFAD-A1C1-8FE7-A1DDA8E22EDD}"/>
              </a:ext>
            </a:extLst>
          </p:cNvPr>
          <p:cNvSpPr/>
          <p:nvPr/>
        </p:nvSpPr>
        <p:spPr>
          <a:xfrm>
            <a:off x="0" y="124037"/>
            <a:ext cx="11689080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“GHI NHỚ”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(HOẠT ĐỘNG NHÓM 1 PHÚT)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D9198-EE4C-FDB8-0416-C2E04FCD3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6" y="1146630"/>
            <a:ext cx="1960336" cy="2768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AEE39-D7AE-1C33-2D37-D5D067F15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1" y="1146629"/>
            <a:ext cx="2099130" cy="2768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3985F-B3D8-1307-6CDF-E535B28A4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943" y="1146629"/>
            <a:ext cx="2593181" cy="2768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E3FE1-1AAE-9A2E-976A-A50B436D3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56" y="4138612"/>
            <a:ext cx="1960336" cy="2251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1845B6-DB45-DE7B-433F-60B6C4AE3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363" y="4113277"/>
            <a:ext cx="2405825" cy="2251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BC70C6-340A-F939-954A-2451C20819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866" y="4179522"/>
            <a:ext cx="2405824" cy="2175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FF9C1B-E0F9-772F-C375-01C0B0A0A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0637" y="4171949"/>
            <a:ext cx="2268487" cy="21750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4FF22F-B309-42E6-598A-7DC710B90CB5}"/>
              </a:ext>
            </a:extLst>
          </p:cNvPr>
          <p:cNvSpPr txBox="1"/>
          <p:nvPr/>
        </p:nvSpPr>
        <p:spPr>
          <a:xfrm>
            <a:off x="735158" y="3872806"/>
            <a:ext cx="1403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NGẬP LỤT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A9DF5B-663D-B1B3-5F9F-86FFD601A75D}"/>
              </a:ext>
            </a:extLst>
          </p:cNvPr>
          <p:cNvSpPr txBox="1"/>
          <p:nvPr/>
        </p:nvSpPr>
        <p:spPr>
          <a:xfrm>
            <a:off x="4817188" y="3861791"/>
            <a:ext cx="1345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HẠN HÁN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B69E14-CE3B-6E8D-6F4D-83D0F95F8B0B}"/>
              </a:ext>
            </a:extLst>
          </p:cNvPr>
          <p:cNvSpPr txBox="1"/>
          <p:nvPr/>
        </p:nvSpPr>
        <p:spPr>
          <a:xfrm>
            <a:off x="10667168" y="3894452"/>
            <a:ext cx="1021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BÃO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C367E6-7FA7-37C9-BB7A-608C767A373A}"/>
              </a:ext>
            </a:extLst>
          </p:cNvPr>
          <p:cNvSpPr txBox="1"/>
          <p:nvPr/>
        </p:nvSpPr>
        <p:spPr>
          <a:xfrm>
            <a:off x="1017660" y="6487063"/>
            <a:ext cx="1575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SẤM CHỚP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A16530-C370-1E96-95D4-06AFBB7A2A52}"/>
              </a:ext>
            </a:extLst>
          </p:cNvPr>
          <p:cNvSpPr txBox="1"/>
          <p:nvPr/>
        </p:nvSpPr>
        <p:spPr>
          <a:xfrm>
            <a:off x="2872124" y="6450279"/>
            <a:ext cx="1479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SẠT LỞ ĐẤT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0E7C7B-78B1-76EC-5B5F-B0141ACBD74A}"/>
              </a:ext>
            </a:extLst>
          </p:cNvPr>
          <p:cNvSpPr txBox="1"/>
          <p:nvPr/>
        </p:nvSpPr>
        <p:spPr>
          <a:xfrm>
            <a:off x="5553332" y="6379705"/>
            <a:ext cx="1575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ĐỘNG ĐẤT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2C9536-04E3-022B-0B34-7297CE36FDFB}"/>
              </a:ext>
            </a:extLst>
          </p:cNvPr>
          <p:cNvSpPr txBox="1"/>
          <p:nvPr/>
        </p:nvSpPr>
        <p:spPr>
          <a:xfrm>
            <a:off x="10245637" y="6450279"/>
            <a:ext cx="1575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SÓNG THẦN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90D475-796C-49D8-4E9F-C06FF8E37F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1633" y="1215789"/>
            <a:ext cx="1960337" cy="2441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CFE6A4-0098-F08D-F04C-82ACB082FA95}"/>
              </a:ext>
            </a:extLst>
          </p:cNvPr>
          <p:cNvSpPr txBox="1"/>
          <p:nvPr/>
        </p:nvSpPr>
        <p:spPr>
          <a:xfrm>
            <a:off x="2333237" y="3596377"/>
            <a:ext cx="6126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LỐC XOÁY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A8D87-F32F-4296-1E91-93E68E4BF4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8248" y="1215789"/>
            <a:ext cx="2593182" cy="2388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4CD0CE-FED1-74B0-24C8-A98A3C6CA844}"/>
              </a:ext>
            </a:extLst>
          </p:cNvPr>
          <p:cNvSpPr txBox="1"/>
          <p:nvPr/>
        </p:nvSpPr>
        <p:spPr>
          <a:xfrm>
            <a:off x="6505285" y="3662349"/>
            <a:ext cx="6126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S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MUỐI, S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GIÁ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30BE16-4E4B-7163-5941-1883F1798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6414" y="4157461"/>
            <a:ext cx="2197811" cy="2207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931753-6CF9-5B11-2EC4-0266D5715871}"/>
              </a:ext>
            </a:extLst>
          </p:cNvPr>
          <p:cNvSpPr txBox="1"/>
          <p:nvPr/>
        </p:nvSpPr>
        <p:spPr>
          <a:xfrm>
            <a:off x="7840474" y="6413889"/>
            <a:ext cx="6362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CHÁY RỪNG                10.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3813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sp>
        <p:nvSpPr>
          <p:cNvPr id="14" name="Rectangle 13"/>
          <p:cNvSpPr/>
          <p:nvPr/>
        </p:nvSpPr>
        <p:spPr>
          <a:xfrm>
            <a:off x="1419753" y="78437"/>
            <a:ext cx="1030863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VỚI THIÊN NHIÊN VÀ MÔI TR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ƯỜNG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753237" y="1038653"/>
            <a:ext cx="10376726" cy="89894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</a:p>
          <a:p>
            <a:pPr eaLnBrk="0" hangingPunct="0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53"/>
          <p:cNvGrpSpPr>
            <a:grpSpLocks/>
          </p:cNvGrpSpPr>
          <p:nvPr/>
        </p:nvGrpSpPr>
        <p:grpSpPr bwMode="auto">
          <a:xfrm>
            <a:off x="188672" y="1038653"/>
            <a:ext cx="539991" cy="649226"/>
            <a:chOff x="2001" y="1421"/>
            <a:chExt cx="1692" cy="2128"/>
          </a:xfrm>
        </p:grpSpPr>
        <p:sp>
          <p:nvSpPr>
            <p:cNvPr id="2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Oval 59"/>
            <p:cNvSpPr>
              <a:spLocks noChangeArrowheads="1"/>
            </p:cNvSpPr>
            <p:nvPr/>
          </p:nvSpPr>
          <p:spPr bwMode="gray">
            <a:xfrm>
              <a:off x="2001" y="1421"/>
              <a:ext cx="1598" cy="212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233D3F-3342-B63B-4389-82E9EC1ABDBE}"/>
              </a:ext>
            </a:extLst>
          </p:cNvPr>
          <p:cNvSpPr txBox="1"/>
          <p:nvPr/>
        </p:nvSpPr>
        <p:spPr>
          <a:xfrm>
            <a:off x="728663" y="1990989"/>
            <a:ext cx="10401300" cy="154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 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Sưu tầm, phân tích tài liệu và viết báo cáo về thiên tai, thiệt hại do thiên tai gây ra cho địa phương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85818-B264-2FD1-AA41-24603288305C}"/>
              </a:ext>
            </a:extLst>
          </p:cNvPr>
          <p:cNvSpPr txBox="1"/>
          <p:nvPr/>
        </p:nvSpPr>
        <p:spPr>
          <a:xfrm>
            <a:off x="672173" y="3160048"/>
            <a:ext cx="10672101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Sưu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thiệt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3-5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gần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0807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528751"/>
            <a:ext cx="12177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tai ở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3-5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01559" y="0"/>
            <a:ext cx="4756566" cy="5287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 (3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CED231-66AC-A4D5-6B37-1E1120354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615478"/>
              </p:ext>
            </p:extLst>
          </p:nvPr>
        </p:nvGraphicFramePr>
        <p:xfrm>
          <a:off x="14287" y="1767840"/>
          <a:ext cx="12163425" cy="4904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0797">
                  <a:extLst>
                    <a:ext uri="{9D8B030D-6E8A-4147-A177-3AD203B41FA5}">
                      <a16:colId xmlns:a16="http://schemas.microsoft.com/office/drawing/2014/main" val="1619775636"/>
                    </a:ext>
                  </a:extLst>
                </a:gridCol>
                <a:gridCol w="1088934">
                  <a:extLst>
                    <a:ext uri="{9D8B030D-6E8A-4147-A177-3AD203B41FA5}">
                      <a16:colId xmlns:a16="http://schemas.microsoft.com/office/drawing/2014/main" val="732272301"/>
                    </a:ext>
                  </a:extLst>
                </a:gridCol>
                <a:gridCol w="2730180">
                  <a:extLst>
                    <a:ext uri="{9D8B030D-6E8A-4147-A177-3AD203B41FA5}">
                      <a16:colId xmlns:a16="http://schemas.microsoft.com/office/drawing/2014/main" val="1179559385"/>
                    </a:ext>
                  </a:extLst>
                </a:gridCol>
                <a:gridCol w="3106757">
                  <a:extLst>
                    <a:ext uri="{9D8B030D-6E8A-4147-A177-3AD203B41FA5}">
                      <a16:colId xmlns:a16="http://schemas.microsoft.com/office/drawing/2014/main" val="4026501076"/>
                    </a:ext>
                  </a:extLst>
                </a:gridCol>
                <a:gridCol w="3106757">
                  <a:extLst>
                    <a:ext uri="{9D8B030D-6E8A-4147-A177-3AD203B41FA5}">
                      <a16:colId xmlns:a16="http://schemas.microsoft.com/office/drawing/2014/main" val="3332546177"/>
                    </a:ext>
                  </a:extLst>
                </a:gridCol>
              </a:tblGrid>
              <a:tr h="26756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đi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xảy ra thiên tai (tháng...năm...)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2794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thiên tai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Thiệt hại do thiên tai gây ra cho địa phương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86238"/>
                  </a:ext>
                </a:extLst>
              </a:tr>
              <a:tr h="916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ề người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ề tài sản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ề hoạt động kinh tế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900120"/>
                  </a:ext>
                </a:extLst>
              </a:tr>
              <a:tr h="12274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 hán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sụt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9983567"/>
                  </a:ext>
                </a:extLst>
              </a:tr>
              <a:tr h="2458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- 12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78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Giao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kịp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037210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2789C2-C628-E484-9927-BFC54FDB1526}"/>
              </a:ext>
            </a:extLst>
          </p:cNvPr>
          <p:cNvSpPr txBox="1"/>
          <p:nvPr/>
        </p:nvSpPr>
        <p:spPr>
          <a:xfrm>
            <a:off x="5479842" y="1394517"/>
            <a:ext cx="1354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 Ý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" name="Đồng hồ đếm ngược 3 phút có âm thanh - 3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BD6644BD-E77A-D498-EC01-9AB846334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0720" y="92879"/>
            <a:ext cx="1661160" cy="3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53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4C2F9-1491-9BC5-6D96-C047BB0F0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62E83-B309-0B35-027D-8934D5F50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3EDBB-CC1F-2236-2505-7DCAF8E53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3808D-987A-4688-516F-5A5C67DA3B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5" name="1 (2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2B2FA81-99A9-A687-BFDB-EEB3E6D54E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524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8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1638</Words>
  <Application>Microsoft Office PowerPoint</Application>
  <PresentationFormat>Widescreen</PresentationFormat>
  <Paragraphs>127</Paragraphs>
  <Slides>22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Century Schoolbook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Các loại thiên tai ở nước ta do ảnh hưởng của biển là</vt:lpstr>
      <vt:lpstr>2. Ở nước ta, khu vực nào có hoạt động động đất mạnh nhất?</vt:lpstr>
      <vt:lpstr>3. Các hoạt động trên biển của nước ta hang năm thường  bị gián đoạn chủ yếu do chịu ảnh hưởng của</vt:lpstr>
      <vt:lpstr>4. Những vùng có mùa khô sâu sắc nhất nước ta là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HP-FPT</cp:lastModifiedBy>
  <cp:revision>51</cp:revision>
  <dcterms:created xsi:type="dcterms:W3CDTF">2021-09-10T07:37:52Z</dcterms:created>
  <dcterms:modified xsi:type="dcterms:W3CDTF">2025-03-12T08:29:08Z</dcterms:modified>
</cp:coreProperties>
</file>