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64" r:id="rId4"/>
    <p:sldId id="281" r:id="rId5"/>
    <p:sldId id="267" r:id="rId6"/>
    <p:sldId id="270" r:id="rId7"/>
    <p:sldId id="268" r:id="rId8"/>
    <p:sldId id="272" r:id="rId9"/>
    <p:sldId id="269" r:id="rId10"/>
    <p:sldId id="271" r:id="rId11"/>
    <p:sldId id="276" r:id="rId12"/>
    <p:sldId id="284" r:id="rId13"/>
  </p:sldIdLst>
  <p:sldSz cx="18288000" cy="10287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Paytone One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294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6033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02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4003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199f375035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2199f375035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1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g"/><Relationship Id="rId5" Type="http://schemas.openxmlformats.org/officeDocument/2006/relationships/image" Target="../media/image26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3"/>
          <p:cNvSpPr txBox="1"/>
          <p:nvPr/>
        </p:nvSpPr>
        <p:spPr>
          <a:xfrm>
            <a:off x="2678771" y="2731322"/>
            <a:ext cx="12930457" cy="263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9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7200" dirty="0" err="1">
                <a:latin typeface="Paytone One" panose="020B0604020202020204" charset="0"/>
              </a:rPr>
              <a:t>Bài</a:t>
            </a:r>
            <a:r>
              <a:rPr lang="vi-VN" sz="7200" dirty="0">
                <a:latin typeface="Paytone One" panose="020B0604020202020204" charset="0"/>
              </a:rPr>
              <a:t> 6: </a:t>
            </a:r>
            <a:r>
              <a:rPr lang="vi-VN" sz="7200" dirty="0" err="1">
                <a:latin typeface="Paytone One" panose="020B0604020202020204" charset="0"/>
              </a:rPr>
              <a:t>Định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dạng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kí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tự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và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bố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trí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hình</a:t>
            </a:r>
            <a:r>
              <a:rPr lang="vi-VN" sz="7200" dirty="0">
                <a:latin typeface="Paytone One" panose="020B0604020202020204" charset="0"/>
              </a:rPr>
              <a:t> </a:t>
            </a:r>
            <a:r>
              <a:rPr lang="vi-VN" sz="7200" dirty="0" err="1">
                <a:latin typeface="Paytone One" panose="020B0604020202020204" charset="0"/>
              </a:rPr>
              <a:t>ảnh</a:t>
            </a:r>
            <a:r>
              <a:rPr lang="vi-VN" sz="7200" dirty="0">
                <a:latin typeface="Paytone One" panose="020B0604020202020204" charset="0"/>
              </a:rPr>
              <a:t> trong văn </a:t>
            </a:r>
            <a:r>
              <a:rPr lang="vi-VN" sz="7200" dirty="0" err="1">
                <a:latin typeface="Paytone One" panose="020B0604020202020204" charset="0"/>
              </a:rPr>
              <a:t>bản</a:t>
            </a:r>
            <a:endParaRPr sz="7200" dirty="0">
              <a:latin typeface="Paytone One" panose="020B0604020202020204" charset="0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4297775" y="1170348"/>
            <a:ext cx="9825074" cy="727550"/>
            <a:chOff x="377241" y="-6813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377241" y="-6813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902904" y="167412"/>
              <a:ext cx="6746401" cy="7757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3099" dirty="0">
                  <a:latin typeface="Paytone One"/>
                  <a:sym typeface="Paytone One"/>
                </a:rPr>
                <a:t>CHỦ ĐỀ </a:t>
              </a:r>
              <a:r>
                <a:rPr lang="en-US" sz="3099" dirty="0">
                  <a:latin typeface="Paytone One"/>
                  <a:sym typeface="Paytone One"/>
                </a:rPr>
                <a:t>5</a:t>
              </a:r>
              <a:r>
                <a:rPr lang="vi-VN" sz="3099" dirty="0">
                  <a:latin typeface="Paytone One"/>
                  <a:sym typeface="Paytone One"/>
                </a:rPr>
                <a:t>. ỨNG DỤNG TIN HỌC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959644" y="6535719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3291425" y="6535725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297775" y="5326256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680"/>
        </a:solidFill>
        <a:effectLst/>
      </p:bgPr>
    </p:bg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Google Shape;5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91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1" name="Google Shape;511;p28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512" name="Google Shape;512;p28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513" name="Google Shape;513;p28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514" name="Google Shape;514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15" name="Google Shape;515;p28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516" name="Google Shape;516;p28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C86B"/>
              </a:solidFill>
              <a:ln>
                <a:noFill/>
              </a:ln>
            </p:spPr>
          </p:sp>
          <p:sp>
            <p:nvSpPr>
              <p:cNvPr id="517" name="Google Shape;517;p2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527" name="Google Shape;527;p28"/>
          <p:cNvPicPr preferRelativeResize="0"/>
          <p:nvPr/>
        </p:nvPicPr>
        <p:blipFill rotWithShape="1">
          <a:blip r:embed="rId4">
            <a:alphaModFix/>
          </a:blip>
          <a:srcRect l="25348" t="28508" r="30202" b="31558"/>
          <a:stretch/>
        </p:blipFill>
        <p:spPr>
          <a:xfrm rot="21323884">
            <a:off x="-598035" y="169475"/>
            <a:ext cx="7258151" cy="2516936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28"/>
          <p:cNvSpPr txBox="1"/>
          <p:nvPr/>
        </p:nvSpPr>
        <p:spPr>
          <a:xfrm>
            <a:off x="1876855" y="597788"/>
            <a:ext cx="3548962" cy="126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Nhiệm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vi-VN" sz="3600" i="0" u="none" strike="noStrike" cap="none" dirty="0" err="1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vụ</a:t>
            </a:r>
            <a:r>
              <a:rPr lang="vi-VN" sz="3600" i="0" u="none" strike="noStrike" cap="none" dirty="0">
                <a:solidFill>
                  <a:srgbClr val="00B050"/>
                </a:solidFill>
                <a:latin typeface="Paytone One"/>
                <a:ea typeface="Paytone One"/>
                <a:cs typeface="Paytone One"/>
                <a:sym typeface="Paytone One"/>
              </a:rPr>
              <a:t> 2: </a:t>
            </a:r>
          </a:p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Thay </a:t>
            </a:r>
            <a:r>
              <a:rPr lang="vi-VN" sz="24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đổi</a:t>
            </a:r>
            <a:r>
              <a:rPr lang="vi-VN" sz="24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4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vị</a:t>
            </a:r>
            <a:r>
              <a:rPr lang="vi-VN" sz="24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4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trí</a:t>
            </a:r>
            <a:r>
              <a:rPr lang="vi-VN" sz="24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4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của</a:t>
            </a:r>
            <a:r>
              <a:rPr lang="vi-VN" sz="24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4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hình</a:t>
            </a:r>
            <a:r>
              <a:rPr lang="vi-VN" sz="240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 </a:t>
            </a:r>
            <a:r>
              <a:rPr lang="vi-VN" sz="2400" i="0" u="none" strike="noStrike" cap="none" dirty="0" err="1">
                <a:solidFill>
                  <a:schemeClr val="tx1"/>
                </a:solidFill>
                <a:latin typeface="Times New Roman" panose="02020603050405020304" pitchFamily="18" charset="0"/>
                <a:ea typeface="Paytone One"/>
                <a:cs typeface="Times New Roman" panose="02020603050405020304" pitchFamily="18" charset="0"/>
                <a:sym typeface="Paytone One"/>
              </a:rPr>
              <a:t>ảnh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4" name="Google Shape;52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7043276">
            <a:off x="16485002" y="494724"/>
            <a:ext cx="3824684" cy="235044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525;p28">
            <a:extLst>
              <a:ext uri="{FF2B5EF4-FFF2-40B4-BE49-F238E27FC236}">
                <a16:creationId xmlns:a16="http://schemas.microsoft.com/office/drawing/2014/main" xmlns="" id="{7C291E89-5503-4F0F-AFB7-4014608BF272}"/>
              </a:ext>
            </a:extLst>
          </p:cNvPr>
          <p:cNvSpPr txBox="1"/>
          <p:nvPr/>
        </p:nvSpPr>
        <p:spPr>
          <a:xfrm>
            <a:off x="1289608" y="2587141"/>
            <a:ext cx="11211955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như minh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Google Shape;525;p28">
            <a:extLst>
              <a:ext uri="{FF2B5EF4-FFF2-40B4-BE49-F238E27FC236}">
                <a16:creationId xmlns:a16="http://schemas.microsoft.com/office/drawing/2014/main" xmlns="" id="{358BA359-C7D3-4C31-A5B5-7A9E1A049178}"/>
              </a:ext>
            </a:extLst>
          </p:cNvPr>
          <p:cNvSpPr txBox="1"/>
          <p:nvPr/>
        </p:nvSpPr>
        <p:spPr>
          <a:xfrm>
            <a:off x="10998587" y="8348797"/>
            <a:ext cx="536060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36.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được</a:t>
            </a:r>
            <a:r>
              <a:rPr lang="vi-VN" sz="2400" dirty="0">
                <a:latin typeface="+mj-lt"/>
              </a:rPr>
              <a:t>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vị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trí</a:t>
            </a:r>
            <a:endParaRPr lang="en-US"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887EBE-676C-4CF3-9B60-9683F0BFE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70697" y="3620057"/>
            <a:ext cx="6966119" cy="4215872"/>
          </a:xfrm>
          <a:prstGeom prst="rect">
            <a:avLst/>
          </a:prstGeom>
        </p:spPr>
      </p:pic>
      <p:sp>
        <p:nvSpPr>
          <p:cNvPr id="42" name="Google Shape;549;p29">
            <a:extLst>
              <a:ext uri="{FF2B5EF4-FFF2-40B4-BE49-F238E27FC236}">
                <a16:creationId xmlns:a16="http://schemas.microsoft.com/office/drawing/2014/main" xmlns="" id="{6B171A88-AC28-41E9-A9D6-32B7D72EFABC}"/>
              </a:ext>
            </a:extLst>
          </p:cNvPr>
          <p:cNvSpPr txBox="1"/>
          <p:nvPr/>
        </p:nvSpPr>
        <p:spPr>
          <a:xfrm>
            <a:off x="955224" y="4004538"/>
            <a:ext cx="8688839" cy="40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bên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(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Square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văn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xung quanh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như minh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đưa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D97D9D-DF88-44FF-B718-850142E470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1219" y="4204321"/>
            <a:ext cx="327688" cy="33530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32178423-D2FC-4362-86A2-0DDDB045B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37548" y="5560338"/>
            <a:ext cx="327688" cy="33530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545C9FFF-A3F3-4C01-BE80-66D556C50F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8501" y="5560338"/>
            <a:ext cx="327688" cy="335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650" name="Google Shape;65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875;p37">
            <a:extLst>
              <a:ext uri="{FF2B5EF4-FFF2-40B4-BE49-F238E27FC236}">
                <a16:creationId xmlns:a16="http://schemas.microsoft.com/office/drawing/2014/main" xmlns="" id="{B6461101-7251-4479-B805-6CE93D30850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30869" y="747523"/>
            <a:ext cx="7161446" cy="87919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" name="Google Shape;883;p37">
            <a:extLst>
              <a:ext uri="{FF2B5EF4-FFF2-40B4-BE49-F238E27FC236}">
                <a16:creationId xmlns:a16="http://schemas.microsoft.com/office/drawing/2014/main" xmlns="" id="{996B2070-1698-492E-833D-66CB8E8FA7F3}"/>
              </a:ext>
            </a:extLst>
          </p:cNvPr>
          <p:cNvGrpSpPr/>
          <p:nvPr/>
        </p:nvGrpSpPr>
        <p:grpSpPr>
          <a:xfrm>
            <a:off x="12871581" y="1216737"/>
            <a:ext cx="1039943" cy="875273"/>
            <a:chOff x="-33680" y="-8369"/>
            <a:chExt cx="854946" cy="719569"/>
          </a:xfrm>
        </p:grpSpPr>
        <p:sp>
          <p:nvSpPr>
            <p:cNvPr id="46" name="Google Shape;884;p37">
              <a:extLst>
                <a:ext uri="{FF2B5EF4-FFF2-40B4-BE49-F238E27FC236}">
                  <a16:creationId xmlns:a16="http://schemas.microsoft.com/office/drawing/2014/main" xmlns="" id="{D0D07649-8412-4CF8-BA05-CD9C7297D009}"/>
                </a:ext>
              </a:extLst>
            </p:cNvPr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85;p37">
              <a:extLst>
                <a:ext uri="{FF2B5EF4-FFF2-40B4-BE49-F238E27FC236}">
                  <a16:creationId xmlns:a16="http://schemas.microsoft.com/office/drawing/2014/main" xmlns="" id="{D1C942F5-35E7-4605-B99E-CF3988CA3EEF}"/>
                </a:ext>
              </a:extLst>
            </p:cNvPr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Google Shape;629;p32">
            <a:extLst>
              <a:ext uri="{FF2B5EF4-FFF2-40B4-BE49-F238E27FC236}">
                <a16:creationId xmlns:a16="http://schemas.microsoft.com/office/drawing/2014/main" xmlns="" id="{21137BFA-FA19-41C1-B11C-BF6EA14C95F4}"/>
              </a:ext>
            </a:extLst>
          </p:cNvPr>
          <p:cNvSpPr txBox="1"/>
          <p:nvPr/>
        </p:nvSpPr>
        <p:spPr>
          <a:xfrm>
            <a:off x="758434" y="2436534"/>
            <a:ext cx="8704751" cy="577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 err="1">
                <a:latin typeface="+mj-lt"/>
              </a:rPr>
              <a:t>Lớp</a:t>
            </a:r>
            <a:r>
              <a:rPr lang="vi-VN" sz="2000" dirty="0">
                <a:latin typeface="+mj-lt"/>
              </a:rPr>
              <a:t> 5A </a:t>
            </a:r>
            <a:r>
              <a:rPr lang="vi-VN" sz="2000" dirty="0" err="1">
                <a:latin typeface="+mj-lt"/>
              </a:rPr>
              <a:t>của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bạn</a:t>
            </a:r>
            <a:r>
              <a:rPr lang="vi-VN" sz="2000" dirty="0">
                <a:latin typeface="+mj-lt"/>
              </a:rPr>
              <a:t> An, Minh, Khoa </a:t>
            </a:r>
            <a:r>
              <a:rPr lang="vi-VN" sz="2000" dirty="0" err="1">
                <a:latin typeface="+mj-lt"/>
              </a:rPr>
              <a:t>chuẩn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bị</a:t>
            </a:r>
            <a:r>
              <a:rPr lang="vi-VN" sz="2000" dirty="0">
                <a:latin typeface="+mj-lt"/>
              </a:rPr>
              <a:t> đi tham quan.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37 </a:t>
            </a:r>
            <a:r>
              <a:rPr lang="vi-VN" sz="2000" dirty="0" err="1">
                <a:latin typeface="+mj-lt"/>
              </a:rPr>
              <a:t>là</a:t>
            </a:r>
            <a:r>
              <a:rPr lang="vi-VN" sz="2000" dirty="0">
                <a:latin typeface="+mj-lt"/>
              </a:rPr>
              <a:t> văn </a:t>
            </a:r>
            <a:r>
              <a:rPr lang="vi-VN" sz="2000" dirty="0" err="1">
                <a:latin typeface="+mj-lt"/>
              </a:rPr>
              <a:t>bản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trình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bày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lịch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trình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chuyến</a:t>
            </a:r>
            <a:r>
              <a:rPr lang="vi-VN" sz="2000" dirty="0">
                <a:latin typeface="+mj-lt"/>
              </a:rPr>
              <a:t> đi.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a)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văn </a:t>
            </a:r>
            <a:r>
              <a:rPr lang="vi-VN" sz="2000" dirty="0" err="1">
                <a:latin typeface="+mj-lt"/>
              </a:rPr>
              <a:t>bản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solidFill>
                  <a:srgbClr val="00B050"/>
                </a:solidFill>
                <a:latin typeface="+mj-lt"/>
              </a:rPr>
              <a:t>ChuyenThamQuan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được</a:t>
            </a:r>
            <a:r>
              <a:rPr lang="vi-VN" sz="2000" dirty="0">
                <a:latin typeface="+mj-lt"/>
              </a:rPr>
              <a:t> lưu trong </a:t>
            </a:r>
            <a:r>
              <a:rPr lang="vi-VN" sz="2000" dirty="0" err="1">
                <a:latin typeface="+mj-lt"/>
              </a:rPr>
              <a:t>máy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nội</a:t>
            </a:r>
            <a:r>
              <a:rPr lang="vi-VN" sz="2000" dirty="0">
                <a:latin typeface="+mj-lt"/>
              </a:rPr>
              <a:t> dung như minh </a:t>
            </a:r>
            <a:r>
              <a:rPr lang="vi-VN" sz="2000" dirty="0" err="1">
                <a:latin typeface="+mj-lt"/>
              </a:rPr>
              <a:t>hoạ</a:t>
            </a:r>
            <a:r>
              <a:rPr lang="vi-VN" sz="2000" dirty="0">
                <a:latin typeface="+mj-lt"/>
              </a:rPr>
              <a:t> trong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37. Em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mở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tệp</a:t>
            </a:r>
            <a:r>
              <a:rPr lang="vi-VN" sz="2000" dirty="0">
                <a:latin typeface="+mj-lt"/>
              </a:rPr>
              <a:t> văn </a:t>
            </a:r>
            <a:r>
              <a:rPr lang="vi-VN" sz="2000" dirty="0" err="1">
                <a:latin typeface="+mj-lt"/>
              </a:rPr>
              <a:t>bản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thực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hiện</a:t>
            </a:r>
            <a:r>
              <a:rPr lang="vi-VN" sz="2000" dirty="0">
                <a:latin typeface="+mj-lt"/>
              </a:rPr>
              <a:t> thao </a:t>
            </a:r>
            <a:r>
              <a:rPr lang="vi-VN" sz="2000" dirty="0" err="1">
                <a:latin typeface="+mj-lt"/>
              </a:rPr>
              <a:t>tác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định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dạng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kí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tự</a:t>
            </a:r>
            <a:r>
              <a:rPr lang="vi-VN" sz="2000" dirty="0">
                <a:latin typeface="+mj-lt"/>
              </a:rPr>
              <a:t> theo yêu </a:t>
            </a:r>
            <a:r>
              <a:rPr lang="vi-VN" sz="2000" dirty="0" err="1">
                <a:latin typeface="+mj-lt"/>
              </a:rPr>
              <a:t>cầu</a:t>
            </a:r>
            <a:r>
              <a:rPr lang="vi-VN" sz="2000" dirty="0">
                <a:latin typeface="+mj-lt"/>
              </a:rPr>
              <a:t> sau đây: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Tiêu </a:t>
            </a:r>
            <a:r>
              <a:rPr lang="vi-VN" sz="2000" dirty="0" err="1">
                <a:latin typeface="+mj-lt"/>
              </a:rPr>
              <a:t>đề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solidFill>
                  <a:srgbClr val="00B050"/>
                </a:solidFill>
                <a:latin typeface="+mj-lt"/>
              </a:rPr>
              <a:t>Lịch</a:t>
            </a:r>
            <a:r>
              <a:rPr lang="vi-VN" sz="20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00B050"/>
                </a:solidFill>
                <a:latin typeface="+mj-lt"/>
              </a:rPr>
              <a:t>trình</a:t>
            </a:r>
            <a:r>
              <a:rPr lang="vi-VN" sz="2000" dirty="0">
                <a:solidFill>
                  <a:srgbClr val="00B050"/>
                </a:solidFill>
                <a:latin typeface="+mj-lt"/>
              </a:rPr>
              <a:t> </a:t>
            </a:r>
            <a:r>
              <a:rPr lang="vi-VN" sz="2000" dirty="0" err="1">
                <a:solidFill>
                  <a:srgbClr val="00B050"/>
                </a:solidFill>
                <a:latin typeface="+mj-lt"/>
              </a:rPr>
              <a:t>chuyến</a:t>
            </a:r>
            <a:r>
              <a:rPr lang="vi-VN" sz="2000" dirty="0">
                <a:solidFill>
                  <a:srgbClr val="00B050"/>
                </a:solidFill>
                <a:latin typeface="+mj-lt"/>
              </a:rPr>
              <a:t> đi tham quan </a:t>
            </a:r>
            <a:r>
              <a:rPr lang="vi-VN" sz="2000" dirty="0" err="1">
                <a:latin typeface="+mj-lt"/>
              </a:rPr>
              <a:t>có</a:t>
            </a:r>
            <a:r>
              <a:rPr lang="vi-VN" sz="2000" dirty="0">
                <a:latin typeface="+mj-lt"/>
              </a:rPr>
              <a:t> phông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Arial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cỡ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15, </a:t>
            </a:r>
            <a:r>
              <a:rPr lang="vi-VN" sz="2000" dirty="0" err="1">
                <a:latin typeface="+mj-lt"/>
              </a:rPr>
              <a:t>kiểu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đậm</a:t>
            </a:r>
            <a:r>
              <a:rPr lang="vi-VN" sz="2000" dirty="0">
                <a:latin typeface="+mj-lt"/>
              </a:rPr>
              <a:t>, </a:t>
            </a:r>
            <a:r>
              <a:rPr lang="vi-VN" sz="2000" dirty="0" err="1">
                <a:latin typeface="+mj-lt"/>
              </a:rPr>
              <a:t>màu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đỏ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–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mốc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thời</a:t>
            </a:r>
            <a:r>
              <a:rPr lang="vi-VN" sz="2000" dirty="0">
                <a:latin typeface="+mj-lt"/>
              </a:rPr>
              <a:t> gian: </a:t>
            </a:r>
            <a:r>
              <a:rPr lang="vi-VN" sz="2000" dirty="0" err="1">
                <a:latin typeface="+mj-lt"/>
              </a:rPr>
              <a:t>kiểu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chữ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đậm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nghiêng, </a:t>
            </a:r>
            <a:r>
              <a:rPr lang="vi-VN" sz="2000" dirty="0" err="1">
                <a:latin typeface="+mj-lt"/>
              </a:rPr>
              <a:t>màu</a:t>
            </a:r>
            <a:r>
              <a:rPr lang="vi-VN" sz="2000" dirty="0">
                <a:latin typeface="+mj-lt"/>
              </a:rPr>
              <a:t> xanh.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b) Em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chèn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hình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ảnh</a:t>
            </a:r>
            <a:r>
              <a:rPr lang="vi-VN" sz="2000" dirty="0">
                <a:latin typeface="+mj-lt"/>
              </a:rPr>
              <a:t> minh </a:t>
            </a:r>
            <a:r>
              <a:rPr lang="vi-VN" sz="2000" dirty="0" err="1">
                <a:latin typeface="+mj-lt"/>
              </a:rPr>
              <a:t>hoạ</a:t>
            </a:r>
            <a:r>
              <a:rPr lang="vi-VN" sz="2000" dirty="0">
                <a:latin typeface="+mj-lt"/>
              </a:rPr>
              <a:t> cho văn </a:t>
            </a:r>
            <a:r>
              <a:rPr lang="vi-VN" sz="2000" dirty="0" err="1">
                <a:latin typeface="+mj-lt"/>
              </a:rPr>
              <a:t>bản</a:t>
            </a:r>
            <a:r>
              <a:rPr lang="vi-VN" sz="20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vi-VN" sz="2000" dirty="0">
              <a:latin typeface="+mj-lt"/>
            </a:endParaRPr>
          </a:p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000" dirty="0">
                <a:latin typeface="+mj-lt"/>
              </a:rPr>
              <a:t>c) Em </a:t>
            </a:r>
            <a:r>
              <a:rPr lang="vi-VN" sz="2000" dirty="0" err="1">
                <a:latin typeface="+mj-lt"/>
              </a:rPr>
              <a:t>hãy</a:t>
            </a:r>
            <a:r>
              <a:rPr lang="vi-VN" sz="2000" dirty="0">
                <a:latin typeface="+mj-lt"/>
              </a:rPr>
              <a:t> đưa ra hai </a:t>
            </a:r>
            <a:r>
              <a:rPr lang="vi-VN" sz="2000" dirty="0" err="1">
                <a:latin typeface="+mj-lt"/>
              </a:rPr>
              <a:t>điều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tích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cực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một</a:t>
            </a:r>
            <a:r>
              <a:rPr lang="vi-VN" sz="2000" dirty="0">
                <a:latin typeface="+mj-lt"/>
              </a:rPr>
              <a:t> mong </a:t>
            </a:r>
            <a:r>
              <a:rPr lang="vi-VN" sz="2000" dirty="0" err="1">
                <a:latin typeface="+mj-lt"/>
              </a:rPr>
              <a:t>muốn</a:t>
            </a:r>
            <a:r>
              <a:rPr lang="vi-VN" sz="2000" dirty="0">
                <a:latin typeface="+mj-lt"/>
              </a:rPr>
              <a:t> thay </a:t>
            </a:r>
            <a:r>
              <a:rPr lang="vi-VN" sz="2000" dirty="0" err="1">
                <a:latin typeface="+mj-lt"/>
              </a:rPr>
              <a:t>đổi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về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trình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bày</a:t>
            </a:r>
            <a:r>
              <a:rPr lang="vi-VN" sz="2000" dirty="0">
                <a:latin typeface="+mj-lt"/>
              </a:rPr>
              <a:t> văn </a:t>
            </a:r>
            <a:r>
              <a:rPr lang="vi-VN" sz="2000" dirty="0" err="1">
                <a:latin typeface="+mj-lt"/>
              </a:rPr>
              <a:t>bản</a:t>
            </a:r>
            <a:r>
              <a:rPr lang="vi-VN" sz="2000" dirty="0">
                <a:latin typeface="+mj-lt"/>
              </a:rPr>
              <a:t> sau khi </a:t>
            </a:r>
            <a:r>
              <a:rPr lang="vi-VN" sz="2000" dirty="0" err="1">
                <a:latin typeface="+mj-lt"/>
              </a:rPr>
              <a:t>thực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hiện</a:t>
            </a:r>
            <a:r>
              <a:rPr lang="vi-VN" sz="2000" dirty="0">
                <a:latin typeface="+mj-lt"/>
              </a:rPr>
              <a:t> </a:t>
            </a:r>
            <a:r>
              <a:rPr lang="vi-VN" sz="2000" dirty="0" err="1">
                <a:latin typeface="+mj-lt"/>
              </a:rPr>
              <a:t>các</a:t>
            </a:r>
            <a:r>
              <a:rPr lang="vi-VN" sz="2000" dirty="0">
                <a:latin typeface="+mj-lt"/>
              </a:rPr>
              <a:t> yêu </a:t>
            </a:r>
            <a:r>
              <a:rPr lang="vi-VN" sz="2000" dirty="0" err="1">
                <a:latin typeface="+mj-lt"/>
              </a:rPr>
              <a:t>cầu</a:t>
            </a:r>
            <a:r>
              <a:rPr lang="vi-VN" sz="2000" dirty="0">
                <a:latin typeface="+mj-lt"/>
              </a:rPr>
              <a:t> ở Câu a </a:t>
            </a:r>
            <a:r>
              <a:rPr lang="vi-VN" sz="2000" dirty="0" err="1">
                <a:latin typeface="+mj-lt"/>
              </a:rPr>
              <a:t>và</a:t>
            </a:r>
            <a:r>
              <a:rPr lang="vi-VN" sz="2000" dirty="0">
                <a:latin typeface="+mj-lt"/>
              </a:rPr>
              <a:t> Câu b.</a:t>
            </a:r>
            <a:endParaRPr lang="vi-VN" sz="20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DD234550-9757-4D30-95C0-9996F46C52C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58924" y="715366"/>
            <a:ext cx="1522413" cy="112395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67AD066-5A7F-4A71-87DF-5EDB538D933D}"/>
              </a:ext>
            </a:extLst>
          </p:cNvPr>
          <p:cNvSpPr txBox="1"/>
          <p:nvPr/>
        </p:nvSpPr>
        <p:spPr>
          <a:xfrm>
            <a:off x="2483361" y="1117604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Google Shape;525;p28">
            <a:extLst>
              <a:ext uri="{FF2B5EF4-FFF2-40B4-BE49-F238E27FC236}">
                <a16:creationId xmlns:a16="http://schemas.microsoft.com/office/drawing/2014/main" xmlns="" id="{7905E56C-D0EF-495D-A064-E569064D01F9}"/>
              </a:ext>
            </a:extLst>
          </p:cNvPr>
          <p:cNvSpPr txBox="1"/>
          <p:nvPr/>
        </p:nvSpPr>
        <p:spPr>
          <a:xfrm>
            <a:off x="11667406" y="8067547"/>
            <a:ext cx="3867476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37. </a:t>
            </a:r>
            <a:r>
              <a:rPr lang="vi-VN" sz="2400" dirty="0" err="1">
                <a:latin typeface="+mj-lt"/>
              </a:rPr>
              <a:t>Lịch</a:t>
            </a:r>
            <a:r>
              <a:rPr lang="vi-VN" sz="2400" dirty="0">
                <a:latin typeface="+mj-lt"/>
              </a:rPr>
              <a:t> trinh tham quan</a:t>
            </a:r>
            <a:endParaRPr lang="en-US" sz="2400" dirty="0"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FB85C4-29B8-48ED-B80A-79C5FA52B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6988" y="2403956"/>
            <a:ext cx="6400800" cy="5509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3026801" y="2442333"/>
            <a:ext cx="12234398" cy="6815967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rgbClr val="B0A5DB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337315">
            <a:off x="14716766" y="7209173"/>
            <a:ext cx="3274866" cy="2322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5">
            <a:alphaModFix/>
          </a:blip>
          <a:srcRect l="34325" t="27033" r="54253" b="25976"/>
          <a:stretch/>
        </p:blipFill>
        <p:spPr>
          <a:xfrm>
            <a:off x="1892738" y="1738868"/>
            <a:ext cx="1682102" cy="3893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0"/>
          <p:cNvPicPr preferRelativeResize="0"/>
          <p:nvPr/>
        </p:nvPicPr>
        <p:blipFill rotWithShape="1">
          <a:blip r:embed="rId5">
            <a:alphaModFix/>
          </a:blip>
          <a:srcRect l="54851" t="32517" r="25265" b="32186"/>
          <a:stretch/>
        </p:blipFill>
        <p:spPr>
          <a:xfrm>
            <a:off x="632425" y="7238050"/>
            <a:ext cx="2928374" cy="2924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1B0027C-44A4-41C8-93D4-64380DEC4668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946405" y="4363400"/>
            <a:ext cx="1235303" cy="102285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E3E5FFB-AD70-4D05-AC2D-AF5C036FAB8F}"/>
              </a:ext>
            </a:extLst>
          </p:cNvPr>
          <p:cNvSpPr txBox="1"/>
          <p:nvPr/>
        </p:nvSpPr>
        <p:spPr>
          <a:xfrm>
            <a:off x="5553273" y="4586759"/>
            <a:ext cx="3086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F1502FB0-B6F8-41C5-AC87-BDB22F64D7A3}"/>
              </a:ext>
            </a:extLst>
          </p:cNvPr>
          <p:cNvSpPr txBox="1"/>
          <p:nvPr/>
        </p:nvSpPr>
        <p:spPr>
          <a:xfrm>
            <a:off x="4980946" y="5635474"/>
            <a:ext cx="8747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5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4"/>
          <p:cNvGrpSpPr/>
          <p:nvPr/>
        </p:nvGrpSpPr>
        <p:grpSpPr>
          <a:xfrm>
            <a:off x="628860" y="886036"/>
            <a:ext cx="17030279" cy="8603360"/>
            <a:chOff x="0" y="0"/>
            <a:chExt cx="22707039" cy="11471146"/>
          </a:xfrm>
        </p:grpSpPr>
        <p:grpSp>
          <p:nvGrpSpPr>
            <p:cNvPr id="112" name="Google Shape;112;p14"/>
            <p:cNvGrpSpPr/>
            <p:nvPr/>
          </p:nvGrpSpPr>
          <p:grpSpPr>
            <a:xfrm>
              <a:off x="7850155" y="0"/>
              <a:ext cx="7006719" cy="7038126"/>
              <a:chOff x="1813" y="0"/>
              <a:chExt cx="809173" cy="812800"/>
            </a:xfrm>
          </p:grpSpPr>
          <p:sp>
            <p:nvSpPr>
              <p:cNvPr id="113" name="Google Shape;113;p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 extrusionOk="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" name="Google Shape;115;p14"/>
            <p:cNvGrpSpPr/>
            <p:nvPr/>
          </p:nvGrpSpPr>
          <p:grpSpPr>
            <a:xfrm>
              <a:off x="0" y="3103273"/>
              <a:ext cx="22707039" cy="8367873"/>
              <a:chOff x="0" y="-38100"/>
              <a:chExt cx="4485341" cy="1652913"/>
            </a:xfrm>
          </p:grpSpPr>
          <p:sp>
            <p:nvSpPr>
              <p:cNvPr id="116" name="Google Shape;116;p14"/>
              <p:cNvSpPr/>
              <p:nvPr/>
            </p:nvSpPr>
            <p:spPr>
              <a:xfrm>
                <a:off x="0" y="0"/>
                <a:ext cx="4485341" cy="1614813"/>
              </a:xfrm>
              <a:custGeom>
                <a:avLst/>
                <a:gdLst/>
                <a:ahLst/>
                <a:cxnLst/>
                <a:rect l="l" t="t" r="r" b="b"/>
                <a:pathLst>
                  <a:path w="4485341" h="1614813" extrusionOk="0">
                    <a:moveTo>
                      <a:pt x="23184" y="0"/>
                    </a:moveTo>
                    <a:lnTo>
                      <a:pt x="4462156" y="0"/>
                    </a:lnTo>
                    <a:cubicBezTo>
                      <a:pt x="4468306" y="0"/>
                      <a:pt x="4474202" y="2443"/>
                      <a:pt x="4478550" y="6791"/>
                    </a:cubicBezTo>
                    <a:cubicBezTo>
                      <a:pt x="4482898" y="11139"/>
                      <a:pt x="4485341" y="17036"/>
                      <a:pt x="4485341" y="23184"/>
                    </a:cubicBezTo>
                    <a:lnTo>
                      <a:pt x="4485341" y="1591629"/>
                    </a:lnTo>
                    <a:cubicBezTo>
                      <a:pt x="4485341" y="1604433"/>
                      <a:pt x="4474961" y="1614813"/>
                      <a:pt x="4462156" y="1614813"/>
                    </a:cubicBezTo>
                    <a:lnTo>
                      <a:pt x="23184" y="1614813"/>
                    </a:lnTo>
                    <a:cubicBezTo>
                      <a:pt x="17036" y="1614813"/>
                      <a:pt x="11139" y="1612371"/>
                      <a:pt x="6791" y="1608023"/>
                    </a:cubicBezTo>
                    <a:cubicBezTo>
                      <a:pt x="2443" y="1603675"/>
                      <a:pt x="0" y="1597778"/>
                      <a:pt x="0" y="1591629"/>
                    </a:cubicBezTo>
                    <a:lnTo>
                      <a:pt x="0" y="23184"/>
                    </a:lnTo>
                    <a:cubicBezTo>
                      <a:pt x="0" y="17036"/>
                      <a:pt x="2443" y="11139"/>
                      <a:pt x="6791" y="6791"/>
                    </a:cubicBezTo>
                    <a:cubicBezTo>
                      <a:pt x="11139" y="2443"/>
                      <a:pt x="17036" y="0"/>
                      <a:pt x="23184" y="0"/>
                    </a:cubicBezTo>
                    <a:close/>
                  </a:path>
                </a:pathLst>
              </a:custGeom>
              <a:solidFill>
                <a:srgbClr val="ABE7F5"/>
              </a:solidFill>
              <a:ln w="6667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4"/>
              <p:cNvSpPr txBox="1"/>
              <p:nvPr/>
            </p:nvSpPr>
            <p:spPr>
              <a:xfrm>
                <a:off x="0" y="-38100"/>
                <a:ext cx="812800" cy="850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" name="Google Shape;118;p14"/>
            <p:cNvGrpSpPr/>
            <p:nvPr/>
          </p:nvGrpSpPr>
          <p:grpSpPr>
            <a:xfrm>
              <a:off x="7925985" y="91529"/>
              <a:ext cx="6855068" cy="6855068"/>
              <a:chOff x="0" y="0"/>
              <a:chExt cx="812800" cy="812800"/>
            </a:xfrm>
          </p:grpSpPr>
          <p:sp>
            <p:nvSpPr>
              <p:cNvPr id="119" name="Google Shape;119;p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630849" y="0"/>
                      <a:pt x="812800" y="181951"/>
                      <a:pt x="812800" y="406400"/>
                    </a:cubicBezTo>
                    <a:cubicBezTo>
                      <a:pt x="812800" y="630849"/>
                      <a:pt x="630849" y="812800"/>
                      <a:pt x="406400" y="812800"/>
                    </a:cubicBezTo>
                    <a:cubicBezTo>
                      <a:pt x="181951" y="812800"/>
                      <a:pt x="0" y="630849"/>
                      <a:pt x="0" y="406400"/>
                    </a:cubicBezTo>
                    <a:cubicBezTo>
                      <a:pt x="0" y="181951"/>
                      <a:pt x="181951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ABE7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121" name="Google Shape;12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2877268" y="595308"/>
            <a:ext cx="3846484" cy="3524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49982" y="1824658"/>
            <a:ext cx="3292836" cy="2173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4EA92106-EDEF-422A-B685-8C2BD2F117E5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71139" y="3728091"/>
            <a:ext cx="1229282" cy="961647"/>
          </a:xfrm>
          <a:prstGeom prst="rect">
            <a:avLst/>
          </a:prstGeom>
        </p:spPr>
      </p:pic>
      <p:sp>
        <p:nvSpPr>
          <p:cNvPr id="31" name="Google Shape;125;p14">
            <a:extLst>
              <a:ext uri="{FF2B5EF4-FFF2-40B4-BE49-F238E27FC236}">
                <a16:creationId xmlns:a16="http://schemas.microsoft.com/office/drawing/2014/main" xmlns="" id="{E3E8C3B1-4437-4EC8-97B1-0E0FD9B3592C}"/>
              </a:ext>
            </a:extLst>
          </p:cNvPr>
          <p:cNvSpPr txBox="1"/>
          <p:nvPr/>
        </p:nvSpPr>
        <p:spPr>
          <a:xfrm>
            <a:off x="1588703" y="3760977"/>
            <a:ext cx="4927773" cy="948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500" dirty="0" err="1">
                <a:latin typeface="Paytone One"/>
                <a:sym typeface="Paytone One"/>
              </a:rPr>
              <a:t>Khởi</a:t>
            </a:r>
            <a:r>
              <a:rPr lang="vi-VN" sz="4500" dirty="0">
                <a:latin typeface="Paytone One"/>
                <a:sym typeface="Paytone One"/>
              </a:rPr>
              <a:t> </a:t>
            </a:r>
            <a:r>
              <a:rPr lang="vi-VN" sz="4500" dirty="0" err="1">
                <a:latin typeface="Paytone One"/>
                <a:sym typeface="Paytone One"/>
              </a:rPr>
              <a:t>động</a:t>
            </a:r>
            <a:endParaRPr dirty="0"/>
          </a:p>
        </p:txBody>
      </p:sp>
      <p:sp>
        <p:nvSpPr>
          <p:cNvPr id="32" name="Google Shape;124;p14">
            <a:extLst>
              <a:ext uri="{FF2B5EF4-FFF2-40B4-BE49-F238E27FC236}">
                <a16:creationId xmlns:a16="http://schemas.microsoft.com/office/drawing/2014/main" xmlns="" id="{95F8C48F-3622-439B-B6EB-7F09ED4F2ADA}"/>
              </a:ext>
            </a:extLst>
          </p:cNvPr>
          <p:cNvSpPr txBox="1"/>
          <p:nvPr/>
        </p:nvSpPr>
        <p:spPr>
          <a:xfrm>
            <a:off x="1479279" y="6069405"/>
            <a:ext cx="7862887" cy="2703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Những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góp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hữu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ích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giúp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chúng</a:t>
            </a:r>
            <a:r>
              <a:rPr lang="vi-VN" sz="2400" dirty="0">
                <a:latin typeface="+mj-lt"/>
              </a:rPr>
              <a:t> ta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công </a:t>
            </a:r>
            <a:r>
              <a:rPr lang="vi-VN" sz="2400" dirty="0" err="1">
                <a:latin typeface="+mj-lt"/>
              </a:rPr>
              <a:t>việc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tốt</a:t>
            </a:r>
            <a:r>
              <a:rPr lang="vi-VN" sz="2400" dirty="0">
                <a:latin typeface="+mj-lt"/>
              </a:rPr>
              <a:t> hơn.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>
                <a:latin typeface="+mj-lt"/>
              </a:rPr>
              <a:t> </a:t>
            </a:r>
          </a:p>
          <a:p>
            <a:pPr lvl="0" algn="just">
              <a:lnSpc>
                <a:spcPct val="122010"/>
              </a:lnSpc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28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nội</a:t>
            </a:r>
            <a:r>
              <a:rPr lang="vi-VN" sz="2400" dirty="0">
                <a:latin typeface="+mj-lt"/>
              </a:rPr>
              <a:t> dung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kem. Em </a:t>
            </a:r>
            <a:r>
              <a:rPr lang="vi-VN" sz="2400" dirty="0" err="1">
                <a:latin typeface="+mj-lt"/>
              </a:rPr>
              <a:t>hãy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góp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thức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này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bằng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ra hai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tích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điều</a:t>
            </a:r>
            <a:r>
              <a:rPr lang="vi-VN" sz="2400" dirty="0">
                <a:latin typeface="+mj-lt"/>
              </a:rPr>
              <a:t> em mong </a:t>
            </a:r>
            <a:r>
              <a:rPr lang="vi-VN" sz="2400" dirty="0" err="1">
                <a:latin typeface="+mj-lt"/>
              </a:rPr>
              <a:t>muốn</a:t>
            </a:r>
            <a:r>
              <a:rPr lang="vi-VN" sz="2400" dirty="0">
                <a:latin typeface="+mj-lt"/>
              </a:rPr>
              <a:t>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.</a:t>
            </a:r>
            <a:endParaRPr lang="vi-VN" sz="2400" b="0" i="0" u="none" strike="noStrike" cap="none" dirty="0">
              <a:solidFill>
                <a:srgbClr val="000000"/>
              </a:solidFill>
              <a:latin typeface="+mj-lt"/>
              <a:ea typeface="Lato"/>
              <a:cs typeface="Times New Roman" panose="02020603050405020304" pitchFamily="18" charset="0"/>
              <a:sym typeface="Lato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CA5525B-953A-4687-9EC0-E628F478289D}"/>
              </a:ext>
            </a:extLst>
          </p:cNvPr>
          <p:cNvGrpSpPr/>
          <p:nvPr/>
        </p:nvGrpSpPr>
        <p:grpSpPr>
          <a:xfrm>
            <a:off x="1479200" y="4924714"/>
            <a:ext cx="2042476" cy="759433"/>
            <a:chOff x="10697" y="0"/>
            <a:chExt cx="1437577" cy="502095"/>
          </a:xfrm>
        </p:grpSpPr>
        <p:sp>
          <p:nvSpPr>
            <p:cNvPr id="25" name="Shape 652">
              <a:extLst>
                <a:ext uri="{FF2B5EF4-FFF2-40B4-BE49-F238E27FC236}">
                  <a16:creationId xmlns:a16="http://schemas.microsoft.com/office/drawing/2014/main" xmlns="" id="{CC31552C-AD9A-4DEB-B727-81B897F01520}"/>
                </a:ext>
              </a:extLst>
            </p:cNvPr>
            <p:cNvSpPr/>
            <p:nvPr/>
          </p:nvSpPr>
          <p:spPr>
            <a:xfrm>
              <a:off x="10697" y="51707"/>
              <a:ext cx="1272959" cy="386995"/>
            </a:xfrm>
            <a:custGeom>
              <a:avLst/>
              <a:gdLst/>
              <a:ahLst/>
              <a:cxnLst/>
              <a:rect l="0" t="0" r="0" b="0"/>
              <a:pathLst>
                <a:path w="1272959" h="386995">
                  <a:moveTo>
                    <a:pt x="132334" y="0"/>
                  </a:moveTo>
                  <a:lnTo>
                    <a:pt x="1208164" y="0"/>
                  </a:lnTo>
                  <a:lnTo>
                    <a:pt x="1272959" y="260883"/>
                  </a:lnTo>
                  <a:lnTo>
                    <a:pt x="1204557" y="386995"/>
                  </a:lnTo>
                  <a:lnTo>
                    <a:pt x="11163" y="386995"/>
                  </a:lnTo>
                  <a:lnTo>
                    <a:pt x="10084" y="225158"/>
                  </a:lnTo>
                  <a:cubicBezTo>
                    <a:pt x="10084" y="225158"/>
                    <a:pt x="0" y="97727"/>
                    <a:pt x="30239" y="58636"/>
                  </a:cubicBezTo>
                  <a:cubicBezTo>
                    <a:pt x="73127" y="3201"/>
                    <a:pt x="132334" y="0"/>
                    <a:pt x="132334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CB47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654">
              <a:extLst>
                <a:ext uri="{FF2B5EF4-FFF2-40B4-BE49-F238E27FC236}">
                  <a16:creationId xmlns:a16="http://schemas.microsoft.com/office/drawing/2014/main" xmlns="" id="{507C9B32-DFE9-441A-99D6-6A5313CC194B}"/>
                </a:ext>
              </a:extLst>
            </p:cNvPr>
            <p:cNvSpPr/>
            <p:nvPr/>
          </p:nvSpPr>
          <p:spPr>
            <a:xfrm>
              <a:off x="935371" y="15395"/>
              <a:ext cx="512902" cy="486700"/>
            </a:xfrm>
            <a:custGeom>
              <a:avLst/>
              <a:gdLst/>
              <a:ahLst/>
              <a:cxnLst/>
              <a:rect l="0" t="0" r="0" b="0"/>
              <a:pathLst>
                <a:path w="512902" h="486700">
                  <a:moveTo>
                    <a:pt x="239562" y="2699"/>
                  </a:moveTo>
                  <a:cubicBezTo>
                    <a:pt x="257946" y="4318"/>
                    <a:pt x="275927" y="13299"/>
                    <a:pt x="288557" y="30516"/>
                  </a:cubicBezTo>
                  <a:lnTo>
                    <a:pt x="316738" y="68933"/>
                  </a:lnTo>
                  <a:cubicBezTo>
                    <a:pt x="330124" y="87157"/>
                    <a:pt x="351612" y="97635"/>
                    <a:pt x="374206" y="96962"/>
                  </a:cubicBezTo>
                  <a:lnTo>
                    <a:pt x="376098" y="96899"/>
                  </a:lnTo>
                  <a:lnTo>
                    <a:pt x="421818" y="95514"/>
                  </a:lnTo>
                  <a:cubicBezTo>
                    <a:pt x="478739" y="93800"/>
                    <a:pt x="512902" y="158087"/>
                    <a:pt x="479654" y="204328"/>
                  </a:cubicBezTo>
                  <a:lnTo>
                    <a:pt x="451828" y="243000"/>
                  </a:lnTo>
                  <a:cubicBezTo>
                    <a:pt x="438645" y="261351"/>
                    <a:pt x="435318" y="285011"/>
                    <a:pt x="442963" y="306309"/>
                  </a:cubicBezTo>
                  <a:lnTo>
                    <a:pt x="459029" y="351140"/>
                  </a:lnTo>
                  <a:cubicBezTo>
                    <a:pt x="478257" y="404734"/>
                    <a:pt x="427660" y="457122"/>
                    <a:pt x="373444" y="439786"/>
                  </a:cubicBezTo>
                  <a:lnTo>
                    <a:pt x="328054" y="425269"/>
                  </a:lnTo>
                  <a:cubicBezTo>
                    <a:pt x="306527" y="418374"/>
                    <a:pt x="282969" y="422526"/>
                    <a:pt x="265100" y="436370"/>
                  </a:cubicBezTo>
                  <a:lnTo>
                    <a:pt x="227406" y="465541"/>
                  </a:lnTo>
                  <a:cubicBezTo>
                    <a:pt x="200050" y="486700"/>
                    <a:pt x="165164" y="483220"/>
                    <a:pt x="141935" y="464462"/>
                  </a:cubicBezTo>
                  <a:cubicBezTo>
                    <a:pt x="126924" y="452346"/>
                    <a:pt x="116777" y="433855"/>
                    <a:pt x="116662" y="411503"/>
                  </a:cubicBezTo>
                  <a:lnTo>
                    <a:pt x="116434" y="363878"/>
                  </a:lnTo>
                  <a:cubicBezTo>
                    <a:pt x="116332" y="341259"/>
                    <a:pt x="105105" y="320165"/>
                    <a:pt x="86436" y="307427"/>
                  </a:cubicBezTo>
                  <a:lnTo>
                    <a:pt x="47066" y="280604"/>
                  </a:lnTo>
                  <a:cubicBezTo>
                    <a:pt x="0" y="248524"/>
                    <a:pt x="10122" y="176426"/>
                    <a:pt x="64199" y="158583"/>
                  </a:cubicBezTo>
                  <a:lnTo>
                    <a:pt x="109449" y="143647"/>
                  </a:lnTo>
                  <a:cubicBezTo>
                    <a:pt x="130899" y="136561"/>
                    <a:pt x="147511" y="119352"/>
                    <a:pt x="153848" y="97661"/>
                  </a:cubicBezTo>
                  <a:lnTo>
                    <a:pt x="167196" y="51915"/>
                  </a:lnTo>
                  <a:cubicBezTo>
                    <a:pt x="177165" y="17752"/>
                    <a:pt x="208923" y="0"/>
                    <a:pt x="239562" y="2699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A702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655">
              <a:extLst>
                <a:ext uri="{FF2B5EF4-FFF2-40B4-BE49-F238E27FC236}">
                  <a16:creationId xmlns:a16="http://schemas.microsoft.com/office/drawing/2014/main" xmlns="" id="{C3539AAA-0036-4CAC-BA0B-F93122F7EBBA}"/>
                </a:ext>
              </a:extLst>
            </p:cNvPr>
            <p:cNvSpPr/>
            <p:nvPr/>
          </p:nvSpPr>
          <p:spPr>
            <a:xfrm>
              <a:off x="935371" y="0"/>
              <a:ext cx="512902" cy="502095"/>
            </a:xfrm>
            <a:custGeom>
              <a:avLst/>
              <a:gdLst/>
              <a:ahLst/>
              <a:cxnLst/>
              <a:rect l="0" t="0" r="0" b="0"/>
              <a:pathLst>
                <a:path w="512902" h="502095">
                  <a:moveTo>
                    <a:pt x="479654" y="219723"/>
                  </a:moveTo>
                  <a:lnTo>
                    <a:pt x="451828" y="258394"/>
                  </a:lnTo>
                  <a:cubicBezTo>
                    <a:pt x="438645" y="276746"/>
                    <a:pt x="435318" y="300406"/>
                    <a:pt x="442963" y="321704"/>
                  </a:cubicBezTo>
                  <a:lnTo>
                    <a:pt x="459029" y="366535"/>
                  </a:lnTo>
                  <a:cubicBezTo>
                    <a:pt x="478257" y="420129"/>
                    <a:pt x="427660" y="472517"/>
                    <a:pt x="373444" y="455180"/>
                  </a:cubicBezTo>
                  <a:lnTo>
                    <a:pt x="328054" y="440664"/>
                  </a:lnTo>
                  <a:cubicBezTo>
                    <a:pt x="306527" y="433769"/>
                    <a:pt x="282969" y="437921"/>
                    <a:pt x="265100" y="451764"/>
                  </a:cubicBezTo>
                  <a:lnTo>
                    <a:pt x="227406" y="480936"/>
                  </a:lnTo>
                  <a:cubicBezTo>
                    <a:pt x="200050" y="502095"/>
                    <a:pt x="165164" y="498615"/>
                    <a:pt x="141935" y="479856"/>
                  </a:cubicBezTo>
                  <a:cubicBezTo>
                    <a:pt x="126924" y="467741"/>
                    <a:pt x="116777" y="449250"/>
                    <a:pt x="116662" y="426898"/>
                  </a:cubicBezTo>
                  <a:lnTo>
                    <a:pt x="116434" y="379273"/>
                  </a:lnTo>
                  <a:cubicBezTo>
                    <a:pt x="116332" y="356654"/>
                    <a:pt x="105105" y="335559"/>
                    <a:pt x="86436" y="322821"/>
                  </a:cubicBezTo>
                  <a:lnTo>
                    <a:pt x="47066" y="295999"/>
                  </a:lnTo>
                  <a:cubicBezTo>
                    <a:pt x="0" y="263919"/>
                    <a:pt x="10122" y="191821"/>
                    <a:pt x="64199" y="173977"/>
                  </a:cubicBezTo>
                  <a:lnTo>
                    <a:pt x="109449" y="159042"/>
                  </a:lnTo>
                  <a:cubicBezTo>
                    <a:pt x="130899" y="151955"/>
                    <a:pt x="147511" y="134747"/>
                    <a:pt x="153848" y="113056"/>
                  </a:cubicBezTo>
                  <a:lnTo>
                    <a:pt x="167196" y="67310"/>
                  </a:lnTo>
                  <a:cubicBezTo>
                    <a:pt x="183147" y="12649"/>
                    <a:pt x="254876" y="0"/>
                    <a:pt x="288557" y="45910"/>
                  </a:cubicBezTo>
                  <a:lnTo>
                    <a:pt x="316738" y="84328"/>
                  </a:lnTo>
                  <a:cubicBezTo>
                    <a:pt x="330124" y="102552"/>
                    <a:pt x="351612" y="113030"/>
                    <a:pt x="374206" y="112357"/>
                  </a:cubicBezTo>
                  <a:lnTo>
                    <a:pt x="376098" y="112294"/>
                  </a:lnTo>
                  <a:lnTo>
                    <a:pt x="421818" y="110909"/>
                  </a:lnTo>
                  <a:cubicBezTo>
                    <a:pt x="478739" y="109195"/>
                    <a:pt x="512902" y="173482"/>
                    <a:pt x="479654" y="219723"/>
                  </a:cubicBezTo>
                  <a:close/>
                </a:path>
              </a:pathLst>
            </a:custGeom>
            <a:ln w="15850" cap="flat">
              <a:miter lim="127000"/>
            </a:ln>
          </p:spPr>
          <p:style>
            <a:lnRef idx="1">
              <a:srgbClr val="FFFFF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657">
              <a:extLst>
                <a:ext uri="{FF2B5EF4-FFF2-40B4-BE49-F238E27FC236}">
                  <a16:creationId xmlns:a16="http://schemas.microsoft.com/office/drawing/2014/main" xmlns="" id="{46B57DEC-B4E6-4066-82A4-5E398F04F7B3}"/>
                </a:ext>
              </a:extLst>
            </p:cNvPr>
            <p:cNvSpPr/>
            <p:nvPr/>
          </p:nvSpPr>
          <p:spPr>
            <a:xfrm>
              <a:off x="1077307" y="109195"/>
              <a:ext cx="370967" cy="392900"/>
            </a:xfrm>
            <a:custGeom>
              <a:avLst/>
              <a:gdLst/>
              <a:ahLst/>
              <a:cxnLst/>
              <a:rect l="0" t="0" r="0" b="0"/>
              <a:pathLst>
                <a:path w="370967" h="392900">
                  <a:moveTo>
                    <a:pt x="279883" y="1715"/>
                  </a:moveTo>
                  <a:cubicBezTo>
                    <a:pt x="336804" y="0"/>
                    <a:pt x="370967" y="64288"/>
                    <a:pt x="337718" y="110528"/>
                  </a:cubicBezTo>
                  <a:lnTo>
                    <a:pt x="309893" y="149200"/>
                  </a:lnTo>
                  <a:cubicBezTo>
                    <a:pt x="296710" y="167551"/>
                    <a:pt x="293383" y="191211"/>
                    <a:pt x="301028" y="212509"/>
                  </a:cubicBezTo>
                  <a:lnTo>
                    <a:pt x="317094" y="257340"/>
                  </a:lnTo>
                  <a:cubicBezTo>
                    <a:pt x="336321" y="310935"/>
                    <a:pt x="285725" y="363322"/>
                    <a:pt x="231508" y="345986"/>
                  </a:cubicBezTo>
                  <a:lnTo>
                    <a:pt x="186118" y="331470"/>
                  </a:lnTo>
                  <a:cubicBezTo>
                    <a:pt x="164592" y="324574"/>
                    <a:pt x="141033" y="328726"/>
                    <a:pt x="123165" y="342570"/>
                  </a:cubicBezTo>
                  <a:lnTo>
                    <a:pt x="85471" y="371742"/>
                  </a:lnTo>
                  <a:cubicBezTo>
                    <a:pt x="58115" y="392900"/>
                    <a:pt x="23228" y="389420"/>
                    <a:pt x="0" y="370662"/>
                  </a:cubicBezTo>
                  <a:cubicBezTo>
                    <a:pt x="63230" y="341314"/>
                    <a:pt x="200572" y="258526"/>
                    <a:pt x="229121" y="83748"/>
                  </a:cubicBezTo>
                  <a:lnTo>
                    <a:pt x="234162" y="3102"/>
                  </a:lnTo>
                  <a:lnTo>
                    <a:pt x="234184" y="3098"/>
                  </a:lnTo>
                  <a:lnTo>
                    <a:pt x="279883" y="1715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BA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2A42003-CA7C-44C8-8748-F81F0C71CDB8}"/>
              </a:ext>
            </a:extLst>
          </p:cNvPr>
          <p:cNvSpPr txBox="1"/>
          <p:nvPr/>
        </p:nvSpPr>
        <p:spPr>
          <a:xfrm>
            <a:off x="3508658" y="5106262"/>
            <a:ext cx="64925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mong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thay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F31FFF2-DDD8-4AB6-A0A1-FF883BDEC117}"/>
              </a:ext>
            </a:extLst>
          </p:cNvPr>
          <p:cNvSpPr txBox="1"/>
          <p:nvPr/>
        </p:nvSpPr>
        <p:spPr>
          <a:xfrm>
            <a:off x="1574719" y="5100224"/>
            <a:ext cx="14514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6C5789-34D5-407F-A363-76D9E64C97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32653" y="4208914"/>
            <a:ext cx="4883647" cy="4418760"/>
          </a:xfrm>
          <a:prstGeom prst="rect">
            <a:avLst/>
          </a:prstGeom>
        </p:spPr>
      </p:pic>
      <p:sp>
        <p:nvSpPr>
          <p:cNvPr id="34" name="Google Shape;338;p21">
            <a:extLst>
              <a:ext uri="{FF2B5EF4-FFF2-40B4-BE49-F238E27FC236}">
                <a16:creationId xmlns:a16="http://schemas.microsoft.com/office/drawing/2014/main" xmlns="" id="{32CCEE52-CB49-4990-890D-B28943C8BD6D}"/>
              </a:ext>
            </a:extLst>
          </p:cNvPr>
          <p:cNvSpPr txBox="1"/>
          <p:nvPr/>
        </p:nvSpPr>
        <p:spPr>
          <a:xfrm>
            <a:off x="10869781" y="8730188"/>
            <a:ext cx="56093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28.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hướng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dẫn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kem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9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Google Shape;3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7" name="Google Shape;317;p21"/>
          <p:cNvGrpSpPr/>
          <p:nvPr/>
        </p:nvGrpSpPr>
        <p:grpSpPr>
          <a:xfrm>
            <a:off x="371565" y="2720893"/>
            <a:ext cx="17544871" cy="7192159"/>
            <a:chOff x="0" y="-38100"/>
            <a:chExt cx="4620871" cy="1894231"/>
          </a:xfrm>
        </p:grpSpPr>
        <p:sp>
          <p:nvSpPr>
            <p:cNvPr id="318" name="Google Shape;318;p21"/>
            <p:cNvSpPr/>
            <p:nvPr/>
          </p:nvSpPr>
          <p:spPr>
            <a:xfrm>
              <a:off x="0" y="0"/>
              <a:ext cx="4620871" cy="1856131"/>
            </a:xfrm>
            <a:custGeom>
              <a:avLst/>
              <a:gdLst/>
              <a:ahLst/>
              <a:cxnLst/>
              <a:rect l="l" t="t" r="r" b="b"/>
              <a:pathLst>
                <a:path w="4620871" h="1856131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1856131"/>
                  </a:lnTo>
                  <a:lnTo>
                    <a:pt x="0" y="1856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319" name="Google Shape;319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435576" y="2790346"/>
            <a:ext cx="17416848" cy="7061078"/>
            <a:chOff x="0" y="-38100"/>
            <a:chExt cx="4587153" cy="1859708"/>
          </a:xfrm>
        </p:grpSpPr>
        <p:sp>
          <p:nvSpPr>
            <p:cNvPr id="321" name="Google Shape;321;p21"/>
            <p:cNvSpPr/>
            <p:nvPr/>
          </p:nvSpPr>
          <p:spPr>
            <a:xfrm>
              <a:off x="0" y="0"/>
              <a:ext cx="4587153" cy="1821608"/>
            </a:xfrm>
            <a:custGeom>
              <a:avLst/>
              <a:gdLst/>
              <a:ahLst/>
              <a:cxnLst/>
              <a:rect l="l" t="t" r="r" b="b"/>
              <a:pathLst>
                <a:path w="4587153" h="1821608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1821608"/>
                  </a:lnTo>
                  <a:lnTo>
                    <a:pt x="0" y="1821608"/>
                  </a:lnTo>
                  <a:close/>
                </a:path>
              </a:pathLst>
            </a:custGeom>
            <a:solidFill>
              <a:srgbClr val="F5B9BE"/>
            </a:solidFill>
            <a:ln>
              <a:noFill/>
            </a:ln>
          </p:spPr>
        </p:sp>
        <p:sp>
          <p:nvSpPr>
            <p:cNvPr id="322" name="Google Shape;322;p2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sp>
        <p:nvSpPr>
          <p:cNvPr id="335" name="Google Shape;335;p21"/>
          <p:cNvSpPr txBox="1"/>
          <p:nvPr/>
        </p:nvSpPr>
        <p:spPr>
          <a:xfrm>
            <a:off x="3127890" y="690566"/>
            <a:ext cx="12616935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1. </a:t>
            </a:r>
            <a:r>
              <a:rPr lang="vi-VN" sz="5400" b="1" dirty="0" err="1">
                <a:latin typeface="Paytone One"/>
                <a:sym typeface="Paytone One"/>
              </a:rPr>
              <a:t>Định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dạng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kí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tự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bố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trí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hình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ảnh</a:t>
            </a:r>
            <a:r>
              <a:rPr lang="vi-VN" sz="5400" b="1" dirty="0">
                <a:latin typeface="Paytone One"/>
                <a:sym typeface="Paytone One"/>
              </a:rPr>
              <a:t> trong văn </a:t>
            </a:r>
            <a:r>
              <a:rPr lang="vi-VN" sz="5400" b="1" dirty="0" err="1">
                <a:latin typeface="Paytone One"/>
                <a:sym typeface="Paytone One"/>
              </a:rPr>
              <a:t>bản</a:t>
            </a:r>
            <a:endParaRPr sz="5400" dirty="0"/>
          </a:p>
        </p:txBody>
      </p:sp>
      <p:pic>
        <p:nvPicPr>
          <p:cNvPr id="336" name="Google Shape;336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65" y="402875"/>
            <a:ext cx="3779543" cy="3497795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1"/>
          <p:cNvSpPr txBox="1"/>
          <p:nvPr/>
        </p:nvSpPr>
        <p:spPr>
          <a:xfrm>
            <a:off x="5169307" y="3377836"/>
            <a:ext cx="6803618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29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30 </a:t>
            </a:r>
            <a:r>
              <a:rPr lang="vi-VN" sz="2400" dirty="0" err="1">
                <a:latin typeface="+mj-lt"/>
              </a:rPr>
              <a:t>là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góp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hai </a:t>
            </a:r>
            <a:r>
              <a:rPr lang="vi-VN" sz="2400" dirty="0" err="1">
                <a:latin typeface="+mj-lt"/>
              </a:rPr>
              <a:t>bạn</a:t>
            </a:r>
            <a:r>
              <a:rPr lang="vi-VN" sz="2400" dirty="0">
                <a:latin typeface="+mj-lt"/>
              </a:rPr>
              <a:t> An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Minh </a:t>
            </a:r>
            <a:r>
              <a:rPr lang="vi-VN" sz="2400" dirty="0" err="1">
                <a:latin typeface="+mj-lt"/>
              </a:rPr>
              <a:t>về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bày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Kem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vồng</a:t>
            </a:r>
            <a:r>
              <a:rPr lang="vi-VN" sz="2400" dirty="0">
                <a:latin typeface="+mj-lt"/>
              </a:rPr>
              <a:t> hoa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.</a:t>
            </a:r>
          </a:p>
        </p:txBody>
      </p:sp>
      <p:sp>
        <p:nvSpPr>
          <p:cNvPr id="49" name="Google Shape;338;p21">
            <a:extLst>
              <a:ext uri="{FF2B5EF4-FFF2-40B4-BE49-F238E27FC236}">
                <a16:creationId xmlns:a16="http://schemas.microsoft.com/office/drawing/2014/main" xmlns="" id="{36E724E3-0DF1-44C7-BA24-3A7AF62BF08A}"/>
              </a:ext>
            </a:extLst>
          </p:cNvPr>
          <p:cNvSpPr txBox="1"/>
          <p:nvPr/>
        </p:nvSpPr>
        <p:spPr>
          <a:xfrm>
            <a:off x="4050917" y="6738269"/>
            <a:ext cx="404947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29. </a:t>
            </a:r>
            <a:r>
              <a:rPr lang="vi-VN" sz="2400" dirty="0" err="1">
                <a:latin typeface="+mj-lt"/>
              </a:rPr>
              <a:t>Nhận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xét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An</a:t>
            </a:r>
            <a:endParaRPr sz="2400" dirty="0">
              <a:latin typeface="+mj-l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6EAD08F-12F2-451B-B3CC-2E4B6BA2BE2D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4050917" y="3228783"/>
            <a:ext cx="840612" cy="792986"/>
          </a:xfrm>
          <a:prstGeom prst="rect">
            <a:avLst/>
          </a:prstGeom>
        </p:spPr>
      </p:pic>
      <p:sp>
        <p:nvSpPr>
          <p:cNvPr id="23" name="Google Shape;338;p21">
            <a:extLst>
              <a:ext uri="{FF2B5EF4-FFF2-40B4-BE49-F238E27FC236}">
                <a16:creationId xmlns:a16="http://schemas.microsoft.com/office/drawing/2014/main" xmlns="" id="{34D6FB3D-7A8E-434C-8548-2FEF78151231}"/>
              </a:ext>
            </a:extLst>
          </p:cNvPr>
          <p:cNvSpPr txBox="1"/>
          <p:nvPr/>
        </p:nvSpPr>
        <p:spPr>
          <a:xfrm>
            <a:off x="2103518" y="7981981"/>
            <a:ext cx="12935195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thao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cho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Bên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sau khi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Google Shape;338;p21">
            <a:extLst>
              <a:ext uri="{FF2B5EF4-FFF2-40B4-BE49-F238E27FC236}">
                <a16:creationId xmlns:a16="http://schemas.microsoft.com/office/drawing/2014/main" xmlns="" id="{B24F1799-F16E-4718-BADB-7C9D0EE2C94D}"/>
              </a:ext>
            </a:extLst>
          </p:cNvPr>
          <p:cNvSpPr txBox="1"/>
          <p:nvPr/>
        </p:nvSpPr>
        <p:spPr>
          <a:xfrm>
            <a:off x="9690997" y="6809409"/>
            <a:ext cx="404947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30. </a:t>
            </a:r>
            <a:r>
              <a:rPr lang="vi-VN" sz="2400" dirty="0" err="1">
                <a:latin typeface="+mj-lt"/>
              </a:rPr>
              <a:t>Nhận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xét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Minh</a:t>
            </a:r>
            <a:endParaRPr sz="2400" dirty="0">
              <a:latin typeface="+mj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6B65755-E929-4306-85E7-1746DEF96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6358" y="4617297"/>
            <a:ext cx="11241180" cy="1876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/>
      <p:bldP spid="49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33"/>
          <p:cNvGrpSpPr/>
          <p:nvPr/>
        </p:nvGrpSpPr>
        <p:grpSpPr>
          <a:xfrm>
            <a:off x="371563" y="0"/>
            <a:ext cx="17544871" cy="9647599"/>
            <a:chOff x="0" y="-144661"/>
            <a:chExt cx="23393161" cy="12863465"/>
          </a:xfrm>
        </p:grpSpPr>
        <p:grpSp>
          <p:nvGrpSpPr>
            <p:cNvPr id="644" name="Google Shape;644;p33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645" name="Google Shape;645;p33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646" name="Google Shape;646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47" name="Google Shape;647;p33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648" name="Google Shape;648;p33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</p:spPr>
          </p:sp>
          <p:sp>
            <p:nvSpPr>
              <p:cNvPr id="649" name="Google Shape;649;p33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" name="Google Shape;338;p21">
            <a:extLst>
              <a:ext uri="{FF2B5EF4-FFF2-40B4-BE49-F238E27FC236}">
                <a16:creationId xmlns:a16="http://schemas.microsoft.com/office/drawing/2014/main" xmlns="" id="{AAAE6F7B-A0F5-40F7-8E9B-9284C5965D3E}"/>
              </a:ext>
            </a:extLst>
          </p:cNvPr>
          <p:cNvSpPr txBox="1"/>
          <p:nvPr/>
        </p:nvSpPr>
        <p:spPr>
          <a:xfrm>
            <a:off x="12525067" y="4153742"/>
            <a:ext cx="4840357" cy="989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32. </a:t>
            </a:r>
            <a:r>
              <a:rPr lang="vi-VN" sz="2400" dirty="0" err="1">
                <a:latin typeface="+mj-lt"/>
              </a:rPr>
              <a:t>Kết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quả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thực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nhận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xét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An</a:t>
            </a:r>
            <a:endParaRPr sz="2400" dirty="0">
              <a:latin typeface="+mj-l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70177DD-302E-46AC-A027-B71CA6A910FD}"/>
              </a:ext>
            </a:extLst>
          </p:cNvPr>
          <p:cNvSpPr txBox="1"/>
          <p:nvPr/>
        </p:nvSpPr>
        <p:spPr>
          <a:xfrm>
            <a:off x="1072732" y="1056628"/>
            <a:ext cx="26848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Google Shape;338;p21">
            <a:extLst>
              <a:ext uri="{FF2B5EF4-FFF2-40B4-BE49-F238E27FC236}">
                <a16:creationId xmlns:a16="http://schemas.microsoft.com/office/drawing/2014/main" xmlns="" id="{20186D95-A161-444B-BF23-0EFB12A8A955}"/>
              </a:ext>
            </a:extLst>
          </p:cNvPr>
          <p:cNvSpPr txBox="1"/>
          <p:nvPr/>
        </p:nvSpPr>
        <p:spPr>
          <a:xfrm>
            <a:off x="9864595" y="8944665"/>
            <a:ext cx="6067083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33. Thay </a:t>
            </a:r>
            <a:r>
              <a:rPr lang="vi-VN" sz="2400" dirty="0" err="1">
                <a:latin typeface="+mj-lt"/>
              </a:rPr>
              <a:t>đổi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endParaRPr sz="2400" dirty="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96808E75-01AD-4A44-8358-67AB613EA04E}"/>
              </a:ext>
            </a:extLst>
          </p:cNvPr>
          <p:cNvSpPr txBox="1"/>
          <p:nvPr/>
        </p:nvSpPr>
        <p:spPr>
          <a:xfrm>
            <a:off x="1083426" y="1855768"/>
            <a:ext cx="552020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phần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mềm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soạn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thảo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phần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dụng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trong </a:t>
            </a:r>
            <a:r>
              <a:rPr lang="vi-VN" sz="2400" dirty="0" err="1">
                <a:latin typeface="+mj-lt"/>
              </a:rPr>
              <a:t>nhóm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Font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trên thanh công </a:t>
            </a:r>
            <a:r>
              <a:rPr lang="vi-VN" sz="2400" dirty="0" err="1">
                <a:latin typeface="+mj-lt"/>
              </a:rPr>
              <a:t>cụ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Home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dirty="0">
                <a:latin typeface="+mj-lt"/>
              </a:rPr>
              <a:t>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31). Theo </a:t>
            </a:r>
            <a:r>
              <a:rPr lang="vi-VN" sz="2400" dirty="0" err="1">
                <a:latin typeface="+mj-lt"/>
              </a:rPr>
              <a:t>gợi</a:t>
            </a:r>
            <a:r>
              <a:rPr lang="vi-VN" sz="2400" dirty="0">
                <a:latin typeface="+mj-lt"/>
              </a:rPr>
              <a:t> ý </a:t>
            </a:r>
            <a:r>
              <a:rPr lang="vi-VN" sz="2400" dirty="0" err="1">
                <a:latin typeface="+mj-lt"/>
              </a:rPr>
              <a:t>của</a:t>
            </a:r>
            <a:r>
              <a:rPr lang="vi-VN" sz="2400" dirty="0">
                <a:latin typeface="+mj-lt"/>
              </a:rPr>
              <a:t> An,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tiêu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làm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nổi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bật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giúp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trở</a:t>
            </a:r>
            <a:r>
              <a:rPr lang="vi-VN" sz="2400" dirty="0">
                <a:latin typeface="+mj-lt"/>
              </a:rPr>
              <a:t> nên </a:t>
            </a:r>
            <a:r>
              <a:rPr lang="vi-VN" sz="2400" dirty="0" err="1">
                <a:latin typeface="+mj-lt"/>
              </a:rPr>
              <a:t>dễ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đọc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dễ</a:t>
            </a:r>
            <a:r>
              <a:rPr lang="vi-VN" sz="2400" dirty="0">
                <a:latin typeface="+mj-lt"/>
              </a:rPr>
              <a:t> ghi </a:t>
            </a:r>
            <a:r>
              <a:rPr lang="vi-VN" sz="2400" dirty="0" err="1">
                <a:latin typeface="+mj-lt"/>
              </a:rPr>
              <a:t>nhớ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32).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A110596-2984-4569-8B95-8951A0D82958}"/>
              </a:ext>
            </a:extLst>
          </p:cNvPr>
          <p:cNvSpPr txBox="1"/>
          <p:nvPr/>
        </p:nvSpPr>
        <p:spPr>
          <a:xfrm>
            <a:off x="1072732" y="5678946"/>
            <a:ext cx="76283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Thay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trong văn </a:t>
            </a:r>
            <a:r>
              <a:rPr lang="vi-V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79A5571-8994-4AE7-9A5C-4B0667B58198}"/>
              </a:ext>
            </a:extLst>
          </p:cNvPr>
          <p:cNvSpPr txBox="1"/>
          <p:nvPr/>
        </p:nvSpPr>
        <p:spPr>
          <a:xfrm>
            <a:off x="1154487" y="6767004"/>
            <a:ext cx="830383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, em </a:t>
            </a:r>
            <a:r>
              <a:rPr lang="vi-VN" sz="2400" dirty="0" err="1">
                <a:latin typeface="+mj-lt"/>
              </a:rPr>
              <a:t>chỉ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xuất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hiện</a:t>
            </a:r>
            <a:r>
              <a:rPr lang="vi-VN" sz="2400" dirty="0">
                <a:latin typeface="+mj-lt"/>
              </a:rPr>
              <a:t> bên </a:t>
            </a:r>
            <a:r>
              <a:rPr lang="vi-VN" sz="2400" dirty="0" err="1">
                <a:latin typeface="+mj-lt"/>
              </a:rPr>
              <a:t>cạnh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nó</a:t>
            </a:r>
            <a:r>
              <a:rPr lang="vi-VN" sz="2400" dirty="0">
                <a:latin typeface="+mj-lt"/>
              </a:rPr>
              <a:t>. Sau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bảng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sẽ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hiển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thị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33), </a:t>
            </a:r>
            <a:r>
              <a:rPr lang="vi-VN" sz="2400" dirty="0" err="1">
                <a:latin typeface="+mj-lt"/>
              </a:rPr>
              <a:t>từ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đó</a:t>
            </a:r>
            <a:r>
              <a:rPr lang="vi-VN" sz="2400" dirty="0">
                <a:latin typeface="+mj-lt"/>
              </a:rPr>
              <a:t> em </a:t>
            </a:r>
            <a:r>
              <a:rPr lang="vi-VN" sz="2400" dirty="0" err="1">
                <a:latin typeface="+mj-lt"/>
              </a:rPr>
              <a:t>có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thể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nhấp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bố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trí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phù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hợp</a:t>
            </a:r>
            <a:r>
              <a:rPr lang="vi-VN" sz="2400" dirty="0">
                <a:latin typeface="+mj-lt"/>
              </a:rPr>
              <a:t> cho 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ảnh</a:t>
            </a:r>
            <a:r>
              <a:rPr lang="vi-VN" sz="2400" dirty="0">
                <a:latin typeface="+mj-lt"/>
              </a:rPr>
              <a:t>.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0" name="Google Shape;338;p21">
            <a:extLst>
              <a:ext uri="{FF2B5EF4-FFF2-40B4-BE49-F238E27FC236}">
                <a16:creationId xmlns:a16="http://schemas.microsoft.com/office/drawing/2014/main" xmlns="" id="{EE86422D-6CD1-4FA2-A2B5-827EF67F423E}"/>
              </a:ext>
            </a:extLst>
          </p:cNvPr>
          <p:cNvSpPr txBox="1"/>
          <p:nvPr/>
        </p:nvSpPr>
        <p:spPr>
          <a:xfrm>
            <a:off x="7507625" y="4134958"/>
            <a:ext cx="4450938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31.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endParaRPr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3E20D53-F95A-4027-9123-521BC049B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478" y="904752"/>
            <a:ext cx="4813473" cy="30243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C3BB7F6-6965-4639-8510-9BCB11287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51951" y="888342"/>
            <a:ext cx="4813473" cy="30761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E20677F-142D-4ED1-8855-BD240ADC5A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75982" y="5251996"/>
            <a:ext cx="3644310" cy="358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96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4" grpId="0"/>
      <p:bldP spid="68" grpId="0"/>
      <p:bldP spid="70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" name="Google Shape;399;p24"/>
          <p:cNvGrpSpPr/>
          <p:nvPr/>
        </p:nvGrpSpPr>
        <p:grpSpPr>
          <a:xfrm>
            <a:off x="387343" y="229287"/>
            <a:ext cx="17544871" cy="9683764"/>
            <a:chOff x="0" y="-38100"/>
            <a:chExt cx="4620871" cy="2550456"/>
          </a:xfrm>
        </p:grpSpPr>
        <p:sp>
          <p:nvSpPr>
            <p:cNvPr id="400" name="Google Shape;400;p2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1" name="Google Shape;401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24"/>
          <p:cNvGrpSpPr/>
          <p:nvPr/>
        </p:nvGrpSpPr>
        <p:grpSpPr>
          <a:xfrm>
            <a:off x="451354" y="290915"/>
            <a:ext cx="17416848" cy="9560509"/>
            <a:chOff x="0" y="-38100"/>
            <a:chExt cx="4587153" cy="2517994"/>
          </a:xfrm>
        </p:grpSpPr>
        <p:sp>
          <p:nvSpPr>
            <p:cNvPr id="403" name="Google Shape;403;p2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404" name="Google Shape;404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5" name="Google Shape;40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6" name="Google Shape;406;p24"/>
          <p:cNvGrpSpPr/>
          <p:nvPr/>
        </p:nvGrpSpPr>
        <p:grpSpPr>
          <a:xfrm>
            <a:off x="9230103" y="1040673"/>
            <a:ext cx="8223666" cy="8048614"/>
            <a:chOff x="0" y="-38100"/>
            <a:chExt cx="2165904" cy="2119799"/>
          </a:xfrm>
        </p:grpSpPr>
        <p:sp>
          <p:nvSpPr>
            <p:cNvPr id="407" name="Google Shape;407;p24"/>
            <p:cNvSpPr/>
            <p:nvPr/>
          </p:nvSpPr>
          <p:spPr>
            <a:xfrm>
              <a:off x="0" y="0"/>
              <a:ext cx="2165904" cy="2081699"/>
            </a:xfrm>
            <a:custGeom>
              <a:avLst/>
              <a:gdLst/>
              <a:ahLst/>
              <a:cxnLst/>
              <a:rect l="l" t="t" r="r" b="b"/>
              <a:pathLst>
                <a:path w="2165904" h="2081699" extrusionOk="0">
                  <a:moveTo>
                    <a:pt x="0" y="0"/>
                  </a:moveTo>
                  <a:lnTo>
                    <a:pt x="2165904" y="0"/>
                  </a:lnTo>
                  <a:lnTo>
                    <a:pt x="2165904" y="2081699"/>
                  </a:lnTo>
                  <a:lnTo>
                    <a:pt x="0" y="20816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08" name="Google Shape;408;p2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09" name="Google Shape;409;p24"/>
          <p:cNvPicPr preferRelativeResize="0"/>
          <p:nvPr/>
        </p:nvPicPr>
        <p:blipFill rotWithShape="1">
          <a:blip r:embed="rId4">
            <a:alphaModFix/>
          </a:blip>
          <a:srcRect t="638" b="637"/>
          <a:stretch/>
        </p:blipFill>
        <p:spPr>
          <a:xfrm>
            <a:off x="9293128" y="1244186"/>
            <a:ext cx="8099522" cy="7786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5531660" y="4768304"/>
            <a:ext cx="2787897" cy="55355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5" name="Google Shape;415;p24"/>
          <p:cNvCxnSpPr/>
          <p:nvPr/>
        </p:nvCxnSpPr>
        <p:spPr>
          <a:xfrm rot="10800000">
            <a:off x="8716772" y="373900"/>
            <a:ext cx="0" cy="9539199"/>
          </a:xfrm>
          <a:prstGeom prst="straightConnector1">
            <a:avLst/>
          </a:prstGeom>
          <a:noFill/>
          <a:ln w="666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74B82EB-D2BB-47E9-A08A-41BAB495A26D}"/>
              </a:ext>
            </a:extLst>
          </p:cNvPr>
          <p:cNvGrpSpPr/>
          <p:nvPr/>
        </p:nvGrpSpPr>
        <p:grpSpPr>
          <a:xfrm>
            <a:off x="1169461" y="840634"/>
            <a:ext cx="7033975" cy="3435468"/>
            <a:chOff x="487611" y="132261"/>
            <a:chExt cx="5267072" cy="1005338"/>
          </a:xfrm>
        </p:grpSpPr>
        <p:sp>
          <p:nvSpPr>
            <p:cNvPr id="20" name="Shape 97894">
              <a:extLst>
                <a:ext uri="{FF2B5EF4-FFF2-40B4-BE49-F238E27FC236}">
                  <a16:creationId xmlns:a16="http://schemas.microsoft.com/office/drawing/2014/main" xmlns="" id="{F770C795-136C-4ACF-9335-790E3A79DDD4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030">
              <a:extLst>
                <a:ext uri="{FF2B5EF4-FFF2-40B4-BE49-F238E27FC236}">
                  <a16:creationId xmlns:a16="http://schemas.microsoft.com/office/drawing/2014/main" xmlns="" id="{D9B0C284-E00A-4D7E-AD87-2A750214508A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1031">
              <a:extLst>
                <a:ext uri="{FF2B5EF4-FFF2-40B4-BE49-F238E27FC236}">
                  <a16:creationId xmlns:a16="http://schemas.microsoft.com/office/drawing/2014/main" xmlns="" id="{56D7130F-D46B-47E0-9270-C64AEA6B55C5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1032">
              <a:extLst>
                <a:ext uri="{FF2B5EF4-FFF2-40B4-BE49-F238E27FC236}">
                  <a16:creationId xmlns:a16="http://schemas.microsoft.com/office/drawing/2014/main" xmlns="" id="{FD7890B9-0A0D-47CA-86CB-B5E3902CBF88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1033">
              <a:extLst>
                <a:ext uri="{FF2B5EF4-FFF2-40B4-BE49-F238E27FC236}">
                  <a16:creationId xmlns:a16="http://schemas.microsoft.com/office/drawing/2014/main" xmlns="" id="{5E29533C-9964-4B47-B32E-610DF6A40561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034">
              <a:extLst>
                <a:ext uri="{FF2B5EF4-FFF2-40B4-BE49-F238E27FC236}">
                  <a16:creationId xmlns:a16="http://schemas.microsoft.com/office/drawing/2014/main" xmlns="" id="{8F5DBB4B-ABAF-4E15-8362-33EC6B776E5F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1035">
              <a:extLst>
                <a:ext uri="{FF2B5EF4-FFF2-40B4-BE49-F238E27FC236}">
                  <a16:creationId xmlns:a16="http://schemas.microsoft.com/office/drawing/2014/main" xmlns="" id="{E7B64A2D-B625-4281-85A1-C7DE7275EE2A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1036">
              <a:extLst>
                <a:ext uri="{FF2B5EF4-FFF2-40B4-BE49-F238E27FC236}">
                  <a16:creationId xmlns:a16="http://schemas.microsoft.com/office/drawing/2014/main" xmlns="" id="{428A9A5A-9959-4E77-9055-3EEAF19EAC2D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1037">
              <a:extLst>
                <a:ext uri="{FF2B5EF4-FFF2-40B4-BE49-F238E27FC236}">
                  <a16:creationId xmlns:a16="http://schemas.microsoft.com/office/drawing/2014/main" xmlns="" id="{71106FA9-2E7B-40F1-BD47-3B726E827E39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1038">
              <a:extLst>
                <a:ext uri="{FF2B5EF4-FFF2-40B4-BE49-F238E27FC236}">
                  <a16:creationId xmlns:a16="http://schemas.microsoft.com/office/drawing/2014/main" xmlns="" id="{8C990689-AF3B-403D-A032-4D459CD35E0D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1039">
              <a:extLst>
                <a:ext uri="{FF2B5EF4-FFF2-40B4-BE49-F238E27FC236}">
                  <a16:creationId xmlns:a16="http://schemas.microsoft.com/office/drawing/2014/main" xmlns="" id="{B6F7B895-59A6-426F-9F13-44F71310956D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1040">
              <a:extLst>
                <a:ext uri="{FF2B5EF4-FFF2-40B4-BE49-F238E27FC236}">
                  <a16:creationId xmlns:a16="http://schemas.microsoft.com/office/drawing/2014/main" xmlns="" id="{0BCFB6B4-52D4-464D-A706-08D13561E315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041">
              <a:extLst>
                <a:ext uri="{FF2B5EF4-FFF2-40B4-BE49-F238E27FC236}">
                  <a16:creationId xmlns:a16="http://schemas.microsoft.com/office/drawing/2014/main" xmlns="" id="{11821269-7AB6-4995-B3DD-219089F2BCC8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1042">
              <a:extLst>
                <a:ext uri="{FF2B5EF4-FFF2-40B4-BE49-F238E27FC236}">
                  <a16:creationId xmlns:a16="http://schemas.microsoft.com/office/drawing/2014/main" xmlns="" id="{ABEF4425-2102-4D45-A631-5503D6752898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1043">
              <a:extLst>
                <a:ext uri="{FF2B5EF4-FFF2-40B4-BE49-F238E27FC236}">
                  <a16:creationId xmlns:a16="http://schemas.microsoft.com/office/drawing/2014/main" xmlns="" id="{8CC617BF-A784-4A5D-B24B-D2652303D0CA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1044">
              <a:extLst>
                <a:ext uri="{FF2B5EF4-FFF2-40B4-BE49-F238E27FC236}">
                  <a16:creationId xmlns:a16="http://schemas.microsoft.com/office/drawing/2014/main" xmlns="" id="{AA137EE0-1993-4A36-AF69-20DA64A99793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1045">
              <a:extLst>
                <a:ext uri="{FF2B5EF4-FFF2-40B4-BE49-F238E27FC236}">
                  <a16:creationId xmlns:a16="http://schemas.microsoft.com/office/drawing/2014/main" xmlns="" id="{5ED4D8C9-0186-4EDD-9110-3291E559DE9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1046">
              <a:extLst>
                <a:ext uri="{FF2B5EF4-FFF2-40B4-BE49-F238E27FC236}">
                  <a16:creationId xmlns:a16="http://schemas.microsoft.com/office/drawing/2014/main" xmlns="" id="{0DE09047-72B5-4189-BE96-70A0C95FABA9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62F9D6CD-CCB4-4AAE-AFFA-6A4419E749D1}"/>
              </a:ext>
            </a:extLst>
          </p:cNvPr>
          <p:cNvSpPr txBox="1"/>
          <p:nvPr/>
        </p:nvSpPr>
        <p:spPr>
          <a:xfrm>
            <a:off x="2318950" y="1270209"/>
            <a:ext cx="556880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(phông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,...)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hơn,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ghi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vi-VN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thay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văn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hơn.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01AE3F4A-D2FF-4D60-9985-5162DE54254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225267" y="5453611"/>
            <a:ext cx="707060" cy="786271"/>
          </a:xfrm>
          <a:prstGeom prst="rect">
            <a:avLst/>
          </a:prstGeom>
        </p:spPr>
      </p:pic>
      <p:sp>
        <p:nvSpPr>
          <p:cNvPr id="43" name="Google Shape;124;p14">
            <a:extLst>
              <a:ext uri="{FF2B5EF4-FFF2-40B4-BE49-F238E27FC236}">
                <a16:creationId xmlns:a16="http://schemas.microsoft.com/office/drawing/2014/main" xmlns="" id="{B3081C77-5507-401E-B062-B181DA1A9A6D}"/>
              </a:ext>
            </a:extLst>
          </p:cNvPr>
          <p:cNvSpPr txBox="1"/>
          <p:nvPr/>
        </p:nvSpPr>
        <p:spPr>
          <a:xfrm>
            <a:off x="2072657" y="5571850"/>
            <a:ext cx="6288323" cy="135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just">
              <a:lnSpc>
                <a:spcPct val="12201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vồng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31?</a:t>
            </a:r>
            <a:endParaRPr lang="vi-VN" sz="2400" b="0" i="0" u="none" strike="noStrike" cap="none" dirty="0">
              <a:solidFill>
                <a:srgbClr val="000000"/>
              </a:solidFill>
              <a:latin typeface="Times New Roman" panose="02020603050405020304" pitchFamily="18" charset="0"/>
              <a:ea typeface="Lato"/>
              <a:cs typeface="Times New Roman" panose="02020603050405020304" pitchFamily="18" charset="0"/>
              <a:sym typeface="Lato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7042F7BD-B67B-41AF-96CA-ABCF53077041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169462" y="1129916"/>
            <a:ext cx="1112520" cy="10167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7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469" name="Google Shape;469;p27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70" name="Google Shape;470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1" name="Google Shape;471;p27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472" name="Google Shape;472;p27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B0A5DB"/>
            </a:solidFill>
            <a:ln>
              <a:noFill/>
            </a:ln>
          </p:spPr>
        </p:sp>
        <p:sp>
          <p:nvSpPr>
            <p:cNvPr id="473" name="Google Shape;473;p27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74" name="Google Shape;47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471826" y="838200"/>
            <a:ext cx="3384449" cy="2892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91531">
            <a:off x="-522758" y="1627235"/>
            <a:ext cx="3868330" cy="240539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335;p21">
            <a:extLst>
              <a:ext uri="{FF2B5EF4-FFF2-40B4-BE49-F238E27FC236}">
                <a16:creationId xmlns:a16="http://schemas.microsoft.com/office/drawing/2014/main" xmlns="" id="{02D0E938-C64D-46EB-8CC9-9F1CDCC3AE72}"/>
              </a:ext>
            </a:extLst>
          </p:cNvPr>
          <p:cNvSpPr txBox="1"/>
          <p:nvPr/>
        </p:nvSpPr>
        <p:spPr>
          <a:xfrm>
            <a:off x="3471906" y="1386541"/>
            <a:ext cx="11231739" cy="2276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7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b="1" dirty="0">
                <a:latin typeface="Paytone One"/>
                <a:sym typeface="Paytone One"/>
              </a:rPr>
              <a:t>2. </a:t>
            </a:r>
            <a:r>
              <a:rPr lang="vi-VN" sz="5400" b="1" dirty="0" err="1">
                <a:latin typeface="Paytone One"/>
                <a:sym typeface="Paytone One"/>
              </a:rPr>
              <a:t>Thực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hành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định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dạng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kí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tự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và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bố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trí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hình</a:t>
            </a:r>
            <a:r>
              <a:rPr lang="vi-VN" sz="5400" b="1" dirty="0">
                <a:latin typeface="Paytone One"/>
                <a:sym typeface="Paytone One"/>
              </a:rPr>
              <a:t> </a:t>
            </a:r>
            <a:r>
              <a:rPr lang="vi-VN" sz="5400" b="1" dirty="0" err="1">
                <a:latin typeface="Paytone One"/>
                <a:sym typeface="Paytone One"/>
              </a:rPr>
              <a:t>ảnh</a:t>
            </a:r>
            <a:r>
              <a:rPr lang="vi-VN" sz="5400" b="1" dirty="0">
                <a:latin typeface="Paytone One"/>
                <a:sym typeface="Paytone One"/>
              </a:rPr>
              <a:t> trong văn </a:t>
            </a:r>
            <a:r>
              <a:rPr lang="vi-VN" sz="5400" b="1" dirty="0" err="1">
                <a:latin typeface="Paytone One"/>
                <a:sym typeface="Paytone One"/>
              </a:rPr>
              <a:t>bản</a:t>
            </a:r>
            <a:endParaRPr lang="vi-VN" sz="5400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E7BA485-7E9E-4E19-A175-DC3BF01B8626}"/>
              </a:ext>
            </a:extLst>
          </p:cNvPr>
          <p:cNvGrpSpPr/>
          <p:nvPr/>
        </p:nvGrpSpPr>
        <p:grpSpPr>
          <a:xfrm>
            <a:off x="826232" y="4319137"/>
            <a:ext cx="16635536" cy="5342209"/>
            <a:chOff x="487611" y="132261"/>
            <a:chExt cx="5267072" cy="1005338"/>
          </a:xfrm>
        </p:grpSpPr>
        <p:sp>
          <p:nvSpPr>
            <p:cNvPr id="50" name="Shape 97894">
              <a:extLst>
                <a:ext uri="{FF2B5EF4-FFF2-40B4-BE49-F238E27FC236}">
                  <a16:creationId xmlns:a16="http://schemas.microsoft.com/office/drawing/2014/main" xmlns="" id="{95C798DB-67CB-46F8-8F79-F9BA31A0427E}"/>
                </a:ext>
              </a:extLst>
            </p:cNvPr>
            <p:cNvSpPr/>
            <p:nvPr/>
          </p:nvSpPr>
          <p:spPr>
            <a:xfrm>
              <a:off x="605093" y="207959"/>
              <a:ext cx="5149590" cy="929640"/>
            </a:xfrm>
            <a:custGeom>
              <a:avLst/>
              <a:gdLst/>
              <a:ahLst/>
              <a:cxnLst/>
              <a:rect l="0" t="0" r="0" b="0"/>
              <a:pathLst>
                <a:path w="5149590" h="929640">
                  <a:moveTo>
                    <a:pt x="0" y="0"/>
                  </a:moveTo>
                  <a:lnTo>
                    <a:pt x="5149590" y="0"/>
                  </a:lnTo>
                  <a:lnTo>
                    <a:pt x="5149590" y="929640"/>
                  </a:lnTo>
                  <a:lnTo>
                    <a:pt x="0" y="929640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>
                <a:alpha val="18823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1030">
              <a:extLst>
                <a:ext uri="{FF2B5EF4-FFF2-40B4-BE49-F238E27FC236}">
                  <a16:creationId xmlns:a16="http://schemas.microsoft.com/office/drawing/2014/main" xmlns="" id="{9A8A1496-D2EC-4607-A594-764FF720AF4B}"/>
                </a:ext>
              </a:extLst>
            </p:cNvPr>
            <p:cNvSpPr/>
            <p:nvPr/>
          </p:nvSpPr>
          <p:spPr>
            <a:xfrm>
              <a:off x="487611" y="154841"/>
              <a:ext cx="5122596" cy="902995"/>
            </a:xfrm>
            <a:custGeom>
              <a:avLst/>
              <a:gdLst/>
              <a:ahLst/>
              <a:cxnLst/>
              <a:rect l="0" t="0" r="0" b="0"/>
              <a:pathLst>
                <a:path w="5122596" h="902995">
                  <a:moveTo>
                    <a:pt x="108001" y="0"/>
                  </a:moveTo>
                  <a:lnTo>
                    <a:pt x="5014595" y="0"/>
                  </a:lnTo>
                  <a:cubicBezTo>
                    <a:pt x="5122596" y="0"/>
                    <a:pt x="5122596" y="108001"/>
                    <a:pt x="5122596" y="108001"/>
                  </a:cubicBezTo>
                  <a:lnTo>
                    <a:pt x="5122596" y="794995"/>
                  </a:lnTo>
                  <a:cubicBezTo>
                    <a:pt x="5122596" y="902995"/>
                    <a:pt x="5014595" y="902995"/>
                    <a:pt x="5014595" y="902995"/>
                  </a:cubicBezTo>
                  <a:lnTo>
                    <a:pt x="108001" y="902995"/>
                  </a:lnTo>
                  <a:cubicBezTo>
                    <a:pt x="0" y="902995"/>
                    <a:pt x="0" y="794995"/>
                    <a:pt x="0" y="794995"/>
                  </a:cubicBezTo>
                  <a:lnTo>
                    <a:pt x="0" y="108001"/>
                  </a:lnTo>
                  <a:cubicBezTo>
                    <a:pt x="0" y="0"/>
                    <a:pt x="108001" y="0"/>
                    <a:pt x="10800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1F3FC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52" name="Shape 1031">
              <a:extLst>
                <a:ext uri="{FF2B5EF4-FFF2-40B4-BE49-F238E27FC236}">
                  <a16:creationId xmlns:a16="http://schemas.microsoft.com/office/drawing/2014/main" xmlns="" id="{316E5AEE-EDCC-492B-B3AF-A0450A3BF41F}"/>
                </a:ext>
              </a:extLst>
            </p:cNvPr>
            <p:cNvSpPr/>
            <p:nvPr/>
          </p:nvSpPr>
          <p:spPr>
            <a:xfrm>
              <a:off x="532224" y="146231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50254" y="0"/>
                  </a:moveTo>
                  <a:cubicBezTo>
                    <a:pt x="28778" y="10986"/>
                    <a:pt x="7493" y="30607"/>
                    <a:pt x="0" y="65672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1032">
              <a:extLst>
                <a:ext uri="{FF2B5EF4-FFF2-40B4-BE49-F238E27FC236}">
                  <a16:creationId xmlns:a16="http://schemas.microsoft.com/office/drawing/2014/main" xmlns="" id="{3DCA0175-AE8D-4042-BA4C-1F4C61CC6F4D}"/>
                </a:ext>
              </a:extLst>
            </p:cNvPr>
            <p:cNvSpPr/>
            <p:nvPr/>
          </p:nvSpPr>
          <p:spPr>
            <a:xfrm>
              <a:off x="529399" y="289334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0"/>
                  </a:moveTo>
                  <a:lnTo>
                    <a:pt x="0" y="613385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1033">
              <a:extLst>
                <a:ext uri="{FF2B5EF4-FFF2-40B4-BE49-F238E27FC236}">
                  <a16:creationId xmlns:a16="http://schemas.microsoft.com/office/drawing/2014/main" xmlns="" id="{5F241EE4-1973-4A6F-8A8F-99BFB69B8098}"/>
                </a:ext>
              </a:extLst>
            </p:cNvPr>
            <p:cNvSpPr/>
            <p:nvPr/>
          </p:nvSpPr>
          <p:spPr>
            <a:xfrm>
              <a:off x="543366" y="982179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0" y="0"/>
                  </a:moveTo>
                  <a:cubicBezTo>
                    <a:pt x="10985" y="21476"/>
                    <a:pt x="30607" y="42761"/>
                    <a:pt x="65672" y="50254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1034">
              <a:extLst>
                <a:ext uri="{FF2B5EF4-FFF2-40B4-BE49-F238E27FC236}">
                  <a16:creationId xmlns:a16="http://schemas.microsoft.com/office/drawing/2014/main" xmlns="" id="{91400957-E122-4BDD-A50C-94939AB3C261}"/>
                </a:ext>
              </a:extLst>
            </p:cNvPr>
            <p:cNvSpPr/>
            <p:nvPr/>
          </p:nvSpPr>
          <p:spPr>
            <a:xfrm>
              <a:off x="687983" y="1035255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0" y="0"/>
                  </a:moveTo>
                  <a:lnTo>
                    <a:pt x="4830725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1035">
              <a:extLst>
                <a:ext uri="{FF2B5EF4-FFF2-40B4-BE49-F238E27FC236}">
                  <a16:creationId xmlns:a16="http://schemas.microsoft.com/office/drawing/2014/main" xmlns="" id="{C98CF4B7-CF1B-4A1D-89E2-F28539FF4F2F}"/>
                </a:ext>
              </a:extLst>
            </p:cNvPr>
            <p:cNvSpPr/>
            <p:nvPr/>
          </p:nvSpPr>
          <p:spPr>
            <a:xfrm>
              <a:off x="5598922" y="955619"/>
              <a:ext cx="50254" cy="65672"/>
            </a:xfrm>
            <a:custGeom>
              <a:avLst/>
              <a:gdLst/>
              <a:ahLst/>
              <a:cxnLst/>
              <a:rect l="0" t="0" r="0" b="0"/>
              <a:pathLst>
                <a:path w="50254" h="65672">
                  <a:moveTo>
                    <a:pt x="0" y="65672"/>
                  </a:moveTo>
                  <a:cubicBezTo>
                    <a:pt x="21476" y="54686"/>
                    <a:pt x="42761" y="35065"/>
                    <a:pt x="50254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1036">
              <a:extLst>
                <a:ext uri="{FF2B5EF4-FFF2-40B4-BE49-F238E27FC236}">
                  <a16:creationId xmlns:a16="http://schemas.microsoft.com/office/drawing/2014/main" xmlns="" id="{9365EF8C-5D7B-40B5-83A7-042DBE24F329}"/>
                </a:ext>
              </a:extLst>
            </p:cNvPr>
            <p:cNvSpPr/>
            <p:nvPr/>
          </p:nvSpPr>
          <p:spPr>
            <a:xfrm>
              <a:off x="5652001" y="264800"/>
              <a:ext cx="0" cy="613385"/>
            </a:xfrm>
            <a:custGeom>
              <a:avLst/>
              <a:gdLst/>
              <a:ahLst/>
              <a:cxnLst/>
              <a:rect l="0" t="0" r="0" b="0"/>
              <a:pathLst>
                <a:path h="613385">
                  <a:moveTo>
                    <a:pt x="0" y="613385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864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1037">
              <a:extLst>
                <a:ext uri="{FF2B5EF4-FFF2-40B4-BE49-F238E27FC236}">
                  <a16:creationId xmlns:a16="http://schemas.microsoft.com/office/drawing/2014/main" xmlns="" id="{F55F6CFE-C4E0-4AEF-A6ED-1605DBEDE73E}"/>
                </a:ext>
              </a:extLst>
            </p:cNvPr>
            <p:cNvSpPr/>
            <p:nvPr/>
          </p:nvSpPr>
          <p:spPr>
            <a:xfrm>
              <a:off x="5572363" y="135088"/>
              <a:ext cx="65672" cy="50254"/>
            </a:xfrm>
            <a:custGeom>
              <a:avLst/>
              <a:gdLst/>
              <a:ahLst/>
              <a:cxnLst/>
              <a:rect l="0" t="0" r="0" b="0"/>
              <a:pathLst>
                <a:path w="65672" h="50254">
                  <a:moveTo>
                    <a:pt x="65672" y="50254"/>
                  </a:moveTo>
                  <a:cubicBezTo>
                    <a:pt x="54686" y="28778"/>
                    <a:pt x="35065" y="7493"/>
                    <a:pt x="0" y="0"/>
                  </a:cubicBezTo>
                </a:path>
              </a:pathLst>
            </a:custGeom>
            <a:ln w="25400" cap="rnd">
              <a:custDash>
                <a:ds d="1" sp="4497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1038">
              <a:extLst>
                <a:ext uri="{FF2B5EF4-FFF2-40B4-BE49-F238E27FC236}">
                  <a16:creationId xmlns:a16="http://schemas.microsoft.com/office/drawing/2014/main" xmlns="" id="{C38A45FD-E467-4816-8730-3D371DFD5D50}"/>
                </a:ext>
              </a:extLst>
            </p:cNvPr>
            <p:cNvSpPr/>
            <p:nvPr/>
          </p:nvSpPr>
          <p:spPr>
            <a:xfrm>
              <a:off x="662692" y="132262"/>
              <a:ext cx="4830725" cy="0"/>
            </a:xfrm>
            <a:custGeom>
              <a:avLst/>
              <a:gdLst/>
              <a:ahLst/>
              <a:cxnLst/>
              <a:rect l="0" t="0" r="0" b="0"/>
              <a:pathLst>
                <a:path w="4830725">
                  <a:moveTo>
                    <a:pt x="4830725" y="0"/>
                  </a:moveTo>
                  <a:lnTo>
                    <a:pt x="0" y="0"/>
                  </a:lnTo>
                </a:path>
              </a:pathLst>
            </a:custGeom>
            <a:ln w="25400" cap="rnd">
              <a:custDash>
                <a:ds d="1" sp="398300"/>
              </a:custDash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1039">
              <a:extLst>
                <a:ext uri="{FF2B5EF4-FFF2-40B4-BE49-F238E27FC236}">
                  <a16:creationId xmlns:a16="http://schemas.microsoft.com/office/drawing/2014/main" xmlns="" id="{7ED60ED2-EF17-4BE9-874E-871502737270}"/>
                </a:ext>
              </a:extLst>
            </p:cNvPr>
            <p:cNvSpPr/>
            <p:nvPr/>
          </p:nvSpPr>
          <p:spPr>
            <a:xfrm>
              <a:off x="529399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1040">
              <a:extLst>
                <a:ext uri="{FF2B5EF4-FFF2-40B4-BE49-F238E27FC236}">
                  <a16:creationId xmlns:a16="http://schemas.microsoft.com/office/drawing/2014/main" xmlns="" id="{FA99128A-1E3F-4307-A173-49A8971A43C8}"/>
                </a:ext>
              </a:extLst>
            </p:cNvPr>
            <p:cNvSpPr/>
            <p:nvPr/>
          </p:nvSpPr>
          <p:spPr>
            <a:xfrm>
              <a:off x="529399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1041">
              <a:extLst>
                <a:ext uri="{FF2B5EF4-FFF2-40B4-BE49-F238E27FC236}">
                  <a16:creationId xmlns:a16="http://schemas.microsoft.com/office/drawing/2014/main" xmlns="" id="{6149A0BF-935E-470A-B24F-09195D3085AE}"/>
                </a:ext>
              </a:extLst>
            </p:cNvPr>
            <p:cNvSpPr/>
            <p:nvPr/>
          </p:nvSpPr>
          <p:spPr>
            <a:xfrm>
              <a:off x="637400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1042">
              <a:extLst>
                <a:ext uri="{FF2B5EF4-FFF2-40B4-BE49-F238E27FC236}">
                  <a16:creationId xmlns:a16="http://schemas.microsoft.com/office/drawing/2014/main" xmlns="" id="{464AC802-A2FF-4901-AB15-E42CC5668AA9}"/>
                </a:ext>
              </a:extLst>
            </p:cNvPr>
            <p:cNvSpPr/>
            <p:nvPr/>
          </p:nvSpPr>
          <p:spPr>
            <a:xfrm>
              <a:off x="5543995" y="1035257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1043">
              <a:extLst>
                <a:ext uri="{FF2B5EF4-FFF2-40B4-BE49-F238E27FC236}">
                  <a16:creationId xmlns:a16="http://schemas.microsoft.com/office/drawing/2014/main" xmlns="" id="{E3F44589-974B-41FF-9E37-8CBC34B87CCC}"/>
                </a:ext>
              </a:extLst>
            </p:cNvPr>
            <p:cNvSpPr/>
            <p:nvPr/>
          </p:nvSpPr>
          <p:spPr>
            <a:xfrm>
              <a:off x="5651996" y="927256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1044">
              <a:extLst>
                <a:ext uri="{FF2B5EF4-FFF2-40B4-BE49-F238E27FC236}">
                  <a16:creationId xmlns:a16="http://schemas.microsoft.com/office/drawing/2014/main" xmlns="" id="{19F14482-3918-48AC-B215-0D0472EAEE77}"/>
                </a:ext>
              </a:extLst>
            </p:cNvPr>
            <p:cNvSpPr/>
            <p:nvPr/>
          </p:nvSpPr>
          <p:spPr>
            <a:xfrm>
              <a:off x="5651996" y="240262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045">
              <a:extLst>
                <a:ext uri="{FF2B5EF4-FFF2-40B4-BE49-F238E27FC236}">
                  <a16:creationId xmlns:a16="http://schemas.microsoft.com/office/drawing/2014/main" xmlns="" id="{18D95CF7-844B-4029-8EFC-814512C0B21A}"/>
                </a:ext>
              </a:extLst>
            </p:cNvPr>
            <p:cNvSpPr/>
            <p:nvPr/>
          </p:nvSpPr>
          <p:spPr>
            <a:xfrm>
              <a:off x="5543995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1046">
              <a:extLst>
                <a:ext uri="{FF2B5EF4-FFF2-40B4-BE49-F238E27FC236}">
                  <a16:creationId xmlns:a16="http://schemas.microsoft.com/office/drawing/2014/main" xmlns="" id="{0010BE6B-8D3A-4171-A1F4-7CB69C6033F3}"/>
                </a:ext>
              </a:extLst>
            </p:cNvPr>
            <p:cNvSpPr/>
            <p:nvPr/>
          </p:nvSpPr>
          <p:spPr>
            <a:xfrm>
              <a:off x="637400" y="132261"/>
              <a:ext cx="0" cy="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25400" cap="rnd">
              <a:round/>
            </a:ln>
          </p:spPr>
          <p:style>
            <a:lnRef idx="1">
              <a:srgbClr val="00ADE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ECED0069-97AD-4340-A8AC-60BA8C291C70}"/>
              </a:ext>
            </a:extLst>
          </p:cNvPr>
          <p:cNvSpPr txBox="1"/>
          <p:nvPr/>
        </p:nvSpPr>
        <p:spPr>
          <a:xfrm>
            <a:off x="1189871" y="4639517"/>
            <a:ext cx="28916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srgbClr val="00B050"/>
                </a:solidFill>
                <a:latin typeface="+mj-lt"/>
              </a:rPr>
              <a:t>NHIỆM VỤ 1:</a:t>
            </a:r>
            <a:endParaRPr lang="en-US" sz="32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CD50FE8B-C06A-48D3-BBE0-07F9843514DD}"/>
              </a:ext>
            </a:extLst>
          </p:cNvPr>
          <p:cNvSpPr txBox="1"/>
          <p:nvPr/>
        </p:nvSpPr>
        <p:spPr>
          <a:xfrm>
            <a:off x="3764205" y="4713229"/>
            <a:ext cx="79944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800" dirty="0" err="1">
                <a:latin typeface="+mj-lt"/>
              </a:rPr>
              <a:t>Định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dạng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kí</a:t>
            </a:r>
            <a:r>
              <a:rPr lang="vi-VN" sz="2800" dirty="0">
                <a:latin typeface="+mj-lt"/>
              </a:rPr>
              <a:t> </a:t>
            </a:r>
            <a:r>
              <a:rPr lang="vi-VN" sz="2800" dirty="0" err="1">
                <a:latin typeface="+mj-lt"/>
              </a:rPr>
              <a:t>tự</a:t>
            </a:r>
            <a:r>
              <a:rPr lang="vi-VN" sz="2800" dirty="0">
                <a:latin typeface="+mj-lt"/>
              </a:rPr>
              <a:t> theo yêu </a:t>
            </a:r>
            <a:r>
              <a:rPr lang="vi-VN" sz="2800" dirty="0" err="1">
                <a:latin typeface="+mj-lt"/>
              </a:rPr>
              <a:t>cầu</a:t>
            </a:r>
            <a:r>
              <a:rPr lang="vi-VN" sz="2800" dirty="0">
                <a:latin typeface="+mj-lt"/>
              </a:rPr>
              <a:t> như ở </a:t>
            </a:r>
            <a:r>
              <a:rPr lang="vi-VN" sz="2800" dirty="0" err="1">
                <a:latin typeface="+mj-lt"/>
              </a:rPr>
              <a:t>Hình</a:t>
            </a:r>
            <a:r>
              <a:rPr lang="vi-VN" sz="2800" dirty="0">
                <a:latin typeface="+mj-lt"/>
              </a:rPr>
              <a:t> 34 </a:t>
            </a:r>
            <a:r>
              <a:rPr lang="vi-VN" sz="2800" dirty="0" err="1">
                <a:latin typeface="+mj-lt"/>
              </a:rPr>
              <a:t>dưới</a:t>
            </a:r>
            <a:r>
              <a:rPr lang="vi-VN" sz="2800" dirty="0">
                <a:latin typeface="+mj-lt"/>
              </a:rPr>
              <a:t> đây.</a:t>
            </a:r>
            <a:endParaRPr lang="en-US" sz="28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EABD91-32BF-4662-9756-023D553548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1518" y="5355084"/>
            <a:ext cx="8265870" cy="3141976"/>
          </a:xfrm>
          <a:prstGeom prst="rect">
            <a:avLst/>
          </a:prstGeom>
        </p:spPr>
      </p:pic>
      <p:sp>
        <p:nvSpPr>
          <p:cNvPr id="35" name="Google Shape;338;p21">
            <a:extLst>
              <a:ext uri="{FF2B5EF4-FFF2-40B4-BE49-F238E27FC236}">
                <a16:creationId xmlns:a16="http://schemas.microsoft.com/office/drawing/2014/main" xmlns="" id="{16D8999F-51C1-43CA-A9BD-953CBCA9563E}"/>
              </a:ext>
            </a:extLst>
          </p:cNvPr>
          <p:cNvSpPr txBox="1"/>
          <p:nvPr/>
        </p:nvSpPr>
        <p:spPr>
          <a:xfrm>
            <a:off x="6034694" y="8554852"/>
            <a:ext cx="413923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34. Yêu </a:t>
            </a:r>
            <a:r>
              <a:rPr lang="vi-VN" sz="2400" dirty="0" err="1">
                <a:latin typeface="+mj-lt"/>
              </a:rPr>
              <a:t>cầu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định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dạng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kí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tự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25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21" name="Google Shape;421;p25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22" name="Google Shape;422;p25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23" name="Google Shape;423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24" name="Google Shape;424;p25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25" name="Google Shape;425;p25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A5C680"/>
              </a:solidFill>
              <a:ln>
                <a:noFill/>
              </a:ln>
            </p:spPr>
          </p:sp>
          <p:sp>
            <p:nvSpPr>
              <p:cNvPr id="426" name="Google Shape;426;p25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27" name="Google Shape;42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8" name="Google Shape;428;p25"/>
          <p:cNvGrpSpPr/>
          <p:nvPr/>
        </p:nvGrpSpPr>
        <p:grpSpPr>
          <a:xfrm>
            <a:off x="2080726" y="1113447"/>
            <a:ext cx="3947442" cy="2923125"/>
            <a:chOff x="-3178189" y="-68504"/>
            <a:chExt cx="2531503" cy="1847935"/>
          </a:xfrm>
        </p:grpSpPr>
        <p:sp>
          <p:nvSpPr>
            <p:cNvPr id="429" name="Google Shape;429;p25"/>
            <p:cNvSpPr/>
            <p:nvPr/>
          </p:nvSpPr>
          <p:spPr>
            <a:xfrm>
              <a:off x="-2486376" y="-68504"/>
              <a:ext cx="1839690" cy="1847935"/>
            </a:xfrm>
            <a:custGeom>
              <a:avLst/>
              <a:gdLst/>
              <a:ahLst/>
              <a:cxnLst/>
              <a:rect l="l" t="t" r="r" b="b"/>
              <a:pathLst>
                <a:path w="1839690" h="1847935" extrusionOk="0">
                  <a:moveTo>
                    <a:pt x="919845" y="0"/>
                  </a:moveTo>
                  <a:cubicBezTo>
                    <a:pt x="1428526" y="2275"/>
                    <a:pt x="1839690" y="415282"/>
                    <a:pt x="1839690" y="923968"/>
                  </a:cubicBezTo>
                  <a:cubicBezTo>
                    <a:pt x="1839690" y="1432653"/>
                    <a:pt x="1428526" y="1845660"/>
                    <a:pt x="919845" y="1847935"/>
                  </a:cubicBezTo>
                  <a:cubicBezTo>
                    <a:pt x="411165" y="1845660"/>
                    <a:pt x="0" y="1432653"/>
                    <a:pt x="0" y="923968"/>
                  </a:cubicBezTo>
                  <a:cubicBezTo>
                    <a:pt x="0" y="415282"/>
                    <a:pt x="411165" y="2275"/>
                    <a:pt x="919845" y="0"/>
                  </a:cubicBezTo>
                  <a:close/>
                </a:path>
              </a:pathLst>
            </a:custGeom>
            <a:solidFill>
              <a:srgbClr val="F5C86B"/>
            </a:solidFill>
            <a:ln w="666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0" name="Google Shape;430;p25"/>
            <p:cNvSpPr txBox="1"/>
            <p:nvPr/>
          </p:nvSpPr>
          <p:spPr>
            <a:xfrm>
              <a:off x="-3178189" y="587963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35" name="Google Shape;435;p25"/>
          <p:cNvPicPr preferRelativeResize="0"/>
          <p:nvPr/>
        </p:nvPicPr>
        <p:blipFill rotWithShape="1">
          <a:blip r:embed="rId4">
            <a:alphaModFix/>
          </a:blip>
          <a:srcRect l="36075" t="20572" r="35656" b="20038"/>
          <a:stretch/>
        </p:blipFill>
        <p:spPr>
          <a:xfrm>
            <a:off x="2592633" y="4381824"/>
            <a:ext cx="4033637" cy="476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28112" y="634024"/>
            <a:ext cx="8271275" cy="868859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81B296A-EE27-4D07-B802-AC2F7D124F38}"/>
              </a:ext>
            </a:extLst>
          </p:cNvPr>
          <p:cNvSpPr txBox="1"/>
          <p:nvPr/>
        </p:nvSpPr>
        <p:spPr>
          <a:xfrm>
            <a:off x="12226695" y="2581453"/>
            <a:ext cx="4538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000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51A63606-39FB-4C21-A048-151FE9D20B35}"/>
              </a:ext>
            </a:extLst>
          </p:cNvPr>
          <p:cNvSpPr txBox="1"/>
          <p:nvPr/>
        </p:nvSpPr>
        <p:spPr>
          <a:xfrm>
            <a:off x="8962508" y="2182739"/>
            <a:ext cx="5953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CongThucLamKem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sau: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1E0C340-EF9B-4185-9B5E-C55DF44DBD5D}"/>
              </a:ext>
            </a:extLst>
          </p:cNvPr>
          <p:cNvSpPr txBox="1"/>
          <p:nvPr/>
        </p:nvSpPr>
        <p:spPr>
          <a:xfrm>
            <a:off x="9009517" y="3717223"/>
            <a:ext cx="577804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+mj-lt"/>
              </a:rPr>
              <a:t>a) </a:t>
            </a:r>
            <a:r>
              <a:rPr lang="vi-VN" sz="2400" b="1" dirty="0" err="1">
                <a:latin typeface="+mj-lt"/>
              </a:rPr>
              <a:t>Định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dạng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toàn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bộ</a:t>
            </a:r>
            <a:r>
              <a:rPr lang="vi-VN" sz="2400" b="1" dirty="0">
                <a:latin typeface="+mj-lt"/>
              </a:rPr>
              <a:t> văn </a:t>
            </a:r>
            <a:r>
              <a:rPr lang="vi-VN" sz="2400" b="1" dirty="0" err="1">
                <a:latin typeface="+mj-lt"/>
              </a:rPr>
              <a:t>bản</a:t>
            </a:r>
            <a:endParaRPr lang="vi-VN" sz="2400" b="1" dirty="0">
              <a:latin typeface="+mj-lt"/>
            </a:endParaRP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1: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toàn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bộ</a:t>
            </a:r>
            <a:r>
              <a:rPr lang="vi-VN" sz="2400" dirty="0">
                <a:latin typeface="+mj-lt"/>
              </a:rPr>
              <a:t> văn </a:t>
            </a:r>
            <a:r>
              <a:rPr lang="vi-VN" sz="2400" dirty="0" err="1">
                <a:latin typeface="+mj-lt"/>
              </a:rPr>
              <a:t>bản</a:t>
            </a:r>
            <a:r>
              <a:rPr lang="vi-VN" sz="2400" dirty="0">
                <a:latin typeface="+mj-lt"/>
              </a:rPr>
              <a:t>.</a:t>
            </a:r>
          </a:p>
          <a:p>
            <a:pPr algn="just"/>
            <a:r>
              <a:rPr lang="vi-VN" sz="2400" dirty="0">
                <a:latin typeface="+mj-lt"/>
              </a:rPr>
              <a:t> </a:t>
            </a:r>
          </a:p>
          <a:p>
            <a:pPr algn="just"/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phông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phông </a:t>
            </a:r>
            <a:r>
              <a:rPr lang="vi-VN" sz="2400" b="1" dirty="0" err="1">
                <a:latin typeface="+mj-lt"/>
              </a:rPr>
              <a:t>Verdana</a:t>
            </a:r>
            <a:r>
              <a:rPr lang="vi-VN" sz="2400" dirty="0">
                <a:latin typeface="+mj-lt"/>
              </a:rPr>
              <a:t>. </a:t>
            </a:r>
          </a:p>
          <a:p>
            <a:pPr algn="just"/>
            <a:endParaRPr lang="vi-VN" sz="2400" dirty="0">
              <a:latin typeface="+mj-lt"/>
            </a:endParaRPr>
          </a:p>
          <a:p>
            <a:pPr algn="just"/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3: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>
                <a:latin typeface="+mj-lt"/>
              </a:rPr>
              <a:t>12</a:t>
            </a:r>
            <a:endParaRPr lang="en-US" sz="2400" b="1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0F7571D-E350-42FC-85B6-EED48267ECAA}"/>
              </a:ext>
            </a:extLst>
          </p:cNvPr>
          <p:cNvSpPr txBox="1"/>
          <p:nvPr/>
        </p:nvSpPr>
        <p:spPr>
          <a:xfrm>
            <a:off x="3485242" y="2224281"/>
            <a:ext cx="22936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200" dirty="0" err="1">
                <a:solidFill>
                  <a:srgbClr val="FFFF00"/>
                </a:solidFill>
                <a:latin typeface="+mj-lt"/>
              </a:rPr>
              <a:t>Hướng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 </a:t>
            </a:r>
            <a:r>
              <a:rPr lang="vi-VN" sz="3200" dirty="0" err="1">
                <a:solidFill>
                  <a:srgbClr val="FFFF00"/>
                </a:solidFill>
                <a:latin typeface="+mj-lt"/>
              </a:rPr>
              <a:t>dẫn</a:t>
            </a:r>
            <a:r>
              <a:rPr lang="vi-VN" sz="3200" dirty="0">
                <a:solidFill>
                  <a:srgbClr val="FFFF00"/>
                </a:solidFill>
                <a:latin typeface="+mj-lt"/>
              </a:rPr>
              <a:t> :</a:t>
            </a:r>
            <a:endParaRPr lang="en-US" sz="3200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Google Shape;5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4" name="Google Shape;534;p29"/>
          <p:cNvGrpSpPr/>
          <p:nvPr/>
        </p:nvGrpSpPr>
        <p:grpSpPr>
          <a:xfrm>
            <a:off x="6875162" y="442028"/>
            <a:ext cx="8905262" cy="9683764"/>
            <a:chOff x="0" y="-38100"/>
            <a:chExt cx="2345419" cy="2550456"/>
          </a:xfrm>
        </p:grpSpPr>
        <p:sp>
          <p:nvSpPr>
            <p:cNvPr id="535" name="Google Shape;535;p29"/>
            <p:cNvSpPr/>
            <p:nvPr/>
          </p:nvSpPr>
          <p:spPr>
            <a:xfrm>
              <a:off x="0" y="0"/>
              <a:ext cx="2345419" cy="2512356"/>
            </a:xfrm>
            <a:custGeom>
              <a:avLst/>
              <a:gdLst/>
              <a:ahLst/>
              <a:cxnLst/>
              <a:rect l="l" t="t" r="r" b="b"/>
              <a:pathLst>
                <a:path w="2345419" h="2512356" extrusionOk="0">
                  <a:moveTo>
                    <a:pt x="0" y="0"/>
                  </a:moveTo>
                  <a:lnTo>
                    <a:pt x="2345419" y="0"/>
                  </a:lnTo>
                  <a:lnTo>
                    <a:pt x="2345419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36" name="Google Shape;536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" name="Google Shape;537;p29"/>
          <p:cNvGrpSpPr/>
          <p:nvPr/>
        </p:nvGrpSpPr>
        <p:grpSpPr>
          <a:xfrm>
            <a:off x="6875162" y="463978"/>
            <a:ext cx="8762403" cy="9560509"/>
            <a:chOff x="0" y="-38100"/>
            <a:chExt cx="2307793" cy="2517994"/>
          </a:xfrm>
        </p:grpSpPr>
        <p:sp>
          <p:nvSpPr>
            <p:cNvPr id="538" name="Google Shape;538;p29"/>
            <p:cNvSpPr/>
            <p:nvPr/>
          </p:nvSpPr>
          <p:spPr>
            <a:xfrm>
              <a:off x="0" y="0"/>
              <a:ext cx="2307793" cy="2479894"/>
            </a:xfrm>
            <a:custGeom>
              <a:avLst/>
              <a:gdLst/>
              <a:ahLst/>
              <a:cxnLst/>
              <a:rect l="l" t="t" r="r" b="b"/>
              <a:pathLst>
                <a:path w="2307793" h="2479894" extrusionOk="0">
                  <a:moveTo>
                    <a:pt x="0" y="0"/>
                  </a:moveTo>
                  <a:lnTo>
                    <a:pt x="2307793" y="0"/>
                  </a:lnTo>
                  <a:lnTo>
                    <a:pt x="230779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4542C"/>
            </a:solidFill>
            <a:ln>
              <a:noFill/>
            </a:ln>
          </p:spPr>
        </p:sp>
        <p:sp>
          <p:nvSpPr>
            <p:cNvPr id="539" name="Google Shape;539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" name="Google Shape;540;p29"/>
          <p:cNvGrpSpPr/>
          <p:nvPr/>
        </p:nvGrpSpPr>
        <p:grpSpPr>
          <a:xfrm>
            <a:off x="6334068" y="23806"/>
            <a:ext cx="9041921" cy="9683764"/>
            <a:chOff x="0" y="-38100"/>
            <a:chExt cx="2381411" cy="2550456"/>
          </a:xfrm>
        </p:grpSpPr>
        <p:sp>
          <p:nvSpPr>
            <p:cNvPr id="541" name="Google Shape;541;p29"/>
            <p:cNvSpPr/>
            <p:nvPr/>
          </p:nvSpPr>
          <p:spPr>
            <a:xfrm>
              <a:off x="0" y="0"/>
              <a:ext cx="2381411" cy="2512356"/>
            </a:xfrm>
            <a:custGeom>
              <a:avLst/>
              <a:gdLst/>
              <a:ahLst/>
              <a:cxnLst/>
              <a:rect l="l" t="t" r="r" b="b"/>
              <a:pathLst>
                <a:path w="2381411" h="2512356" extrusionOk="0">
                  <a:moveTo>
                    <a:pt x="0" y="0"/>
                  </a:moveTo>
                  <a:lnTo>
                    <a:pt x="2381411" y="0"/>
                  </a:lnTo>
                  <a:lnTo>
                    <a:pt x="238141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542" name="Google Shape;542;p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" name="Google Shape;543;p29"/>
          <p:cNvGrpSpPr/>
          <p:nvPr/>
        </p:nvGrpSpPr>
        <p:grpSpPr>
          <a:xfrm>
            <a:off x="5527395" y="168467"/>
            <a:ext cx="9806355" cy="9446637"/>
            <a:chOff x="-71730" y="1070"/>
            <a:chExt cx="2582744" cy="2488003"/>
          </a:xfrm>
        </p:grpSpPr>
        <p:sp>
          <p:nvSpPr>
            <p:cNvPr id="544" name="Google Shape;544;p29"/>
            <p:cNvSpPr/>
            <p:nvPr/>
          </p:nvSpPr>
          <p:spPr>
            <a:xfrm>
              <a:off x="164513" y="9179"/>
              <a:ext cx="2346501" cy="2479894"/>
            </a:xfrm>
            <a:custGeom>
              <a:avLst/>
              <a:gdLst/>
              <a:ahLst/>
              <a:cxnLst/>
              <a:rect l="l" t="t" r="r" b="b"/>
              <a:pathLst>
                <a:path w="2346501" h="2479894" extrusionOk="0">
                  <a:moveTo>
                    <a:pt x="0" y="0"/>
                  </a:moveTo>
                  <a:lnTo>
                    <a:pt x="2346501" y="0"/>
                  </a:lnTo>
                  <a:lnTo>
                    <a:pt x="234650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5" name="Google Shape;545;p29"/>
            <p:cNvSpPr txBox="1"/>
            <p:nvPr/>
          </p:nvSpPr>
          <p:spPr>
            <a:xfrm>
              <a:off x="-71730" y="1070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9" name="Google Shape;549;p29"/>
          <p:cNvSpPr txBox="1"/>
          <p:nvPr/>
        </p:nvSpPr>
        <p:spPr>
          <a:xfrm>
            <a:off x="6883028" y="1381770"/>
            <a:ext cx="8045992" cy="4077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1: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dòng</a:t>
            </a:r>
            <a:r>
              <a:rPr lang="vi-VN" sz="2400" dirty="0">
                <a:latin typeface="+mj-lt"/>
              </a:rPr>
              <a:t> tiêu </a:t>
            </a:r>
            <a:r>
              <a:rPr lang="vi-VN" sz="2400" dirty="0" err="1">
                <a:latin typeface="+mj-lt"/>
              </a:rPr>
              <a:t>đề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2: </a:t>
            </a:r>
            <a:r>
              <a:rPr lang="vi-VN" sz="2400" dirty="0" err="1">
                <a:latin typeface="+mj-lt"/>
              </a:rPr>
              <a:t>Lần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lượt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các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phông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kiểu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31) </a:t>
            </a:r>
            <a:r>
              <a:rPr lang="vi-VN" sz="2400" dirty="0" err="1">
                <a:latin typeface="+mj-lt"/>
              </a:rPr>
              <a:t>để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phông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Tahoma</a:t>
            </a:r>
            <a:r>
              <a:rPr lang="vi-VN" sz="2400" dirty="0">
                <a:latin typeface="+mj-lt"/>
              </a:rPr>
              <a:t>, </a:t>
            </a:r>
            <a:r>
              <a:rPr lang="vi-VN" sz="2400" dirty="0" err="1">
                <a:latin typeface="+mj-lt"/>
              </a:rPr>
              <a:t>cỡ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 </a:t>
            </a:r>
            <a:r>
              <a:rPr lang="vi-VN" sz="2400" b="1" dirty="0">
                <a:latin typeface="+mj-lt"/>
              </a:rPr>
              <a:t>16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kiểu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chữ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đậm</a:t>
            </a:r>
            <a:r>
              <a:rPr lang="vi-VN" sz="2400" dirty="0"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3: </a:t>
            </a:r>
            <a:r>
              <a:rPr lang="vi-VN" sz="2400" dirty="0" err="1">
                <a:latin typeface="+mj-lt"/>
              </a:rPr>
              <a:t>Nháy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chuột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vào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lệnh</a:t>
            </a:r>
            <a:r>
              <a:rPr lang="vi-VN" sz="2400" dirty="0">
                <a:latin typeface="+mj-lt"/>
              </a:rPr>
              <a:t>           </a:t>
            </a:r>
            <a:r>
              <a:rPr lang="vi-VN" sz="2400" dirty="0" err="1">
                <a:latin typeface="+mj-lt"/>
              </a:rPr>
              <a:t>và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màu</a:t>
            </a:r>
            <a:r>
              <a:rPr lang="vi-VN" sz="2400" dirty="0">
                <a:latin typeface="+mj-lt"/>
              </a:rPr>
              <a:t> xanh </a:t>
            </a:r>
            <a:r>
              <a:rPr lang="vi-VN" sz="2400" b="1" dirty="0" err="1">
                <a:latin typeface="+mj-lt"/>
              </a:rPr>
              <a:t>Blue</a:t>
            </a:r>
            <a:r>
              <a:rPr lang="vi-VN" sz="2400" dirty="0">
                <a:latin typeface="+mj-lt"/>
              </a:rPr>
              <a:t> (</a:t>
            </a: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35).</a:t>
            </a:r>
          </a:p>
        </p:txBody>
      </p:sp>
      <p:pic>
        <p:nvPicPr>
          <p:cNvPr id="550" name="Google Shape;55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5104" y="3811931"/>
            <a:ext cx="5874524" cy="530931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338;p21">
            <a:extLst>
              <a:ext uri="{FF2B5EF4-FFF2-40B4-BE49-F238E27FC236}">
                <a16:creationId xmlns:a16="http://schemas.microsoft.com/office/drawing/2014/main" xmlns="" id="{8853F8B3-E1F0-4C5B-82B6-BD12EFC16293}"/>
              </a:ext>
            </a:extLst>
          </p:cNvPr>
          <p:cNvSpPr txBox="1"/>
          <p:nvPr/>
        </p:nvSpPr>
        <p:spPr>
          <a:xfrm>
            <a:off x="7011087" y="671896"/>
            <a:ext cx="401149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latin typeface="+mj-lt"/>
              </a:rPr>
              <a:t>b) </a:t>
            </a:r>
            <a:r>
              <a:rPr lang="vi-VN" sz="2400" b="1" dirty="0" err="1">
                <a:latin typeface="+mj-lt"/>
              </a:rPr>
              <a:t>Định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dạng</a:t>
            </a:r>
            <a:r>
              <a:rPr lang="vi-VN" sz="2400" b="1" dirty="0">
                <a:latin typeface="+mj-lt"/>
              </a:rPr>
              <a:t> tiêu </a:t>
            </a:r>
            <a:r>
              <a:rPr lang="vi-VN" sz="2400" b="1" dirty="0" err="1">
                <a:latin typeface="+mj-lt"/>
              </a:rPr>
              <a:t>đề</a:t>
            </a:r>
            <a:r>
              <a:rPr lang="vi-VN" sz="2400" b="1" dirty="0">
                <a:latin typeface="+mj-lt"/>
              </a:rPr>
              <a:t> văn </a:t>
            </a:r>
            <a:r>
              <a:rPr lang="vi-VN" sz="2400" b="1" dirty="0" err="1">
                <a:latin typeface="+mj-lt"/>
              </a:rPr>
              <a:t>bản</a:t>
            </a:r>
            <a:endParaRPr lang="vi-VN" sz="2400" b="1" dirty="0">
              <a:latin typeface="+mj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50EF0E7-8187-4DA4-9E54-43189B624D0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54904" y="4189627"/>
            <a:ext cx="745778" cy="5032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B548B88-15A1-4FC3-A420-DA48BA4D67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7188" y="5678485"/>
            <a:ext cx="5281730" cy="3213674"/>
          </a:xfrm>
          <a:prstGeom prst="rect">
            <a:avLst/>
          </a:prstGeom>
        </p:spPr>
      </p:pic>
      <p:sp>
        <p:nvSpPr>
          <p:cNvPr id="24" name="Google Shape;338;p21">
            <a:extLst>
              <a:ext uri="{FF2B5EF4-FFF2-40B4-BE49-F238E27FC236}">
                <a16:creationId xmlns:a16="http://schemas.microsoft.com/office/drawing/2014/main" xmlns="" id="{7CD2B03E-BE81-41AB-BB85-78B2E559C262}"/>
              </a:ext>
            </a:extLst>
          </p:cNvPr>
          <p:cNvSpPr txBox="1"/>
          <p:nvPr/>
        </p:nvSpPr>
        <p:spPr>
          <a:xfrm>
            <a:off x="8418212" y="9006192"/>
            <a:ext cx="413923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35. </a:t>
            </a:r>
            <a:r>
              <a:rPr lang="vi-VN" sz="2400" dirty="0" err="1">
                <a:latin typeface="+mj-lt"/>
              </a:rPr>
              <a:t>Chọn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màu</a:t>
            </a:r>
            <a:r>
              <a:rPr lang="vi-VN" sz="2400" dirty="0">
                <a:latin typeface="+mj-lt"/>
              </a:rPr>
              <a:t> </a:t>
            </a:r>
            <a:r>
              <a:rPr lang="vi-VN" sz="2400" dirty="0" err="1">
                <a:latin typeface="+mj-lt"/>
              </a:rPr>
              <a:t>sắc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26"/>
          <p:cNvGrpSpPr/>
          <p:nvPr/>
        </p:nvGrpSpPr>
        <p:grpSpPr>
          <a:xfrm>
            <a:off x="387343" y="265452"/>
            <a:ext cx="17544871" cy="9647599"/>
            <a:chOff x="0" y="-144661"/>
            <a:chExt cx="23393161" cy="12863465"/>
          </a:xfrm>
        </p:grpSpPr>
        <p:grpSp>
          <p:nvGrpSpPr>
            <p:cNvPr id="444" name="Google Shape;444;p26"/>
            <p:cNvGrpSpPr/>
            <p:nvPr/>
          </p:nvGrpSpPr>
          <p:grpSpPr>
            <a:xfrm>
              <a:off x="0" y="-144661"/>
              <a:ext cx="23393161" cy="12863465"/>
              <a:chOff x="0" y="-28575"/>
              <a:chExt cx="4620871" cy="2540931"/>
            </a:xfrm>
          </p:grpSpPr>
          <p:sp>
            <p:nvSpPr>
              <p:cNvPr id="445" name="Google Shape;445;p26"/>
              <p:cNvSpPr/>
              <p:nvPr/>
            </p:nvSpPr>
            <p:spPr>
              <a:xfrm>
                <a:off x="0" y="0"/>
                <a:ext cx="4620871" cy="2512356"/>
              </a:xfrm>
              <a:custGeom>
                <a:avLst/>
                <a:gdLst/>
                <a:ahLst/>
                <a:cxnLst/>
                <a:rect l="l" t="t" r="r" b="b"/>
                <a:pathLst>
                  <a:path w="4620871" h="2512356" extrusionOk="0">
                    <a:moveTo>
                      <a:pt x="0" y="0"/>
                    </a:moveTo>
                    <a:lnTo>
                      <a:pt x="4620871" y="0"/>
                    </a:lnTo>
                    <a:lnTo>
                      <a:pt x="4620871" y="2512356"/>
                    </a:lnTo>
                    <a:lnTo>
                      <a:pt x="0" y="25123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</p:sp>
          <p:sp>
            <p:nvSpPr>
              <p:cNvPr id="446" name="Google Shape;446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" name="Google Shape;447;p26"/>
            <p:cNvGrpSpPr/>
            <p:nvPr/>
          </p:nvGrpSpPr>
          <p:grpSpPr>
            <a:xfrm>
              <a:off x="85349" y="-62491"/>
              <a:ext cx="23222464" cy="12699125"/>
              <a:chOff x="0" y="-28575"/>
              <a:chExt cx="4587153" cy="2508469"/>
            </a:xfrm>
          </p:grpSpPr>
          <p:sp>
            <p:nvSpPr>
              <p:cNvPr id="448" name="Google Shape;448;p26"/>
              <p:cNvSpPr/>
              <p:nvPr/>
            </p:nvSpPr>
            <p:spPr>
              <a:xfrm>
                <a:off x="0" y="0"/>
                <a:ext cx="4587153" cy="2479894"/>
              </a:xfrm>
              <a:custGeom>
                <a:avLst/>
                <a:gdLst/>
                <a:ahLst/>
                <a:cxnLst/>
                <a:rect l="l" t="t" r="r" b="b"/>
                <a:pathLst>
                  <a:path w="4587153" h="2479894" extrusionOk="0">
                    <a:moveTo>
                      <a:pt x="0" y="0"/>
                    </a:moveTo>
                    <a:lnTo>
                      <a:pt x="4587153" y="0"/>
                    </a:lnTo>
                    <a:lnTo>
                      <a:pt x="4587153" y="2479894"/>
                    </a:lnTo>
                    <a:lnTo>
                      <a:pt x="0" y="2479894"/>
                    </a:lnTo>
                    <a:close/>
                  </a:path>
                </a:pathLst>
              </a:custGeom>
              <a:solidFill>
                <a:srgbClr val="25A6CB"/>
              </a:solidFill>
              <a:ln>
                <a:noFill/>
              </a:ln>
            </p:spPr>
          </p:sp>
          <p:sp>
            <p:nvSpPr>
              <p:cNvPr id="449" name="Google Shape;449;p26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71222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50" name="Google Shape;45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9" name="Google Shape;459;p26"/>
          <p:cNvGrpSpPr/>
          <p:nvPr/>
        </p:nvGrpSpPr>
        <p:grpSpPr>
          <a:xfrm>
            <a:off x="10208849" y="637600"/>
            <a:ext cx="7627795" cy="5763200"/>
            <a:chOff x="0" y="-28575"/>
            <a:chExt cx="2222462" cy="2344903"/>
          </a:xfrm>
        </p:grpSpPr>
        <p:sp>
          <p:nvSpPr>
            <p:cNvPr id="460" name="Google Shape;460;p26"/>
            <p:cNvSpPr/>
            <p:nvPr/>
          </p:nvSpPr>
          <p:spPr>
            <a:xfrm>
              <a:off x="0" y="0"/>
              <a:ext cx="2222462" cy="2316328"/>
            </a:xfrm>
            <a:custGeom>
              <a:avLst/>
              <a:gdLst/>
              <a:ahLst/>
              <a:cxnLst/>
              <a:rect l="l" t="t" r="r" b="b"/>
              <a:pathLst>
                <a:path w="2222462" h="2316328" extrusionOk="0">
                  <a:moveTo>
                    <a:pt x="0" y="0"/>
                  </a:moveTo>
                  <a:lnTo>
                    <a:pt x="2222462" y="0"/>
                  </a:lnTo>
                  <a:lnTo>
                    <a:pt x="2222462" y="2316328"/>
                  </a:lnTo>
                  <a:lnTo>
                    <a:pt x="0" y="2316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461" name="Google Shape;461;p2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63" name="Google Shape;463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40864" y="6969819"/>
            <a:ext cx="4328049" cy="496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437;p25">
            <a:extLst>
              <a:ext uri="{FF2B5EF4-FFF2-40B4-BE49-F238E27FC236}">
                <a16:creationId xmlns:a16="http://schemas.microsoft.com/office/drawing/2014/main" xmlns="" id="{CEC771EE-4864-4772-A801-7D43BC11288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7459" y="541103"/>
            <a:ext cx="9155603" cy="9204792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49;p29">
            <a:extLst>
              <a:ext uri="{FF2B5EF4-FFF2-40B4-BE49-F238E27FC236}">
                <a16:creationId xmlns:a16="http://schemas.microsoft.com/office/drawing/2014/main" xmlns="" id="{6897F466-7680-43C1-9FC1-3C2A1A670350}"/>
              </a:ext>
            </a:extLst>
          </p:cNvPr>
          <p:cNvSpPr txBox="1"/>
          <p:nvPr/>
        </p:nvSpPr>
        <p:spPr>
          <a:xfrm>
            <a:off x="1981991" y="2029905"/>
            <a:ext cx="7208843" cy="6115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1: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Chọn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đầu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Nguyên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liệu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2: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Lần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lượt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nháy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chuột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nút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phông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chữ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cỡ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chữ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kiểu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chữ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(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Hình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31)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chọn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phông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chữ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+mj-lt"/>
              </a:rPr>
              <a:t>Verdana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cỡ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chữ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+mj-lt"/>
              </a:rPr>
              <a:t>12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kiểu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chữ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đậm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, nghiêng.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3: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Nháy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chuột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        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chọn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màu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tím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b="1" dirty="0" err="1">
                <a:solidFill>
                  <a:schemeClr val="tx1"/>
                </a:solidFill>
                <a:latin typeface="+mj-lt"/>
              </a:rPr>
              <a:t>Purple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rgbClr val="92D050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4: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Thực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hiện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tương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tự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các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Bước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1, 2, 3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định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dạng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cho hai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đầu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mục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Dụng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cụ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Hướng</a:t>
            </a:r>
            <a:r>
              <a:rPr lang="vi-VN" sz="2400" dirty="0">
                <a:solidFill>
                  <a:srgbClr val="92D050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rgbClr val="92D050"/>
                </a:solidFill>
                <a:latin typeface="+mj-lt"/>
              </a:rPr>
              <a:t>dẫn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pPr marL="0" marR="0" lvl="1" indent="0" algn="just" rtl="0">
              <a:lnSpc>
                <a:spcPct val="18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solidFill>
                  <a:schemeClr val="tx1"/>
                </a:solidFill>
                <a:latin typeface="+mj-lt"/>
              </a:rPr>
              <a:t>Nháy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chuột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vào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nút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lệnh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        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để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 lưu </a:t>
            </a:r>
            <a:r>
              <a:rPr lang="vi-VN" sz="2400" dirty="0" err="1">
                <a:solidFill>
                  <a:schemeClr val="tx1"/>
                </a:solidFill>
                <a:latin typeface="+mj-lt"/>
              </a:rPr>
              <a:t>tệp</a:t>
            </a:r>
            <a:r>
              <a:rPr lang="vi-VN" sz="2400" dirty="0">
                <a:solidFill>
                  <a:schemeClr val="tx1"/>
                </a:solidFill>
                <a:latin typeface="+mj-lt"/>
              </a:rPr>
              <a:t>. </a:t>
            </a:r>
          </a:p>
        </p:txBody>
      </p:sp>
      <p:sp>
        <p:nvSpPr>
          <p:cNvPr id="55" name="Google Shape;338;p21">
            <a:extLst>
              <a:ext uri="{FF2B5EF4-FFF2-40B4-BE49-F238E27FC236}">
                <a16:creationId xmlns:a16="http://schemas.microsoft.com/office/drawing/2014/main" xmlns="" id="{CE9D73EB-3BD3-468D-84BA-27125B2AFD79}"/>
              </a:ext>
            </a:extLst>
          </p:cNvPr>
          <p:cNvSpPr txBox="1"/>
          <p:nvPr/>
        </p:nvSpPr>
        <p:spPr>
          <a:xfrm>
            <a:off x="2759325" y="1429499"/>
            <a:ext cx="4194709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latin typeface="+mj-lt"/>
              </a:rPr>
              <a:t>c) </a:t>
            </a:r>
            <a:r>
              <a:rPr lang="vi-VN" sz="2400" b="1" dirty="0" err="1">
                <a:latin typeface="+mj-lt"/>
              </a:rPr>
              <a:t>Định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dạng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các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đầu</a:t>
            </a:r>
            <a:r>
              <a:rPr lang="vi-VN" sz="2400" b="1" dirty="0">
                <a:latin typeface="+mj-lt"/>
              </a:rPr>
              <a:t> </a:t>
            </a:r>
            <a:r>
              <a:rPr lang="vi-VN" sz="2400" b="1" dirty="0" err="1">
                <a:latin typeface="+mj-lt"/>
              </a:rPr>
              <a:t>mục</a:t>
            </a:r>
            <a:endParaRPr lang="vi-VN" sz="2400" b="1" dirty="0">
              <a:latin typeface="+mj-lt"/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12981254-FE1D-4C34-A630-53E97754C22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067931" y="7566193"/>
            <a:ext cx="518481" cy="41941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4DBF33E4-7904-43B6-8604-D4F4C0E7300C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039361" y="4891879"/>
            <a:ext cx="745778" cy="503240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B702D577-6137-402C-A498-F104BF685A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10574" y="807030"/>
            <a:ext cx="7387491" cy="5453231"/>
          </a:xfrm>
          <a:prstGeom prst="rect">
            <a:avLst/>
          </a:prstGeom>
        </p:spPr>
      </p:pic>
      <p:sp>
        <p:nvSpPr>
          <p:cNvPr id="59" name="Google Shape;338;p21">
            <a:extLst>
              <a:ext uri="{FF2B5EF4-FFF2-40B4-BE49-F238E27FC236}">
                <a16:creationId xmlns:a16="http://schemas.microsoft.com/office/drawing/2014/main" xmlns="" id="{62BF2160-E3B8-4817-9E40-FD4C458809F5}"/>
              </a:ext>
            </a:extLst>
          </p:cNvPr>
          <p:cNvSpPr txBox="1"/>
          <p:nvPr/>
        </p:nvSpPr>
        <p:spPr>
          <a:xfrm>
            <a:off x="12054483" y="6455491"/>
            <a:ext cx="4139230" cy="494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ctr" rtl="0">
              <a:lnSpc>
                <a:spcPct val="13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dirty="0" err="1">
                <a:latin typeface="+mj-lt"/>
              </a:rPr>
              <a:t>Hình</a:t>
            </a:r>
            <a:r>
              <a:rPr lang="vi-VN" sz="2400" dirty="0">
                <a:latin typeface="+mj-lt"/>
              </a:rPr>
              <a:t> 31</a:t>
            </a:r>
            <a:endParaRPr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5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1067</Words>
  <Application>Microsoft Office PowerPoint</Application>
  <PresentationFormat>Custom</PresentationFormat>
  <Paragraphs>71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Paytone One</vt:lpstr>
      <vt:lpstr>Times New Roman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Abc</cp:lastModifiedBy>
  <cp:revision>36</cp:revision>
  <dcterms:modified xsi:type="dcterms:W3CDTF">2024-11-18T07:56:32Z</dcterms:modified>
</cp:coreProperties>
</file>