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64" r:id="rId4"/>
    <p:sldId id="281" r:id="rId5"/>
    <p:sldId id="267" r:id="rId6"/>
    <p:sldId id="268" r:id="rId7"/>
    <p:sldId id="272" r:id="rId8"/>
    <p:sldId id="269" r:id="rId9"/>
    <p:sldId id="285" r:id="rId10"/>
    <p:sldId id="270" r:id="rId11"/>
    <p:sldId id="271" r:id="rId12"/>
    <p:sldId id="286" r:id="rId13"/>
    <p:sldId id="287" r:id="rId14"/>
    <p:sldId id="27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Paytone One" panose="020B0604020202020204" charset="0"/>
      <p:regular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0860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6933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2089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3457306" y="2814841"/>
            <a:ext cx="11813345" cy="1318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en-US" sz="7200" dirty="0">
                <a:latin typeface="Paytone One" panose="020B0604020202020204" charset="0"/>
              </a:rPr>
              <a:t>4</a:t>
            </a:r>
            <a:r>
              <a:rPr lang="vi-VN" sz="7200" dirty="0">
                <a:latin typeface="Paytone One" panose="020B0604020202020204" charset="0"/>
              </a:rPr>
              <a:t>: Cây thư </a:t>
            </a:r>
            <a:r>
              <a:rPr lang="vi-VN" sz="7200" dirty="0" err="1">
                <a:latin typeface="Paytone One" panose="020B0604020202020204" charset="0"/>
              </a:rPr>
              <a:t>mục</a:t>
            </a:r>
            <a:endParaRPr sz="7200" dirty="0">
              <a:latin typeface="Paytone One" panose="020B0604020202020204" charset="0"/>
            </a:endParaRPr>
          </a:p>
        </p:txBody>
      </p: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95;p13">
            <a:extLst>
              <a:ext uri="{FF2B5EF4-FFF2-40B4-BE49-F238E27FC236}">
                <a16:creationId xmlns:a16="http://schemas.microsoft.com/office/drawing/2014/main" id="{2C9FB8F2-FC3A-4559-BA29-4202802FB68B}"/>
              </a:ext>
            </a:extLst>
          </p:cNvPr>
          <p:cNvSpPr/>
          <p:nvPr/>
        </p:nvSpPr>
        <p:spPr>
          <a:xfrm>
            <a:off x="4297775" y="1170348"/>
            <a:ext cx="9825074" cy="1482285"/>
          </a:xfrm>
          <a:custGeom>
            <a:avLst/>
            <a:gdLst/>
            <a:ahLst/>
            <a:cxnLst/>
            <a:rect l="l" t="t" r="r" b="b"/>
            <a:pathLst>
              <a:path w="1561368" h="191618" extrusionOk="0">
                <a:moveTo>
                  <a:pt x="66602" y="0"/>
                </a:moveTo>
                <a:lnTo>
                  <a:pt x="1494766" y="0"/>
                </a:lnTo>
                <a:cubicBezTo>
                  <a:pt x="1512430" y="0"/>
                  <a:pt x="1529371" y="7017"/>
                  <a:pt x="1541861" y="19507"/>
                </a:cubicBezTo>
                <a:cubicBezTo>
                  <a:pt x="1554351" y="31998"/>
                  <a:pt x="1561368" y="48938"/>
                  <a:pt x="1561368" y="66602"/>
                </a:cubicBezTo>
                <a:lnTo>
                  <a:pt x="1561368" y="125016"/>
                </a:lnTo>
                <a:cubicBezTo>
                  <a:pt x="1561368" y="142680"/>
                  <a:pt x="1554351" y="159621"/>
                  <a:pt x="1541861" y="172111"/>
                </a:cubicBezTo>
                <a:cubicBezTo>
                  <a:pt x="1529371" y="184601"/>
                  <a:pt x="1512430" y="191618"/>
                  <a:pt x="1494766" y="191618"/>
                </a:cubicBezTo>
                <a:lnTo>
                  <a:pt x="66602" y="191618"/>
                </a:lnTo>
                <a:cubicBezTo>
                  <a:pt x="48938" y="191618"/>
                  <a:pt x="31998" y="184601"/>
                  <a:pt x="19507" y="172111"/>
                </a:cubicBezTo>
                <a:cubicBezTo>
                  <a:pt x="7017" y="159621"/>
                  <a:pt x="0" y="142680"/>
                  <a:pt x="0" y="125016"/>
                </a:cubicBezTo>
                <a:lnTo>
                  <a:pt x="0" y="66602"/>
                </a:lnTo>
                <a:cubicBezTo>
                  <a:pt x="0" y="48938"/>
                  <a:pt x="7017" y="31998"/>
                  <a:pt x="19507" y="19507"/>
                </a:cubicBezTo>
                <a:cubicBezTo>
                  <a:pt x="31998" y="7017"/>
                  <a:pt x="48938" y="0"/>
                  <a:pt x="66602" y="0"/>
                </a:cubicBezTo>
                <a:close/>
              </a:path>
            </a:pathLst>
          </a:custGeom>
          <a:solidFill>
            <a:srgbClr val="F5B9BE"/>
          </a:solidFill>
          <a:ln w="476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;p13">
            <a:extLst>
              <a:ext uri="{FF2B5EF4-FFF2-40B4-BE49-F238E27FC236}">
                <a16:creationId xmlns:a16="http://schemas.microsoft.com/office/drawing/2014/main" id="{2196EBDD-3767-4D0E-B5F3-E42A0BABC108}"/>
              </a:ext>
            </a:extLst>
          </p:cNvPr>
          <p:cNvSpPr txBox="1"/>
          <p:nvPr/>
        </p:nvSpPr>
        <p:spPr>
          <a:xfrm>
            <a:off x="5215601" y="1342799"/>
            <a:ext cx="7856799" cy="116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CHỦ ĐỀ 3. TỔ CHỨC LƯU TRỮ, </a:t>
            </a:r>
          </a:p>
          <a:p>
            <a:pPr marL="0" marR="0" lvl="0" indent="0" algn="ctr" rtl="0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099" dirty="0">
                <a:latin typeface="Paytone One"/>
                <a:sym typeface="Paytone One"/>
              </a:rPr>
              <a:t>TÌM KIẾM VÀ TRAO ĐỔI THÔNG TIN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id="{02D0E938-C64D-46EB-8CC9-9F1CDCC3AE72}"/>
              </a:ext>
            </a:extLst>
          </p:cNvPr>
          <p:cNvSpPr txBox="1"/>
          <p:nvPr/>
        </p:nvSpPr>
        <p:spPr>
          <a:xfrm>
            <a:off x="3521317" y="898204"/>
            <a:ext cx="11231739" cy="341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latin typeface="Paytone One"/>
                <a:sym typeface="Paytone One"/>
              </a:rPr>
              <a:t>3</a:t>
            </a:r>
            <a:r>
              <a:rPr lang="vi-VN" sz="5400" b="1" dirty="0">
                <a:latin typeface="Paytone One"/>
                <a:sym typeface="Paytone One"/>
              </a:rPr>
              <a:t>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cây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sử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dụng</a:t>
            </a:r>
            <a:r>
              <a:rPr lang="vi-VN" sz="5400" b="1" dirty="0">
                <a:latin typeface="Paytone One"/>
                <a:sym typeface="Paytone One"/>
              </a:rPr>
              <a:t>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</a:p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tinh	</a:t>
            </a:r>
            <a:endParaRPr lang="en-US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826232" y="505810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435827" y="6719717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286618" y="6847369"/>
            <a:ext cx="6857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Tạo</a:t>
            </a:r>
            <a:r>
              <a:rPr lang="vi-VN" sz="2800" dirty="0">
                <a:latin typeface="+mj-lt"/>
              </a:rPr>
              <a:t> cây thư </a:t>
            </a:r>
            <a:r>
              <a:rPr lang="vi-VN" sz="2800" dirty="0" err="1">
                <a:latin typeface="+mj-lt"/>
              </a:rPr>
              <a:t>mục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cấu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trúc</a:t>
            </a:r>
            <a:r>
              <a:rPr lang="vi-VN" sz="2800" dirty="0">
                <a:latin typeface="+mj-lt"/>
              </a:rPr>
              <a:t> như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19.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1832117" y="820506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3108769" y="1404381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8667728" y="1878657"/>
            <a:ext cx="393781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8667728" y="4184651"/>
            <a:ext cx="829600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3: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2873694" y="7789887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endParaRPr lang="en-US" sz="2400" dirty="0">
              <a:latin typeface="+mj-lt"/>
            </a:endParaRPr>
          </a:p>
        </p:txBody>
      </p:sp>
      <p:sp>
        <p:nvSpPr>
          <p:cNvPr id="42" name="Google Shape;525;p28">
            <a:extLst>
              <a:ext uri="{FF2B5EF4-FFF2-40B4-BE49-F238E27FC236}">
                <a16:creationId xmlns:a16="http://schemas.microsoft.com/office/drawing/2014/main" id="{5FFB47FE-2915-47F2-A9B9-5FCC0A76BFF9}"/>
              </a:ext>
            </a:extLst>
          </p:cNvPr>
          <p:cNvSpPr txBox="1"/>
          <p:nvPr/>
        </p:nvSpPr>
        <p:spPr>
          <a:xfrm>
            <a:off x="8656858" y="5143499"/>
            <a:ext cx="856876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4: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tượng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Anh-Bai-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tap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-nhom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vừa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3" name="Google Shape;525;p28">
            <a:extLst>
              <a:ext uri="{FF2B5EF4-FFF2-40B4-BE49-F238E27FC236}">
                <a16:creationId xmlns:a16="http://schemas.microsoft.com/office/drawing/2014/main" id="{3713D189-AB36-454A-BC3C-B345E9FF4465}"/>
              </a:ext>
            </a:extLst>
          </p:cNvPr>
          <p:cNvSpPr txBox="1"/>
          <p:nvPr/>
        </p:nvSpPr>
        <p:spPr>
          <a:xfrm>
            <a:off x="8667728" y="6589032"/>
            <a:ext cx="8568766" cy="659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5: </a:t>
            </a:r>
            <a:r>
              <a:rPr lang="vi-VN" sz="2400" dirty="0" err="1">
                <a:latin typeface="+mj-lt"/>
              </a:rPr>
              <a:t>Tạo</a:t>
            </a:r>
            <a:r>
              <a:rPr lang="vi-VN" sz="2400" dirty="0">
                <a:latin typeface="+mj-lt"/>
              </a:rPr>
              <a:t> ba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An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Minh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Khoa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5" name="Google Shape;525;p28">
            <a:extLst>
              <a:ext uri="{FF2B5EF4-FFF2-40B4-BE49-F238E27FC236}">
                <a16:creationId xmlns:a16="http://schemas.microsoft.com/office/drawing/2014/main" id="{C5765FCE-1FFD-4170-8266-BF906D973FDF}"/>
              </a:ext>
            </a:extLst>
          </p:cNvPr>
          <p:cNvSpPr txBox="1"/>
          <p:nvPr/>
        </p:nvSpPr>
        <p:spPr>
          <a:xfrm>
            <a:off x="8656858" y="7622962"/>
            <a:ext cx="856876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6: </a:t>
            </a:r>
            <a:r>
              <a:rPr lang="vi-VN" sz="2400" dirty="0">
                <a:latin typeface="+mj-lt"/>
              </a:rPr>
              <a:t>Sao </a:t>
            </a:r>
            <a:r>
              <a:rPr lang="vi-VN" sz="2400" dirty="0" err="1">
                <a:latin typeface="+mj-lt"/>
              </a:rPr>
              <a:t>chép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mỗi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tương </a:t>
            </a:r>
            <a:r>
              <a:rPr lang="vi-VN" sz="2400" dirty="0" err="1">
                <a:latin typeface="+mj-lt"/>
              </a:rPr>
              <a:t>ứng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tương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như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8656858" y="2770469"/>
            <a:ext cx="8296006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ổ </a:t>
            </a:r>
            <a:r>
              <a:rPr lang="vi-VN" sz="2400" dirty="0" err="1">
                <a:latin typeface="+mj-lt"/>
              </a:rPr>
              <a:t>đĩa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400" dirty="0">
                <a:latin typeface="+mj-lt"/>
              </a:rPr>
              <a:t>: trong khung bên </a:t>
            </a:r>
            <a:r>
              <a:rPr lang="vi-VN" sz="2400" dirty="0" err="1">
                <a:latin typeface="+mj-lt"/>
              </a:rPr>
              <a:t>trái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925CEE-750E-4B74-8847-CCFFFA61CA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82" y="3118213"/>
            <a:ext cx="7283337" cy="4280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2" grpId="0"/>
      <p:bldP spid="43" grpId="0"/>
      <p:bldP spid="45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AE7BA485-7E9E-4E19-A175-DC3BF01B8626}"/>
              </a:ext>
            </a:extLst>
          </p:cNvPr>
          <p:cNvGrpSpPr/>
          <p:nvPr/>
        </p:nvGrpSpPr>
        <p:grpSpPr>
          <a:xfrm>
            <a:off x="957139" y="3157586"/>
            <a:ext cx="16635536" cy="4390694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85" name="Google Shape;485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391531">
            <a:off x="-243983" y="1739647"/>
            <a:ext cx="3868330" cy="240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80369" y="5240049"/>
            <a:ext cx="3384449" cy="289216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CED0069-97AD-4340-A8AC-60BA8C291C70}"/>
              </a:ext>
            </a:extLst>
          </p:cNvPr>
          <p:cNvSpPr txBox="1"/>
          <p:nvPr/>
        </p:nvSpPr>
        <p:spPr>
          <a:xfrm>
            <a:off x="1664427" y="4853698"/>
            <a:ext cx="40040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00B050"/>
                </a:solidFill>
                <a:latin typeface="+mj-lt"/>
              </a:rPr>
              <a:t>NHIỆM VỤ 2:</a:t>
            </a:r>
            <a:endParaRPr lang="en-US" sz="4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D50FE8B-C06A-48D3-BBE0-07F9843514DD}"/>
              </a:ext>
            </a:extLst>
          </p:cNvPr>
          <p:cNvSpPr txBox="1"/>
          <p:nvPr/>
        </p:nvSpPr>
        <p:spPr>
          <a:xfrm>
            <a:off x="5001886" y="4835259"/>
            <a:ext cx="1027761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</a:rPr>
              <a:t>Khoa </a:t>
            </a:r>
            <a:r>
              <a:rPr lang="vi-VN" sz="2800" dirty="0" err="1">
                <a:latin typeface="+mj-lt"/>
              </a:rPr>
              <a:t>đã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hoàn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thành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việc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tạo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bài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có</a:t>
            </a:r>
            <a:r>
              <a:rPr lang="vi-VN" sz="2800" dirty="0">
                <a:latin typeface="+mj-lt"/>
              </a:rPr>
              <a:t> tên </a:t>
            </a:r>
            <a:r>
              <a:rPr lang="vi-VN" sz="2800" dirty="0">
                <a:solidFill>
                  <a:srgbClr val="92D050"/>
                </a:solidFill>
                <a:latin typeface="+mj-lt"/>
              </a:rPr>
              <a:t>Ki-nghi-he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và</a:t>
            </a:r>
            <a:r>
              <a:rPr lang="vi-VN" sz="2800" dirty="0">
                <a:latin typeface="+mj-lt"/>
              </a:rPr>
              <a:t> lưu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trên ổ </a:t>
            </a:r>
            <a:r>
              <a:rPr lang="vi-VN" sz="2800" dirty="0">
                <a:solidFill>
                  <a:srgbClr val="92D050"/>
                </a:solidFill>
                <a:latin typeface="+mj-lt"/>
              </a:rPr>
              <a:t>D</a:t>
            </a:r>
            <a:r>
              <a:rPr lang="vi-VN" sz="2800" dirty="0">
                <a:latin typeface="+mj-lt"/>
              </a:rPr>
              <a:t>: </a:t>
            </a:r>
            <a:r>
              <a:rPr lang="vi-VN" sz="2800" dirty="0" err="1">
                <a:latin typeface="+mj-lt"/>
              </a:rPr>
              <a:t>của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r>
              <a:rPr lang="vi-VN" sz="2800" dirty="0">
                <a:latin typeface="+mj-lt"/>
              </a:rPr>
              <a:t> nhưng không </a:t>
            </a:r>
            <a:r>
              <a:rPr lang="vi-VN" sz="2800" dirty="0" err="1">
                <a:latin typeface="+mj-lt"/>
              </a:rPr>
              <a:t>nhớ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thể</a:t>
            </a:r>
            <a:r>
              <a:rPr lang="vi-VN" sz="2800" dirty="0">
                <a:latin typeface="+mj-lt"/>
              </a:rPr>
              <a:t> ở thư </a:t>
            </a:r>
            <a:r>
              <a:rPr lang="vi-VN" sz="2800" dirty="0" err="1">
                <a:latin typeface="+mj-lt"/>
              </a:rPr>
              <a:t>mục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nào</a:t>
            </a:r>
            <a:r>
              <a:rPr lang="vi-VN" sz="2800" dirty="0">
                <a:latin typeface="+mj-lt"/>
              </a:rPr>
              <a:t>. Em </a:t>
            </a:r>
          </a:p>
          <a:p>
            <a:pPr algn="just"/>
            <a:r>
              <a:rPr lang="vi-VN" sz="2800" dirty="0" err="1">
                <a:latin typeface="+mj-lt"/>
              </a:rPr>
              <a:t>hãy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giúp</a:t>
            </a:r>
            <a:r>
              <a:rPr lang="vi-VN" sz="2800" dirty="0">
                <a:latin typeface="+mj-lt"/>
              </a:rPr>
              <a:t> Khoa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lại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tệp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trình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chiếu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bằng</a:t>
            </a:r>
            <a:r>
              <a:rPr lang="vi-VN" sz="2800" dirty="0">
                <a:latin typeface="+mj-lt"/>
              </a:rPr>
              <a:t> công </a:t>
            </a:r>
            <a:r>
              <a:rPr lang="vi-VN" sz="2800" dirty="0" err="1">
                <a:latin typeface="+mj-lt"/>
              </a:rPr>
              <a:t>cụ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tìm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kiếm</a:t>
            </a:r>
            <a:r>
              <a:rPr lang="vi-VN" sz="2800" dirty="0">
                <a:latin typeface="+mj-lt"/>
              </a:rPr>
              <a:t> trên </a:t>
            </a:r>
            <a:r>
              <a:rPr lang="vi-VN" sz="2800" dirty="0" err="1">
                <a:latin typeface="+mj-lt"/>
              </a:rPr>
              <a:t>máy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tính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337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137760">
            <a:off x="932004" y="851699"/>
            <a:ext cx="4376768" cy="210982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2208656" y="1435574"/>
            <a:ext cx="2727981" cy="758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Hướng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dẫn</a:t>
            </a:r>
            <a:endParaRPr sz="3600" dirty="0">
              <a:solidFill>
                <a:srgbClr val="00B050"/>
              </a:solidFill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28"/>
          <p:cNvSpPr txBox="1"/>
          <p:nvPr/>
        </p:nvSpPr>
        <p:spPr>
          <a:xfrm>
            <a:off x="1151480" y="3689568"/>
            <a:ext cx="393781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1: </a:t>
            </a:r>
            <a:r>
              <a:rPr lang="en-US" sz="2400" dirty="0">
                <a:latin typeface="+mj-lt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Google Shape;525;p28">
            <a:extLst>
              <a:ext uri="{FF2B5EF4-FFF2-40B4-BE49-F238E27FC236}">
                <a16:creationId xmlns:a16="http://schemas.microsoft.com/office/drawing/2014/main" id="{7C291E89-5503-4F0F-AFB7-4014608BF272}"/>
              </a:ext>
            </a:extLst>
          </p:cNvPr>
          <p:cNvSpPr txBox="1"/>
          <p:nvPr/>
        </p:nvSpPr>
        <p:spPr>
          <a:xfrm>
            <a:off x="1056017" y="6322978"/>
            <a:ext cx="7449046" cy="2144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Ki-nghi-he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tương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id="{358BA359-C7D3-4C31-A5B5-7A9E1A049178}"/>
              </a:ext>
            </a:extLst>
          </p:cNvPr>
          <p:cNvSpPr txBox="1"/>
          <p:nvPr/>
        </p:nvSpPr>
        <p:spPr>
          <a:xfrm>
            <a:off x="11617645" y="8220036"/>
            <a:ext cx="343028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hành</a:t>
            </a:r>
            <a:endParaRPr lang="en-US" sz="2400" dirty="0">
              <a:latin typeface="+mj-lt"/>
            </a:endParaRPr>
          </a:p>
        </p:txBody>
      </p:sp>
      <p:sp>
        <p:nvSpPr>
          <p:cNvPr id="48" name="Google Shape;525;p28">
            <a:extLst>
              <a:ext uri="{FF2B5EF4-FFF2-40B4-BE49-F238E27FC236}">
                <a16:creationId xmlns:a16="http://schemas.microsoft.com/office/drawing/2014/main" id="{41D01288-FB98-4CA3-A2FF-F68A7494429B}"/>
              </a:ext>
            </a:extLst>
          </p:cNvPr>
          <p:cNvSpPr txBox="1"/>
          <p:nvPr/>
        </p:nvSpPr>
        <p:spPr>
          <a:xfrm>
            <a:off x="1100874" y="4799201"/>
            <a:ext cx="7404189" cy="115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ổ </a:t>
            </a:r>
            <a:r>
              <a:rPr lang="vi-VN" sz="2400" dirty="0" err="1">
                <a:latin typeface="+mj-lt"/>
              </a:rPr>
              <a:t>đĩa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D</a:t>
            </a:r>
            <a:r>
              <a:rPr lang="vi-VN" sz="2400" dirty="0">
                <a:latin typeface="+mj-lt"/>
              </a:rPr>
              <a:t>: trong khung bên </a:t>
            </a:r>
            <a:r>
              <a:rPr lang="vi-VN" sz="2400" dirty="0" err="1">
                <a:latin typeface="+mj-lt"/>
              </a:rPr>
              <a:t>trái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FFFF0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FFFF00"/>
                </a:solidFill>
                <a:latin typeface="+mj-lt"/>
              </a:rPr>
              <a:t> PC</a:t>
            </a:r>
            <a:r>
              <a:rPr lang="vi-VN" sz="3200" dirty="0"/>
              <a:t>.</a:t>
            </a:r>
            <a:endParaRPr lang="en-US"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4A3DD-E388-45C8-A4DA-5DCC62B86D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6665" y="3738376"/>
            <a:ext cx="7600245" cy="408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" grpId="0"/>
      <p:bldP spid="21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7449303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51354" y="290915"/>
            <a:ext cx="17265146" cy="9560509"/>
            <a:chOff x="0" y="-38100"/>
            <a:chExt cx="2945485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45485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2" name="Google Shape;632;p32"/>
          <p:cNvSpPr txBox="1"/>
          <p:nvPr/>
        </p:nvSpPr>
        <p:spPr>
          <a:xfrm>
            <a:off x="1952651" y="2347076"/>
            <a:ext cx="11463312" cy="397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11430" marR="173990" indent="-2540" algn="just">
              <a:lnSpc>
                <a:spcPct val="104000"/>
              </a:lnSpc>
              <a:spcBef>
                <a:spcPts val="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Theo em, phương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hợp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cây thư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lưu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trữ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tệp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An trong thư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</a:t>
            </a:r>
            <a:r>
              <a:rPr lang="vi-VN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nhân?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36" name="Google Shape;636;p32"/>
          <p:cNvSpPr txBox="1"/>
          <p:nvPr/>
        </p:nvSpPr>
        <p:spPr>
          <a:xfrm>
            <a:off x="2057206" y="6719142"/>
            <a:ext cx="10748937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 2.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tạo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cây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theo phương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án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Câu 1.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0C5A79AE-358E-44E5-B688-8D8E1175D6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1735" y="839371"/>
            <a:ext cx="1522413" cy="112395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125630C-AFA1-4F9C-AEFB-145C94FFE627}"/>
              </a:ext>
            </a:extLst>
          </p:cNvPr>
          <p:cNvSpPr txBox="1"/>
          <p:nvPr/>
        </p:nvSpPr>
        <p:spPr>
          <a:xfrm>
            <a:off x="2456172" y="124160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D556ACE-A0E6-4D1E-BC78-72AB0140904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8201" y="7386359"/>
            <a:ext cx="1235303" cy="102285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6B346CF-3A53-4BFA-AEFE-5597F57775EE}"/>
              </a:ext>
            </a:extLst>
          </p:cNvPr>
          <p:cNvSpPr txBox="1"/>
          <p:nvPr/>
        </p:nvSpPr>
        <p:spPr>
          <a:xfrm>
            <a:off x="2456172" y="7735197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6756F-9028-4FCB-919F-C8195A3C2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3504" y="2827141"/>
            <a:ext cx="9697715" cy="3460703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512F8BA8-FD84-41E9-B0F2-64EDF853825E}"/>
              </a:ext>
            </a:extLst>
          </p:cNvPr>
          <p:cNvSpPr/>
          <p:nvPr/>
        </p:nvSpPr>
        <p:spPr>
          <a:xfrm>
            <a:off x="7044997" y="5848576"/>
            <a:ext cx="386677" cy="4231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Google Shape;636;p32">
            <a:extLst>
              <a:ext uri="{FF2B5EF4-FFF2-40B4-BE49-F238E27FC236}">
                <a16:creationId xmlns:a16="http://schemas.microsoft.com/office/drawing/2014/main" id="{6764DA37-973D-431E-B330-6063C7DA3A8E}"/>
              </a:ext>
            </a:extLst>
          </p:cNvPr>
          <p:cNvSpPr txBox="1"/>
          <p:nvPr/>
        </p:nvSpPr>
        <p:spPr>
          <a:xfrm>
            <a:off x="1203697" y="8815509"/>
            <a:ext cx="15659294" cy="41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just">
              <a:lnSpc>
                <a:spcPct val="134000"/>
              </a:lnSpc>
            </a:pPr>
            <a:r>
              <a:rPr lang="vi-VN" sz="2000" dirty="0">
                <a:solidFill>
                  <a:schemeClr val="tx1"/>
                </a:solidFill>
                <a:latin typeface="+mj-lt"/>
              </a:rPr>
              <a:t>Em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hãy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vận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dụng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những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kiến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thức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bài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đặt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tên, phân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loại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sắp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xếp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trong thư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em trên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máy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tính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hành</a:t>
            </a:r>
            <a:r>
              <a:rPr lang="vi-VN" sz="2000" dirty="0">
                <a:solidFill>
                  <a:schemeClr val="tx1"/>
                </a:solidFill>
                <a:latin typeface="+mj-lt"/>
              </a:rPr>
              <a:t> ở </a:t>
            </a:r>
            <a:r>
              <a:rPr lang="vi-VN" sz="2000" dirty="0" err="1">
                <a:solidFill>
                  <a:schemeClr val="tx1"/>
                </a:solidFill>
                <a:latin typeface="+mj-lt"/>
              </a:rPr>
              <a:t>trường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/>
      <p:bldP spid="636" grpId="0"/>
      <p:bldP spid="44" grpId="0"/>
      <p:bldP spid="45" grpId="0" animBg="1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id="{95F8C48F-3622-439B-B6EB-7F09ED4F2ADA}"/>
              </a:ext>
            </a:extLst>
          </p:cNvPr>
          <p:cNvSpPr txBox="1"/>
          <p:nvPr/>
        </p:nvSpPr>
        <p:spPr>
          <a:xfrm>
            <a:off x="1452563" y="5716631"/>
            <a:ext cx="15392400" cy="180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cho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22010"/>
              </a:lnSpc>
            </a:pP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phân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141558" y="1176978"/>
            <a:ext cx="14064127" cy="1138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Tạo</a:t>
            </a:r>
            <a:r>
              <a:rPr lang="vi-VN" sz="5400" b="1" dirty="0">
                <a:latin typeface="Paytone One"/>
                <a:sym typeface="Paytone One"/>
              </a:rPr>
              <a:t> thư </a:t>
            </a:r>
            <a:r>
              <a:rPr lang="vi-VN" sz="5400" b="1" dirty="0" err="1">
                <a:latin typeface="Paytone One"/>
                <a:sym typeface="Paytone One"/>
              </a:rPr>
              <a:t>mục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với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cấu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trúc</a:t>
            </a:r>
            <a:r>
              <a:rPr lang="vi-VN" sz="5400" b="1" dirty="0">
                <a:latin typeface="Paytone One"/>
                <a:sym typeface="Paytone One"/>
              </a:rPr>
              <a:t> cây </a:t>
            </a:r>
            <a:r>
              <a:rPr lang="vi-VN" sz="5400" b="1" dirty="0" err="1">
                <a:latin typeface="Paytone One"/>
                <a:sym typeface="Paytone One"/>
              </a:rPr>
              <a:t>hợp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lí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976073" y="5560076"/>
            <a:ext cx="7206258" cy="148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hơn?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sao?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9E4C4E3-0EFA-4F4C-9281-5D6E2AE0B779}"/>
              </a:ext>
            </a:extLst>
          </p:cNvPr>
          <p:cNvGrpSpPr/>
          <p:nvPr/>
        </p:nvGrpSpPr>
        <p:grpSpPr>
          <a:xfrm>
            <a:off x="4121312" y="3138087"/>
            <a:ext cx="2042476" cy="759433"/>
            <a:chOff x="10697" y="0"/>
            <a:chExt cx="1437577" cy="502095"/>
          </a:xfrm>
        </p:grpSpPr>
        <p:sp>
          <p:nvSpPr>
            <p:cNvPr id="35" name="Shape 652">
              <a:extLst>
                <a:ext uri="{FF2B5EF4-FFF2-40B4-BE49-F238E27FC236}">
                  <a16:creationId xmlns:a16="http://schemas.microsoft.com/office/drawing/2014/main" id="{634794F9-4CB1-46EA-AD86-797220EEDF02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654">
              <a:extLst>
                <a:ext uri="{FF2B5EF4-FFF2-40B4-BE49-F238E27FC236}">
                  <a16:creationId xmlns:a16="http://schemas.microsoft.com/office/drawing/2014/main" id="{E7E85B6D-9B53-4A53-A3ED-2FF1D0C0E5DC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655">
              <a:extLst>
                <a:ext uri="{FF2B5EF4-FFF2-40B4-BE49-F238E27FC236}">
                  <a16:creationId xmlns:a16="http://schemas.microsoft.com/office/drawing/2014/main" id="{2A907CA2-66F3-4EAD-B90F-7E3850073184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657">
              <a:extLst>
                <a:ext uri="{FF2B5EF4-FFF2-40B4-BE49-F238E27FC236}">
                  <a16:creationId xmlns:a16="http://schemas.microsoft.com/office/drawing/2014/main" id="{82CCA3CB-7F28-4AEA-9FD9-299283817B5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B88FB95-539B-47F3-B47E-699616847A6F}"/>
              </a:ext>
            </a:extLst>
          </p:cNvPr>
          <p:cNvSpPr txBox="1"/>
          <p:nvPr/>
        </p:nvSpPr>
        <p:spPr>
          <a:xfrm>
            <a:off x="4121312" y="3329390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98A5C4-95A3-4F81-AE62-7ED76D956342}"/>
              </a:ext>
            </a:extLst>
          </p:cNvPr>
          <p:cNvSpPr txBox="1"/>
          <p:nvPr/>
        </p:nvSpPr>
        <p:spPr>
          <a:xfrm>
            <a:off x="6150770" y="3319635"/>
            <a:ext cx="6207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id="{36E724E3-0DF1-44C7-BA24-3A7AF62BF08A}"/>
              </a:ext>
            </a:extLst>
          </p:cNvPr>
          <p:cNvSpPr txBox="1"/>
          <p:nvPr/>
        </p:nvSpPr>
        <p:spPr>
          <a:xfrm>
            <a:off x="8717843" y="8046426"/>
            <a:ext cx="30207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18. Cây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1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5BF0D0B-A78A-4DE2-A37D-7044DD3F986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53896" y="4407005"/>
            <a:ext cx="3348673" cy="3089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86B13F2-E897-464B-96F7-BC14BD5EF6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3167717" y="4372943"/>
            <a:ext cx="3348673" cy="3123360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id="{577FA2FB-C523-48C8-942F-D3ABDD502A81}"/>
              </a:ext>
            </a:extLst>
          </p:cNvPr>
          <p:cNvSpPr txBox="1"/>
          <p:nvPr/>
        </p:nvSpPr>
        <p:spPr>
          <a:xfrm>
            <a:off x="13331664" y="8046425"/>
            <a:ext cx="30207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19. Cây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2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5" grpId="0"/>
      <p:bldP spid="47" grpId="0"/>
      <p:bldP spid="49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4" y="16544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2" name="Picture 61">
            <a:extLst>
              <a:ext uri="{FF2B5EF4-FFF2-40B4-BE49-F238E27FC236}">
                <a16:creationId xmlns:a16="http://schemas.microsoft.com/office/drawing/2014/main" id="{9E707FEE-E14D-4899-BEA9-5109547D4B4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36279" y="1624930"/>
            <a:ext cx="840612" cy="79298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70177DD-302E-46AC-A027-B71CA6A910FD}"/>
              </a:ext>
            </a:extLst>
          </p:cNvPr>
          <p:cNvSpPr txBox="1"/>
          <p:nvPr/>
        </p:nvSpPr>
        <p:spPr>
          <a:xfrm>
            <a:off x="2479961" y="1619792"/>
            <a:ext cx="104895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không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lưu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khăn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808E75-01AD-4A44-8358-67AB613EA04E}"/>
              </a:ext>
            </a:extLst>
          </p:cNvPr>
          <p:cNvSpPr txBox="1"/>
          <p:nvPr/>
        </p:nvSpPr>
        <p:spPr>
          <a:xfrm>
            <a:off x="1024352" y="4652994"/>
            <a:ext cx="69617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tên thư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BD3746D-472D-47C1-AA3A-97B50665C387}"/>
              </a:ext>
            </a:extLst>
          </p:cNvPr>
          <p:cNvSpPr txBox="1"/>
          <p:nvPr/>
        </p:nvSpPr>
        <p:spPr>
          <a:xfrm>
            <a:off x="1088363" y="3741275"/>
            <a:ext cx="7848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cây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BC70E1-2783-4717-A38F-1DB295A75DF2}"/>
              </a:ext>
            </a:extLst>
          </p:cNvPr>
          <p:cNvSpPr txBox="1"/>
          <p:nvPr/>
        </p:nvSpPr>
        <p:spPr>
          <a:xfrm>
            <a:off x="1024352" y="5860024"/>
            <a:ext cx="116395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Phân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phân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phim,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gian (theo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năm,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FF0000"/>
                </a:solidFill>
                <a:latin typeface="+mj-lt"/>
              </a:rPr>
              <a:t> 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421DFC7-A157-4015-8B57-62B3378CA41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10800001" flipV="1">
            <a:off x="13509120" y="5205237"/>
            <a:ext cx="2916873" cy="2721790"/>
          </a:xfrm>
          <a:prstGeom prst="rect">
            <a:avLst/>
          </a:prstGeom>
        </p:spPr>
      </p:pic>
      <p:sp>
        <p:nvSpPr>
          <p:cNvPr id="59" name="Shape 1921">
            <a:extLst>
              <a:ext uri="{FF2B5EF4-FFF2-40B4-BE49-F238E27FC236}">
                <a16:creationId xmlns:a16="http://schemas.microsoft.com/office/drawing/2014/main" id="{CCE9D024-4156-43A8-A3C0-118060F798B8}"/>
              </a:ext>
            </a:extLst>
          </p:cNvPr>
          <p:cNvSpPr/>
          <p:nvPr/>
        </p:nvSpPr>
        <p:spPr>
          <a:xfrm>
            <a:off x="12118049" y="3120536"/>
            <a:ext cx="5081588" cy="1810703"/>
          </a:xfrm>
          <a:custGeom>
            <a:avLst/>
            <a:gdLst/>
            <a:ahLst/>
            <a:cxnLst/>
            <a:rect l="0" t="0" r="0" b="0"/>
            <a:pathLst>
              <a:path w="2162658" h="707301">
                <a:moveTo>
                  <a:pt x="144005" y="0"/>
                </a:moveTo>
                <a:lnTo>
                  <a:pt x="2018652" y="0"/>
                </a:lnTo>
                <a:cubicBezTo>
                  <a:pt x="2162658" y="0"/>
                  <a:pt x="2162658" y="144005"/>
                  <a:pt x="2162658" y="144005"/>
                </a:cubicBezTo>
                <a:lnTo>
                  <a:pt x="2162658" y="563296"/>
                </a:lnTo>
                <a:cubicBezTo>
                  <a:pt x="2162658" y="707301"/>
                  <a:pt x="2018652" y="707301"/>
                  <a:pt x="2018652" y="707301"/>
                </a:cubicBezTo>
                <a:lnTo>
                  <a:pt x="144005" y="707301"/>
                </a:lnTo>
                <a:cubicBezTo>
                  <a:pt x="0" y="707301"/>
                  <a:pt x="0" y="563296"/>
                  <a:pt x="0" y="563296"/>
                </a:cubicBezTo>
                <a:lnTo>
                  <a:pt x="0" y="144005"/>
                </a:lnTo>
                <a:cubicBezTo>
                  <a:pt x="0" y="0"/>
                  <a:pt x="144005" y="0"/>
                  <a:pt x="144005" y="0"/>
                </a:cubicBez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0" name="Shape 1927">
            <a:extLst>
              <a:ext uri="{FF2B5EF4-FFF2-40B4-BE49-F238E27FC236}">
                <a16:creationId xmlns:a16="http://schemas.microsoft.com/office/drawing/2014/main" id="{6893B18E-5ACB-403C-81BA-73226E800709}"/>
              </a:ext>
            </a:extLst>
          </p:cNvPr>
          <p:cNvSpPr/>
          <p:nvPr/>
        </p:nvSpPr>
        <p:spPr>
          <a:xfrm>
            <a:off x="13761719" y="4931239"/>
            <a:ext cx="1046163" cy="547996"/>
          </a:xfrm>
          <a:custGeom>
            <a:avLst/>
            <a:gdLst/>
            <a:ahLst/>
            <a:cxnLst/>
            <a:rect l="0" t="0" r="0" b="0"/>
            <a:pathLst>
              <a:path w="377990" h="215989">
                <a:moveTo>
                  <a:pt x="0" y="0"/>
                </a:moveTo>
                <a:lnTo>
                  <a:pt x="205194" y="7188"/>
                </a:lnTo>
                <a:lnTo>
                  <a:pt x="377990" y="215989"/>
                </a:lnTo>
                <a:lnTo>
                  <a:pt x="0" y="0"/>
                </a:lnTo>
                <a:close/>
              </a:path>
            </a:pathLst>
          </a:custGeom>
          <a:ln w="0" cap="flat">
            <a:miter lim="100000"/>
          </a:ln>
        </p:spPr>
        <p:style>
          <a:lnRef idx="0">
            <a:srgbClr val="000000">
              <a:alpha val="0"/>
            </a:srgbClr>
          </a:lnRef>
          <a:fillRef idx="1">
            <a:srgbClr val="C6EAFB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7269C07-1678-4BCF-BB8D-5E8A9903FD5F}"/>
              </a:ext>
            </a:extLst>
          </p:cNvPr>
          <p:cNvSpPr txBox="1"/>
          <p:nvPr/>
        </p:nvSpPr>
        <p:spPr>
          <a:xfrm>
            <a:off x="12118049" y="3279610"/>
            <a:ext cx="492693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xuyên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phic 2" descr="Internet with solid fill">
            <a:extLst>
              <a:ext uri="{FF2B5EF4-FFF2-40B4-BE49-F238E27FC236}">
                <a16:creationId xmlns:a16="http://schemas.microsoft.com/office/drawing/2014/main" id="{77097E0E-0A01-4B56-A787-924D89BF95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749" y="7142604"/>
            <a:ext cx="3329753" cy="332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0" grpId="0"/>
      <p:bldP spid="38" grpId="0"/>
      <p:bldP spid="39" grpId="0"/>
      <p:bldP spid="59" grpId="0" animBg="1"/>
      <p:bldP spid="60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4316" y="0"/>
            <a:ext cx="14483683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11186627" y="1040673"/>
            <a:ext cx="6267141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11266398" y="1244186"/>
            <a:ext cx="6126251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02637" y="4403628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10503196" y="373804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4B82EB-D2BB-47E9-A08A-41BAB495A26D}"/>
              </a:ext>
            </a:extLst>
          </p:cNvPr>
          <p:cNvGrpSpPr/>
          <p:nvPr/>
        </p:nvGrpSpPr>
        <p:grpSpPr>
          <a:xfrm>
            <a:off x="1169461" y="1596298"/>
            <a:ext cx="8774635" cy="2875716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2F9D6CD-CCB4-4AAE-AFFA-6A4419E749D1}"/>
              </a:ext>
            </a:extLst>
          </p:cNvPr>
          <p:cNvSpPr txBox="1"/>
          <p:nvPr/>
        </p:nvSpPr>
        <p:spPr>
          <a:xfrm>
            <a:off x="2177386" y="1821518"/>
            <a:ext cx="74461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gian.</a:t>
            </a:r>
          </a:p>
          <a:p>
            <a:pPr algn="just"/>
            <a:endParaRPr lang="vi-VN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theo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gian,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495806" y="6147289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id="{B3081C77-5507-401E-B062-B181DA1A9A6D}"/>
              </a:ext>
            </a:extLst>
          </p:cNvPr>
          <p:cNvSpPr txBox="1"/>
          <p:nvPr/>
        </p:nvSpPr>
        <p:spPr>
          <a:xfrm>
            <a:off x="3471287" y="6329012"/>
            <a:ext cx="6644587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tên cho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051667" y="1679335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35614" y="864003"/>
            <a:ext cx="11033877" cy="4065364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7043411" y="4929366"/>
            <a:ext cx="4033637" cy="4767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335;p21">
            <a:extLst>
              <a:ext uri="{FF2B5EF4-FFF2-40B4-BE49-F238E27FC236}">
                <a16:creationId xmlns:a16="http://schemas.microsoft.com/office/drawing/2014/main" id="{C5AA367F-71CB-4304-9414-D96C8BCE1EC4}"/>
              </a:ext>
            </a:extLst>
          </p:cNvPr>
          <p:cNvSpPr txBox="1"/>
          <p:nvPr/>
        </p:nvSpPr>
        <p:spPr>
          <a:xfrm>
            <a:off x="5826874" y="1758232"/>
            <a:ext cx="6665807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Công </a:t>
            </a:r>
            <a:r>
              <a:rPr lang="vi-VN" sz="5400" b="1" dirty="0" err="1">
                <a:latin typeface="Paytone One"/>
                <a:sym typeface="Paytone One"/>
              </a:rPr>
              <a:t>cụ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tìm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kiếm</a:t>
            </a:r>
            <a:r>
              <a:rPr lang="vi-VN" sz="5400" b="1" dirty="0">
                <a:latin typeface="Paytone One"/>
                <a:sym typeface="Paytone One"/>
              </a:rPr>
              <a:t> trên </a:t>
            </a:r>
            <a:r>
              <a:rPr lang="vi-VN" sz="5400" b="1" dirty="0" err="1">
                <a:latin typeface="Paytone One"/>
                <a:sym typeface="Paytone One"/>
              </a:rPr>
              <a:t>máy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tính</a:t>
            </a:r>
            <a:endParaRPr sz="5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3228975" y="442028"/>
            <a:ext cx="12551449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3340438" y="463978"/>
            <a:ext cx="12297128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2951334" y="23806"/>
            <a:ext cx="12424655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1803527" y="54167"/>
            <a:ext cx="13530223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5071665" y="520737"/>
            <a:ext cx="9023852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Ngoài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dựa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xếp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còn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sẵn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r>
              <a:rPr lang="vi-VN" sz="2400" dirty="0">
                <a:latin typeface="+mj-lt"/>
              </a:rPr>
              <a:t>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24818" y="5356240"/>
            <a:ext cx="3725370" cy="3778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7AA35E-8BCE-41E2-B39B-31FA6B6A3E7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3675386" y="700906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id="{8853F8B3-E1F0-4C5B-82B6-BD12EFC16293}"/>
              </a:ext>
            </a:extLst>
          </p:cNvPr>
          <p:cNvSpPr txBox="1"/>
          <p:nvPr/>
        </p:nvSpPr>
        <p:spPr>
          <a:xfrm>
            <a:off x="4463202" y="6396237"/>
            <a:ext cx="545758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20.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trên </a:t>
            </a:r>
            <a:r>
              <a:rPr lang="vi-VN" sz="2400" dirty="0" err="1">
                <a:latin typeface="+mj-lt"/>
              </a:rPr>
              <a:t>máy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tính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8AD8F4-C202-4619-BB36-2E7883BEB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7499" y="3863044"/>
            <a:ext cx="7668993" cy="2255715"/>
          </a:xfrm>
          <a:prstGeom prst="rect">
            <a:avLst/>
          </a:prstGeom>
        </p:spPr>
      </p:pic>
      <p:sp>
        <p:nvSpPr>
          <p:cNvPr id="24" name="Google Shape;549;p29">
            <a:extLst>
              <a:ext uri="{FF2B5EF4-FFF2-40B4-BE49-F238E27FC236}">
                <a16:creationId xmlns:a16="http://schemas.microsoft.com/office/drawing/2014/main" id="{252AB577-8F16-40E6-B35D-54CE89E1540F}"/>
              </a:ext>
            </a:extLst>
          </p:cNvPr>
          <p:cNvSpPr txBox="1"/>
          <p:nvPr/>
        </p:nvSpPr>
        <p:spPr>
          <a:xfrm>
            <a:off x="4095692" y="2048132"/>
            <a:ext cx="10377546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Khi </a:t>
            </a:r>
            <a:r>
              <a:rPr lang="vi-VN" sz="2400" dirty="0" err="1">
                <a:latin typeface="+mj-lt"/>
              </a:rPr>
              <a:t>mở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solidFill>
                  <a:srgbClr val="00B050"/>
                </a:solidFill>
                <a:latin typeface="+mj-lt"/>
              </a:rPr>
              <a:t>This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 PC 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20), em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nhìn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thấy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nằm</a:t>
            </a:r>
            <a:r>
              <a:rPr lang="vi-VN" sz="2400" dirty="0">
                <a:latin typeface="+mj-lt"/>
              </a:rPr>
              <a:t> ở </a:t>
            </a:r>
            <a:r>
              <a:rPr lang="vi-VN" sz="2400" dirty="0" err="1">
                <a:latin typeface="+mj-lt"/>
              </a:rPr>
              <a:t>góc</a:t>
            </a:r>
            <a:r>
              <a:rPr lang="vi-VN" sz="2400" dirty="0">
                <a:latin typeface="+mj-lt"/>
              </a:rPr>
              <a:t> trên, bên </a:t>
            </a:r>
            <a:r>
              <a:rPr lang="vi-VN" sz="2400" dirty="0" err="1">
                <a:latin typeface="+mj-lt"/>
              </a:rPr>
              <a:t>phải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cửa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sổ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25" name="Google Shape;549;p29">
            <a:extLst>
              <a:ext uri="{FF2B5EF4-FFF2-40B4-BE49-F238E27FC236}">
                <a16:creationId xmlns:a16="http://schemas.microsoft.com/office/drawing/2014/main" id="{ED6BD2F5-B812-4C0B-9215-1BC253693CC6}"/>
              </a:ext>
            </a:extLst>
          </p:cNvPr>
          <p:cNvSpPr txBox="1"/>
          <p:nvPr/>
        </p:nvSpPr>
        <p:spPr>
          <a:xfrm>
            <a:off x="4095692" y="7431900"/>
            <a:ext cx="10377545" cy="1359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tên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muốn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rồi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Enter</a:t>
            </a:r>
            <a:r>
              <a:rPr lang="vi-VN" sz="2400" b="1" dirty="0">
                <a:latin typeface="+mj-lt"/>
              </a:rPr>
              <a:t>.</a:t>
            </a:r>
          </a:p>
        </p:txBody>
      </p:sp>
      <p:sp>
        <p:nvSpPr>
          <p:cNvPr id="26" name="Shape 1938">
            <a:extLst>
              <a:ext uri="{FF2B5EF4-FFF2-40B4-BE49-F238E27FC236}">
                <a16:creationId xmlns:a16="http://schemas.microsoft.com/office/drawing/2014/main" id="{079F1BAB-F39C-41FB-9904-6F3405E17BE9}"/>
              </a:ext>
            </a:extLst>
          </p:cNvPr>
          <p:cNvSpPr/>
          <p:nvPr/>
        </p:nvSpPr>
        <p:spPr>
          <a:xfrm>
            <a:off x="12251310" y="4093612"/>
            <a:ext cx="2482903" cy="713553"/>
          </a:xfrm>
          <a:custGeom>
            <a:avLst/>
            <a:gdLst/>
            <a:ahLst/>
            <a:cxnLst/>
            <a:rect l="0" t="0" r="0" b="0"/>
            <a:pathLst>
              <a:path w="1153706" h="433692">
                <a:moveTo>
                  <a:pt x="0" y="433692"/>
                </a:moveTo>
                <a:lnTo>
                  <a:pt x="1153706" y="433692"/>
                </a:lnTo>
                <a:lnTo>
                  <a:pt x="1153706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 dirty="0"/>
          </a:p>
        </p:txBody>
      </p:sp>
      <p:sp>
        <p:nvSpPr>
          <p:cNvPr id="27" name="Google Shape;338;p21">
            <a:extLst>
              <a:ext uri="{FF2B5EF4-FFF2-40B4-BE49-F238E27FC236}">
                <a16:creationId xmlns:a16="http://schemas.microsoft.com/office/drawing/2014/main" id="{1ECD04AE-F599-4A1F-A75D-3EE2D055C37A}"/>
              </a:ext>
            </a:extLst>
          </p:cNvPr>
          <p:cNvSpPr txBox="1"/>
          <p:nvPr/>
        </p:nvSpPr>
        <p:spPr>
          <a:xfrm>
            <a:off x="12393670" y="4202948"/>
            <a:ext cx="2198181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>
                <a:latin typeface="+mj-lt"/>
              </a:rPr>
              <a:t>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endParaRPr sz="2400" dirty="0">
              <a:latin typeface="+mj-lt"/>
            </a:endParaRPr>
          </a:p>
        </p:txBody>
      </p:sp>
      <p:pic>
        <p:nvPicPr>
          <p:cNvPr id="5" name="Graphic 4" descr="Arrow: Straight with solid fill">
            <a:extLst>
              <a:ext uri="{FF2B5EF4-FFF2-40B4-BE49-F238E27FC236}">
                <a16:creationId xmlns:a16="http://schemas.microsoft.com/office/drawing/2014/main" id="{272C77B4-1AE2-4833-B061-500AD7F05D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3554" y="3993911"/>
            <a:ext cx="1114874" cy="914400"/>
          </a:xfrm>
          <a:prstGeom prst="rect">
            <a:avLst/>
          </a:prstGeom>
        </p:spPr>
      </p:pic>
      <p:sp>
        <p:nvSpPr>
          <p:cNvPr id="28" name="Shape 1937">
            <a:extLst>
              <a:ext uri="{FF2B5EF4-FFF2-40B4-BE49-F238E27FC236}">
                <a16:creationId xmlns:a16="http://schemas.microsoft.com/office/drawing/2014/main" id="{A2ADF3D3-AC33-4740-8B7F-E7FA61FE7836}"/>
              </a:ext>
            </a:extLst>
          </p:cNvPr>
          <p:cNvSpPr/>
          <p:nvPr/>
        </p:nvSpPr>
        <p:spPr>
          <a:xfrm>
            <a:off x="9143033" y="4202948"/>
            <a:ext cx="1900520" cy="494879"/>
          </a:xfrm>
          <a:custGeom>
            <a:avLst/>
            <a:gdLst/>
            <a:ahLst/>
            <a:cxnLst/>
            <a:rect l="0" t="0" r="0" b="0"/>
            <a:pathLst>
              <a:path w="1675702" h="250101">
                <a:moveTo>
                  <a:pt x="0" y="250101"/>
                </a:moveTo>
                <a:lnTo>
                  <a:pt x="1675702" y="250101"/>
                </a:lnTo>
                <a:lnTo>
                  <a:pt x="1675702" y="0"/>
                </a:lnTo>
                <a:lnTo>
                  <a:pt x="0" y="0"/>
                </a:lnTo>
                <a:close/>
              </a:path>
            </a:pathLst>
          </a:custGeom>
          <a:ln w="12700" cap="flat">
            <a:miter lim="100000"/>
          </a:ln>
        </p:spPr>
        <p:style>
          <a:lnRef idx="1">
            <a:srgbClr val="D12229"/>
          </a:lnRef>
          <a:fillRef idx="0">
            <a:srgbClr val="000000">
              <a:alpha val="0"/>
            </a:srgbClr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  <p:bldP spid="25" grpId="0"/>
      <p:bldP spid="26" grpId="0" animBg="1"/>
      <p:bldP spid="27" grpId="0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B9CC7-CEF9-4A06-AAFC-379DC55C8881}"/>
              </a:ext>
            </a:extLst>
          </p:cNvPr>
          <p:cNvGrpSpPr/>
          <p:nvPr/>
        </p:nvGrpSpPr>
        <p:grpSpPr>
          <a:xfrm>
            <a:off x="1633129" y="2930646"/>
            <a:ext cx="11597095" cy="3694275"/>
            <a:chOff x="487611" y="132261"/>
            <a:chExt cx="5267072" cy="1005338"/>
          </a:xfrm>
        </p:grpSpPr>
        <p:sp>
          <p:nvSpPr>
            <p:cNvPr id="24" name="Shape 97894">
              <a:extLst>
                <a:ext uri="{FF2B5EF4-FFF2-40B4-BE49-F238E27FC236}">
                  <a16:creationId xmlns:a16="http://schemas.microsoft.com/office/drawing/2014/main" id="{2D82B974-75A7-4C47-9730-62B079EE0925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0">
              <a:extLst>
                <a:ext uri="{FF2B5EF4-FFF2-40B4-BE49-F238E27FC236}">
                  <a16:creationId xmlns:a16="http://schemas.microsoft.com/office/drawing/2014/main" id="{1DCCC9CA-10BD-44F2-B80C-F44CA93D3F21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031">
              <a:extLst>
                <a:ext uri="{FF2B5EF4-FFF2-40B4-BE49-F238E27FC236}">
                  <a16:creationId xmlns:a16="http://schemas.microsoft.com/office/drawing/2014/main" id="{0850FF7B-4F62-42B8-8661-4427D5AEB063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2">
              <a:extLst>
                <a:ext uri="{FF2B5EF4-FFF2-40B4-BE49-F238E27FC236}">
                  <a16:creationId xmlns:a16="http://schemas.microsoft.com/office/drawing/2014/main" id="{DFBAC3FC-1FE4-4B7A-AB86-29E5548407E7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3">
              <a:extLst>
                <a:ext uri="{FF2B5EF4-FFF2-40B4-BE49-F238E27FC236}">
                  <a16:creationId xmlns:a16="http://schemas.microsoft.com/office/drawing/2014/main" id="{06E814D8-0020-4020-BBDA-8789A84B8E4D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4">
              <a:extLst>
                <a:ext uri="{FF2B5EF4-FFF2-40B4-BE49-F238E27FC236}">
                  <a16:creationId xmlns:a16="http://schemas.microsoft.com/office/drawing/2014/main" id="{04A8A30C-BED9-464A-BBD9-FFF29C060D30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5">
              <a:extLst>
                <a:ext uri="{FF2B5EF4-FFF2-40B4-BE49-F238E27FC236}">
                  <a16:creationId xmlns:a16="http://schemas.microsoft.com/office/drawing/2014/main" id="{3D8AF342-DA2F-4B46-8FE8-BA1F6E0C513B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36">
              <a:extLst>
                <a:ext uri="{FF2B5EF4-FFF2-40B4-BE49-F238E27FC236}">
                  <a16:creationId xmlns:a16="http://schemas.microsoft.com/office/drawing/2014/main" id="{99EFC008-3D37-4DDE-8151-C9D5915A9927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37">
              <a:extLst>
                <a:ext uri="{FF2B5EF4-FFF2-40B4-BE49-F238E27FC236}">
                  <a16:creationId xmlns:a16="http://schemas.microsoft.com/office/drawing/2014/main" id="{41BF0933-2B91-4493-9038-F0C1DAFF802C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38">
              <a:extLst>
                <a:ext uri="{FF2B5EF4-FFF2-40B4-BE49-F238E27FC236}">
                  <a16:creationId xmlns:a16="http://schemas.microsoft.com/office/drawing/2014/main" id="{5B47A514-5BD0-4D5D-84D9-A6FA6B363CD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39">
              <a:extLst>
                <a:ext uri="{FF2B5EF4-FFF2-40B4-BE49-F238E27FC236}">
                  <a16:creationId xmlns:a16="http://schemas.microsoft.com/office/drawing/2014/main" id="{057A4DC2-0B3D-4365-9DFE-A7ACA921C248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0">
              <a:extLst>
                <a:ext uri="{FF2B5EF4-FFF2-40B4-BE49-F238E27FC236}">
                  <a16:creationId xmlns:a16="http://schemas.microsoft.com/office/drawing/2014/main" id="{2D612923-0E8C-40BC-AF41-DEEB12756D7B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1">
              <a:extLst>
                <a:ext uri="{FF2B5EF4-FFF2-40B4-BE49-F238E27FC236}">
                  <a16:creationId xmlns:a16="http://schemas.microsoft.com/office/drawing/2014/main" id="{C66A2546-68E2-4D3C-ABA0-39594BC48AD7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2">
              <a:extLst>
                <a:ext uri="{FF2B5EF4-FFF2-40B4-BE49-F238E27FC236}">
                  <a16:creationId xmlns:a16="http://schemas.microsoft.com/office/drawing/2014/main" id="{D704DF20-BD07-4BCE-9984-F7B6B973C415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1043">
              <a:extLst>
                <a:ext uri="{FF2B5EF4-FFF2-40B4-BE49-F238E27FC236}">
                  <a16:creationId xmlns:a16="http://schemas.microsoft.com/office/drawing/2014/main" id="{581F5678-9472-44E2-A073-353AD9F3B5D7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1044">
              <a:extLst>
                <a:ext uri="{FF2B5EF4-FFF2-40B4-BE49-F238E27FC236}">
                  <a16:creationId xmlns:a16="http://schemas.microsoft.com/office/drawing/2014/main" id="{4B8A746E-BB84-4637-99BA-97AD06E41E0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1045">
              <a:extLst>
                <a:ext uri="{FF2B5EF4-FFF2-40B4-BE49-F238E27FC236}">
                  <a16:creationId xmlns:a16="http://schemas.microsoft.com/office/drawing/2014/main" id="{1B941194-D917-440C-93F4-A5EA5F8108C2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1046">
              <a:extLst>
                <a:ext uri="{FF2B5EF4-FFF2-40B4-BE49-F238E27FC236}">
                  <a16:creationId xmlns:a16="http://schemas.microsoft.com/office/drawing/2014/main" id="{67E76D33-A1E1-4076-B675-78BAB8B1DD8D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488897" y="2854807"/>
            <a:ext cx="3437462" cy="3383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EF08A0-FEC6-442B-B9D1-C493FC943149}"/>
              </a:ext>
            </a:extLst>
          </p:cNvPr>
          <p:cNvSpPr txBox="1"/>
          <p:nvPr/>
        </p:nvSpPr>
        <p:spPr>
          <a:xfrm>
            <a:off x="3130671" y="3454214"/>
            <a:ext cx="9406013" cy="2515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được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cung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cấp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trong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cửa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sổ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phần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mềm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File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Explorer.</a:t>
            </a: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400" b="0" i="0" u="none" strike="noStrike" cap="none" dirty="0">
              <a:solidFill>
                <a:srgbClr val="92D05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  <a:p>
            <a:pPr marL="0" marR="0" lvl="1" indent="0" algn="just" rtl="0">
              <a:lnSpc>
                <a:spcPct val="134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•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Sử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dụng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công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cụ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kiếm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trên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máy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tính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em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sẽ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nhanh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chóng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thấy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thư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mục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và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tệp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muốn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</a:t>
            </a:r>
            <a:r>
              <a:rPr lang="vi-VN" sz="2400" b="0" i="0" u="none" strike="noStrike" cap="none" dirty="0" err="1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tìm</a:t>
            </a:r>
            <a:r>
              <a:rPr lang="vi-VN" sz="2400" b="0" i="0" u="none" strike="noStrike" cap="none" dirty="0">
                <a:solidFill>
                  <a:srgbClr val="92D050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.</a:t>
            </a:r>
            <a:endParaRPr lang="en-US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9128640D-8F1E-4E7E-86A7-FF2E711A009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921160" y="3526529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93182" y="748350"/>
            <a:ext cx="15980381" cy="5158578"/>
            <a:chOff x="-3582266" y="-1637062"/>
            <a:chExt cx="5691463" cy="2449862"/>
          </a:xfrm>
        </p:grpSpPr>
        <p:sp>
          <p:nvSpPr>
            <p:cNvPr id="460" name="Google Shape;460;p26"/>
            <p:cNvSpPr/>
            <p:nvPr/>
          </p:nvSpPr>
          <p:spPr>
            <a:xfrm>
              <a:off x="-3582266" y="-1637062"/>
              <a:ext cx="5691463" cy="1539289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17240" y="5509948"/>
            <a:ext cx="3437462" cy="338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93385" y="4363518"/>
            <a:ext cx="10325267" cy="549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FF258C5-D2F6-43ED-ACA1-D4481453A87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907370" y="5278839"/>
            <a:ext cx="707060" cy="786271"/>
          </a:xfrm>
          <a:prstGeom prst="rect">
            <a:avLst/>
          </a:prstGeom>
        </p:spPr>
      </p:pic>
      <p:sp>
        <p:nvSpPr>
          <p:cNvPr id="46" name="Google Shape;124;p14">
            <a:extLst>
              <a:ext uri="{FF2B5EF4-FFF2-40B4-BE49-F238E27FC236}">
                <a16:creationId xmlns:a16="http://schemas.microsoft.com/office/drawing/2014/main" id="{9119EF01-B859-4D5A-8EAC-C69B9B87A0FC}"/>
              </a:ext>
            </a:extLst>
          </p:cNvPr>
          <p:cNvSpPr txBox="1"/>
          <p:nvPr/>
        </p:nvSpPr>
        <p:spPr>
          <a:xfrm>
            <a:off x="5797429" y="5318367"/>
            <a:ext cx="6361396" cy="450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Quan </a:t>
            </a:r>
            <a:r>
              <a:rPr lang="vi-VN" sz="2400" dirty="0" err="1">
                <a:latin typeface="+mj-lt"/>
              </a:rPr>
              <a:t>sát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21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phương </a:t>
            </a:r>
            <a:r>
              <a:rPr lang="vi-VN" sz="2400" dirty="0" err="1">
                <a:latin typeface="+mj-lt"/>
              </a:rPr>
              <a:t>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lời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đúng</a:t>
            </a:r>
            <a:r>
              <a:rPr lang="vi-VN" sz="2400" dirty="0">
                <a:latin typeface="+mj-lt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430E38A-224B-4FFD-A316-1A697E44B42F}"/>
              </a:ext>
            </a:extLst>
          </p:cNvPr>
          <p:cNvSpPr txBox="1"/>
          <p:nvPr/>
        </p:nvSpPr>
        <p:spPr>
          <a:xfrm>
            <a:off x="5630989" y="7737358"/>
            <a:ext cx="24291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ổ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>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D322C4-BA6D-498E-ABBD-941F3B6C62B6}"/>
              </a:ext>
            </a:extLst>
          </p:cNvPr>
          <p:cNvSpPr txBox="1"/>
          <p:nvPr/>
        </p:nvSpPr>
        <p:spPr>
          <a:xfrm>
            <a:off x="8513578" y="7746478"/>
            <a:ext cx="52325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Anh-Bai-</a:t>
            </a:r>
            <a:r>
              <a:rPr lang="vi-V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-nhom.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D16139-308D-4EF7-8410-ACC376CDA03A}"/>
              </a:ext>
            </a:extLst>
          </p:cNvPr>
          <p:cNvSpPr txBox="1"/>
          <p:nvPr/>
        </p:nvSpPr>
        <p:spPr>
          <a:xfrm>
            <a:off x="5630989" y="8447850"/>
            <a:ext cx="27285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/>
              <a:t>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70EA7B-9D69-41B1-ABAE-92C864B9C24B}"/>
              </a:ext>
            </a:extLst>
          </p:cNvPr>
          <p:cNvSpPr txBox="1"/>
          <p:nvPr/>
        </p:nvSpPr>
        <p:spPr>
          <a:xfrm>
            <a:off x="8553224" y="8462594"/>
            <a:ext cx="3003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thư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A0707F5-6F32-405E-8420-8865DAD49545}"/>
              </a:ext>
            </a:extLst>
          </p:cNvPr>
          <p:cNvSpPr/>
          <p:nvPr/>
        </p:nvSpPr>
        <p:spPr>
          <a:xfrm>
            <a:off x="8537605" y="7737358"/>
            <a:ext cx="429345" cy="5344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Google Shape;124;p14">
            <a:extLst>
              <a:ext uri="{FF2B5EF4-FFF2-40B4-BE49-F238E27FC236}">
                <a16:creationId xmlns:a16="http://schemas.microsoft.com/office/drawing/2014/main" id="{8B81D470-C8F9-4B50-A6C4-6B3CD4D4D2A0}"/>
              </a:ext>
            </a:extLst>
          </p:cNvPr>
          <p:cNvSpPr txBox="1"/>
          <p:nvPr/>
        </p:nvSpPr>
        <p:spPr>
          <a:xfrm>
            <a:off x="5661723" y="6030832"/>
            <a:ext cx="7538390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Sau khi </a:t>
            </a:r>
            <a:r>
              <a:rPr lang="vi-VN" sz="2400" dirty="0" err="1">
                <a:latin typeface="+mj-lt"/>
              </a:rPr>
              <a:t>nhập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cụm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ô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phím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Enter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thì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tìm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kiếm</a:t>
            </a:r>
            <a:r>
              <a:rPr lang="vi-VN" sz="2400" dirty="0">
                <a:latin typeface="+mj-lt"/>
              </a:rPr>
              <a:t> thư </a:t>
            </a:r>
            <a:r>
              <a:rPr lang="vi-VN" sz="2400" dirty="0" err="1">
                <a:latin typeface="+mj-lt"/>
              </a:rPr>
              <a:t>mục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hoặc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tệp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tên </a:t>
            </a:r>
            <a:r>
              <a:rPr lang="vi-VN" sz="2400" dirty="0">
                <a:solidFill>
                  <a:srgbClr val="00B050"/>
                </a:solidFill>
                <a:latin typeface="+mj-lt"/>
              </a:rPr>
              <a:t>Ho-Than-tho</a:t>
            </a:r>
            <a:r>
              <a:rPr lang="vi-VN" sz="2400" dirty="0">
                <a:latin typeface="+mj-lt"/>
              </a:rPr>
              <a:t> ở đâu?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AA588F-C3D3-4417-8D64-19729ED380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437" y="798358"/>
            <a:ext cx="15751781" cy="30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1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3" grpId="0" animBg="1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971</Words>
  <Application>Microsoft Office PowerPoint</Application>
  <PresentationFormat>Custom</PresentationFormat>
  <Paragraphs>64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Paytone One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Ha Quang</cp:lastModifiedBy>
  <cp:revision>36</cp:revision>
  <dcterms:modified xsi:type="dcterms:W3CDTF">2023-12-21T07:17:46Z</dcterms:modified>
</cp:coreProperties>
</file>