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03" r:id="rId4"/>
    <p:sldMasterId id="2147483716" r:id="rId5"/>
  </p:sldMasterIdLst>
  <p:notesMasterIdLst>
    <p:notesMasterId r:id="rId26"/>
  </p:notesMasterIdLst>
  <p:sldIdLst>
    <p:sldId id="257" r:id="rId6"/>
    <p:sldId id="295" r:id="rId7"/>
    <p:sldId id="265" r:id="rId8"/>
    <p:sldId id="294" r:id="rId9"/>
    <p:sldId id="311" r:id="rId10"/>
    <p:sldId id="313" r:id="rId11"/>
    <p:sldId id="312" r:id="rId12"/>
    <p:sldId id="3390" r:id="rId13"/>
    <p:sldId id="3392" r:id="rId14"/>
    <p:sldId id="3391" r:id="rId15"/>
    <p:sldId id="3394" r:id="rId16"/>
    <p:sldId id="3393" r:id="rId17"/>
    <p:sldId id="3396" r:id="rId18"/>
    <p:sldId id="3395" r:id="rId19"/>
    <p:sldId id="318" r:id="rId20"/>
    <p:sldId id="4361" r:id="rId21"/>
    <p:sldId id="3398" r:id="rId22"/>
    <p:sldId id="307" r:id="rId23"/>
    <p:sldId id="4360" r:id="rId24"/>
    <p:sldId id="30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4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23/1/2025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D763B2-7A9C-4F9D-9174-84FB0F00371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0B3358B-33C7-4CAD-A2BA-7394AB76F2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9EC2C-DDB6-45E9-85FB-C5F18E87CEF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95CD243B-EA27-4744-86AE-2DBFCD17A6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1F7F55B-8958-47CB-BA5B-37EE87F261F0}"/>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106924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69FA1-A738-4670-B475-6AD75BABA03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A2534E1-3129-4039-B76F-2F119E1C63B5}"/>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5281EB2-98C0-491F-AC68-17114C73F59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F730944E-CAFD-4168-966A-94DB1EACB48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F918AE-5373-455C-9946-5ADC8CF97B7B}"/>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
        <p:nvSpPr>
          <p:cNvPr id="7" name="9Slide.vn - 2019">
            <a:extLst>
              <a:ext uri="{FF2B5EF4-FFF2-40B4-BE49-F238E27FC236}">
                <a16:creationId xmlns:a16="http://schemas.microsoft.com/office/drawing/2014/main" id="{1FA69B42-0DDD-4B50-A633-BEC41FD50A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Picture 7">
            <a:extLst>
              <a:ext uri="{FF2B5EF4-FFF2-40B4-BE49-F238E27FC236}">
                <a16:creationId xmlns:a16="http://schemas.microsoft.com/office/drawing/2014/main" id="{0666C6AF-B45C-4E5A-8327-0E011C13B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3DDCDD83-337C-4CD9-9435-BF7345C356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37DF3267-544E-466C-8831-2323CC4CD4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8DDC55F3-39BA-4B79-B4F1-B14BD4D52A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106677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62A7E4-CD40-4848-9502-A2212EBA79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411633D-FB01-4628-95C2-434B17EFA6E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C38898A-37B7-4D7F-AF73-2BD366162290}"/>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7966BAA2-555B-4129-9D54-FB37EE0B36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18F1FB2-AD90-45DE-9172-15FE49508ED1}"/>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61092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08B367-837E-42BE-B684-0FF149B7DC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5DAB71-270D-44E8-A151-180D1E4AAB9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2EBED9C-F1B1-48E0-9BD7-B2270D5D51C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BA11F31-BA20-49DA-AEEE-E87035B9DD32}"/>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D6B654EC-5CFD-4DE9-B281-40C54E4B1A9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A122AC-6B9E-488A-AE33-BEB9F91D6A2D}"/>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9968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F9B216-DEFC-4EE4-945B-4C077BA79FF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F57864-6979-46AF-B5F6-69B4E8968EC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B448EEF-0EF5-4F97-90E2-D64F14EC310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00A91A0-57F5-466A-AD58-0E7B525F38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CEBD6D8-82C5-4405-9D1B-69713BAC8C0A}"/>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584B44D-D16C-40D4-B6FE-8FA62B6D5FB9}"/>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8" name="页脚占位符 7">
            <a:extLst>
              <a:ext uri="{FF2B5EF4-FFF2-40B4-BE49-F238E27FC236}">
                <a16:creationId xmlns:a16="http://schemas.microsoft.com/office/drawing/2014/main" id="{45F3677B-86F6-466E-8273-33E09AD83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71BE83C9-76CE-450A-AD6F-6AB6078370F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32902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4E0548-DB8C-444A-AEC1-15747E58EF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D4408DE-3785-4F0B-B41F-3821E653ABDA}"/>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4" name="页脚占位符 3">
            <a:extLst>
              <a:ext uri="{FF2B5EF4-FFF2-40B4-BE49-F238E27FC236}">
                <a16:creationId xmlns:a16="http://schemas.microsoft.com/office/drawing/2014/main" id="{F8A426B1-9A20-433C-82C7-2A61C8786E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5643E39-9C66-4250-8A56-CBCE04E7E414}"/>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61678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C1A3FC-C2EB-41C3-9CEA-B7660277DA1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3" name="页脚占位符 2">
            <a:extLst>
              <a:ext uri="{FF2B5EF4-FFF2-40B4-BE49-F238E27FC236}">
                <a16:creationId xmlns:a16="http://schemas.microsoft.com/office/drawing/2014/main" id="{6940698D-698E-409F-B040-43E47C8231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F590AF62-1125-4625-AF31-62115C60B169}"/>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pic>
        <p:nvPicPr>
          <p:cNvPr id="5" name="图片 4">
            <a:extLst>
              <a:ext uri="{FF2B5EF4-FFF2-40B4-BE49-F238E27FC236}">
                <a16:creationId xmlns:a16="http://schemas.microsoft.com/office/drawing/2014/main" id="{E57F9C50-508D-4F1B-B895-1832971B33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849" b="9313"/>
          <a:stretch/>
        </p:blipFill>
        <p:spPr>
          <a:xfrm>
            <a:off x="0" y="0"/>
            <a:ext cx="12192000" cy="6858000"/>
          </a:xfrm>
          <a:prstGeom prst="rect">
            <a:avLst/>
          </a:prstGeom>
        </p:spPr>
      </p:pic>
      <p:grpSp>
        <p:nvGrpSpPr>
          <p:cNvPr id="6" name="组合 5">
            <a:extLst>
              <a:ext uri="{FF2B5EF4-FFF2-40B4-BE49-F238E27FC236}">
                <a16:creationId xmlns:a16="http://schemas.microsoft.com/office/drawing/2014/main" id="{4FB3A9DA-06BD-410F-B69C-0BCDD2F2250D}"/>
              </a:ext>
            </a:extLst>
          </p:cNvPr>
          <p:cNvGrpSpPr/>
          <p:nvPr userDrawn="1"/>
        </p:nvGrpSpPr>
        <p:grpSpPr>
          <a:xfrm>
            <a:off x="653434" y="402690"/>
            <a:ext cx="10334334" cy="6052620"/>
            <a:chOff x="1291609" y="562347"/>
            <a:chExt cx="9811981" cy="6052620"/>
          </a:xfrm>
        </p:grpSpPr>
        <p:sp>
          <p:nvSpPr>
            <p:cNvPr id="7" name="矩形 6">
              <a:extLst>
                <a:ext uri="{FF2B5EF4-FFF2-40B4-BE49-F238E27FC236}">
                  <a16:creationId xmlns:a16="http://schemas.microsoft.com/office/drawing/2014/main" id="{4B7F04AA-9D88-4E52-8C9E-73AC3F52696E}"/>
                </a:ext>
              </a:extLst>
            </p:cNvPr>
            <p:cNvSpPr/>
            <p:nvPr/>
          </p:nvSpPr>
          <p:spPr>
            <a:xfrm>
              <a:off x="1814286" y="856343"/>
              <a:ext cx="8882743" cy="5370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7FDD7C0-9D29-4A37-96EB-D5C61753CF94}"/>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91609" y="562347"/>
              <a:ext cx="9811981" cy="6052620"/>
            </a:xfrm>
            <a:prstGeom prst="rect">
              <a:avLst/>
            </a:prstGeom>
          </p:spPr>
        </p:pic>
      </p:grpSp>
    </p:spTree>
    <p:extLst>
      <p:ext uri="{BB962C8B-B14F-4D97-AF65-F5344CB8AC3E}">
        <p14:creationId xmlns:p14="http://schemas.microsoft.com/office/powerpoint/2010/main" val="342847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B37AF-D0EA-41D8-AA5A-4C72ED51C1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8D5F6-ABE9-4A39-BBCA-C12FF2ECA76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CA1ED4-44B3-482D-8246-23CC937A95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7CB3807-0D75-48E6-A73D-2A86327758F1}"/>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588ABD14-0C41-4935-9E44-615D00B3B96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6F57C0-D5C3-4BB9-B2D0-CFE8A3E160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1864142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1BEB8-0FC1-4C29-82CC-A84C7C9A6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B39552F-BF37-49D0-9D54-B8E2609FBB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3FEBA66-9F51-4250-8823-43F163D2BD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79A59B8-60BE-40B7-9E1E-32CB025FAFFB}"/>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2500F24A-10C1-487B-A051-47C059E0E5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003F196-54F7-410D-A94C-974128E8838A}"/>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227872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F8187-ADB8-4853-8A1C-5F5D6CB3463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820ECC-E49A-44CB-9A9E-05D210DB98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ED46FF-F444-43BC-9E55-5372ABBFF23E}"/>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A789A82B-6676-4AD0-A06B-82ED4F49A7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37A7BD1-F596-4F78-901B-9BC02AA95B67}"/>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3967197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0A0FF2A-4366-4838-A540-E8605BE402A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816B483-B24E-4846-99A8-71A1E0B93E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F49FA2-BDC2-493A-B292-A70D393ED43F}"/>
              </a:ext>
            </a:extLst>
          </p:cNvPr>
          <p:cNvSpPr>
            <a:spLocks noGrp="1"/>
          </p:cNvSpPr>
          <p:nvPr>
            <p:ph type="dt" sz="half" idx="10"/>
          </p:nvPr>
        </p:nvSpPr>
        <p:spPr>
          <a:xfrm>
            <a:off x="838200" y="6356350"/>
            <a:ext cx="2743200" cy="365125"/>
          </a:xfrm>
          <a:prstGeom prst="rect">
            <a:avLst/>
          </a:prstGeom>
        </p:spPr>
        <p:txBody>
          <a:bodyPr/>
          <a:lstStyle/>
          <a:p>
            <a:fld id="{3EECB0F8-3314-4B67-BA5C-02B942F6EF74}"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ECDCA2EB-CF37-4EF7-84C9-AEDFD265DF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C7559F1-4FCE-4A16-B5C7-568E3F82CC72}"/>
              </a:ext>
            </a:extLst>
          </p:cNvPr>
          <p:cNvSpPr>
            <a:spLocks noGrp="1"/>
          </p:cNvSpPr>
          <p:nvPr>
            <p:ph type="sldNum" sz="quarter" idx="12"/>
          </p:nvPr>
        </p:nvSpPr>
        <p:spPr>
          <a:xfrm>
            <a:off x="8610600" y="6356350"/>
            <a:ext cx="2743200" cy="365125"/>
          </a:xfrm>
          <a:prstGeom prst="rect">
            <a:avLst/>
          </a:prstGeom>
        </p:spPr>
        <p:txBody>
          <a:bodyPr/>
          <a:lstStyle/>
          <a:p>
            <a:fld id="{DDC5AD94-A1C4-4FF5-8DB5-81DA674FA840}" type="slidenum">
              <a:rPr lang="zh-CN" altLang="en-US" smtClean="0"/>
              <a:t>‹#›</a:t>
            </a:fld>
            <a:endParaRPr lang="zh-CN" altLang="en-US"/>
          </a:p>
        </p:txBody>
      </p:sp>
    </p:spTree>
    <p:extLst>
      <p:ext uri="{BB962C8B-B14F-4D97-AF65-F5344CB8AC3E}">
        <p14:creationId xmlns:p14="http://schemas.microsoft.com/office/powerpoint/2010/main" val="720085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614428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22207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128538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6220186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233516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143116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2965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31099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125615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8" name="页脚占位符 7">
            <a:extLst>
              <a:ext uri="{FF2B5EF4-FFF2-40B4-BE49-F238E27FC236}">
                <a16:creationId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18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853778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641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822692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320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14455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35709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4" name="页脚占位符 3">
            <a:extLst>
              <a:ext uri="{FF2B5EF4-FFF2-40B4-BE49-F238E27FC236}">
                <a16:creationId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3" name="页脚占位符 2">
            <a:extLst>
              <a:ext uri="{FF2B5EF4-FFF2-40B4-BE49-F238E27FC236}">
                <a16:creationId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5" Type="http://schemas.openxmlformats.org/officeDocument/2006/relationships/theme" Target="../theme/theme5.xml"/><Relationship Id="rId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595E04B3-F569-4A16-B9EB-9EE2DBBA54F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7801" y="314324"/>
            <a:ext cx="1190625" cy="1190625"/>
          </a:xfrm>
          <a:prstGeom prst="rect">
            <a:avLst/>
          </a:prstGeom>
        </p:spPr>
      </p:pic>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6010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FD2EC49A-03A4-47EF-BAA0-E91C31E2A5C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51113" y="96078"/>
            <a:ext cx="1131935" cy="1131935"/>
          </a:xfrm>
          <a:prstGeom prst="rect">
            <a:avLst/>
          </a:prstGeom>
        </p:spPr>
      </p:pic>
    </p:spTree>
    <p:extLst>
      <p:ext uri="{BB962C8B-B14F-4D97-AF65-F5344CB8AC3E}">
        <p14:creationId xmlns:p14="http://schemas.microsoft.com/office/powerpoint/2010/main" val="834840641"/>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27357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36.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
            <a:extLst>
              <a:ext uri="{FF2B5EF4-FFF2-40B4-BE49-F238E27FC236}">
                <a16:creationId xmlns:a16="http://schemas.microsoft.com/office/drawing/2014/main" id="{0CB5207A-6DFE-47E2-B4F9-2547D4F3E036}"/>
              </a:ext>
            </a:extLst>
          </p:cNvPr>
          <p:cNvSpPr/>
          <p:nvPr/>
        </p:nvSpPr>
        <p:spPr>
          <a:xfrm>
            <a:off x="2724150" y="895350"/>
            <a:ext cx="7315200" cy="4257675"/>
          </a:xfrm>
          <a:prstGeom prst="roundRect">
            <a:avLst>
              <a:gd name="adj" fmla="val 56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8BD99EA9-5E5E-4105-8B89-780A77DA0ED3}"/>
              </a:ext>
            </a:extLst>
          </p:cNvPr>
          <p:cNvPicPr>
            <a:picLocks noChangeAspect="1"/>
          </p:cNvPicPr>
          <p:nvPr/>
        </p:nvPicPr>
        <p:blipFill>
          <a:blip r:embed="rId3"/>
          <a:stretch>
            <a:fillRect/>
          </a:stretch>
        </p:blipFill>
        <p:spPr>
          <a:xfrm>
            <a:off x="3571875" y="1128880"/>
            <a:ext cx="6316003" cy="859611"/>
          </a:xfrm>
          <a:prstGeom prst="rect">
            <a:avLst/>
          </a:prstGeom>
        </p:spPr>
      </p:pic>
      <p:sp>
        <p:nvSpPr>
          <p:cNvPr id="13" name="TextBox 12">
            <a:extLst>
              <a:ext uri="{FF2B5EF4-FFF2-40B4-BE49-F238E27FC236}">
                <a16:creationId xmlns:a16="http://schemas.microsoft.com/office/drawing/2014/main" id="{289E623F-C396-4582-8489-070827CEF74C}"/>
              </a:ext>
            </a:extLst>
          </p:cNvPr>
          <p:cNvSpPr txBox="1"/>
          <p:nvPr/>
        </p:nvSpPr>
        <p:spPr>
          <a:xfrm>
            <a:off x="3691109" y="245110"/>
            <a:ext cx="5992641" cy="584775"/>
          </a:xfrm>
          <a:prstGeom prst="rect">
            <a:avLst/>
          </a:prstGeom>
          <a:noFill/>
        </p:spPr>
        <p:txBody>
          <a:bodyPr wrap="square" rtlCol="0">
            <a:spAutoFit/>
          </a:bodyPr>
          <a:lstStyle/>
          <a:p>
            <a:r>
              <a:rPr lang="en-US" sz="3200" dirty="0" err="1">
                <a:solidFill>
                  <a:srgbClr val="002060"/>
                </a:solidFill>
                <a:latin typeface="Calibri" panose="020F0502020204030204" pitchFamily="34" charset="0"/>
                <a:cs typeface="Calibri" panose="020F0502020204030204" pitchFamily="34" charset="0"/>
              </a:rPr>
              <a:t>Thứ</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ngày</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tháng</a:t>
            </a:r>
            <a:r>
              <a:rPr lang="en-US" sz="3200" dirty="0">
                <a:solidFill>
                  <a:srgbClr val="002060"/>
                </a:solidFill>
                <a:latin typeface="Calibri" panose="020F0502020204030204" pitchFamily="34" charset="0"/>
                <a:cs typeface="Calibri" panose="020F0502020204030204" pitchFamily="34" charset="0"/>
              </a:rPr>
              <a:t>……</a:t>
            </a:r>
            <a:r>
              <a:rPr lang="en-US" sz="3200" dirty="0" err="1">
                <a:solidFill>
                  <a:srgbClr val="002060"/>
                </a:solidFill>
                <a:latin typeface="Calibri" panose="020F0502020204030204" pitchFamily="34" charset="0"/>
                <a:cs typeface="Calibri" panose="020F0502020204030204" pitchFamily="34" charset="0"/>
              </a:rPr>
              <a:t>năm</a:t>
            </a:r>
            <a:r>
              <a:rPr lang="en-US" sz="3200"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EFBB693-2F5A-4BE3-89A0-6EC8411D6E9B}"/>
              </a:ext>
            </a:extLst>
          </p:cNvPr>
          <p:cNvPicPr>
            <a:picLocks noChangeAspect="1"/>
          </p:cNvPicPr>
          <p:nvPr/>
        </p:nvPicPr>
        <p:blipFill>
          <a:blip r:embed="rId4"/>
          <a:stretch>
            <a:fillRect/>
          </a:stretch>
        </p:blipFill>
        <p:spPr>
          <a:xfrm>
            <a:off x="3157073" y="2880673"/>
            <a:ext cx="6316003" cy="1572904"/>
          </a:xfrm>
          <a:prstGeom prst="rect">
            <a:avLst/>
          </a:prstGeom>
        </p:spPr>
      </p:pic>
      <p:pic>
        <p:nvPicPr>
          <p:cNvPr id="7" name="Picture 6">
            <a:extLst>
              <a:ext uri="{FF2B5EF4-FFF2-40B4-BE49-F238E27FC236}">
                <a16:creationId xmlns:a16="http://schemas.microsoft.com/office/drawing/2014/main" id="{0CE3C7FE-0A9B-4B1C-837D-8F63888CABF0}"/>
              </a:ext>
            </a:extLst>
          </p:cNvPr>
          <p:cNvPicPr>
            <a:picLocks noChangeAspect="1"/>
          </p:cNvPicPr>
          <p:nvPr/>
        </p:nvPicPr>
        <p:blipFill>
          <a:blip r:embed="rId5"/>
          <a:stretch>
            <a:fillRect/>
          </a:stretch>
        </p:blipFill>
        <p:spPr>
          <a:xfrm>
            <a:off x="5144882" y="1827986"/>
            <a:ext cx="3273836" cy="1182727"/>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fade">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Tiền</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lương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11" name="Group 10">
            <a:extLst>
              <a:ext uri="{FF2B5EF4-FFF2-40B4-BE49-F238E27FC236}">
                <a16:creationId xmlns:a16="http://schemas.microsoft.com/office/drawing/2014/main" id="{A4BCCBC7-D7C1-4E6E-BBDA-D972C27766C7}"/>
              </a:ext>
            </a:extLst>
          </p:cNvPr>
          <p:cNvGrpSpPr/>
          <p:nvPr/>
        </p:nvGrpSpPr>
        <p:grpSpPr>
          <a:xfrm>
            <a:off x="3914776" y="950477"/>
            <a:ext cx="6130352" cy="1490095"/>
            <a:chOff x="5052719" y="1676935"/>
            <a:chExt cx="6239968" cy="2193834"/>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1892301"/>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Kể về niềm vui của người thân khi mang lại thu nhập tốt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pic>
        <p:nvPicPr>
          <p:cNvPr id="7" name="Picture 6">
            <a:extLst>
              <a:ext uri="{FF2B5EF4-FFF2-40B4-BE49-F238E27FC236}">
                <a16:creationId xmlns:a16="http://schemas.microsoft.com/office/drawing/2014/main" id="{FE3BF358-2ED4-4641-8F88-5F031E9E9D42}"/>
              </a:ext>
            </a:extLst>
          </p:cNvPr>
          <p:cNvPicPr>
            <a:picLocks noChangeAspect="1"/>
          </p:cNvPicPr>
          <p:nvPr/>
        </p:nvPicPr>
        <p:blipFill>
          <a:blip r:embed="rId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4584294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E54FB586-624C-4C28-B9FA-8D59437D13D8}"/>
              </a:ext>
            </a:extLst>
          </p:cNvPr>
          <p:cNvPicPr>
            <a:picLocks noChangeAspect="1"/>
          </p:cNvPicPr>
          <p:nvPr/>
        </p:nvPicPr>
        <p:blipFill>
          <a:blip r:embed="rId6"/>
          <a:stretch>
            <a:fillRect/>
          </a:stretch>
        </p:blipFill>
        <p:spPr>
          <a:xfrm>
            <a:off x="1093990" y="3081045"/>
            <a:ext cx="5584420" cy="2353260"/>
          </a:xfrm>
          <a:prstGeom prst="rect">
            <a:avLst/>
          </a:prstGeom>
        </p:spPr>
      </p:pic>
    </p:spTree>
    <p:extLst>
      <p:ext uri="{BB962C8B-B14F-4D97-AF65-F5344CB8AC3E}">
        <p14:creationId xmlns:p14="http://schemas.microsoft.com/office/powerpoint/2010/main" val="37489912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libri" panose="020F0502020204030204" pitchFamily="34" charset="0"/>
                <a:cs typeface="Calibri" panose="020F0502020204030204" pitchFamily="34" charset="0"/>
              </a:rPr>
              <a:t>Thiết kế sơ đồ tư duy về thu nhập của gia đình</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96B02F-F1FC-4D6F-A1CD-8D87CC45A5A1}"/>
              </a:ext>
            </a:extLst>
          </p:cNvPr>
          <p:cNvPicPr>
            <a:picLocks noChangeAspect="1"/>
          </p:cNvPicPr>
          <p:nvPr/>
        </p:nvPicPr>
        <p:blipFill>
          <a:blip r:embed="rId2"/>
          <a:stretch>
            <a:fillRect/>
          </a:stretch>
        </p:blipFill>
        <p:spPr>
          <a:xfrm>
            <a:off x="666629" y="3544047"/>
            <a:ext cx="2318815" cy="3031846"/>
          </a:xfrm>
          <a:prstGeom prst="rect">
            <a:avLst/>
          </a:prstGeom>
          <a:effectLst>
            <a:outerShdw blurRad="76200" dir="13500000" sy="23000" kx="1200000" algn="br" rotWithShape="0">
              <a:prstClr val="black">
                <a:alpha val="20000"/>
              </a:prstClr>
            </a:outerShdw>
          </a:effectLst>
        </p:spPr>
      </p:pic>
      <p:sp>
        <p:nvSpPr>
          <p:cNvPr id="12" name="Speech Bubble: Rectangle with Corners Rounded 11">
            <a:extLst>
              <a:ext uri="{FF2B5EF4-FFF2-40B4-BE49-F238E27FC236}">
                <a16:creationId xmlns:a16="http://schemas.microsoft.com/office/drawing/2014/main" id="{783DE1CC-B381-4374-8151-9A58A7E228E5}"/>
              </a:ext>
            </a:extLst>
          </p:cNvPr>
          <p:cNvSpPr/>
          <p:nvPr/>
        </p:nvSpPr>
        <p:spPr>
          <a:xfrm>
            <a:off x="3230721" y="2133601"/>
            <a:ext cx="6325876" cy="3059318"/>
          </a:xfrm>
          <a:custGeom>
            <a:avLst/>
            <a:gdLst>
              <a:gd name="connsiteX0" fmla="*/ 0 w 6325876"/>
              <a:gd name="connsiteY0" fmla="*/ 509897 h 3059318"/>
              <a:gd name="connsiteX1" fmla="*/ 509897 w 6325876"/>
              <a:gd name="connsiteY1" fmla="*/ 0 h 3059318"/>
              <a:gd name="connsiteX2" fmla="*/ 1054313 w 6325876"/>
              <a:gd name="connsiteY2" fmla="*/ 0 h 3059318"/>
              <a:gd name="connsiteX3" fmla="*/ 1054313 w 6325876"/>
              <a:gd name="connsiteY3" fmla="*/ 0 h 3059318"/>
              <a:gd name="connsiteX4" fmla="*/ 2635782 w 6325876"/>
              <a:gd name="connsiteY4" fmla="*/ 0 h 3059318"/>
              <a:gd name="connsiteX5" fmla="*/ 5815979 w 6325876"/>
              <a:gd name="connsiteY5" fmla="*/ 0 h 3059318"/>
              <a:gd name="connsiteX6" fmla="*/ 6325876 w 6325876"/>
              <a:gd name="connsiteY6" fmla="*/ 509897 h 3059318"/>
              <a:gd name="connsiteX7" fmla="*/ 6325876 w 6325876"/>
              <a:gd name="connsiteY7" fmla="*/ 509886 h 3059318"/>
              <a:gd name="connsiteX8" fmla="*/ 6325876 w 6325876"/>
              <a:gd name="connsiteY8" fmla="*/ 509886 h 3059318"/>
              <a:gd name="connsiteX9" fmla="*/ 6325876 w 6325876"/>
              <a:gd name="connsiteY9" fmla="*/ 1274716 h 3059318"/>
              <a:gd name="connsiteX10" fmla="*/ 6325876 w 6325876"/>
              <a:gd name="connsiteY10" fmla="*/ 2549421 h 3059318"/>
              <a:gd name="connsiteX11" fmla="*/ 5815979 w 6325876"/>
              <a:gd name="connsiteY11" fmla="*/ 3059318 h 3059318"/>
              <a:gd name="connsiteX12" fmla="*/ 2635782 w 6325876"/>
              <a:gd name="connsiteY12" fmla="*/ 3059318 h 3059318"/>
              <a:gd name="connsiteX13" fmla="*/ 1054313 w 6325876"/>
              <a:gd name="connsiteY13" fmla="*/ 3059318 h 3059318"/>
              <a:gd name="connsiteX14" fmla="*/ 1054313 w 6325876"/>
              <a:gd name="connsiteY14" fmla="*/ 3059318 h 3059318"/>
              <a:gd name="connsiteX15" fmla="*/ 509897 w 6325876"/>
              <a:gd name="connsiteY15" fmla="*/ 3059318 h 3059318"/>
              <a:gd name="connsiteX16" fmla="*/ 0 w 6325876"/>
              <a:gd name="connsiteY16" fmla="*/ 2549421 h 3059318"/>
              <a:gd name="connsiteX17" fmla="*/ 0 w 6325876"/>
              <a:gd name="connsiteY17" fmla="*/ 1274716 h 3059318"/>
              <a:gd name="connsiteX18" fmla="*/ -646821 w 6325876"/>
              <a:gd name="connsiteY18" fmla="*/ 1286382 h 3059318"/>
              <a:gd name="connsiteX19" fmla="*/ 0 w 6325876"/>
              <a:gd name="connsiteY19" fmla="*/ 509886 h 3059318"/>
              <a:gd name="connsiteX20" fmla="*/ 0 w 6325876"/>
              <a:gd name="connsiteY20" fmla="*/ 509897 h 305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25876" h="3059318" fill="none" extrusionOk="0">
                <a:moveTo>
                  <a:pt x="0" y="509897"/>
                </a:moveTo>
                <a:cubicBezTo>
                  <a:pt x="24986" y="194627"/>
                  <a:pt x="243475" y="-53785"/>
                  <a:pt x="509897" y="0"/>
                </a:cubicBezTo>
                <a:cubicBezTo>
                  <a:pt x="780323" y="-26213"/>
                  <a:pt x="929980" y="-25627"/>
                  <a:pt x="1054313" y="0"/>
                </a:cubicBezTo>
                <a:lnTo>
                  <a:pt x="1054313" y="0"/>
                </a:lnTo>
                <a:cubicBezTo>
                  <a:pt x="1358417" y="112413"/>
                  <a:pt x="2049045" y="11911"/>
                  <a:pt x="2635782" y="0"/>
                </a:cubicBezTo>
                <a:cubicBezTo>
                  <a:pt x="4216786" y="34140"/>
                  <a:pt x="4717615" y="-130509"/>
                  <a:pt x="5815979" y="0"/>
                </a:cubicBezTo>
                <a:cubicBezTo>
                  <a:pt x="6121032" y="-25824"/>
                  <a:pt x="6332617" y="237237"/>
                  <a:pt x="6325876" y="509897"/>
                </a:cubicBezTo>
                <a:cubicBezTo>
                  <a:pt x="6325876" y="509895"/>
                  <a:pt x="6325875" y="509889"/>
                  <a:pt x="6325876" y="509886"/>
                </a:cubicBezTo>
                <a:lnTo>
                  <a:pt x="6325876" y="509886"/>
                </a:lnTo>
                <a:cubicBezTo>
                  <a:pt x="6381170" y="694119"/>
                  <a:pt x="6363253" y="1106497"/>
                  <a:pt x="6325876" y="1274716"/>
                </a:cubicBezTo>
                <a:cubicBezTo>
                  <a:pt x="6387490" y="1698883"/>
                  <a:pt x="6295751" y="1914414"/>
                  <a:pt x="6325876" y="2549421"/>
                </a:cubicBezTo>
                <a:cubicBezTo>
                  <a:pt x="6346929" y="2838827"/>
                  <a:pt x="6097600" y="3078563"/>
                  <a:pt x="5815979" y="3059318"/>
                </a:cubicBezTo>
                <a:cubicBezTo>
                  <a:pt x="5475086" y="3060291"/>
                  <a:pt x="3455506" y="3157413"/>
                  <a:pt x="2635782" y="3059318"/>
                </a:cubicBezTo>
                <a:cubicBezTo>
                  <a:pt x="2269725" y="2962040"/>
                  <a:pt x="1786917" y="2946764"/>
                  <a:pt x="1054313" y="3059318"/>
                </a:cubicBezTo>
                <a:lnTo>
                  <a:pt x="1054313" y="3059318"/>
                </a:lnTo>
                <a:cubicBezTo>
                  <a:pt x="800450" y="3039293"/>
                  <a:pt x="699976" y="3044464"/>
                  <a:pt x="509897" y="3059318"/>
                </a:cubicBezTo>
                <a:cubicBezTo>
                  <a:pt x="261656" y="3056200"/>
                  <a:pt x="-14447" y="2808292"/>
                  <a:pt x="0" y="2549421"/>
                </a:cubicBezTo>
                <a:cubicBezTo>
                  <a:pt x="-104958" y="2387071"/>
                  <a:pt x="111260" y="1664508"/>
                  <a:pt x="0" y="1274716"/>
                </a:cubicBezTo>
                <a:cubicBezTo>
                  <a:pt x="-248693" y="1290538"/>
                  <a:pt x="-521437" y="1264427"/>
                  <a:pt x="-646821" y="1286382"/>
                </a:cubicBezTo>
                <a:cubicBezTo>
                  <a:pt x="-583295" y="1112697"/>
                  <a:pt x="-259192" y="918774"/>
                  <a:pt x="0" y="509886"/>
                </a:cubicBezTo>
                <a:cubicBezTo>
                  <a:pt x="1" y="509889"/>
                  <a:pt x="0" y="509895"/>
                  <a:pt x="0" y="509897"/>
                </a:cubicBezTo>
                <a:close/>
              </a:path>
              <a:path w="6325876" h="3059318" stroke="0" extrusionOk="0">
                <a:moveTo>
                  <a:pt x="0" y="509897"/>
                </a:moveTo>
                <a:cubicBezTo>
                  <a:pt x="24585" y="219415"/>
                  <a:pt x="272584" y="25753"/>
                  <a:pt x="509897" y="0"/>
                </a:cubicBezTo>
                <a:cubicBezTo>
                  <a:pt x="641877" y="-22762"/>
                  <a:pt x="919114" y="19865"/>
                  <a:pt x="1054313" y="0"/>
                </a:cubicBezTo>
                <a:lnTo>
                  <a:pt x="1054313" y="0"/>
                </a:lnTo>
                <a:cubicBezTo>
                  <a:pt x="1729730" y="113478"/>
                  <a:pt x="2256787" y="16441"/>
                  <a:pt x="2635782" y="0"/>
                </a:cubicBezTo>
                <a:cubicBezTo>
                  <a:pt x="3359009" y="-50308"/>
                  <a:pt x="4312019" y="-85446"/>
                  <a:pt x="5815979" y="0"/>
                </a:cubicBezTo>
                <a:cubicBezTo>
                  <a:pt x="6101953" y="-10165"/>
                  <a:pt x="6327603" y="246871"/>
                  <a:pt x="6325876" y="509897"/>
                </a:cubicBezTo>
                <a:cubicBezTo>
                  <a:pt x="6325877" y="509892"/>
                  <a:pt x="6325876" y="509888"/>
                  <a:pt x="6325876" y="509886"/>
                </a:cubicBezTo>
                <a:lnTo>
                  <a:pt x="6325876" y="509886"/>
                </a:lnTo>
                <a:cubicBezTo>
                  <a:pt x="6305217" y="801290"/>
                  <a:pt x="6275110" y="975233"/>
                  <a:pt x="6325876" y="1274716"/>
                </a:cubicBezTo>
                <a:cubicBezTo>
                  <a:pt x="6273378" y="1884684"/>
                  <a:pt x="6237881" y="2274767"/>
                  <a:pt x="6325876" y="2549421"/>
                </a:cubicBezTo>
                <a:cubicBezTo>
                  <a:pt x="6377065" y="2817850"/>
                  <a:pt x="6100604" y="3104782"/>
                  <a:pt x="5815979" y="3059318"/>
                </a:cubicBezTo>
                <a:cubicBezTo>
                  <a:pt x="4562293" y="2954446"/>
                  <a:pt x="3763582" y="2931142"/>
                  <a:pt x="2635782" y="3059318"/>
                </a:cubicBezTo>
                <a:cubicBezTo>
                  <a:pt x="2277297" y="2979242"/>
                  <a:pt x="1454020" y="2984835"/>
                  <a:pt x="1054313" y="3059318"/>
                </a:cubicBezTo>
                <a:lnTo>
                  <a:pt x="1054313" y="3059318"/>
                </a:lnTo>
                <a:cubicBezTo>
                  <a:pt x="890845" y="3102501"/>
                  <a:pt x="626281" y="3077611"/>
                  <a:pt x="509897" y="3059318"/>
                </a:cubicBezTo>
                <a:cubicBezTo>
                  <a:pt x="234642" y="3051400"/>
                  <a:pt x="-38504" y="2826963"/>
                  <a:pt x="0" y="2549421"/>
                </a:cubicBezTo>
                <a:cubicBezTo>
                  <a:pt x="-102542" y="1995756"/>
                  <a:pt x="-110268" y="1809449"/>
                  <a:pt x="0" y="1274716"/>
                </a:cubicBezTo>
                <a:cubicBezTo>
                  <a:pt x="-207359" y="1241757"/>
                  <a:pt x="-487353" y="1334323"/>
                  <a:pt x="-646821" y="1286382"/>
                </a:cubicBezTo>
                <a:cubicBezTo>
                  <a:pt x="-430103" y="1165182"/>
                  <a:pt x="-42209" y="697021"/>
                  <a:pt x="0" y="509886"/>
                </a:cubicBezTo>
                <a:cubicBezTo>
                  <a:pt x="0" y="509888"/>
                  <a:pt x="-1" y="509893"/>
                  <a:pt x="0" y="509897"/>
                </a:cubicBez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3600" b="1" i="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CBAB7-678A-46FD-AC2C-4C67A44B331D}"/>
              </a:ext>
            </a:extLst>
          </p:cNvPr>
          <p:cNvPicPr>
            <a:picLocks noChangeAspect="1"/>
          </p:cNvPicPr>
          <p:nvPr/>
        </p:nvPicPr>
        <p:blipFill>
          <a:blip r:embed="rId3"/>
          <a:stretch>
            <a:fillRect/>
          </a:stretch>
        </p:blipFill>
        <p:spPr>
          <a:xfrm>
            <a:off x="4081484" y="1035130"/>
            <a:ext cx="3895682" cy="1072989"/>
          </a:xfrm>
          <a:prstGeom prst="rect">
            <a:avLst/>
          </a:prstGeom>
        </p:spPr>
      </p:pic>
    </p:spTree>
    <p:extLst>
      <p:ext uri="{BB962C8B-B14F-4D97-AF65-F5344CB8AC3E}">
        <p14:creationId xmlns:p14="http://schemas.microsoft.com/office/powerpoint/2010/main" val="1790944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D0E5B7AF-148D-41F8-A486-80A1C9A68901}"/>
              </a:ext>
            </a:extLst>
          </p:cNvPr>
          <p:cNvPicPr>
            <a:picLocks noChangeAspect="1"/>
          </p:cNvPicPr>
          <p:nvPr/>
        </p:nvPicPr>
        <p:blipFill>
          <a:blip r:embed="rId6"/>
          <a:stretch>
            <a:fillRect/>
          </a:stretch>
        </p:blipFill>
        <p:spPr>
          <a:xfrm>
            <a:off x="1208663" y="3033420"/>
            <a:ext cx="5755123" cy="2353260"/>
          </a:xfrm>
          <a:prstGeom prst="rect">
            <a:avLst/>
          </a:prstGeom>
        </p:spPr>
      </p:pic>
    </p:spTree>
    <p:extLst>
      <p:ext uri="{BB962C8B-B14F-4D97-AF65-F5344CB8AC3E}">
        <p14:creationId xmlns:p14="http://schemas.microsoft.com/office/powerpoint/2010/main" val="3206529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167A0AC-EB25-40B6-BDA6-A2C1F7BC74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2AF72979-A901-4A00-BDA9-5BB95980D788}"/>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22" name="TextBox 21">
            <a:extLst>
              <a:ext uri="{FF2B5EF4-FFF2-40B4-BE49-F238E27FC236}">
                <a16:creationId xmlns:a16="http://schemas.microsoft.com/office/drawing/2014/main" id="{E53CA727-71FD-4BC7-BD78-508D4F32FCAA}"/>
              </a:ext>
            </a:extLst>
          </p:cNvPr>
          <p:cNvSpPr txBox="1"/>
          <p:nvPr/>
        </p:nvSpPr>
        <p:spPr>
          <a:xfrm>
            <a:off x="2235200" y="1356078"/>
            <a:ext cx="8178800" cy="2401748"/>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b="1" dirty="0">
                <a:latin typeface="Calibri" panose="020F0502020204030204" pitchFamily="34" charset="0"/>
                <a:ea typeface="Times New Roman" panose="02020603050405020304" pitchFamily="18" charset="0"/>
                <a:cs typeface="Calibri" panose="020F0502020204030204" pitchFamily="34" charset="0"/>
              </a:rPr>
              <a:t>P</a:t>
            </a:r>
            <a:r>
              <a:rPr lang="vi-VN" sz="3200" b="1" dirty="0">
                <a:latin typeface="Calibri" panose="020F0502020204030204" pitchFamily="34" charset="0"/>
                <a:ea typeface="Times New Roman" panose="02020603050405020304" pitchFamily="18" charset="0"/>
                <a:cs typeface="Calibri" panose="020F0502020204030204" pitchFamily="34" charset="0"/>
              </a:rPr>
              <a:t>hỏng vấn người thân về các nguồn thu nhập trong gia đình.</a:t>
            </a:r>
          </a:p>
          <a:p>
            <a:pPr marL="457200" marR="0" indent="-457200" algn="just">
              <a:lnSpc>
                <a:spcPct val="120000"/>
              </a:lnSpc>
              <a:spcBef>
                <a:spcPts val="0"/>
              </a:spcBef>
              <a:spcAft>
                <a:spcPts val="0"/>
              </a:spcAft>
              <a:buFont typeface="Arial" panose="020B0604020202020204" pitchFamily="34" charset="0"/>
              <a:buChar char="•"/>
            </a:pPr>
            <a:r>
              <a:rPr lang="vi-VN" sz="3200" b="1" dirty="0">
                <a:latin typeface="Calibri" panose="020F0502020204030204" pitchFamily="34" charset="0"/>
                <a:ea typeface="Times New Roman" panose="02020603050405020304" pitchFamily="18" charset="0"/>
                <a:cs typeface="Calibri" panose="020F0502020204030204" pitchFamily="34" charset="0"/>
              </a:rPr>
              <a:t>Viết, vẽ lại sơ đồ tư duy theo nội dung đã thống nhất trên lớp..</a:t>
            </a:r>
          </a:p>
        </p:txBody>
      </p:sp>
      <p:grpSp>
        <p:nvGrpSpPr>
          <p:cNvPr id="23" name="Group 22">
            <a:extLst>
              <a:ext uri="{FF2B5EF4-FFF2-40B4-BE49-F238E27FC236}">
                <a16:creationId xmlns:a16="http://schemas.microsoft.com/office/drawing/2014/main" id="{D45BB7A9-9CA7-49E8-8532-06EBD874D4CB}"/>
              </a:ext>
            </a:extLst>
          </p:cNvPr>
          <p:cNvGrpSpPr/>
          <p:nvPr/>
        </p:nvGrpSpPr>
        <p:grpSpPr>
          <a:xfrm>
            <a:off x="4488203" y="4240647"/>
            <a:ext cx="3916499" cy="2746185"/>
            <a:chOff x="1197026" y="4232126"/>
            <a:chExt cx="3751815" cy="2630711"/>
          </a:xfrm>
        </p:grpSpPr>
        <p:pic>
          <p:nvPicPr>
            <p:cNvPr id="24" name="Picture 23">
              <a:extLst>
                <a:ext uri="{FF2B5EF4-FFF2-40B4-BE49-F238E27FC236}">
                  <a16:creationId xmlns:a16="http://schemas.microsoft.com/office/drawing/2014/main" id="{890B622A-ECDD-41FB-9FD0-23CA4DB294A7}"/>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5" name="Picture 24">
              <a:extLst>
                <a:ext uri="{FF2B5EF4-FFF2-40B4-BE49-F238E27FC236}">
                  <a16:creationId xmlns:a16="http://schemas.microsoft.com/office/drawing/2014/main" id="{B9FEBC8A-1D14-418C-A224-B47C5C176DA3}"/>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26" name="Picture 25">
            <a:extLst>
              <a:ext uri="{FF2B5EF4-FFF2-40B4-BE49-F238E27FC236}">
                <a16:creationId xmlns:a16="http://schemas.microsoft.com/office/drawing/2014/main" id="{1571B3F1-71AA-410C-B06C-BE85DB477D49}"/>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23728550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barn(inVertical)">
                                      <p:cBhvr>
                                        <p:cTn id="23" dur="500"/>
                                        <p:tgtEl>
                                          <p:spTgt spid="2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2">
                                            <p:txEl>
                                              <p:pRg st="1" end="1"/>
                                            </p:txEl>
                                          </p:spTgt>
                                        </p:tgtEl>
                                        <p:attrNameLst>
                                          <p:attrName>style.visibility</p:attrName>
                                        </p:attrNameLst>
                                      </p:cBhvr>
                                      <p:to>
                                        <p:strVal val="visible"/>
                                      </p:to>
                                    </p:set>
                                    <p:animEffect transition="in" filter="barn(inVertical)">
                                      <p:cBhvr>
                                        <p:cTn id="28"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1588" y="3600230"/>
            <a:ext cx="12198348" cy="3256879"/>
          </a:xfrm>
          <a:prstGeom prst="rect">
            <a:avLst/>
          </a:prstGeom>
        </p:spPr>
      </p:pic>
      <p:sp>
        <p:nvSpPr>
          <p:cNvPr id="16" name="TextBox 15">
            <a:extLst>
              <a:ext uri="{FF2B5EF4-FFF2-40B4-BE49-F238E27FC236}">
                <a16:creationId xmlns:a16="http://schemas.microsoft.com/office/drawing/2014/main" id="{9C31D21C-31ED-464D-940A-59FA75358D8B}"/>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D8155EF6-97D5-4CD0-8DD2-9A56006FB21B}"/>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23" name="TextBox 22">
            <a:extLst>
              <a:ext uri="{FF2B5EF4-FFF2-40B4-BE49-F238E27FC236}">
                <a16:creationId xmlns:a16="http://schemas.microsoft.com/office/drawing/2014/main" id="{1399B012-A2C2-4A84-B7B0-9BA95DE5889D}"/>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23">
            <a:extLst>
              <a:ext uri="{FF2B5EF4-FFF2-40B4-BE49-F238E27FC236}">
                <a16:creationId xmlns:a16="http://schemas.microsoft.com/office/drawing/2014/main" id="{CCF761AA-7047-42D9-8832-54E0F15C0481}"/>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25" name="TextBox 24">
            <a:extLst>
              <a:ext uri="{FF2B5EF4-FFF2-40B4-BE49-F238E27FC236}">
                <a16:creationId xmlns:a16="http://schemas.microsoft.com/office/drawing/2014/main" id="{9971B2D3-466C-4DFE-BD26-F78B75ACB06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6" name="Picture 25">
            <a:extLst>
              <a:ext uri="{FF2B5EF4-FFF2-40B4-BE49-F238E27FC236}">
                <a16:creationId xmlns:a16="http://schemas.microsoft.com/office/drawing/2014/main" id="{78426DAB-688C-4D51-8829-906160AD74C1}"/>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27" name="TextBox 26">
            <a:extLst>
              <a:ext uri="{FF2B5EF4-FFF2-40B4-BE49-F238E27FC236}">
                <a16:creationId xmlns:a16="http://schemas.microsoft.com/office/drawing/2014/main" id="{250D8D7A-2B70-42CF-90BA-0E251DC90639}"/>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8" name="Picture 27">
            <a:extLst>
              <a:ext uri="{FF2B5EF4-FFF2-40B4-BE49-F238E27FC236}">
                <a16:creationId xmlns:a16="http://schemas.microsoft.com/office/drawing/2014/main" id="{B87266B7-D6A0-443B-BE0C-F48FEEBB44F5}"/>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29" name="Picture 28">
            <a:extLst>
              <a:ext uri="{FF2B5EF4-FFF2-40B4-BE49-F238E27FC236}">
                <a16:creationId xmlns:a16="http://schemas.microsoft.com/office/drawing/2014/main" id="{857516EE-497D-4448-BCAB-1D5E450C9555}"/>
              </a:ext>
            </a:extLst>
          </p:cNvPr>
          <p:cNvPicPr>
            <a:picLocks noChangeAspect="1"/>
          </p:cNvPicPr>
          <p:nvPr/>
        </p:nvPicPr>
        <p:blipFill>
          <a:blip r:embed="rId5"/>
          <a:stretch>
            <a:fillRect/>
          </a:stretch>
        </p:blipFill>
        <p:spPr>
          <a:xfrm>
            <a:off x="2726934" y="41904"/>
            <a:ext cx="6090432" cy="1444877"/>
          </a:xfrm>
          <a:prstGeom prst="rect">
            <a:avLst/>
          </a:prstGeom>
        </p:spPr>
      </p:pic>
    </p:spTree>
    <p:extLst>
      <p:ext uri="{BB962C8B-B14F-4D97-AF65-F5344CB8AC3E}">
        <p14:creationId xmlns:p14="http://schemas.microsoft.com/office/powerpoint/2010/main" val="13763539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3">
                                            <p:txEl>
                                              <p:pRg st="0" end="0"/>
                                            </p:txEl>
                                          </p:spTgt>
                                        </p:tgtEl>
                                        <p:attrNameLst>
                                          <p:attrName>style.visibility</p:attrName>
                                        </p:attrNameLst>
                                      </p:cBhvr>
                                      <p:to>
                                        <p:strVal val="visible"/>
                                      </p:to>
                                    </p:set>
                                    <p:animEffect transition="in" filter="wipe(left)">
                                      <p:cBhvr>
                                        <p:cTn id="19" dur="500"/>
                                        <p:tgtEl>
                                          <p:spTgt spid="23">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wipe(left)">
                                      <p:cBhvr>
                                        <p:cTn id="27" dur="500"/>
                                        <p:tgtEl>
                                          <p:spTgt spid="25">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wipe(left)">
                                      <p:cBhvr>
                                        <p:cTn id="3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23" grpId="0" uiExpand="1" build="p"/>
      <p:bldP spid="25" grpId="0" uiExpand="1" build="p"/>
      <p:bldP spid="2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3" name="Picture 2">
            <a:extLst>
              <a:ext uri="{FF2B5EF4-FFF2-40B4-BE49-F238E27FC236}">
                <a16:creationId xmlns:a16="http://schemas.microsoft.com/office/drawing/2014/main" id="{F363FA4E-C2F0-43EE-976D-C4729A36BDD1}"/>
              </a:ext>
            </a:extLst>
          </p:cNvPr>
          <p:cNvPicPr>
            <a:picLocks noChangeAspect="1"/>
          </p:cNvPicPr>
          <p:nvPr/>
        </p:nvPicPr>
        <p:blipFill>
          <a:blip r:embed="rId6"/>
          <a:stretch>
            <a:fillRect/>
          </a:stretch>
        </p:blipFill>
        <p:spPr>
          <a:xfrm>
            <a:off x="846307" y="3136281"/>
            <a:ext cx="6346486" cy="2566638"/>
          </a:xfrm>
          <a:prstGeom prst="rect">
            <a:avLst/>
          </a:prstGeom>
        </p:spPr>
      </p:pic>
    </p:spTree>
    <p:extLst>
      <p:ext uri="{BB962C8B-B14F-4D97-AF65-F5344CB8AC3E}">
        <p14:creationId xmlns:p14="http://schemas.microsoft.com/office/powerpoint/2010/main" val="2522422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20AEAEBB-DB4A-4F3B-97AC-342A954CD4A0}"/>
              </a:ext>
            </a:extLst>
          </p:cNvPr>
          <p:cNvPicPr>
            <a:picLocks noChangeAspect="1"/>
          </p:cNvPicPr>
          <p:nvPr/>
        </p:nvPicPr>
        <p:blipFill rotWithShape="1">
          <a:blip r:embed="rId3"/>
          <a:srcRect b="50532"/>
          <a:stretch/>
        </p:blipFill>
        <p:spPr>
          <a:xfrm>
            <a:off x="1282918" y="393924"/>
            <a:ext cx="9439285" cy="4673375"/>
          </a:xfrm>
          <a:prstGeom prst="rect">
            <a:avLst/>
          </a:prstGeom>
        </p:spPr>
      </p:pic>
      <p:grpSp>
        <p:nvGrpSpPr>
          <p:cNvPr id="9" name="组合 16">
            <a:extLst>
              <a:ext uri="{FF2B5EF4-FFF2-40B4-BE49-F238E27FC236}">
                <a16:creationId xmlns:a16="http://schemas.microsoft.com/office/drawing/2014/main" id="{47099836-A815-4FF4-8CDF-45A9F49D62C0}"/>
              </a:ext>
            </a:extLst>
          </p:cNvPr>
          <p:cNvGrpSpPr/>
          <p:nvPr/>
        </p:nvGrpSpPr>
        <p:grpSpPr>
          <a:xfrm flipH="1">
            <a:off x="7100617" y="2379962"/>
            <a:ext cx="5091383" cy="4478038"/>
            <a:chOff x="7717197" y="2146176"/>
            <a:chExt cx="5091383" cy="4478038"/>
          </a:xfrm>
        </p:grpSpPr>
        <p:pic>
          <p:nvPicPr>
            <p:cNvPr id="10" name="图片 9">
              <a:extLst>
                <a:ext uri="{FF2B5EF4-FFF2-40B4-BE49-F238E27FC236}">
                  <a16:creationId xmlns:a16="http://schemas.microsoft.com/office/drawing/2014/main" id="{DBD13D52-D20A-40AC-A24A-4115AEB23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A9A87F4D-E735-4A12-8510-177B5D302B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2" name="图片 13">
              <a:extLst>
                <a:ext uri="{FF2B5EF4-FFF2-40B4-BE49-F238E27FC236}">
                  <a16:creationId xmlns:a16="http://schemas.microsoft.com/office/drawing/2014/main" id="{BF1621E4-77BF-4826-8E3A-64E472BC3B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3" name="图片 14">
              <a:extLst>
                <a:ext uri="{FF2B5EF4-FFF2-40B4-BE49-F238E27FC236}">
                  <a16:creationId xmlns:a16="http://schemas.microsoft.com/office/drawing/2014/main" id="{DBA51275-E6F2-4584-ABCC-078CE76157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4" name="图片 15">
              <a:extLst>
                <a:ext uri="{FF2B5EF4-FFF2-40B4-BE49-F238E27FC236}">
                  <a16:creationId xmlns:a16="http://schemas.microsoft.com/office/drawing/2014/main" id="{1CAB8D88-3816-483E-8A55-1DFB687904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2" name="Picture 1">
            <a:extLst>
              <a:ext uri="{FF2B5EF4-FFF2-40B4-BE49-F238E27FC236}">
                <a16:creationId xmlns:a16="http://schemas.microsoft.com/office/drawing/2014/main" id="{680946E7-6088-40DB-A8DB-792843F48BC4}"/>
              </a:ext>
            </a:extLst>
          </p:cNvPr>
          <p:cNvPicPr>
            <a:picLocks noChangeAspect="1"/>
          </p:cNvPicPr>
          <p:nvPr/>
        </p:nvPicPr>
        <p:blipFill>
          <a:blip r:embed="rId9"/>
          <a:stretch>
            <a:fillRect/>
          </a:stretch>
        </p:blipFill>
        <p:spPr>
          <a:xfrm>
            <a:off x="1924049" y="782080"/>
            <a:ext cx="7852881" cy="3828020"/>
          </a:xfrm>
          <a:prstGeom prst="rect">
            <a:avLst/>
          </a:prstGeom>
        </p:spPr>
      </p:pic>
    </p:spTree>
    <p:extLst>
      <p:ext uri="{BB962C8B-B14F-4D97-AF65-F5344CB8AC3E}">
        <p14:creationId xmlns:p14="http://schemas.microsoft.com/office/powerpoint/2010/main" val="2140059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Thu </a:t>
            </a:r>
            <a:r>
              <a:rPr lang="en-US" sz="4400" b="1" dirty="0" err="1">
                <a:latin typeface="Calibri" panose="020F0502020204030204" pitchFamily="34" charset="0"/>
                <a:cs typeface="Calibri" panose="020F0502020204030204" pitchFamily="34" charset="0"/>
              </a:rPr>
              <a:t>nhập</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là</a:t>
            </a:r>
            <a:r>
              <a:rPr lang="en-US" sz="4400" b="1" dirty="0">
                <a:latin typeface="Calibri" panose="020F0502020204030204" pitchFamily="34" charset="0"/>
                <a:cs typeface="Calibri" panose="020F0502020204030204" pitchFamily="34" charset="0"/>
              </a:rPr>
              <a:t> </a:t>
            </a:r>
            <a:r>
              <a:rPr lang="en-US" sz="4400" b="1" dirty="0" err="1">
                <a:latin typeface="Calibri" panose="020F0502020204030204" pitchFamily="34" charset="0"/>
                <a:cs typeface="Calibri" panose="020F0502020204030204" pitchFamily="34" charset="0"/>
              </a:rPr>
              <a:t>gì</a:t>
            </a:r>
            <a:r>
              <a:rPr lang="en-US" sz="4400" b="1" dirty="0">
                <a:latin typeface="Calibri" panose="020F0502020204030204" pitchFamily="34" charset="0"/>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938992"/>
          </a:xfrm>
          <a:prstGeom prst="rect">
            <a:avLst/>
          </a:prstGeom>
          <a:noFill/>
        </p:spPr>
        <p:txBody>
          <a:bodyPr wrap="square" rtlCol="0">
            <a:spAutoFit/>
          </a:bodyPr>
          <a:lstStyle/>
          <a:p>
            <a:pPr algn="just"/>
            <a:r>
              <a:rPr lang="nl-NL" sz="4000" b="1" dirty="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Số tiền một người được nhận khi thực hiện hoạt động nghề nghiệp hoặc lao động trong một thời gian nhất định.</a:t>
            </a:r>
            <a:endParaRPr lang="en-US" sz="4000" b="1" dirty="0">
              <a:solidFill>
                <a:srgbClr val="0070C0"/>
              </a:solidFill>
              <a:latin typeface="Calibri" panose="020F0502020204030204" pitchFamily="34"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a16="http://schemas.microsoft.com/office/drawing/2014/main" id="{FA03DDC3-AB2A-4E62-A262-5358C16A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67E1BB5D-20AA-42A0-8C81-3BE604789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40" y="-1522957"/>
            <a:ext cx="8323850" cy="4682166"/>
          </a:xfrm>
          <a:prstGeom prst="rect">
            <a:avLst/>
          </a:prstGeom>
        </p:spPr>
      </p:pic>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rotWithShape="1">
          <a:blip r:embed="rId3">
            <a:extLst>
              <a:ext uri="{28A0092B-C50C-407E-A947-70E740481C1C}">
                <a14:useLocalDpi xmlns:a14="http://schemas.microsoft.com/office/drawing/2010/main" val="0"/>
              </a:ext>
            </a:extLst>
          </a:blip>
          <a:srcRect r="38038" b="31449"/>
          <a:stretch/>
        </p:blipFill>
        <p:spPr>
          <a:xfrm>
            <a:off x="0" y="2150459"/>
            <a:ext cx="7554425" cy="4701210"/>
          </a:xfrm>
          <a:prstGeom prst="rect">
            <a:avLst/>
          </a:prstGeom>
        </p:spPr>
      </p:pic>
      <p:sp>
        <p:nvSpPr>
          <p:cNvPr id="14" name="矩形: 圆角 13">
            <a:extLst>
              <a:ext uri="{FF2B5EF4-FFF2-40B4-BE49-F238E27FC236}">
                <a16:creationId xmlns:a16="http://schemas.microsoft.com/office/drawing/2014/main" id="{672B0406-B172-4373-9D11-D19682E027E7}"/>
              </a:ext>
            </a:extLst>
          </p:cNvPr>
          <p:cNvSpPr/>
          <p:nvPr/>
        </p:nvSpPr>
        <p:spPr>
          <a:xfrm>
            <a:off x="469969" y="2557965"/>
            <a:ext cx="6626087" cy="42937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02C973AF-8A29-485A-BC18-AD1FFA356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364" y="0"/>
            <a:ext cx="3855697" cy="6858000"/>
          </a:xfrm>
          <a:prstGeom prst="rect">
            <a:avLst/>
          </a:prstGeom>
        </p:spPr>
      </p:pic>
      <p:pic>
        <p:nvPicPr>
          <p:cNvPr id="12" name="图片 11">
            <a:extLst>
              <a:ext uri="{FF2B5EF4-FFF2-40B4-BE49-F238E27FC236}">
                <a16:creationId xmlns:a16="http://schemas.microsoft.com/office/drawing/2014/main" id="{DBA770F7-4110-400A-8A15-6E4C1CBB6619}"/>
              </a:ext>
            </a:extLst>
          </p:cNvPr>
          <p:cNvPicPr>
            <a:picLocks noChangeAspect="1"/>
          </p:cNvPicPr>
          <p:nvPr/>
        </p:nvPicPr>
        <p:blipFill rotWithShape="1">
          <a:blip r:embed="rId5"/>
          <a:srcRect l="-417" t="11731"/>
          <a:stretch/>
        </p:blipFill>
        <p:spPr>
          <a:xfrm>
            <a:off x="9291627" y="0"/>
            <a:ext cx="1163169" cy="5585790"/>
          </a:xfrm>
          <a:prstGeom prst="rect">
            <a:avLst/>
          </a:prstGeom>
        </p:spPr>
      </p:pic>
      <p:pic>
        <p:nvPicPr>
          <p:cNvPr id="4" name="Picture 3">
            <a:extLst>
              <a:ext uri="{FF2B5EF4-FFF2-40B4-BE49-F238E27FC236}">
                <a16:creationId xmlns:a16="http://schemas.microsoft.com/office/drawing/2014/main" id="{35AF374E-C1FA-4113-B74E-71C5793DB4E3}"/>
              </a:ext>
            </a:extLst>
          </p:cNvPr>
          <p:cNvPicPr>
            <a:picLocks noChangeAspect="1"/>
          </p:cNvPicPr>
          <p:nvPr/>
        </p:nvPicPr>
        <p:blipFill>
          <a:blip r:embed="rId6"/>
          <a:stretch>
            <a:fillRect/>
          </a:stretch>
        </p:blipFill>
        <p:spPr>
          <a:xfrm>
            <a:off x="1104262" y="3281070"/>
            <a:ext cx="5925826" cy="2353260"/>
          </a:xfrm>
          <a:prstGeom prst="rect">
            <a:avLst/>
          </a:prstGeom>
        </p:spPr>
      </p:pic>
    </p:spTree>
    <p:extLst>
      <p:ext uri="{BB962C8B-B14F-4D97-AF65-F5344CB8AC3E}">
        <p14:creationId xmlns:p14="http://schemas.microsoft.com/office/powerpoint/2010/main" val="7934223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Calibri" panose="020F0502020204030204" pitchFamily="34" charset="0"/>
                <a:cs typeface="Calibri" panose="020F0502020204030204" pitchFamily="34" charset="0"/>
              </a:rPr>
              <a:t>Kể về công việc của người thân mang lại thu nhập cho gia đình </a:t>
            </a:r>
            <a:endParaRPr lang="en-US" sz="3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0872D14A-F5DF-4D0E-A825-441AC4E8147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8504" y="373357"/>
            <a:ext cx="3618240" cy="234281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ED6FE9EE-02C5-4D6B-B003-2325C575CB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grpSp>
        <p:nvGrpSpPr>
          <p:cNvPr id="6" name="Group 5">
            <a:extLst>
              <a:ext uri="{FF2B5EF4-FFF2-40B4-BE49-F238E27FC236}">
                <a16:creationId xmlns:a16="http://schemas.microsoft.com/office/drawing/2014/main" id="{9E48FAC5-CF37-4C7E-88B9-BCF23BD684A0}"/>
              </a:ext>
            </a:extLst>
          </p:cNvPr>
          <p:cNvGrpSpPr/>
          <p:nvPr/>
        </p:nvGrpSpPr>
        <p:grpSpPr>
          <a:xfrm>
            <a:off x="4019550" y="1974525"/>
            <a:ext cx="6405763" cy="2135103"/>
            <a:chOff x="5036880" y="4130146"/>
            <a:chExt cx="6193830" cy="2135103"/>
          </a:xfrm>
        </p:grpSpPr>
        <p:grpSp>
          <p:nvGrpSpPr>
            <p:cNvPr id="8" name="Group 13">
              <a:extLst>
                <a:ext uri="{FF2B5EF4-FFF2-40B4-BE49-F238E27FC236}">
                  <a16:creationId xmlns:a16="http://schemas.microsoft.com/office/drawing/2014/main" id="{9F67D4D1-7152-44F6-BA4F-CFE6F8833D7C}"/>
                </a:ext>
              </a:extLst>
            </p:cNvPr>
            <p:cNvGrpSpPr/>
            <p:nvPr/>
          </p:nvGrpSpPr>
          <p:grpSpPr>
            <a:xfrm>
              <a:off x="5143006" y="4130146"/>
              <a:ext cx="6087704" cy="941073"/>
              <a:chOff x="-652998" y="1451914"/>
              <a:chExt cx="40335026" cy="6235229"/>
            </a:xfrm>
          </p:grpSpPr>
          <p:sp>
            <p:nvSpPr>
              <p:cNvPr id="10" name="Freeform 14">
                <a:extLst>
                  <a:ext uri="{FF2B5EF4-FFF2-40B4-BE49-F238E27FC236}">
                    <a16:creationId xmlns:a16="http://schemas.microsoft.com/office/drawing/2014/main" id="{15079FDD-2081-4937-B0AF-0A41F50C9FF4}"/>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9" name="TextBox 15">
              <a:extLst>
                <a:ext uri="{FF2B5EF4-FFF2-40B4-BE49-F238E27FC236}">
                  <a16:creationId xmlns:a16="http://schemas.microsoft.com/office/drawing/2014/main" id="{5DB2B994-9CB4-421F-AEA3-D60B723E2DB7}"/>
                </a:ext>
              </a:extLst>
            </p:cNvPr>
            <p:cNvSpPr txBox="1"/>
            <p:nvPr/>
          </p:nvSpPr>
          <p:spPr>
            <a:xfrm>
              <a:off x="5036880" y="4231487"/>
              <a:ext cx="5703092" cy="2033762"/>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1" name="Group 10">
            <a:extLst>
              <a:ext uri="{FF2B5EF4-FFF2-40B4-BE49-F238E27FC236}">
                <a16:creationId xmlns:a16="http://schemas.microsoft.com/office/drawing/2014/main" id="{A4BCCBC7-D7C1-4E6E-BBDA-D972C27766C7}"/>
              </a:ext>
            </a:extLst>
          </p:cNvPr>
          <p:cNvGrpSpPr/>
          <p:nvPr/>
        </p:nvGrpSpPr>
        <p:grpSpPr>
          <a:xfrm>
            <a:off x="4009730" y="1093352"/>
            <a:ext cx="5730597" cy="1011673"/>
            <a:chOff x="5052719" y="1676935"/>
            <a:chExt cx="6239968" cy="1489463"/>
          </a:xfrm>
        </p:grpSpPr>
        <p:grpSp>
          <p:nvGrpSpPr>
            <p:cNvPr id="15" name="Group 21">
              <a:extLst>
                <a:ext uri="{FF2B5EF4-FFF2-40B4-BE49-F238E27FC236}">
                  <a16:creationId xmlns:a16="http://schemas.microsoft.com/office/drawing/2014/main" id="{D97CE8BB-A767-4A28-9884-E97C1B9B1DB0}"/>
                </a:ext>
              </a:extLst>
            </p:cNvPr>
            <p:cNvGrpSpPr/>
            <p:nvPr/>
          </p:nvGrpSpPr>
          <p:grpSpPr>
            <a:xfrm>
              <a:off x="5052719" y="1676935"/>
              <a:ext cx="6239968" cy="1489463"/>
              <a:chOff x="-767854" y="-7"/>
              <a:chExt cx="36962099" cy="4965700"/>
            </a:xfrm>
          </p:grpSpPr>
          <p:sp>
            <p:nvSpPr>
              <p:cNvPr id="16" name="Freeform 22">
                <a:extLst>
                  <a:ext uri="{FF2B5EF4-FFF2-40B4-BE49-F238E27FC236}">
                    <a16:creationId xmlns:a16="http://schemas.microsoft.com/office/drawing/2014/main" id="{D721C7EE-99D6-4A9A-A563-263B81629E7B}"/>
                  </a:ext>
                </a:extLst>
              </p:cNvPr>
              <p:cNvSpPr/>
              <p:nvPr/>
            </p:nvSpPr>
            <p:spPr>
              <a:xfrm>
                <a:off x="-767854" y="-7"/>
                <a:ext cx="36962099"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txBody>
              <a:bodyPr/>
              <a:lstStyle/>
              <a:p>
                <a:pPr algn="just"/>
                <a:endParaRPr lang="en-US" sz="2800" b="1" dirty="0">
                  <a:latin typeface="Calibri" panose="020F0502020204030204" pitchFamily="34" charset="0"/>
                  <a:cs typeface="Calibri" panose="020F0502020204030204" pitchFamily="34" charset="0"/>
                </a:endParaRPr>
              </a:p>
            </p:txBody>
          </p:sp>
        </p:grpSp>
        <p:sp>
          <p:nvSpPr>
            <p:cNvPr id="13" name="TextBox 23">
              <a:extLst>
                <a:ext uri="{FF2B5EF4-FFF2-40B4-BE49-F238E27FC236}">
                  <a16:creationId xmlns:a16="http://schemas.microsoft.com/office/drawing/2014/main" id="{74D2E159-A350-466C-BDDD-EE9E0A491CA0}"/>
                </a:ext>
              </a:extLst>
            </p:cNvPr>
            <p:cNvSpPr txBox="1"/>
            <p:nvPr/>
          </p:nvSpPr>
          <p:spPr>
            <a:xfrm>
              <a:off x="5136013" y="1978468"/>
              <a:ext cx="5881282" cy="710474"/>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Người thân của em làm nghề gì?</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17" name="Group 16">
            <a:extLst>
              <a:ext uri="{FF2B5EF4-FFF2-40B4-BE49-F238E27FC236}">
                <a16:creationId xmlns:a16="http://schemas.microsoft.com/office/drawing/2014/main" id="{3EFA0804-383D-4F0B-8E05-300148D2C14B}"/>
              </a:ext>
            </a:extLst>
          </p:cNvPr>
          <p:cNvGrpSpPr/>
          <p:nvPr/>
        </p:nvGrpSpPr>
        <p:grpSpPr>
          <a:xfrm>
            <a:off x="3983510" y="4242748"/>
            <a:ext cx="6087704" cy="1191241"/>
            <a:chOff x="5143006" y="4130146"/>
            <a:chExt cx="6087704" cy="1191241"/>
          </a:xfrm>
        </p:grpSpPr>
        <p:grpSp>
          <p:nvGrpSpPr>
            <p:cNvPr id="19" name="Group 13">
              <a:extLst>
                <a:ext uri="{FF2B5EF4-FFF2-40B4-BE49-F238E27FC236}">
                  <a16:creationId xmlns:a16="http://schemas.microsoft.com/office/drawing/2014/main" id="{2450F576-4F7D-4F94-9A4A-2B9E6F2F0BDC}"/>
                </a:ext>
              </a:extLst>
            </p:cNvPr>
            <p:cNvGrpSpPr/>
            <p:nvPr/>
          </p:nvGrpSpPr>
          <p:grpSpPr>
            <a:xfrm>
              <a:off x="5143006" y="4130146"/>
              <a:ext cx="6087704" cy="941073"/>
              <a:chOff x="-652998" y="1451914"/>
              <a:chExt cx="40335026" cy="6235229"/>
            </a:xfrm>
          </p:grpSpPr>
          <p:sp>
            <p:nvSpPr>
              <p:cNvPr id="21" name="Freeform 14">
                <a:extLst>
                  <a:ext uri="{FF2B5EF4-FFF2-40B4-BE49-F238E27FC236}">
                    <a16:creationId xmlns:a16="http://schemas.microsoft.com/office/drawing/2014/main" id="{2C75830F-F66F-4FFD-B99A-8454DAC898AD}"/>
                  </a:ext>
                </a:extLst>
              </p:cNvPr>
              <p:cNvSpPr/>
              <p:nvPr/>
            </p:nvSpPr>
            <p:spPr>
              <a:xfrm>
                <a:off x="-652998" y="1451914"/>
                <a:ext cx="40335026" cy="6235229"/>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0" name="TextBox 15">
              <a:extLst>
                <a:ext uri="{FF2B5EF4-FFF2-40B4-BE49-F238E27FC236}">
                  <a16:creationId xmlns:a16="http://schemas.microsoft.com/office/drawing/2014/main" id="{7A1576A1-0506-4ED3-AF5A-038BF93238F2}"/>
                </a:ext>
              </a:extLst>
            </p:cNvPr>
            <p:cNvSpPr txBox="1"/>
            <p:nvPr/>
          </p:nvSpPr>
          <p:spPr>
            <a:xfrm>
              <a:off x="5315233" y="4321754"/>
              <a:ext cx="5400482" cy="999633"/>
            </a:xfrm>
            <a:prstGeom prst="rect">
              <a:avLst/>
            </a:prstGeom>
          </p:spPr>
          <p:txBody>
            <a:bodyPr wrap="square" lIns="0" tIns="0" rIns="0" bIns="0" rtlCol="0" anchor="t">
              <a:spAutoFit/>
            </a:bodyPr>
            <a:lstStyle/>
            <a:p>
              <a:pPr marL="0" marR="0" algn="just">
                <a:lnSpc>
                  <a:spcPct val="120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Theo em, công việc của người thân có vất vả không, có khó không?</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4" name="Picture 3">
            <a:extLst>
              <a:ext uri="{FF2B5EF4-FFF2-40B4-BE49-F238E27FC236}">
                <a16:creationId xmlns:a16="http://schemas.microsoft.com/office/drawing/2014/main" id="{30BC20CF-DB6E-4AA1-B8A5-14F3CB5EB95A}"/>
              </a:ext>
            </a:extLst>
          </p:cNvPr>
          <p:cNvPicPr>
            <a:picLocks noChangeAspect="1"/>
          </p:cNvPicPr>
          <p:nvPr/>
        </p:nvPicPr>
        <p:blipFill>
          <a:blip r:embed="rId5"/>
          <a:stretch>
            <a:fillRect/>
          </a:stretch>
        </p:blipFill>
        <p:spPr>
          <a:xfrm>
            <a:off x="494027" y="687628"/>
            <a:ext cx="2993395" cy="1767993"/>
          </a:xfrm>
          <a:prstGeom prst="rect">
            <a:avLst/>
          </a:prstGeom>
        </p:spPr>
      </p:pic>
    </p:spTree>
    <p:extLst>
      <p:ext uri="{BB962C8B-B14F-4D97-AF65-F5344CB8AC3E}">
        <p14:creationId xmlns:p14="http://schemas.microsoft.com/office/powerpoint/2010/main" val="242917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Lao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động</a:t>
            </a:r>
            <a:r>
              <a:rPr kumimoji="0" lang="en-US" sz="44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là</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p>
        </p:txBody>
      </p:sp>
      <p:sp>
        <p:nvSpPr>
          <p:cNvPr id="3" name="TextBox 2">
            <a:extLst>
              <a:ext uri="{FF2B5EF4-FFF2-40B4-BE49-F238E27FC236}">
                <a16:creationId xmlns:a16="http://schemas.microsoft.com/office/drawing/2014/main" id="{08F32669-0E35-48C1-A25D-E09F35CA0C0B}"/>
              </a:ext>
            </a:extLst>
          </p:cNvPr>
          <p:cNvSpPr txBox="1"/>
          <p:nvPr/>
        </p:nvSpPr>
        <p:spPr>
          <a:xfrm>
            <a:off x="1952625" y="1600200"/>
            <a:ext cx="8953500" cy="1200329"/>
          </a:xfrm>
          <a:prstGeom prst="rect">
            <a:avLst/>
          </a:prstGeom>
          <a:noFill/>
        </p:spPr>
        <p:txBody>
          <a:bodyPr wrap="square" rtlCol="0">
            <a:spAutoFit/>
          </a:bodyPr>
          <a:lstStyle/>
          <a:p>
            <a:pPr lvl="0" algn="just"/>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Lao động là một hoạt động của con người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để</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tạo</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en-US" sz="3600" b="1" dirty="0" err="1">
                <a:solidFill>
                  <a:srgbClr val="0070C0"/>
                </a:solidFill>
                <a:latin typeface="Calibri" panose="020F0502020204030204" pitchFamily="34" charset="0"/>
                <a:ea typeface="Times New Roman" panose="02020603050405020304" pitchFamily="18" charset="0"/>
                <a:cs typeface="Calibri" panose="020F0502020204030204" pitchFamily="34" charset="0"/>
              </a:rPr>
              <a:t>ra</a:t>
            </a:r>
            <a:r>
              <a:rPr lang="en-US"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微软雅黑"/>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TotalTime>
  <Words>407</Words>
  <Application>Microsoft Office PowerPoint</Application>
  <PresentationFormat>Widescreen</PresentationFormat>
  <Paragraphs>32</Paragraphs>
  <Slides>20</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20</vt:i4>
      </vt:variant>
    </vt:vector>
  </HeadingPairs>
  <TitlesOfParts>
    <vt:vector size="32" baseType="lpstr">
      <vt:lpstr>微软雅黑</vt:lpstr>
      <vt:lpstr>Arial</vt:lpstr>
      <vt:lpstr>Calibri</vt:lpstr>
      <vt:lpstr>等线</vt:lpstr>
      <vt:lpstr>等线 Light</vt:lpstr>
      <vt:lpstr>Georgia</vt:lpstr>
      <vt:lpstr>Times New Roman</vt:lpstr>
      <vt:lpstr>Office 主题​​</vt:lpstr>
      <vt:lpstr>1_Office Theme</vt:lpstr>
      <vt:lpstr>1_Office 主题​​</vt:lpstr>
      <vt:lpstr>1_Simple Light</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33</cp:revision>
  <dcterms:created xsi:type="dcterms:W3CDTF">2022-10-04T12:04:18Z</dcterms:created>
  <dcterms:modified xsi:type="dcterms:W3CDTF">2025-01-22T23:11:04Z</dcterms:modified>
</cp:coreProperties>
</file>