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64" r:id="rId2"/>
    <p:sldId id="257" r:id="rId3"/>
    <p:sldId id="358" r:id="rId4"/>
    <p:sldId id="359" r:id="rId5"/>
    <p:sldId id="360" r:id="rId6"/>
    <p:sldId id="352" r:id="rId7"/>
    <p:sldId id="355" r:id="rId8"/>
    <p:sldId id="35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30060-89D3-4EB3-9549-61AE2380CCB7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8891-8D14-4548-9F24-DF841AD12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7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8891-8D14-4548-9F24-DF841AD129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1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0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0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7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3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6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5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achmem.vn/books/256/exercises/484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hmem.vn/books/256/exercises/484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hmem.vn/books/256/exercises/4840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hyperlink" Target="https://www.sachmem.vn/books/256/exercises/4840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371475" y="-238125"/>
            <a:ext cx="1771650" cy="2362200"/>
            <a:chOff x="48" y="1632"/>
            <a:chExt cx="3072" cy="2640"/>
          </a:xfrm>
        </p:grpSpPr>
        <p:pic>
          <p:nvPicPr>
            <p:cNvPr id="5" name="Picture 2" descr="Frames PPT 007"/>
            <p:cNvPicPr>
              <a:picLocks noChangeAspect="1" noChangeArrowheads="1"/>
            </p:cNvPicPr>
            <p:nvPr/>
          </p:nvPicPr>
          <p:blipFill>
            <a:blip r:embed="rId3"/>
            <a:srcRect t="85001" r="80000"/>
            <a:stretch>
              <a:fillRect/>
            </a:stretch>
          </p:blipFill>
          <p:spPr bwMode="auto">
            <a:xfrm>
              <a:off x="48" y="37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44" y="2496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6" y="1632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80" y="4176"/>
              <a:ext cx="1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36" y="4224"/>
              <a:ext cx="27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 rot="10800000">
            <a:off x="6172200" y="114300"/>
            <a:ext cx="2858804" cy="1644840"/>
            <a:chOff x="48" y="1632"/>
            <a:chExt cx="3072" cy="2640"/>
          </a:xfrm>
        </p:grpSpPr>
        <p:pic>
          <p:nvPicPr>
            <p:cNvPr id="11" name="Picture 2" descr="Frames PPT 007"/>
            <p:cNvPicPr>
              <a:picLocks noChangeAspect="1" noChangeArrowheads="1"/>
            </p:cNvPicPr>
            <p:nvPr/>
          </p:nvPicPr>
          <p:blipFill>
            <a:blip r:embed="rId3"/>
            <a:srcRect t="85001" r="80000"/>
            <a:stretch>
              <a:fillRect/>
            </a:stretch>
          </p:blipFill>
          <p:spPr bwMode="auto">
            <a:xfrm>
              <a:off x="48" y="37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44" y="2496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96" y="1632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480" y="4176"/>
              <a:ext cx="1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36" y="4224"/>
              <a:ext cx="27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33894" y="1302842"/>
            <a:ext cx="8915400" cy="40606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9037428"/>
                <a:gd name="adj2" fmla="val 36712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 to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our class</a:t>
            </a:r>
          </a:p>
          <a:p>
            <a:pPr algn="ctr"/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3995" y="2623005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English 6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Class 6D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2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7473215" y="2653767"/>
            <a:ext cx="292394" cy="4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8668420" y="174924"/>
            <a:ext cx="289921" cy="54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912111" y="189823"/>
            <a:ext cx="277768" cy="46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1347009" y="3517151"/>
            <a:ext cx="393144" cy="65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1826337" y="2011221"/>
            <a:ext cx="442877" cy="73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828903" y="3806985"/>
            <a:ext cx="3733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</a:rPr>
              <a:t>Teacher: Vo </a:t>
            </a:r>
            <a:r>
              <a:rPr lang="en-US" sz="2400" b="1" dirty="0" err="1" smtClean="0">
                <a:solidFill>
                  <a:srgbClr val="0070C0"/>
                </a:solidFill>
              </a:rPr>
              <a:t>Thi</a:t>
            </a:r>
            <a:r>
              <a:rPr lang="en-US" sz="2400" b="1" dirty="0" smtClean="0">
                <a:solidFill>
                  <a:srgbClr val="0070C0"/>
                </a:solidFill>
              </a:rPr>
              <a:t> Xuan Lan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1" y="367250"/>
            <a:ext cx="7741852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  <a:r>
              <a:rPr lang="en-US" sz="1600" b="1" dirty="0" smtClean="0"/>
              <a:t>        </a:t>
            </a:r>
            <a:r>
              <a:rPr lang="en-US" sz="2800" b="1" dirty="0" smtClean="0"/>
              <a:t>NGUYEN BA LOAN LOWER SECONDARY SCHOOL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9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069698" cy="50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61264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Unit 6: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23414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TET HOLIDAY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257175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( A CLOSER LOOK 1)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6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9055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2"/>
              </a:rPr>
              <a:t>1.</a:t>
            </a:r>
            <a:r>
              <a:rPr lang="en-US" sz="2400" dirty="0">
                <a:hlinkClick r:id="rId2"/>
              </a:rPr>
              <a:t> </a:t>
            </a:r>
            <a:r>
              <a:rPr lang="en-US" sz="2400" b="1" dirty="0">
                <a:hlinkClick r:id="rId2"/>
              </a:rPr>
              <a:t>Match the words / phrases in the box under the pictures.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76350"/>
            <a:ext cx="56904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13525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195768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fireworks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256728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furniture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317688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378648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special food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D6F90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Unit 6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smtClean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OUR TET HOLIDAY</a:t>
            </a:r>
            <a:r>
              <a:rPr lang="en-US" b="1" dirty="0" smtClean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   </a:t>
            </a:r>
            <a:r>
              <a:rPr lang="en-US" sz="1600" dirty="0" smtClean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(A closer look 1)</a:t>
            </a:r>
            <a:endParaRPr lang="en-US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9803E-6 L -0.62084 0.074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4397E-6 L -0.44584 -0.2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331E-6 L -0.1875 -0.162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9069E-6 L -0.59584 0.517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8264E-6 L -0.42917 0.296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90550"/>
            <a:ext cx="464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2"/>
              </a:rPr>
              <a:t>2.</a:t>
            </a:r>
            <a:r>
              <a:rPr lang="en-US" sz="2400" b="1" dirty="0">
                <a:hlinkClick r:id="rId2"/>
              </a:rPr>
              <a:t> Match the verbs with the nouns.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200150"/>
            <a:ext cx="1524000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Verbs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1. have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2. visit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3. give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4. make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5. clean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6. watch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1200150"/>
            <a:ext cx="2209800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nouns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a. a </a:t>
            </a:r>
            <a:r>
              <a:rPr lang="en-US" sz="2000" b="1" dirty="0">
                <a:solidFill>
                  <a:srgbClr val="00B050"/>
                </a:solidFill>
              </a:rPr>
              <a:t>wish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b. fireworks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c. the furniture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d. lucky </a:t>
            </a:r>
            <a:r>
              <a:rPr lang="en-US" sz="2000" b="1" dirty="0">
                <a:solidFill>
                  <a:srgbClr val="00B050"/>
                </a:solidFill>
              </a:rPr>
              <a:t>money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e. relatives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f. fun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019300" y="2533650"/>
            <a:ext cx="2362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47900" y="2762250"/>
            <a:ext cx="1905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90800" y="287655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552700" y="2609850"/>
            <a:ext cx="1371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90800" y="295275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476500" y="207645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D6F90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Unit 6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OUR TET HOLIDAY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   </a:t>
            </a:r>
            <a:r>
              <a:rPr lang="en-US" sz="1600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(A closer look 1)</a:t>
            </a:r>
            <a:endParaRPr lang="en-US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9055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2"/>
              </a:rPr>
              <a:t>3</a:t>
            </a:r>
            <a:r>
              <a:rPr lang="en-US" sz="2400" dirty="0">
                <a:hlinkClick r:id="rId2"/>
              </a:rPr>
              <a:t> </a:t>
            </a:r>
            <a:r>
              <a:rPr lang="en-US" sz="2400" dirty="0" smtClean="0">
                <a:hlinkClick r:id="rId2"/>
              </a:rPr>
              <a:t>.</a:t>
            </a:r>
            <a:r>
              <a:rPr lang="en-US" sz="2400" b="1" dirty="0" smtClean="0">
                <a:hlinkClick r:id="rId2"/>
              </a:rPr>
              <a:t>Complete </a:t>
            </a:r>
            <a:r>
              <a:rPr lang="en-US" sz="2400" b="1" dirty="0">
                <a:hlinkClick r:id="rId2"/>
              </a:rPr>
              <a:t>the sentences with the words in the box.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173355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</a:rPr>
              <a:t>1. </a:t>
            </a:r>
            <a:r>
              <a:rPr lang="en-US" sz="2400" dirty="0">
                <a:solidFill>
                  <a:srgbClr val="00B050"/>
                </a:solidFill>
              </a:rPr>
              <a:t>In Viet Nam, we ………………. </a:t>
            </a:r>
            <a:r>
              <a:rPr lang="en-US" sz="2400" dirty="0" err="1">
                <a:solidFill>
                  <a:srgbClr val="00B050"/>
                </a:solidFill>
              </a:rPr>
              <a:t>Tet</a:t>
            </a:r>
            <a:r>
              <a:rPr lang="en-US" sz="2400" dirty="0">
                <a:solidFill>
                  <a:srgbClr val="00B050"/>
                </a:solidFill>
              </a:rPr>
              <a:t> in January or February.</a:t>
            </a:r>
          </a:p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</a:rPr>
              <a:t>2. </a:t>
            </a:r>
            <a:r>
              <a:rPr lang="en-US" sz="2400" dirty="0">
                <a:solidFill>
                  <a:srgbClr val="00B050"/>
                </a:solidFill>
              </a:rPr>
              <a:t>At </a:t>
            </a:r>
            <a:r>
              <a:rPr lang="en-US" sz="2400" dirty="0" err="1">
                <a:solidFill>
                  <a:srgbClr val="00B050"/>
                </a:solidFill>
              </a:rPr>
              <a:t>Tet</a:t>
            </a:r>
            <a:r>
              <a:rPr lang="en-US" sz="2400" dirty="0">
                <a:solidFill>
                  <a:srgbClr val="00B050"/>
                </a:solidFill>
              </a:rPr>
              <a:t>, we decorate our houses with …………… flowers.</a:t>
            </a:r>
          </a:p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Children should help their parents to ……………  their houses.</a:t>
            </a:r>
          </a:p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</a:rPr>
              <a:t>4. </a:t>
            </a:r>
            <a:r>
              <a:rPr lang="en-US" sz="2400" dirty="0">
                <a:solidFill>
                  <a:srgbClr val="00B050"/>
                </a:solidFill>
              </a:rPr>
              <a:t>People do a lot of …………………. before </a:t>
            </a:r>
            <a:r>
              <a:rPr lang="en-US" sz="2400" dirty="0" err="1">
                <a:solidFill>
                  <a:srgbClr val="00B050"/>
                </a:solidFill>
              </a:rPr>
              <a:t>Tet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  <a:p>
            <a:pPr fontAlgn="ctr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</a:rPr>
              <a:t>5. </a:t>
            </a:r>
            <a:r>
              <a:rPr lang="en-US" sz="2400" dirty="0">
                <a:solidFill>
                  <a:srgbClr val="00B050"/>
                </a:solidFill>
              </a:rPr>
              <a:t>My mother usually cooks special ……………..  during </a:t>
            </a:r>
            <a:r>
              <a:rPr lang="en-US" sz="2400" dirty="0" err="1">
                <a:solidFill>
                  <a:srgbClr val="00B050"/>
                </a:solidFill>
              </a:rPr>
              <a:t>Tet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66590" y="1047750"/>
            <a:ext cx="142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 celebrate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0590" y="104775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peach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2091" y="1047750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clean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7390" y="1047750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6677" y="1047750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shopping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D6F90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Unit 6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OUR TET HOLIDAY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   </a:t>
            </a:r>
            <a:r>
              <a:rPr lang="en-US" sz="1600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(A closer look 1)</a:t>
            </a:r>
            <a:endParaRPr lang="en-US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31 L -0.04913 0.147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3243E-7 L 0.06059 0.266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0988E-6 L 0.34062 0.37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20988E-6 L 0.22066 0.459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0988E-6 L -0.11893 0.577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76400" y="1840706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572000" y="1885950"/>
            <a:ext cx="1066800" cy="342900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u="sng" dirty="0">
                <a:solidFill>
                  <a:schemeClr val="bg1"/>
                </a:solidFill>
              </a:rPr>
              <a:t>sh</a:t>
            </a:r>
            <a:r>
              <a:rPr lang="en-US" sz="2000" b="1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419600" y="1085851"/>
            <a:ext cx="1371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A50021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/ʃ/</a:t>
            </a:r>
            <a:r>
              <a:rPr lang="en-US" sz="2400" b="1" dirty="0">
                <a:solidFill>
                  <a:srgbClr val="A50021"/>
                </a:solidFill>
              </a:rPr>
              <a:t>   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438400" y="1085850"/>
            <a:ext cx="1447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/s/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590800" y="1885950"/>
            <a:ext cx="1066800" cy="342900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sng">
                <a:solidFill>
                  <a:schemeClr val="bg1"/>
                </a:solidFill>
              </a:rPr>
              <a:t>s</a:t>
            </a:r>
            <a:r>
              <a:rPr lang="en-US" sz="2000" b="1">
                <a:solidFill>
                  <a:srgbClr val="FFFF00"/>
                </a:solidFill>
              </a:rPr>
              <a:t>ee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09600" y="57150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Pronunciation: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895600" y="1504950"/>
            <a:ext cx="457200" cy="247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4800600" y="1504950"/>
            <a:ext cx="457200" cy="247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86200" y="5715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DBF0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9981" tIns="33168300" rIns="66654" bIns="331683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shopping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spring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special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wish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rice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celebrate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DBF0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9981" tIns="33168300" rIns="66654" bIns="331683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shopping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spring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special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wish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rice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celebrate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DBF0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9981" tIns="33168300" rIns="66654" bIns="331683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shopping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spring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special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wish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rice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celebrate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419350"/>
            <a:ext cx="4132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4"/>
              </a:rPr>
              <a:t>4.</a:t>
            </a:r>
            <a:r>
              <a:rPr lang="en-US" sz="2400" dirty="0">
                <a:hlinkClick r:id="rId4"/>
              </a:rPr>
              <a:t> </a:t>
            </a:r>
            <a:r>
              <a:rPr lang="en-US" sz="2400" b="1" dirty="0">
                <a:hlinkClick r:id="rId4"/>
              </a:rPr>
              <a:t>Listen and repeat the words.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02895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shopping    special    rice        spring         wish      celebrate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D6F90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Unit 6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OUR TET HOLIDAY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   </a:t>
            </a:r>
            <a:r>
              <a:rPr lang="en-US" sz="1600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(A closer look 1)</a:t>
            </a:r>
            <a:endParaRPr lang="en-US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  <p:pic>
        <p:nvPicPr>
          <p:cNvPr id="2" name="39">
            <a:hlinkClick r:id="" action="ppaction://media"/>
            <a:extLst>
              <a:ext uri="{FF2B5EF4-FFF2-40B4-BE49-F238E27FC236}">
                <a16:creationId xmlns:a16="http://schemas.microsoft.com/office/drawing/2014/main" id="{2463FDCE-D279-D7CC-30BD-AF0B4BF32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5496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2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5302" grpId="0" animBg="1"/>
      <p:bldP spid="55303" grpId="0" animBg="1"/>
      <p:bldP spid="55304" grpId="0" animBg="1"/>
      <p:bldP spid="55307" grpId="0" animBg="1"/>
      <p:bldP spid="55310" grpId="0" animBg="1"/>
      <p:bldP spid="55311" grpId="0" animBg="1"/>
      <p:bldP spid="12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819400" y="1504950"/>
            <a:ext cx="4800600" cy="312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Sp</a:t>
            </a:r>
            <a:r>
              <a:rPr lang="en-US" sz="2800" b="1" dirty="0">
                <a:solidFill>
                  <a:srgbClr val="00B050"/>
                </a:solidFill>
              </a:rPr>
              <a:t>ring is coming!</a:t>
            </a:r>
          </a:p>
          <a:p>
            <a:r>
              <a:rPr lang="en-US" sz="2800" b="1" dirty="0" err="1">
                <a:solidFill>
                  <a:srgbClr val="00B050"/>
                </a:solidFill>
              </a:rPr>
              <a:t>Tet</a:t>
            </a:r>
            <a:r>
              <a:rPr lang="en-US" sz="2800" b="1" dirty="0">
                <a:solidFill>
                  <a:srgbClr val="00B050"/>
                </a:solidFill>
              </a:rPr>
              <a:t> is coming!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Sh</a:t>
            </a:r>
            <a:r>
              <a:rPr lang="en-US" sz="2800" b="1" dirty="0">
                <a:solidFill>
                  <a:srgbClr val="00B050"/>
                </a:solidFill>
              </a:rPr>
              <a:t>e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>
                <a:solidFill>
                  <a:srgbClr val="00B050"/>
                </a:solidFill>
              </a:rPr>
              <a:t>ells </a:t>
            </a:r>
            <a:r>
              <a:rPr lang="en-US" sz="2800" b="1">
                <a:solidFill>
                  <a:srgbClr val="00B050"/>
                </a:solidFill>
              </a:rPr>
              <a:t>peach </a:t>
            </a:r>
            <a:r>
              <a:rPr lang="en-US" sz="2800" b="1" smtClean="0">
                <a:solidFill>
                  <a:srgbClr val="00B050"/>
                </a:solidFill>
              </a:rPr>
              <a:t>flowers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Her cheeks </a:t>
            </a:r>
            <a:r>
              <a:rPr lang="en-US" sz="2800" b="1" dirty="0">
                <a:solidFill>
                  <a:srgbClr val="FF0000"/>
                </a:solidFill>
              </a:rPr>
              <a:t>sh</a:t>
            </a:r>
            <a:r>
              <a:rPr lang="en-US" sz="2800" b="1" dirty="0">
                <a:solidFill>
                  <a:srgbClr val="00B050"/>
                </a:solidFill>
              </a:rPr>
              <a:t>ine.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Her eyes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>
                <a:solidFill>
                  <a:srgbClr val="00B050"/>
                </a:solidFill>
              </a:rPr>
              <a:t>mile.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Her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>
                <a:solidFill>
                  <a:srgbClr val="00B050"/>
                </a:solidFill>
              </a:rPr>
              <a:t>mile is </a:t>
            </a:r>
            <a:r>
              <a:rPr lang="en-US" sz="2800" b="1" dirty="0">
                <a:solidFill>
                  <a:srgbClr val="FF0000"/>
                </a:solidFill>
              </a:rPr>
              <a:t>sh</a:t>
            </a:r>
            <a:r>
              <a:rPr lang="en-US" sz="2800" b="1" dirty="0">
                <a:solidFill>
                  <a:srgbClr val="00B050"/>
                </a:solidFill>
              </a:rPr>
              <a:t>y.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Sh</a:t>
            </a:r>
            <a:r>
              <a:rPr lang="en-US" sz="2800" b="1" dirty="0">
                <a:solidFill>
                  <a:srgbClr val="00B050"/>
                </a:solidFill>
              </a:rPr>
              <a:t>e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>
                <a:solidFill>
                  <a:srgbClr val="00B050"/>
                </a:solidFill>
              </a:rPr>
              <a:t>ells peach flowers.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8001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Listen and </a:t>
            </a:r>
            <a:r>
              <a:rPr lang="en-US" sz="2400" b="1" dirty="0" err="1">
                <a:solidFill>
                  <a:srgbClr val="FF0000"/>
                </a:solidFill>
              </a:rPr>
              <a:t>practise</a:t>
            </a:r>
            <a:r>
              <a:rPr lang="en-US" sz="2400" b="1" dirty="0">
                <a:solidFill>
                  <a:srgbClr val="FF0000"/>
                </a:solidFill>
              </a:rPr>
              <a:t> reading the poem. Pay attention to the sounds </a:t>
            </a:r>
            <a:r>
              <a:rPr lang="en-US" sz="2400" b="1" i="1" dirty="0">
                <a:solidFill>
                  <a:srgbClr val="FF0000"/>
                </a:solidFill>
              </a:rPr>
              <a:t>/∫/ and /s/.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D6F90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</a:rPr>
              <a:t>Unit 6 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OUR TET HOLIDAY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   </a:t>
            </a:r>
            <a:r>
              <a:rPr lang="en-US" sz="1600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(A closer look 1)</a:t>
            </a:r>
            <a:endParaRPr lang="en-US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  <p:pic>
        <p:nvPicPr>
          <p:cNvPr id="2" name="40">
            <a:hlinkClick r:id="" action="ppaction://media"/>
            <a:extLst>
              <a:ext uri="{FF2B5EF4-FFF2-40B4-BE49-F238E27FC236}">
                <a16:creationId xmlns:a16="http://schemas.microsoft.com/office/drawing/2014/main" id="{D0473829-BC08-05E7-0C94-421429A586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2128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0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omewor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42950"/>
            <a:ext cx="3657600" cy="11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828800" y="2004656"/>
            <a:ext cx="426283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 b="1" dirty="0" smtClean="0"/>
              <a:t> </a:t>
            </a:r>
            <a:r>
              <a:rPr lang="en-US" sz="2400" b="1" dirty="0" smtClean="0"/>
              <a:t>Learn </a:t>
            </a:r>
            <a:r>
              <a:rPr lang="en-US" sz="2400" b="1" dirty="0"/>
              <a:t>by heart the new words </a:t>
            </a:r>
          </a:p>
          <a:p>
            <a:pPr>
              <a:tabLst>
                <a:tab pos="457200" algn="l"/>
              </a:tabLst>
            </a:pPr>
            <a:r>
              <a:rPr lang="en-US" sz="2400" b="1" dirty="0"/>
              <a:t>- Do the lesson a gain</a:t>
            </a:r>
          </a:p>
          <a:p>
            <a:pPr>
              <a:tabLst>
                <a:tab pos="457200" algn="l"/>
              </a:tabLst>
            </a:pPr>
            <a:r>
              <a:rPr lang="en-US" sz="2400" b="1" dirty="0"/>
              <a:t>- Prepare for A Closer Look 2</a:t>
            </a:r>
          </a:p>
          <a:p>
            <a:pPr eaLnBrk="0" hangingPunct="0">
              <a:tabLst>
                <a:tab pos="457200" algn="l"/>
              </a:tabLst>
            </a:pPr>
            <a:endParaRPr lang="en-US" sz="2800" b="1" dirty="0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D6F90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Unit 6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OUR TET HOLIDAY</a:t>
            </a:r>
            <a:r>
              <a:rPr lang="en-US" b="1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   </a:t>
            </a:r>
            <a:r>
              <a:rPr lang="en-US" sz="1600" dirty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(A closer look 1)</a:t>
            </a:r>
            <a:endParaRPr lang="en-US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</TotalTime>
  <Words>269</Words>
  <Application>Microsoft Office PowerPoint</Application>
  <PresentationFormat>On-screen Show (16:9)</PresentationFormat>
  <Paragraphs>91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.VnRevue</vt:lpstr>
      <vt:lpstr>Arial</vt:lpstr>
      <vt:lpstr>Calibri</vt:lpstr>
      <vt:lpstr>Myriad Pro</vt:lpstr>
      <vt:lpstr>Office Theme</vt:lpstr>
      <vt:lpstr>PowerPoint Presentation</vt:lpstr>
      <vt:lpstr>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055</cp:lastModifiedBy>
  <cp:revision>249</cp:revision>
  <dcterms:created xsi:type="dcterms:W3CDTF">2015-07-14T00:12:58Z</dcterms:created>
  <dcterms:modified xsi:type="dcterms:W3CDTF">2024-12-15T07:51:37Z</dcterms:modified>
</cp:coreProperties>
</file>