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00" r:id="rId3"/>
    <p:sldId id="301" r:id="rId4"/>
    <p:sldId id="302" r:id="rId5"/>
    <p:sldId id="258" r:id="rId6"/>
    <p:sldId id="259" r:id="rId7"/>
    <p:sldId id="260" r:id="rId8"/>
    <p:sldId id="261" r:id="rId9"/>
    <p:sldId id="264" r:id="rId10"/>
    <p:sldId id="262" r:id="rId11"/>
    <p:sldId id="299" r:id="rId12"/>
    <p:sldId id="298" r:id="rId13"/>
    <p:sldId id="278" r:id="rId14"/>
    <p:sldId id="265" r:id="rId15"/>
    <p:sldId id="266" r:id="rId16"/>
    <p:sldId id="273" r:id="rId17"/>
    <p:sldId id="267" r:id="rId18"/>
    <p:sldId id="268" r:id="rId19"/>
    <p:sldId id="269" r:id="rId20"/>
    <p:sldId id="270" r:id="rId21"/>
    <p:sldId id="303" r:id="rId22"/>
    <p:sldId id="271" r:id="rId23"/>
    <p:sldId id="275" r:id="rId24"/>
    <p:sldId id="277" r:id="rId25"/>
    <p:sldId id="276" r:id="rId26"/>
    <p:sldId id="279" r:id="rId27"/>
    <p:sldId id="280" r:id="rId28"/>
    <p:sldId id="281" r:id="rId29"/>
    <p:sldId id="282" r:id="rId30"/>
    <p:sldId id="283" r:id="rId31"/>
    <p:sldId id="284" r:id="rId32"/>
    <p:sldId id="285" r:id="rId33"/>
    <p:sldId id="286" r:id="rId34"/>
    <p:sldId id="287" r:id="rId35"/>
    <p:sldId id="288" r:id="rId36"/>
    <p:sldId id="289" r:id="rId37"/>
    <p:sldId id="291" r:id="rId38"/>
    <p:sldId id="292" r:id="rId39"/>
    <p:sldId id="294" r:id="rId40"/>
    <p:sldId id="295" r:id="rId41"/>
    <p:sldId id="293" r:id="rId42"/>
    <p:sldId id="296"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29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5E4EF-ADBE-4298-8ACB-46581FC15E7F}"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E2707-2A5B-4B8B-9DDD-103B9CF7E2D5}" type="slidenum">
              <a:rPr lang="en-US" smtClean="0"/>
              <a:t>‹#›</a:t>
            </a:fld>
            <a:endParaRPr lang="en-US"/>
          </a:p>
        </p:txBody>
      </p:sp>
    </p:spTree>
    <p:extLst>
      <p:ext uri="{BB962C8B-B14F-4D97-AF65-F5344CB8AC3E}">
        <p14:creationId xmlns:p14="http://schemas.microsoft.com/office/powerpoint/2010/main" val="341281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3</a:t>
            </a:fld>
            <a:endParaRPr lang="en-US"/>
          </a:p>
        </p:txBody>
      </p:sp>
    </p:spTree>
    <p:extLst>
      <p:ext uri="{BB962C8B-B14F-4D97-AF65-F5344CB8AC3E}">
        <p14:creationId xmlns:p14="http://schemas.microsoft.com/office/powerpoint/2010/main" val="201745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54</a:t>
            </a:fld>
            <a:endParaRPr lang="en-US"/>
          </a:p>
        </p:txBody>
      </p:sp>
    </p:spTree>
    <p:extLst>
      <p:ext uri="{BB962C8B-B14F-4D97-AF65-F5344CB8AC3E}">
        <p14:creationId xmlns:p14="http://schemas.microsoft.com/office/powerpoint/2010/main" val="338156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57</a:t>
            </a:fld>
            <a:endParaRPr lang="en-SG"/>
          </a:p>
        </p:txBody>
      </p:sp>
    </p:spTree>
    <p:extLst>
      <p:ext uri="{BB962C8B-B14F-4D97-AF65-F5344CB8AC3E}">
        <p14:creationId xmlns:p14="http://schemas.microsoft.com/office/powerpoint/2010/main" val="325503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58</a:t>
            </a:fld>
            <a:endParaRPr lang="en-SG"/>
          </a:p>
        </p:txBody>
      </p:sp>
    </p:spTree>
    <p:extLst>
      <p:ext uri="{BB962C8B-B14F-4D97-AF65-F5344CB8AC3E}">
        <p14:creationId xmlns:p14="http://schemas.microsoft.com/office/powerpoint/2010/main" val="148183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87E47B-1233-4216-8DA3-889D70C966D1}"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336741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7E47B-1233-4216-8DA3-889D70C966D1}"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3242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7E47B-1233-4216-8DA3-889D70C966D1}"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391181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207711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7E47B-1233-4216-8DA3-889D70C966D1}"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95154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87E47B-1233-4216-8DA3-889D70C966D1}"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33571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87E47B-1233-4216-8DA3-889D70C966D1}"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916156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87E47B-1233-4216-8DA3-889D70C966D1}"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27102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87E47B-1233-4216-8DA3-889D70C966D1}"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47248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7E47B-1233-4216-8DA3-889D70C966D1}"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45845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87E47B-1233-4216-8DA3-889D70C966D1}"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0519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87E47B-1233-4216-8DA3-889D70C966D1}"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924054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7E47B-1233-4216-8DA3-889D70C966D1}"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95BF5-522D-4509-A534-16F2230FB481}" type="slidenum">
              <a:rPr lang="en-US" smtClean="0"/>
              <a:t>‹#›</a:t>
            </a:fld>
            <a:endParaRPr lang="en-US"/>
          </a:p>
        </p:txBody>
      </p:sp>
    </p:spTree>
    <p:extLst>
      <p:ext uri="{BB962C8B-B14F-4D97-AF65-F5344CB8AC3E}">
        <p14:creationId xmlns:p14="http://schemas.microsoft.com/office/powerpoint/2010/main" val="328382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gif"/><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7.png"/><Relationship Id="rId11" Type="http://schemas.openxmlformats.org/officeDocument/2006/relationships/slide" Target="slide30.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77.png"/><Relationship Id="rId12" Type="http://schemas.openxmlformats.org/officeDocument/2006/relationships/slide" Target="slide12.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slide" Target="slide5.xml"/><Relationship Id="rId5" Type="http://schemas.openxmlformats.org/officeDocument/2006/relationships/image" Target="../media/image75.png"/><Relationship Id="rId10" Type="http://schemas.openxmlformats.org/officeDocument/2006/relationships/slide" Target="slide42.xml"/><Relationship Id="rId4" Type="http://schemas.openxmlformats.org/officeDocument/2006/relationships/image" Target="../media/image70.png"/><Relationship Id="rId9" Type="http://schemas.openxmlformats.org/officeDocument/2006/relationships/slide" Target="slide40.xml"/><Relationship Id="rId14" Type="http://schemas.openxmlformats.org/officeDocument/2006/relationships/slide" Target="slide5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3.jpe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6.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deo thú vị]: Cận cảnh quá trình hạt đậu nảy mầm tới khi bén rễ và mọc  thành câ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5095" y="1259840"/>
            <a:ext cx="6997066"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5680" y="2042160"/>
            <a:ext cx="465327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i="1" dirty="0" smtClean="0"/>
              <a:t>(?) </a:t>
            </a:r>
            <a:r>
              <a:rPr lang="en-US" sz="2800" b="1" i="1" dirty="0" err="1" smtClean="0"/>
              <a:t>Cây</a:t>
            </a:r>
            <a:r>
              <a:rPr lang="en-US" sz="2800" b="1" i="1" dirty="0" smtClean="0"/>
              <a:t> </a:t>
            </a:r>
            <a:r>
              <a:rPr lang="en-US" sz="2800" b="1" i="1" dirty="0" err="1" smtClean="0"/>
              <a:t>đậu</a:t>
            </a:r>
            <a:r>
              <a:rPr lang="en-US" sz="2800" b="1" i="1" dirty="0" smtClean="0"/>
              <a:t> </a:t>
            </a:r>
            <a:r>
              <a:rPr lang="en-US" sz="2800" b="1" i="1" dirty="0" err="1" smtClean="0"/>
              <a:t>lớn</a:t>
            </a:r>
            <a:r>
              <a:rPr lang="en-US" sz="2800" b="1" i="1" dirty="0" smtClean="0"/>
              <a:t> </a:t>
            </a:r>
            <a:r>
              <a:rPr lang="en-US" sz="2800" b="1" i="1" dirty="0" err="1" smtClean="0"/>
              <a:t>lên</a:t>
            </a:r>
            <a:r>
              <a:rPr lang="en-US" sz="2800" b="1" i="1" dirty="0" smtClean="0"/>
              <a:t> </a:t>
            </a:r>
            <a:r>
              <a:rPr lang="en-US" sz="2800" b="1" i="1" dirty="0" err="1" smtClean="0"/>
              <a:t>nhờ</a:t>
            </a:r>
            <a:r>
              <a:rPr lang="en-US" sz="2800" b="1" i="1" dirty="0" smtClean="0"/>
              <a:t> </a:t>
            </a:r>
            <a:r>
              <a:rPr lang="en-US" sz="2800" b="1" i="1" dirty="0" err="1" smtClean="0"/>
              <a:t>đâu</a:t>
            </a:r>
            <a:r>
              <a:rPr lang="en-US" sz="2800" b="1" i="1" dirty="0" smtClean="0"/>
              <a:t>?</a:t>
            </a:r>
            <a:endParaRPr lang="en-US" sz="2800" b="1" i="1" dirty="0"/>
          </a:p>
        </p:txBody>
      </p:sp>
      <p:sp>
        <p:nvSpPr>
          <p:cNvPr id="6" name="TextBox 5"/>
          <p:cNvSpPr txBox="1"/>
          <p:nvPr/>
        </p:nvSpPr>
        <p:spPr>
          <a:xfrm>
            <a:off x="7345679" y="3234174"/>
            <a:ext cx="465327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i="1" dirty="0" smtClean="0"/>
              <a:t>(?) </a:t>
            </a:r>
            <a:r>
              <a:rPr lang="en-US" sz="2800" b="1" i="1" dirty="0" err="1" smtClean="0"/>
              <a:t>Nguyên</a:t>
            </a:r>
            <a:r>
              <a:rPr lang="en-US" sz="2800" b="1" i="1" dirty="0" smtClean="0"/>
              <a:t> </a:t>
            </a:r>
            <a:r>
              <a:rPr lang="en-US" sz="2800" b="1" i="1" dirty="0" err="1" smtClean="0"/>
              <a:t>liệu</a:t>
            </a:r>
            <a:r>
              <a:rPr lang="en-US" sz="2800" b="1" i="1" dirty="0" smtClean="0"/>
              <a:t> </a:t>
            </a:r>
            <a:r>
              <a:rPr lang="en-US" sz="2800" b="1" i="1" dirty="0" err="1" smtClean="0"/>
              <a:t>tạo</a:t>
            </a:r>
            <a:r>
              <a:rPr lang="en-US" sz="2800" b="1" i="1" dirty="0" smtClean="0"/>
              <a:t> </a:t>
            </a:r>
            <a:r>
              <a:rPr lang="en-US" sz="2800" b="1" i="1" dirty="0" err="1" smtClean="0"/>
              <a:t>nên</a:t>
            </a:r>
            <a:r>
              <a:rPr lang="en-US" sz="2800" b="1" i="1" dirty="0" smtClean="0"/>
              <a:t> </a:t>
            </a:r>
            <a:r>
              <a:rPr lang="en-US" sz="2800" b="1" i="1" dirty="0" err="1" smtClean="0"/>
              <a:t>sự</a:t>
            </a:r>
            <a:r>
              <a:rPr lang="en-US" sz="2800" b="1" i="1" dirty="0" smtClean="0"/>
              <a:t> </a:t>
            </a:r>
            <a:r>
              <a:rPr lang="en-US" sz="2800" b="1" i="1" dirty="0" err="1" smtClean="0"/>
              <a:t>thay</a:t>
            </a:r>
            <a:r>
              <a:rPr lang="en-US" sz="2800" b="1" i="1" dirty="0" smtClean="0"/>
              <a:t> </a:t>
            </a:r>
            <a:r>
              <a:rPr lang="en-US" sz="2800" b="1" i="1" dirty="0" err="1" smtClean="0"/>
              <a:t>đổi</a:t>
            </a:r>
            <a:r>
              <a:rPr lang="en-US" sz="2800" b="1" i="1" dirty="0" smtClean="0"/>
              <a:t> </a:t>
            </a:r>
            <a:r>
              <a:rPr lang="en-US" sz="2800" b="1" i="1" dirty="0" err="1" smtClean="0"/>
              <a:t>đó</a:t>
            </a:r>
            <a:r>
              <a:rPr lang="en-US" sz="2800" b="1" i="1" dirty="0" smtClean="0"/>
              <a:t> </a:t>
            </a:r>
            <a:r>
              <a:rPr lang="en-US" sz="2800" b="1" i="1" dirty="0" err="1" smtClean="0"/>
              <a:t>là</a:t>
            </a:r>
            <a:r>
              <a:rPr lang="en-US" sz="2800" b="1" i="1" dirty="0" smtClean="0"/>
              <a:t> </a:t>
            </a:r>
            <a:r>
              <a:rPr lang="en-US" sz="2800" b="1" i="1" dirty="0" err="1" smtClean="0"/>
              <a:t>gì</a:t>
            </a:r>
            <a:r>
              <a:rPr lang="en-US" sz="2800" b="1" i="1" dirty="0" smtClean="0"/>
              <a:t>?</a:t>
            </a:r>
            <a:endParaRPr lang="en-US" sz="2800" b="1" i="1" dirty="0"/>
          </a:p>
        </p:txBody>
      </p:sp>
    </p:spTree>
    <p:extLst>
      <p:ext uri="{BB962C8B-B14F-4D97-AF65-F5344CB8AC3E}">
        <p14:creationId xmlns:p14="http://schemas.microsoft.com/office/powerpoint/2010/main" val="6748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20" t="22481" r="17450" b="11891"/>
          <a:stretch/>
        </p:blipFill>
        <p:spPr>
          <a:xfrm>
            <a:off x="-1" y="0"/>
            <a:ext cx="12195009" cy="6858000"/>
          </a:xfrm>
          <a:prstGeom prst="rect">
            <a:avLst/>
          </a:prstGeom>
        </p:spPr>
      </p:pic>
      <p:sp>
        <p:nvSpPr>
          <p:cNvPr id="3" name="Cloud Callout 2"/>
          <p:cNvSpPr/>
          <p:nvPr/>
        </p:nvSpPr>
        <p:spPr>
          <a:xfrm>
            <a:off x="213359" y="956151"/>
            <a:ext cx="4561840" cy="2428240"/>
          </a:xfrm>
          <a:prstGeom prst="cloudCallout">
            <a:avLst>
              <a:gd name="adj1" fmla="val 76272"/>
              <a:gd name="adj2" fmla="val 29447"/>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t>TÍNH PHÂN CỰC CỦA PHÂN TỬ NƯỚC ĐƯỢC THỂ HIỆN NHƯ THẾ NÀO? </a:t>
            </a:r>
            <a:endParaRPr lang="en-US" sz="2400" b="1" dirty="0"/>
          </a:p>
        </p:txBody>
      </p:sp>
      <p:pic>
        <p:nvPicPr>
          <p:cNvPr id="3074" name="Picture 2" descr="Các nguyên tố hóa học và nướ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94" y="1079182"/>
            <a:ext cx="5605146" cy="379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81279" y="497840"/>
            <a:ext cx="1757681" cy="1168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KẾT LUẬN</a:t>
            </a:r>
            <a:endParaRPr lang="en-US" sz="2400" b="1" dirty="0"/>
          </a:p>
        </p:txBody>
      </p:sp>
      <p:sp>
        <p:nvSpPr>
          <p:cNvPr id="4" name="TextBox 3"/>
          <p:cNvSpPr txBox="1"/>
          <p:nvPr/>
        </p:nvSpPr>
        <p:spPr>
          <a:xfrm>
            <a:off x="772160" y="2133342"/>
            <a:ext cx="10850880"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dirty="0"/>
              <a:t>Tính phân cực của phân tử nước được thể hiện qua việc các phân tử nước hút lẫn nhau và hút các phân tử phân cực khác, nhờ đó nước trở thành </a:t>
            </a:r>
            <a:r>
              <a:rPr lang="vi-VN" sz="3200" b="1" dirty="0">
                <a:solidFill>
                  <a:srgbClr val="FF0000"/>
                </a:solidFill>
              </a:rPr>
              <a:t>dung môi hòa tan </a:t>
            </a:r>
            <a:r>
              <a:rPr lang="vi-VN" sz="3200" dirty="0"/>
              <a:t>nhiều </a:t>
            </a:r>
            <a:r>
              <a:rPr lang="en-US" sz="3200" dirty="0"/>
              <a:t>c</a:t>
            </a:r>
            <a:r>
              <a:rPr lang="vi-VN" sz="3200" dirty="0" smtClean="0"/>
              <a:t>hất</a:t>
            </a:r>
            <a:r>
              <a:rPr lang="vi-VN" sz="3200" dirty="0"/>
              <a:t>.</a:t>
            </a:r>
            <a:endParaRPr lang="en-US" sz="4800" dirty="0"/>
          </a:p>
        </p:txBody>
      </p:sp>
    </p:spTree>
    <p:extLst>
      <p:ext uri="{BB962C8B-B14F-4D97-AF65-F5344CB8AC3E}">
        <p14:creationId xmlns:p14="http://schemas.microsoft.com/office/powerpoint/2010/main" val="20986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4" name="Rectangle 3"/>
          <p:cNvSpPr/>
          <p:nvPr/>
        </p:nvSpPr>
        <p:spPr>
          <a:xfrm>
            <a:off x="270509" y="272936"/>
            <a:ext cx="11650979" cy="1815882"/>
          </a:xfrm>
          <a:prstGeom prst="rect">
            <a:avLst/>
          </a:prstGeom>
          <a:solidFill>
            <a:schemeClr val="bg1"/>
          </a:solidFill>
        </p:spPr>
        <p:txBody>
          <a:bodyPr wrap="square">
            <a:spAutoFit/>
          </a:bodyPr>
          <a:lstStyle/>
          <a:p>
            <a:pPr algn="just"/>
            <a:r>
              <a:rPr lang="en-US" sz="2800" b="1" i="1" dirty="0" err="1" smtClean="0">
                <a:latin typeface="Times New Roman" panose="02020603050405020304" pitchFamily="18" charset="0"/>
                <a:ea typeface="Times New Roman" panose="02020603050405020304" pitchFamily="18" charset="0"/>
              </a:rPr>
              <a:t>Thí</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nghiệm</a:t>
            </a:r>
            <a:r>
              <a:rPr lang="en-US" sz="2800" b="1" i="1" dirty="0" smtClean="0">
                <a:latin typeface="Times New Roman" panose="02020603050405020304" pitchFamily="18" charset="0"/>
                <a:ea typeface="Times New Roman" panose="02020603050405020304" pitchFamily="18" charset="0"/>
              </a:rPr>
              <a:t> </a:t>
            </a:r>
            <a:r>
              <a:rPr lang="en-US" sz="2800" i="1"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lượng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khuấy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Hãy</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TN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smtClean="0">
                <a:latin typeface="Times New Roman" panose="02020603050405020304" pitchFamily="18" charset="0"/>
                <a:ea typeface="Calibri" panose="020F0502020204030204" pitchFamily="34" charset="0"/>
              </a:rPr>
              <a:t>hoặc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a:latin typeface="Times New Roman" panose="02020603050405020304" pitchFamily="18" charset="0"/>
                <a:ea typeface="Calibri" panose="020F0502020204030204" pitchFamily="34" charset="0"/>
              </a:rPr>
              <a:t>chất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p>
        </p:txBody>
      </p:sp>
      <p:pic>
        <p:nvPicPr>
          <p:cNvPr id="8" name="Picture 7"/>
          <p:cNvPicPr>
            <a:picLocks noChangeAspect="1"/>
          </p:cNvPicPr>
          <p:nvPr/>
        </p:nvPicPr>
        <p:blipFill>
          <a:blip r:embed="rId3"/>
          <a:stretch>
            <a:fillRect/>
          </a:stretch>
        </p:blipFill>
        <p:spPr>
          <a:xfrm>
            <a:off x="1267157" y="2318374"/>
            <a:ext cx="9486351" cy="3088005"/>
          </a:xfrm>
          <a:prstGeom prst="rect">
            <a:avLst/>
          </a:prstGeom>
        </p:spPr>
      </p:pic>
      <p:sp>
        <p:nvSpPr>
          <p:cNvPr id="9" name="Rectangle 8"/>
          <p:cNvSpPr/>
          <p:nvPr/>
        </p:nvSpPr>
        <p:spPr>
          <a:xfrm>
            <a:off x="270509" y="1032418"/>
            <a:ext cx="10615287" cy="4625882"/>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851326"/>
            <a:ext cx="424541" cy="407856"/>
          </a:xfrm>
          <a:prstGeom prst="rect">
            <a:avLst/>
          </a:prstGeom>
        </p:spPr>
      </p:pic>
    </p:spTree>
    <p:extLst>
      <p:ext uri="{BB962C8B-B14F-4D97-AF65-F5344CB8AC3E}">
        <p14:creationId xmlns:p14="http://schemas.microsoft.com/office/powerpoint/2010/main" val="123624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4. [TED-Ed Vietsub] Tính phân cực của nước có vai trò gì_ - Christina Kleinber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560" y="76200"/>
            <a:ext cx="11749476" cy="6609080"/>
          </a:xfrm>
          <a:prstGeom prst="rect">
            <a:avLst/>
          </a:prstGeom>
        </p:spPr>
      </p:pic>
    </p:spTree>
    <p:extLst>
      <p:ext uri="{BB962C8B-B14F-4D97-AF65-F5344CB8AC3E}">
        <p14:creationId xmlns:p14="http://schemas.microsoft.com/office/powerpoint/2010/main" val="2513678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432" t="22373" r="17902" b="12507"/>
          <a:stretch/>
        </p:blipFill>
        <p:spPr>
          <a:xfrm>
            <a:off x="0" y="0"/>
            <a:ext cx="12192000" cy="6858000"/>
          </a:xfrm>
          <a:prstGeom prst="rect">
            <a:avLst/>
          </a:prstGeom>
        </p:spPr>
      </p:pic>
    </p:spTree>
    <p:extLst>
      <p:ext uri="{BB962C8B-B14F-4D97-AF65-F5344CB8AC3E}">
        <p14:creationId xmlns:p14="http://schemas.microsoft.com/office/powerpoint/2010/main" val="407112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15" t="22112" r="17437" b="11704"/>
          <a:stretch/>
        </p:blipFill>
        <p:spPr>
          <a:xfrm>
            <a:off x="1" y="0"/>
            <a:ext cx="12256578" cy="6858000"/>
          </a:xfrm>
          <a:prstGeom prst="rect">
            <a:avLst/>
          </a:prstGeom>
        </p:spPr>
      </p:pic>
    </p:spTree>
    <p:extLst>
      <p:ext uri="{BB962C8B-B14F-4D97-AF65-F5344CB8AC3E}">
        <p14:creationId xmlns:p14="http://schemas.microsoft.com/office/powerpoint/2010/main" val="2266831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656047" y="343343"/>
            <a:ext cx="10879901" cy="523220"/>
          </a:xfrm>
          <a:prstGeom prst="rect">
            <a:avLst/>
          </a:prstGeom>
          <a:solidFill>
            <a:schemeClr val="bg1"/>
          </a:solidFill>
        </p:spPr>
        <p:txBody>
          <a:bodyPr wrap="none">
            <a:spAutoFit/>
          </a:bodyPr>
          <a:lstStyle/>
          <a:p>
            <a:r>
              <a:rPr lang="en-US" sz="2800" i="1" dirty="0" err="1" smtClean="0">
                <a:solidFill>
                  <a:srgbClr val="000000"/>
                </a:solidFill>
                <a:latin typeface="Times New Roman" panose="02020603050405020304" pitchFamily="18" charset="0"/>
                <a:ea typeface="Times New Roman" panose="02020603050405020304" pitchFamily="18" charset="0"/>
              </a:rPr>
              <a:t>Quan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sát</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036" y="1209905"/>
            <a:ext cx="11009925" cy="5492716"/>
          </a:xfrm>
          <a:prstGeom prst="rect">
            <a:avLst/>
          </a:prstGeom>
        </p:spPr>
      </p:pic>
    </p:spTree>
    <p:extLst>
      <p:ext uri="{BB962C8B-B14F-4D97-AF65-F5344CB8AC3E}">
        <p14:creationId xmlns:p14="http://schemas.microsoft.com/office/powerpoint/2010/main" val="13874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88" t="22234" r="17457" b="12607"/>
          <a:stretch/>
        </p:blipFill>
        <p:spPr>
          <a:xfrm>
            <a:off x="0" y="0"/>
            <a:ext cx="12176784" cy="6858000"/>
          </a:xfrm>
          <a:prstGeom prst="rect">
            <a:avLst/>
          </a:prstGeom>
        </p:spPr>
      </p:pic>
      <p:pic>
        <p:nvPicPr>
          <p:cNvPr id="1026" name="Picture 2" descr="Tỷ Lệ Nước Trong Cơ Thể Lý Tưởng Chiếm Bao Nhiêu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831022"/>
            <a:ext cx="5791200" cy="4152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ứa có chất dinh dưỡng gì? 9+ lợi ích và lưu ý khi ăn sứ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685" y="1831021"/>
            <a:ext cx="4533527"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4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188" t="22234" r="17457" b="12607"/>
          <a:stretch/>
        </p:blipFill>
        <p:spPr>
          <a:xfrm>
            <a:off x="0" y="-1"/>
            <a:ext cx="12176784" cy="6858000"/>
          </a:xfrm>
          <a:prstGeom prst="rect">
            <a:avLst/>
          </a:prstGeom>
        </p:spPr>
      </p:pic>
      <p:sp>
        <p:nvSpPr>
          <p:cNvPr id="4" name="TextBox 3"/>
          <p:cNvSpPr txBox="1"/>
          <p:nvPr/>
        </p:nvSpPr>
        <p:spPr>
          <a:xfrm>
            <a:off x="769632" y="5892800"/>
            <a:ext cx="11165840" cy="584775"/>
          </a:xfrm>
          <a:prstGeom prst="rect">
            <a:avLst/>
          </a:prstGeom>
          <a:noFill/>
        </p:spPr>
        <p:txBody>
          <a:bodyPr wrap="square" rtlCol="0">
            <a:spAutoFit/>
          </a:bodyPr>
          <a:lstStyle/>
          <a:p>
            <a:r>
              <a:rPr lang="en-US" sz="3200" dirty="0" smtClean="0"/>
              <a:t>- </a:t>
            </a:r>
            <a:r>
              <a:rPr lang="en-US" sz="3200" dirty="0" err="1" smtClean="0"/>
              <a:t>Nước</a:t>
            </a:r>
            <a:r>
              <a:rPr lang="en-US" sz="3200" dirty="0" smtClean="0"/>
              <a:t> </a:t>
            </a:r>
            <a:r>
              <a:rPr lang="en-US" sz="3200" dirty="0" err="1" smtClean="0"/>
              <a:t>góp</a:t>
            </a:r>
            <a:r>
              <a:rPr lang="en-US" sz="3200" dirty="0" smtClean="0"/>
              <a:t> </a:t>
            </a:r>
            <a:r>
              <a:rPr lang="en-US" sz="3200" dirty="0" err="1" smtClean="0"/>
              <a:t>phần</a:t>
            </a:r>
            <a:r>
              <a:rPr lang="en-US" sz="3200" dirty="0" smtClean="0"/>
              <a:t> </a:t>
            </a:r>
            <a:r>
              <a:rPr lang="en-US" sz="3200" dirty="0" err="1" smtClean="0"/>
              <a:t>vận</a:t>
            </a:r>
            <a:r>
              <a:rPr lang="en-US" sz="3200" dirty="0" smtClean="0"/>
              <a:t> </a:t>
            </a:r>
            <a:r>
              <a:rPr lang="en-US" sz="3200" dirty="0" err="1" smtClean="0"/>
              <a:t>chuyển</a:t>
            </a:r>
            <a:r>
              <a:rPr lang="en-US" sz="3200" dirty="0" smtClean="0"/>
              <a:t> </a:t>
            </a:r>
            <a:r>
              <a:rPr lang="en-US" sz="3200" dirty="0" err="1" smtClean="0"/>
              <a:t>các</a:t>
            </a:r>
            <a:r>
              <a:rPr lang="en-US" sz="3200" dirty="0" smtClean="0"/>
              <a:t> </a:t>
            </a:r>
            <a:r>
              <a:rPr lang="en-US" sz="3200" dirty="0" err="1" smtClean="0"/>
              <a:t>chất</a:t>
            </a:r>
            <a:r>
              <a:rPr lang="en-US" sz="3200" dirty="0" smtClean="0"/>
              <a:t> </a:t>
            </a:r>
            <a:r>
              <a:rPr lang="en-US" sz="3200" dirty="0" err="1" smtClean="0"/>
              <a:t>dinh</a:t>
            </a:r>
            <a:r>
              <a:rPr lang="en-US" sz="3200" dirty="0" smtClean="0"/>
              <a:t> </a:t>
            </a:r>
            <a:r>
              <a:rPr lang="en-US" sz="3200" dirty="0" err="1" smtClean="0"/>
              <a:t>dưỡng</a:t>
            </a:r>
            <a:r>
              <a:rPr lang="en-US" sz="3200" dirty="0" smtClean="0"/>
              <a:t> </a:t>
            </a:r>
            <a:r>
              <a:rPr lang="en-US" sz="3200" dirty="0" err="1" smtClean="0"/>
              <a:t>trong</a:t>
            </a:r>
            <a:r>
              <a:rPr lang="en-US" sz="3200" dirty="0" smtClean="0"/>
              <a:t> </a:t>
            </a:r>
            <a:r>
              <a:rPr lang="en-US" sz="3200" dirty="0" err="1" smtClean="0"/>
              <a:t>cơ</a:t>
            </a:r>
            <a:r>
              <a:rPr lang="en-US" sz="3200" dirty="0" smtClean="0"/>
              <a:t> </a:t>
            </a:r>
            <a:r>
              <a:rPr lang="en-US" sz="3200" dirty="0" err="1" smtClean="0"/>
              <a:t>thể</a:t>
            </a:r>
            <a:endParaRPr lang="en-US" sz="3200" dirty="0"/>
          </a:p>
        </p:txBody>
      </p:sp>
      <p:pic>
        <p:nvPicPr>
          <p:cNvPr id="5" name="Picture 4"/>
          <p:cNvPicPr>
            <a:picLocks noChangeAspect="1"/>
          </p:cNvPicPr>
          <p:nvPr/>
        </p:nvPicPr>
        <p:blipFill rotWithShape="1">
          <a:blip r:embed="rId3"/>
          <a:srcRect l="32343" t="39171" r="33286" b="13786"/>
          <a:stretch/>
        </p:blipFill>
        <p:spPr>
          <a:xfrm>
            <a:off x="2908311" y="1145945"/>
            <a:ext cx="5930889" cy="4566109"/>
          </a:xfrm>
          <a:prstGeom prst="rect">
            <a:avLst/>
          </a:prstGeom>
        </p:spPr>
      </p:pic>
    </p:spTree>
    <p:extLst>
      <p:ext uri="{BB962C8B-B14F-4D97-AF65-F5344CB8AC3E}">
        <p14:creationId xmlns:p14="http://schemas.microsoft.com/office/powerpoint/2010/main" val="181564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88" t="22234" r="17457" b="12607"/>
          <a:stretch/>
        </p:blipFill>
        <p:spPr>
          <a:xfrm>
            <a:off x="0" y="-1"/>
            <a:ext cx="12176784" cy="6858000"/>
          </a:xfrm>
          <a:prstGeom prst="rect">
            <a:avLst/>
          </a:prstGeom>
        </p:spPr>
      </p:pic>
      <p:pic>
        <p:nvPicPr>
          <p:cNvPr id="3" name="Picture 2"/>
          <p:cNvPicPr>
            <a:picLocks noChangeAspect="1"/>
          </p:cNvPicPr>
          <p:nvPr/>
        </p:nvPicPr>
        <p:blipFill rotWithShape="1">
          <a:blip r:embed="rId3"/>
          <a:srcRect l="23699" t="44670" r="26011" b="43842"/>
          <a:stretch/>
        </p:blipFill>
        <p:spPr>
          <a:xfrm>
            <a:off x="444512" y="447039"/>
            <a:ext cx="11287760" cy="1450385"/>
          </a:xfrm>
          <a:prstGeom prst="rect">
            <a:avLst/>
          </a:prstGeom>
        </p:spPr>
      </p:pic>
      <p:pic>
        <p:nvPicPr>
          <p:cNvPr id="2050" name="Picture 2" descr="Điều gì sẽ xảy ra nếu con người có khả năng quang hợp?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695" y="2344464"/>
            <a:ext cx="6096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07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1732"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2" name="Picture 1"/>
          <p:cNvPicPr>
            <a:picLocks noChangeAspect="1"/>
          </p:cNvPicPr>
          <p:nvPr/>
        </p:nvPicPr>
        <p:blipFill>
          <a:blip r:embed="rId2"/>
          <a:stretch>
            <a:fillRect/>
          </a:stretch>
        </p:blipFill>
        <p:spPr>
          <a:xfrm>
            <a:off x="0" y="0"/>
            <a:ext cx="12157332" cy="6488669"/>
          </a:xfrm>
          <a:prstGeom prst="rect">
            <a:avLst/>
          </a:prstGeom>
        </p:spPr>
      </p:pic>
    </p:spTree>
    <p:extLst>
      <p:ext uri="{BB962C8B-B14F-4D97-AF65-F5344CB8AC3E}">
        <p14:creationId xmlns:p14="http://schemas.microsoft.com/office/powerpoint/2010/main" val="3228039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88" t="22234" r="17457" b="12607"/>
          <a:stretch/>
        </p:blipFill>
        <p:spPr>
          <a:xfrm>
            <a:off x="0" y="-1"/>
            <a:ext cx="12176784" cy="6858000"/>
          </a:xfrm>
          <a:prstGeom prst="rect">
            <a:avLst/>
          </a:prstGeom>
        </p:spPr>
      </p:pic>
      <p:sp>
        <p:nvSpPr>
          <p:cNvPr id="3" name="TextBox 2"/>
          <p:cNvSpPr txBox="1"/>
          <p:nvPr/>
        </p:nvSpPr>
        <p:spPr>
          <a:xfrm>
            <a:off x="294640" y="619760"/>
            <a:ext cx="1083056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smtClean="0">
                <a:latin typeface="Times New Roman" panose="02020603050405020304" pitchFamily="18" charset="0"/>
                <a:cs typeface="Times New Roman" panose="02020603050405020304" pitchFamily="18" charset="0"/>
              </a:rPr>
              <a:t>- NƯỚC GÓP PHẦN ĐIỀU HÒA THÂN NHIỆT</a:t>
            </a:r>
            <a:endParaRPr lang="en-US" sz="3200" b="1" dirty="0">
              <a:latin typeface="Times New Roman" panose="02020603050405020304" pitchFamily="18" charset="0"/>
              <a:cs typeface="Times New Roman" panose="02020603050405020304" pitchFamily="18" charset="0"/>
            </a:endParaRPr>
          </a:p>
        </p:txBody>
      </p:sp>
      <p:pic>
        <p:nvPicPr>
          <p:cNvPr id="4098" name="Picture 2" descr="Da điều hòa thân nhiệt như thế nào khi trời quá nóng hoặc quá lạnh - Chia  Sẻ Kiến Thức Điện Máy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734" y="1593531"/>
            <a:ext cx="7840345" cy="428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188" t="22234" r="17457" b="12607"/>
          <a:stretch/>
        </p:blipFill>
        <p:spPr>
          <a:xfrm>
            <a:off x="0" y="-1"/>
            <a:ext cx="12176784" cy="6858000"/>
          </a:xfrm>
          <a:prstGeom prst="rect">
            <a:avLst/>
          </a:prstGeom>
        </p:spPr>
      </p:pic>
      <p:pic>
        <p:nvPicPr>
          <p:cNvPr id="2" name="Picture 1"/>
          <p:cNvPicPr>
            <a:picLocks noChangeAspect="1"/>
          </p:cNvPicPr>
          <p:nvPr/>
        </p:nvPicPr>
        <p:blipFill rotWithShape="1">
          <a:blip r:embed="rId3"/>
          <a:srcRect l="28527" t="48317" r="32536" b="40374"/>
          <a:stretch/>
        </p:blipFill>
        <p:spPr>
          <a:xfrm>
            <a:off x="406400" y="508000"/>
            <a:ext cx="11104880" cy="1239872"/>
          </a:xfrm>
          <a:prstGeom prst="rect">
            <a:avLst/>
          </a:prstGeom>
        </p:spPr>
      </p:pic>
      <p:sp>
        <p:nvSpPr>
          <p:cNvPr id="4" name="Rectangle 3"/>
          <p:cNvSpPr/>
          <p:nvPr/>
        </p:nvSpPr>
        <p:spPr>
          <a:xfrm>
            <a:off x="800112" y="1857847"/>
            <a:ext cx="1057656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2" name="Picture 2" descr="Nghề trồng lúa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95" y="3091901"/>
            <a:ext cx="5972175" cy="34861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yện Chư Prông: Cây trồng lay lắt vì thiếu nước | Báo Gia Lai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294" y="3091900"/>
            <a:ext cx="5229229" cy="348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3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188" t="22234" r="17457" b="12607"/>
          <a:stretch/>
        </p:blipFill>
        <p:spPr>
          <a:xfrm>
            <a:off x="0" y="-1"/>
            <a:ext cx="12176784" cy="6858000"/>
          </a:xfrm>
          <a:prstGeom prst="rect">
            <a:avLst/>
          </a:prstGeom>
        </p:spPr>
      </p:pic>
      <p:sp>
        <p:nvSpPr>
          <p:cNvPr id="3" name="Rectangle 2"/>
          <p:cNvSpPr/>
          <p:nvPr/>
        </p:nvSpPr>
        <p:spPr>
          <a:xfrm>
            <a:off x="548640" y="548402"/>
            <a:ext cx="10891520" cy="415498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6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164" t="22089" r="17500" b="12162"/>
          <a:stretch/>
        </p:blipFill>
        <p:spPr>
          <a:xfrm>
            <a:off x="0" y="0"/>
            <a:ext cx="12192000" cy="6858000"/>
          </a:xfrm>
          <a:prstGeom prst="rect">
            <a:avLst/>
          </a:prstGeom>
        </p:spPr>
      </p:pic>
    </p:spTree>
    <p:extLst>
      <p:ext uri="{BB962C8B-B14F-4D97-AF65-F5344CB8AC3E}">
        <p14:creationId xmlns:p14="http://schemas.microsoft.com/office/powerpoint/2010/main" val="2359981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97504"/>
            <a:ext cx="12149925" cy="523220"/>
          </a:xfrm>
          <a:prstGeom prst="rect">
            <a:avLst/>
          </a:prstGeom>
          <a:solidFill>
            <a:schemeClr val="bg1">
              <a:lumMod val="95000"/>
            </a:schemeClr>
          </a:solid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Khi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do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sốt</a:t>
            </a:r>
            <a:r>
              <a:rPr lang="en-US" sz="2800" b="1" dirty="0" smtClean="0">
                <a:solidFill>
                  <a:srgbClr val="C00000"/>
                </a:solidFill>
                <a:latin typeface="Times New Roman" panose="02020603050405020304" pitchFamily="18" charset="0"/>
                <a:cs typeface="Times New Roman" panose="02020603050405020304" pitchFamily="18" charset="0"/>
              </a:rPr>
              <a:t> hay </a:t>
            </a:r>
            <a:r>
              <a:rPr lang="en-US" sz="2800" b="1" dirty="0" err="1" smtClean="0">
                <a:solidFill>
                  <a:srgbClr val="C00000"/>
                </a:solidFill>
                <a:latin typeface="Times New Roman" panose="02020603050405020304" pitchFamily="18" charset="0"/>
                <a:cs typeface="Times New Roman" panose="02020603050405020304" pitchFamily="18" charset="0"/>
              </a:rPr>
              <a:t>tiêu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nhiều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ta </a:t>
            </a:r>
            <a:r>
              <a:rPr lang="en-US" sz="2800" b="1" dirty="0" err="1" smtClean="0">
                <a:solidFill>
                  <a:srgbClr val="C00000"/>
                </a:solidFill>
                <a:latin typeface="Times New Roman" panose="02020603050405020304" pitchFamily="18" charset="0"/>
                <a:cs typeface="Times New Roman" panose="02020603050405020304" pitchFamily="18" charset="0"/>
              </a:rPr>
              <a:t>cần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gì</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Bổ</a:t>
              </a:r>
              <a:r>
                <a:rPr lang="en-US" sz="2000" b="1" dirty="0" smtClean="0">
                  <a:latin typeface="Times New Roman" panose="02020603050405020304" pitchFamily="18" charset="0"/>
                  <a:cs typeface="Times New Roman" panose="02020603050405020304" pitchFamily="18" charset="0"/>
                </a:rPr>
                <a:t> sung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tĩnh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món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Uống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520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360" t="23179" r="17350" b="11786"/>
          <a:stretch/>
        </p:blipFill>
        <p:spPr>
          <a:xfrm>
            <a:off x="0" y="10160"/>
            <a:ext cx="12224730" cy="6847840"/>
          </a:xfrm>
          <a:prstGeom prst="rect">
            <a:avLst/>
          </a:prstGeom>
        </p:spPr>
      </p:pic>
    </p:spTree>
    <p:extLst>
      <p:ext uri="{BB962C8B-B14F-4D97-AF65-F5344CB8AC3E}">
        <p14:creationId xmlns:p14="http://schemas.microsoft.com/office/powerpoint/2010/main" val="3195076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3440" cy="6858000"/>
          </a:xfrm>
          <a:prstGeom prst="rect">
            <a:avLst/>
          </a:prstGeom>
        </p:spPr>
      </p:pic>
      <p:sp>
        <p:nvSpPr>
          <p:cNvPr id="3" name="TextBox 2"/>
          <p:cNvSpPr txBox="1"/>
          <p:nvPr/>
        </p:nvSpPr>
        <p:spPr>
          <a:xfrm>
            <a:off x="5074920" y="1864866"/>
            <a:ext cx="2600960" cy="646331"/>
          </a:xfrm>
          <a:prstGeom prst="rect">
            <a:avLst/>
          </a:prstGeom>
          <a:noFill/>
        </p:spPr>
        <p:txBody>
          <a:bodyPr wrap="square" rtlCol="0">
            <a:spAutoFit/>
          </a:bodyPr>
          <a:lstStyle/>
          <a:p>
            <a:r>
              <a:rPr lang="en-US" sz="3600" b="1" dirty="0" smtClean="0">
                <a:solidFill>
                  <a:srgbClr val="FF0000"/>
                </a:solidFill>
              </a:rPr>
              <a:t>VAI TRÒ</a:t>
            </a:r>
            <a:endParaRPr lang="en-US" sz="3600" b="1" dirty="0">
              <a:solidFill>
                <a:srgbClr val="FF0000"/>
              </a:solidFill>
            </a:endParaRPr>
          </a:p>
        </p:txBody>
      </p:sp>
      <p:sp>
        <p:nvSpPr>
          <p:cNvPr id="5" name="TextBox 4"/>
          <p:cNvSpPr txBox="1"/>
          <p:nvPr/>
        </p:nvSpPr>
        <p:spPr>
          <a:xfrm>
            <a:off x="2753360" y="2650425"/>
            <a:ext cx="724408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nguyên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liệu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29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3440" cy="6858000"/>
          </a:xfrm>
          <a:prstGeom prst="rect">
            <a:avLst/>
          </a:prstGeom>
        </p:spPr>
      </p:pic>
      <p:sp>
        <p:nvSpPr>
          <p:cNvPr id="2" name="TextBox 1"/>
          <p:cNvSpPr txBox="1"/>
          <p:nvPr/>
        </p:nvSpPr>
        <p:spPr>
          <a:xfrm>
            <a:off x="3738880" y="882359"/>
            <a:ext cx="4805680" cy="646331"/>
          </a:xfrm>
          <a:prstGeom prst="rect">
            <a:avLst/>
          </a:prstGeom>
          <a:noFill/>
        </p:spPr>
        <p:txBody>
          <a:bodyPr wrap="square" rtlCol="0">
            <a:spAutoFit/>
          </a:bodyPr>
          <a:lstStyle/>
          <a:p>
            <a:r>
              <a:rPr lang="en-US" sz="3600" b="1" dirty="0" smtClean="0">
                <a:solidFill>
                  <a:srgbClr val="FF0000"/>
                </a:solidFill>
              </a:rPr>
              <a:t>NHU CẦU DINH DƯỠNG</a:t>
            </a:r>
            <a:endParaRPr lang="en-US" sz="3600" b="1" dirty="0">
              <a:solidFill>
                <a:srgbClr val="FF0000"/>
              </a:solidFill>
            </a:endParaRPr>
          </a:p>
        </p:txBody>
      </p:sp>
      <p:sp>
        <p:nvSpPr>
          <p:cNvPr id="3" name="TextBox 2"/>
          <p:cNvSpPr txBox="1"/>
          <p:nvPr/>
        </p:nvSpPr>
        <p:spPr>
          <a:xfrm>
            <a:off x="3393440" y="1881277"/>
            <a:ext cx="53848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nhau</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từng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triển</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429000" y="3434193"/>
            <a:ext cx="53848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Thiếu</a:t>
            </a:r>
            <a:r>
              <a:rPr lang="en-US" sz="3600" b="1" dirty="0" smtClean="0">
                <a:solidFill>
                  <a:srgbClr val="FF0000"/>
                </a:solidFill>
                <a:latin typeface="Times New Roman" panose="02020603050405020304" pitchFamily="18" charset="0"/>
                <a:cs typeface="Times New Roman" panose="02020603050405020304" pitchFamily="18" charset="0"/>
              </a:rPr>
              <a:t> hay </a:t>
            </a:r>
            <a:r>
              <a:rPr lang="en-US" sz="3600" b="1" dirty="0" err="1" smtClean="0">
                <a:solidFill>
                  <a:srgbClr val="FF0000"/>
                </a:solidFill>
                <a:latin typeface="Times New Roman" panose="02020603050405020304" pitchFamily="18" charset="0"/>
                <a:cs typeface="Times New Roman" panose="02020603050405020304" pitchFamily="18" charset="0"/>
              </a:rPr>
              <a:t>thừa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dưỡng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trưởng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triển</a:t>
            </a:r>
            <a:r>
              <a:rPr lang="en-US" sz="3600" dirty="0" smtClean="0">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không</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bình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thường</a:t>
            </a:r>
            <a:endParaRPr lang="en-US"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4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6353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574040" y="172085"/>
            <a:ext cx="10515600" cy="1325563"/>
          </a:xfrm>
        </p:spPr>
        <p:txBody>
          <a:bodyPr>
            <a:normAutofit/>
          </a:bodyPr>
          <a:lstStyle/>
          <a:p>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1. VAI TRÒ CỦA CHẤT DINH DƯỠNG ĐỐI VỚI THỰC VẬT</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767080" y="1155065"/>
            <a:ext cx="10515600" cy="4351338"/>
          </a:xfrm>
        </p:spPr>
        <p:txBody>
          <a:bodyPr/>
          <a:lstStyle/>
          <a:p>
            <a:pPr marL="0" indent="0">
              <a:buNone/>
            </a:pPr>
            <a:r>
              <a:rPr lang="en-US" dirty="0" smtClean="0"/>
              <a:t>Ở </a:t>
            </a:r>
            <a:r>
              <a:rPr lang="en-US" dirty="0" err="1" smtClean="0"/>
              <a:t>thực</a:t>
            </a:r>
            <a:r>
              <a:rPr lang="en-US" dirty="0" smtClean="0"/>
              <a:t> </a:t>
            </a:r>
            <a:r>
              <a:rPr lang="en-US" dirty="0" err="1" smtClean="0"/>
              <a:t>vật</a:t>
            </a:r>
            <a:r>
              <a:rPr lang="en-US" dirty="0" smtClean="0"/>
              <a:t>, </a:t>
            </a:r>
            <a:r>
              <a:rPr lang="en-US" dirty="0" err="1" smtClean="0"/>
              <a:t>chất</a:t>
            </a:r>
            <a:r>
              <a:rPr lang="en-US" dirty="0" smtClean="0"/>
              <a:t> </a:t>
            </a:r>
            <a:r>
              <a:rPr lang="en-US" dirty="0" err="1" smtClean="0"/>
              <a:t>dinh</a:t>
            </a:r>
            <a:r>
              <a:rPr lang="en-US" dirty="0" smtClean="0"/>
              <a:t> </a:t>
            </a:r>
            <a:r>
              <a:rPr lang="en-US" dirty="0" err="1" smtClean="0"/>
              <a:t>dưỡng</a:t>
            </a:r>
            <a:r>
              <a:rPr lang="en-US" dirty="0" smtClean="0"/>
              <a:t> </a:t>
            </a:r>
            <a:r>
              <a:rPr lang="en-US" dirty="0" err="1" smtClean="0"/>
              <a:t>là</a:t>
            </a:r>
            <a:r>
              <a:rPr lang="en-US" dirty="0" smtClean="0"/>
              <a:t> </a:t>
            </a:r>
            <a:r>
              <a:rPr lang="en-US" dirty="0" err="1" smtClean="0"/>
              <a:t>các</a:t>
            </a:r>
            <a:r>
              <a:rPr lang="en-US" dirty="0" smtClean="0"/>
              <a:t> </a:t>
            </a:r>
            <a:r>
              <a:rPr lang="en-US" dirty="0" err="1" smtClean="0"/>
              <a:t>chất</a:t>
            </a:r>
            <a:r>
              <a:rPr lang="en-US" dirty="0" smtClean="0"/>
              <a:t> </a:t>
            </a:r>
            <a:r>
              <a:rPr lang="en-US" dirty="0" err="1" smtClean="0"/>
              <a:t>khoáng</a:t>
            </a:r>
            <a:r>
              <a:rPr lang="en-US" dirty="0" smtClean="0"/>
              <a:t>, </a:t>
            </a:r>
            <a:r>
              <a:rPr lang="en-US" dirty="0" err="1" smtClean="0"/>
              <a:t>được</a:t>
            </a:r>
            <a:r>
              <a:rPr lang="en-US" dirty="0" smtClean="0"/>
              <a:t> </a:t>
            </a:r>
            <a:r>
              <a:rPr lang="en-US" dirty="0" err="1" smtClean="0"/>
              <a:t>hấp</a:t>
            </a:r>
            <a:r>
              <a:rPr lang="en-US" dirty="0" smtClean="0"/>
              <a:t> </a:t>
            </a:r>
            <a:r>
              <a:rPr lang="en-US" dirty="0" err="1" smtClean="0"/>
              <a:t>thụ</a:t>
            </a:r>
            <a:r>
              <a:rPr lang="en-US" dirty="0" smtClean="0"/>
              <a:t> </a:t>
            </a:r>
            <a:r>
              <a:rPr lang="en-US" dirty="0" err="1" smtClean="0"/>
              <a:t>chủ</a:t>
            </a:r>
            <a:r>
              <a:rPr lang="en-US" dirty="0" smtClean="0"/>
              <a:t> </a:t>
            </a:r>
            <a:r>
              <a:rPr lang="en-US" dirty="0" err="1" smtClean="0"/>
              <a:t>yếu</a:t>
            </a:r>
            <a:r>
              <a:rPr lang="en-US" dirty="0" smtClean="0"/>
              <a:t> </a:t>
            </a:r>
            <a:r>
              <a:rPr lang="en-US" dirty="0" err="1" smtClean="0"/>
              <a:t>từ</a:t>
            </a:r>
            <a:r>
              <a:rPr lang="en-US" dirty="0" smtClean="0"/>
              <a:t> </a:t>
            </a:r>
            <a:r>
              <a:rPr lang="en-US" dirty="0" err="1" smtClean="0"/>
              <a:t>đất</a:t>
            </a:r>
            <a:r>
              <a:rPr lang="en-US" dirty="0" smtClean="0"/>
              <a:t> </a:t>
            </a:r>
            <a:r>
              <a:rPr lang="en-US" dirty="0" err="1" smtClean="0"/>
              <a:t>như</a:t>
            </a:r>
            <a:r>
              <a:rPr lang="en-US" dirty="0" smtClean="0"/>
              <a:t> N, P, K, S, B, Mo,….</a:t>
            </a:r>
            <a:endParaRPr lang="en-US" dirty="0"/>
          </a:p>
        </p:txBody>
      </p:sp>
      <p:pic>
        <p:nvPicPr>
          <p:cNvPr id="1026" name="Picture 2" descr="Cơ chế hấp thu dinh dưỡng qua rễ của cây trồng - Công Nghệ Xanh Việt Nam :  Công Nghệ Xanh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090" y="2149634"/>
            <a:ext cx="5447030" cy="362616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4937760" y="4369118"/>
            <a:ext cx="548640" cy="56864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N</a:t>
            </a:r>
          </a:p>
        </p:txBody>
      </p:sp>
      <p:sp>
        <p:nvSpPr>
          <p:cNvPr id="8" name="Oval 7"/>
          <p:cNvSpPr/>
          <p:nvPr/>
        </p:nvSpPr>
        <p:spPr>
          <a:xfrm>
            <a:off x="4135120" y="5072460"/>
            <a:ext cx="548640" cy="56864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a:t>
            </a:r>
            <a:endParaRPr lang="en-US" dirty="0"/>
          </a:p>
        </p:txBody>
      </p:sp>
      <p:sp>
        <p:nvSpPr>
          <p:cNvPr id="9" name="Oval 8"/>
          <p:cNvSpPr/>
          <p:nvPr/>
        </p:nvSpPr>
        <p:spPr>
          <a:xfrm>
            <a:off x="7899400" y="4714399"/>
            <a:ext cx="548640" cy="56864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K</a:t>
            </a:r>
            <a:endParaRPr lang="en-US" dirty="0"/>
          </a:p>
        </p:txBody>
      </p:sp>
      <p:sp>
        <p:nvSpPr>
          <p:cNvPr id="10" name="Oval 9"/>
          <p:cNvSpPr/>
          <p:nvPr/>
        </p:nvSpPr>
        <p:spPr>
          <a:xfrm>
            <a:off x="3518535" y="4297839"/>
            <a:ext cx="548640" cy="56864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a:t>
            </a:r>
            <a:endParaRPr lang="en-US" dirty="0"/>
          </a:p>
        </p:txBody>
      </p:sp>
      <p:sp>
        <p:nvSpPr>
          <p:cNvPr id="11" name="Oval 10"/>
          <p:cNvSpPr/>
          <p:nvPr/>
        </p:nvSpPr>
        <p:spPr>
          <a:xfrm>
            <a:off x="5812790" y="5072460"/>
            <a:ext cx="548640" cy="56864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B</a:t>
            </a:r>
            <a:endParaRPr lang="en-US" dirty="0"/>
          </a:p>
        </p:txBody>
      </p:sp>
      <p:sp>
        <p:nvSpPr>
          <p:cNvPr id="12" name="Oval 11"/>
          <p:cNvSpPr/>
          <p:nvPr/>
        </p:nvSpPr>
        <p:spPr>
          <a:xfrm>
            <a:off x="3049270" y="5123259"/>
            <a:ext cx="722630" cy="56864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Mo</a:t>
            </a:r>
            <a:endParaRPr lang="en-US" dirty="0"/>
          </a:p>
        </p:txBody>
      </p:sp>
      <p:sp>
        <p:nvSpPr>
          <p:cNvPr id="13" name="Oval 12"/>
          <p:cNvSpPr/>
          <p:nvPr/>
        </p:nvSpPr>
        <p:spPr>
          <a:xfrm>
            <a:off x="8933180" y="2459356"/>
            <a:ext cx="2006600" cy="190976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6000" b="1" dirty="0" smtClean="0"/>
              <a:t>N</a:t>
            </a:r>
            <a:endParaRPr lang="en-US" sz="6000" b="1" dirty="0"/>
          </a:p>
        </p:txBody>
      </p:sp>
      <p:sp>
        <p:nvSpPr>
          <p:cNvPr id="7" name="Down Arrow 6"/>
          <p:cNvSpPr/>
          <p:nvPr/>
        </p:nvSpPr>
        <p:spPr>
          <a:xfrm>
            <a:off x="9733280" y="4457461"/>
            <a:ext cx="406400" cy="4903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extBox 13"/>
          <p:cNvSpPr txBox="1"/>
          <p:nvPr/>
        </p:nvSpPr>
        <p:spPr>
          <a:xfrm>
            <a:off x="8702993" y="4981872"/>
            <a:ext cx="238664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err="1" smtClean="0"/>
              <a:t>Góp</a:t>
            </a:r>
            <a:r>
              <a:rPr lang="en-US" sz="2000" dirty="0" smtClean="0"/>
              <a:t> </a:t>
            </a:r>
            <a:r>
              <a:rPr lang="en-US" sz="2000" dirty="0" err="1" smtClean="0"/>
              <a:t>phần</a:t>
            </a:r>
            <a:r>
              <a:rPr lang="en-US" sz="2000" dirty="0" smtClean="0"/>
              <a:t> </a:t>
            </a:r>
            <a:r>
              <a:rPr lang="en-US" sz="2000" dirty="0" err="1" smtClean="0"/>
              <a:t>quan</a:t>
            </a:r>
            <a:r>
              <a:rPr lang="en-US" sz="2000" dirty="0" smtClean="0"/>
              <a:t> </a:t>
            </a:r>
            <a:r>
              <a:rPr lang="en-US" sz="2000" dirty="0" err="1" smtClean="0"/>
              <a:t>trọng</a:t>
            </a:r>
            <a:r>
              <a:rPr lang="en-US" sz="2000" dirty="0" smtClean="0"/>
              <a:t> </a:t>
            </a:r>
            <a:r>
              <a:rPr lang="en-US" sz="2000" dirty="0" err="1" smtClean="0"/>
              <a:t>cho</a:t>
            </a:r>
            <a:r>
              <a:rPr lang="en-US" sz="2000" dirty="0" smtClean="0"/>
              <a:t> </a:t>
            </a:r>
            <a:r>
              <a:rPr lang="en-US" sz="2000" dirty="0" err="1" smtClean="0"/>
              <a:t>sinh</a:t>
            </a:r>
            <a:r>
              <a:rPr lang="en-US" sz="2000" dirty="0" smtClean="0"/>
              <a:t> </a:t>
            </a:r>
            <a:r>
              <a:rPr lang="en-US" sz="2000" dirty="0" err="1" smtClean="0"/>
              <a:t>trưởng</a:t>
            </a:r>
            <a:r>
              <a:rPr lang="en-US" sz="2000" dirty="0" smtClean="0"/>
              <a:t> </a:t>
            </a:r>
            <a:r>
              <a:rPr lang="en-US" sz="2000" dirty="0" err="1" smtClean="0"/>
              <a:t>và</a:t>
            </a:r>
            <a:r>
              <a:rPr lang="en-US" sz="2000" dirty="0" smtClean="0"/>
              <a:t> </a:t>
            </a:r>
            <a:r>
              <a:rPr lang="en-US" sz="2000" dirty="0" err="1" smtClean="0"/>
              <a:t>phát</a:t>
            </a:r>
            <a:r>
              <a:rPr lang="en-US" sz="2000" dirty="0" smtClean="0"/>
              <a:t> </a:t>
            </a:r>
            <a:r>
              <a:rPr lang="en-US" sz="2000" dirty="0" err="1" smtClean="0"/>
              <a:t>triển</a:t>
            </a:r>
            <a:endParaRPr lang="en-US" sz="2000" dirty="0"/>
          </a:p>
        </p:txBody>
      </p:sp>
    </p:spTree>
    <p:extLst>
      <p:ext uri="{BB962C8B-B14F-4D97-AF65-F5344CB8AC3E}">
        <p14:creationId xmlns:p14="http://schemas.microsoft.com/office/powerpoint/2010/main" val="18054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7"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smtClean="0">
                  <a:solidFill>
                    <a:srgbClr val="000000"/>
                  </a:solidFill>
                  <a:latin typeface="Arial" panose="020B0604020202020204" pitchFamily="34" charset="0"/>
                </a:rPr>
                <a:t>Theo </a:t>
              </a:r>
              <a:r>
                <a:rPr lang="en-US" altLang="en-US" dirty="0" err="1" smtClean="0">
                  <a:solidFill>
                    <a:srgbClr val="000000"/>
                  </a:solidFill>
                  <a:latin typeface="Arial" panose="020B0604020202020204" pitchFamily="34" charset="0"/>
                </a:rPr>
                <a:t>em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cơ</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sinh</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vật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cần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để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có</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phát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triển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khỏe</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mạnh</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33" y="1958"/>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grpSp>
        <p:nvGrpSpPr>
          <p:cNvPr id="3" name="Group 2">
            <a:extLst>
              <a:ext uri="{FF2B5EF4-FFF2-40B4-BE49-F238E27FC236}">
                <a16:creationId xmlns:a16="http://schemas.microsoft.com/office/drawing/2014/main"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a16="http://schemas.microsoft.com/office/drawing/2014/main"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a16="http://schemas.microsoft.com/office/drawing/2014/main"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a16="http://schemas.microsoft.com/office/drawing/2014/main"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a16="http://schemas.microsoft.com/office/drawing/2014/main"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a16="http://schemas.microsoft.com/office/drawing/2014/main"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a16="http://schemas.microsoft.com/office/drawing/2014/main"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a16="http://schemas.microsoft.com/office/drawing/2014/main"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Để</a:t>
            </a:r>
            <a:r>
              <a:rPr lang="en-US" sz="3200" dirty="0" smtClean="0"/>
              <a:t> </a:t>
            </a:r>
            <a:r>
              <a:rPr lang="en-US" sz="3200" dirty="0" err="1" smtClean="0"/>
              <a:t>sinh</a:t>
            </a:r>
            <a:r>
              <a:rPr lang="en-US" sz="3200" dirty="0" smtClean="0"/>
              <a:t> </a:t>
            </a:r>
            <a:r>
              <a:rPr lang="en-US" sz="3200" dirty="0" err="1" smtClean="0"/>
              <a:t>trưởng</a:t>
            </a:r>
            <a:r>
              <a:rPr lang="en-US" sz="3200" dirty="0" smtClean="0"/>
              <a:t> </a:t>
            </a:r>
            <a:r>
              <a:rPr lang="en-US" sz="3200" dirty="0" err="1" smtClean="0"/>
              <a:t>và</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khỏe</a:t>
            </a:r>
            <a:r>
              <a:rPr lang="en-US" sz="3200" dirty="0" smtClean="0"/>
              <a:t> </a:t>
            </a:r>
            <a:r>
              <a:rPr lang="en-US" sz="3200" dirty="0" err="1" smtClean="0"/>
              <a:t>mạnh</a:t>
            </a:r>
            <a:r>
              <a:rPr lang="en-US" sz="3200" dirty="0" smtClean="0"/>
              <a:t>, </a:t>
            </a:r>
            <a:r>
              <a:rPr lang="en-US" sz="3200" dirty="0" err="1" smtClean="0"/>
              <a:t>sinh</a:t>
            </a:r>
            <a:r>
              <a:rPr lang="en-US" sz="3200" dirty="0" smtClean="0"/>
              <a:t> </a:t>
            </a:r>
            <a:r>
              <a:rPr lang="en-US" sz="3200" dirty="0" err="1" smtClean="0"/>
              <a:t>vật</a:t>
            </a:r>
            <a:r>
              <a:rPr lang="en-US" sz="3200" dirty="0" smtClean="0"/>
              <a:t> </a:t>
            </a:r>
            <a:r>
              <a:rPr lang="en-US" sz="3200" dirty="0" err="1" smtClean="0"/>
              <a:t>cần</a:t>
            </a:r>
            <a:r>
              <a:rPr lang="en-US" sz="3200" dirty="0" smtClean="0"/>
              <a:t> </a:t>
            </a:r>
            <a:r>
              <a:rPr lang="en-US" sz="3200" dirty="0" err="1" smtClean="0"/>
              <a:t>nước</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smtClean="0"/>
              <a:t>chất</a:t>
            </a:r>
            <a:r>
              <a:rPr lang="en-US" sz="3200" dirty="0" smtClean="0"/>
              <a:t> </a:t>
            </a:r>
            <a:r>
              <a:rPr lang="en-US" sz="3200" dirty="0" err="1" smtClean="0"/>
              <a:t>dinh</a:t>
            </a:r>
            <a:r>
              <a:rPr lang="en-US" sz="3200" dirty="0" smtClean="0"/>
              <a:t> </a:t>
            </a:r>
            <a:r>
              <a:rPr lang="en-US" sz="3200" dirty="0" err="1" smtClean="0"/>
              <a:t>dưỡng</a:t>
            </a:r>
            <a:r>
              <a:rPr lang="en-US" sz="3200" dirty="0" smtClean="0"/>
              <a:t> (protein, </a:t>
            </a:r>
            <a:r>
              <a:rPr lang="en-US" sz="3200" dirty="0" err="1" smtClean="0"/>
              <a:t>lipit</a:t>
            </a:r>
            <a:r>
              <a:rPr lang="en-US" sz="3200" dirty="0" smtClean="0"/>
              <a:t>, </a:t>
            </a:r>
            <a:r>
              <a:rPr lang="en-US" sz="3200" dirty="0" err="1" smtClean="0"/>
              <a:t>gluxit</a:t>
            </a:r>
            <a:r>
              <a:rPr lang="en-US" sz="3200" dirty="0" smtClean="0"/>
              <a:t>, </a:t>
            </a:r>
            <a:r>
              <a:rPr lang="en-US" sz="3200" dirty="0" err="1" smtClean="0"/>
              <a:t>chất</a:t>
            </a:r>
            <a:r>
              <a:rPr lang="en-US" sz="3200" dirty="0" smtClean="0"/>
              <a:t> </a:t>
            </a:r>
            <a:r>
              <a:rPr lang="en-US" sz="3200" dirty="0" err="1" smtClean="0"/>
              <a:t>khoáng</a:t>
            </a:r>
            <a:r>
              <a:rPr lang="en-US" sz="3200" dirty="0" smtClean="0"/>
              <a:t>,…)</a:t>
            </a:r>
            <a:endParaRPr lang="en-US" sz="3200" dirty="0"/>
          </a:p>
        </p:txBody>
      </p:sp>
    </p:spTree>
    <p:custDataLst>
      <p:tags r:id="rId1"/>
    </p:custDataLst>
    <p:extLst>
      <p:ext uri="{BB962C8B-B14F-4D97-AF65-F5344CB8AC3E}">
        <p14:creationId xmlns:p14="http://schemas.microsoft.com/office/powerpoint/2010/main" val="1495409126"/>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63"/>
            <a:ext cx="12192000" cy="6858000"/>
          </a:xfrm>
          <a:prstGeom prst="rect">
            <a:avLst/>
          </a:prstGeom>
        </p:spPr>
      </p:pic>
      <p:pic>
        <p:nvPicPr>
          <p:cNvPr id="2050" name="Picture 2" descr="CƠ CHẾ HẤP THU DINH DƯỠNG CỦA CÂY TRỒNG - AGRI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15" y="1838960"/>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402 X 597 - Dấu Chấm Hỏi Gif - (402x425) Png Clipart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2062" y="853440"/>
            <a:ext cx="1520508" cy="16075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91200" y="2804160"/>
            <a:ext cx="4958080" cy="1815882"/>
          </a:xfrm>
          <a:prstGeom prst="rect">
            <a:avLst/>
          </a:prstGeom>
          <a:noFill/>
          <a:ln w="38100">
            <a:solidFill>
              <a:schemeClr val="tx2">
                <a:lumMod val="50000"/>
              </a:schemeClr>
            </a:solidFill>
          </a:ln>
        </p:spPr>
        <p:txBody>
          <a:bodyPr wrap="square" rtlCol="0">
            <a:spAutoFit/>
          </a:bodyPr>
          <a:lstStyle/>
          <a:p>
            <a:r>
              <a:rPr lang="en-US" sz="2800" dirty="0" err="1" smtClean="0"/>
              <a:t>Khi</a:t>
            </a:r>
            <a:r>
              <a:rPr lang="en-US" sz="2800" dirty="0" smtClean="0"/>
              <a:t> </a:t>
            </a:r>
            <a:r>
              <a:rPr lang="en-US" sz="2800" dirty="0" err="1" smtClean="0"/>
              <a:t>cây</a:t>
            </a:r>
            <a:r>
              <a:rPr lang="en-US" sz="2800" dirty="0" smtClean="0"/>
              <a:t> </a:t>
            </a:r>
            <a:r>
              <a:rPr lang="en-US" sz="2800" dirty="0" err="1" smtClean="0"/>
              <a:t>thiếu</a:t>
            </a:r>
            <a:r>
              <a:rPr lang="en-US" sz="2800" dirty="0" smtClean="0"/>
              <a:t> </a:t>
            </a:r>
            <a:r>
              <a:rPr lang="en-US" sz="2800" dirty="0" err="1" smtClean="0"/>
              <a:t>chất</a:t>
            </a:r>
            <a:r>
              <a:rPr lang="en-US" sz="2800" dirty="0" smtClean="0"/>
              <a:t> </a:t>
            </a:r>
            <a:r>
              <a:rPr lang="en-US" sz="2800" dirty="0" err="1" smtClean="0"/>
              <a:t>dinh</a:t>
            </a:r>
            <a:r>
              <a:rPr lang="en-US" sz="2800" dirty="0" smtClean="0"/>
              <a:t> </a:t>
            </a:r>
            <a:r>
              <a:rPr lang="en-US" sz="2800" dirty="0" err="1" smtClean="0"/>
              <a:t>dưỡng</a:t>
            </a:r>
            <a:r>
              <a:rPr lang="en-US" sz="2800" dirty="0"/>
              <a:t> </a:t>
            </a:r>
            <a:r>
              <a:rPr lang="en-US" sz="2800" dirty="0" err="1" smtClean="0"/>
              <a:t>sẽ</a:t>
            </a:r>
            <a:r>
              <a:rPr lang="en-US" sz="2800" dirty="0" smtClean="0"/>
              <a:t> </a:t>
            </a:r>
            <a:r>
              <a:rPr lang="en-US" sz="2800" dirty="0" err="1" smtClean="0"/>
              <a:t>có</a:t>
            </a:r>
            <a:r>
              <a:rPr lang="en-US" sz="2800" dirty="0" smtClean="0"/>
              <a:t> </a:t>
            </a:r>
            <a:r>
              <a:rPr lang="en-US" sz="2800" dirty="0" err="1" smtClean="0"/>
              <a:t>biểu</a:t>
            </a:r>
            <a:r>
              <a:rPr lang="en-US" sz="2800" dirty="0" smtClean="0"/>
              <a:t> </a:t>
            </a:r>
            <a:r>
              <a:rPr lang="en-US" sz="2800" dirty="0" err="1" smtClean="0"/>
              <a:t>hiện</a:t>
            </a:r>
            <a:r>
              <a:rPr lang="en-US" sz="2800" dirty="0" smtClean="0"/>
              <a:t> </a:t>
            </a:r>
            <a:r>
              <a:rPr lang="en-US" sz="2800" dirty="0" err="1" smtClean="0"/>
              <a:t>như</a:t>
            </a:r>
            <a:r>
              <a:rPr lang="en-US" sz="2800" dirty="0" smtClean="0"/>
              <a:t> </a:t>
            </a:r>
            <a:r>
              <a:rPr lang="en-US" sz="2800" dirty="0" err="1" smtClean="0"/>
              <a:t>thế</a:t>
            </a:r>
            <a:r>
              <a:rPr lang="en-US" sz="2800" dirty="0" smtClean="0"/>
              <a:t> </a:t>
            </a:r>
            <a:r>
              <a:rPr lang="en-US" sz="2800" dirty="0" err="1" smtClean="0"/>
              <a:t>nào</a:t>
            </a:r>
            <a:r>
              <a:rPr lang="en-US" sz="2800" dirty="0" smtClean="0"/>
              <a:t>? </a:t>
            </a:r>
            <a:r>
              <a:rPr lang="en-US" sz="2800" dirty="0" err="1" smtClean="0"/>
              <a:t>Nêu</a:t>
            </a:r>
            <a:r>
              <a:rPr lang="en-US" sz="2800" dirty="0" smtClean="0"/>
              <a:t> </a:t>
            </a:r>
            <a:r>
              <a:rPr lang="en-US" sz="2800" dirty="0" err="1" smtClean="0"/>
              <a:t>một</a:t>
            </a:r>
            <a:r>
              <a:rPr lang="en-US" sz="2800" dirty="0" smtClean="0"/>
              <a:t> </a:t>
            </a:r>
            <a:r>
              <a:rPr lang="en-US" sz="2800" dirty="0" err="1" smtClean="0"/>
              <a:t>số</a:t>
            </a:r>
            <a:r>
              <a:rPr lang="en-US" sz="2800" dirty="0" smtClean="0"/>
              <a:t> </a:t>
            </a:r>
            <a:r>
              <a:rPr lang="en-US" sz="2800" dirty="0" err="1" smtClean="0"/>
              <a:t>biểu</a:t>
            </a:r>
            <a:r>
              <a:rPr lang="en-US" sz="2800" dirty="0" smtClean="0"/>
              <a:t> </a:t>
            </a:r>
            <a:r>
              <a:rPr lang="en-US" sz="2800" dirty="0" err="1" smtClean="0"/>
              <a:t>hiện</a:t>
            </a:r>
            <a:r>
              <a:rPr lang="en-US" sz="2800" dirty="0" smtClean="0"/>
              <a:t> ở </a:t>
            </a:r>
            <a:r>
              <a:rPr lang="en-US" sz="2800" dirty="0" err="1" smtClean="0"/>
              <a:t>thực</a:t>
            </a:r>
            <a:r>
              <a:rPr lang="en-US" sz="2800" dirty="0" smtClean="0"/>
              <a:t> </a:t>
            </a:r>
            <a:r>
              <a:rPr lang="en-US" sz="2800" dirty="0" err="1" smtClean="0"/>
              <a:t>vật</a:t>
            </a:r>
            <a:r>
              <a:rPr lang="en-US" sz="2800" dirty="0" smtClean="0"/>
              <a:t> </a:t>
            </a:r>
            <a:r>
              <a:rPr lang="en-US" sz="2800" dirty="0" err="1" smtClean="0"/>
              <a:t>khi</a:t>
            </a:r>
            <a:r>
              <a:rPr lang="en-US" sz="2800" dirty="0" smtClean="0"/>
              <a:t> </a:t>
            </a:r>
            <a:r>
              <a:rPr lang="en-US" sz="2800" dirty="0" err="1" smtClean="0"/>
              <a:t>thiếu</a:t>
            </a:r>
            <a:r>
              <a:rPr lang="en-US" sz="2800" dirty="0" smtClean="0"/>
              <a:t> </a:t>
            </a:r>
            <a:r>
              <a:rPr lang="en-US" sz="2800" dirty="0" err="1" smtClean="0"/>
              <a:t>chất</a:t>
            </a:r>
            <a:r>
              <a:rPr lang="en-US" sz="2800" dirty="0" smtClean="0"/>
              <a:t> </a:t>
            </a:r>
            <a:r>
              <a:rPr lang="en-US" sz="2800" dirty="0" err="1" smtClean="0"/>
              <a:t>dinh</a:t>
            </a:r>
            <a:r>
              <a:rPr lang="en-US" sz="2800" dirty="0" smtClean="0"/>
              <a:t> </a:t>
            </a:r>
            <a:r>
              <a:rPr lang="en-US" sz="2800" dirty="0" err="1" smtClean="0"/>
              <a:t>dưỡng</a:t>
            </a:r>
            <a:r>
              <a:rPr lang="en-US" sz="2800" dirty="0" smtClean="0"/>
              <a:t>?</a:t>
            </a:r>
            <a:endParaRPr lang="en-US" sz="2800" dirty="0"/>
          </a:p>
        </p:txBody>
      </p:sp>
    </p:spTree>
    <p:extLst>
      <p:ext uri="{BB962C8B-B14F-4D97-AF65-F5344CB8AC3E}">
        <p14:creationId xmlns:p14="http://schemas.microsoft.com/office/powerpoint/2010/main" val="329249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960120" y="1595120"/>
            <a:ext cx="1027176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20296" t="38992" r="23356" b="31624"/>
          <a:stretch/>
        </p:blipFill>
        <p:spPr>
          <a:xfrm>
            <a:off x="845183" y="2935306"/>
            <a:ext cx="10879457" cy="3018453"/>
          </a:xfrm>
          <a:prstGeom prst="rect">
            <a:avLst/>
          </a:prstGeom>
        </p:spPr>
      </p:pic>
    </p:spTree>
    <p:extLst>
      <p:ext uri="{BB962C8B-B14F-4D97-AF65-F5344CB8AC3E}">
        <p14:creationId xmlns:p14="http://schemas.microsoft.com/office/powerpoint/2010/main" val="1988274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308" t="22483" r="17646" b="15755"/>
          <a:stretch/>
        </p:blipFill>
        <p:spPr>
          <a:xfrm>
            <a:off x="-1" y="0"/>
            <a:ext cx="12168753" cy="6858000"/>
          </a:xfrm>
          <a:prstGeom prst="rect">
            <a:avLst/>
          </a:prstGeom>
        </p:spPr>
      </p:pic>
    </p:spTree>
    <p:extLst>
      <p:ext uri="{BB962C8B-B14F-4D97-AF65-F5344CB8AC3E}">
        <p14:creationId xmlns:p14="http://schemas.microsoft.com/office/powerpoint/2010/main" val="1705222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17" t="22101" r="17482" b="15462"/>
          <a:stretch/>
        </p:blipFill>
        <p:spPr>
          <a:xfrm>
            <a:off x="0" y="0"/>
            <a:ext cx="12164283" cy="6858000"/>
          </a:xfrm>
          <a:prstGeom prst="rect">
            <a:avLst/>
          </a:prstGeom>
        </p:spPr>
      </p:pic>
      <p:pic>
        <p:nvPicPr>
          <p:cNvPr id="4" name="Picture 3"/>
          <p:cNvPicPr>
            <a:picLocks noChangeAspect="1"/>
          </p:cNvPicPr>
          <p:nvPr/>
        </p:nvPicPr>
        <p:blipFill rotWithShape="1">
          <a:blip r:embed="rId3"/>
          <a:srcRect l="21256" t="64087" r="19100" b="22929"/>
          <a:stretch/>
        </p:blipFill>
        <p:spPr>
          <a:xfrm>
            <a:off x="588579" y="840828"/>
            <a:ext cx="11330145" cy="1387365"/>
          </a:xfrm>
          <a:prstGeom prst="rect">
            <a:avLst/>
          </a:prstGeom>
        </p:spPr>
      </p:pic>
    </p:spTree>
    <p:extLst>
      <p:ext uri="{BB962C8B-B14F-4D97-AF65-F5344CB8AC3E}">
        <p14:creationId xmlns:p14="http://schemas.microsoft.com/office/powerpoint/2010/main" val="363549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ây họ đậu cố định đạm cải tạo đất trong nông nghiệp ra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5367"/>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í Nito là gì? Cách điều chế Nitơ trong phòng thí nghiệ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51" y="65308"/>
            <a:ext cx="3495040" cy="3031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9743" y="4186227"/>
            <a:ext cx="10670980" cy="2308324"/>
          </a:xfrm>
          <a:prstGeom prst="rect">
            <a:avLst/>
          </a:prstGeom>
          <a:solidFill>
            <a:schemeClr val="accent2">
              <a:lumMod val="40000"/>
              <a:lumOff val="60000"/>
            </a:schemeClr>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Nitrogen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nitrogen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nitrogen ở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may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loài</a:t>
            </a:r>
            <a:r>
              <a:rPr lang="en-US" sz="2400" dirty="0" smtClean="0">
                <a:latin typeface="Times New Roman" panose="02020603050405020304" pitchFamily="18" charset="0"/>
                <a:cs typeface="Times New Roman" panose="02020603050405020304" pitchFamily="18" charset="0"/>
              </a:rPr>
              <a:t> vi </a:t>
            </a:r>
            <a:r>
              <a:rPr lang="en-US" sz="2400" dirty="0" err="1" smtClean="0">
                <a:latin typeface="Times New Roman" panose="02020603050405020304" pitchFamily="18" charset="0"/>
                <a:cs typeface="Times New Roman" panose="02020603050405020304" pitchFamily="18" charset="0"/>
              </a:rPr>
              <a:t>khuẩn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thuộc</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Rhzobium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sần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nitrogen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nitrogen </a:t>
            </a:r>
            <a:r>
              <a:rPr lang="en-US" sz="2400" dirty="0" err="1" smtClean="0">
                <a:latin typeface="Times New Roman" panose="02020603050405020304" pitchFamily="18" charset="0"/>
                <a:cs typeface="Times New Roman" panose="02020603050405020304" pitchFamily="18" charset="0"/>
              </a:rPr>
              <a:t>dễ</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bổ</a:t>
            </a:r>
            <a:r>
              <a:rPr lang="en-US" sz="2400" dirty="0" smtClean="0">
                <a:latin typeface="Times New Roman" panose="02020603050405020304" pitchFamily="18" charset="0"/>
                <a:cs typeface="Times New Roman" panose="02020603050405020304" pitchFamily="18" charset="0"/>
              </a:rPr>
              <a:t> sung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chọn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2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anim calcmode="lin" valueType="num">
                                      <p:cBhvr>
                                        <p:cTn id="8" dur="1000" fill="hold"/>
                                        <p:tgtEl>
                                          <p:spTgt spid="3078"/>
                                        </p:tgtEl>
                                        <p:attrNameLst>
                                          <p:attrName>ppt_x</p:attrName>
                                        </p:attrNameLst>
                                      </p:cBhvr>
                                      <p:tavLst>
                                        <p:tav tm="0">
                                          <p:val>
                                            <p:strVal val="#ppt_x"/>
                                          </p:val>
                                        </p:tav>
                                        <p:tav tm="100000">
                                          <p:val>
                                            <p:strVal val="#ppt_x"/>
                                          </p:val>
                                        </p:tav>
                                      </p:tavLst>
                                    </p:anim>
                                    <p:anim calcmode="lin" valueType="num">
                                      <p:cBhvr>
                                        <p:cTn id="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circle(in)">
                                      <p:cBhvr>
                                        <p:cTn id="14" dur="20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7729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43"/>
            <a:ext cx="12192000" cy="6858000"/>
          </a:xfrm>
          <a:prstGeom prst="rect">
            <a:avLst/>
          </a:prstGeom>
        </p:spPr>
      </p:pic>
      <p:pic>
        <p:nvPicPr>
          <p:cNvPr id="3" name="Picture 2"/>
          <p:cNvPicPr>
            <a:picLocks noChangeAspect="1"/>
          </p:cNvPicPr>
          <p:nvPr/>
        </p:nvPicPr>
        <p:blipFill rotWithShape="1">
          <a:blip r:embed="rId3"/>
          <a:srcRect l="37997" t="43387" r="42505" b="27107"/>
          <a:stretch/>
        </p:blipFill>
        <p:spPr>
          <a:xfrm>
            <a:off x="3807459" y="2490932"/>
            <a:ext cx="4357481" cy="3706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1167819" y="873760"/>
            <a:ext cx="9418320" cy="1384995"/>
          </a:xfrm>
          <a:prstGeom prst="rect">
            <a:avLst/>
          </a:prstGeom>
          <a:noFill/>
          <a:ln w="19050">
            <a:solidFill>
              <a:schemeClr val="tx1"/>
            </a:solidFill>
          </a:ln>
        </p:spPr>
        <p:txBody>
          <a:bodyPr wrap="square" rtlCol="0">
            <a:spAutoFit/>
          </a:bodyPr>
          <a:lstStyle/>
          <a:p>
            <a:r>
              <a:rPr lang="en-US" sz="2800" dirty="0" err="1" smtClean="0"/>
              <a:t>Thức</a:t>
            </a:r>
            <a:r>
              <a:rPr lang="en-US" sz="2800" dirty="0" smtClean="0"/>
              <a:t> </a:t>
            </a:r>
            <a:r>
              <a:rPr lang="en-US" sz="2800" dirty="0" err="1" smtClean="0"/>
              <a:t>ăn</a:t>
            </a:r>
            <a:r>
              <a:rPr lang="en-US" sz="2800" dirty="0" smtClean="0"/>
              <a:t> </a:t>
            </a:r>
            <a:r>
              <a:rPr lang="en-US" sz="2800" dirty="0" err="1" smtClean="0"/>
              <a:t>của</a:t>
            </a:r>
            <a:r>
              <a:rPr lang="en-US" sz="2800" dirty="0" smtClean="0"/>
              <a:t> </a:t>
            </a:r>
            <a:r>
              <a:rPr lang="en-US" sz="2800" dirty="0" err="1" smtClean="0"/>
              <a:t>động</a:t>
            </a:r>
            <a:r>
              <a:rPr lang="en-US" sz="2800" dirty="0" smtClean="0"/>
              <a:t> </a:t>
            </a:r>
            <a:r>
              <a:rPr lang="en-US" sz="2800" dirty="0" err="1" smtClean="0"/>
              <a:t>vật</a:t>
            </a:r>
            <a:r>
              <a:rPr lang="en-US" sz="2800" dirty="0" smtClean="0"/>
              <a:t> </a:t>
            </a:r>
            <a:r>
              <a:rPr lang="en-US" sz="2800" dirty="0" err="1" smtClean="0"/>
              <a:t>chứa</a:t>
            </a:r>
            <a:r>
              <a:rPr lang="en-US" sz="2800" dirty="0" smtClean="0"/>
              <a:t> </a:t>
            </a:r>
            <a:r>
              <a:rPr lang="en-US" sz="2800" dirty="0" err="1" smtClean="0"/>
              <a:t>nhiều</a:t>
            </a:r>
            <a:r>
              <a:rPr lang="en-US" sz="2800" dirty="0" smtClean="0"/>
              <a:t> </a:t>
            </a:r>
            <a:r>
              <a:rPr lang="en-US" sz="2800" dirty="0" err="1" smtClean="0"/>
              <a:t>loại</a:t>
            </a:r>
            <a:r>
              <a:rPr lang="en-US" sz="2800" dirty="0" smtClean="0"/>
              <a:t> </a:t>
            </a:r>
            <a:r>
              <a:rPr lang="en-US" sz="2800" dirty="0" err="1" smtClean="0"/>
              <a:t>chất</a:t>
            </a:r>
            <a:r>
              <a:rPr lang="en-US" sz="2800" dirty="0" smtClean="0"/>
              <a:t> </a:t>
            </a:r>
            <a:r>
              <a:rPr lang="en-US" sz="2800" dirty="0" err="1" smtClean="0"/>
              <a:t>dinh</a:t>
            </a:r>
            <a:r>
              <a:rPr lang="en-US" sz="2800" dirty="0" smtClean="0"/>
              <a:t> </a:t>
            </a:r>
            <a:r>
              <a:rPr lang="en-US" sz="2800" dirty="0" err="1" smtClean="0"/>
              <a:t>dưỡng</a:t>
            </a:r>
            <a:r>
              <a:rPr lang="en-US" sz="2800" dirty="0" smtClean="0"/>
              <a:t> </a:t>
            </a:r>
            <a:r>
              <a:rPr lang="en-US" sz="2800" dirty="0" err="1" smtClean="0"/>
              <a:t>cần</a:t>
            </a:r>
            <a:r>
              <a:rPr lang="en-US" sz="2800" dirty="0" smtClean="0"/>
              <a:t> </a:t>
            </a:r>
            <a:r>
              <a:rPr lang="en-US" sz="2800" dirty="0" err="1" smtClean="0"/>
              <a:t>cho</a:t>
            </a:r>
            <a:r>
              <a:rPr lang="en-US" sz="2800" dirty="0" smtClean="0"/>
              <a:t> </a:t>
            </a:r>
            <a:r>
              <a:rPr lang="en-US" sz="2800" dirty="0" err="1" smtClean="0"/>
              <a:t>cơ</a:t>
            </a:r>
            <a:r>
              <a:rPr lang="en-US" sz="2800" dirty="0" smtClean="0"/>
              <a:t> </a:t>
            </a:r>
            <a:r>
              <a:rPr lang="en-US" sz="2800" dirty="0" err="1" smtClean="0"/>
              <a:t>thể</a:t>
            </a:r>
            <a:r>
              <a:rPr lang="en-US" sz="2800" dirty="0" smtClean="0"/>
              <a:t>. </a:t>
            </a:r>
            <a:r>
              <a:rPr lang="en-US" sz="2800" dirty="0" err="1" smtClean="0"/>
              <a:t>Dựa</a:t>
            </a:r>
            <a:r>
              <a:rPr lang="en-US" sz="2800" dirty="0" smtClean="0"/>
              <a:t> </a:t>
            </a:r>
            <a:r>
              <a:rPr lang="en-US" sz="2800" dirty="0" err="1" smtClean="0"/>
              <a:t>vào</a:t>
            </a:r>
            <a:r>
              <a:rPr lang="en-US" sz="2800" dirty="0" smtClean="0"/>
              <a:t> </a:t>
            </a:r>
            <a:r>
              <a:rPr lang="en-US" sz="2800" dirty="0" err="1" smtClean="0"/>
              <a:t>nguồn</a:t>
            </a:r>
            <a:r>
              <a:rPr lang="en-US" sz="2800" dirty="0" smtClean="0"/>
              <a:t> </a:t>
            </a:r>
            <a:r>
              <a:rPr lang="en-US" sz="2800" dirty="0" err="1" smtClean="0"/>
              <a:t>dinh</a:t>
            </a:r>
            <a:r>
              <a:rPr lang="en-US" sz="2800" dirty="0" smtClean="0"/>
              <a:t> </a:t>
            </a:r>
            <a:r>
              <a:rPr lang="en-US" sz="2800" dirty="0" err="1" smtClean="0"/>
              <a:t>dưỡng</a:t>
            </a:r>
            <a:r>
              <a:rPr lang="en-US" sz="2800" dirty="0" smtClean="0"/>
              <a:t> </a:t>
            </a:r>
            <a:r>
              <a:rPr lang="en-US" sz="2800" dirty="0" err="1" smtClean="0"/>
              <a:t>mà</a:t>
            </a:r>
            <a:r>
              <a:rPr lang="en-US" sz="2800" dirty="0" smtClean="0"/>
              <a:t> </a:t>
            </a:r>
            <a:r>
              <a:rPr lang="en-US" sz="2800" dirty="0" err="1" smtClean="0"/>
              <a:t>thực</a:t>
            </a:r>
            <a:r>
              <a:rPr lang="en-US" sz="2800" dirty="0" smtClean="0"/>
              <a:t> </a:t>
            </a:r>
            <a:r>
              <a:rPr lang="en-US" sz="2800" dirty="0" err="1" smtClean="0"/>
              <a:t>phẩm</a:t>
            </a:r>
            <a:r>
              <a:rPr lang="en-US" sz="2800" dirty="0" smtClean="0"/>
              <a:t> </a:t>
            </a:r>
            <a:r>
              <a:rPr lang="en-US" sz="2800" dirty="0" err="1" smtClean="0"/>
              <a:t>cung</a:t>
            </a:r>
            <a:r>
              <a:rPr lang="en-US" sz="2800" dirty="0" smtClean="0"/>
              <a:t> </a:t>
            </a:r>
            <a:r>
              <a:rPr lang="en-US" sz="2800" dirty="0" err="1" smtClean="0"/>
              <a:t>cấp</a:t>
            </a:r>
            <a:r>
              <a:rPr lang="en-US" sz="2800" dirty="0" smtClean="0"/>
              <a:t>, </a:t>
            </a:r>
            <a:r>
              <a:rPr lang="en-US" sz="2800" dirty="0" err="1" smtClean="0"/>
              <a:t>người</a:t>
            </a:r>
            <a:r>
              <a:rPr lang="en-US" sz="2800" dirty="0" smtClean="0"/>
              <a:t> ta chia </a:t>
            </a:r>
            <a:r>
              <a:rPr lang="en-US" sz="2800" dirty="0" err="1" smtClean="0"/>
              <a:t>ra</a:t>
            </a:r>
            <a:r>
              <a:rPr lang="en-US" sz="2800" dirty="0" smtClean="0"/>
              <a:t> </a:t>
            </a:r>
            <a:r>
              <a:rPr lang="en-US" sz="2800" dirty="0" err="1" smtClean="0"/>
              <a:t>làm</a:t>
            </a:r>
            <a:r>
              <a:rPr lang="en-US" sz="2800" dirty="0" smtClean="0"/>
              <a:t> 4 </a:t>
            </a:r>
            <a:r>
              <a:rPr lang="en-US" sz="2800" dirty="0" err="1" smtClean="0"/>
              <a:t>nhóm</a:t>
            </a:r>
            <a:r>
              <a:rPr lang="en-US" sz="2800" dirty="0" smtClean="0"/>
              <a:t> </a:t>
            </a:r>
            <a:r>
              <a:rPr lang="en-US" sz="2800" dirty="0" err="1" smtClean="0"/>
              <a:t>chất</a:t>
            </a:r>
            <a:r>
              <a:rPr lang="en-US" sz="2800" dirty="0" smtClean="0"/>
              <a:t> </a:t>
            </a:r>
            <a:r>
              <a:rPr lang="en-US" sz="2800" dirty="0" err="1" smtClean="0"/>
              <a:t>cần</a:t>
            </a:r>
            <a:r>
              <a:rPr lang="en-US" sz="2800" dirty="0" smtClean="0"/>
              <a:t> </a:t>
            </a:r>
            <a:r>
              <a:rPr lang="en-US" sz="2800" dirty="0" err="1" smtClean="0"/>
              <a:t>thiết</a:t>
            </a:r>
            <a:r>
              <a:rPr lang="en-US" sz="2800" dirty="0" smtClean="0"/>
              <a:t> </a:t>
            </a:r>
            <a:r>
              <a:rPr lang="en-US" sz="2800" dirty="0" err="1" smtClean="0"/>
              <a:t>cho</a:t>
            </a:r>
            <a:r>
              <a:rPr lang="en-US" sz="2800" dirty="0" smtClean="0"/>
              <a:t> </a:t>
            </a:r>
            <a:r>
              <a:rPr lang="en-US" sz="2800" dirty="0" err="1" smtClean="0"/>
              <a:t>cơ</a:t>
            </a:r>
            <a:r>
              <a:rPr lang="en-US" sz="2800" dirty="0" smtClean="0"/>
              <a:t> </a:t>
            </a:r>
            <a:r>
              <a:rPr lang="en-US" sz="2800" dirty="0" err="1" smtClean="0"/>
              <a:t>thể</a:t>
            </a:r>
            <a:r>
              <a:rPr lang="en-US" sz="2800" dirty="0" smtClean="0"/>
              <a:t>:</a:t>
            </a:r>
            <a:endParaRPr lang="en-US" sz="2800" dirty="0"/>
          </a:p>
        </p:txBody>
      </p:sp>
      <p:sp>
        <p:nvSpPr>
          <p:cNvPr id="5" name="TextBox 4"/>
          <p:cNvSpPr txBox="1"/>
          <p:nvPr/>
        </p:nvSpPr>
        <p:spPr>
          <a:xfrm>
            <a:off x="655320" y="2926079"/>
            <a:ext cx="28244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Nhóm</a:t>
            </a:r>
            <a:r>
              <a:rPr lang="en-US" sz="2400" b="1" dirty="0" smtClean="0"/>
              <a:t> </a:t>
            </a:r>
            <a:r>
              <a:rPr lang="en-US" sz="2400" b="1" dirty="0" err="1" smtClean="0"/>
              <a:t>thức</a:t>
            </a:r>
            <a:r>
              <a:rPr lang="en-US" sz="2400" b="1" dirty="0" smtClean="0"/>
              <a:t> </a:t>
            </a:r>
            <a:r>
              <a:rPr lang="en-US" sz="2400" b="1" dirty="0" err="1" smtClean="0"/>
              <a:t>ăn</a:t>
            </a:r>
            <a:r>
              <a:rPr lang="en-US" sz="2400" b="1" dirty="0" smtClean="0"/>
              <a:t> </a:t>
            </a:r>
            <a:r>
              <a:rPr lang="en-US" sz="2400" b="1" dirty="0" err="1" smtClean="0"/>
              <a:t>chứa</a:t>
            </a:r>
            <a:r>
              <a:rPr lang="en-US" sz="2400" b="1" dirty="0" smtClean="0"/>
              <a:t> </a:t>
            </a:r>
            <a:r>
              <a:rPr lang="en-US" sz="2400" b="1" dirty="0" err="1" smtClean="0"/>
              <a:t>nhiều</a:t>
            </a:r>
            <a:r>
              <a:rPr lang="en-US" sz="2400" b="1" dirty="0" smtClean="0"/>
              <a:t> </a:t>
            </a:r>
            <a:r>
              <a:rPr lang="en-US" sz="2400" b="1" dirty="0" err="1" smtClean="0"/>
              <a:t>bột</a:t>
            </a:r>
            <a:r>
              <a:rPr lang="en-US" sz="2400" b="1" dirty="0" smtClean="0"/>
              <a:t> </a:t>
            </a:r>
            <a:r>
              <a:rPr lang="en-US" sz="2400" b="1" dirty="0" err="1" smtClean="0"/>
              <a:t>đường</a:t>
            </a:r>
            <a:endParaRPr lang="en-US" sz="2400" b="1" dirty="0"/>
          </a:p>
        </p:txBody>
      </p:sp>
      <p:sp>
        <p:nvSpPr>
          <p:cNvPr id="6" name="TextBox 5"/>
          <p:cNvSpPr txBox="1"/>
          <p:nvPr/>
        </p:nvSpPr>
        <p:spPr>
          <a:xfrm>
            <a:off x="8492598" y="2926080"/>
            <a:ext cx="314060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Nhóm</a:t>
            </a:r>
            <a:r>
              <a:rPr lang="en-US" sz="2400" b="1" dirty="0" smtClean="0"/>
              <a:t> </a:t>
            </a:r>
            <a:r>
              <a:rPr lang="en-US" sz="2400" b="1" dirty="0" err="1" smtClean="0"/>
              <a:t>thức</a:t>
            </a:r>
            <a:r>
              <a:rPr lang="en-US" sz="2400" b="1" dirty="0" smtClean="0"/>
              <a:t> </a:t>
            </a:r>
            <a:r>
              <a:rPr lang="en-US" sz="2400" b="1" dirty="0" err="1" smtClean="0"/>
              <a:t>ăn</a:t>
            </a:r>
            <a:r>
              <a:rPr lang="en-US" sz="2400" b="1" dirty="0" smtClean="0"/>
              <a:t> </a:t>
            </a:r>
            <a:r>
              <a:rPr lang="en-US" sz="2400" b="1" dirty="0" err="1" smtClean="0"/>
              <a:t>chứa</a:t>
            </a:r>
            <a:r>
              <a:rPr lang="en-US" sz="2400" b="1" dirty="0" smtClean="0"/>
              <a:t> </a:t>
            </a:r>
            <a:r>
              <a:rPr lang="en-US" sz="2400" b="1" dirty="0" err="1" smtClean="0"/>
              <a:t>nhiều</a:t>
            </a:r>
            <a:r>
              <a:rPr lang="en-US" sz="2400" b="1" dirty="0" smtClean="0"/>
              <a:t> VITAMIN &amp; MK</a:t>
            </a:r>
            <a:endParaRPr lang="en-US" sz="2400" b="1" dirty="0"/>
          </a:p>
        </p:txBody>
      </p:sp>
      <p:sp>
        <p:nvSpPr>
          <p:cNvPr id="7" name="TextBox 6"/>
          <p:cNvSpPr txBox="1"/>
          <p:nvPr/>
        </p:nvSpPr>
        <p:spPr>
          <a:xfrm>
            <a:off x="655320" y="5039360"/>
            <a:ext cx="28244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Nhóm</a:t>
            </a:r>
            <a:r>
              <a:rPr lang="en-US" sz="2400" b="1" dirty="0" smtClean="0"/>
              <a:t> </a:t>
            </a:r>
            <a:r>
              <a:rPr lang="en-US" sz="2400" b="1" dirty="0" err="1" smtClean="0"/>
              <a:t>thức</a:t>
            </a:r>
            <a:r>
              <a:rPr lang="en-US" sz="2400" b="1" dirty="0" smtClean="0"/>
              <a:t> </a:t>
            </a:r>
            <a:r>
              <a:rPr lang="en-US" sz="2400" b="1" dirty="0" err="1" smtClean="0"/>
              <a:t>ăn</a:t>
            </a:r>
            <a:r>
              <a:rPr lang="en-US" sz="2400" b="1" dirty="0" smtClean="0"/>
              <a:t> </a:t>
            </a:r>
            <a:r>
              <a:rPr lang="en-US" sz="2400" b="1" dirty="0" err="1" smtClean="0"/>
              <a:t>chứa</a:t>
            </a:r>
            <a:r>
              <a:rPr lang="en-US" sz="2400" b="1" dirty="0" smtClean="0"/>
              <a:t> </a:t>
            </a:r>
            <a:r>
              <a:rPr lang="en-US" sz="2400" b="1" dirty="0" err="1" smtClean="0"/>
              <a:t>nhiều</a:t>
            </a:r>
            <a:r>
              <a:rPr lang="en-US" sz="2400" b="1" dirty="0" smtClean="0"/>
              <a:t> PROTEIN</a:t>
            </a:r>
            <a:endParaRPr lang="en-US" sz="2400" b="1" dirty="0"/>
          </a:p>
        </p:txBody>
      </p:sp>
      <p:sp>
        <p:nvSpPr>
          <p:cNvPr id="8" name="TextBox 7"/>
          <p:cNvSpPr txBox="1"/>
          <p:nvPr/>
        </p:nvSpPr>
        <p:spPr>
          <a:xfrm>
            <a:off x="8492598" y="4958586"/>
            <a:ext cx="28244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t>Nhóm</a:t>
            </a:r>
            <a:r>
              <a:rPr lang="en-US" sz="2400" b="1" dirty="0" smtClean="0"/>
              <a:t> </a:t>
            </a:r>
            <a:r>
              <a:rPr lang="en-US" sz="2400" b="1" dirty="0" err="1" smtClean="0"/>
              <a:t>thức</a:t>
            </a:r>
            <a:r>
              <a:rPr lang="en-US" sz="2400" b="1" dirty="0" smtClean="0"/>
              <a:t> </a:t>
            </a:r>
            <a:r>
              <a:rPr lang="en-US" sz="2400" b="1" dirty="0" err="1" smtClean="0"/>
              <a:t>ăn</a:t>
            </a:r>
            <a:r>
              <a:rPr lang="en-US" sz="2400" b="1" dirty="0" smtClean="0"/>
              <a:t> </a:t>
            </a:r>
            <a:r>
              <a:rPr lang="en-US" sz="2400" b="1" dirty="0" err="1" smtClean="0"/>
              <a:t>chứa</a:t>
            </a:r>
            <a:r>
              <a:rPr lang="en-US" sz="2400" b="1" dirty="0" smtClean="0"/>
              <a:t> </a:t>
            </a:r>
            <a:r>
              <a:rPr lang="en-US" sz="2400" b="1" dirty="0" err="1" smtClean="0"/>
              <a:t>nhiều</a:t>
            </a:r>
            <a:r>
              <a:rPr lang="en-US" sz="2400" b="1" dirty="0" smtClean="0"/>
              <a:t> LIPID</a:t>
            </a:r>
            <a:endParaRPr lang="en-US" sz="2400" b="1" dirty="0"/>
          </a:p>
        </p:txBody>
      </p:sp>
      <p:cxnSp>
        <p:nvCxnSpPr>
          <p:cNvPr id="10" name="Straight Arrow Connector 9"/>
          <p:cNvCxnSpPr>
            <a:stCxn id="5" idx="3"/>
          </p:cNvCxnSpPr>
          <p:nvPr/>
        </p:nvCxnSpPr>
        <p:spPr>
          <a:xfrm>
            <a:off x="3479800" y="3341578"/>
            <a:ext cx="1325880" cy="16362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7" idx="3"/>
          </p:cNvCxnSpPr>
          <p:nvPr/>
        </p:nvCxnSpPr>
        <p:spPr>
          <a:xfrm flipV="1">
            <a:off x="3479800" y="5084018"/>
            <a:ext cx="1350590" cy="37084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6" idx="1"/>
          </p:cNvCxnSpPr>
          <p:nvPr/>
        </p:nvCxnSpPr>
        <p:spPr>
          <a:xfrm flipH="1">
            <a:off x="6746241" y="3341579"/>
            <a:ext cx="1746357" cy="37005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8" idx="1"/>
          </p:cNvCxnSpPr>
          <p:nvPr/>
        </p:nvCxnSpPr>
        <p:spPr>
          <a:xfrm flipH="1" flipV="1">
            <a:off x="6929120" y="5222423"/>
            <a:ext cx="1563478" cy="15166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54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par>
                                <p:cTn id="34" presetID="6"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7019" t="22100" r="17410" b="14610"/>
          <a:stretch/>
        </p:blipFill>
        <p:spPr>
          <a:xfrm>
            <a:off x="0" y="0"/>
            <a:ext cx="12200998" cy="6858000"/>
          </a:xfrm>
          <a:prstGeom prst="rect">
            <a:avLst/>
          </a:prstGeom>
        </p:spPr>
      </p:pic>
    </p:spTree>
    <p:extLst>
      <p:ext uri="{BB962C8B-B14F-4D97-AF65-F5344CB8AC3E}">
        <p14:creationId xmlns:p14="http://schemas.microsoft.com/office/powerpoint/2010/main" val="3477060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43"/>
            <a:ext cx="12192000" cy="6858000"/>
          </a:xfrm>
          <a:prstGeom prst="rect">
            <a:avLst/>
          </a:prstGeom>
        </p:spPr>
      </p:pic>
      <p:sp>
        <p:nvSpPr>
          <p:cNvPr id="4" name="TextBox 3"/>
          <p:cNvSpPr txBox="1"/>
          <p:nvPr/>
        </p:nvSpPr>
        <p:spPr>
          <a:xfrm>
            <a:off x="2971800" y="487680"/>
            <a:ext cx="5979160" cy="76944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400" b="1" dirty="0" smtClean="0"/>
              <a:t>NHÓM CHẤT PROTEIN</a:t>
            </a:r>
            <a:endParaRPr lang="en-US" sz="4400" b="1" dirty="0"/>
          </a:p>
        </p:txBody>
      </p:sp>
      <p:sp>
        <p:nvSpPr>
          <p:cNvPr id="5" name="TextBox 4"/>
          <p:cNvSpPr txBox="1"/>
          <p:nvPr/>
        </p:nvSpPr>
        <p:spPr>
          <a:xfrm>
            <a:off x="355600" y="1564640"/>
            <a:ext cx="11480800" cy="954107"/>
          </a:xfrm>
          <a:prstGeom prst="rect">
            <a:avLst/>
          </a:prstGeom>
          <a:noFill/>
        </p:spPr>
        <p:txBody>
          <a:bodyPr wrap="square" rtlCol="0">
            <a:spAutoFit/>
          </a:bodyPr>
          <a:lstStyle/>
          <a:p>
            <a:pPr marL="285750" indent="-285750">
              <a:buFontTx/>
              <a:buChar char="-"/>
            </a:pPr>
            <a:r>
              <a:rPr lang="en-US" sz="2800" dirty="0" err="1" smtClean="0"/>
              <a:t>Cấu</a:t>
            </a:r>
            <a:r>
              <a:rPr lang="en-US" sz="2800" dirty="0" smtClean="0"/>
              <a:t> </a:t>
            </a:r>
            <a:r>
              <a:rPr lang="en-US" sz="2800" dirty="0" err="1" smtClean="0"/>
              <a:t>tạo</a:t>
            </a:r>
            <a:r>
              <a:rPr lang="en-US" sz="2800" dirty="0" smtClean="0"/>
              <a:t> </a:t>
            </a:r>
            <a:r>
              <a:rPr lang="en-US" sz="2800" dirty="0" err="1" smtClean="0"/>
              <a:t>tế</a:t>
            </a:r>
            <a:r>
              <a:rPr lang="en-US" sz="2800" dirty="0" smtClean="0"/>
              <a:t> </a:t>
            </a:r>
            <a:r>
              <a:rPr lang="en-US" sz="2800" dirty="0" err="1" smtClean="0"/>
              <a:t>bào</a:t>
            </a:r>
            <a:r>
              <a:rPr lang="en-US" sz="2800" dirty="0" smtClean="0"/>
              <a:t> </a:t>
            </a:r>
            <a:r>
              <a:rPr lang="en-US" sz="2800" dirty="0" err="1" smtClean="0"/>
              <a:t>và</a:t>
            </a:r>
            <a:r>
              <a:rPr lang="en-US" sz="2800" dirty="0" smtClean="0"/>
              <a:t> </a:t>
            </a:r>
            <a:r>
              <a:rPr lang="en-US" sz="2800" dirty="0" err="1" smtClean="0"/>
              <a:t>cơ</a:t>
            </a:r>
            <a:r>
              <a:rPr lang="en-US" sz="2800" dirty="0" smtClean="0"/>
              <a:t> </a:t>
            </a:r>
            <a:r>
              <a:rPr lang="en-US" sz="2800" dirty="0" err="1" smtClean="0"/>
              <a:t>thể</a:t>
            </a:r>
            <a:r>
              <a:rPr lang="en-US" sz="2800" dirty="0" smtClean="0"/>
              <a:t>, </a:t>
            </a:r>
            <a:r>
              <a:rPr lang="en-US" sz="2800" dirty="0" err="1" smtClean="0"/>
              <a:t>xây</a:t>
            </a:r>
            <a:r>
              <a:rPr lang="en-US" sz="2800" dirty="0" smtClean="0"/>
              <a:t> </a:t>
            </a:r>
            <a:r>
              <a:rPr lang="en-US" sz="2800" dirty="0" err="1" smtClean="0"/>
              <a:t>dựng</a:t>
            </a:r>
            <a:r>
              <a:rPr lang="en-US" sz="2800" dirty="0" smtClean="0"/>
              <a:t>, </a:t>
            </a:r>
            <a:r>
              <a:rPr lang="en-US" sz="2800" dirty="0" err="1" smtClean="0"/>
              <a:t>duy</a:t>
            </a:r>
            <a:r>
              <a:rPr lang="en-US" sz="2800" dirty="0" smtClean="0"/>
              <a:t> </a:t>
            </a:r>
            <a:r>
              <a:rPr lang="en-US" sz="2800" dirty="0" err="1" smtClean="0"/>
              <a:t>trì</a:t>
            </a:r>
            <a:r>
              <a:rPr lang="en-US" sz="2800" dirty="0" smtClean="0"/>
              <a:t> </a:t>
            </a:r>
            <a:r>
              <a:rPr lang="en-US" sz="2800" dirty="0" err="1" smtClean="0"/>
              <a:t>các</a:t>
            </a:r>
            <a:r>
              <a:rPr lang="en-US" sz="2800" dirty="0" smtClean="0"/>
              <a:t> </a:t>
            </a:r>
            <a:r>
              <a:rPr lang="en-US" sz="2800" dirty="0" err="1" smtClean="0"/>
              <a:t>cơ</a:t>
            </a:r>
            <a:r>
              <a:rPr lang="en-US" sz="2800" dirty="0" smtClean="0"/>
              <a:t> </a:t>
            </a:r>
            <a:r>
              <a:rPr lang="en-US" sz="2800" dirty="0" err="1" smtClean="0"/>
              <a:t>quan</a:t>
            </a:r>
            <a:r>
              <a:rPr lang="en-US" sz="2800" dirty="0" smtClean="0"/>
              <a:t> </a:t>
            </a:r>
            <a:r>
              <a:rPr lang="en-US" sz="2800" dirty="0" err="1" smtClean="0"/>
              <a:t>trong</a:t>
            </a:r>
            <a:r>
              <a:rPr lang="en-US" sz="2800" dirty="0" smtClean="0"/>
              <a:t> </a:t>
            </a:r>
            <a:r>
              <a:rPr lang="en-US" sz="2800" dirty="0" err="1" smtClean="0"/>
              <a:t>cơ</a:t>
            </a:r>
            <a:r>
              <a:rPr lang="en-US" sz="2800" dirty="0" smtClean="0"/>
              <a:t> </a:t>
            </a:r>
            <a:r>
              <a:rPr lang="en-US" sz="2800" dirty="0" err="1" smtClean="0"/>
              <a:t>thể</a:t>
            </a:r>
            <a:endParaRPr lang="en-US" sz="2800" dirty="0" smtClean="0"/>
          </a:p>
          <a:p>
            <a:pPr marL="285750" indent="-285750">
              <a:buFontTx/>
              <a:buChar char="-"/>
            </a:pPr>
            <a:r>
              <a:rPr lang="en-US" sz="2800" dirty="0" err="1" smtClean="0"/>
              <a:t>Giúp</a:t>
            </a:r>
            <a:r>
              <a:rPr lang="en-US" sz="2800" dirty="0" smtClean="0"/>
              <a:t> </a:t>
            </a:r>
            <a:r>
              <a:rPr lang="en-US" sz="2800" dirty="0" err="1" smtClean="0"/>
              <a:t>các</a:t>
            </a:r>
            <a:r>
              <a:rPr lang="en-US" sz="2800" dirty="0" smtClean="0"/>
              <a:t> </a:t>
            </a:r>
            <a:r>
              <a:rPr lang="en-US" sz="2800" dirty="0" err="1" smtClean="0"/>
              <a:t>quá</a:t>
            </a:r>
            <a:r>
              <a:rPr lang="en-US" sz="2800" dirty="0" smtClean="0"/>
              <a:t> </a:t>
            </a:r>
            <a:r>
              <a:rPr lang="en-US" sz="2800" dirty="0" err="1" smtClean="0"/>
              <a:t>trình</a:t>
            </a:r>
            <a:r>
              <a:rPr lang="en-US" sz="2800" dirty="0" smtClean="0"/>
              <a:t> </a:t>
            </a:r>
            <a:r>
              <a:rPr lang="en-US" sz="2800" dirty="0" err="1" smtClean="0"/>
              <a:t>trao</a:t>
            </a:r>
            <a:r>
              <a:rPr lang="en-US" sz="2800" dirty="0" smtClean="0"/>
              <a:t> </a:t>
            </a:r>
            <a:r>
              <a:rPr lang="en-US" sz="2800" dirty="0" err="1" smtClean="0"/>
              <a:t>đổi</a:t>
            </a:r>
            <a:r>
              <a:rPr lang="en-US" sz="2800" dirty="0" smtClean="0"/>
              <a:t> </a:t>
            </a:r>
            <a:r>
              <a:rPr lang="en-US" sz="2800" dirty="0" err="1" smtClean="0"/>
              <a:t>chất</a:t>
            </a:r>
            <a:r>
              <a:rPr lang="en-US" sz="2800" dirty="0" smtClean="0"/>
              <a:t> </a:t>
            </a:r>
            <a:r>
              <a:rPr lang="en-US" sz="2800" dirty="0" err="1" smtClean="0"/>
              <a:t>và</a:t>
            </a:r>
            <a:r>
              <a:rPr lang="en-US" sz="2800" dirty="0" smtClean="0"/>
              <a:t> </a:t>
            </a:r>
            <a:r>
              <a:rPr lang="en-US" sz="2800" dirty="0" err="1" smtClean="0"/>
              <a:t>chuyển</a:t>
            </a:r>
            <a:r>
              <a:rPr lang="en-US" sz="2800" dirty="0" smtClean="0"/>
              <a:t> </a:t>
            </a:r>
            <a:r>
              <a:rPr lang="en-US" sz="2800" dirty="0" err="1" smtClean="0"/>
              <a:t>hóa</a:t>
            </a:r>
            <a:r>
              <a:rPr lang="en-US" sz="2800" dirty="0" smtClean="0"/>
              <a:t> </a:t>
            </a:r>
            <a:r>
              <a:rPr lang="en-US" sz="2800" dirty="0" err="1" smtClean="0"/>
              <a:t>năng</a:t>
            </a:r>
            <a:r>
              <a:rPr lang="en-US" sz="2800" dirty="0" smtClean="0"/>
              <a:t> </a:t>
            </a:r>
            <a:r>
              <a:rPr lang="en-US" sz="2800" dirty="0" err="1" smtClean="0"/>
              <a:t>lượng</a:t>
            </a:r>
            <a:r>
              <a:rPr lang="en-US" sz="2800" dirty="0" smtClean="0"/>
              <a:t> </a:t>
            </a:r>
            <a:r>
              <a:rPr lang="en-US" sz="2800" dirty="0" err="1" smtClean="0"/>
              <a:t>diễn</a:t>
            </a:r>
            <a:r>
              <a:rPr lang="en-US" sz="2800" dirty="0" smtClean="0"/>
              <a:t> </a:t>
            </a:r>
            <a:r>
              <a:rPr lang="en-US" sz="2800" dirty="0" err="1" smtClean="0"/>
              <a:t>ra</a:t>
            </a:r>
            <a:r>
              <a:rPr lang="en-US" sz="2800" dirty="0" smtClean="0"/>
              <a:t> </a:t>
            </a:r>
            <a:r>
              <a:rPr lang="en-US" sz="2800" dirty="0" err="1" smtClean="0"/>
              <a:t>thuận</a:t>
            </a:r>
            <a:r>
              <a:rPr lang="en-US" sz="2800" dirty="0" smtClean="0"/>
              <a:t> </a:t>
            </a:r>
            <a:r>
              <a:rPr lang="en-US" sz="2800" dirty="0" err="1" smtClean="0"/>
              <a:t>lợi</a:t>
            </a:r>
            <a:endParaRPr lang="en-US" sz="2800" dirty="0"/>
          </a:p>
        </p:txBody>
      </p:sp>
      <p:pic>
        <p:nvPicPr>
          <p:cNvPr id="6" name="Picture 5"/>
          <p:cNvPicPr>
            <a:picLocks noChangeAspect="1"/>
          </p:cNvPicPr>
          <p:nvPr/>
        </p:nvPicPr>
        <p:blipFill rotWithShape="1">
          <a:blip r:embed="rId3"/>
          <a:srcRect l="21477" t="40538" r="24794" b="44497"/>
          <a:stretch/>
        </p:blipFill>
        <p:spPr>
          <a:xfrm>
            <a:off x="2289634" y="2710824"/>
            <a:ext cx="7612731" cy="1391465"/>
          </a:xfrm>
          <a:prstGeom prst="rect">
            <a:avLst/>
          </a:prstGeom>
        </p:spPr>
      </p:pic>
      <p:pic>
        <p:nvPicPr>
          <p:cNvPr id="7" name="Picture 6"/>
          <p:cNvPicPr>
            <a:picLocks noChangeAspect="1"/>
          </p:cNvPicPr>
          <p:nvPr/>
        </p:nvPicPr>
        <p:blipFill rotWithShape="1">
          <a:blip r:embed="rId4"/>
          <a:srcRect l="29200" t="41461" r="31221" b="19350"/>
          <a:stretch/>
        </p:blipFill>
        <p:spPr>
          <a:xfrm>
            <a:off x="2188165" y="2518747"/>
            <a:ext cx="7714199" cy="4203073"/>
          </a:xfrm>
          <a:prstGeom prst="rect">
            <a:avLst/>
          </a:prstGeom>
        </p:spPr>
      </p:pic>
    </p:spTree>
    <p:extLst>
      <p:ext uri="{BB962C8B-B14F-4D97-AF65-F5344CB8AC3E}">
        <p14:creationId xmlns:p14="http://schemas.microsoft.com/office/powerpoint/2010/main" val="14633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43"/>
            <a:ext cx="12192000" cy="6858000"/>
          </a:xfrm>
          <a:prstGeom prst="rect">
            <a:avLst/>
          </a:prstGeom>
        </p:spPr>
      </p:pic>
      <p:sp>
        <p:nvSpPr>
          <p:cNvPr id="4" name="TextBox 3"/>
          <p:cNvSpPr txBox="1"/>
          <p:nvPr/>
        </p:nvSpPr>
        <p:spPr>
          <a:xfrm>
            <a:off x="2575560" y="680720"/>
            <a:ext cx="6568440"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b="1" dirty="0" smtClean="0"/>
              <a:t>NHÓM CHẤT BỘT ĐƯỜNG</a:t>
            </a:r>
            <a:endParaRPr lang="en-US" sz="4400" b="1" dirty="0"/>
          </a:p>
        </p:txBody>
      </p:sp>
      <p:sp>
        <p:nvSpPr>
          <p:cNvPr id="5" name="TextBox 4"/>
          <p:cNvSpPr txBox="1"/>
          <p:nvPr/>
        </p:nvSpPr>
        <p:spPr>
          <a:xfrm>
            <a:off x="1070303" y="1540132"/>
            <a:ext cx="11480800" cy="523220"/>
          </a:xfrm>
          <a:prstGeom prst="rect">
            <a:avLst/>
          </a:prstGeom>
          <a:noFill/>
        </p:spPr>
        <p:txBody>
          <a:bodyPr wrap="square" rtlCol="0">
            <a:spAutoFit/>
          </a:bodyPr>
          <a:lstStyle/>
          <a:p>
            <a:r>
              <a:rPr lang="en-US" sz="2800" dirty="0" err="1" smtClean="0"/>
              <a:t>Nguồn</a:t>
            </a:r>
            <a:r>
              <a:rPr lang="en-US" sz="2800" dirty="0" smtClean="0"/>
              <a:t> </a:t>
            </a:r>
            <a:r>
              <a:rPr lang="en-US" sz="2800" dirty="0" err="1" smtClean="0"/>
              <a:t>cung</a:t>
            </a:r>
            <a:r>
              <a:rPr lang="en-US" sz="2800" dirty="0" smtClean="0"/>
              <a:t> </a:t>
            </a:r>
            <a:r>
              <a:rPr lang="en-US" sz="2800" dirty="0" err="1" smtClean="0"/>
              <a:t>cấp</a:t>
            </a:r>
            <a:r>
              <a:rPr lang="en-US" sz="2800" dirty="0" smtClean="0"/>
              <a:t> </a:t>
            </a:r>
            <a:r>
              <a:rPr lang="en-US" sz="2800" dirty="0" err="1" smtClean="0"/>
              <a:t>năng</a:t>
            </a:r>
            <a:r>
              <a:rPr lang="en-US" sz="2800" dirty="0" smtClean="0"/>
              <a:t> </a:t>
            </a:r>
            <a:r>
              <a:rPr lang="en-US" sz="2800" dirty="0" err="1" smtClean="0"/>
              <a:t>lượng</a:t>
            </a:r>
            <a:r>
              <a:rPr lang="en-US" sz="2800" dirty="0" smtClean="0"/>
              <a:t> </a:t>
            </a:r>
            <a:r>
              <a:rPr lang="en-US" sz="2800" dirty="0" err="1" smtClean="0"/>
              <a:t>chủ</a:t>
            </a:r>
            <a:r>
              <a:rPr lang="en-US" sz="2800" dirty="0" smtClean="0"/>
              <a:t> </a:t>
            </a:r>
            <a:r>
              <a:rPr lang="en-US" sz="2800" dirty="0" err="1" smtClean="0"/>
              <a:t>yếu</a:t>
            </a:r>
            <a:r>
              <a:rPr lang="en-US" sz="2800" dirty="0" smtClean="0"/>
              <a:t> </a:t>
            </a:r>
            <a:r>
              <a:rPr lang="en-US" sz="2800" dirty="0" err="1" smtClean="0"/>
              <a:t>cho</a:t>
            </a:r>
            <a:r>
              <a:rPr lang="en-US" sz="2800" dirty="0" smtClean="0"/>
              <a:t> </a:t>
            </a:r>
            <a:r>
              <a:rPr lang="en-US" sz="2800" dirty="0" err="1" smtClean="0"/>
              <a:t>cơ</a:t>
            </a:r>
            <a:r>
              <a:rPr lang="en-US" sz="2800" dirty="0" smtClean="0"/>
              <a:t> </a:t>
            </a:r>
            <a:r>
              <a:rPr lang="en-US" sz="2800" dirty="0" err="1" smtClean="0"/>
              <a:t>thể</a:t>
            </a:r>
            <a:r>
              <a:rPr lang="en-US" sz="2800" dirty="0" smtClean="0"/>
              <a:t> (60-70%) </a:t>
            </a:r>
            <a:endParaRPr lang="en-US" sz="2800" dirty="0"/>
          </a:p>
        </p:txBody>
      </p:sp>
      <p:pic>
        <p:nvPicPr>
          <p:cNvPr id="2" name="Picture 1"/>
          <p:cNvPicPr>
            <a:picLocks noChangeAspect="1"/>
          </p:cNvPicPr>
          <p:nvPr/>
        </p:nvPicPr>
        <p:blipFill rotWithShape="1">
          <a:blip r:embed="rId3"/>
          <a:srcRect l="24211" t="33607" r="23742" b="47056"/>
          <a:stretch/>
        </p:blipFill>
        <p:spPr>
          <a:xfrm>
            <a:off x="1376387" y="2247917"/>
            <a:ext cx="9439225" cy="1972692"/>
          </a:xfrm>
          <a:prstGeom prst="rect">
            <a:avLst/>
          </a:prstGeom>
        </p:spPr>
      </p:pic>
      <p:pic>
        <p:nvPicPr>
          <p:cNvPr id="8" name="Picture 7"/>
          <p:cNvPicPr>
            <a:picLocks noChangeAspect="1"/>
          </p:cNvPicPr>
          <p:nvPr/>
        </p:nvPicPr>
        <p:blipFill rotWithShape="1">
          <a:blip r:embed="rId4"/>
          <a:srcRect l="26261" t="38078" r="31720" b="33177"/>
          <a:stretch/>
        </p:blipFill>
        <p:spPr>
          <a:xfrm>
            <a:off x="1376387" y="2247917"/>
            <a:ext cx="9535788" cy="3669407"/>
          </a:xfrm>
          <a:prstGeom prst="rect">
            <a:avLst/>
          </a:prstGeom>
        </p:spPr>
      </p:pic>
    </p:spTree>
    <p:extLst>
      <p:ext uri="{BB962C8B-B14F-4D97-AF65-F5344CB8AC3E}">
        <p14:creationId xmlns:p14="http://schemas.microsoft.com/office/powerpoint/2010/main" val="40918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31855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43"/>
            <a:ext cx="12192000" cy="6858000"/>
          </a:xfrm>
          <a:prstGeom prst="rect">
            <a:avLst/>
          </a:prstGeom>
        </p:spPr>
      </p:pic>
      <p:sp>
        <p:nvSpPr>
          <p:cNvPr id="4" name="TextBox 3"/>
          <p:cNvSpPr txBox="1"/>
          <p:nvPr/>
        </p:nvSpPr>
        <p:spPr>
          <a:xfrm>
            <a:off x="2971800" y="487680"/>
            <a:ext cx="5979160" cy="7694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400" b="1" dirty="0" smtClean="0"/>
              <a:t>NHÓM CHẤT BÉO</a:t>
            </a:r>
            <a:endParaRPr lang="en-US" sz="4400" b="1" dirty="0"/>
          </a:p>
        </p:txBody>
      </p:sp>
      <p:sp>
        <p:nvSpPr>
          <p:cNvPr id="5" name="TextBox 4"/>
          <p:cNvSpPr txBox="1"/>
          <p:nvPr/>
        </p:nvSpPr>
        <p:spPr>
          <a:xfrm>
            <a:off x="355600" y="1564640"/>
            <a:ext cx="11480800" cy="1384995"/>
          </a:xfrm>
          <a:prstGeom prst="rect">
            <a:avLst/>
          </a:prstGeom>
          <a:noFill/>
        </p:spPr>
        <p:txBody>
          <a:bodyPr wrap="square" rtlCol="0">
            <a:spAutoFit/>
          </a:bodyPr>
          <a:lstStyle/>
          <a:p>
            <a:pPr marL="285750" indent="-285750">
              <a:buFontTx/>
              <a:buChar char="-"/>
            </a:pPr>
            <a:r>
              <a:rPr lang="en-US" sz="2800" dirty="0" err="1" smtClean="0"/>
              <a:t>Cung</a:t>
            </a:r>
            <a:r>
              <a:rPr lang="en-US" sz="2800" dirty="0"/>
              <a:t> </a:t>
            </a:r>
            <a:r>
              <a:rPr lang="en-US" sz="2800" dirty="0" err="1" smtClean="0"/>
              <a:t>cấp</a:t>
            </a:r>
            <a:r>
              <a:rPr lang="en-US" sz="2800" dirty="0" smtClean="0"/>
              <a:t> </a:t>
            </a:r>
            <a:r>
              <a:rPr lang="en-US" sz="2800" dirty="0" err="1" smtClean="0"/>
              <a:t>và</a:t>
            </a:r>
            <a:r>
              <a:rPr lang="en-US" sz="2800" dirty="0" smtClean="0"/>
              <a:t> </a:t>
            </a:r>
            <a:r>
              <a:rPr lang="en-US" sz="2800" dirty="0" err="1" smtClean="0"/>
              <a:t>dữ</a:t>
            </a:r>
            <a:r>
              <a:rPr lang="en-US" sz="2800" dirty="0" smtClean="0"/>
              <a:t> </a:t>
            </a:r>
            <a:r>
              <a:rPr lang="en-US" sz="2800" dirty="0" err="1" smtClean="0"/>
              <a:t>trự</a:t>
            </a:r>
            <a:r>
              <a:rPr lang="en-US" sz="2800" dirty="0" smtClean="0"/>
              <a:t> </a:t>
            </a:r>
            <a:r>
              <a:rPr lang="en-US" sz="2800" dirty="0" err="1" smtClean="0"/>
              <a:t>năng</a:t>
            </a:r>
            <a:r>
              <a:rPr lang="en-US" sz="2800" dirty="0" smtClean="0"/>
              <a:t> </a:t>
            </a:r>
            <a:r>
              <a:rPr lang="en-US" sz="2800" dirty="0" err="1" smtClean="0"/>
              <a:t>lượng</a:t>
            </a:r>
            <a:r>
              <a:rPr lang="en-US" sz="2800" dirty="0" smtClean="0"/>
              <a:t> </a:t>
            </a:r>
          </a:p>
          <a:p>
            <a:pPr marL="285750" indent="-285750">
              <a:buFontTx/>
              <a:buChar char="-"/>
            </a:pPr>
            <a:r>
              <a:rPr lang="en-US" sz="2800" dirty="0" err="1" smtClean="0"/>
              <a:t>Giúp</a:t>
            </a:r>
            <a:r>
              <a:rPr lang="en-US" sz="2800" dirty="0" smtClean="0"/>
              <a:t> </a:t>
            </a:r>
            <a:r>
              <a:rPr lang="en-US" sz="2800" dirty="0" err="1" smtClean="0"/>
              <a:t>giữ</a:t>
            </a:r>
            <a:r>
              <a:rPr lang="en-US" sz="2800" dirty="0" smtClean="0"/>
              <a:t> </a:t>
            </a:r>
            <a:r>
              <a:rPr lang="en-US" sz="2800" dirty="0" err="1" smtClean="0"/>
              <a:t>ấm</a:t>
            </a:r>
            <a:r>
              <a:rPr lang="en-US" sz="2800" dirty="0" smtClean="0"/>
              <a:t> </a:t>
            </a:r>
            <a:r>
              <a:rPr lang="en-US" sz="2800" dirty="0" err="1" smtClean="0"/>
              <a:t>cơ</a:t>
            </a:r>
            <a:r>
              <a:rPr lang="en-US" sz="2800" dirty="0" smtClean="0"/>
              <a:t> </a:t>
            </a:r>
            <a:r>
              <a:rPr lang="en-US" sz="2800" dirty="0" err="1" smtClean="0"/>
              <a:t>thể</a:t>
            </a:r>
            <a:r>
              <a:rPr lang="en-US" sz="2800" dirty="0" smtClean="0"/>
              <a:t>, </a:t>
            </a:r>
            <a:r>
              <a:rPr lang="en-US" sz="2800" dirty="0" err="1" smtClean="0"/>
              <a:t>chống</a:t>
            </a:r>
            <a:r>
              <a:rPr lang="en-US" sz="2800" dirty="0" smtClean="0"/>
              <a:t> </a:t>
            </a:r>
            <a:r>
              <a:rPr lang="en-US" sz="2800" dirty="0" err="1" smtClean="0"/>
              <a:t>mất</a:t>
            </a:r>
            <a:r>
              <a:rPr lang="en-US" sz="2800" dirty="0" smtClean="0"/>
              <a:t> </a:t>
            </a:r>
            <a:r>
              <a:rPr lang="en-US" sz="2800" dirty="0" err="1" smtClean="0"/>
              <a:t>nhiệt</a:t>
            </a:r>
            <a:endParaRPr lang="en-US" sz="2800" dirty="0" smtClean="0"/>
          </a:p>
          <a:p>
            <a:pPr marL="285750" indent="-285750">
              <a:buFontTx/>
              <a:buChar char="-"/>
            </a:pPr>
            <a:r>
              <a:rPr lang="en-US" sz="2800" dirty="0" err="1" smtClean="0"/>
              <a:t>Là</a:t>
            </a:r>
            <a:r>
              <a:rPr lang="en-US" sz="2800" dirty="0" smtClean="0"/>
              <a:t> dung </a:t>
            </a:r>
            <a:r>
              <a:rPr lang="en-US" sz="2800" dirty="0" err="1" smtClean="0"/>
              <a:t>môi</a:t>
            </a:r>
            <a:r>
              <a:rPr lang="en-US" sz="2800" dirty="0" smtClean="0"/>
              <a:t> </a:t>
            </a:r>
            <a:r>
              <a:rPr lang="en-US" sz="2800" dirty="0" err="1" smtClean="0"/>
              <a:t>hòa</a:t>
            </a:r>
            <a:r>
              <a:rPr lang="en-US" sz="2800" dirty="0" smtClean="0"/>
              <a:t> tan </a:t>
            </a:r>
            <a:r>
              <a:rPr lang="en-US" sz="2800" dirty="0" err="1" smtClean="0"/>
              <a:t>một</a:t>
            </a:r>
            <a:r>
              <a:rPr lang="en-US" sz="2800" dirty="0" smtClean="0"/>
              <a:t> </a:t>
            </a:r>
            <a:r>
              <a:rPr lang="en-US" sz="2800" dirty="0" err="1" smtClean="0"/>
              <a:t>số</a:t>
            </a:r>
            <a:r>
              <a:rPr lang="en-US" sz="2800" dirty="0" smtClean="0"/>
              <a:t> </a:t>
            </a:r>
            <a:r>
              <a:rPr lang="en-US" sz="2800" dirty="0" err="1" smtClean="0"/>
              <a:t>loại</a:t>
            </a:r>
            <a:r>
              <a:rPr lang="en-US" sz="2800" dirty="0" smtClean="0"/>
              <a:t> vitamin </a:t>
            </a:r>
            <a:r>
              <a:rPr lang="en-US" sz="2800" dirty="0" err="1" smtClean="0"/>
              <a:t>giúp</a:t>
            </a:r>
            <a:r>
              <a:rPr lang="en-US" sz="2800" dirty="0" smtClean="0"/>
              <a:t> </a:t>
            </a:r>
            <a:r>
              <a:rPr lang="en-US" sz="2800" dirty="0" err="1" smtClean="0"/>
              <a:t>cơ</a:t>
            </a:r>
            <a:r>
              <a:rPr lang="en-US" sz="2800" dirty="0" smtClean="0"/>
              <a:t> </a:t>
            </a:r>
            <a:r>
              <a:rPr lang="en-US" sz="2800" dirty="0" err="1" smtClean="0"/>
              <a:t>thể</a:t>
            </a:r>
            <a:r>
              <a:rPr lang="en-US" sz="2800" dirty="0" smtClean="0"/>
              <a:t> </a:t>
            </a:r>
            <a:r>
              <a:rPr lang="en-US" sz="2800" dirty="0" err="1" smtClean="0"/>
              <a:t>hấp</a:t>
            </a:r>
            <a:r>
              <a:rPr lang="en-US" sz="2800" dirty="0" smtClean="0"/>
              <a:t> </a:t>
            </a:r>
            <a:r>
              <a:rPr lang="en-US" sz="2800" dirty="0" err="1" smtClean="0"/>
              <a:t>thụ</a:t>
            </a:r>
            <a:r>
              <a:rPr lang="en-US" sz="2800" dirty="0" smtClean="0"/>
              <a:t> </a:t>
            </a:r>
            <a:r>
              <a:rPr lang="en-US" sz="2800" dirty="0" err="1" smtClean="0"/>
              <a:t>được</a:t>
            </a:r>
            <a:endParaRPr lang="en-US" sz="2800" dirty="0"/>
          </a:p>
        </p:txBody>
      </p:sp>
      <p:pic>
        <p:nvPicPr>
          <p:cNvPr id="2" name="Picture 1"/>
          <p:cNvPicPr>
            <a:picLocks noChangeAspect="1"/>
          </p:cNvPicPr>
          <p:nvPr/>
        </p:nvPicPr>
        <p:blipFill rotWithShape="1">
          <a:blip r:embed="rId3"/>
          <a:srcRect l="19945" t="38658" r="21868" b="45158"/>
          <a:stretch/>
        </p:blipFill>
        <p:spPr>
          <a:xfrm>
            <a:off x="1148080" y="3257154"/>
            <a:ext cx="9676084" cy="1513839"/>
          </a:xfrm>
          <a:prstGeom prst="rect">
            <a:avLst/>
          </a:prstGeom>
        </p:spPr>
      </p:pic>
      <p:pic>
        <p:nvPicPr>
          <p:cNvPr id="8" name="Picture 7"/>
          <p:cNvPicPr>
            <a:picLocks noChangeAspect="1"/>
          </p:cNvPicPr>
          <p:nvPr/>
        </p:nvPicPr>
        <p:blipFill rotWithShape="1">
          <a:blip r:embed="rId4"/>
          <a:srcRect l="26179" t="39265" r="28154" b="29881"/>
          <a:stretch/>
        </p:blipFill>
        <p:spPr>
          <a:xfrm>
            <a:off x="430484" y="1564640"/>
            <a:ext cx="10393680" cy="3950040"/>
          </a:xfrm>
          <a:prstGeom prst="rect">
            <a:avLst/>
          </a:prstGeom>
        </p:spPr>
      </p:pic>
    </p:spTree>
    <p:extLst>
      <p:ext uri="{BB962C8B-B14F-4D97-AF65-F5344CB8AC3E}">
        <p14:creationId xmlns:p14="http://schemas.microsoft.com/office/powerpoint/2010/main" val="110871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43"/>
            <a:ext cx="12192000" cy="6858000"/>
          </a:xfrm>
          <a:prstGeom prst="rect">
            <a:avLst/>
          </a:prstGeom>
        </p:spPr>
      </p:pic>
      <p:sp>
        <p:nvSpPr>
          <p:cNvPr id="3" name="TextBox 2"/>
          <p:cNvSpPr txBox="1"/>
          <p:nvPr/>
        </p:nvSpPr>
        <p:spPr>
          <a:xfrm>
            <a:off x="2971800" y="487680"/>
            <a:ext cx="5979160" cy="144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400" b="1" dirty="0" smtClean="0"/>
              <a:t>NHÓM CHẤT VITAMIN VÀ MUỐI KHOÁNG</a:t>
            </a:r>
            <a:endParaRPr lang="en-US" sz="4400" b="1" dirty="0"/>
          </a:p>
        </p:txBody>
      </p:sp>
      <p:pic>
        <p:nvPicPr>
          <p:cNvPr id="6" name="Picture 5"/>
          <p:cNvPicPr>
            <a:picLocks noChangeAspect="1"/>
          </p:cNvPicPr>
          <p:nvPr/>
        </p:nvPicPr>
        <p:blipFill rotWithShape="1">
          <a:blip r:embed="rId3"/>
          <a:srcRect l="22942" t="32015" r="25887" b="26823"/>
          <a:stretch/>
        </p:blipFill>
        <p:spPr>
          <a:xfrm>
            <a:off x="1656079" y="2194560"/>
            <a:ext cx="8465454" cy="3830319"/>
          </a:xfrm>
          <a:prstGeom prst="rect">
            <a:avLst/>
          </a:prstGeom>
        </p:spPr>
      </p:pic>
    </p:spTree>
    <p:extLst>
      <p:ext uri="{BB962C8B-B14F-4D97-AF65-F5344CB8AC3E}">
        <p14:creationId xmlns:p14="http://schemas.microsoft.com/office/powerpoint/2010/main" val="310911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073" t="22585" r="17562" b="14492"/>
          <a:stretch/>
        </p:blipFill>
        <p:spPr>
          <a:xfrm>
            <a:off x="0" y="0"/>
            <a:ext cx="12192000" cy="6858000"/>
          </a:xfrm>
          <a:prstGeom prst="rect">
            <a:avLst/>
          </a:prstGeom>
        </p:spPr>
      </p:pic>
    </p:spTree>
    <p:extLst>
      <p:ext uri="{BB962C8B-B14F-4D97-AF65-F5344CB8AC3E}">
        <p14:creationId xmlns:p14="http://schemas.microsoft.com/office/powerpoint/2010/main" val="73540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2199088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124178" y="76934"/>
            <a:ext cx="11909777" cy="6712218"/>
          </a:xfrm>
          <a:prstGeom prst="rect">
            <a:avLst/>
          </a:prstGeom>
        </p:spPr>
      </p:pic>
    </p:spTree>
    <p:extLst>
      <p:ext uri="{BB962C8B-B14F-4D97-AF65-F5344CB8AC3E}">
        <p14:creationId xmlns:p14="http://schemas.microsoft.com/office/powerpoint/2010/main" val="3948962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9140995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9" y="1562102"/>
            <a:ext cx="3744687"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3" y="2960917"/>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2"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3" y="261003"/>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8" y="2046517"/>
            <a:ext cx="1659165" cy="171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71" y="5167089"/>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7" y="1989630"/>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81" y="444409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2133999" y="115024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41" y="5874661"/>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hlinkshowjump?jump=nextslide"/>
          </p:cNvPr>
          <p:cNvSpPr txBox="1"/>
          <p:nvPr/>
        </p:nvSpPr>
        <p:spPr>
          <a:xfrm>
            <a:off x="5794115" y="6029408"/>
            <a:ext cx="1463031" cy="553997"/>
          </a:xfrm>
          <a:prstGeom prst="rect">
            <a:avLst/>
          </a:prstGeom>
          <a:noFill/>
        </p:spPr>
        <p:txBody>
          <a:bodyPr wrap="square" lIns="121914" tIns="60957" rIns="121914" bIns="60957" rtlCol="0">
            <a:spAutoFit/>
          </a:bodyPr>
          <a:lstStyle/>
          <a:p>
            <a:pPr>
              <a:buClr>
                <a:srgbClr val="000000"/>
              </a:buClr>
              <a:buFont typeface="Arial"/>
              <a:buNone/>
            </a:pPr>
            <a:r>
              <a:rPr lang="en-US" sz="2800" b="1" kern="0" dirty="0">
                <a:solidFill>
                  <a:srgbClr val="FF0000"/>
                </a:solidFill>
                <a:latin typeface="Times New Roman" panose="02020603050405020304" pitchFamily="18" charset="0"/>
                <a:cs typeface="Times New Roman" panose="02020603050405020304" pitchFamily="18" charset="0"/>
                <a:sym typeface="Arial"/>
              </a:rPr>
              <a:t>PLAY</a:t>
            </a:r>
          </a:p>
        </p:txBody>
      </p:sp>
      <p:pic>
        <p:nvPicPr>
          <p:cNvPr id="2" name="nhạc nền trò chơi33166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977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3387909"/>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corona Vũ Hán 2019–20</a:t>
            </a:r>
            <a:r>
              <a:rPr lang="vi-VN" sz="2400" kern="0" dirty="0">
                <a:solidFill>
                  <a:srgbClr val="000000"/>
                </a:solidFill>
                <a:latin typeface="Times New Roman"/>
                <a:cs typeface="Arial"/>
                <a:sym typeface="Arial"/>
              </a:rPr>
              <a:t>, 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1233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20"/>
            <a:ext cx="8540880" cy="3447091"/>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smtClean="0">
                <a:latin typeface="Times New Roman" panose="02020603050405020304" pitchFamily="18" charset="0"/>
                <a:cs typeface="Times New Roman" panose="02020603050405020304" pitchFamily="18" charset="0"/>
                <a:sym typeface="Arial"/>
              </a:rPr>
              <a:t>một</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corona</a:t>
            </a:r>
            <a:r>
              <a:rPr lang="en-US" sz="2400" kern="0" dirty="0" smtClean="0">
                <a:latin typeface="Times New Roman" panose="02020603050405020304" pitchFamily="18" charset="0"/>
                <a:cs typeface="Times New Roman" panose="02020603050405020304" pitchFamily="18" charset="0"/>
                <a:sym typeface="Arial"/>
              </a:rPr>
              <a:t>.</a:t>
            </a:r>
            <a:r>
              <a:rPr lang="vi-VN" sz="2400" kern="0" dirty="0" smtClean="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smtClean="0">
                <a:latin typeface="Times New Roman" panose="02020603050405020304" pitchFamily="18" charset="0"/>
                <a:cs typeface="Times New Roman" panose="02020603050405020304" pitchFamily="18" charset="0"/>
                <a:sym typeface="Arial"/>
              </a:rPr>
              <a:t>i</a:t>
            </a:r>
            <a:r>
              <a:rPr lang="vi-VN" sz="2400" kern="0" dirty="0" smtClean="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smtClean="0">
                <a:latin typeface="Times New Roman" panose="02020603050405020304" pitchFamily="18" charset="0"/>
                <a:cs typeface="Times New Roman" panose="02020603050405020304" pitchFamily="18" charset="0"/>
                <a:sym typeface="Arial"/>
              </a:rPr>
              <a:t>các</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là</a:t>
            </a:r>
            <a:r>
              <a:rPr lang="en-US" sz="2400" kern="0" dirty="0">
                <a:latin typeface="Times New Roman" panose="02020603050405020304" pitchFamily="18" charset="0"/>
                <a:cs typeface="Times New Roman" panose="02020603050405020304" pitchFamily="18" charset="0"/>
                <a:sym typeface="Arial"/>
              </a:rPr>
              <a:t> 20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2992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9"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0"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1"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smtClean="0">
                <a:solidFill>
                  <a:schemeClr val="bg1"/>
                </a:solidFill>
                <a:sym typeface="Arial"/>
              </a:rPr>
              <a:t>3</a:t>
            </a:r>
            <a:endParaRPr lang="en-US" sz="2400" b="1" kern="0" dirty="0">
              <a:solidFill>
                <a:schemeClr val="bg1"/>
              </a:solidFill>
              <a:sym typeface="Arial"/>
            </a:endParaRPr>
          </a:p>
        </p:txBody>
      </p:sp>
      <p:sp>
        <p:nvSpPr>
          <p:cNvPr id="33" name="Oval 32">
            <a:hlinkClick r:id="rId12"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2"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4"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0"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9"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9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522" t="22998" r="17565" b="12341"/>
          <a:stretch/>
        </p:blipFill>
        <p:spPr>
          <a:xfrm>
            <a:off x="-1" y="0"/>
            <a:ext cx="12207091" cy="6858000"/>
          </a:xfrm>
          <a:prstGeom prst="rect">
            <a:avLst/>
          </a:prstGeom>
        </p:spPr>
      </p:pic>
    </p:spTree>
    <p:extLst>
      <p:ext uri="{BB962C8B-B14F-4D97-AF65-F5344CB8AC3E}">
        <p14:creationId xmlns:p14="http://schemas.microsoft.com/office/powerpoint/2010/main" val="3892234765"/>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smtClean="0">
                <a:solidFill>
                  <a:srgbClr val="C00000"/>
                </a:solidFill>
                <a:latin typeface="Times New Roman" panose="02020603050405020304" pitchFamily="18" charset="0"/>
                <a:cs typeface="Times New Roman" panose="02020603050405020304" pitchFamily="18" charset="0"/>
              </a:rPr>
              <a:t>1</a:t>
            </a:r>
            <a:r>
              <a:rPr lang="vi-VN"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Khi</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sự</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sống</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hành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tinh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vũ</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trụ</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nhà</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khoa</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học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trước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hết</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xem</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đó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200" kern="0" dirty="0" smtClean="0">
                <a:solidFill>
                  <a:srgbClr val="C00000"/>
                </a:solidFill>
                <a:latin typeface="Times New Roman" panose="02020603050405020304" pitchFamily="18" charset="0"/>
                <a:cs typeface="Times New Roman" panose="02020603050405020304" pitchFamily="18" charset="0"/>
              </a:rPr>
              <a:t> hay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vì</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sao</a:t>
            </a:r>
            <a:r>
              <a:rPr lang="en-US" altLang="en-US" sz="3200" kern="0" dirty="0" smtClean="0">
                <a:solidFill>
                  <a:srgbClr val="C00000"/>
                </a:solidFill>
                <a:latin typeface="Times New Roman" panose="02020603050405020304" pitchFamily="18" charset="0"/>
                <a:cs typeface="Times New Roman" panose="02020603050405020304" pitchFamily="18" charset="0"/>
              </a:rPr>
              <a:t>?</a:t>
            </a:r>
            <a:endParaRPr lang="en-US" altLang="en-US" sz="3200" kern="0" dirty="0">
              <a:solidFill>
                <a:srgbClr val="C0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935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smtClean="0">
                <a:solidFill>
                  <a:srgbClr val="C00000"/>
                </a:solidFill>
                <a:latin typeface="Times New Roman" panose="02020603050405020304" pitchFamily="18" charset="0"/>
                <a:cs typeface="Times New Roman" panose="02020603050405020304" pitchFamily="18" charset="0"/>
              </a:rPr>
              <a:t>2</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sẽ</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gặp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nguy</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hiểm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nếu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bổ</a:t>
            </a:r>
            <a:r>
              <a:rPr lang="en-US" altLang="en-US" sz="3600" kern="0" dirty="0" smtClean="0">
                <a:solidFill>
                  <a:srgbClr val="C00000"/>
                </a:solidFill>
                <a:latin typeface="Times New Roman" panose="02020603050405020304" pitchFamily="18" charset="0"/>
                <a:cs typeface="Times New Roman" panose="02020603050405020304" pitchFamily="18" charset="0"/>
              </a:rPr>
              <a:t> sung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kịp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thời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những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trường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hợp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nào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sau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đây</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29947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smtClean="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B</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D</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smtClean="0">
                <a:solidFill>
                  <a:srgbClr val="C00000"/>
                </a:solidFill>
                <a:latin typeface="Times New Roman" panose="02020603050405020304" pitchFamily="18" charset="0"/>
                <a:cs typeface="Times New Roman" panose="02020603050405020304" pitchFamily="18" charset="0"/>
              </a:rPr>
              <a:t>3: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phải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là</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tính</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chất</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của</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2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smtClean="0">
                <a:solidFill>
                  <a:srgbClr val="C00000"/>
                </a:solidFill>
                <a:latin typeface="Times New Roman" panose="02020603050405020304" pitchFamily="18" charset="0"/>
                <a:cs typeface="Times New Roman" panose="02020603050405020304" pitchFamily="18" charset="0"/>
              </a:rPr>
              <a:t>:</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chiếm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khoảng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bao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nhiêu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phần</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khối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lượng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5199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sức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khỏe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cối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phát</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45788006"/>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7" name="图片 33"/>
          <p:cNvPicPr>
            <a:picLocks noChangeAspect="1"/>
          </p:cNvPicPr>
          <p:nvPr/>
        </p:nvPicPr>
        <p:blipFill rotWithShape="1">
          <a:blip r:embed="rId2"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352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6" name="图片 33"/>
          <p:cNvPicPr>
            <a:picLocks noChangeAspect="1"/>
          </p:cNvPicPr>
          <p:nvPr/>
        </p:nvPicPr>
        <p:blipFill rotWithShape="1">
          <a:blip r:embed="rId2"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3"/>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3"/>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163502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smtClean="0">
                <a:latin typeface="Arial" panose="020B0604020202020204" pitchFamily="34" charset="0"/>
                <a:cs typeface="Arial" panose="020B0604020202020204" pitchFamily="34" charset="0"/>
              </a:rPr>
              <a:t>Học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bài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hỏi</a:t>
            </a:r>
            <a:r>
              <a:rPr lang="en-US" sz="3200" dirty="0" smtClean="0">
                <a:latin typeface="Arial" panose="020B0604020202020204" pitchFamily="34" charset="0"/>
                <a:cs typeface="Arial" panose="020B0604020202020204" pitchFamily="34" charset="0"/>
              </a:rPr>
              <a:t> SGK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S</a:t>
            </a:r>
            <a:r>
              <a:rPr lang="vi-VN" sz="3200" dirty="0" smtClean="0">
                <a:latin typeface="Arial" panose="020B0604020202020204" pitchFamily="34" charset="0"/>
                <a:cs typeface="Arial" panose="020B0604020202020204" pitchFamily="34" charset="0"/>
              </a:rPr>
              <a:t>BT</a:t>
            </a:r>
            <a:r>
              <a:rPr lang="en-US" sz="3200" dirty="0" smtClean="0">
                <a:latin typeface="Arial" panose="020B0604020202020204" pitchFamily="34" charset="0"/>
                <a:cs typeface="Arial" panose="020B0604020202020204" pitchFamily="34" charset="0"/>
              </a:rPr>
              <a:t>..</a:t>
            </a:r>
          </a:p>
          <a:p>
            <a:pPr>
              <a:lnSpc>
                <a:spcPct val="150000"/>
              </a:lnSpc>
              <a:spcBef>
                <a:spcPts val="0"/>
              </a:spcBef>
            </a:pPr>
            <a:r>
              <a:rPr lang="en-US" sz="3200" dirty="0" err="1" smtClean="0">
                <a:latin typeface="Arial" panose="020B0604020202020204" pitchFamily="34" charset="0"/>
                <a:cs typeface="Arial" panose="020B0604020202020204" pitchFamily="34" charset="0"/>
              </a:rPr>
              <a:t>Đọc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tìm hiểu trước Bài 3</a:t>
            </a:r>
            <a:r>
              <a:rPr lang="en-US" sz="3200" dirty="0" smtClean="0">
                <a:latin typeface="Arial" panose="020B0604020202020204" pitchFamily="34" charset="0"/>
                <a:cs typeface="Arial" panose="020B0604020202020204" pitchFamily="34" charset="0"/>
              </a:rPr>
              <a:t>0</a:t>
            </a:r>
            <a:r>
              <a:rPr lang="vi-VN"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Trao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đổi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dinh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dưỡng</a:t>
            </a:r>
            <a:r>
              <a:rPr lang="en-US" sz="3200" dirty="0" smtClean="0">
                <a:latin typeface="Arial" panose="020B0604020202020204" pitchFamily="34" charset="0"/>
                <a:cs typeface="Arial" panose="020B0604020202020204" pitchFamily="34" charset="0"/>
              </a:rPr>
              <a:t> ở t</a:t>
            </a:r>
            <a:r>
              <a:rPr lang="vi-VN" sz="3200" dirty="0" smtClean="0">
                <a:latin typeface="Arial" panose="020B0604020202020204" pitchFamily="34" charset="0"/>
                <a:cs typeface="Arial" panose="020B0604020202020204" pitchFamily="34" charset="0"/>
              </a:rPr>
              <a:t>hực vật.</a:t>
            </a:r>
            <a:endParaRPr lang="en-US" sz="3200" dirty="0" smtClean="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a16="http://schemas.microsoft.com/office/drawing/2014/main"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387649706"/>
      </p:ext>
    </p:extLst>
  </p:cSld>
  <p:clrMapOvr>
    <a:masterClrMapping/>
  </p:clrMapOvr>
  <p:transition spd="slow" advTm="300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511" y="84138"/>
            <a:ext cx="9036496" cy="3048000"/>
          </a:xfrm>
          <a:extLst/>
        </p:spPr>
        <p:txBody>
          <a:bodyPr>
            <a:prstTxWarp prst="textInflate">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defRP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lgn="ctr">
              <a:spcBef>
                <a:spcPct val="0"/>
              </a:spcBef>
              <a:buNone/>
              <a:defRPr/>
            </a:pP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CẢM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ƠN</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CÁC</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vi-VN"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EM</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ĐÃ CHÚ Ý THEO DÕI </a:t>
            </a:r>
          </a:p>
        </p:txBody>
      </p:sp>
      <p:pic>
        <p:nvPicPr>
          <p:cNvPr id="7" name="Picture 4" descr="cutecolorsanibear1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899026"/>
            <a:ext cx="20907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tecolorsanibear1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4899026"/>
            <a:ext cx="20923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8654523"/>
      </p:ext>
    </p:extLst>
  </p:cSld>
  <p:clrMapOvr>
    <a:masterClrMapping/>
  </p:clrMapOvr>
  <p:transition spd="slow" advTm="3585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607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406" t="22631" r="17547" b="12548"/>
          <a:stretch/>
        </p:blipFill>
        <p:spPr>
          <a:xfrm>
            <a:off x="0" y="0"/>
            <a:ext cx="12201530" cy="6858000"/>
          </a:xfrm>
          <a:prstGeom prst="rect">
            <a:avLst/>
          </a:prstGeom>
        </p:spPr>
      </p:pic>
    </p:spTree>
    <p:extLst>
      <p:ext uri="{BB962C8B-B14F-4D97-AF65-F5344CB8AC3E}">
        <p14:creationId xmlns:p14="http://schemas.microsoft.com/office/powerpoint/2010/main" val="140822420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20" t="22481" r="17450" b="11891"/>
          <a:stretch/>
        </p:blipFill>
        <p:spPr>
          <a:xfrm>
            <a:off x="-1" y="0"/>
            <a:ext cx="12195009" cy="6858000"/>
          </a:xfrm>
          <a:prstGeom prst="rect">
            <a:avLst/>
          </a:prstGeom>
        </p:spPr>
      </p:pic>
      <p:pic>
        <p:nvPicPr>
          <p:cNvPr id="2050" name="Picture 2" descr="Sự khác nhau giữa nguyên tử và phân tử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038" y="675957"/>
            <a:ext cx="4745122" cy="3824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80160" y="4958080"/>
            <a:ext cx="941832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err="1" smtClean="0"/>
              <a:t>Phân</a:t>
            </a:r>
            <a:r>
              <a:rPr lang="en-US" sz="3200" b="1" dirty="0" smtClean="0"/>
              <a:t> </a:t>
            </a:r>
            <a:r>
              <a:rPr lang="en-US" sz="3200" b="1" dirty="0" err="1" smtClean="0"/>
              <a:t>tử</a:t>
            </a:r>
            <a:r>
              <a:rPr lang="en-US" sz="3200" b="1" dirty="0" smtClean="0"/>
              <a:t> </a:t>
            </a:r>
            <a:r>
              <a:rPr lang="en-US" sz="3200" b="1" dirty="0" err="1" smtClean="0"/>
              <a:t>nước</a:t>
            </a:r>
            <a:r>
              <a:rPr lang="en-US" sz="3200" b="1" dirty="0" smtClean="0"/>
              <a:t> </a:t>
            </a:r>
            <a:r>
              <a:rPr lang="en-US" sz="3200" b="1" dirty="0" err="1" smtClean="0"/>
              <a:t>được</a:t>
            </a:r>
            <a:r>
              <a:rPr lang="en-US" sz="3200" b="1" dirty="0" smtClean="0"/>
              <a:t> </a:t>
            </a:r>
            <a:r>
              <a:rPr lang="en-US" sz="3200" b="1" dirty="0" err="1" smtClean="0"/>
              <a:t>cấu</a:t>
            </a:r>
            <a:r>
              <a:rPr lang="en-US" sz="3200" b="1" dirty="0" smtClean="0"/>
              <a:t> </a:t>
            </a:r>
            <a:r>
              <a:rPr lang="en-US" sz="3200" b="1" dirty="0" err="1" smtClean="0"/>
              <a:t>tạo</a:t>
            </a:r>
            <a:r>
              <a:rPr lang="en-US" sz="3200" b="1" dirty="0" smtClean="0"/>
              <a:t> </a:t>
            </a:r>
            <a:r>
              <a:rPr lang="en-US" sz="3200" b="1" dirty="0" err="1" smtClean="0"/>
              <a:t>từ</a:t>
            </a:r>
            <a:r>
              <a:rPr lang="en-US" sz="3200" b="1" dirty="0" smtClean="0"/>
              <a:t> </a:t>
            </a:r>
            <a:r>
              <a:rPr lang="en-US" sz="3200" b="1" dirty="0" err="1" smtClean="0"/>
              <a:t>những</a:t>
            </a:r>
            <a:r>
              <a:rPr lang="en-US" sz="3200" b="1" dirty="0" smtClean="0"/>
              <a:t> </a:t>
            </a:r>
            <a:r>
              <a:rPr lang="en-US" sz="3200" b="1" dirty="0" err="1" smtClean="0"/>
              <a:t>nguyên</a:t>
            </a:r>
            <a:r>
              <a:rPr lang="en-US" sz="3200" b="1" dirty="0" smtClean="0"/>
              <a:t> </a:t>
            </a:r>
            <a:r>
              <a:rPr lang="en-US" sz="3200" b="1" dirty="0" err="1" smtClean="0"/>
              <a:t>tử</a:t>
            </a:r>
            <a:r>
              <a:rPr lang="en-US" sz="3200" b="1" dirty="0" smtClean="0"/>
              <a:t> </a:t>
            </a:r>
            <a:r>
              <a:rPr lang="en-US" sz="3200" b="1" dirty="0" err="1" smtClean="0"/>
              <a:t>nào</a:t>
            </a:r>
            <a:r>
              <a:rPr lang="en-US" sz="3200" b="1" dirty="0" smtClean="0"/>
              <a:t>? </a:t>
            </a:r>
          </a:p>
          <a:p>
            <a:r>
              <a:rPr lang="en-US" sz="3200" b="1" dirty="0" err="1" smtClean="0"/>
              <a:t>Trong</a:t>
            </a:r>
            <a:r>
              <a:rPr lang="en-US" sz="3200" b="1" dirty="0" smtClean="0"/>
              <a:t> </a:t>
            </a:r>
            <a:r>
              <a:rPr lang="en-US" sz="3200" b="1" dirty="0" err="1" smtClean="0"/>
              <a:t>phân</a:t>
            </a:r>
            <a:r>
              <a:rPr lang="en-US" sz="3200" b="1" dirty="0" smtClean="0"/>
              <a:t> </a:t>
            </a:r>
            <a:r>
              <a:rPr lang="en-US" sz="3200" b="1" dirty="0" err="1" smtClean="0"/>
              <a:t>tử</a:t>
            </a:r>
            <a:r>
              <a:rPr lang="en-US" sz="3200" b="1" dirty="0" smtClean="0"/>
              <a:t> </a:t>
            </a:r>
            <a:r>
              <a:rPr lang="en-US" sz="3200" b="1" dirty="0" err="1" smtClean="0"/>
              <a:t>nước</a:t>
            </a:r>
            <a:r>
              <a:rPr lang="en-US" sz="3200" b="1" dirty="0" smtClean="0"/>
              <a:t>, </a:t>
            </a:r>
            <a:r>
              <a:rPr lang="en-US" sz="3200" b="1" dirty="0" err="1" smtClean="0"/>
              <a:t>các</a:t>
            </a:r>
            <a:r>
              <a:rPr lang="en-US" sz="3200" b="1" dirty="0" smtClean="0"/>
              <a:t> </a:t>
            </a:r>
            <a:r>
              <a:rPr lang="en-US" sz="3200" b="1" dirty="0" err="1" smtClean="0"/>
              <a:t>nguyên</a:t>
            </a:r>
            <a:r>
              <a:rPr lang="en-US" sz="3200" b="1" dirty="0" smtClean="0"/>
              <a:t> </a:t>
            </a:r>
            <a:r>
              <a:rPr lang="en-US" sz="3200" b="1" dirty="0" err="1" smtClean="0"/>
              <a:t>tử</a:t>
            </a:r>
            <a:r>
              <a:rPr lang="en-US" sz="3200" b="1" dirty="0" smtClean="0"/>
              <a:t> </a:t>
            </a:r>
            <a:r>
              <a:rPr lang="en-US" sz="3200" b="1" dirty="0" err="1" smtClean="0"/>
              <a:t>liên</a:t>
            </a:r>
            <a:r>
              <a:rPr lang="en-US" sz="3200" b="1" dirty="0" smtClean="0"/>
              <a:t> </a:t>
            </a:r>
            <a:r>
              <a:rPr lang="en-US" sz="3200" b="1" dirty="0" err="1" smtClean="0"/>
              <a:t>kết</a:t>
            </a:r>
            <a:r>
              <a:rPr lang="en-US" sz="3200" b="1" dirty="0" smtClean="0"/>
              <a:t> </a:t>
            </a:r>
            <a:r>
              <a:rPr lang="en-US" sz="3200" b="1" dirty="0" err="1" smtClean="0"/>
              <a:t>với</a:t>
            </a:r>
            <a:r>
              <a:rPr lang="en-US" sz="3200" b="1" dirty="0" smtClean="0"/>
              <a:t> </a:t>
            </a:r>
            <a:r>
              <a:rPr lang="en-US" sz="3200" b="1" dirty="0" err="1" smtClean="0"/>
              <a:t>nhau</a:t>
            </a:r>
            <a:r>
              <a:rPr lang="en-US" sz="3200" b="1" dirty="0" smtClean="0"/>
              <a:t> </a:t>
            </a:r>
            <a:r>
              <a:rPr lang="en-US" sz="3200" b="1" dirty="0" err="1" smtClean="0"/>
              <a:t>bằng</a:t>
            </a:r>
            <a:r>
              <a:rPr lang="en-US" sz="3200" b="1" dirty="0" smtClean="0"/>
              <a:t> </a:t>
            </a:r>
            <a:r>
              <a:rPr lang="en-US" sz="3200" b="1" dirty="0" err="1" smtClean="0"/>
              <a:t>liên</a:t>
            </a:r>
            <a:r>
              <a:rPr lang="en-US" sz="3200" b="1" dirty="0" smtClean="0"/>
              <a:t> </a:t>
            </a:r>
            <a:r>
              <a:rPr lang="en-US" sz="3200" b="1" dirty="0" err="1" smtClean="0"/>
              <a:t>kết</a:t>
            </a:r>
            <a:r>
              <a:rPr lang="en-US" sz="3200" b="1" dirty="0" smtClean="0"/>
              <a:t> </a:t>
            </a:r>
            <a:r>
              <a:rPr lang="en-US" sz="3200" b="1" dirty="0" err="1" smtClean="0"/>
              <a:t>gì</a:t>
            </a:r>
            <a:r>
              <a:rPr lang="en-US" sz="3200" b="1" dirty="0" smtClean="0"/>
              <a:t>?</a:t>
            </a:r>
            <a:endParaRPr lang="en-US" sz="3200" b="1" dirty="0"/>
          </a:p>
        </p:txBody>
      </p:sp>
    </p:spTree>
    <p:extLst>
      <p:ext uri="{BB962C8B-B14F-4D97-AF65-F5344CB8AC3E}">
        <p14:creationId xmlns:p14="http://schemas.microsoft.com/office/powerpoint/2010/main" val="75475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120" t="22481" r="17450" b="11891"/>
          <a:stretch/>
        </p:blipFill>
        <p:spPr>
          <a:xfrm>
            <a:off x="-1" y="0"/>
            <a:ext cx="12195009" cy="6858000"/>
          </a:xfrm>
          <a:prstGeom prst="rect">
            <a:avLst/>
          </a:prstGeom>
        </p:spPr>
      </p:pic>
      <p:pic>
        <p:nvPicPr>
          <p:cNvPr id="4" name="Picture 2" descr="Sự khác nhau giữa nguyên tử và phân tử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038" y="675957"/>
            <a:ext cx="4745122" cy="382413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1" y="4897120"/>
            <a:ext cx="1757681" cy="1168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KẾT LUẬN</a:t>
            </a:r>
            <a:endParaRPr lang="en-US" sz="2400" b="1" dirty="0"/>
          </a:p>
        </p:txBody>
      </p:sp>
      <p:sp>
        <p:nvSpPr>
          <p:cNvPr id="6" name="TextBox 5"/>
          <p:cNvSpPr txBox="1"/>
          <p:nvPr/>
        </p:nvSpPr>
        <p:spPr>
          <a:xfrm>
            <a:off x="1869440" y="4988302"/>
            <a:ext cx="986536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smtClean="0"/>
              <a:t>- </a:t>
            </a:r>
            <a:r>
              <a:rPr lang="en-US" sz="3200" dirty="0" err="1" smtClean="0"/>
              <a:t>Mỗi</a:t>
            </a:r>
            <a:r>
              <a:rPr lang="en-US" sz="3200" dirty="0" smtClean="0"/>
              <a:t> </a:t>
            </a:r>
            <a:r>
              <a:rPr lang="en-US" sz="3200" dirty="0" err="1" smtClean="0"/>
              <a:t>phân</a:t>
            </a:r>
            <a:r>
              <a:rPr lang="en-US" sz="3200" dirty="0" smtClean="0"/>
              <a:t> </a:t>
            </a:r>
            <a:r>
              <a:rPr lang="en-US" sz="3200" dirty="0" err="1" smtClean="0"/>
              <a:t>tử</a:t>
            </a:r>
            <a:r>
              <a:rPr lang="en-US" sz="3200" dirty="0" smtClean="0"/>
              <a:t> </a:t>
            </a:r>
            <a:r>
              <a:rPr lang="en-US" sz="3200" dirty="0" err="1" smtClean="0"/>
              <a:t>nước</a:t>
            </a:r>
            <a:r>
              <a:rPr lang="en-US" sz="3200" dirty="0" smtClean="0"/>
              <a:t> </a:t>
            </a:r>
            <a:r>
              <a:rPr lang="en-US" sz="3200" dirty="0" err="1" smtClean="0"/>
              <a:t>được</a:t>
            </a:r>
            <a:r>
              <a:rPr lang="en-US" sz="3200" dirty="0" smtClean="0"/>
              <a:t> </a:t>
            </a:r>
            <a:r>
              <a:rPr lang="en-US" sz="3200" dirty="0" err="1" smtClean="0"/>
              <a:t>cấu</a:t>
            </a:r>
            <a:r>
              <a:rPr lang="en-US" sz="3200" dirty="0" smtClean="0"/>
              <a:t> </a:t>
            </a:r>
            <a:r>
              <a:rPr lang="en-US" sz="3200" dirty="0" err="1" smtClean="0"/>
              <a:t>tạo</a:t>
            </a:r>
            <a:r>
              <a:rPr lang="en-US" sz="3200" dirty="0" smtClean="0"/>
              <a:t> </a:t>
            </a:r>
            <a:r>
              <a:rPr lang="en-US" sz="3200" dirty="0" err="1" smtClean="0"/>
              <a:t>từ</a:t>
            </a:r>
            <a:r>
              <a:rPr lang="en-US" sz="3200" dirty="0" smtClean="0"/>
              <a:t> 1 </a:t>
            </a:r>
            <a:r>
              <a:rPr lang="en-US" sz="3200" dirty="0" err="1" smtClean="0"/>
              <a:t>nguyên</a:t>
            </a:r>
            <a:r>
              <a:rPr lang="en-US" sz="3200" dirty="0" smtClean="0"/>
              <a:t> </a:t>
            </a:r>
            <a:r>
              <a:rPr lang="en-US" sz="3200" dirty="0" err="1" smtClean="0"/>
              <a:t>tử</a:t>
            </a:r>
            <a:r>
              <a:rPr lang="en-US" sz="3200" dirty="0" smtClean="0"/>
              <a:t> Oxygen </a:t>
            </a:r>
            <a:r>
              <a:rPr lang="en-US" sz="3200" dirty="0" err="1" smtClean="0"/>
              <a:t>liên</a:t>
            </a:r>
            <a:r>
              <a:rPr lang="en-US" sz="3200" dirty="0" smtClean="0"/>
              <a:t> </a:t>
            </a:r>
            <a:r>
              <a:rPr lang="en-US" sz="3200" dirty="0" err="1" smtClean="0"/>
              <a:t>kết</a:t>
            </a:r>
            <a:r>
              <a:rPr lang="en-US" sz="3200" dirty="0" smtClean="0"/>
              <a:t> </a:t>
            </a:r>
            <a:r>
              <a:rPr lang="en-US" sz="3200" dirty="0" err="1" smtClean="0"/>
              <a:t>với</a:t>
            </a:r>
            <a:r>
              <a:rPr lang="en-US" sz="3200" dirty="0" smtClean="0"/>
              <a:t> 2 </a:t>
            </a:r>
            <a:r>
              <a:rPr lang="en-US" sz="3200" dirty="0" err="1" smtClean="0"/>
              <a:t>nguyên</a:t>
            </a:r>
            <a:r>
              <a:rPr lang="en-US" sz="3200" dirty="0" smtClean="0"/>
              <a:t> </a:t>
            </a:r>
            <a:r>
              <a:rPr lang="en-US" sz="3200" dirty="0" err="1" smtClean="0"/>
              <a:t>tử</a:t>
            </a:r>
            <a:r>
              <a:rPr lang="en-US" sz="3200" dirty="0" smtClean="0"/>
              <a:t> Hydrogen </a:t>
            </a:r>
            <a:r>
              <a:rPr lang="en-US" sz="3200" dirty="0" err="1" smtClean="0"/>
              <a:t>bằng</a:t>
            </a:r>
            <a:r>
              <a:rPr lang="en-US" sz="3200" dirty="0" smtClean="0"/>
              <a:t> </a:t>
            </a:r>
            <a:r>
              <a:rPr lang="en-US" sz="3200" dirty="0" err="1" smtClean="0"/>
              <a:t>liên</a:t>
            </a:r>
            <a:r>
              <a:rPr lang="en-US" sz="3200" dirty="0" smtClean="0"/>
              <a:t> </a:t>
            </a:r>
            <a:r>
              <a:rPr lang="en-US" sz="3200" dirty="0" err="1" smtClean="0"/>
              <a:t>kết</a:t>
            </a:r>
            <a:r>
              <a:rPr lang="en-US" sz="3200" dirty="0" smtClean="0"/>
              <a:t> </a:t>
            </a:r>
            <a:r>
              <a:rPr lang="en-US" sz="3200" dirty="0" err="1" smtClean="0"/>
              <a:t>cộng</a:t>
            </a:r>
            <a:r>
              <a:rPr lang="en-US" sz="3200" dirty="0" smtClean="0"/>
              <a:t> </a:t>
            </a:r>
            <a:r>
              <a:rPr lang="en-US" sz="3200" dirty="0" err="1" smtClean="0"/>
              <a:t>hóa</a:t>
            </a:r>
            <a:r>
              <a:rPr lang="en-US" sz="3200" dirty="0" smtClean="0"/>
              <a:t> </a:t>
            </a:r>
            <a:r>
              <a:rPr lang="en-US" sz="3200" dirty="0" err="1" smtClean="0"/>
              <a:t>trị</a:t>
            </a:r>
            <a:r>
              <a:rPr lang="en-US" sz="3200" dirty="0" smtClean="0"/>
              <a:t>.</a:t>
            </a:r>
            <a:endParaRPr lang="en-US" sz="3200" dirty="0"/>
          </a:p>
        </p:txBody>
      </p:sp>
    </p:spTree>
    <p:extLst>
      <p:ext uri="{BB962C8B-B14F-4D97-AF65-F5344CB8AC3E}">
        <p14:creationId xmlns:p14="http://schemas.microsoft.com/office/powerpoint/2010/main" val="79311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20" t="22481" r="17450" b="11891"/>
          <a:stretch/>
        </p:blipFill>
        <p:spPr>
          <a:xfrm>
            <a:off x="0" y="0"/>
            <a:ext cx="12195009" cy="6858000"/>
          </a:xfrm>
          <a:prstGeom prst="rect">
            <a:avLst/>
          </a:prstGeom>
        </p:spPr>
      </p:pic>
      <p:pic>
        <p:nvPicPr>
          <p:cNvPr id="3" name="Picture 2" descr="Bài 6. Giới thiệu về liên kết hóa học trang 23, 24 Vở thực thành khoa học  tự nhiên 7 | Vở thực hành Khoa học tự nhiê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56" y="596650"/>
            <a:ext cx="10021048" cy="3804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5623" y="4917440"/>
            <a:ext cx="976376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smtClean="0"/>
              <a:t>(?) </a:t>
            </a:r>
            <a:r>
              <a:rPr lang="en-US" sz="3600" b="1" dirty="0" err="1" smtClean="0"/>
              <a:t>Đặc</a:t>
            </a:r>
            <a:r>
              <a:rPr lang="en-US" sz="3600" b="1" dirty="0" smtClean="0"/>
              <a:t> </a:t>
            </a:r>
            <a:r>
              <a:rPr lang="en-US" sz="3600" b="1" dirty="0" err="1" smtClean="0"/>
              <a:t>điểm</a:t>
            </a:r>
            <a:r>
              <a:rPr lang="en-US" sz="3600" b="1" dirty="0" smtClean="0"/>
              <a:t> </a:t>
            </a:r>
            <a:r>
              <a:rPr lang="en-US" sz="3600" b="1" dirty="0" err="1" smtClean="0"/>
              <a:t>nào</a:t>
            </a:r>
            <a:r>
              <a:rPr lang="en-US" sz="3600" b="1" dirty="0" smtClean="0"/>
              <a:t> </a:t>
            </a:r>
            <a:r>
              <a:rPr lang="en-US" sz="3600" b="1" dirty="0" err="1" smtClean="0"/>
              <a:t>trong</a:t>
            </a:r>
            <a:r>
              <a:rPr lang="en-US" sz="3600" b="1" dirty="0" smtClean="0"/>
              <a:t> </a:t>
            </a:r>
            <a:r>
              <a:rPr lang="en-US" sz="3600" b="1" dirty="0" err="1" smtClean="0"/>
              <a:t>phân</a:t>
            </a:r>
            <a:r>
              <a:rPr lang="en-US" sz="3600" b="1" dirty="0" smtClean="0"/>
              <a:t> </a:t>
            </a:r>
            <a:r>
              <a:rPr lang="en-US" sz="3600" b="1" dirty="0" err="1" smtClean="0"/>
              <a:t>tử</a:t>
            </a:r>
            <a:r>
              <a:rPr lang="en-US" sz="3600" b="1" dirty="0" smtClean="0"/>
              <a:t> </a:t>
            </a:r>
            <a:r>
              <a:rPr lang="en-US" sz="3600" b="1" dirty="0" err="1" smtClean="0"/>
              <a:t>nước</a:t>
            </a:r>
            <a:r>
              <a:rPr lang="en-US" sz="3600" b="1" dirty="0" smtClean="0"/>
              <a:t> </a:t>
            </a:r>
            <a:r>
              <a:rPr lang="en-US" sz="3600" b="1" dirty="0" err="1" smtClean="0"/>
              <a:t>đã</a:t>
            </a:r>
            <a:r>
              <a:rPr lang="en-US" sz="3600" b="1" dirty="0" smtClean="0"/>
              <a:t> </a:t>
            </a:r>
            <a:r>
              <a:rPr lang="en-US" sz="3600" b="1" dirty="0" err="1" smtClean="0"/>
              <a:t>tạo</a:t>
            </a:r>
            <a:r>
              <a:rPr lang="en-US" sz="3600" b="1" dirty="0" smtClean="0"/>
              <a:t> </a:t>
            </a:r>
            <a:r>
              <a:rPr lang="en-US" sz="3600" b="1" dirty="0" err="1" smtClean="0"/>
              <a:t>nên</a:t>
            </a:r>
            <a:r>
              <a:rPr lang="en-US" sz="3600" b="1" dirty="0" smtClean="0"/>
              <a:t> TÍNH PHÂN CỰC? </a:t>
            </a:r>
            <a:endParaRPr lang="en-US" sz="3600" b="1" dirty="0"/>
          </a:p>
        </p:txBody>
      </p:sp>
      <p:pic>
        <p:nvPicPr>
          <p:cNvPr id="5" name="Picture 4"/>
          <p:cNvPicPr>
            <a:picLocks noChangeAspect="1"/>
          </p:cNvPicPr>
          <p:nvPr/>
        </p:nvPicPr>
        <p:blipFill rotWithShape="1">
          <a:blip r:embed="rId4"/>
          <a:srcRect l="17638" t="67390" r="18711" b="16136"/>
          <a:stretch/>
        </p:blipFill>
        <p:spPr>
          <a:xfrm>
            <a:off x="1103862" y="4897120"/>
            <a:ext cx="10143257" cy="144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18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2.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35.854"/>
  <p:tag name="ISPRING_SLIDE_ID_2" val="{DBAE8DFF-8D74-4C49-ABF8-7CE499C176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1582</Words>
  <Application>Microsoft Office PowerPoint</Application>
  <PresentationFormat>Widescreen</PresentationFormat>
  <Paragraphs>221</Paragraphs>
  <Slides>59</Slides>
  <Notes>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Calibri Light</vt:lpstr>
      <vt:lpstr>KaiTi</vt:lpstr>
      <vt:lpstr>Mountains of Christmas</vt:lpstr>
      <vt:lpstr>Times New Roman</vt:lpstr>
      <vt:lpstr>Wingdings</vt:lpstr>
      <vt:lpstr>Office Theme</vt:lpstr>
      <vt:lpstr>PowerPoint Presentation</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VAI TRÒ CỦA CHẤT DINH DƯỠNG ĐỐI VỚI THỰC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Dell</cp:lastModifiedBy>
  <cp:revision>47</cp:revision>
  <dcterms:created xsi:type="dcterms:W3CDTF">2023-03-08T14:29:47Z</dcterms:created>
  <dcterms:modified xsi:type="dcterms:W3CDTF">2023-12-10T14:40:28Z</dcterms:modified>
</cp:coreProperties>
</file>