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93" r:id="rId4"/>
    <p:sldId id="262" r:id="rId5"/>
    <p:sldId id="263" r:id="rId6"/>
    <p:sldId id="264" r:id="rId7"/>
    <p:sldId id="285" r:id="rId8"/>
    <p:sldId id="287" r:id="rId9"/>
    <p:sldId id="281" r:id="rId10"/>
    <p:sldId id="265" r:id="rId11"/>
    <p:sldId id="266" r:id="rId12"/>
    <p:sldId id="267" r:id="rId13"/>
    <p:sldId id="282" r:id="rId14"/>
    <p:sldId id="292" r:id="rId15"/>
    <p:sldId id="268" r:id="rId16"/>
    <p:sldId id="269" r:id="rId17"/>
    <p:sldId id="270" r:id="rId18"/>
    <p:sldId id="290" r:id="rId19"/>
    <p:sldId id="271" r:id="rId20"/>
    <p:sldId id="272" r:id="rId21"/>
    <p:sldId id="273" r:id="rId22"/>
    <p:sldId id="274" r:id="rId23"/>
    <p:sldId id="276" r:id="rId24"/>
    <p:sldId id="288" r:id="rId25"/>
    <p:sldId id="277" r:id="rId26"/>
    <p:sldId id="275" r:id="rId27"/>
    <p:sldId id="278"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55" initials="0" lastIdx="0" clrIdx="0">
    <p:extLst>
      <p:ext uri="{19B8F6BF-5375-455C-9EA6-DF929625EA0E}">
        <p15:presenceInfo xmlns:p15="http://schemas.microsoft.com/office/powerpoint/2012/main" userId="0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02AE"/>
    <a:srgbClr val="360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61" d="100"/>
          <a:sy n="61" d="100"/>
        </p:scale>
        <p:origin x="100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B88ED-2625-4276-95F8-B16A3E73F3C0}" type="datetimeFigureOut">
              <a:rPr lang="en-US" smtClean="0"/>
              <a:t>2/22/2024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A4F22-2C98-46DD-9F88-5A0E2AD9615C}" type="slidenum">
              <a:rPr lang="en-US" smtClean="0"/>
              <a:t>‹#›</a:t>
            </a:fld>
            <a:endParaRPr lang="en-US"/>
          </a:p>
        </p:txBody>
      </p:sp>
    </p:spTree>
    <p:extLst>
      <p:ext uri="{BB962C8B-B14F-4D97-AF65-F5344CB8AC3E}">
        <p14:creationId xmlns:p14="http://schemas.microsoft.com/office/powerpoint/2010/main" val="308016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t>1</a:t>
            </a:fld>
            <a:endParaRPr lang="en-US" sz="1200" dirty="0"/>
          </a:p>
        </p:txBody>
      </p:sp>
      <p:sp>
        <p:nvSpPr>
          <p:cNvPr id="150530"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sz="1200" dirty="0">
                <a:cs typeface="Arial" panose="020B0604020202020204" pitchFamily="34" charset="0"/>
              </a:rPr>
              <a:t>1</a:t>
            </a:fld>
            <a:endParaRPr lang="en-US" sz="1200" dirty="0">
              <a:ea typeface="Arial" panose="020B0604020202020204" pitchFamily="34" charset="0"/>
              <a:cs typeface="Arial" panose="020B0604020202020204" pitchFamily="34" charset="0"/>
            </a:endParaRPr>
          </a:p>
        </p:txBody>
      </p:sp>
      <p:sp>
        <p:nvSpPr>
          <p:cNvPr id="150531" name="Rectangle 2"/>
          <p:cNvSpPr>
            <a:spLocks noGrp="1" noRot="1" noChangeAspect="1" noTextEdit="1"/>
          </p:cNvSpPr>
          <p:nvPr>
            <p:ph type="sldImg"/>
          </p:nvPr>
        </p:nvSpPr>
        <p:spPr/>
      </p:sp>
      <p:sp>
        <p:nvSpPr>
          <p:cNvPr id="150532" name="Rectangle 3"/>
          <p:cNvSpPr>
            <a:spLocks noGrp="1"/>
          </p:cNvSpPr>
          <p:nvPr>
            <p:ph type="body" idx="1"/>
          </p:nvPr>
        </p:nvSpPr>
        <p:spPr>
          <a:xfrm>
            <a:off x="914400" y="4338638"/>
            <a:ext cx="5029200" cy="274637"/>
          </a:xfrm>
        </p:spPr>
        <p:txBody>
          <a:bodyPr vert="horz" wrap="square" lIns="91440" tIns="45720" rIns="91440" bIns="45720" anchor="t" anchorCtr="0"/>
          <a:lstStyle/>
          <a:p>
            <a:pPr lvl="0"/>
            <a:endParaRPr dirty="0"/>
          </a:p>
        </p:txBody>
      </p:sp>
    </p:spTree>
    <p:extLst>
      <p:ext uri="{BB962C8B-B14F-4D97-AF65-F5344CB8AC3E}">
        <p14:creationId xmlns:p14="http://schemas.microsoft.com/office/powerpoint/2010/main" val="226750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251590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2340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8904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FE5F80-ED7B-4EC5-A9CF-E4408B8CB0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332295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FE5F80-ED7B-4EC5-A9CF-E4408B8CB0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102237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FE5F80-ED7B-4EC5-A9CF-E4408B8CB0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1673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FE5F80-ED7B-4EC5-A9CF-E4408B8CB0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404763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FE5F80-ED7B-4EC5-A9CF-E4408B8CB05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114460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FE5F80-ED7B-4EC5-A9CF-E4408B8CB05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165231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FE5F80-ED7B-4EC5-A9CF-E4408B8CB05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247013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FE5F80-ED7B-4EC5-A9CF-E4408B8CB05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19542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E5F80-ED7B-4EC5-A9CF-E4408B8CB05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388027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FE5F80-ED7B-4EC5-A9CF-E4408B8CB05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88162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6FE5F80-ED7B-4EC5-A9CF-E4408B8CB05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DB61F-002B-4E52-8A47-BAB8B1B2B9E4}" type="slidenum">
              <a:rPr lang="en-US" smtClean="0"/>
              <a:t>‹#›</a:t>
            </a:fld>
            <a:endParaRPr lang="en-US"/>
          </a:p>
        </p:txBody>
      </p:sp>
    </p:spTree>
    <p:extLst>
      <p:ext uri="{BB962C8B-B14F-4D97-AF65-F5344CB8AC3E}">
        <p14:creationId xmlns:p14="http://schemas.microsoft.com/office/powerpoint/2010/main" val="282334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FE5F80-ED7B-4EC5-A9CF-E4408B8CB055}" type="datetimeFigureOut">
              <a:rPr lang="en-US" smtClean="0"/>
              <a:t>2/22/2024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DB61F-002B-4E52-8A47-BAB8B1B2B9E4}" type="slidenum">
              <a:rPr lang="en-US" smtClean="0"/>
              <a:t>‹#›</a:t>
            </a:fld>
            <a:endParaRPr lang="en-US"/>
          </a:p>
        </p:txBody>
      </p:sp>
    </p:spTree>
    <p:extLst>
      <p:ext uri="{BB962C8B-B14F-4D97-AF65-F5344CB8AC3E}">
        <p14:creationId xmlns:p14="http://schemas.microsoft.com/office/powerpoint/2010/main" val="279804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3" Type="http://schemas.openxmlformats.org/officeDocument/2006/relationships/image" Target="../media/image8.pn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4.wdp"/><Relationship Id="rId5" Type="http://schemas.openxmlformats.org/officeDocument/2006/relationships/image" Target="../media/image9.png"/><Relationship Id="rId15" Type="http://schemas.microsoft.com/office/2007/relationships/hdphoto" Target="../media/hdphoto6.wdp"/><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txBox="1">
            <a:spLocks noGrp="1"/>
          </p:cNvSpPr>
          <p:nvPr/>
        </p:nvSpPr>
        <p:spPr bwMode="auto">
          <a:xfrm>
            <a:off x="6057900" y="6248400"/>
            <a:ext cx="1600200" cy="457200"/>
          </a:xfrm>
          <a:prstGeom prst="rect">
            <a:avLst/>
          </a:prstGeom>
          <a:noFill/>
          <a:ln>
            <a:miter lim="800000"/>
          </a:ln>
        </p:spPr>
        <p:txBody>
          <a:bodyPr vert="horz" wrap="square" lIns="91440" tIns="45720" rIns="91440" bIns="45720" numCol="1" anchor="b" anchorCtr="0" compatLnSpc="1"/>
          <a:lstStyle/>
          <a:p>
            <a:pPr algn="r"/>
            <a:fld id="{9A0DB2DC-4C9A-4742-B13C-FB6460FD3503}" type="slidenum">
              <a:rPr lang="en-US" sz="1200">
                <a:solidFill>
                  <a:schemeClr val="tx1"/>
                </a:solidFill>
                <a:effectLst>
                  <a:outerShdw blurRad="38100" dist="38100" dir="2700000">
                    <a:srgbClr val="C0C0C0"/>
                  </a:outerShdw>
                </a:effectLst>
                <a:cs typeface="Arial" panose="020B0604020202020204" pitchFamily="34" charset="0"/>
              </a:rPr>
              <a:t>1</a:t>
            </a:fld>
            <a:endParaRPr lang="en-US" sz="1200">
              <a:solidFill>
                <a:schemeClr val="tx1"/>
              </a:solidFill>
              <a:effectLst>
                <a:outerShdw blurRad="38100" dist="38100" dir="2700000">
                  <a:srgbClr val="C0C0C0"/>
                </a:outerShdw>
              </a:effectLst>
              <a:ea typeface="Arial" panose="020B0604020202020204" pitchFamily="34" charset="0"/>
              <a:cs typeface="Arial" panose="020B0604020202020204" pitchFamily="34" charset="0"/>
            </a:endParaRPr>
          </a:p>
        </p:txBody>
      </p:sp>
      <p:sp>
        <p:nvSpPr>
          <p:cNvPr id="15362" name="Rectangle 2"/>
          <p:cNvSpPr>
            <a:spLocks noChangeArrowheads="1"/>
          </p:cNvSpPr>
          <p:nvPr/>
        </p:nvSpPr>
        <p:spPr bwMode="auto">
          <a:xfrm>
            <a:off x="1371600" y="-381000"/>
            <a:ext cx="6436519" cy="2962910"/>
          </a:xfrm>
          <a:prstGeom prst="rect">
            <a:avLst/>
          </a:prstGeom>
          <a:noFill/>
          <a:ln w="9525">
            <a:noFill/>
            <a:miter lim="800000"/>
          </a:ln>
          <a:effectLst/>
        </p:spPr>
        <p:txBody>
          <a:bodyPr lIns="82030" tIns="41015" rIns="82030" bIns="41015">
            <a:spAutoFit/>
          </a:bodyPr>
          <a:lstStyle/>
          <a:p>
            <a:pPr marL="0" marR="0" lvl="0" indent="0" algn="ctr" defTabSz="821055" rtl="0" eaLnBrk="0" fontAlgn="base" latinLnBrk="0" hangingPunct="0">
              <a:lnSpc>
                <a:spcPct val="110000"/>
              </a:lnSpc>
              <a:spcBef>
                <a:spcPct val="50000"/>
              </a:spcBef>
              <a:spcAft>
                <a:spcPct val="0"/>
              </a:spcAft>
              <a:buClrTx/>
              <a:buSzTx/>
              <a:buFontTx/>
              <a:buNone/>
              <a:defRPr/>
            </a:pPr>
            <a:endParaRPr kumimoji="0" lang="en-US" sz="5100" b="0"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VnHelvetInsH" panose="020B7200000000000000" pitchFamily="34" charset="0"/>
              <a:ea typeface="+mn-ea"/>
              <a:cs typeface="+mn-cs"/>
            </a:endParaRPr>
          </a:p>
          <a:p>
            <a:pPr marL="0" marR="0" lvl="0" indent="0" algn="ctr" defTabSz="821055" rtl="0" eaLnBrk="0" fontAlgn="base" latinLnBrk="0" hangingPunct="0">
              <a:lnSpc>
                <a:spcPct val="110000"/>
              </a:lnSpc>
              <a:spcBef>
                <a:spcPct val="50000"/>
              </a:spcBef>
              <a:spcAft>
                <a:spcPct val="0"/>
              </a:spcAft>
              <a:buClrTx/>
              <a:buSzTx/>
              <a:buFontTx/>
              <a:buNone/>
              <a:defRPr/>
            </a:pPr>
            <a:endParaRPr kumimoji="0" lang="en-US" sz="1900" b="0"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VnHelvetInsH" panose="020B7200000000000000" pitchFamily="34" charset="0"/>
              <a:ea typeface="+mn-ea"/>
              <a:cs typeface="+mn-cs"/>
            </a:endParaRPr>
          </a:p>
          <a:p>
            <a:pPr marL="0" marR="0" lvl="0" indent="0" algn="ctr" defTabSz="821055" rtl="0" eaLnBrk="0" fontAlgn="base" latinLnBrk="0" hangingPunct="0">
              <a:lnSpc>
                <a:spcPct val="110000"/>
              </a:lnSpc>
              <a:spcBef>
                <a:spcPct val="50000"/>
              </a:spcBef>
              <a:spcAft>
                <a:spcPct val="0"/>
              </a:spcAft>
              <a:buClrTx/>
              <a:buSzTx/>
              <a:buFontTx/>
              <a:buNone/>
              <a:defRPr/>
            </a:pPr>
            <a:endParaRPr kumimoji="0" lang="en-US" sz="6300" b="0"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VnHelvetInsH" panose="020B7200000000000000" pitchFamily="34" charset="0"/>
              <a:ea typeface="+mn-ea"/>
              <a:cs typeface="+mn-cs"/>
            </a:endParaRPr>
          </a:p>
        </p:txBody>
      </p:sp>
      <p:sp>
        <p:nvSpPr>
          <p:cNvPr id="149508" name="Rectangle 3"/>
          <p:cNvSpPr/>
          <p:nvPr/>
        </p:nvSpPr>
        <p:spPr>
          <a:xfrm>
            <a:off x="1143000" y="-184666"/>
            <a:ext cx="184731" cy="369332"/>
          </a:xfrm>
          <a:prstGeom prst="rect">
            <a:avLst/>
          </a:prstGeom>
          <a:noFill/>
          <a:ln w="9525">
            <a:noFill/>
          </a:ln>
        </p:spPr>
        <p:txBody>
          <a:bodyPr wrap="none" anchor="ctr" anchorCtr="0">
            <a:spAutoFit/>
          </a:bodyPr>
          <a:lstStyle/>
          <a:p>
            <a:pPr eaLnBrk="0" hangingPunct="0"/>
            <a:endParaRPr>
              <a:solidFill>
                <a:schemeClr val="tx1"/>
              </a:solidFill>
              <a:ea typeface="Arial" panose="020B0604020202020204" pitchFamily="34" charset="0"/>
            </a:endParaRPr>
          </a:p>
        </p:txBody>
      </p:sp>
      <p:pic>
        <p:nvPicPr>
          <p:cNvPr id="149511" name="Picture 6" descr="97"/>
          <p:cNvPicPr>
            <a:picLocks noChangeAspect="1"/>
          </p:cNvPicPr>
          <p:nvPr/>
        </p:nvPicPr>
        <p:blipFill>
          <a:blip r:embed="rId4"/>
          <a:stretch>
            <a:fillRect/>
          </a:stretch>
        </p:blipFill>
        <p:spPr>
          <a:xfrm>
            <a:off x="1817370" y="5124450"/>
            <a:ext cx="800100" cy="1733550"/>
          </a:xfrm>
          <a:prstGeom prst="rect">
            <a:avLst/>
          </a:prstGeom>
          <a:noFill/>
          <a:ln w="9525">
            <a:noFill/>
          </a:ln>
        </p:spPr>
      </p:pic>
      <p:pic>
        <p:nvPicPr>
          <p:cNvPr id="149521" name="Picture 16" descr="j0318055"/>
          <p:cNvPicPr>
            <a:picLocks noChangeAspect="1"/>
          </p:cNvPicPr>
          <p:nvPr/>
        </p:nvPicPr>
        <p:blipFill>
          <a:blip r:embed="rId5"/>
          <a:stretch>
            <a:fillRect/>
          </a:stretch>
        </p:blipFill>
        <p:spPr>
          <a:xfrm rot="1246735">
            <a:off x="845820" y="4069081"/>
            <a:ext cx="338138" cy="195263"/>
          </a:xfrm>
          <a:prstGeom prst="rect">
            <a:avLst/>
          </a:prstGeom>
          <a:noFill/>
          <a:ln w="9525">
            <a:noFill/>
          </a:ln>
        </p:spPr>
      </p:pic>
      <p:pic>
        <p:nvPicPr>
          <p:cNvPr id="149532" name="Picture 54" descr="97"/>
          <p:cNvPicPr>
            <a:picLocks noChangeAspect="1"/>
          </p:cNvPicPr>
          <p:nvPr/>
        </p:nvPicPr>
        <p:blipFill>
          <a:blip r:embed="rId4"/>
          <a:stretch>
            <a:fillRect/>
          </a:stretch>
        </p:blipFill>
        <p:spPr>
          <a:xfrm>
            <a:off x="3943350" y="5410201"/>
            <a:ext cx="752475" cy="1558925"/>
          </a:xfrm>
          <a:prstGeom prst="rect">
            <a:avLst/>
          </a:prstGeom>
          <a:noFill/>
          <a:ln w="9525">
            <a:noFill/>
          </a:ln>
        </p:spPr>
      </p:pic>
      <p:pic>
        <p:nvPicPr>
          <p:cNvPr id="149533" name="Picture 55" descr="j0318055"/>
          <p:cNvPicPr>
            <a:picLocks noChangeAspect="1"/>
          </p:cNvPicPr>
          <p:nvPr/>
        </p:nvPicPr>
        <p:blipFill>
          <a:blip r:embed="rId5"/>
          <a:stretch>
            <a:fillRect/>
          </a:stretch>
        </p:blipFill>
        <p:spPr>
          <a:xfrm rot="1246735">
            <a:off x="1840230" y="4937761"/>
            <a:ext cx="338138" cy="195263"/>
          </a:xfrm>
          <a:prstGeom prst="rect">
            <a:avLst/>
          </a:prstGeom>
          <a:noFill/>
          <a:ln w="9525">
            <a:noFill/>
          </a:ln>
        </p:spPr>
      </p:pic>
      <p:pic>
        <p:nvPicPr>
          <p:cNvPr id="149534" name="Picture 56" descr="j0318055"/>
          <p:cNvPicPr>
            <a:picLocks noChangeAspect="1"/>
          </p:cNvPicPr>
          <p:nvPr/>
        </p:nvPicPr>
        <p:blipFill>
          <a:blip r:embed="rId5"/>
          <a:stretch>
            <a:fillRect/>
          </a:stretch>
        </p:blipFill>
        <p:spPr>
          <a:xfrm rot="1246735">
            <a:off x="3863340" y="5867401"/>
            <a:ext cx="338138" cy="193675"/>
          </a:xfrm>
          <a:prstGeom prst="rect">
            <a:avLst/>
          </a:prstGeom>
          <a:noFill/>
          <a:ln w="9525">
            <a:noFill/>
          </a:ln>
        </p:spPr>
      </p:pic>
      <p:pic>
        <p:nvPicPr>
          <p:cNvPr id="149535" name="Picture 57" descr="j0318055"/>
          <p:cNvPicPr>
            <a:picLocks noChangeAspect="1"/>
          </p:cNvPicPr>
          <p:nvPr/>
        </p:nvPicPr>
        <p:blipFill>
          <a:blip r:embed="rId5"/>
          <a:stretch>
            <a:fillRect/>
          </a:stretch>
        </p:blipFill>
        <p:spPr>
          <a:xfrm rot="1246735">
            <a:off x="8215789" y="4123691"/>
            <a:ext cx="338138" cy="306705"/>
          </a:xfrm>
          <a:prstGeom prst="rect">
            <a:avLst/>
          </a:prstGeom>
          <a:noFill/>
          <a:ln w="9525">
            <a:noFill/>
          </a:ln>
        </p:spPr>
      </p:pic>
      <p:pic>
        <p:nvPicPr>
          <p:cNvPr id="149536" name="Picture 62" descr="j0318055"/>
          <p:cNvPicPr>
            <a:picLocks noChangeAspect="1"/>
          </p:cNvPicPr>
          <p:nvPr/>
        </p:nvPicPr>
        <p:blipFill>
          <a:blip r:embed="rId5"/>
          <a:stretch>
            <a:fillRect/>
          </a:stretch>
        </p:blipFill>
        <p:spPr>
          <a:xfrm rot="-20809080">
            <a:off x="6846570" y="5074920"/>
            <a:ext cx="457200" cy="261938"/>
          </a:xfrm>
          <a:prstGeom prst="rect">
            <a:avLst/>
          </a:prstGeom>
          <a:noFill/>
          <a:ln w="9525">
            <a:noFill/>
          </a:ln>
        </p:spPr>
      </p:pic>
      <p:pic>
        <p:nvPicPr>
          <p:cNvPr id="149538" name="Picture 6" descr="1550217t7xxzy3hu7.gif"/>
          <p:cNvPicPr>
            <a:picLocks noChangeAspect="1"/>
          </p:cNvPicPr>
          <p:nvPr/>
        </p:nvPicPr>
        <p:blipFill>
          <a:blip r:embed="rId6"/>
          <a:stretch>
            <a:fillRect/>
          </a:stretch>
        </p:blipFill>
        <p:spPr>
          <a:xfrm>
            <a:off x="8092440" y="228600"/>
            <a:ext cx="857250" cy="1981200"/>
          </a:xfrm>
          <a:prstGeom prst="rect">
            <a:avLst/>
          </a:prstGeom>
          <a:noFill/>
          <a:ln w="9525">
            <a:noFill/>
          </a:ln>
        </p:spPr>
      </p:pic>
      <p:sp>
        <p:nvSpPr>
          <p:cNvPr id="149541" name="Rectangles 149540"/>
          <p:cNvSpPr/>
          <p:nvPr/>
        </p:nvSpPr>
        <p:spPr>
          <a:xfrm>
            <a:off x="342900" y="1455189"/>
            <a:ext cx="8473762" cy="3021262"/>
          </a:xfrm>
          <a:prstGeom prst="rect">
            <a:avLst/>
          </a:prstGeom>
        </p:spPr>
        <p:txBody>
          <a:bodyPr wrap="none" fromWordArt="1">
            <a:prstTxWarp prst="textPlain">
              <a:avLst>
                <a:gd name="adj" fmla="val 50000"/>
              </a:avLst>
            </a:prstTxWarp>
            <a:normAutofit/>
          </a:bodyPr>
          <a:lstStyle/>
          <a:p>
            <a:pPr algn="ctr"/>
            <a:r>
              <a:rPr lang="en-US" sz="3200" b="1" dirty="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 CHÀO MỪNG QUÝ  </a:t>
            </a:r>
            <a:r>
              <a:rPr lang="en-US" sz="3200" b="1" dirty="0" smtClean="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THẦY</a:t>
            </a:r>
            <a:r>
              <a:rPr lang="vi-VN" sz="3200" b="1" dirty="0" smtClean="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 </a:t>
            </a:r>
            <a:r>
              <a:rPr lang="en-US" sz="3200" b="1" dirty="0" smtClean="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 </a:t>
            </a:r>
            <a:r>
              <a:rPr lang="en-US" sz="3200" b="1" dirty="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CÔ </a:t>
            </a:r>
            <a:r>
              <a:rPr lang="vi-VN" sz="3200" b="1" dirty="0" smtClean="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GIÁO</a:t>
            </a:r>
            <a:endParaRPr lang="en-US" sz="3200" b="1" dirty="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endParaRPr>
          </a:p>
          <a:p>
            <a:pPr algn="ctr"/>
            <a:r>
              <a:rPr lang="vi-VN" sz="3200" b="1" dirty="0" smtClean="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VỀ DỰ GIỜ THĂM LỚP</a:t>
            </a:r>
            <a:r>
              <a:rPr lang="en-US" sz="3200" b="1" dirty="0" smtClean="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 </a:t>
            </a:r>
            <a:r>
              <a:rPr lang="en-US" sz="3200" b="1" dirty="0" smtClean="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rPr>
              <a:t>7A!</a:t>
            </a:r>
            <a:endParaRPr lang="en-US" sz="3200" b="1" dirty="0">
              <a:ln w="19050" cap="flat" cmpd="sng">
                <a:solidFill>
                  <a:srgbClr val="0000FF"/>
                </a:solidFill>
                <a:prstDash val="solid"/>
                <a:headEnd type="none" w="med" len="med"/>
                <a:tailEnd type="none" w="med" len="med"/>
              </a:ln>
              <a:solidFill>
                <a:srgbClr val="0066CC"/>
              </a:solidFill>
              <a:effectLst>
                <a:outerShdw dist="35921" dir="2699999" algn="ctr" rotWithShape="0">
                  <a:srgbClr val="990000"/>
                </a:outerShdw>
              </a:effectLst>
              <a:latin typeface="Arial" panose="020B0604020202020204" pitchFamily="34" charset="0"/>
              <a:ea typeface="Arial" panose="020B0604020202020204" pitchFamily="34" charset="0"/>
            </a:endParaRPr>
          </a:p>
        </p:txBody>
      </p:sp>
      <p:pic>
        <p:nvPicPr>
          <p:cNvPr id="149545" name="Picture 54" descr="97"/>
          <p:cNvPicPr>
            <a:picLocks noChangeAspect="1"/>
          </p:cNvPicPr>
          <p:nvPr/>
        </p:nvPicPr>
        <p:blipFill>
          <a:blip r:embed="rId4"/>
          <a:stretch>
            <a:fillRect/>
          </a:stretch>
        </p:blipFill>
        <p:spPr>
          <a:xfrm>
            <a:off x="6035040" y="5124451"/>
            <a:ext cx="752475" cy="1798955"/>
          </a:xfrm>
          <a:prstGeom prst="rect">
            <a:avLst/>
          </a:prstGeom>
          <a:noFill/>
          <a:ln w="9525">
            <a:noFill/>
          </a:ln>
        </p:spPr>
      </p:pic>
      <p:pic>
        <p:nvPicPr>
          <p:cNvPr id="149546" name="Picture 44" descr="97"/>
          <p:cNvPicPr>
            <a:picLocks noChangeAspect="1"/>
          </p:cNvPicPr>
          <p:nvPr/>
        </p:nvPicPr>
        <p:blipFill>
          <a:blip r:embed="rId4"/>
          <a:stretch>
            <a:fillRect/>
          </a:stretch>
        </p:blipFill>
        <p:spPr>
          <a:xfrm>
            <a:off x="342900" y="4495800"/>
            <a:ext cx="789623" cy="2362200"/>
          </a:xfrm>
          <a:prstGeom prst="rect">
            <a:avLst/>
          </a:prstGeom>
          <a:noFill/>
          <a:ln w="9525">
            <a:noFill/>
          </a:ln>
        </p:spPr>
      </p:pic>
      <p:pic>
        <p:nvPicPr>
          <p:cNvPr id="2" name="Picture 6" descr="1550217t7xxzy3hu7.gif"/>
          <p:cNvPicPr>
            <a:picLocks noChangeAspect="1"/>
          </p:cNvPicPr>
          <p:nvPr/>
        </p:nvPicPr>
        <p:blipFill>
          <a:blip r:embed="rId6"/>
          <a:stretch>
            <a:fillRect/>
          </a:stretch>
        </p:blipFill>
        <p:spPr>
          <a:xfrm>
            <a:off x="346710" y="127000"/>
            <a:ext cx="857250" cy="1981200"/>
          </a:xfrm>
          <a:prstGeom prst="rect">
            <a:avLst/>
          </a:prstGeom>
          <a:noFill/>
          <a:ln w="9525">
            <a:noFill/>
          </a:ln>
        </p:spPr>
      </p:pic>
      <p:pic>
        <p:nvPicPr>
          <p:cNvPr id="3" name="Picture 44" descr="97"/>
          <p:cNvPicPr>
            <a:picLocks noChangeAspect="1"/>
          </p:cNvPicPr>
          <p:nvPr/>
        </p:nvPicPr>
        <p:blipFill>
          <a:blip r:embed="rId4"/>
          <a:stretch>
            <a:fillRect/>
          </a:stretch>
        </p:blipFill>
        <p:spPr>
          <a:xfrm>
            <a:off x="8164830" y="4450080"/>
            <a:ext cx="789623" cy="2458720"/>
          </a:xfrm>
          <a:prstGeom prst="rect">
            <a:avLst/>
          </a:prstGeom>
          <a:noFill/>
          <a:ln w="9525">
            <a:noFill/>
          </a:ln>
        </p:spPr>
      </p:pic>
    </p:spTree>
    <p:extLst>
      <p:ext uri="{BB962C8B-B14F-4D97-AF65-F5344CB8AC3E}">
        <p14:creationId xmlns:p14="http://schemas.microsoft.com/office/powerpoint/2010/main" val="3195984281"/>
      </p:ext>
    </p:extLst>
  </p:cSld>
  <p:clrMapOvr>
    <a:masterClrMapping/>
  </p:clrMapOvr>
  <p:transition>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A9DA13-AD5A-6AED-FA44-DDB8B736DF49}"/>
              </a:ext>
            </a:extLst>
          </p:cNvPr>
          <p:cNvSpPr txBox="1"/>
          <p:nvPr/>
        </p:nvSpPr>
        <p:spPr>
          <a:xfrm>
            <a:off x="0" y="-28002"/>
            <a:ext cx="915511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u="sng" dirty="0" err="1" smtClean="0">
                <a:solidFill>
                  <a:srgbClr val="002060"/>
                </a:solidFill>
                <a:latin typeface="Times New Roman" panose="02020603050405020304" pitchFamily="18" charset="0"/>
                <a:cs typeface="Times New Roman" panose="02020603050405020304" pitchFamily="18" charset="0"/>
              </a:rPr>
              <a:t>Bài</a:t>
            </a:r>
            <a:r>
              <a:rPr lang="en-US" sz="2800" b="1" u="sng" dirty="0" smtClean="0">
                <a:solidFill>
                  <a:srgbClr val="002060"/>
                </a:solidFill>
                <a:latin typeface="Times New Roman" panose="02020603050405020304" pitchFamily="18" charset="0"/>
                <a:cs typeface="Times New Roman" panose="02020603050405020304" pitchFamily="18" charset="0"/>
              </a:rPr>
              <a:t> 7- </a:t>
            </a:r>
            <a:r>
              <a:rPr lang="vi-VN" sz="2800" b="1" u="sng" dirty="0" smtClean="0">
                <a:solidFill>
                  <a:srgbClr val="002060"/>
                </a:solidFill>
                <a:latin typeface="Times New Roman" panose="02020603050405020304" pitchFamily="18" charset="0"/>
                <a:cs typeface="Times New Roman" panose="02020603050405020304" pitchFamily="18" charset="0"/>
              </a:rPr>
              <a:t>Tiết 8</a:t>
            </a:r>
            <a:r>
              <a:rPr lang="en-US" sz="2800" b="1" u="sng" dirty="0" smtClean="0">
                <a:solidFill>
                  <a:srgbClr val="002060"/>
                </a:solidFill>
                <a:latin typeface="Times New Roman" panose="02020603050405020304" pitchFamily="18" charset="0"/>
                <a:cs typeface="Times New Roman" panose="02020603050405020304" pitchFamily="18" charset="0"/>
              </a:rPr>
              <a:t>7</a:t>
            </a:r>
            <a:r>
              <a:rPr lang="vi-VN" sz="2800" b="1" u="sng" dirty="0" smtClean="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THỰC HÀNH TIẾNG VIỆT</a:t>
            </a:r>
            <a:r>
              <a:rPr lang="vi-VN" sz="2800" b="1" dirty="0" smtClean="0">
                <a:solidFill>
                  <a:schemeClr val="tx2">
                    <a:lumMod val="75000"/>
                  </a:schemeClr>
                </a:solidFill>
                <a:latin typeface="Times New Roman" panose="02020603050405020304" pitchFamily="18" charset="0"/>
                <a:cs typeface="Times New Roman" panose="02020603050405020304" pitchFamily="18" charset="0"/>
              </a:rPr>
              <a:t>: </a:t>
            </a:r>
          </a:p>
          <a:p>
            <a:r>
              <a:rPr lang="vi-VN"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MẠCH</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LẠC VÀ LIÊN KẾT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1023031"/>
            <a:ext cx="9144000" cy="2062103"/>
          </a:xfrm>
          <a:prstGeom prst="rect">
            <a:avLst/>
          </a:prstGeom>
        </p:spPr>
        <p:txBody>
          <a:bodyPr wrap="square">
            <a:spAutoFit/>
          </a:bodyPr>
          <a:lstStyle/>
          <a:p>
            <a:pPr algn="just"/>
            <a:r>
              <a:rPr lang="vi-VN" sz="3200" b="1" dirty="0" smtClean="0">
                <a:solidFill>
                  <a:srgbClr val="FF0000"/>
                </a:solidFill>
                <a:latin typeface="Times New Roman" panose="02020603050405020304" pitchFamily="18" charset="0"/>
                <a:cs typeface="Times New Roman" panose="02020603050405020304" pitchFamily="18" charset="0"/>
              </a:rPr>
              <a:t>I. </a:t>
            </a:r>
            <a:r>
              <a:rPr lang="vi-VN" sz="3200" b="1" u="sng" dirty="0" smtClean="0">
                <a:solidFill>
                  <a:srgbClr val="FF0000"/>
                </a:solidFill>
                <a:latin typeface="Times New Roman" panose="02020603050405020304" pitchFamily="18" charset="0"/>
                <a:cs typeface="Times New Roman" panose="02020603050405020304" pitchFamily="18" charset="0"/>
              </a:rPr>
              <a:t>Mạch lạc và liên kết trong văn bản: </a:t>
            </a:r>
          </a:p>
          <a:p>
            <a:pPr lvl="0" algn="just"/>
            <a:endParaRPr lang="en-US" sz="3200" b="1" kern="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vi-VN" sz="3200" b="1" u="sng" dirty="0" smtClean="0">
              <a:solidFill>
                <a:srgbClr val="FF0000"/>
              </a:solidFill>
              <a:latin typeface="Times New Roman" panose="02020603050405020304" pitchFamily="18" charset="0"/>
              <a:cs typeface="Times New Roman" panose="02020603050405020304" pitchFamily="18" charset="0"/>
            </a:endParaRPr>
          </a:p>
          <a:p>
            <a:pPr algn="just"/>
            <a:endParaRPr lang="en-US" sz="3200" b="1" u="sng" dirty="0">
              <a:solidFill>
                <a:srgbClr val="FF0000"/>
              </a:solidFill>
            </a:endParaRPr>
          </a:p>
        </p:txBody>
      </p:sp>
    </p:spTree>
    <p:extLst>
      <p:ext uri="{BB962C8B-B14F-4D97-AF65-F5344CB8AC3E}">
        <p14:creationId xmlns:p14="http://schemas.microsoft.com/office/powerpoint/2010/main" val="933789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96" y="0"/>
            <a:ext cx="8836792" cy="5632311"/>
          </a:xfrm>
          <a:prstGeom prst="rect">
            <a:avLst/>
          </a:prstGeom>
          <a:noFill/>
        </p:spPr>
        <p:txBody>
          <a:bodyPr wrap="square" rtlCol="0">
            <a:spAutoFit/>
          </a:bodyPr>
          <a:lstStyle/>
          <a:p>
            <a:pPr algn="just"/>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VD1</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i="1" dirty="0" smtClean="0">
                <a:latin typeface="Times New Roman" panose="02020603050405020304" pitchFamily="18" charset="0"/>
                <a:ea typeface="Calibri" panose="020F0502020204030204" pitchFamily="34" charset="0"/>
                <a:cs typeface="Times New Roman" panose="02020603050405020304" pitchFamily="18" charset="0"/>
              </a:rPr>
              <a:t>Trong gian phòng lớn tràn ngập ánh sáng, những bức tranh của thí sinh treo kín bốn bức tường. Bố, mẹ tôi kéo tôi chen qua đám đông để xem bức tranh của Kiều Phương đã được đóng khung, lồng kính. Trong tranh, một chú bé đang ngồi nhìn ra ngoài cửa sổ, nơi bầu trời trong xanh. Mặt chú bé như tỏa ra một ánh sáng rất lạ. Toát lên từ cặp mắt, tư thế ngồi của chú không chỉ sự suy tư mà cả rất mơ mộng nữa.</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2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96" y="0"/>
            <a:ext cx="8836792" cy="6001643"/>
          </a:xfrm>
          <a:prstGeom prst="rect">
            <a:avLst/>
          </a:prstGeom>
          <a:noFill/>
        </p:spPr>
        <p:txBody>
          <a:bodyPr wrap="square" rtlCol="0">
            <a:spAutoFit/>
          </a:bodyPr>
          <a:lstStyle/>
          <a:p>
            <a:pPr algn="just"/>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VD1</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Trong gian phòng lớn tràn ngập ánh sáng, những </a:t>
            </a:r>
            <a:r>
              <a:rPr lang="vi-VN" sz="3200" b="1" i="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bức tranh </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của thí sinh treo kín bốn bức tường. Bố, mẹ tôi kéo tôi chen qua đám đông để xem </a:t>
            </a:r>
            <a:r>
              <a:rPr lang="vi-VN" sz="3200" b="1" i="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bức tranh </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của Kiều Phương đã được đóng khung, lồng kính. Trong </a:t>
            </a:r>
            <a:r>
              <a:rPr lang="vi-VN" sz="3200" b="1" i="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tranh</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 một </a:t>
            </a:r>
            <a:r>
              <a:rPr lang="vi-VN"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bé </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đang ngồi nhìn ra ngoài cửa sổ, nơi bầu trời trong xanh. Mặt </a:t>
            </a:r>
            <a:r>
              <a:rPr lang="vi-VN"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bé</a:t>
            </a:r>
            <a:r>
              <a:rPr lang="vi-VN" sz="32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như tỏa ra một ánh sáng rất lạ. Toát lên từ cặp mắt, tư thế ngồi của </a:t>
            </a:r>
            <a:r>
              <a:rPr lang="vi-VN"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 không chỉ sự suy tư mà c</a:t>
            </a:r>
            <a:r>
              <a:rPr lang="en-US" sz="3200" i="1" dirty="0" err="1" smtClean="0">
                <a:latin typeface="Times New Roman" panose="02020603050405020304" pitchFamily="18" charset="0"/>
                <a:ea typeface="Calibri" panose="020F0502020204030204" pitchFamily="34" charset="0"/>
                <a:cs typeface="Times New Roman" panose="02020603050405020304" pitchFamily="18" charset="0"/>
              </a:rPr>
              <a:t>òn</a:t>
            </a:r>
            <a:r>
              <a:rPr lang="vi-VN" sz="3200" i="1" dirty="0" smtClean="0">
                <a:latin typeface="Times New Roman" panose="02020603050405020304" pitchFamily="18" charset="0"/>
                <a:ea typeface="Calibri" panose="020F0502020204030204" pitchFamily="34" charset="0"/>
                <a:cs typeface="Times New Roman" panose="02020603050405020304" pitchFamily="18" charset="0"/>
              </a:rPr>
              <a:t> rất mơ mộng nữa.</a:t>
            </a:r>
          </a:p>
          <a:p>
            <a:pPr algn="just"/>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-&gt;  Các từ ngữ trên thể hiện sự kết nối về mặt hình thức giữa các câu. </a:t>
            </a:r>
          </a:p>
          <a:p>
            <a:pPr algn="just"/>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=&gt; Đoạn văn đảm bảo tính liên kết.</a:t>
            </a:r>
            <a:endPar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6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465" y="332656"/>
            <a:ext cx="8712968" cy="5509200"/>
          </a:xfrm>
          <a:prstGeom prst="rect">
            <a:avLst/>
          </a:prstGeom>
          <a:noFill/>
        </p:spPr>
        <p:txBody>
          <a:bodyPr wrap="square" rtlCol="0">
            <a:spAutoFit/>
          </a:bodyPr>
          <a:lstStyle/>
          <a:p>
            <a:pPr algn="just"/>
            <a:r>
              <a:rPr lang="en-US" sz="3200" b="1" u="sng" dirty="0" smtClean="0">
                <a:latin typeface="Arial" pitchFamily="34" charset="0"/>
                <a:cs typeface="Arial" pitchFamily="34" charset="0"/>
              </a:rPr>
              <a:t>VD2</a:t>
            </a:r>
            <a:r>
              <a:rPr lang="en-US" sz="3200" b="1" dirty="0" smtClean="0">
                <a:latin typeface="Arial" pitchFamily="34" charset="0"/>
                <a:cs typeface="Arial" pitchFamily="34" charset="0"/>
              </a:rPr>
              <a:t>: </a:t>
            </a:r>
            <a:r>
              <a:rPr lang="vi-VN" sz="3200" b="1" dirty="0" smtClean="0">
                <a:latin typeface="Arial" pitchFamily="34" charset="0"/>
                <a:cs typeface="Arial" pitchFamily="34" charset="0"/>
              </a:rPr>
              <a:t>Chân vịt bắt đầu quay. Tàu Lin-côn (Lincoln) lao thẳng về phía con cá. Nó để chiếc tàu tới cách nó chừng một trăm mét, rồi mới đủng đỉnh tránh ra một quãng khá xa.</a:t>
            </a:r>
          </a:p>
          <a:p>
            <a:pPr algn="just"/>
            <a:r>
              <a:rPr lang="vi-VN" sz="3200" b="1" dirty="0" smtClean="0">
                <a:latin typeface="Arial" pitchFamily="34" charset="0"/>
                <a:cs typeface="Arial" pitchFamily="34" charset="0"/>
              </a:rPr>
              <a:t>	Cuộc đuổi bắt kéo dài ít nhất bốn mươi lăm phút, nhưng tốc độ chiếc tàu không cho phép nó theo kịp con cá.</a:t>
            </a:r>
          </a:p>
          <a:p>
            <a:pPr algn="just"/>
            <a:r>
              <a:rPr lang="vi-VN" sz="3200" b="1" dirty="0">
                <a:latin typeface="Arial" pitchFamily="34" charset="0"/>
                <a:cs typeface="Arial" pitchFamily="34" charset="0"/>
              </a:rPr>
              <a:t> </a:t>
            </a:r>
            <a:r>
              <a:rPr lang="vi-VN" sz="3200" b="1" dirty="0" smtClean="0">
                <a:latin typeface="Arial" pitchFamily="34" charset="0"/>
                <a:cs typeface="Arial" pitchFamily="34" charset="0"/>
              </a:rPr>
              <a:t>                         </a:t>
            </a:r>
            <a:r>
              <a:rPr lang="vi-VN" sz="2400" b="1" dirty="0" smtClean="0">
                <a:latin typeface="Arial" pitchFamily="34" charset="0"/>
                <a:cs typeface="Arial" pitchFamily="34" charset="0"/>
              </a:rPr>
              <a:t>(Trích </a:t>
            </a:r>
            <a:r>
              <a:rPr lang="vi-VN" sz="2400" b="1" i="1" dirty="0" smtClean="0">
                <a:latin typeface="Arial" pitchFamily="34" charset="0"/>
                <a:cs typeface="Arial" pitchFamily="34" charset="0"/>
              </a:rPr>
              <a:t>Cuộc chạm trán trên đại dương</a:t>
            </a:r>
            <a:r>
              <a:rPr lang="vi-VN" sz="2400" b="1" dirty="0" smtClean="0">
                <a:latin typeface="Arial" pitchFamily="34" charset="0"/>
                <a:cs typeface="Arial" pitchFamily="34" charset="0"/>
              </a:rPr>
              <a:t>)</a:t>
            </a:r>
          </a:p>
          <a:p>
            <a:pPr algn="just"/>
            <a:endParaRPr lang="vi-VN" sz="3200" b="1" dirty="0" smtClean="0">
              <a:solidFill>
                <a:srgbClr val="FF0000"/>
              </a:solidFill>
              <a:latin typeface="Arial" pitchFamily="34" charset="0"/>
              <a:cs typeface="Arial" pitchFamily="34" charset="0"/>
            </a:endParaRPr>
          </a:p>
          <a:p>
            <a:pPr algn="just"/>
            <a:r>
              <a:rPr lang="vi-VN" sz="3200" b="1" dirty="0" smtClean="0">
                <a:solidFill>
                  <a:srgbClr val="FF0000"/>
                </a:solidFill>
                <a:latin typeface="Arial" pitchFamily="34" charset="0"/>
                <a:cs typeface="Arial" pitchFamily="34" charset="0"/>
              </a:rPr>
              <a:t> </a:t>
            </a:r>
            <a:endParaRPr lang="en-US" sz="3200" b="1" dirty="0">
              <a:solidFill>
                <a:srgbClr val="FF0000"/>
              </a:solidFill>
              <a:latin typeface="Arial" pitchFamily="34" charset="0"/>
              <a:cs typeface="Arial" pitchFamily="34" charset="0"/>
            </a:endParaRPr>
          </a:p>
        </p:txBody>
      </p:sp>
      <p:cxnSp>
        <p:nvCxnSpPr>
          <p:cNvPr id="3" name="Straight Connector 2"/>
          <p:cNvCxnSpPr/>
          <p:nvPr/>
        </p:nvCxnSpPr>
        <p:spPr>
          <a:xfrm>
            <a:off x="6444208" y="86793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508104" y="3789040"/>
            <a:ext cx="18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20544" y="1340768"/>
            <a:ext cx="1287760" cy="0"/>
          </a:xfrm>
          <a:prstGeom prst="line">
            <a:avLst/>
          </a:prstGeom>
          <a:ln w="38100">
            <a:solidFill>
              <a:srgbClr val="3605E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33949" y="4293096"/>
            <a:ext cx="1287760" cy="0"/>
          </a:xfrm>
          <a:prstGeom prst="line">
            <a:avLst/>
          </a:prstGeom>
          <a:ln w="38100">
            <a:solidFill>
              <a:srgbClr val="3605E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1844824"/>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5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31621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A9DA13-AD5A-6AED-FA44-DDB8B736DF49}"/>
              </a:ext>
            </a:extLst>
          </p:cNvPr>
          <p:cNvSpPr txBox="1"/>
          <p:nvPr/>
        </p:nvSpPr>
        <p:spPr>
          <a:xfrm>
            <a:off x="0" y="-28002"/>
            <a:ext cx="915511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u="sng" dirty="0" err="1" smtClean="0">
                <a:solidFill>
                  <a:srgbClr val="002060"/>
                </a:solidFill>
                <a:latin typeface="Times New Roman" panose="02020603050405020304" pitchFamily="18" charset="0"/>
                <a:cs typeface="Times New Roman" panose="02020603050405020304" pitchFamily="18" charset="0"/>
              </a:rPr>
              <a:t>Bài</a:t>
            </a:r>
            <a:r>
              <a:rPr lang="en-US" sz="2800" b="1" u="sng" dirty="0" smtClean="0">
                <a:solidFill>
                  <a:srgbClr val="002060"/>
                </a:solidFill>
                <a:latin typeface="Times New Roman" panose="02020603050405020304" pitchFamily="18" charset="0"/>
                <a:cs typeface="Times New Roman" panose="02020603050405020304" pitchFamily="18" charset="0"/>
              </a:rPr>
              <a:t> 7- </a:t>
            </a:r>
            <a:r>
              <a:rPr lang="vi-VN" sz="2800" b="1" u="sng" dirty="0" smtClean="0">
                <a:solidFill>
                  <a:srgbClr val="002060"/>
                </a:solidFill>
                <a:latin typeface="Times New Roman" panose="02020603050405020304" pitchFamily="18" charset="0"/>
                <a:cs typeface="Times New Roman" panose="02020603050405020304" pitchFamily="18" charset="0"/>
              </a:rPr>
              <a:t>Tiết 8</a:t>
            </a:r>
            <a:r>
              <a:rPr lang="en-US" sz="2800" b="1" u="sng" dirty="0" smtClean="0">
                <a:solidFill>
                  <a:srgbClr val="002060"/>
                </a:solidFill>
                <a:latin typeface="Times New Roman" panose="02020603050405020304" pitchFamily="18" charset="0"/>
                <a:cs typeface="Times New Roman" panose="02020603050405020304" pitchFamily="18" charset="0"/>
              </a:rPr>
              <a:t>7</a:t>
            </a:r>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THỰC HÀNH TIẾNG VIỆT</a:t>
            </a:r>
            <a:r>
              <a:rPr lang="vi-VN" sz="2800" b="1" dirty="0" smtClean="0">
                <a:solidFill>
                  <a:srgbClr val="FF0000"/>
                </a:solidFill>
                <a:latin typeface="Times New Roman" panose="02020603050405020304" pitchFamily="18" charset="0"/>
                <a:cs typeface="Times New Roman" panose="02020603050405020304" pitchFamily="18" charset="0"/>
              </a:rPr>
              <a:t> </a:t>
            </a:r>
          </a:p>
          <a:p>
            <a:r>
              <a:rPr lang="vi-VN"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MẠCH</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LẠC VÀ LIÊN KẾT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1023031"/>
            <a:ext cx="9144000" cy="2492990"/>
          </a:xfrm>
          <a:prstGeom prst="rect">
            <a:avLst/>
          </a:prstGeom>
        </p:spPr>
        <p:txBody>
          <a:bodyPr wrap="square">
            <a:spAutoFit/>
          </a:bodyPr>
          <a:lstStyle/>
          <a:p>
            <a:pPr algn="just"/>
            <a:r>
              <a:rPr lang="vi-VN" sz="2800" b="1" dirty="0" smtClean="0">
                <a:solidFill>
                  <a:srgbClr val="FF0000"/>
                </a:solidFill>
                <a:latin typeface="Times New Roman" panose="02020603050405020304" pitchFamily="18" charset="0"/>
                <a:cs typeface="Times New Roman" panose="02020603050405020304" pitchFamily="18" charset="0"/>
              </a:rPr>
              <a:t>I. </a:t>
            </a:r>
            <a:r>
              <a:rPr lang="vi-VN" sz="2800" b="1" u="sng" dirty="0" smtClean="0">
                <a:solidFill>
                  <a:srgbClr val="FF0000"/>
                </a:solidFill>
                <a:latin typeface="Times New Roman" panose="02020603050405020304" pitchFamily="18" charset="0"/>
                <a:cs typeface="Times New Roman" panose="02020603050405020304" pitchFamily="18" charset="0"/>
              </a:rPr>
              <a:t>Mạch lạc và liên kết trong văn bản: </a:t>
            </a:r>
          </a:p>
          <a:p>
            <a:pPr algn="just"/>
            <a:endParaRPr lang="en-US" sz="3200" b="1" dirty="0" smtClean="0">
              <a:effectLst/>
              <a:latin typeface="Times New Roman" pitchFamily="18" charset="0"/>
              <a:ea typeface="Calibri" panose="020F0502020204030204" pitchFamily="34" charset="0"/>
              <a:cs typeface="Times New Roman" pitchFamily="18" charset="0"/>
            </a:endParaRPr>
          </a:p>
          <a:p>
            <a:pPr lvl="0" algn="just"/>
            <a:endParaRPr lang="en-US" sz="3200" b="1" kern="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vi-VN" sz="3200" b="1" u="sng" dirty="0" smtClean="0">
              <a:solidFill>
                <a:srgbClr val="FF0000"/>
              </a:solidFill>
              <a:latin typeface="Times New Roman" panose="02020603050405020304" pitchFamily="18" charset="0"/>
              <a:cs typeface="Times New Roman" panose="02020603050405020304" pitchFamily="18" charset="0"/>
            </a:endParaRPr>
          </a:p>
          <a:p>
            <a:pPr algn="just"/>
            <a:endParaRPr lang="en-US" sz="3200" b="1" u="sng" dirty="0">
              <a:solidFill>
                <a:srgbClr val="FF0000"/>
              </a:solidFill>
            </a:endParaRPr>
          </a:p>
        </p:txBody>
      </p:sp>
    </p:spTree>
    <p:extLst>
      <p:ext uri="{BB962C8B-B14F-4D97-AF65-F5344CB8AC3E}">
        <p14:creationId xmlns:p14="http://schemas.microsoft.com/office/powerpoint/2010/main" val="3569911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96" y="175399"/>
            <a:ext cx="8836792" cy="5632311"/>
          </a:xfrm>
          <a:prstGeom prst="rect">
            <a:avLst/>
          </a:prstGeom>
          <a:noFill/>
        </p:spPr>
        <p:txBody>
          <a:bodyPr wrap="square" rtlCol="0">
            <a:spAutoFit/>
          </a:bodyPr>
          <a:lstStyle/>
          <a:p>
            <a:pPr algn="just"/>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VD1</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i="1" dirty="0" smtClean="0">
                <a:latin typeface="Times New Roman" panose="02020603050405020304" pitchFamily="18" charset="0"/>
                <a:ea typeface="Calibri" panose="020F0502020204030204" pitchFamily="34" charset="0"/>
                <a:cs typeface="Times New Roman" panose="02020603050405020304" pitchFamily="18" charset="0"/>
              </a:rPr>
              <a:t>Trong gian phòng lớn tràn ngập ánh sáng, những                 của thí sinh treo kín bốn bức tường. Bố, mẹ tôi kéo tôi chen qua đám đông để xem              của Kiều Phương đã được đóng khung, lồng kính. Trong          ,     một </a:t>
            </a:r>
            <a:r>
              <a:rPr lang="vi-VN" sz="3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600" i="1" dirty="0" smtClean="0">
                <a:latin typeface="Times New Roman" panose="02020603050405020304" pitchFamily="18" charset="0"/>
                <a:ea typeface="Calibri" panose="020F0502020204030204" pitchFamily="34" charset="0"/>
                <a:cs typeface="Times New Roman" panose="02020603050405020304" pitchFamily="18" charset="0"/>
              </a:rPr>
              <a:t>đang ngồi nhìn ra ngoài cửa sổ, nơi bầu trời trong xanh. Mặt            như tỏa ra một ánh sáng rất lạ. Toát lên từ cặp mắt, tư thế ngồi của </a:t>
            </a:r>
            <a:r>
              <a:rPr lang="vi-VN"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i="1" dirty="0" smtClean="0">
                <a:latin typeface="Times New Roman" panose="02020603050405020304" pitchFamily="18" charset="0"/>
                <a:ea typeface="Calibri" panose="020F0502020204030204" pitchFamily="34" charset="0"/>
                <a:cs typeface="Times New Roman" panose="02020603050405020304" pitchFamily="18" charset="0"/>
              </a:rPr>
              <a:t>không chỉ sự suy tư mà cả rất mơ mộng nữa.</a:t>
            </a:r>
          </a:p>
        </p:txBody>
      </p:sp>
      <p:sp>
        <p:nvSpPr>
          <p:cNvPr id="2" name="TextBox 1"/>
          <p:cNvSpPr txBox="1"/>
          <p:nvPr/>
        </p:nvSpPr>
        <p:spPr>
          <a:xfrm>
            <a:off x="2411760" y="732248"/>
            <a:ext cx="2062324" cy="646331"/>
          </a:xfrm>
          <a:prstGeom prst="rect">
            <a:avLst/>
          </a:prstGeom>
          <a:noFill/>
        </p:spPr>
        <p:txBody>
          <a:bodyPr wrap="square" rtlCol="0">
            <a:spAutoFit/>
          </a:bodyPr>
          <a:lstStyle/>
          <a:p>
            <a:r>
              <a:rPr lang="vi-VN" sz="3600" i="1" dirty="0" smtClean="0">
                <a:latin typeface="Times New Roman" panose="02020603050405020304" pitchFamily="18" charset="0"/>
                <a:ea typeface="Calibri" panose="020F0502020204030204" pitchFamily="34" charset="0"/>
                <a:cs typeface="Times New Roman" panose="02020603050405020304" pitchFamily="18" charset="0"/>
              </a:rPr>
              <a:t>bức tranh</a:t>
            </a:r>
            <a:endParaRPr lang="en-US" sz="3600" dirty="0"/>
          </a:p>
        </p:txBody>
      </p:sp>
      <p:sp>
        <p:nvSpPr>
          <p:cNvPr id="5" name="TextBox 4"/>
          <p:cNvSpPr txBox="1"/>
          <p:nvPr/>
        </p:nvSpPr>
        <p:spPr>
          <a:xfrm>
            <a:off x="2771800" y="1844824"/>
            <a:ext cx="2062324" cy="646331"/>
          </a:xfrm>
          <a:prstGeom prst="rect">
            <a:avLst/>
          </a:prstGeom>
          <a:noFill/>
        </p:spPr>
        <p:txBody>
          <a:bodyPr wrap="square" rtlCol="0">
            <a:spAutoFit/>
          </a:bodyPr>
          <a:lstStyle/>
          <a:p>
            <a:r>
              <a:rPr lang="vi-VN" sz="36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bức tranh</a:t>
            </a:r>
            <a:endParaRPr lang="en-US" sz="3600" dirty="0">
              <a:solidFill>
                <a:srgbClr val="FF0000"/>
              </a:solidFill>
            </a:endParaRPr>
          </a:p>
        </p:txBody>
      </p:sp>
      <p:sp>
        <p:nvSpPr>
          <p:cNvPr id="6" name="TextBox 5"/>
          <p:cNvSpPr txBox="1"/>
          <p:nvPr/>
        </p:nvSpPr>
        <p:spPr>
          <a:xfrm>
            <a:off x="6899804" y="2373122"/>
            <a:ext cx="1776652" cy="646331"/>
          </a:xfrm>
          <a:prstGeom prst="rect">
            <a:avLst/>
          </a:prstGeom>
          <a:noFill/>
        </p:spPr>
        <p:txBody>
          <a:bodyPr wrap="square" rtlCol="0">
            <a:spAutoFit/>
          </a:bodyPr>
          <a:lstStyle/>
          <a:p>
            <a:r>
              <a:rPr lang="vi-VN" sz="36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6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tranh</a:t>
            </a:r>
            <a:r>
              <a:rPr lang="vi-VN" sz="36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p>
        </p:txBody>
      </p:sp>
      <p:sp>
        <p:nvSpPr>
          <p:cNvPr id="3" name="TextBox 2"/>
          <p:cNvSpPr txBox="1"/>
          <p:nvPr/>
        </p:nvSpPr>
        <p:spPr>
          <a:xfrm>
            <a:off x="4573088" y="3475043"/>
            <a:ext cx="1871120" cy="646331"/>
          </a:xfrm>
          <a:prstGeom prst="rect">
            <a:avLst/>
          </a:prstGeom>
          <a:noFill/>
        </p:spPr>
        <p:txBody>
          <a:bodyPr wrap="square" rtlCol="0">
            <a:spAutoFit/>
          </a:bodyPr>
          <a:lstStyle/>
          <a:p>
            <a:r>
              <a:rPr lang="vi-VN" sz="3600" i="1" dirty="0" smtClean="0">
                <a:solidFill>
                  <a:srgbClr val="FF0000"/>
                </a:solidFill>
                <a:latin typeface="+mj-lt"/>
              </a:rPr>
              <a:t> </a:t>
            </a:r>
            <a:r>
              <a:rPr lang="vi-VN" sz="3600" b="1" i="1" dirty="0" smtClean="0">
                <a:solidFill>
                  <a:srgbClr val="FF0000"/>
                </a:solidFill>
                <a:latin typeface="+mj-lt"/>
              </a:rPr>
              <a:t>chú bé</a:t>
            </a:r>
            <a:endParaRPr lang="en-US" sz="3600" b="1" i="1" dirty="0">
              <a:solidFill>
                <a:srgbClr val="FF0000"/>
              </a:solidFill>
              <a:latin typeface="+mj-lt"/>
            </a:endParaRPr>
          </a:p>
        </p:txBody>
      </p:sp>
      <p:sp>
        <p:nvSpPr>
          <p:cNvPr id="8" name="TextBox 7"/>
          <p:cNvSpPr txBox="1"/>
          <p:nvPr/>
        </p:nvSpPr>
        <p:spPr>
          <a:xfrm>
            <a:off x="1831482" y="4581128"/>
            <a:ext cx="940318" cy="646331"/>
          </a:xfrm>
          <a:prstGeom prst="rect">
            <a:avLst/>
          </a:prstGeom>
          <a:noFill/>
        </p:spPr>
        <p:txBody>
          <a:bodyPr wrap="square" rtlCol="0">
            <a:spAutoFit/>
          </a:bodyPr>
          <a:lstStyle/>
          <a:p>
            <a:r>
              <a:rPr lang="vi-VN" sz="3600" b="1" i="1" dirty="0" smtClean="0">
                <a:solidFill>
                  <a:srgbClr val="FF0000"/>
                </a:solidFill>
                <a:latin typeface="+mj-lt"/>
              </a:rPr>
              <a:t>chú </a:t>
            </a:r>
            <a:endParaRPr lang="en-US" sz="3600" b="1" i="1" dirty="0">
              <a:solidFill>
                <a:srgbClr val="FF0000"/>
              </a:solidFill>
              <a:latin typeface="+mj-lt"/>
            </a:endParaRPr>
          </a:p>
        </p:txBody>
      </p:sp>
      <p:sp>
        <p:nvSpPr>
          <p:cNvPr id="9" name="TextBox 8"/>
          <p:cNvSpPr txBox="1"/>
          <p:nvPr/>
        </p:nvSpPr>
        <p:spPr>
          <a:xfrm>
            <a:off x="861794" y="2963376"/>
            <a:ext cx="1872208" cy="646331"/>
          </a:xfrm>
          <a:prstGeom prst="rect">
            <a:avLst/>
          </a:prstGeom>
          <a:noFill/>
        </p:spPr>
        <p:txBody>
          <a:bodyPr wrap="square" rtlCol="0">
            <a:spAutoFit/>
          </a:bodyPr>
          <a:lstStyle/>
          <a:p>
            <a:r>
              <a:rPr lang="vi-VN" sz="3600" b="1" i="1" dirty="0" smtClean="0">
                <a:solidFill>
                  <a:srgbClr val="FF0000"/>
                </a:solidFill>
                <a:latin typeface="+mj-lt"/>
              </a:rPr>
              <a:t>chú bé</a:t>
            </a:r>
            <a:endParaRPr lang="en-US" sz="3600" b="1" i="1" dirty="0">
              <a:solidFill>
                <a:srgbClr val="FF0000"/>
              </a:solidFill>
              <a:latin typeface="+mj-lt"/>
            </a:endParaRPr>
          </a:p>
        </p:txBody>
      </p:sp>
    </p:spTree>
    <p:extLst>
      <p:ext uri="{BB962C8B-B14F-4D97-AF65-F5344CB8AC3E}">
        <p14:creationId xmlns:p14="http://schemas.microsoft.com/office/powerpoint/2010/main" val="4037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A9DA13-AD5A-6AED-FA44-DDB8B736DF49}"/>
              </a:ext>
            </a:extLst>
          </p:cNvPr>
          <p:cNvSpPr txBox="1"/>
          <p:nvPr/>
        </p:nvSpPr>
        <p:spPr>
          <a:xfrm>
            <a:off x="0" y="-28002"/>
            <a:ext cx="915511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u="sng" dirty="0" err="1" smtClean="0">
                <a:solidFill>
                  <a:srgbClr val="002060"/>
                </a:solidFill>
                <a:latin typeface="Times New Roman" panose="02020603050405020304" pitchFamily="18" charset="0"/>
                <a:cs typeface="Times New Roman" panose="02020603050405020304" pitchFamily="18" charset="0"/>
              </a:rPr>
              <a:t>Bài</a:t>
            </a:r>
            <a:r>
              <a:rPr lang="en-US" sz="2800" b="1" u="sng" dirty="0" smtClean="0">
                <a:solidFill>
                  <a:srgbClr val="002060"/>
                </a:solidFill>
                <a:latin typeface="Times New Roman" panose="02020603050405020304" pitchFamily="18" charset="0"/>
                <a:cs typeface="Times New Roman" panose="02020603050405020304" pitchFamily="18" charset="0"/>
              </a:rPr>
              <a:t> 7- </a:t>
            </a:r>
            <a:r>
              <a:rPr lang="vi-VN" sz="2800" b="1" u="sng" dirty="0" smtClean="0">
                <a:solidFill>
                  <a:srgbClr val="002060"/>
                </a:solidFill>
                <a:latin typeface="Times New Roman" panose="02020603050405020304" pitchFamily="18" charset="0"/>
                <a:cs typeface="Times New Roman" panose="02020603050405020304" pitchFamily="18" charset="0"/>
              </a:rPr>
              <a:t>Tiết 8</a:t>
            </a:r>
            <a:r>
              <a:rPr lang="en-US" sz="2800" b="1" u="sng" dirty="0" smtClean="0">
                <a:solidFill>
                  <a:srgbClr val="002060"/>
                </a:solidFill>
                <a:latin typeface="Times New Roman" panose="02020603050405020304" pitchFamily="18" charset="0"/>
                <a:cs typeface="Times New Roman" panose="02020603050405020304" pitchFamily="18" charset="0"/>
              </a:rPr>
              <a:t>7</a:t>
            </a:r>
            <a:r>
              <a:rPr lang="vi-VN" sz="2800" b="1" u="sng" dirty="0" smtClean="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smtClean="0">
                <a:solidFill>
                  <a:srgbClr val="002060"/>
                </a:solidFill>
                <a:latin typeface="Times New Roman" panose="02020603050405020304" pitchFamily="18" charset="0"/>
                <a:cs typeface="Times New Roman" panose="02020603050405020304" pitchFamily="18" charset="0"/>
              </a:rPr>
              <a:t>THỰC HÀNH TIẾNG VIỆT</a:t>
            </a:r>
            <a:r>
              <a:rPr lang="vi-VN" sz="2800" b="1" dirty="0" smtClean="0">
                <a:solidFill>
                  <a:srgbClr val="FF0000"/>
                </a:solidFill>
                <a:latin typeface="Times New Roman" panose="02020603050405020304" pitchFamily="18" charset="0"/>
                <a:cs typeface="Times New Roman" panose="02020603050405020304" pitchFamily="18" charset="0"/>
              </a:rPr>
              <a:t> </a:t>
            </a:r>
          </a:p>
          <a:p>
            <a:r>
              <a:rPr lang="vi-VN"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MẠCH</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LẠC VÀ LIÊN KẾT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1023031"/>
            <a:ext cx="9144000" cy="2492990"/>
          </a:xfrm>
          <a:prstGeom prst="rect">
            <a:avLst/>
          </a:prstGeom>
        </p:spPr>
        <p:txBody>
          <a:bodyPr wrap="square">
            <a:spAutoFit/>
          </a:bodyPr>
          <a:lstStyle/>
          <a:p>
            <a:pPr algn="just"/>
            <a:r>
              <a:rPr lang="vi-VN" sz="2800" b="1" dirty="0" smtClean="0">
                <a:solidFill>
                  <a:srgbClr val="FF0000"/>
                </a:solidFill>
                <a:latin typeface="Times New Roman" panose="02020603050405020304" pitchFamily="18" charset="0"/>
                <a:cs typeface="Times New Roman" panose="02020603050405020304" pitchFamily="18" charset="0"/>
              </a:rPr>
              <a:t>I. </a:t>
            </a:r>
            <a:r>
              <a:rPr lang="vi-VN" sz="2800" b="1" u="sng" dirty="0" smtClean="0">
                <a:solidFill>
                  <a:srgbClr val="FF0000"/>
                </a:solidFill>
                <a:latin typeface="Times New Roman" panose="02020603050405020304" pitchFamily="18" charset="0"/>
                <a:cs typeface="Times New Roman" panose="02020603050405020304" pitchFamily="18" charset="0"/>
              </a:rPr>
              <a:t>Mạch lạc và liên kết trong văn bản: </a:t>
            </a:r>
          </a:p>
          <a:p>
            <a:pPr algn="just"/>
            <a:endParaRPr lang="en-US" sz="3200" b="1" dirty="0" smtClean="0">
              <a:effectLst/>
              <a:latin typeface="Times New Roman" pitchFamily="18" charset="0"/>
              <a:ea typeface="Calibri" panose="020F0502020204030204" pitchFamily="34" charset="0"/>
              <a:cs typeface="Times New Roman" pitchFamily="18" charset="0"/>
            </a:endParaRPr>
          </a:p>
          <a:p>
            <a:pPr lvl="0" algn="just"/>
            <a:endParaRPr lang="en-US" sz="3200" b="1" kern="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vi-VN" sz="3200" b="1" u="sng" dirty="0" smtClean="0">
              <a:solidFill>
                <a:srgbClr val="FF0000"/>
              </a:solidFill>
              <a:latin typeface="Times New Roman" panose="02020603050405020304" pitchFamily="18" charset="0"/>
              <a:cs typeface="Times New Roman" panose="02020603050405020304" pitchFamily="18" charset="0"/>
            </a:endParaRPr>
          </a:p>
          <a:p>
            <a:pPr algn="just"/>
            <a:endParaRPr lang="en-US" sz="3200" b="1" u="sng" dirty="0">
              <a:solidFill>
                <a:srgbClr val="FF0000"/>
              </a:solidFill>
            </a:endParaRPr>
          </a:p>
        </p:txBody>
      </p:sp>
    </p:spTree>
    <p:extLst>
      <p:ext uri="{BB962C8B-B14F-4D97-AF65-F5344CB8AC3E}">
        <p14:creationId xmlns:p14="http://schemas.microsoft.com/office/powerpoint/2010/main" val="1299133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9694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3200" b="1" i="1" dirty="0" smtClean="0">
                <a:latin typeface="Times New Roman" panose="02020603050405020304" pitchFamily="18" charset="0"/>
                <a:cs typeface="Times New Roman" panose="02020603050405020304" pitchFamily="18" charset="0"/>
              </a:rPr>
              <a:t>        </a:t>
            </a:r>
            <a:r>
              <a:rPr lang="pt-BR" sz="3200" b="1" i="1" dirty="0" smtClean="0">
                <a:latin typeface="Times New Roman" panose="02020603050405020304" pitchFamily="18" charset="0"/>
                <a:cs typeface="Times New Roman" panose="02020603050405020304" pitchFamily="18" charset="0"/>
              </a:rPr>
              <a:t>Mưa ù ù như xay lúa. Cối xay lúa giờ đây đã không còn nhiều ở làng quê Việt Nam. Làng quê Việt Nam rất yên bình với những cánh đồng mênh mông, lũy tre rì rào. Tre rất anh hùng trong chiến đấu, rất thân thiện trong đời sống người dân quê tôi. Quê hương tôi đẹp vô cùng! </a:t>
            </a:r>
            <a:endParaRPr lang="en-US" sz="3200" b="1" i="1" dirty="0">
              <a:latin typeface="Times New Roman" panose="02020603050405020304" pitchFamily="18" charset="0"/>
              <a:cs typeface="Times New Roman" panose="02020603050405020304" pitchFamily="18" charset="0"/>
            </a:endParaRPr>
          </a:p>
        </p:txBody>
      </p:sp>
      <p:sp>
        <p:nvSpPr>
          <p:cNvPr id="3" name="Rectangle 2"/>
          <p:cNvSpPr/>
          <p:nvPr/>
        </p:nvSpPr>
        <p:spPr>
          <a:xfrm>
            <a:off x="395536" y="5013176"/>
            <a:ext cx="8280920" cy="1077218"/>
          </a:xfrm>
          <a:prstGeom prst="rect">
            <a:avLst/>
          </a:prstGeom>
        </p:spPr>
        <p:txBody>
          <a:bodyPr wrap="square">
            <a:spAutoFit/>
          </a:bodyPr>
          <a:lstStyle/>
          <a:p>
            <a:pPr algn="just"/>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Sửa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đoạn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đảm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bảo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liên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C178282-8AFD-483A-AA26-A229C28DE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2" name="Shape 18">
            <a:extLst>
              <a:ext uri="{FF2B5EF4-FFF2-40B4-BE49-F238E27FC236}">
                <a16:creationId xmlns:a16="http://schemas.microsoft.com/office/drawing/2014/main" id="{28601E5D-6F84-4A4B-8BBA-ECDA7EA03BF5}"/>
              </a:ext>
            </a:extLst>
          </p:cNvPr>
          <p:cNvSpPr/>
          <p:nvPr/>
        </p:nvSpPr>
        <p:spPr>
          <a:xfrm>
            <a:off x="2990088" y="1430954"/>
            <a:ext cx="3017521" cy="959416"/>
          </a:xfrm>
          <a:prstGeom prst="roundRect">
            <a:avLst>
              <a:gd name="adj" fmla="val 0"/>
            </a:avLst>
          </a:prstGeom>
          <a:solidFill>
            <a:srgbClr val="2BA4B7"/>
          </a:solidFill>
          <a:ln w="12700" cap="flat">
            <a:solidFill>
              <a:schemeClr val="bg1"/>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75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FCB07085-C97E-4DE0-9555-0C3E29571A2C}"/>
              </a:ext>
            </a:extLst>
          </p:cNvPr>
          <p:cNvSpPr/>
          <p:nvPr/>
        </p:nvSpPr>
        <p:spPr>
          <a:xfrm>
            <a:off x="4085623" y="1402831"/>
            <a:ext cx="1207383" cy="1015663"/>
          </a:xfrm>
          <a:prstGeom prst="rect">
            <a:avLst/>
          </a:prstGeom>
        </p:spPr>
        <p:txBody>
          <a:bodyPr vert="horz" wrap="none">
            <a:spAutoFit/>
          </a:bodyPr>
          <a:lstStyle/>
          <a:p>
            <a:pPr algn="ctr"/>
            <a:r>
              <a:rPr lang="en-US" altLang="zh-CN" sz="6000" b="1" spc="6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a:t>
            </a:r>
            <a:endParaRPr lang="zh-CN" altLang="en-US" sz="6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id="{EAD8BA41-BCCC-4D9C-7A1A-E0A95DED8D90}"/>
              </a:ext>
            </a:extLst>
          </p:cNvPr>
          <p:cNvSpPr txBox="1"/>
          <p:nvPr/>
        </p:nvSpPr>
        <p:spPr>
          <a:xfrm>
            <a:off x="775193" y="2713317"/>
            <a:ext cx="744730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72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TẬP</a:t>
            </a:r>
            <a:endParaRPr kumimoji="0" lang="en-US" sz="7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2141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250"/>
                            </p:stCondLst>
                            <p:childTnLst>
                              <p:par>
                                <p:cTn id="15" presetID="2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284" y="188640"/>
            <a:ext cx="8762203"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200" b="1" i="1" dirty="0" smtClean="0">
                <a:latin typeface="Times New Roman" panose="02020603050405020304" pitchFamily="18" charset="0"/>
                <a:cs typeface="Times New Roman" panose="02020603050405020304" pitchFamily="18" charset="0"/>
              </a:rPr>
              <a:t>        </a:t>
            </a:r>
            <a:r>
              <a:rPr lang="pt-BR" sz="4000" b="1" i="1" dirty="0" smtClean="0">
                <a:latin typeface="Times New Roman" panose="02020603050405020304" pitchFamily="18" charset="0"/>
                <a:cs typeface="Times New Roman" panose="02020603050405020304" pitchFamily="18" charset="0"/>
              </a:rPr>
              <a:t>Mưa ù ù như xay lúa. Cối xay lúa giờ đây đã không còn nhiều ở làng quê Việt Nam. Làng quê Việt Nam rất yên bình với những cánh đồng mênh mông, lũy tre rì rào. Tre rất anh hùng trong chiến đấu, rất thân thiện trong đời sống người dân quê tôi. Quê hương tôi đẹp vô cùng! </a:t>
            </a:r>
            <a:endParaRPr lang="en-US" sz="4000" b="1" i="1" dirty="0">
              <a:latin typeface="Times New Roman" panose="02020603050405020304" pitchFamily="18" charset="0"/>
              <a:cs typeface="Times New Roman" panose="02020603050405020304" pitchFamily="18" charset="0"/>
            </a:endParaRPr>
          </a:p>
        </p:txBody>
      </p:sp>
      <p:sp>
        <p:nvSpPr>
          <p:cNvPr id="4" name="Up Arrow Callout 3"/>
          <p:cNvSpPr/>
          <p:nvPr/>
        </p:nvSpPr>
        <p:spPr>
          <a:xfrm>
            <a:off x="202284" y="5373216"/>
            <a:ext cx="8474172" cy="1368152"/>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0000"/>
              </a:solidFill>
              <a:cs typeface="Arial" pitchFamily="34" charset="0"/>
            </a:endParaRPr>
          </a:p>
          <a:p>
            <a:pPr algn="ctr"/>
            <a:r>
              <a:rPr lang="vi-VN" sz="2800" b="1" dirty="0" smtClean="0">
                <a:solidFill>
                  <a:srgbClr val="FF0000"/>
                </a:solidFill>
                <a:cs typeface="Arial" pitchFamily="34" charset="0"/>
              </a:rPr>
              <a:t>Theo </a:t>
            </a:r>
            <a:r>
              <a:rPr lang="vi-VN" sz="2800" b="1" dirty="0">
                <a:solidFill>
                  <a:srgbClr val="FF0000"/>
                </a:solidFill>
                <a:cs typeface="Arial" pitchFamily="34" charset="0"/>
              </a:rPr>
              <a:t>em, p</a:t>
            </a:r>
            <a:r>
              <a:rPr lang="en-US" sz="2800" b="1" dirty="0" err="1">
                <a:solidFill>
                  <a:srgbClr val="FF0000"/>
                </a:solidFill>
                <a:latin typeface="Arial" pitchFamily="34" charset="0"/>
                <a:cs typeface="Arial" pitchFamily="34" charset="0"/>
              </a:rPr>
              <a:t>hần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văn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bản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trên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có</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phải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là</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một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đoạn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văn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hoàn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chỉnh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không</a:t>
            </a:r>
            <a:r>
              <a:rPr lang="vi-VN" sz="2800" b="1" dirty="0">
                <a:solidFill>
                  <a:srgbClr val="FF0000"/>
                </a:solidFill>
                <a:cs typeface="Arial" pitchFamily="34" charset="0"/>
              </a:rPr>
              <a: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Vì</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sao</a:t>
            </a:r>
            <a:r>
              <a:rPr lang="en-US" sz="2800" b="1" dirty="0">
                <a:solidFill>
                  <a:srgbClr val="FF0000"/>
                </a:solidFill>
                <a:latin typeface="Arial" pitchFamily="34" charset="0"/>
                <a:cs typeface="Arial" pitchFamily="34" charset="0"/>
              </a:rPr>
              <a:t>? </a:t>
            </a:r>
            <a:endParaRPr lang="en-US" sz="2800" b="1" dirty="0">
              <a:latin typeface="Arial" pitchFamily="34" charset="0"/>
              <a:cs typeface="Arial" pitchFamily="34" charset="0"/>
            </a:endParaRPr>
          </a:p>
          <a:p>
            <a:pPr algn="ctr"/>
            <a:endParaRPr lang="en-GB" sz="2800" dirty="0"/>
          </a:p>
        </p:txBody>
      </p:sp>
      <p:sp>
        <p:nvSpPr>
          <p:cNvPr id="5" name="Rectangle 4"/>
          <p:cNvSpPr/>
          <p:nvPr/>
        </p:nvSpPr>
        <p:spPr>
          <a:xfrm>
            <a:off x="179511" y="5315724"/>
            <a:ext cx="8784975" cy="1569660"/>
          </a:xfrm>
          <a:prstGeom prst="rect">
            <a:avLst/>
          </a:prstGeom>
          <a:solidFill>
            <a:schemeClr val="accent1">
              <a:lumMod val="40000"/>
              <a:lumOff val="60000"/>
            </a:schemeClr>
          </a:solid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chưa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vì</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cùng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hướng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về</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một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đề</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chung</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3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52" y="128348"/>
            <a:ext cx="8944376"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a:t>
            </a:r>
            <a:r>
              <a:rPr lang="vi-VN" i="1" dirty="0" smtClean="0"/>
              <a:t>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148" y="-455139"/>
            <a:ext cx="4552524"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7" y="45307"/>
            <a:ext cx="1914277" cy="1106151"/>
          </a:xfrm>
          <a:prstGeom prst="rect">
            <a:avLst/>
          </a:prstGeom>
        </p:spPr>
      </p:pic>
      <p:sp>
        <p:nvSpPr>
          <p:cNvPr id="7" name="Rectangle 6"/>
          <p:cNvSpPr/>
          <p:nvPr/>
        </p:nvSpPr>
        <p:spPr>
          <a:xfrm>
            <a:off x="62275" y="30295"/>
            <a:ext cx="8974221" cy="5632311"/>
          </a:xfrm>
          <a:prstGeom prst="rect">
            <a:avLst/>
          </a:prstGeom>
          <a:ln>
            <a:solidFill>
              <a:srgbClr val="3F88FB"/>
            </a:solidFill>
          </a:ln>
        </p:spPr>
        <p:txBody>
          <a:bodyPr wrap="square">
            <a:spAutoFit/>
          </a:bodyPr>
          <a:lstStyle/>
          <a:p>
            <a:pPr algn="just">
              <a:spcAft>
                <a:spcPts val="0"/>
              </a:spcAft>
            </a:pPr>
            <a:r>
              <a:rPr lang="en-US" sz="3600" b="1" i="1" u="sng" kern="10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3600" b="1" i="1" u="sng"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1</a:t>
            </a:r>
            <a:r>
              <a:rPr lang="vi-VN" sz="3600" b="1" i="1" u="sng"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r>
              <a:rPr lang="en-US" sz="3600" b="1" i="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vi-VN" sz="36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Hãy </a:t>
            </a:r>
            <a:r>
              <a:rPr lang="vi-VN"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 tích tính mạch lạc của đoạn văn sau:</a:t>
            </a: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3600" i="1" dirty="0">
                <a:latin typeface="Times New Roman" panose="02020603050405020304" pitchFamily="18" charset="0"/>
                <a:ea typeface="Calibri" panose="020F0502020204030204" pitchFamily="34" charset="0"/>
                <a:cs typeface="Times New Roman" panose="02020603050405020304" pitchFamily="18" charset="0"/>
              </a:rPr>
              <a:t>    </a:t>
            </a:r>
            <a:r>
              <a:rPr lang="vi-VN" sz="3600" b="1" i="1" dirty="0">
                <a:latin typeface="Times New Roman" panose="02020603050405020304" pitchFamily="18" charset="0"/>
                <a:ea typeface="Calibri" panose="020F0502020204030204" pitchFamily="34" charset="0"/>
                <a:cs typeface="Times New Roman" panose="02020603050405020304" pitchFamily="18" charset="0"/>
              </a:rPr>
              <a:t>Sáu giờ, trời hửng sáng. Cùng với những tia sáng đầu tiên của bình minh, ánh điện của con cá thiết kình cũng phụt tắt. Tới bảy giờ, trời gần sáng rõ. Nhưng sương mù dày đặc đang trải ra ở chân trời, và dùng ống nhòm loại tốt nhất cũng chẳng thấy rõ vật gì. Có thể hình dung được chúng tôi thất vọng và giận dữ đến mức nào!</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347228"/>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68585762"/>
              </p:ext>
            </p:extLst>
          </p:nvPr>
        </p:nvGraphicFramePr>
        <p:xfrm>
          <a:off x="179512" y="188639"/>
          <a:ext cx="8745583" cy="6238164"/>
        </p:xfrm>
        <a:graphic>
          <a:graphicData uri="http://schemas.openxmlformats.org/drawingml/2006/table">
            <a:tbl>
              <a:tblPr firstRow="1" firstCol="1" bandRow="1">
                <a:tableStyleId>{5940675A-B579-460E-94D1-54222C63F5DA}</a:tableStyleId>
              </a:tblPr>
              <a:tblGrid>
                <a:gridCol w="1428380">
                  <a:extLst>
                    <a:ext uri="{9D8B030D-6E8A-4147-A177-3AD203B41FA5}">
                      <a16:colId xmlns:a16="http://schemas.microsoft.com/office/drawing/2014/main" val="3335915740"/>
                    </a:ext>
                  </a:extLst>
                </a:gridCol>
                <a:gridCol w="7317203">
                  <a:extLst>
                    <a:ext uri="{9D8B030D-6E8A-4147-A177-3AD203B41FA5}">
                      <a16:colId xmlns:a16="http://schemas.microsoft.com/office/drawing/2014/main" val="3962063108"/>
                    </a:ext>
                  </a:extLst>
                </a:gridCol>
              </a:tblGrid>
              <a:tr h="723049">
                <a:tc gridSpan="2">
                  <a:txBody>
                    <a:bodyPr/>
                    <a:lstStyle/>
                    <a:p>
                      <a:pPr marL="0" marR="0" algn="ctr">
                        <a:lnSpc>
                          <a:spcPct val="115000"/>
                        </a:lnSpc>
                        <a:spcBef>
                          <a:spcPts val="0"/>
                        </a:spcBef>
                        <a:spcAft>
                          <a:spcPts val="1000"/>
                        </a:spcAft>
                      </a:pPr>
                      <a:r>
                        <a:rPr lang="vi-VN" sz="3200" b="1" dirty="0" smtClean="0">
                          <a:effectLst/>
                          <a:latin typeface="Arial" pitchFamily="34" charset="0"/>
                          <a:ea typeface="Calibri" panose="020F0502020204030204" pitchFamily="34" charset="0"/>
                          <a:cs typeface="Arial" pitchFamily="34" charset="0"/>
                        </a:rPr>
                        <a:t>THẢO LUẬN NHÓM HOÀN THÀNH PHT</a:t>
                      </a:r>
                      <a:endParaRPr lang="en-US" sz="3200" b="1" dirty="0" smtClean="0">
                        <a:effectLst/>
                        <a:latin typeface="Arial" pitchFamily="34" charset="0"/>
                        <a:ea typeface="Calibri" panose="020F0502020204030204" pitchFamily="34" charset="0"/>
                        <a:cs typeface="Arial" pitchFamily="34" charset="0"/>
                      </a:endParaRPr>
                    </a:p>
                    <a:p>
                      <a:pPr marL="0" marR="0" algn="ctr">
                        <a:lnSpc>
                          <a:spcPct val="115000"/>
                        </a:lnSpc>
                        <a:spcBef>
                          <a:spcPts val="0"/>
                        </a:spcBef>
                        <a:spcAft>
                          <a:spcPts val="1000"/>
                        </a:spcAft>
                      </a:pPr>
                      <a:r>
                        <a:rPr lang="en-US" sz="3200" b="1" dirty="0" smtClean="0">
                          <a:effectLst/>
                          <a:latin typeface="Arial" pitchFamily="34" charset="0"/>
                          <a:ea typeface="Calibri" panose="020F0502020204030204" pitchFamily="34" charset="0"/>
                          <a:cs typeface="Arial" pitchFamily="34" charset="0"/>
                        </a:rPr>
                        <a:t>(4 </a:t>
                      </a:r>
                      <a:r>
                        <a:rPr lang="en-US" sz="3200" b="1" dirty="0" err="1" smtClean="0">
                          <a:effectLst/>
                          <a:latin typeface="Arial" pitchFamily="34" charset="0"/>
                          <a:ea typeface="Calibri" panose="020F0502020204030204" pitchFamily="34" charset="0"/>
                          <a:cs typeface="Arial" pitchFamily="34" charset="0"/>
                        </a:rPr>
                        <a:t>phút</a:t>
                      </a:r>
                      <a:r>
                        <a:rPr lang="en-US" sz="3200" b="1" dirty="0" smtClean="0">
                          <a:effectLst/>
                          <a:latin typeface="Arial" pitchFamily="34" charset="0"/>
                          <a:ea typeface="Calibri" panose="020F0502020204030204" pitchFamily="34" charset="0"/>
                          <a:cs typeface="Arial" pitchFamily="34" charset="0"/>
                        </a:rPr>
                        <a:t>)</a:t>
                      </a:r>
                      <a:endParaRPr lang="en-US" sz="3200" b="1" dirty="0">
                        <a:effectLst/>
                        <a:latin typeface="Arial" pitchFamily="34" charset="0"/>
                        <a:ea typeface="Calibri" panose="020F0502020204030204" pitchFamily="34" charset="0"/>
                        <a:cs typeface="Arial" pitchFamily="34" charset="0"/>
                      </a:endParaRPr>
                    </a:p>
                  </a:txBody>
                  <a:tcPr marL="51435" marR="51435" marT="0" marB="0">
                    <a:solidFill>
                      <a:schemeClr val="accent6">
                        <a:lumMod val="40000"/>
                        <a:lumOff val="60000"/>
                      </a:schemeClr>
                    </a:solidFill>
                  </a:tcPr>
                </a:tc>
                <a:tc hMerge="1">
                  <a:txBody>
                    <a:bodyPr/>
                    <a:lstStyle/>
                    <a:p>
                      <a:pPr marL="0" marR="0" algn="ctr">
                        <a:lnSpc>
                          <a:spcPct val="115000"/>
                        </a:lnSpc>
                        <a:spcBef>
                          <a:spcPts val="0"/>
                        </a:spcBef>
                        <a:spcAft>
                          <a:spcPts val="10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894153">
                <a:tc>
                  <a:txBody>
                    <a:bodyPr/>
                    <a:lstStyle/>
                    <a:p>
                      <a:pPr marL="0" marR="0" algn="ctr">
                        <a:lnSpc>
                          <a:spcPct val="115000"/>
                        </a:lnSpc>
                        <a:spcBef>
                          <a:spcPts val="0"/>
                        </a:spcBef>
                        <a:spcAft>
                          <a:spcPts val="1000"/>
                        </a:spcAft>
                      </a:pPr>
                      <a:r>
                        <a:rPr lang="en-US" sz="3200" b="1" dirty="0" err="1">
                          <a:solidFill>
                            <a:srgbClr val="FF0000"/>
                          </a:solidFill>
                          <a:effectLst/>
                          <a:latin typeface="Arial" pitchFamily="34" charset="0"/>
                          <a:cs typeface="Arial" pitchFamily="34" charset="0"/>
                        </a:rPr>
                        <a:t>Câu</a:t>
                      </a:r>
                      <a:r>
                        <a:rPr lang="en-US" sz="3200" b="1" dirty="0">
                          <a:solidFill>
                            <a:srgbClr val="FF0000"/>
                          </a:solidFill>
                          <a:effectLst/>
                          <a:latin typeface="Arial" pitchFamily="34" charset="0"/>
                          <a:cs typeface="Arial" pitchFamily="34" charset="0"/>
                        </a:rPr>
                        <a:t> </a:t>
                      </a:r>
                      <a:r>
                        <a:rPr lang="en-US" sz="3200" b="1" dirty="0" err="1">
                          <a:solidFill>
                            <a:srgbClr val="FF0000"/>
                          </a:solidFill>
                          <a:effectLst/>
                          <a:latin typeface="Arial" pitchFamily="34" charset="0"/>
                          <a:cs typeface="Arial" pitchFamily="34" charset="0"/>
                        </a:rPr>
                        <a:t>hỏi</a:t>
                      </a:r>
                      <a:endParaRPr lang="en-US" sz="3200" b="1" dirty="0">
                        <a:solidFill>
                          <a:srgbClr val="FF0000"/>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marL="0" marR="0" algn="ctr">
                        <a:lnSpc>
                          <a:spcPct val="115000"/>
                        </a:lnSpc>
                        <a:spcBef>
                          <a:spcPts val="0"/>
                        </a:spcBef>
                        <a:spcAft>
                          <a:spcPts val="1000"/>
                        </a:spcAft>
                      </a:pPr>
                      <a:r>
                        <a:rPr lang="en-US" sz="3200" b="1" dirty="0" err="1">
                          <a:solidFill>
                            <a:srgbClr val="FF0000"/>
                          </a:solidFill>
                          <a:effectLst/>
                          <a:latin typeface="Arial" pitchFamily="34" charset="0"/>
                          <a:cs typeface="Arial" pitchFamily="34" charset="0"/>
                        </a:rPr>
                        <a:t>Nội</a:t>
                      </a:r>
                      <a:r>
                        <a:rPr lang="en-US" sz="3200" b="1" dirty="0">
                          <a:solidFill>
                            <a:srgbClr val="FF0000"/>
                          </a:solidFill>
                          <a:effectLst/>
                          <a:latin typeface="Arial" pitchFamily="34" charset="0"/>
                          <a:cs typeface="Arial" pitchFamily="34" charset="0"/>
                        </a:rPr>
                        <a:t> dung </a:t>
                      </a:r>
                      <a:r>
                        <a:rPr lang="en-US" sz="3200" b="1" dirty="0" err="1">
                          <a:solidFill>
                            <a:srgbClr val="FF0000"/>
                          </a:solidFill>
                          <a:effectLst/>
                          <a:latin typeface="Arial" pitchFamily="34" charset="0"/>
                          <a:cs typeface="Arial" pitchFamily="34" charset="0"/>
                        </a:rPr>
                        <a:t>câu</a:t>
                      </a:r>
                      <a:r>
                        <a:rPr lang="en-US" sz="3200" b="1" dirty="0">
                          <a:solidFill>
                            <a:srgbClr val="FF0000"/>
                          </a:solidFill>
                          <a:effectLst/>
                          <a:latin typeface="Arial" pitchFamily="34" charset="0"/>
                          <a:cs typeface="Arial" pitchFamily="34" charset="0"/>
                        </a:rPr>
                        <a:t> </a:t>
                      </a:r>
                      <a:r>
                        <a:rPr lang="en-US" sz="3200" b="1" dirty="0" err="1">
                          <a:solidFill>
                            <a:srgbClr val="FF0000"/>
                          </a:solidFill>
                          <a:effectLst/>
                          <a:latin typeface="Arial" pitchFamily="34" charset="0"/>
                          <a:cs typeface="Arial" pitchFamily="34" charset="0"/>
                        </a:rPr>
                        <a:t>hỏi</a:t>
                      </a:r>
                      <a:endParaRPr lang="en-US" sz="3200" b="1" dirty="0">
                        <a:solidFill>
                          <a:srgbClr val="FF0000"/>
                        </a:solidFill>
                        <a:effectLst/>
                        <a:latin typeface="Arial" pitchFamily="34" charset="0"/>
                        <a:ea typeface="Calibri" panose="020F0502020204030204" pitchFamily="34" charset="0"/>
                        <a:cs typeface="Arial" pitchFamily="34" charset="0"/>
                      </a:endParaRPr>
                    </a:p>
                  </a:txBody>
                  <a:tcPr marL="51435" marR="51435" marT="0" marB="0"/>
                </a:tc>
                <a:extLst>
                  <a:ext uri="{0D108BD9-81ED-4DB2-BD59-A6C34878D82A}">
                    <a16:rowId xmlns:a16="http://schemas.microsoft.com/office/drawing/2014/main" val="4184540290"/>
                  </a:ext>
                </a:extLst>
              </a:tr>
              <a:tr h="639689">
                <a:tc>
                  <a:txBody>
                    <a:bodyPr/>
                    <a:lstStyle/>
                    <a:p>
                      <a:pPr marL="0" marR="0" algn="ctr">
                        <a:lnSpc>
                          <a:spcPct val="115000"/>
                        </a:lnSpc>
                        <a:spcBef>
                          <a:spcPts val="0"/>
                        </a:spcBef>
                        <a:spcAft>
                          <a:spcPts val="1000"/>
                        </a:spcAft>
                      </a:pPr>
                      <a:r>
                        <a:rPr lang="en-US" sz="3200" b="1">
                          <a:effectLst/>
                          <a:latin typeface="Arial" pitchFamily="34" charset="0"/>
                          <a:cs typeface="Arial" pitchFamily="34" charset="0"/>
                        </a:rPr>
                        <a:t>1</a:t>
                      </a:r>
                      <a:endParaRPr lang="en-US" sz="3200" b="1">
                        <a:effectLst/>
                        <a:latin typeface="Arial" pitchFamily="34" charset="0"/>
                        <a:ea typeface="Calibri" panose="020F0502020204030204" pitchFamily="34" charset="0"/>
                        <a:cs typeface="Arial" pitchFamily="34" charset="0"/>
                      </a:endParaRPr>
                    </a:p>
                  </a:txBody>
                  <a:tcPr marL="51435" marR="51435" marT="0" marB="0"/>
                </a:tc>
                <a:tc>
                  <a:txBody>
                    <a:bodyPr/>
                    <a:lstStyle/>
                    <a:p>
                      <a:pPr marL="0" marR="0" algn="just">
                        <a:lnSpc>
                          <a:spcPct val="115000"/>
                        </a:lnSpc>
                        <a:spcBef>
                          <a:spcPts val="0"/>
                        </a:spcBef>
                        <a:spcAft>
                          <a:spcPts val="1000"/>
                        </a:spcAft>
                      </a:pPr>
                      <a:r>
                        <a:rPr lang="en-US" sz="3200" b="1" dirty="0" err="1">
                          <a:effectLst/>
                          <a:latin typeface="Arial" pitchFamily="34" charset="0"/>
                          <a:cs typeface="Arial" pitchFamily="34" charset="0"/>
                        </a:rPr>
                        <a:t>Đoạn</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văn</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kể</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về</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sự</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việc</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gì</a:t>
                      </a:r>
                      <a:r>
                        <a:rPr lang="en-US" sz="3200" b="1" dirty="0">
                          <a:effectLst/>
                          <a:latin typeface="Arial" pitchFamily="34" charset="0"/>
                          <a:cs typeface="Arial" pitchFamily="34" charset="0"/>
                        </a:rPr>
                        <a:t>?</a:t>
                      </a:r>
                      <a:endParaRPr lang="en-US" sz="3200" b="1" dirty="0">
                        <a:effectLst/>
                        <a:latin typeface="Arial" pitchFamily="34" charset="0"/>
                        <a:ea typeface="Calibri" panose="020F0502020204030204" pitchFamily="34" charset="0"/>
                        <a:cs typeface="Arial" pitchFamily="34" charset="0"/>
                      </a:endParaRPr>
                    </a:p>
                  </a:txBody>
                  <a:tcPr marL="51435" marR="51435" marT="0" marB="0"/>
                </a:tc>
                <a:extLst>
                  <a:ext uri="{0D108BD9-81ED-4DB2-BD59-A6C34878D82A}">
                    <a16:rowId xmlns:a16="http://schemas.microsoft.com/office/drawing/2014/main" val="4016147587"/>
                  </a:ext>
                </a:extLst>
              </a:tr>
              <a:tr h="603753">
                <a:tc>
                  <a:txBody>
                    <a:bodyPr/>
                    <a:lstStyle/>
                    <a:p>
                      <a:pPr marL="0" marR="0" algn="ctr">
                        <a:lnSpc>
                          <a:spcPct val="115000"/>
                        </a:lnSpc>
                        <a:spcBef>
                          <a:spcPts val="0"/>
                        </a:spcBef>
                        <a:spcAft>
                          <a:spcPts val="1000"/>
                        </a:spcAft>
                      </a:pPr>
                      <a:r>
                        <a:rPr lang="en-US" sz="3200" b="1">
                          <a:effectLst/>
                          <a:latin typeface="Arial" pitchFamily="34" charset="0"/>
                          <a:cs typeface="Arial" pitchFamily="34" charset="0"/>
                        </a:rPr>
                        <a:t>2</a:t>
                      </a:r>
                      <a:endParaRPr lang="en-US" sz="3200" b="1">
                        <a:effectLst/>
                        <a:latin typeface="Arial" pitchFamily="34" charset="0"/>
                        <a:ea typeface="Calibri" panose="020F0502020204030204" pitchFamily="34" charset="0"/>
                        <a:cs typeface="Arial" pitchFamily="34" charset="0"/>
                      </a:endParaRPr>
                    </a:p>
                  </a:txBody>
                  <a:tcPr marL="51435" marR="51435" marT="0" marB="0"/>
                </a:tc>
                <a:tc>
                  <a:txBody>
                    <a:bodyPr/>
                    <a:lstStyle/>
                    <a:p>
                      <a:pPr marL="0" marR="0" algn="just">
                        <a:lnSpc>
                          <a:spcPct val="115000"/>
                        </a:lnSpc>
                        <a:spcBef>
                          <a:spcPts val="0"/>
                        </a:spcBef>
                        <a:spcAft>
                          <a:spcPts val="1000"/>
                        </a:spcAft>
                      </a:pPr>
                      <a:r>
                        <a:rPr lang="en-US" sz="3200" b="1" dirty="0" err="1">
                          <a:effectLst/>
                          <a:latin typeface="Arial" pitchFamily="34" charset="0"/>
                          <a:cs typeface="Arial" pitchFamily="34" charset="0"/>
                        </a:rPr>
                        <a:t>Sự</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việc</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đó</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diễn</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ra</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trong</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thời</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gian</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bao</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lâu</a:t>
                      </a:r>
                      <a:r>
                        <a:rPr lang="en-US" sz="3200" b="1" dirty="0">
                          <a:effectLst/>
                          <a:latin typeface="Arial" pitchFamily="34" charset="0"/>
                          <a:cs typeface="Arial" pitchFamily="34" charset="0"/>
                        </a:rPr>
                        <a:t>?</a:t>
                      </a:r>
                      <a:endParaRPr lang="en-US" sz="3200" b="1" dirty="0">
                        <a:effectLst/>
                        <a:latin typeface="Arial" pitchFamily="34" charset="0"/>
                        <a:ea typeface="Calibri" panose="020F0502020204030204" pitchFamily="34" charset="0"/>
                        <a:cs typeface="Arial" pitchFamily="34" charset="0"/>
                      </a:endParaRPr>
                    </a:p>
                  </a:txBody>
                  <a:tcPr marL="51435" marR="51435" marT="0" marB="0"/>
                </a:tc>
                <a:extLst>
                  <a:ext uri="{0D108BD9-81ED-4DB2-BD59-A6C34878D82A}">
                    <a16:rowId xmlns:a16="http://schemas.microsoft.com/office/drawing/2014/main" val="779058518"/>
                  </a:ext>
                </a:extLst>
              </a:tr>
              <a:tr h="639689">
                <a:tc>
                  <a:txBody>
                    <a:bodyPr/>
                    <a:lstStyle/>
                    <a:p>
                      <a:pPr marL="0" marR="0" algn="ctr">
                        <a:lnSpc>
                          <a:spcPct val="115000"/>
                        </a:lnSpc>
                        <a:spcBef>
                          <a:spcPts val="0"/>
                        </a:spcBef>
                        <a:spcAft>
                          <a:spcPts val="1000"/>
                        </a:spcAft>
                      </a:pPr>
                      <a:r>
                        <a:rPr lang="en-US" sz="3200" b="1">
                          <a:effectLst/>
                          <a:latin typeface="Arial" pitchFamily="34" charset="0"/>
                          <a:cs typeface="Arial" pitchFamily="34" charset="0"/>
                        </a:rPr>
                        <a:t>3</a:t>
                      </a:r>
                      <a:endParaRPr lang="en-US" sz="3200" b="1">
                        <a:effectLst/>
                        <a:latin typeface="Arial" pitchFamily="34" charset="0"/>
                        <a:ea typeface="Calibri" panose="020F0502020204030204" pitchFamily="34" charset="0"/>
                        <a:cs typeface="Arial" pitchFamily="34" charset="0"/>
                      </a:endParaRPr>
                    </a:p>
                  </a:txBody>
                  <a:tcPr marL="51435" marR="51435" marT="0" marB="0"/>
                </a:tc>
                <a:tc>
                  <a:txBody>
                    <a:bodyPr/>
                    <a:lstStyle/>
                    <a:p>
                      <a:pPr marL="0" marR="0" algn="just">
                        <a:lnSpc>
                          <a:spcPct val="115000"/>
                        </a:lnSpc>
                        <a:spcBef>
                          <a:spcPts val="0"/>
                        </a:spcBef>
                        <a:spcAft>
                          <a:spcPts val="1000"/>
                        </a:spcAft>
                      </a:pPr>
                      <a:r>
                        <a:rPr lang="en-US" sz="3200" b="1" dirty="0" err="1">
                          <a:effectLst/>
                          <a:latin typeface="Arial" pitchFamily="34" charset="0"/>
                          <a:cs typeface="Arial" pitchFamily="34" charset="0"/>
                        </a:rPr>
                        <a:t>Sự</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việc</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được</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sắp</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xếp</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theo</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trật</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tự</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như</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thế</a:t>
                      </a:r>
                      <a:r>
                        <a:rPr lang="en-US" sz="3200" b="1" dirty="0">
                          <a:effectLst/>
                          <a:latin typeface="Arial" pitchFamily="34" charset="0"/>
                          <a:cs typeface="Arial" pitchFamily="34" charset="0"/>
                        </a:rPr>
                        <a:t> </a:t>
                      </a:r>
                      <a:r>
                        <a:rPr lang="en-US" sz="3200" b="1" dirty="0" err="1">
                          <a:effectLst/>
                          <a:latin typeface="Arial" pitchFamily="34" charset="0"/>
                          <a:cs typeface="Arial" pitchFamily="34" charset="0"/>
                        </a:rPr>
                        <a:t>nào</a:t>
                      </a:r>
                      <a:r>
                        <a:rPr lang="en-US" sz="3200" b="1" dirty="0">
                          <a:effectLst/>
                          <a:latin typeface="Arial" pitchFamily="34" charset="0"/>
                          <a:cs typeface="Arial" pitchFamily="34" charset="0"/>
                        </a:rPr>
                        <a:t>?</a:t>
                      </a:r>
                      <a:endParaRPr lang="en-US" sz="3200" b="1" dirty="0">
                        <a:effectLst/>
                        <a:latin typeface="Arial" pitchFamily="34" charset="0"/>
                        <a:ea typeface="Calibri" panose="020F0502020204030204" pitchFamily="34" charset="0"/>
                        <a:cs typeface="Arial" pitchFamily="34" charset="0"/>
                      </a:endParaRPr>
                    </a:p>
                  </a:txBody>
                  <a:tcPr marL="51435" marR="51435" marT="0" marB="0"/>
                </a:tc>
                <a:extLst>
                  <a:ext uri="{0D108BD9-81ED-4DB2-BD59-A6C34878D82A}">
                    <a16:rowId xmlns:a16="http://schemas.microsoft.com/office/drawing/2014/main" val="2707634057"/>
                  </a:ext>
                </a:extLst>
              </a:tr>
              <a:tr h="984819">
                <a:tc>
                  <a:txBody>
                    <a:bodyPr/>
                    <a:lstStyle/>
                    <a:p>
                      <a:pPr marL="0" marR="0" algn="ctr">
                        <a:lnSpc>
                          <a:spcPct val="115000"/>
                        </a:lnSpc>
                        <a:spcBef>
                          <a:spcPts val="0"/>
                        </a:spcBef>
                        <a:spcAft>
                          <a:spcPts val="1000"/>
                        </a:spcAft>
                      </a:pPr>
                      <a:r>
                        <a:rPr lang="en-US" sz="3200" b="1">
                          <a:effectLst/>
                          <a:latin typeface="Arial" pitchFamily="34" charset="0"/>
                          <a:cs typeface="Arial" pitchFamily="34" charset="0"/>
                        </a:rPr>
                        <a:t>4</a:t>
                      </a:r>
                      <a:endParaRPr lang="en-US" sz="3200" b="1">
                        <a:effectLst/>
                        <a:latin typeface="Arial" pitchFamily="34" charset="0"/>
                        <a:ea typeface="Calibri" panose="020F0502020204030204" pitchFamily="34" charset="0"/>
                        <a:cs typeface="Arial" pitchFamily="34" charset="0"/>
                      </a:endParaRPr>
                    </a:p>
                  </a:txBody>
                  <a:tcPr marL="51435" marR="51435" marT="0" marB="0"/>
                </a:tc>
                <a:tc>
                  <a:txBody>
                    <a:bodyPr/>
                    <a:lstStyle/>
                    <a:p>
                      <a:pPr marL="0" marR="0" algn="just">
                        <a:lnSpc>
                          <a:spcPct val="115000"/>
                        </a:lnSpc>
                        <a:spcBef>
                          <a:spcPts val="0"/>
                        </a:spcBef>
                        <a:spcAft>
                          <a:spcPts val="1000"/>
                        </a:spcAft>
                      </a:pPr>
                      <a:r>
                        <a:rPr lang="en-US" sz="3200" b="1" dirty="0" err="1">
                          <a:effectLst/>
                          <a:latin typeface="Arial" pitchFamily="34" charset="0"/>
                          <a:cs typeface="Arial" pitchFamily="34" charset="0"/>
                        </a:rPr>
                        <a:t>Nêu</a:t>
                      </a:r>
                      <a:r>
                        <a:rPr lang="vi-VN" sz="3200" b="1" dirty="0">
                          <a:effectLst/>
                          <a:latin typeface="Arial" pitchFamily="34" charset="0"/>
                          <a:cs typeface="Arial" pitchFamily="34" charset="0"/>
                        </a:rPr>
                        <a:t> n</a:t>
                      </a:r>
                      <a:r>
                        <a:rPr lang="en-US" sz="3200" b="1" dirty="0" err="1">
                          <a:effectLst/>
                          <a:latin typeface="Arial" pitchFamily="34" charset="0"/>
                          <a:cs typeface="Arial" pitchFamily="34" charset="0"/>
                        </a:rPr>
                        <a:t>hận</a:t>
                      </a:r>
                      <a:r>
                        <a:rPr lang="vi-VN" sz="3200" b="1" dirty="0">
                          <a:effectLst/>
                          <a:latin typeface="Arial" pitchFamily="34" charset="0"/>
                          <a:cs typeface="Arial" pitchFamily="34" charset="0"/>
                        </a:rPr>
                        <a:t> xét về đoạn văn.</a:t>
                      </a:r>
                      <a:endParaRPr lang="en-US" sz="3200" b="1" dirty="0">
                        <a:effectLst/>
                        <a:latin typeface="Arial" pitchFamily="34" charset="0"/>
                        <a:ea typeface="Calibri" panose="020F0502020204030204" pitchFamily="34" charset="0"/>
                        <a:cs typeface="Arial" pitchFamily="34" charset="0"/>
                      </a:endParaRPr>
                    </a:p>
                  </a:txBody>
                  <a:tcPr marL="51435" marR="51435" marT="0" marB="0"/>
                </a:tc>
                <a:extLst>
                  <a:ext uri="{0D108BD9-81ED-4DB2-BD59-A6C34878D82A}">
                    <a16:rowId xmlns:a16="http://schemas.microsoft.com/office/drawing/2014/main" val="3742676361"/>
                  </a:ext>
                </a:extLst>
              </a:tr>
            </a:tbl>
          </a:graphicData>
        </a:graphic>
      </p:graphicFrame>
    </p:spTree>
    <p:extLst>
      <p:ext uri="{BB962C8B-B14F-4D97-AF65-F5344CB8AC3E}">
        <p14:creationId xmlns:p14="http://schemas.microsoft.com/office/powerpoint/2010/main" val="715551448"/>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02994286"/>
              </p:ext>
            </p:extLst>
          </p:nvPr>
        </p:nvGraphicFramePr>
        <p:xfrm>
          <a:off x="107504" y="116632"/>
          <a:ext cx="8928992" cy="6700839"/>
        </p:xfrm>
        <a:graphic>
          <a:graphicData uri="http://schemas.openxmlformats.org/drawingml/2006/table">
            <a:tbl>
              <a:tblPr firstRow="1" firstCol="1" bandRow="1">
                <a:tableStyleId>{5940675A-B579-460E-94D1-54222C63F5DA}</a:tableStyleId>
              </a:tblPr>
              <a:tblGrid>
                <a:gridCol w="1270816">
                  <a:extLst>
                    <a:ext uri="{9D8B030D-6E8A-4147-A177-3AD203B41FA5}">
                      <a16:colId xmlns:a16="http://schemas.microsoft.com/office/drawing/2014/main" val="4263165774"/>
                    </a:ext>
                  </a:extLst>
                </a:gridCol>
                <a:gridCol w="7658176">
                  <a:extLst>
                    <a:ext uri="{9D8B030D-6E8A-4147-A177-3AD203B41FA5}">
                      <a16:colId xmlns:a16="http://schemas.microsoft.com/office/drawing/2014/main" val="3606534613"/>
                    </a:ext>
                  </a:extLst>
                </a:gridCol>
              </a:tblGrid>
              <a:tr h="329316">
                <a:tc>
                  <a:txBody>
                    <a:bodyPr/>
                    <a:lstStyle/>
                    <a:p>
                      <a:pPr marL="0" marR="0" algn="ctr">
                        <a:lnSpc>
                          <a:spcPct val="115000"/>
                        </a:lnSpc>
                        <a:spcBef>
                          <a:spcPts val="0"/>
                        </a:spcBef>
                        <a:spcAft>
                          <a:spcPts val="1000"/>
                        </a:spcAft>
                      </a:pPr>
                      <a:r>
                        <a:rPr lang="en-US" sz="3000" b="1" dirty="0" err="1">
                          <a:solidFill>
                            <a:srgbClr val="FF0000"/>
                          </a:solidFill>
                          <a:effectLst/>
                          <a:latin typeface="Arial" pitchFamily="34" charset="0"/>
                          <a:cs typeface="Arial" pitchFamily="34" charset="0"/>
                        </a:rPr>
                        <a:t>Câu</a:t>
                      </a:r>
                      <a:r>
                        <a:rPr lang="en-US" sz="3000" b="1" dirty="0">
                          <a:solidFill>
                            <a:srgbClr val="FF0000"/>
                          </a:solidFill>
                          <a:effectLst/>
                          <a:latin typeface="Arial" pitchFamily="34" charset="0"/>
                          <a:cs typeface="Arial" pitchFamily="34" charset="0"/>
                        </a:rPr>
                        <a:t> </a:t>
                      </a:r>
                      <a:r>
                        <a:rPr lang="en-US" sz="3000" b="1" dirty="0" err="1">
                          <a:solidFill>
                            <a:srgbClr val="FF0000"/>
                          </a:solidFill>
                          <a:effectLst/>
                          <a:latin typeface="Arial" pitchFamily="34" charset="0"/>
                          <a:cs typeface="Arial" pitchFamily="34" charset="0"/>
                        </a:rPr>
                        <a:t>hỏi</a:t>
                      </a:r>
                      <a:endParaRPr lang="en-US" sz="30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gn="ctr">
                        <a:lnSpc>
                          <a:spcPct val="115000"/>
                        </a:lnSpc>
                        <a:spcBef>
                          <a:spcPts val="0"/>
                        </a:spcBef>
                        <a:spcAft>
                          <a:spcPts val="1000"/>
                        </a:spcAft>
                      </a:pPr>
                      <a:r>
                        <a:rPr lang="en-US" sz="2800" b="1" dirty="0" err="1" smtClean="0">
                          <a:solidFill>
                            <a:srgbClr val="FF0000"/>
                          </a:solidFill>
                          <a:effectLst/>
                          <a:latin typeface="Arial" pitchFamily="34" charset="0"/>
                          <a:cs typeface="Arial" pitchFamily="34" charset="0"/>
                        </a:rPr>
                        <a:t>Nội</a:t>
                      </a:r>
                      <a:r>
                        <a:rPr lang="en-US" sz="2800" b="1" dirty="0" smtClean="0">
                          <a:solidFill>
                            <a:srgbClr val="FF0000"/>
                          </a:solidFill>
                          <a:effectLst/>
                          <a:latin typeface="Arial" pitchFamily="34" charset="0"/>
                          <a:cs typeface="Arial" pitchFamily="34" charset="0"/>
                        </a:rPr>
                        <a:t> dung </a:t>
                      </a:r>
                      <a:r>
                        <a:rPr lang="en-US" sz="2800" b="1" dirty="0" err="1" smtClean="0">
                          <a:solidFill>
                            <a:srgbClr val="FF0000"/>
                          </a:solidFill>
                          <a:effectLst/>
                          <a:latin typeface="Arial" pitchFamily="34" charset="0"/>
                          <a:cs typeface="Arial" pitchFamily="34" charset="0"/>
                        </a:rPr>
                        <a:t>câu</a:t>
                      </a:r>
                      <a:r>
                        <a:rPr lang="en-US" sz="2800" b="1" baseline="0" dirty="0" smtClean="0">
                          <a:solidFill>
                            <a:srgbClr val="FF0000"/>
                          </a:solidFill>
                          <a:effectLst/>
                          <a:latin typeface="Arial" pitchFamily="34" charset="0"/>
                          <a:cs typeface="Arial" pitchFamily="34" charset="0"/>
                        </a:rPr>
                        <a:t> </a:t>
                      </a:r>
                      <a:r>
                        <a:rPr lang="en-US" sz="2800" b="1" baseline="0" dirty="0" err="1" smtClean="0">
                          <a:solidFill>
                            <a:srgbClr val="FF0000"/>
                          </a:solidFill>
                          <a:effectLst/>
                          <a:latin typeface="Arial" pitchFamily="34" charset="0"/>
                          <a:cs typeface="Arial" pitchFamily="34" charset="0"/>
                        </a:rPr>
                        <a:t>trả</a:t>
                      </a:r>
                      <a:r>
                        <a:rPr lang="en-US" sz="2800" b="1" baseline="0" dirty="0" smtClean="0">
                          <a:solidFill>
                            <a:srgbClr val="FF0000"/>
                          </a:solidFill>
                          <a:effectLst/>
                          <a:latin typeface="Arial" pitchFamily="34" charset="0"/>
                          <a:cs typeface="Arial" pitchFamily="34" charset="0"/>
                        </a:rPr>
                        <a:t> </a:t>
                      </a:r>
                      <a:r>
                        <a:rPr lang="en-US" sz="2800" b="1" baseline="0" dirty="0" err="1" smtClean="0">
                          <a:solidFill>
                            <a:srgbClr val="FF0000"/>
                          </a:solidFill>
                          <a:effectLst/>
                          <a:latin typeface="Arial" pitchFamily="34" charset="0"/>
                          <a:cs typeface="Arial" pitchFamily="34" charset="0"/>
                        </a:rPr>
                        <a:t>lời</a:t>
                      </a:r>
                      <a:endParaRPr lang="en-US" sz="3000" b="1" dirty="0">
                        <a:solidFill>
                          <a:srgbClr val="FF0000"/>
                        </a:solidFill>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93847978"/>
                  </a:ext>
                </a:extLst>
              </a:tr>
              <a:tr h="679185">
                <a:tc>
                  <a:txBody>
                    <a:bodyPr/>
                    <a:lstStyle/>
                    <a:p>
                      <a:pPr marL="0" marR="0" algn="ctr">
                        <a:lnSpc>
                          <a:spcPct val="115000"/>
                        </a:lnSpc>
                        <a:spcBef>
                          <a:spcPts val="0"/>
                        </a:spcBef>
                        <a:spcAft>
                          <a:spcPts val="1000"/>
                        </a:spcAft>
                      </a:pPr>
                      <a:r>
                        <a:rPr lang="en-US" sz="3000" b="1" dirty="0">
                          <a:effectLst/>
                          <a:latin typeface="Arial" pitchFamily="34" charset="0"/>
                          <a:cs typeface="Arial" pitchFamily="34" charset="0"/>
                        </a:rPr>
                        <a:t>1</a:t>
                      </a:r>
                      <a:endParaRPr lang="en-US" sz="3000" b="1"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gn="just">
                        <a:lnSpc>
                          <a:spcPct val="115000"/>
                        </a:lnSpc>
                        <a:spcBef>
                          <a:spcPts val="0"/>
                        </a:spcBef>
                        <a:spcAft>
                          <a:spcPts val="1000"/>
                        </a:spcAft>
                      </a:pPr>
                      <a:r>
                        <a:rPr lang="en-US" sz="3000" b="1" dirty="0" err="1">
                          <a:effectLst/>
                          <a:latin typeface="Arial" pitchFamily="34" charset="0"/>
                          <a:cs typeface="Arial" pitchFamily="34" charset="0"/>
                        </a:rPr>
                        <a:t>Đoạn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văn</a:t>
                      </a:r>
                      <a:r>
                        <a:rPr lang="en-US" sz="3000" b="1" dirty="0">
                          <a:effectLst/>
                          <a:latin typeface="Arial" pitchFamily="34" charset="0"/>
                          <a:cs typeface="Arial" pitchFamily="34" charset="0"/>
                        </a:rPr>
                        <a:t> </a:t>
                      </a:r>
                      <a:r>
                        <a:rPr lang="vi-VN" sz="3000" b="1" dirty="0" smtClean="0">
                          <a:effectLst/>
                          <a:latin typeface="Arial" pitchFamily="34" charset="0"/>
                          <a:cs typeface="Arial" pitchFamily="34" charset="0"/>
                        </a:rPr>
                        <a:t>k</a:t>
                      </a:r>
                      <a:r>
                        <a:rPr lang="en-US" sz="3000" b="1" dirty="0" smtClean="0">
                          <a:effectLst/>
                          <a:latin typeface="Arial" pitchFamily="34" charset="0"/>
                          <a:cs typeface="Arial" pitchFamily="34" charset="0"/>
                        </a:rPr>
                        <a:t>ể </a:t>
                      </a:r>
                      <a:r>
                        <a:rPr lang="en-US" sz="3000" b="1" dirty="0" err="1">
                          <a:effectLst/>
                          <a:latin typeface="Arial" pitchFamily="34" charset="0"/>
                          <a:cs typeface="Arial" pitchFamily="34" charset="0"/>
                        </a:rPr>
                        <a:t>về</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sự</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việc</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những</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người</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trên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tàu</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chiến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quan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sát</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để</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tiếp</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cận</a:t>
                      </a:r>
                      <a:r>
                        <a:rPr lang="en-US" sz="3000" b="1" dirty="0">
                          <a:effectLst/>
                          <a:latin typeface="Arial" pitchFamily="34" charset="0"/>
                          <a:cs typeface="Arial" pitchFamily="34" charset="0"/>
                        </a:rPr>
                        <a:t> “con </a:t>
                      </a:r>
                      <a:r>
                        <a:rPr lang="en-US" sz="3000" b="1" dirty="0" err="1">
                          <a:effectLst/>
                          <a:latin typeface="Arial" pitchFamily="34" charset="0"/>
                          <a:cs typeface="Arial" pitchFamily="34" charset="0"/>
                        </a:rPr>
                        <a:t>cá</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thiết</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kình</a:t>
                      </a:r>
                      <a:r>
                        <a:rPr lang="en-US" sz="3000" b="1" dirty="0" smtClean="0">
                          <a:effectLst/>
                          <a:latin typeface="Arial" pitchFamily="34" charset="0"/>
                          <a:cs typeface="Arial" pitchFamily="34" charset="0"/>
                        </a:rPr>
                        <a:t>”.</a:t>
                      </a:r>
                      <a:endParaRPr lang="en-US" sz="3000" b="1" dirty="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2786752386"/>
                  </a:ext>
                </a:extLst>
              </a:tr>
              <a:tr h="329316">
                <a:tc>
                  <a:txBody>
                    <a:bodyPr/>
                    <a:lstStyle/>
                    <a:p>
                      <a:pPr marL="0" marR="0" algn="ctr">
                        <a:lnSpc>
                          <a:spcPct val="115000"/>
                        </a:lnSpc>
                        <a:spcBef>
                          <a:spcPts val="0"/>
                        </a:spcBef>
                        <a:spcAft>
                          <a:spcPts val="1000"/>
                        </a:spcAft>
                      </a:pPr>
                      <a:r>
                        <a:rPr lang="en-US" sz="3000" b="1" dirty="0">
                          <a:effectLst/>
                          <a:latin typeface="Arial" pitchFamily="34" charset="0"/>
                          <a:cs typeface="Arial" pitchFamily="34" charset="0"/>
                        </a:rPr>
                        <a:t>2</a:t>
                      </a:r>
                      <a:endParaRPr lang="en-US" sz="3000" b="1" dirty="0">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gn="just">
                        <a:lnSpc>
                          <a:spcPct val="115000"/>
                        </a:lnSpc>
                        <a:spcBef>
                          <a:spcPts val="0"/>
                        </a:spcBef>
                        <a:spcAft>
                          <a:spcPts val="1000"/>
                        </a:spcAft>
                      </a:pPr>
                      <a:r>
                        <a:rPr lang="en-US" sz="3000" b="1" dirty="0" err="1">
                          <a:effectLst/>
                          <a:latin typeface="Arial" pitchFamily="34" charset="0"/>
                          <a:cs typeface="Arial" pitchFamily="34" charset="0"/>
                        </a:rPr>
                        <a:t>Sự</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việc</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đó</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diễn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ra</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trong</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thời</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gian</a:t>
                      </a:r>
                      <a:r>
                        <a:rPr lang="en-US" sz="3000" b="1" dirty="0">
                          <a:effectLst/>
                          <a:latin typeface="Arial" pitchFamily="34" charset="0"/>
                          <a:cs typeface="Arial" pitchFamily="34" charset="0"/>
                        </a:rPr>
                        <a:t> 1 </a:t>
                      </a:r>
                      <a:r>
                        <a:rPr lang="en-US" sz="3000" b="1" dirty="0" err="1">
                          <a:effectLst/>
                          <a:latin typeface="Arial" pitchFamily="34" charset="0"/>
                          <a:cs typeface="Arial" pitchFamily="34" charset="0"/>
                        </a:rPr>
                        <a:t>tiếng</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đồng</a:t>
                      </a:r>
                      <a:r>
                        <a:rPr lang="en-US" sz="3000" b="1" dirty="0">
                          <a:effectLst/>
                          <a:latin typeface="Arial" pitchFamily="34" charset="0"/>
                          <a:cs typeface="Arial" pitchFamily="34" charset="0"/>
                        </a:rPr>
                        <a:t> </a:t>
                      </a:r>
                      <a:r>
                        <a:rPr lang="en-US" sz="3000" b="1" dirty="0" err="1" smtClean="0">
                          <a:effectLst/>
                          <a:latin typeface="Arial" pitchFamily="34" charset="0"/>
                          <a:cs typeface="Arial" pitchFamily="34" charset="0"/>
                        </a:rPr>
                        <a:t>hồ</a:t>
                      </a:r>
                      <a:r>
                        <a:rPr lang="en-US" sz="3000" b="1" dirty="0" smtClean="0">
                          <a:effectLst/>
                          <a:latin typeface="Arial" pitchFamily="34" charset="0"/>
                          <a:cs typeface="Arial" pitchFamily="34" charset="0"/>
                        </a:rPr>
                        <a:t>.</a:t>
                      </a:r>
                      <a:endParaRPr lang="en-US" sz="3000" b="1" dirty="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2335436850"/>
                  </a:ext>
                </a:extLst>
              </a:tr>
              <a:tr h="679185">
                <a:tc>
                  <a:txBody>
                    <a:bodyPr/>
                    <a:lstStyle/>
                    <a:p>
                      <a:pPr marL="0" marR="0" algn="ctr">
                        <a:lnSpc>
                          <a:spcPct val="115000"/>
                        </a:lnSpc>
                        <a:spcBef>
                          <a:spcPts val="0"/>
                        </a:spcBef>
                        <a:spcAft>
                          <a:spcPts val="1000"/>
                        </a:spcAft>
                      </a:pPr>
                      <a:r>
                        <a:rPr lang="en-US" sz="3000" b="1">
                          <a:effectLst/>
                          <a:latin typeface="Arial" pitchFamily="34" charset="0"/>
                          <a:cs typeface="Arial" pitchFamily="34" charset="0"/>
                        </a:rPr>
                        <a:t>3</a:t>
                      </a:r>
                      <a:endParaRPr lang="en-US" sz="3000" b="1">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gn="just">
                        <a:lnSpc>
                          <a:spcPct val="115000"/>
                        </a:lnSpc>
                        <a:spcBef>
                          <a:spcPts val="0"/>
                        </a:spcBef>
                        <a:spcAft>
                          <a:spcPts val="1000"/>
                        </a:spcAft>
                      </a:pPr>
                      <a:r>
                        <a:rPr lang="en-US" sz="3000" b="1" dirty="0" err="1">
                          <a:effectLst/>
                          <a:latin typeface="Arial" pitchFamily="34" charset="0"/>
                          <a:cs typeface="Arial" pitchFamily="34" charset="0"/>
                        </a:rPr>
                        <a:t>Sự</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việc</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sắp</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xếp</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theo</a:t>
                      </a:r>
                      <a:r>
                        <a:rPr lang="en-US" sz="3000" b="1" dirty="0">
                          <a:effectLst/>
                          <a:latin typeface="Arial" pitchFamily="34" charset="0"/>
                          <a:cs typeface="Arial" pitchFamily="34" charset="0"/>
                        </a:rPr>
                        <a:t> </a:t>
                      </a:r>
                      <a:r>
                        <a:rPr lang="en-US" sz="3000" b="1" dirty="0" err="1" smtClean="0">
                          <a:effectLst/>
                          <a:latin typeface="Arial" pitchFamily="34" charset="0"/>
                          <a:cs typeface="Arial" pitchFamily="34" charset="0"/>
                        </a:rPr>
                        <a:t>tr</a:t>
                      </a:r>
                      <a:r>
                        <a:rPr lang="vi-VN" sz="3000" b="1" dirty="0" smtClean="0">
                          <a:effectLst/>
                          <a:latin typeface="Arial" pitchFamily="34" charset="0"/>
                          <a:cs typeface="Arial" pitchFamily="34" charset="0"/>
                        </a:rPr>
                        <a:t>ình tự thời gian</a:t>
                      </a:r>
                      <a:r>
                        <a:rPr lang="en-US" sz="3000" b="1" dirty="0" smtClean="0">
                          <a:effectLst/>
                          <a:latin typeface="Arial" pitchFamily="34" charset="0"/>
                          <a:cs typeface="Arial" pitchFamily="34" charset="0"/>
                        </a:rPr>
                        <a:t>: </a:t>
                      </a:r>
                      <a:r>
                        <a:rPr lang="vi-VN" sz="3000" b="1" dirty="0" smtClean="0">
                          <a:effectLst/>
                          <a:latin typeface="Arial" pitchFamily="34" charset="0"/>
                          <a:cs typeface="Arial" pitchFamily="34" charset="0"/>
                        </a:rPr>
                        <a:t>«</a:t>
                      </a:r>
                      <a:r>
                        <a:rPr lang="en-US" sz="3000" b="1" i="1" dirty="0" err="1" smtClean="0">
                          <a:effectLst/>
                          <a:latin typeface="Arial" pitchFamily="34" charset="0"/>
                          <a:cs typeface="Arial" pitchFamily="34" charset="0"/>
                        </a:rPr>
                        <a:t>sáu</a:t>
                      </a:r>
                      <a:r>
                        <a:rPr lang="en-US" sz="3000" b="1" i="1" dirty="0" smtClean="0">
                          <a:effectLst/>
                          <a:latin typeface="Arial" pitchFamily="34" charset="0"/>
                          <a:cs typeface="Arial" pitchFamily="34" charset="0"/>
                        </a:rPr>
                        <a:t> </a:t>
                      </a:r>
                      <a:r>
                        <a:rPr lang="en-US" sz="3000" b="1" i="1" dirty="0" err="1" smtClean="0">
                          <a:effectLst/>
                          <a:latin typeface="Arial" pitchFamily="34" charset="0"/>
                          <a:cs typeface="Arial" pitchFamily="34" charset="0"/>
                        </a:rPr>
                        <a:t>giờ</a:t>
                      </a:r>
                      <a:r>
                        <a:rPr lang="vi-VN" sz="3000" b="1" i="1" dirty="0" smtClean="0">
                          <a:effectLst/>
                          <a:latin typeface="Arial" pitchFamily="34" charset="0"/>
                          <a:cs typeface="Arial" pitchFamily="34" charset="0"/>
                        </a:rPr>
                        <a:t>»</a:t>
                      </a:r>
                      <a:r>
                        <a:rPr lang="en-US" sz="3000" b="1" i="1" dirty="0" smtClean="0">
                          <a:effectLst/>
                          <a:latin typeface="Arial" pitchFamily="34" charset="0"/>
                          <a:cs typeface="Arial" pitchFamily="34" charset="0"/>
                        </a:rPr>
                        <a:t>  </a:t>
                      </a:r>
                      <a:r>
                        <a:rPr lang="en-US" sz="3000" b="1" i="1" dirty="0" err="1">
                          <a:effectLst/>
                          <a:latin typeface="Arial" pitchFamily="34" charset="0"/>
                          <a:cs typeface="Arial" pitchFamily="34" charset="0"/>
                        </a:rPr>
                        <a:t>đến</a:t>
                      </a:r>
                      <a:r>
                        <a:rPr lang="en-US" sz="3000" b="1" i="1" dirty="0">
                          <a:effectLst/>
                          <a:latin typeface="Arial" pitchFamily="34" charset="0"/>
                          <a:cs typeface="Arial" pitchFamily="34" charset="0"/>
                        </a:rPr>
                        <a:t> </a:t>
                      </a:r>
                      <a:r>
                        <a:rPr lang="vi-VN" sz="3000" b="1" i="1" dirty="0" smtClean="0">
                          <a:effectLst/>
                          <a:latin typeface="Arial" pitchFamily="34" charset="0"/>
                          <a:cs typeface="Arial" pitchFamily="34" charset="0"/>
                        </a:rPr>
                        <a:t>«</a:t>
                      </a:r>
                      <a:r>
                        <a:rPr lang="en-US" sz="3000" b="1" i="1" dirty="0" err="1" smtClean="0">
                          <a:effectLst/>
                          <a:latin typeface="Arial" pitchFamily="34" charset="0"/>
                          <a:cs typeface="Arial" pitchFamily="34" charset="0"/>
                        </a:rPr>
                        <a:t>bảy</a:t>
                      </a:r>
                      <a:r>
                        <a:rPr lang="en-US" sz="3000" b="1" i="1" dirty="0" smtClean="0">
                          <a:effectLst/>
                          <a:latin typeface="Arial" pitchFamily="34" charset="0"/>
                          <a:cs typeface="Arial" pitchFamily="34" charset="0"/>
                        </a:rPr>
                        <a:t> </a:t>
                      </a:r>
                      <a:r>
                        <a:rPr lang="en-US" sz="3000" b="1" i="1" dirty="0" err="1" smtClean="0">
                          <a:effectLst/>
                          <a:latin typeface="Arial" pitchFamily="34" charset="0"/>
                          <a:cs typeface="Arial" pitchFamily="34" charset="0"/>
                        </a:rPr>
                        <a:t>giờ</a:t>
                      </a:r>
                      <a:r>
                        <a:rPr lang="vi-VN" sz="3000" b="1" i="1" dirty="0" smtClean="0">
                          <a:effectLst/>
                          <a:latin typeface="Arial" pitchFamily="34" charset="0"/>
                          <a:cs typeface="Arial" pitchFamily="34" charset="0"/>
                        </a:rPr>
                        <a:t>»</a:t>
                      </a:r>
                      <a:r>
                        <a:rPr lang="en-US" sz="3000" b="1" i="1" dirty="0" smtClean="0">
                          <a:effectLst/>
                          <a:latin typeface="Arial" pitchFamily="34" charset="0"/>
                          <a:cs typeface="Arial" pitchFamily="34" charset="0"/>
                        </a:rPr>
                        <a:t> </a:t>
                      </a:r>
                      <a:r>
                        <a:rPr lang="en-US" sz="3000" b="1" i="1" dirty="0" smtClean="0">
                          <a:effectLst/>
                          <a:latin typeface="Arial" pitchFamily="34" charset="0"/>
                          <a:cs typeface="Arial" pitchFamily="34" charset="0"/>
                        </a:rPr>
                        <a:t>sang.</a:t>
                      </a:r>
                      <a:endParaRPr lang="en-US" sz="3000" b="1" i="1" dirty="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565002057"/>
                  </a:ext>
                </a:extLst>
              </a:tr>
              <a:tr h="1027062">
                <a:tc>
                  <a:txBody>
                    <a:bodyPr/>
                    <a:lstStyle/>
                    <a:p>
                      <a:pPr marL="0" marR="0" algn="ctr">
                        <a:lnSpc>
                          <a:spcPct val="115000"/>
                        </a:lnSpc>
                        <a:spcBef>
                          <a:spcPts val="0"/>
                        </a:spcBef>
                        <a:spcAft>
                          <a:spcPts val="1000"/>
                        </a:spcAft>
                      </a:pPr>
                      <a:r>
                        <a:rPr lang="en-US" sz="3000" b="1">
                          <a:effectLst/>
                          <a:latin typeface="Arial" pitchFamily="34" charset="0"/>
                          <a:cs typeface="Arial" pitchFamily="34" charset="0"/>
                        </a:rPr>
                        <a:t>4</a:t>
                      </a:r>
                      <a:endParaRPr lang="en-US" sz="3000" b="1">
                        <a:effectLst/>
                        <a:latin typeface="Arial" pitchFamily="34" charset="0"/>
                        <a:ea typeface="Calibri" panose="020F0502020204030204" pitchFamily="34" charset="0"/>
                        <a:cs typeface="Arial" pitchFamily="34" charset="0"/>
                      </a:endParaRPr>
                    </a:p>
                  </a:txBody>
                  <a:tcPr marL="68580" marR="68580" marT="0" marB="0"/>
                </a:tc>
                <a:tc>
                  <a:txBody>
                    <a:bodyPr/>
                    <a:lstStyle/>
                    <a:p>
                      <a:pPr marL="0" marR="0" algn="just">
                        <a:lnSpc>
                          <a:spcPct val="115000"/>
                        </a:lnSpc>
                        <a:spcBef>
                          <a:spcPts val="0"/>
                        </a:spcBef>
                        <a:spcAft>
                          <a:spcPts val="0"/>
                        </a:spcAft>
                      </a:pPr>
                      <a:r>
                        <a:rPr lang="vi-VN" sz="3000" b="1" dirty="0">
                          <a:effectLst/>
                          <a:latin typeface="Arial" pitchFamily="34" charset="0"/>
                          <a:cs typeface="Arial" pitchFamily="34" charset="0"/>
                        </a:rPr>
                        <a:t>  Đoạn văn có sự</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thống</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nhất</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vê</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đê</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tài</a:t>
                      </a:r>
                      <a:r>
                        <a:rPr lang="vi-VN" sz="3000" b="1" dirty="0">
                          <a:effectLst/>
                          <a:latin typeface="Arial" pitchFamily="34" charset="0"/>
                          <a:cs typeface="Arial" pitchFamily="34" charset="0"/>
                        </a:rPr>
                        <a:t>, </a:t>
                      </a:r>
                      <a:r>
                        <a:rPr lang="en-US" sz="3000" b="1" dirty="0" err="1">
                          <a:effectLst/>
                          <a:latin typeface="Arial" pitchFamily="34" charset="0"/>
                          <a:cs typeface="Arial" pitchFamily="34" charset="0"/>
                        </a:rPr>
                        <a:t>các</a:t>
                      </a:r>
                      <a:r>
                        <a:rPr lang="vi-VN" sz="3000" b="1" dirty="0">
                          <a:effectLst/>
                          <a:latin typeface="Arial" pitchFamily="34" charset="0"/>
                          <a:cs typeface="Arial" pitchFamily="34" charset="0"/>
                        </a:rPr>
                        <a:t> câu </a:t>
                      </a:r>
                      <a:r>
                        <a:rPr lang="en-US" sz="3000" b="1" dirty="0" err="1">
                          <a:effectLst/>
                          <a:latin typeface="Arial" pitchFamily="34" charset="0"/>
                          <a:cs typeface="Arial" pitchFamily="34" charset="0"/>
                        </a:rPr>
                        <a:t>sắp</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xếp</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hợp</a:t>
                      </a:r>
                      <a:r>
                        <a:rPr lang="en-US" sz="3000" b="1" dirty="0">
                          <a:effectLst/>
                          <a:latin typeface="Arial" pitchFamily="34" charset="0"/>
                          <a:cs typeface="Arial" pitchFamily="34" charset="0"/>
                        </a:rPr>
                        <a:t> lí </a:t>
                      </a:r>
                      <a:r>
                        <a:rPr lang="en-US" sz="3000" b="1" dirty="0" err="1">
                          <a:effectLst/>
                          <a:latin typeface="Arial" pitchFamily="34" charset="0"/>
                          <a:cs typeface="Arial" pitchFamily="34" charset="0"/>
                        </a:rPr>
                        <a:t>theo</a:t>
                      </a:r>
                      <a:r>
                        <a:rPr lang="vi-VN" sz="3000" b="1" dirty="0">
                          <a:effectLst/>
                          <a:latin typeface="Arial" pitchFamily="34" charset="0"/>
                          <a:cs typeface="Arial" pitchFamily="34" charset="0"/>
                        </a:rPr>
                        <a:t> </a:t>
                      </a:r>
                      <a:r>
                        <a:rPr lang="vi-VN" sz="3000" b="1" dirty="0" smtClean="0">
                          <a:effectLst/>
                          <a:latin typeface="Arial" pitchFamily="34" charset="0"/>
                          <a:cs typeface="Arial" pitchFamily="34" charset="0"/>
                        </a:rPr>
                        <a:t>một </a:t>
                      </a:r>
                      <a:r>
                        <a:rPr lang="vi-VN" sz="3000" b="1" dirty="0">
                          <a:effectLst/>
                          <a:latin typeface="Arial" pitchFamily="34" charset="0"/>
                          <a:cs typeface="Arial" pitchFamily="34" charset="0"/>
                        </a:rPr>
                        <a:t>trật </a:t>
                      </a:r>
                      <a:r>
                        <a:rPr lang="vi-VN" sz="3000" b="1" dirty="0" smtClean="0">
                          <a:effectLst/>
                          <a:latin typeface="Arial" pitchFamily="34" charset="0"/>
                          <a:cs typeface="Arial" pitchFamily="34" charset="0"/>
                        </a:rPr>
                        <a:t>tự,  </a:t>
                      </a:r>
                      <a:r>
                        <a:rPr lang="en-US" sz="3000" b="1" dirty="0" err="1">
                          <a:effectLst/>
                          <a:latin typeface="Arial" pitchFamily="34" charset="0"/>
                          <a:cs typeface="Arial" pitchFamily="34" charset="0"/>
                        </a:rPr>
                        <a:t>làm</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cho</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đoạn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văn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mạch</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lạc</a:t>
                      </a:r>
                      <a:r>
                        <a:rPr lang="en-US" sz="3000" b="1" dirty="0">
                          <a:effectLst/>
                          <a:latin typeface="Arial" pitchFamily="34" charset="0"/>
                          <a:cs typeface="Arial" pitchFamily="34" charset="0"/>
                        </a:rPr>
                        <a:t> </a:t>
                      </a:r>
                      <a:r>
                        <a:rPr lang="en-US" sz="3000" b="1" dirty="0" err="1" smtClean="0">
                          <a:effectLst/>
                          <a:latin typeface="Arial" pitchFamily="34" charset="0"/>
                          <a:cs typeface="Arial" pitchFamily="34" charset="0"/>
                        </a:rPr>
                        <a:t>và</a:t>
                      </a:r>
                      <a:r>
                        <a:rPr lang="en-US" sz="3000" b="1" baseline="0" dirty="0" smtClean="0">
                          <a:effectLst/>
                          <a:latin typeface="Arial" pitchFamily="34" charset="0"/>
                          <a:cs typeface="Arial" pitchFamily="34" charset="0"/>
                        </a:rPr>
                        <a:t> </a:t>
                      </a:r>
                      <a:r>
                        <a:rPr lang="en-US" sz="3000" b="1" dirty="0" err="1" smtClean="0">
                          <a:effectLst/>
                          <a:latin typeface="Arial" pitchFamily="34" charset="0"/>
                          <a:cs typeface="Arial" pitchFamily="34" charset="0"/>
                        </a:rPr>
                        <a:t>người</a:t>
                      </a:r>
                      <a:r>
                        <a:rPr lang="en-US" sz="3000" b="1" dirty="0" smtClean="0">
                          <a:effectLst/>
                          <a:latin typeface="Arial" pitchFamily="34" charset="0"/>
                          <a:cs typeface="Arial" pitchFamily="34" charset="0"/>
                        </a:rPr>
                        <a:t> </a:t>
                      </a:r>
                      <a:r>
                        <a:rPr lang="en-US" sz="3000" b="1" dirty="0" err="1">
                          <a:effectLst/>
                          <a:latin typeface="Arial" pitchFamily="34" charset="0"/>
                          <a:cs typeface="Arial" pitchFamily="34" charset="0"/>
                        </a:rPr>
                        <a:t>đọc</a:t>
                      </a:r>
                      <a:r>
                        <a:rPr lang="en-US" sz="3000" b="1" dirty="0">
                          <a:effectLst/>
                          <a:latin typeface="Arial" pitchFamily="34" charset="0"/>
                          <a:cs typeface="Arial" pitchFamily="34" charset="0"/>
                        </a:rPr>
                        <a:t> có </a:t>
                      </a:r>
                      <a:r>
                        <a:rPr lang="en-US" sz="3000" b="1" dirty="0" err="1">
                          <a:effectLst/>
                          <a:latin typeface="Arial" pitchFamily="34" charset="0"/>
                          <a:cs typeface="Arial" pitchFamily="34" charset="0"/>
                        </a:rPr>
                        <a:t>thê</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hiểu</a:t>
                      </a:r>
                      <a:r>
                        <a:rPr lang="en-US" sz="3000" b="1" dirty="0">
                          <a:effectLst/>
                          <a:latin typeface="Arial" pitchFamily="34" charset="0"/>
                          <a:cs typeface="Arial" pitchFamily="34" charset="0"/>
                        </a:rPr>
                        <a:t> </a:t>
                      </a:r>
                      <a:r>
                        <a:rPr lang="en-US" sz="3000" b="1" dirty="0" err="1" smtClean="0">
                          <a:effectLst/>
                          <a:latin typeface="Arial" pitchFamily="34" charset="0"/>
                          <a:cs typeface="Arial" pitchFamily="34" charset="0"/>
                        </a:rPr>
                        <a:t>rõ</a:t>
                      </a:r>
                      <a:r>
                        <a:rPr lang="en-US" sz="3000" b="1" dirty="0" smtClean="0">
                          <a:effectLst/>
                          <a:latin typeface="Arial" pitchFamily="34" charset="0"/>
                          <a:cs typeface="Arial" pitchFamily="34" charset="0"/>
                        </a:rPr>
                        <a:t> </a:t>
                      </a:r>
                      <a:r>
                        <a:rPr lang="en-US" sz="3000" b="1" dirty="0" err="1">
                          <a:effectLst/>
                          <a:latin typeface="Arial" pitchFamily="34" charset="0"/>
                          <a:cs typeface="Arial" pitchFamily="34" charset="0"/>
                        </a:rPr>
                        <a:t>nghĩa</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của</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đoạn</a:t>
                      </a:r>
                      <a:r>
                        <a:rPr lang="en-US" sz="3000" b="1" dirty="0">
                          <a:effectLst/>
                          <a:latin typeface="Arial" pitchFamily="34" charset="0"/>
                          <a:cs typeface="Arial" pitchFamily="34" charset="0"/>
                        </a:rPr>
                        <a:t> </a:t>
                      </a:r>
                      <a:r>
                        <a:rPr lang="en-US" sz="3000" b="1" dirty="0" err="1">
                          <a:effectLst/>
                          <a:latin typeface="Arial" pitchFamily="34" charset="0"/>
                          <a:cs typeface="Arial" pitchFamily="34" charset="0"/>
                        </a:rPr>
                        <a:t>văn</a:t>
                      </a:r>
                      <a:r>
                        <a:rPr lang="vi-VN" sz="3000" b="1" dirty="0">
                          <a:effectLst/>
                          <a:latin typeface="Arial" pitchFamily="34" charset="0"/>
                          <a:cs typeface="Arial" pitchFamily="34" charset="0"/>
                        </a:rPr>
                        <a:t>.</a:t>
                      </a:r>
                      <a:endParaRPr lang="en-US" sz="3000" b="1" dirty="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3630910149"/>
                  </a:ext>
                </a:extLst>
              </a:tr>
            </a:tbl>
          </a:graphicData>
        </a:graphic>
      </p:graphicFrame>
    </p:spTree>
    <p:extLst>
      <p:ext uri="{BB962C8B-B14F-4D97-AF65-F5344CB8AC3E}">
        <p14:creationId xmlns:p14="http://schemas.microsoft.com/office/powerpoint/2010/main" val="248731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0"/>
            <a:ext cx="8928992" cy="6924973"/>
          </a:xfrm>
          <a:prstGeom prst="rect">
            <a:avLst/>
          </a:prstGeom>
        </p:spPr>
        <p:txBody>
          <a:bodyPr wrap="square">
            <a:spAutoFit/>
          </a:bodyPr>
          <a:lstStyle/>
          <a:p>
            <a:pPr algn="just"/>
            <a:r>
              <a:rPr lang="vi-VN" sz="2800" b="1" u="sng" dirty="0" smtClean="0">
                <a:solidFill>
                  <a:srgbClr val="FF0000"/>
                </a:solidFill>
                <a:latin typeface="Arial" pitchFamily="34" charset="0"/>
                <a:cs typeface="Arial" pitchFamily="34" charset="0"/>
              </a:rPr>
              <a:t>Bài </a:t>
            </a:r>
            <a:r>
              <a:rPr lang="en-US" sz="2800" b="1" u="sng" dirty="0" smtClean="0">
                <a:solidFill>
                  <a:srgbClr val="FF0000"/>
                </a:solidFill>
                <a:latin typeface="Arial" pitchFamily="34" charset="0"/>
                <a:cs typeface="Arial" pitchFamily="34" charset="0"/>
              </a:rPr>
              <a:t> </a:t>
            </a:r>
            <a:r>
              <a:rPr lang="en-US" sz="2800" b="1" u="sng" dirty="0">
                <a:solidFill>
                  <a:srgbClr val="FF0000"/>
                </a:solidFill>
                <a:latin typeface="Arial" pitchFamily="34" charset="0"/>
                <a:cs typeface="Arial" pitchFamily="34" charset="0"/>
              </a:rPr>
              <a:t>2</a:t>
            </a:r>
            <a:r>
              <a:rPr lang="vi-VN" sz="2800" b="1" dirty="0">
                <a:solidFill>
                  <a:srgbClr val="FF0000"/>
                </a:solidFill>
                <a:latin typeface="Arial" pitchFamily="34" charset="0"/>
                <a:cs typeface="Arial" pitchFamily="34" charset="0"/>
              </a:rPr>
              <a:t>: Hãy chỉ ra các phương tiện liên kết được sử dụng trong đoạn trích sau và nêu chức năng của chúng:</a:t>
            </a:r>
            <a:endParaRPr lang="en-US" sz="2800" b="1" dirty="0">
              <a:solidFill>
                <a:srgbClr val="FF0000"/>
              </a:solidFill>
              <a:latin typeface="Arial" pitchFamily="34" charset="0"/>
              <a:cs typeface="Arial" pitchFamily="34" charset="0"/>
            </a:endParaRPr>
          </a:p>
          <a:p>
            <a:pPr algn="just"/>
            <a:r>
              <a:rPr lang="vi-VN" sz="2800" i="1" dirty="0">
                <a:latin typeface="Arial" pitchFamily="34" charset="0"/>
                <a:cs typeface="Arial" pitchFamily="34" charset="0"/>
              </a:rPr>
              <a:t>     </a:t>
            </a:r>
            <a:r>
              <a:rPr lang="vi-VN" sz="3000" b="1" i="1" dirty="0">
                <a:latin typeface="Arial" pitchFamily="34" charset="0"/>
                <a:cs typeface="Arial" pitchFamily="34" charset="0"/>
              </a:rPr>
              <a:t>Cách chiếc tàu chiến một hải lí rưỡi, có một vật dài màu đen nổi lên khỏi mặt nước độ một mét. Đuôi nó quẫy mạnh làm nước biển sủi bọt. Chưa ai thấy</a:t>
            </a:r>
            <a:r>
              <a:rPr lang="en-US" sz="3000" b="1" i="1" dirty="0">
                <a:latin typeface="Arial" pitchFamily="34" charset="0"/>
                <a:cs typeface="Arial" pitchFamily="34" charset="0"/>
              </a:rPr>
              <a:t> </a:t>
            </a:r>
            <a:r>
              <a:rPr lang="vi-VN" sz="3000" b="1" i="1" dirty="0">
                <a:latin typeface="Arial" pitchFamily="34" charset="0"/>
                <a:cs typeface="Arial" pitchFamily="34" charset="0"/>
              </a:rPr>
              <a:t>đuôi cá quẫy sóng mạnh như vậy bao giờ! Con cá lượn hình vòng cung, để lại phía sau một vệt sáng lấp lánh. Chiếc tàu tiến lại gần. Tôi bắt đầu ngắm kĩ con cá. Báo cáo của tàu Hen-vơ-chi-a và San-nông hơi cường điệu kích thước của nó. Theo tôi, con cá không dài quá tám mươi mét. Chiều ngang hơi khó xác định, nhưng tôi có cảm tưởng rằng nó cân đối một cách lạ lùng về cả ba chiều</a:t>
            </a:r>
            <a:r>
              <a:rPr lang="vi-VN" sz="3000" b="1" dirty="0">
                <a:latin typeface="Arial" pitchFamily="34" charset="0"/>
                <a:cs typeface="Arial" pitchFamily="34" charset="0"/>
              </a:rPr>
              <a:t>.</a:t>
            </a:r>
            <a:endParaRPr lang="en-US" sz="3000" b="1" dirty="0">
              <a:latin typeface="Arial" pitchFamily="34" charset="0"/>
              <a:cs typeface="Arial" pitchFamily="34" charset="0"/>
            </a:endParaRPr>
          </a:p>
        </p:txBody>
      </p:sp>
      <p:sp>
        <p:nvSpPr>
          <p:cNvPr id="5" name="TextBox 4"/>
          <p:cNvSpPr txBox="1"/>
          <p:nvPr/>
        </p:nvSpPr>
        <p:spPr>
          <a:xfrm>
            <a:off x="7956376" y="3789040"/>
            <a:ext cx="7200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27286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0"/>
            <a:ext cx="8928992" cy="6832640"/>
          </a:xfrm>
          <a:prstGeom prst="rect">
            <a:avLst/>
          </a:prstGeom>
        </p:spPr>
        <p:txBody>
          <a:bodyPr wrap="square">
            <a:spAutoFit/>
          </a:bodyPr>
          <a:lstStyle/>
          <a:p>
            <a:pPr algn="just"/>
            <a:r>
              <a:rPr lang="vi-VN" sz="2400" b="1" u="sng" dirty="0" smtClean="0">
                <a:solidFill>
                  <a:srgbClr val="FF0000"/>
                </a:solidFill>
                <a:latin typeface="Arial" pitchFamily="34" charset="0"/>
                <a:cs typeface="Arial" pitchFamily="34" charset="0"/>
              </a:rPr>
              <a:t>Bài </a:t>
            </a:r>
            <a:r>
              <a:rPr lang="en-US" sz="2400" b="1" u="sng" dirty="0" smtClean="0">
                <a:solidFill>
                  <a:srgbClr val="FF0000"/>
                </a:solidFill>
                <a:latin typeface="Arial" pitchFamily="34" charset="0"/>
                <a:cs typeface="Arial" pitchFamily="34" charset="0"/>
              </a:rPr>
              <a:t> </a:t>
            </a:r>
            <a:r>
              <a:rPr lang="en-US" sz="2400" b="1" u="sng" dirty="0">
                <a:solidFill>
                  <a:srgbClr val="FF0000"/>
                </a:solidFill>
                <a:latin typeface="Arial" pitchFamily="34" charset="0"/>
                <a:cs typeface="Arial" pitchFamily="34" charset="0"/>
              </a:rPr>
              <a:t>2</a:t>
            </a:r>
            <a:r>
              <a:rPr lang="vi-VN" sz="2400" b="1" dirty="0">
                <a:solidFill>
                  <a:srgbClr val="FF0000"/>
                </a:solidFill>
                <a:latin typeface="Arial" pitchFamily="34" charset="0"/>
                <a:cs typeface="Arial" pitchFamily="34" charset="0"/>
              </a:rPr>
              <a:t>: Hãy chỉ ra các phương tiện liên kết được sử dụng trong đoạn trích sau và nêu chức năng của chúng:</a:t>
            </a:r>
            <a:endParaRPr lang="en-US" sz="2400" b="1" dirty="0">
              <a:solidFill>
                <a:srgbClr val="FF0000"/>
              </a:solidFill>
              <a:latin typeface="Arial" pitchFamily="34" charset="0"/>
              <a:cs typeface="Arial" pitchFamily="34" charset="0"/>
            </a:endParaRPr>
          </a:p>
          <a:p>
            <a:pPr algn="just"/>
            <a:r>
              <a:rPr lang="vi-VN" sz="2800" i="1" dirty="0">
                <a:latin typeface="Arial" pitchFamily="34" charset="0"/>
                <a:cs typeface="Arial" pitchFamily="34" charset="0"/>
              </a:rPr>
              <a:t>     </a:t>
            </a:r>
            <a:r>
              <a:rPr lang="vi-VN" sz="3000" b="1" i="1" dirty="0">
                <a:latin typeface="Arial" pitchFamily="34" charset="0"/>
                <a:cs typeface="Arial" pitchFamily="34" charset="0"/>
              </a:rPr>
              <a:t>Cách chiếc tàu chiến một hải lí rưỡi, có một vật dài màu đen nổi lên khỏi mặt nước độ một </a:t>
            </a:r>
            <a:r>
              <a:rPr lang="vi-VN" sz="3000" b="1" i="1" dirty="0" smtClean="0">
                <a:latin typeface="Arial" pitchFamily="34" charset="0"/>
                <a:cs typeface="Arial" pitchFamily="34" charset="0"/>
              </a:rPr>
              <a:t>mét</a:t>
            </a:r>
            <a:r>
              <a:rPr lang="en-US" sz="3000" b="1" i="1" dirty="0" smtClean="0">
                <a:latin typeface="Arial" pitchFamily="34" charset="0"/>
                <a:cs typeface="Arial" pitchFamily="34" charset="0"/>
              </a:rPr>
              <a:t> (1)</a:t>
            </a:r>
            <a:r>
              <a:rPr lang="vi-VN" sz="3000" b="1" i="1" dirty="0" smtClean="0">
                <a:latin typeface="Arial" pitchFamily="34" charset="0"/>
                <a:cs typeface="Arial" pitchFamily="34" charset="0"/>
              </a:rPr>
              <a:t>. </a:t>
            </a:r>
            <a:r>
              <a:rPr lang="vi-VN" sz="3000" b="1" i="1" dirty="0">
                <a:latin typeface="Arial" pitchFamily="34" charset="0"/>
                <a:cs typeface="Arial" pitchFamily="34" charset="0"/>
              </a:rPr>
              <a:t>Đuôi nó quẫy mạnh làm nước biển sủi </a:t>
            </a:r>
            <a:r>
              <a:rPr lang="vi-VN" sz="3000" b="1" i="1" dirty="0" smtClean="0">
                <a:latin typeface="Arial" pitchFamily="34" charset="0"/>
                <a:cs typeface="Arial" pitchFamily="34" charset="0"/>
              </a:rPr>
              <a:t>bọt</a:t>
            </a:r>
            <a:r>
              <a:rPr lang="en-US" sz="3000" b="1" i="1" dirty="0" smtClean="0">
                <a:latin typeface="Arial" pitchFamily="34" charset="0"/>
                <a:cs typeface="Arial" pitchFamily="34" charset="0"/>
              </a:rPr>
              <a:t> (2)</a:t>
            </a:r>
            <a:r>
              <a:rPr lang="vi-VN" sz="3000" b="1" i="1" dirty="0" smtClean="0">
                <a:latin typeface="Arial" pitchFamily="34" charset="0"/>
                <a:cs typeface="Arial" pitchFamily="34" charset="0"/>
              </a:rPr>
              <a:t>. </a:t>
            </a:r>
            <a:r>
              <a:rPr lang="vi-VN" sz="3000" b="1" i="1" dirty="0">
                <a:latin typeface="Arial" pitchFamily="34" charset="0"/>
                <a:cs typeface="Arial" pitchFamily="34" charset="0"/>
              </a:rPr>
              <a:t>Chưa ai thấy</a:t>
            </a:r>
            <a:r>
              <a:rPr lang="en-US" sz="3000" b="1" i="1" dirty="0">
                <a:latin typeface="Arial" pitchFamily="34" charset="0"/>
                <a:cs typeface="Arial" pitchFamily="34" charset="0"/>
              </a:rPr>
              <a:t> </a:t>
            </a:r>
            <a:r>
              <a:rPr lang="vi-VN" sz="3000" b="1" i="1" dirty="0">
                <a:latin typeface="Arial" pitchFamily="34" charset="0"/>
                <a:cs typeface="Arial" pitchFamily="34" charset="0"/>
              </a:rPr>
              <a:t>đuôi cá quẫy sóng mạnh như vậy bao giờ! </a:t>
            </a:r>
            <a:r>
              <a:rPr lang="en-US" sz="3000" b="1" i="1" dirty="0" smtClean="0">
                <a:latin typeface="Arial" pitchFamily="34" charset="0"/>
                <a:cs typeface="Arial" pitchFamily="34" charset="0"/>
              </a:rPr>
              <a:t>(3) </a:t>
            </a:r>
            <a:r>
              <a:rPr lang="vi-VN" sz="3000" b="1" i="1" dirty="0" smtClean="0">
                <a:latin typeface="Arial" pitchFamily="34" charset="0"/>
                <a:cs typeface="Arial" pitchFamily="34" charset="0"/>
              </a:rPr>
              <a:t>Con </a:t>
            </a:r>
            <a:r>
              <a:rPr lang="vi-VN" sz="3000" b="1" i="1" dirty="0">
                <a:latin typeface="Arial" pitchFamily="34" charset="0"/>
                <a:cs typeface="Arial" pitchFamily="34" charset="0"/>
              </a:rPr>
              <a:t>cá lượn hình vòng cung, để lại phía sau một vệt sáng lấp </a:t>
            </a:r>
            <a:r>
              <a:rPr lang="vi-VN" sz="3000" b="1" i="1" dirty="0" smtClean="0">
                <a:latin typeface="Arial" pitchFamily="34" charset="0"/>
                <a:cs typeface="Arial" pitchFamily="34" charset="0"/>
              </a:rPr>
              <a:t>lánh</a:t>
            </a:r>
            <a:r>
              <a:rPr lang="en-US" sz="3000" b="1" i="1" dirty="0" smtClean="0">
                <a:latin typeface="Arial" pitchFamily="34" charset="0"/>
                <a:cs typeface="Arial" pitchFamily="34" charset="0"/>
              </a:rPr>
              <a:t> (4)</a:t>
            </a:r>
            <a:r>
              <a:rPr lang="vi-VN" sz="3000" b="1" i="1" dirty="0" smtClean="0">
                <a:latin typeface="Arial" pitchFamily="34" charset="0"/>
                <a:cs typeface="Arial" pitchFamily="34" charset="0"/>
              </a:rPr>
              <a:t>. </a:t>
            </a:r>
            <a:r>
              <a:rPr lang="vi-VN" sz="3000" b="1" i="1" dirty="0">
                <a:latin typeface="Arial" pitchFamily="34" charset="0"/>
                <a:cs typeface="Arial" pitchFamily="34" charset="0"/>
              </a:rPr>
              <a:t>Chiếc tàu tiến lại </a:t>
            </a:r>
            <a:r>
              <a:rPr lang="vi-VN" sz="3000" b="1" i="1" dirty="0" smtClean="0">
                <a:latin typeface="Arial" pitchFamily="34" charset="0"/>
                <a:cs typeface="Arial" pitchFamily="34" charset="0"/>
              </a:rPr>
              <a:t>gần</a:t>
            </a:r>
            <a:r>
              <a:rPr lang="en-US" sz="3000" b="1" i="1" dirty="0" smtClean="0">
                <a:latin typeface="Arial" pitchFamily="34" charset="0"/>
                <a:cs typeface="Arial" pitchFamily="34" charset="0"/>
              </a:rPr>
              <a:t> (5)</a:t>
            </a:r>
            <a:r>
              <a:rPr lang="vi-VN" sz="3000" b="1" i="1" dirty="0" smtClean="0">
                <a:latin typeface="Arial" pitchFamily="34" charset="0"/>
                <a:cs typeface="Arial" pitchFamily="34" charset="0"/>
              </a:rPr>
              <a:t>. </a:t>
            </a:r>
            <a:r>
              <a:rPr lang="vi-VN" sz="3000" b="1" i="1" dirty="0">
                <a:latin typeface="Arial" pitchFamily="34" charset="0"/>
                <a:cs typeface="Arial" pitchFamily="34" charset="0"/>
              </a:rPr>
              <a:t>Tôi bắt đầu ngắm kĩ con </a:t>
            </a:r>
            <a:r>
              <a:rPr lang="vi-VN" sz="3000" b="1" i="1" dirty="0" smtClean="0">
                <a:latin typeface="Arial" pitchFamily="34" charset="0"/>
                <a:cs typeface="Arial" pitchFamily="34" charset="0"/>
              </a:rPr>
              <a:t>cá</a:t>
            </a:r>
            <a:r>
              <a:rPr lang="en-US" sz="3000" b="1" i="1" dirty="0" smtClean="0">
                <a:latin typeface="Arial" pitchFamily="34" charset="0"/>
                <a:cs typeface="Arial" pitchFamily="34" charset="0"/>
              </a:rPr>
              <a:t> (6)</a:t>
            </a:r>
            <a:r>
              <a:rPr lang="vi-VN" sz="3000" b="1" i="1" dirty="0" smtClean="0">
                <a:latin typeface="Arial" pitchFamily="34" charset="0"/>
                <a:cs typeface="Arial" pitchFamily="34" charset="0"/>
              </a:rPr>
              <a:t>. </a:t>
            </a:r>
            <a:r>
              <a:rPr lang="vi-VN" sz="3000" b="1" i="1" dirty="0">
                <a:latin typeface="Arial" pitchFamily="34" charset="0"/>
                <a:cs typeface="Arial" pitchFamily="34" charset="0"/>
              </a:rPr>
              <a:t>Báo cáo của tàu Hen-vơ-chi-a và San-nông hơi cường điệu kích thước của </a:t>
            </a:r>
            <a:r>
              <a:rPr lang="vi-VN" sz="3000" b="1" i="1" dirty="0" smtClean="0">
                <a:latin typeface="Arial" pitchFamily="34" charset="0"/>
                <a:cs typeface="Arial" pitchFamily="34" charset="0"/>
              </a:rPr>
              <a:t>nó</a:t>
            </a:r>
            <a:r>
              <a:rPr lang="en-US" sz="3000" b="1" i="1" dirty="0" smtClean="0">
                <a:latin typeface="Arial" pitchFamily="34" charset="0"/>
                <a:cs typeface="Arial" pitchFamily="34" charset="0"/>
              </a:rPr>
              <a:t> (7)</a:t>
            </a:r>
            <a:r>
              <a:rPr lang="vi-VN" sz="3000" b="1" i="1" dirty="0" smtClean="0">
                <a:latin typeface="Arial" pitchFamily="34" charset="0"/>
                <a:cs typeface="Arial" pitchFamily="34" charset="0"/>
              </a:rPr>
              <a:t>. </a:t>
            </a:r>
            <a:r>
              <a:rPr lang="vi-VN" sz="3000" b="1" i="1" dirty="0">
                <a:latin typeface="Arial" pitchFamily="34" charset="0"/>
                <a:cs typeface="Arial" pitchFamily="34" charset="0"/>
              </a:rPr>
              <a:t>Theo tôi, con cá không dài quá tám mươi </a:t>
            </a:r>
            <a:r>
              <a:rPr lang="vi-VN" sz="3000" b="1" i="1" dirty="0" smtClean="0">
                <a:latin typeface="Arial" pitchFamily="34" charset="0"/>
                <a:cs typeface="Arial" pitchFamily="34" charset="0"/>
              </a:rPr>
              <a:t>mét</a:t>
            </a:r>
            <a:r>
              <a:rPr lang="en-US" sz="3000" b="1" i="1" dirty="0" smtClean="0">
                <a:latin typeface="Arial" pitchFamily="34" charset="0"/>
                <a:cs typeface="Arial" pitchFamily="34" charset="0"/>
              </a:rPr>
              <a:t> (8)</a:t>
            </a:r>
            <a:r>
              <a:rPr lang="vi-VN" sz="3000" b="1" i="1" dirty="0" smtClean="0">
                <a:latin typeface="Arial" pitchFamily="34" charset="0"/>
                <a:cs typeface="Arial" pitchFamily="34" charset="0"/>
              </a:rPr>
              <a:t>. </a:t>
            </a:r>
            <a:r>
              <a:rPr lang="vi-VN" sz="3000" b="1" i="1" dirty="0">
                <a:latin typeface="Arial" pitchFamily="34" charset="0"/>
                <a:cs typeface="Arial" pitchFamily="34" charset="0"/>
              </a:rPr>
              <a:t>Chiều ngang hơi khó xác định, nhưng tôi có cảm tưởng rằng nó cân đối một cách lạ lùng về cả ba </a:t>
            </a:r>
            <a:r>
              <a:rPr lang="vi-VN" sz="3000" b="1" i="1" dirty="0" smtClean="0">
                <a:latin typeface="Arial" pitchFamily="34" charset="0"/>
                <a:cs typeface="Arial" pitchFamily="34" charset="0"/>
              </a:rPr>
              <a:t>chiều</a:t>
            </a:r>
            <a:r>
              <a:rPr lang="en-US" sz="3000" b="1" i="1" dirty="0" smtClean="0">
                <a:latin typeface="Arial" pitchFamily="34" charset="0"/>
                <a:cs typeface="Arial" pitchFamily="34" charset="0"/>
              </a:rPr>
              <a:t> (9)</a:t>
            </a:r>
            <a:r>
              <a:rPr lang="vi-VN" sz="3000" b="1" dirty="0" smtClean="0">
                <a:latin typeface="Arial" pitchFamily="34" charset="0"/>
                <a:cs typeface="Arial" pitchFamily="34" charset="0"/>
              </a:rPr>
              <a:t>.</a:t>
            </a:r>
            <a:endParaRPr lang="en-US" sz="3000" b="1" dirty="0">
              <a:latin typeface="Arial" pitchFamily="34" charset="0"/>
              <a:cs typeface="Arial" pitchFamily="34" charset="0"/>
            </a:endParaRPr>
          </a:p>
        </p:txBody>
      </p:sp>
      <p:sp>
        <p:nvSpPr>
          <p:cNvPr id="5" name="TextBox 4"/>
          <p:cNvSpPr txBox="1"/>
          <p:nvPr/>
        </p:nvSpPr>
        <p:spPr>
          <a:xfrm>
            <a:off x="7956376" y="3789040"/>
            <a:ext cx="72008" cy="369332"/>
          </a:xfrm>
          <a:prstGeom prst="rect">
            <a:avLst/>
          </a:prstGeom>
          <a:noFill/>
        </p:spPr>
        <p:txBody>
          <a:bodyPr wrap="square" rtlCol="0">
            <a:spAutoFit/>
          </a:bodyPr>
          <a:lstStyle/>
          <a:p>
            <a:endParaRPr lang="en-US" dirty="0"/>
          </a:p>
        </p:txBody>
      </p:sp>
      <p:cxnSp>
        <p:nvCxnSpPr>
          <p:cNvPr id="7" name="Straight Connector 6"/>
          <p:cNvCxnSpPr/>
          <p:nvPr/>
        </p:nvCxnSpPr>
        <p:spPr>
          <a:xfrm>
            <a:off x="2915816" y="1196752"/>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4005064"/>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27984" y="3068960"/>
            <a:ext cx="12961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520" y="4437112"/>
            <a:ext cx="12961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24266" y="5373216"/>
            <a:ext cx="12961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99792" y="2132856"/>
            <a:ext cx="43204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9512" y="1700808"/>
            <a:ext cx="288032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60432" y="4941168"/>
            <a:ext cx="432048" cy="0"/>
          </a:xfrm>
          <a:prstGeom prst="line">
            <a:avLst/>
          </a:prstGeom>
          <a:ln w="38100">
            <a:solidFill>
              <a:srgbClr val="3605E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6309320"/>
            <a:ext cx="432048" cy="0"/>
          </a:xfrm>
          <a:prstGeom prst="line">
            <a:avLst/>
          </a:prstGeom>
          <a:ln w="38100">
            <a:solidFill>
              <a:srgbClr val="3605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23445"/>
            <a:ext cx="8712968" cy="6771084"/>
          </a:xfrm>
          <a:prstGeom prst="rect">
            <a:avLst/>
          </a:prstGeom>
        </p:spPr>
        <p:txBody>
          <a:bodyPr wrap="square">
            <a:spAutoFit/>
          </a:bodyPr>
          <a:lstStyle/>
          <a:p>
            <a:pPr algn="just">
              <a:lnSpc>
                <a:spcPct val="150000"/>
              </a:lnSpc>
              <a:spcAft>
                <a:spcPts val="0"/>
              </a:spcAft>
            </a:pPr>
            <a:r>
              <a:rPr lang="vi-VN" sz="2800" b="1" u="sng" dirty="0">
                <a:latin typeface="Times New Roman" panose="02020603050405020304" pitchFamily="18" charset="0"/>
                <a:ea typeface="Calibri" panose="020F0502020204030204" pitchFamily="34" charset="0"/>
                <a:cs typeface="Times New Roman" panose="02020603050405020304" pitchFamily="18" charset="0"/>
              </a:rPr>
              <a:t>Câu 2</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dùng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kết</a:t>
            </a:r>
            <a:r>
              <a:rPr lang="vi-VN" sz="2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just"/>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nghĩa</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chiếc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tàu</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thay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tàu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chiến</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1.</a:t>
            </a:r>
          </a:p>
          <a:p>
            <a:pPr algn="just"/>
            <a:r>
              <a:rPr lang="vi-VN"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con </a:t>
            </a:r>
            <a:r>
              <a:rPr lang="en-US" sz="2800" b="1" dirty="0" err="1">
                <a:latin typeface="Times New Roman" panose="02020603050405020304" pitchFamily="18" charset="0"/>
                <a:cs typeface="Times New Roman" panose="02020603050405020304" pitchFamily="18" charset="0"/>
              </a:rPr>
              <a:t>cá</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lần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4,6,8.</a:t>
            </a:r>
          </a:p>
          <a:p>
            <a:pPr algn="just"/>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nó</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đen</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9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con </a:t>
            </a:r>
            <a:r>
              <a:rPr lang="en-US" sz="2800" b="1" dirty="0" err="1">
                <a:latin typeface="Times New Roman" panose="02020603050405020304" pitchFamily="18" charset="0"/>
                <a:cs typeface="Times New Roman" panose="02020603050405020304" pitchFamily="18" charset="0"/>
              </a:rPr>
              <a:t>cá</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8</a:t>
            </a:r>
            <a:r>
              <a:rPr lang="en-US" sz="2800" b="1" dirty="0" smtClean="0">
                <a:latin typeface="Times New Roman" panose="02020603050405020304" pitchFamily="18" charset="0"/>
                <a:cs typeface="Times New Roman" panose="02020603050405020304" pitchFamily="18" charset="0"/>
              </a:rPr>
              <a:t>.</a:t>
            </a:r>
          </a:p>
          <a:p>
            <a:pPr algn="just"/>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Chức năng: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giữa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nhất</a:t>
            </a:r>
            <a:r>
              <a:rPr lang="en-US" sz="2800" b="1" dirty="0">
                <a:solidFill>
                  <a:srgbClr val="FF0000"/>
                </a:solidFill>
                <a:latin typeface="Times New Roman" panose="02020603050405020304" pitchFamily="18" charset="0"/>
                <a:cs typeface="Times New Roman" panose="02020603050405020304" pitchFamily="18" charset="0"/>
              </a:rPr>
              <a:t>.</a:t>
            </a:r>
          </a:p>
          <a:p>
            <a:pPr algn="just"/>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13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526" y="188640"/>
            <a:ext cx="8857962" cy="6924973"/>
          </a:xfrm>
          <a:prstGeom prst="rect">
            <a:avLst/>
          </a:prstGeom>
        </p:spPr>
        <p:txBody>
          <a:bodyPr wrap="square">
            <a:spAutoFit/>
          </a:bodyPr>
          <a:lstStyle/>
          <a:p>
            <a:pPr algn="just">
              <a:spcAft>
                <a:spcPts val="0"/>
              </a:spcAft>
            </a:pPr>
            <a:r>
              <a:rPr lang="vi-VN" sz="28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3 </a:t>
            </a:r>
            <a:r>
              <a:rPr lang="vi-VN" sz="28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 em, có thể sắp xếp các câu trong đoạn văn dưới đây theo một trật tự khác được không? Vì sao?</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2800" b="1" i="1" dirty="0" smtClean="0">
                <a:latin typeface="Times New Roman" panose="02020603050405020304" pitchFamily="18" charset="0"/>
                <a:ea typeface="Calibri" panose="020F0502020204030204" pitchFamily="34" charset="0"/>
                <a:cs typeface="Times New Roman" panose="02020603050405020304" pitchFamily="18" charset="0"/>
              </a:rPr>
              <a:t>       (1) Nhưng </a:t>
            </a:r>
            <a:r>
              <a:rPr lang="vi-VN" sz="2800" b="1" i="1" dirty="0">
                <a:latin typeface="Times New Roman" panose="02020603050405020304" pitchFamily="18" charset="0"/>
                <a:ea typeface="Calibri" panose="020F0502020204030204" pitchFamily="34" charset="0"/>
                <a:cs typeface="Times New Roman" panose="02020603050405020304" pitchFamily="18" charset="0"/>
              </a:rPr>
              <a:t>con cá cũng bơi với tốc độ y như vậy! (2) Trong suốt một giờ, chiếc tàu chiến không tiến gần thêm được một sải! (3) Thật là nhục nhã cho một trong những chiếc tàu chạy nhanh nhất của hạm đội Mỹ! (4) Anh em thủy thủ tức giận điên người. (5) Họ nguyền rủa quái vật, nhưng nó vẫn phớt lờ</a:t>
            </a:r>
            <a:r>
              <a:rPr lang="vi-VN" sz="2800" b="1" i="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vi-VN" sz="2800" dirty="0" smtClean="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=&gt; </a:t>
            </a:r>
            <a:r>
              <a:rPr lang="en-US" sz="3200" b="1" dirty="0" err="1" smtClean="0">
                <a:solidFill>
                  <a:srgbClr val="FF0000"/>
                </a:solidFill>
                <a:latin typeface="Times New Roman" panose="02020603050405020304" pitchFamily="18" charset="0"/>
                <a:cs typeface="Times New Roman" panose="02020603050405020304" pitchFamily="18" charset="0"/>
              </a:rPr>
              <a:t>Không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sắp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quả</a:t>
            </a:r>
            <a:r>
              <a:rPr lang="en-US" sz="3200" b="1" dirty="0">
                <a:solidFill>
                  <a:srgbClr val="FF0000"/>
                </a:solidFill>
                <a:latin typeface="Times New Roman" panose="02020603050405020304" pitchFamily="18" charset="0"/>
                <a:cs typeface="Times New Roman" panose="02020603050405020304" pitchFamily="18" charset="0"/>
              </a:rPr>
              <a:t>. </a:t>
            </a:r>
          </a:p>
          <a:p>
            <a:pPr algn="just"/>
            <a:r>
              <a:rPr lang="vi-VN"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Nếu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đó</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a:t>
            </a:r>
            <a:r>
              <a:rPr lang="en-US" sz="3200" b="1" dirty="0">
                <a:solidFill>
                  <a:srgbClr val="FF0000"/>
                </a:solidFill>
                <a:latin typeface="Times New Roman" panose="02020603050405020304" pitchFamily="18" charset="0"/>
                <a:cs typeface="Times New Roman" panose="02020603050405020304" pitchFamily="18" charset="0"/>
              </a:rPr>
              <a:t>.</a:t>
            </a:r>
          </a:p>
          <a:p>
            <a:pPr algn="just">
              <a:spcAft>
                <a:spcPts val="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03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20688"/>
            <a:ext cx="8784976" cy="4093428"/>
          </a:xfrm>
          <a:prstGeom prst="rect">
            <a:avLst/>
          </a:prstGeom>
        </p:spPr>
        <p:txBody>
          <a:bodyPr wrap="square">
            <a:spAutoFit/>
          </a:bodyPr>
          <a:lstStyle/>
          <a:p>
            <a:pPr algn="ctr">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t>
            </a:r>
            <a:r>
              <a:rPr lang="vi-VN"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ẬN DỤNG</a:t>
            </a:r>
          </a:p>
          <a:p>
            <a:pPr algn="just">
              <a:spcAft>
                <a:spcPts val="0"/>
              </a:spcAft>
            </a:pPr>
            <a:r>
              <a:rPr lang="vi-VN" sz="4000" b="1" dirty="0" smtClean="0">
                <a:latin typeface="Times New Roman" panose="02020603050405020304" pitchFamily="18" charset="0"/>
                <a:ea typeface="Calibri" panose="020F0502020204030204" pitchFamily="34" charset="0"/>
                <a:cs typeface="Times New Roman" panose="02020603050405020304" pitchFamily="18" charset="0"/>
              </a:rPr>
              <a:t>  Viết </a:t>
            </a:r>
            <a:r>
              <a:rPr lang="vi-VN" sz="4000" b="1" dirty="0">
                <a:latin typeface="Times New Roman" panose="02020603050405020304" pitchFamily="18" charset="0"/>
                <a:ea typeface="Calibri" panose="020F0502020204030204" pitchFamily="34" charset="0"/>
                <a:cs typeface="Times New Roman" panose="02020603050405020304" pitchFamily="18" charset="0"/>
              </a:rPr>
              <a:t>đoạn văn (khoảng 5-7 câu) kể lại một tình huống trong </a:t>
            </a:r>
            <a:r>
              <a:rPr lang="vi-VN" sz="4000" b="1" i="1" dirty="0" smtClean="0">
                <a:latin typeface="Times New Roman" panose="02020603050405020304" pitchFamily="18" charset="0"/>
                <a:ea typeface="Calibri" panose="020F0502020204030204" pitchFamily="34" charset="0"/>
                <a:cs typeface="Times New Roman" panose="02020603050405020304" pitchFamily="18" charset="0"/>
              </a:rPr>
              <a:t>Cuộc </a:t>
            </a:r>
            <a:r>
              <a:rPr lang="vi-VN" sz="4000" b="1" i="1" dirty="0">
                <a:latin typeface="Times New Roman" panose="02020603050405020304" pitchFamily="18" charset="0"/>
                <a:ea typeface="Calibri" panose="020F0502020204030204" pitchFamily="34" charset="0"/>
                <a:cs typeface="Times New Roman" panose="02020603050405020304" pitchFamily="18" charset="0"/>
              </a:rPr>
              <a:t>chạm trán trên đại dương</a:t>
            </a:r>
            <a:r>
              <a:rPr lang="vi-VN" sz="4000" b="1" dirty="0">
                <a:latin typeface="Times New Roman" panose="02020603050405020304" pitchFamily="18" charset="0"/>
                <a:ea typeface="Calibri" panose="020F0502020204030204" pitchFamily="34" charset="0"/>
                <a:cs typeface="Times New Roman" panose="02020603050405020304" pitchFamily="18" charset="0"/>
              </a:rPr>
              <a:t>. </a:t>
            </a:r>
            <a:endParaRPr lang="vi-VN"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4000" b="1" dirty="0">
                <a:latin typeface="Times New Roman" panose="02020603050405020304" pitchFamily="18" charset="0"/>
                <a:ea typeface="Calibri" panose="020F0502020204030204" pitchFamily="34" charset="0"/>
                <a:cs typeface="Times New Roman" panose="02020603050405020304" pitchFamily="18" charset="0"/>
              </a:rPr>
              <a:t> </a:t>
            </a:r>
            <a:r>
              <a:rPr lang="vi-VN" sz="4000" b="1" dirty="0" smtClean="0">
                <a:latin typeface="Times New Roman" panose="02020603050405020304" pitchFamily="18" charset="0"/>
                <a:ea typeface="Calibri" panose="020F0502020204030204" pitchFamily="34" charset="0"/>
                <a:cs typeface="Times New Roman" panose="02020603050405020304" pitchFamily="18" charset="0"/>
              </a:rPr>
              <a:t>        Thuyết </a:t>
            </a:r>
            <a:r>
              <a:rPr lang="vi-VN" sz="4000" b="1" dirty="0">
                <a:latin typeface="Times New Roman" panose="02020603050405020304" pitchFamily="18" charset="0"/>
                <a:ea typeface="Calibri" panose="020F0502020204030204" pitchFamily="34" charset="0"/>
                <a:cs typeface="Times New Roman" panose="02020603050405020304" pitchFamily="18" charset="0"/>
              </a:rPr>
              <a:t>minh ngắn gọn về mạch lạc và liên kết của đoạn </a:t>
            </a:r>
            <a:r>
              <a:rPr lang="vi-VN" sz="4000" b="1" dirty="0" smtClean="0">
                <a:latin typeface="Times New Roman" panose="02020603050405020304" pitchFamily="18" charset="0"/>
                <a:ea typeface="Calibri" panose="020F0502020204030204" pitchFamily="34" charset="0"/>
                <a:cs typeface="Times New Roman" panose="02020603050405020304" pitchFamily="18" charset="0"/>
              </a:rPr>
              <a:t>văn</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063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555641"/>
          </a:xfrm>
          <a:prstGeom prst="rect">
            <a:avLst/>
          </a:prstGeom>
        </p:spPr>
        <p:txBody>
          <a:bodyPr wrap="square">
            <a:spAutoFit/>
          </a:bodyPr>
          <a:lstStyle/>
          <a:p>
            <a:pPr algn="just"/>
            <a:r>
              <a:rPr lang="en-US" sz="3000" b="1" dirty="0" smtClean="0">
                <a:latin typeface="Arial" pitchFamily="34" charset="0"/>
                <a:cs typeface="Arial" pitchFamily="34" charset="0"/>
              </a:rPr>
              <a:t>  </a:t>
            </a:r>
            <a:r>
              <a:rPr lang="vi-VN" sz="3000" b="1" dirty="0" smtClean="0">
                <a:latin typeface="Arial" pitchFamily="34" charset="0"/>
                <a:cs typeface="Arial" pitchFamily="34" charset="0"/>
              </a:rPr>
              <a:t>       </a:t>
            </a:r>
            <a:r>
              <a:rPr lang="en-US" sz="3000" b="1" dirty="0" err="1" smtClean="0">
                <a:latin typeface="Arial" pitchFamily="34" charset="0"/>
                <a:cs typeface="Arial" pitchFamily="34" charset="0"/>
              </a:rPr>
              <a:t>Trong</a:t>
            </a:r>
            <a:r>
              <a:rPr lang="en-US" sz="3000" b="1" dirty="0" smtClean="0">
                <a:latin typeface="Arial" pitchFamily="34" charset="0"/>
                <a:cs typeface="Arial" pitchFamily="34" charset="0"/>
              </a:rPr>
              <a:t> </a:t>
            </a:r>
            <a:r>
              <a:rPr lang="en-US" sz="3000" b="1" dirty="0" err="1">
                <a:latin typeface="Arial" pitchFamily="34" charset="0"/>
                <a:cs typeface="Arial" pitchFamily="34" charset="0"/>
              </a:rPr>
              <a:t>giây</a:t>
            </a:r>
            <a:r>
              <a:rPr lang="en-US" sz="3000" b="1" dirty="0">
                <a:latin typeface="Arial" pitchFamily="34" charset="0"/>
                <a:cs typeface="Arial" pitchFamily="34" charset="0"/>
              </a:rPr>
              <a:t> </a:t>
            </a:r>
            <a:r>
              <a:rPr lang="en-US" sz="3000" b="1" dirty="0" err="1">
                <a:latin typeface="Arial" pitchFamily="34" charset="0"/>
                <a:cs typeface="Arial" pitchFamily="34" charset="0"/>
              </a:rPr>
              <a:t>phút</a:t>
            </a:r>
            <a:r>
              <a:rPr lang="en-US" sz="3000" b="1" dirty="0">
                <a:latin typeface="Arial" pitchFamily="34" charset="0"/>
                <a:cs typeface="Arial" pitchFamily="34" charset="0"/>
              </a:rPr>
              <a:t> </a:t>
            </a:r>
            <a:r>
              <a:rPr lang="en-US" sz="3000" b="1" dirty="0" err="1">
                <a:latin typeface="Arial" pitchFamily="34" charset="0"/>
                <a:cs typeface="Arial" pitchFamily="34" charset="0"/>
              </a:rPr>
              <a:t>đó</a:t>
            </a:r>
            <a:r>
              <a:rPr lang="en-US" sz="3000" b="1" dirty="0">
                <a:latin typeface="Arial" pitchFamily="34" charset="0"/>
                <a:cs typeface="Arial" pitchFamily="34" charset="0"/>
              </a:rPr>
              <a:t>, </a:t>
            </a:r>
            <a:r>
              <a:rPr lang="en-US" sz="3000" b="1" dirty="0" err="1">
                <a:solidFill>
                  <a:srgbClr val="FF0000"/>
                </a:solidFill>
                <a:latin typeface="Arial" pitchFamily="34" charset="0"/>
                <a:cs typeface="Arial" pitchFamily="34" charset="0"/>
              </a:rPr>
              <a:t>tôi</a:t>
            </a:r>
            <a:r>
              <a:rPr lang="en-US" sz="3000" b="1" dirty="0">
                <a:latin typeface="Arial" pitchFamily="34" charset="0"/>
                <a:cs typeface="Arial" pitchFamily="34" charset="0"/>
              </a:rPr>
              <a:t> </a:t>
            </a:r>
            <a:r>
              <a:rPr lang="en-US" sz="3000" b="1" dirty="0" err="1">
                <a:latin typeface="Arial" pitchFamily="34" charset="0"/>
                <a:cs typeface="Arial" pitchFamily="34" charset="0"/>
              </a:rPr>
              <a:t>cảm</a:t>
            </a:r>
            <a:r>
              <a:rPr lang="en-US" sz="3000" b="1" dirty="0">
                <a:latin typeface="Arial" pitchFamily="34" charset="0"/>
                <a:cs typeface="Arial" pitchFamily="34" charset="0"/>
              </a:rPr>
              <a:t> </a:t>
            </a:r>
            <a:r>
              <a:rPr lang="en-US" sz="3000" b="1" dirty="0" err="1">
                <a:latin typeface="Arial" pitchFamily="34" charset="0"/>
                <a:cs typeface="Arial" pitchFamily="34" charset="0"/>
              </a:rPr>
              <a:t>thấy</a:t>
            </a:r>
            <a:r>
              <a:rPr lang="en-US" sz="3000" b="1" dirty="0">
                <a:latin typeface="Arial" pitchFamily="34" charset="0"/>
                <a:cs typeface="Arial" pitchFamily="34" charset="0"/>
              </a:rPr>
              <a:t> </a:t>
            </a:r>
            <a:r>
              <a:rPr lang="en-US" sz="3000" b="1" dirty="0" err="1">
                <a:latin typeface="Arial" pitchFamily="34" charset="0"/>
                <a:cs typeface="Arial" pitchFamily="34" charset="0"/>
              </a:rPr>
              <a:t>cuộc</a:t>
            </a:r>
            <a:r>
              <a:rPr lang="en-US" sz="3000" b="1" dirty="0">
                <a:latin typeface="Arial" pitchFamily="34" charset="0"/>
                <a:cs typeface="Arial" pitchFamily="34" charset="0"/>
              </a:rPr>
              <a:t> </a:t>
            </a:r>
            <a:r>
              <a:rPr lang="en-US" sz="3000" b="1" dirty="0" err="1">
                <a:latin typeface="Arial" pitchFamily="34" charset="0"/>
                <a:cs typeface="Arial" pitchFamily="34" charset="0"/>
              </a:rPr>
              <a:t>tìm</a:t>
            </a:r>
            <a:r>
              <a:rPr lang="en-US" sz="3000" b="1" dirty="0">
                <a:latin typeface="Arial" pitchFamily="34" charset="0"/>
                <a:cs typeface="Arial" pitchFamily="34" charset="0"/>
              </a:rPr>
              <a:t> </a:t>
            </a:r>
            <a:r>
              <a:rPr lang="en-US" sz="3000" b="1" dirty="0" err="1">
                <a:latin typeface="Arial" pitchFamily="34" charset="0"/>
                <a:cs typeface="Arial" pitchFamily="34" charset="0"/>
              </a:rPr>
              <a:t>kiếm</a:t>
            </a:r>
            <a:r>
              <a:rPr lang="en-US" sz="3000" b="1" dirty="0">
                <a:latin typeface="Arial" pitchFamily="34" charset="0"/>
                <a:cs typeface="Arial" pitchFamily="34" charset="0"/>
              </a:rPr>
              <a:t> </a:t>
            </a:r>
            <a:r>
              <a:rPr lang="en-US" sz="3000" b="1" dirty="0" err="1">
                <a:latin typeface="Arial" pitchFamily="34" charset="0"/>
                <a:cs typeface="Arial" pitchFamily="34" charset="0"/>
              </a:rPr>
              <a:t>của</a:t>
            </a:r>
            <a:r>
              <a:rPr lang="en-US" sz="3000" b="1" dirty="0">
                <a:latin typeface="Arial" pitchFamily="34" charset="0"/>
                <a:cs typeface="Arial" pitchFamily="34" charset="0"/>
              </a:rPr>
              <a:t> </a:t>
            </a:r>
            <a:r>
              <a:rPr lang="en-US" sz="3000" b="1" dirty="0" err="1">
                <a:latin typeface="Arial" pitchFamily="34" charset="0"/>
                <a:cs typeface="Arial" pitchFamily="34" charset="0"/>
              </a:rPr>
              <a:t>chúng</a:t>
            </a:r>
            <a:r>
              <a:rPr lang="en-US" sz="3000" b="1" dirty="0">
                <a:latin typeface="Arial" pitchFamily="34" charset="0"/>
                <a:cs typeface="Arial" pitchFamily="34" charset="0"/>
              </a:rPr>
              <a:t> </a:t>
            </a:r>
            <a:r>
              <a:rPr lang="en-US" sz="3000" b="1" dirty="0" err="1">
                <a:latin typeface="Arial" pitchFamily="34" charset="0"/>
                <a:cs typeface="Arial" pitchFamily="34" charset="0"/>
              </a:rPr>
              <a:t>tôi</a:t>
            </a:r>
            <a:r>
              <a:rPr lang="en-US" sz="3000" b="1" dirty="0">
                <a:latin typeface="Arial" pitchFamily="34" charset="0"/>
                <a:cs typeface="Arial" pitchFamily="34" charset="0"/>
              </a:rPr>
              <a:t> </a:t>
            </a:r>
            <a:r>
              <a:rPr lang="en-US" sz="3000" b="1" dirty="0" err="1">
                <a:latin typeface="Arial" pitchFamily="34" charset="0"/>
                <a:cs typeface="Arial" pitchFamily="34" charset="0"/>
              </a:rPr>
              <a:t>đã</a:t>
            </a:r>
            <a:r>
              <a:rPr lang="en-US" sz="3000" b="1" dirty="0">
                <a:latin typeface="Arial" pitchFamily="34" charset="0"/>
                <a:cs typeface="Arial" pitchFamily="34" charset="0"/>
              </a:rPr>
              <a:t> </a:t>
            </a:r>
            <a:r>
              <a:rPr lang="en-US" sz="3000" b="1" dirty="0" err="1">
                <a:latin typeface="Arial" pitchFamily="34" charset="0"/>
                <a:cs typeface="Arial" pitchFamily="34" charset="0"/>
              </a:rPr>
              <a:t>kết</a:t>
            </a:r>
            <a:r>
              <a:rPr lang="en-US" sz="3000" b="1" dirty="0">
                <a:latin typeface="Arial" pitchFamily="34" charset="0"/>
                <a:cs typeface="Arial" pitchFamily="34" charset="0"/>
              </a:rPr>
              <a:t> </a:t>
            </a:r>
            <a:r>
              <a:rPr lang="en-US" sz="3000" b="1" dirty="0" err="1">
                <a:latin typeface="Arial" pitchFamily="34" charset="0"/>
                <a:cs typeface="Arial" pitchFamily="34" charset="0"/>
              </a:rPr>
              <a:t>thúc</a:t>
            </a:r>
            <a:r>
              <a:rPr lang="en-US" sz="3000" b="1" dirty="0">
                <a:latin typeface="Arial" pitchFamily="34" charset="0"/>
                <a:cs typeface="Arial" pitchFamily="34" charset="0"/>
              </a:rPr>
              <a:t>, </a:t>
            </a:r>
            <a:r>
              <a:rPr lang="en-US" sz="3000" b="1" dirty="0" err="1">
                <a:latin typeface="Arial" pitchFamily="34" charset="0"/>
                <a:cs typeface="Arial" pitchFamily="34" charset="0"/>
              </a:rPr>
              <a:t>và</a:t>
            </a:r>
            <a:r>
              <a:rPr lang="en-US" sz="3000" b="1" dirty="0">
                <a:latin typeface="Arial" pitchFamily="34" charset="0"/>
                <a:cs typeface="Arial" pitchFamily="34" charset="0"/>
              </a:rPr>
              <a:t> </a:t>
            </a:r>
            <a:r>
              <a:rPr lang="en-US" sz="3000" b="1" dirty="0" err="1">
                <a:latin typeface="Arial" pitchFamily="34" charset="0"/>
                <a:cs typeface="Arial" pitchFamily="34" charset="0"/>
              </a:rPr>
              <a:t>từ</a:t>
            </a:r>
            <a:r>
              <a:rPr lang="en-US" sz="3000" b="1" dirty="0">
                <a:latin typeface="Arial" pitchFamily="34" charset="0"/>
                <a:cs typeface="Arial" pitchFamily="34" charset="0"/>
              </a:rPr>
              <a:t> nay </a:t>
            </a:r>
            <a:r>
              <a:rPr lang="en-US" sz="3000" b="1" dirty="0" err="1">
                <a:latin typeface="Arial" pitchFamily="34" charset="0"/>
                <a:cs typeface="Arial" pitchFamily="34" charset="0"/>
              </a:rPr>
              <a:t>sẽ</a:t>
            </a:r>
            <a:r>
              <a:rPr lang="en-US" sz="3000" b="1" dirty="0">
                <a:latin typeface="Arial" pitchFamily="34" charset="0"/>
                <a:cs typeface="Arial" pitchFamily="34" charset="0"/>
              </a:rPr>
              <a:t> </a:t>
            </a:r>
            <a:r>
              <a:rPr lang="en-US" sz="3000" b="1" dirty="0" err="1">
                <a:latin typeface="Arial" pitchFamily="34" charset="0"/>
                <a:cs typeface="Arial" pitchFamily="34" charset="0"/>
              </a:rPr>
              <a:t>không</a:t>
            </a:r>
            <a:r>
              <a:rPr lang="en-US" sz="3000" b="1" dirty="0">
                <a:latin typeface="Arial" pitchFamily="34" charset="0"/>
                <a:cs typeface="Arial" pitchFamily="34" charset="0"/>
              </a:rPr>
              <a:t> </a:t>
            </a:r>
            <a:r>
              <a:rPr lang="en-US" sz="3000" b="1" dirty="0" err="1">
                <a:latin typeface="Arial" pitchFamily="34" charset="0"/>
                <a:cs typeface="Arial" pitchFamily="34" charset="0"/>
              </a:rPr>
              <a:t>bao</a:t>
            </a:r>
            <a:r>
              <a:rPr lang="en-US" sz="3000" b="1" dirty="0">
                <a:latin typeface="Arial" pitchFamily="34" charset="0"/>
                <a:cs typeface="Arial" pitchFamily="34" charset="0"/>
              </a:rPr>
              <a:t> </a:t>
            </a:r>
            <a:r>
              <a:rPr lang="en-US" sz="3000" b="1" dirty="0" err="1">
                <a:latin typeface="Arial" pitchFamily="34" charset="0"/>
                <a:cs typeface="Arial" pitchFamily="34" charset="0"/>
              </a:rPr>
              <a:t>giờ</a:t>
            </a:r>
            <a:r>
              <a:rPr lang="en-US" sz="3000" b="1" dirty="0">
                <a:latin typeface="Arial" pitchFamily="34" charset="0"/>
                <a:cs typeface="Arial" pitchFamily="34" charset="0"/>
              </a:rPr>
              <a:t> </a:t>
            </a:r>
            <a:r>
              <a:rPr lang="en-US" sz="3000" b="1" dirty="0" err="1">
                <a:latin typeface="Arial" pitchFamily="34" charset="0"/>
                <a:cs typeface="Arial" pitchFamily="34" charset="0"/>
              </a:rPr>
              <a:t>gặp</a:t>
            </a:r>
            <a:r>
              <a:rPr lang="en-US" sz="3000" b="1" dirty="0">
                <a:latin typeface="Arial" pitchFamily="34" charset="0"/>
                <a:cs typeface="Arial" pitchFamily="34" charset="0"/>
              </a:rPr>
              <a:t> </a:t>
            </a:r>
            <a:r>
              <a:rPr lang="en-US" sz="3000" b="1" dirty="0" err="1">
                <a:latin typeface="Arial" pitchFamily="34" charset="0"/>
                <a:cs typeface="Arial" pitchFamily="34" charset="0"/>
              </a:rPr>
              <a:t>quái</a:t>
            </a:r>
            <a:r>
              <a:rPr lang="en-US" sz="3000" b="1" dirty="0">
                <a:latin typeface="Arial" pitchFamily="34" charset="0"/>
                <a:cs typeface="Arial" pitchFamily="34" charset="0"/>
              </a:rPr>
              <a:t> </a:t>
            </a:r>
            <a:r>
              <a:rPr lang="en-US" sz="3000" b="1" dirty="0" err="1">
                <a:latin typeface="Arial" pitchFamily="34" charset="0"/>
                <a:cs typeface="Arial" pitchFamily="34" charset="0"/>
              </a:rPr>
              <a:t>vật</a:t>
            </a:r>
            <a:r>
              <a:rPr lang="en-US" sz="3000" b="1" dirty="0">
                <a:latin typeface="Arial" pitchFamily="34" charset="0"/>
                <a:cs typeface="Arial" pitchFamily="34" charset="0"/>
              </a:rPr>
              <a:t> </a:t>
            </a:r>
            <a:r>
              <a:rPr lang="en-US" sz="3000" b="1" dirty="0" err="1">
                <a:latin typeface="Arial" pitchFamily="34" charset="0"/>
                <a:cs typeface="Arial" pitchFamily="34" charset="0"/>
              </a:rPr>
              <a:t>nữa</a:t>
            </a:r>
            <a:r>
              <a:rPr lang="en-US" sz="3000" b="1" dirty="0">
                <a:latin typeface="Arial" pitchFamily="34" charset="0"/>
                <a:cs typeface="Arial" pitchFamily="34" charset="0"/>
              </a:rPr>
              <a:t> (1). </a:t>
            </a:r>
            <a:r>
              <a:rPr lang="en-US" sz="3000" b="1" dirty="0" err="1">
                <a:solidFill>
                  <a:srgbClr val="0A02AE"/>
                </a:solidFill>
                <a:latin typeface="Arial" pitchFamily="34" charset="0"/>
                <a:cs typeface="Arial" pitchFamily="34" charset="0"/>
              </a:rPr>
              <a:t>Nhưng</a:t>
            </a:r>
            <a:r>
              <a:rPr lang="en-US" sz="3000" b="1" dirty="0">
                <a:solidFill>
                  <a:srgbClr val="0A02AE"/>
                </a:solidFill>
                <a:latin typeface="Arial" pitchFamily="34" charset="0"/>
                <a:cs typeface="Arial" pitchFamily="34" charset="0"/>
              </a:rPr>
              <a:t> </a:t>
            </a:r>
            <a:r>
              <a:rPr lang="en-US" sz="3000" b="1" dirty="0" err="1">
                <a:solidFill>
                  <a:srgbClr val="FF0000"/>
                </a:solidFill>
                <a:latin typeface="Arial" pitchFamily="34" charset="0"/>
                <a:cs typeface="Arial" pitchFamily="34" charset="0"/>
              </a:rPr>
              <a:t>tôi</a:t>
            </a:r>
            <a:r>
              <a:rPr lang="en-US" sz="3000" b="1" dirty="0">
                <a:latin typeface="Arial" pitchFamily="34" charset="0"/>
                <a:cs typeface="Arial" pitchFamily="34" charset="0"/>
              </a:rPr>
              <a:t> </a:t>
            </a:r>
            <a:r>
              <a:rPr lang="en-US" sz="3000" b="1" dirty="0" err="1">
                <a:latin typeface="Arial" pitchFamily="34" charset="0"/>
                <a:cs typeface="Arial" pitchFamily="34" charset="0"/>
              </a:rPr>
              <a:t>đã</a:t>
            </a:r>
            <a:r>
              <a:rPr lang="en-US" sz="3000" b="1" dirty="0">
                <a:latin typeface="Arial" pitchFamily="34" charset="0"/>
                <a:cs typeface="Arial" pitchFamily="34" charset="0"/>
              </a:rPr>
              <a:t> </a:t>
            </a:r>
            <a:r>
              <a:rPr lang="en-US" sz="3000" b="1" dirty="0" err="1">
                <a:latin typeface="Arial" pitchFamily="34" charset="0"/>
                <a:cs typeface="Arial" pitchFamily="34" charset="0"/>
              </a:rPr>
              <a:t>lầm</a:t>
            </a:r>
            <a:r>
              <a:rPr lang="en-US" sz="3000" b="1" dirty="0">
                <a:latin typeface="Arial" pitchFamily="34" charset="0"/>
                <a:cs typeface="Arial" pitchFamily="34" charset="0"/>
              </a:rPr>
              <a:t>, </a:t>
            </a:r>
            <a:r>
              <a:rPr lang="en-US" sz="3000" b="1" dirty="0" err="1">
                <a:latin typeface="Arial" pitchFamily="34" charset="0"/>
                <a:cs typeface="Arial" pitchFamily="34" charset="0"/>
              </a:rPr>
              <a:t>mười</a:t>
            </a:r>
            <a:r>
              <a:rPr lang="en-US" sz="3000" b="1" dirty="0">
                <a:latin typeface="Arial" pitchFamily="34" charset="0"/>
                <a:cs typeface="Arial" pitchFamily="34" charset="0"/>
              </a:rPr>
              <a:t> </a:t>
            </a:r>
            <a:r>
              <a:rPr lang="en-US" sz="3000" b="1" dirty="0" err="1">
                <a:latin typeface="Arial" pitchFamily="34" charset="0"/>
                <a:cs typeface="Arial" pitchFamily="34" charset="0"/>
              </a:rPr>
              <a:t>giờ</a:t>
            </a:r>
            <a:r>
              <a:rPr lang="en-US" sz="3000" b="1" dirty="0">
                <a:latin typeface="Arial" pitchFamily="34" charset="0"/>
                <a:cs typeface="Arial" pitchFamily="34" charset="0"/>
              </a:rPr>
              <a:t> </a:t>
            </a:r>
            <a:r>
              <a:rPr lang="en-US" sz="3000" b="1" dirty="0" err="1">
                <a:latin typeface="Arial" pitchFamily="34" charset="0"/>
                <a:cs typeface="Arial" pitchFamily="34" charset="0"/>
              </a:rPr>
              <a:t>năm</a:t>
            </a:r>
            <a:r>
              <a:rPr lang="en-US" sz="3000" b="1" dirty="0">
                <a:latin typeface="Arial" pitchFamily="34" charset="0"/>
                <a:cs typeface="Arial" pitchFamily="34" charset="0"/>
              </a:rPr>
              <a:t> </a:t>
            </a:r>
            <a:r>
              <a:rPr lang="en-US" sz="3000" b="1" dirty="0" err="1">
                <a:latin typeface="Arial" pitchFamily="34" charset="0"/>
                <a:cs typeface="Arial" pitchFamily="34" charset="0"/>
              </a:rPr>
              <a:t>mươi</a:t>
            </a:r>
            <a:r>
              <a:rPr lang="en-US" sz="3000" b="1" dirty="0">
                <a:latin typeface="Arial" pitchFamily="34" charset="0"/>
                <a:cs typeface="Arial" pitchFamily="34" charset="0"/>
              </a:rPr>
              <a:t> </a:t>
            </a:r>
            <a:r>
              <a:rPr lang="en-US" sz="3000" b="1" dirty="0" err="1">
                <a:latin typeface="Arial" pitchFamily="34" charset="0"/>
                <a:cs typeface="Arial" pitchFamily="34" charset="0"/>
              </a:rPr>
              <a:t>phút</a:t>
            </a:r>
            <a:r>
              <a:rPr lang="en-US" sz="3000" b="1" dirty="0">
                <a:latin typeface="Arial" pitchFamily="34" charset="0"/>
                <a:cs typeface="Arial" pitchFamily="34" charset="0"/>
              </a:rPr>
              <a:t> </a:t>
            </a:r>
            <a:r>
              <a:rPr lang="en-US" sz="3000" b="1" dirty="0" err="1">
                <a:latin typeface="Arial" pitchFamily="34" charset="0"/>
                <a:cs typeface="Arial" pitchFamily="34" charset="0"/>
              </a:rPr>
              <a:t>đêm</a:t>
            </a:r>
            <a:r>
              <a:rPr lang="en-US" sz="3000" b="1" dirty="0">
                <a:latin typeface="Arial" pitchFamily="34" charset="0"/>
                <a:cs typeface="Arial" pitchFamily="34" charset="0"/>
              </a:rPr>
              <a:t> </a:t>
            </a:r>
            <a:r>
              <a:rPr lang="en-US" sz="3000" b="1" dirty="0" err="1">
                <a:latin typeface="Arial" pitchFamily="34" charset="0"/>
                <a:cs typeface="Arial" pitchFamily="34" charset="0"/>
              </a:rPr>
              <a:t>hôm</a:t>
            </a:r>
            <a:r>
              <a:rPr lang="en-US" sz="3000" b="1" dirty="0">
                <a:latin typeface="Arial" pitchFamily="34" charset="0"/>
                <a:cs typeface="Arial" pitchFamily="34" charset="0"/>
              </a:rPr>
              <a:t> </a:t>
            </a:r>
            <a:r>
              <a:rPr lang="en-US" sz="3000" b="1" dirty="0" err="1">
                <a:latin typeface="Arial" pitchFamily="34" charset="0"/>
                <a:cs typeface="Arial" pitchFamily="34" charset="0"/>
              </a:rPr>
              <a:t>ấy</a:t>
            </a:r>
            <a:r>
              <a:rPr lang="en-US" sz="3000" b="1" dirty="0">
                <a:latin typeface="Arial" pitchFamily="34" charset="0"/>
                <a:cs typeface="Arial" pitchFamily="34" charset="0"/>
              </a:rPr>
              <a:t>, </a:t>
            </a:r>
            <a:r>
              <a:rPr lang="en-US" sz="3000" b="1" dirty="0" err="1">
                <a:latin typeface="Arial" pitchFamily="34" charset="0"/>
                <a:cs typeface="Arial" pitchFamily="34" charset="0"/>
              </a:rPr>
              <a:t>cách</a:t>
            </a:r>
            <a:r>
              <a:rPr lang="en-US" sz="3000" b="1" dirty="0">
                <a:latin typeface="Arial" pitchFamily="34" charset="0"/>
                <a:cs typeface="Arial" pitchFamily="34" charset="0"/>
              </a:rPr>
              <a:t> </a:t>
            </a:r>
            <a:r>
              <a:rPr lang="en-US" sz="3000" b="1" dirty="0" err="1">
                <a:latin typeface="Arial" pitchFamily="34" charset="0"/>
                <a:cs typeface="Arial" pitchFamily="34" charset="0"/>
              </a:rPr>
              <a:t>tàu</a:t>
            </a:r>
            <a:r>
              <a:rPr lang="en-US" sz="3000" b="1" dirty="0">
                <a:latin typeface="Arial" pitchFamily="34" charset="0"/>
                <a:cs typeface="Arial" pitchFamily="34" charset="0"/>
              </a:rPr>
              <a:t> </a:t>
            </a:r>
            <a:r>
              <a:rPr lang="en-US" sz="3000" b="1" dirty="0" err="1">
                <a:latin typeface="Arial" pitchFamily="34" charset="0"/>
                <a:cs typeface="Arial" pitchFamily="34" charset="0"/>
              </a:rPr>
              <a:t>ba</a:t>
            </a:r>
            <a:r>
              <a:rPr lang="en-US" sz="3000" b="1" dirty="0">
                <a:latin typeface="Arial" pitchFamily="34" charset="0"/>
                <a:cs typeface="Arial" pitchFamily="34" charset="0"/>
              </a:rPr>
              <a:t> </a:t>
            </a:r>
            <a:r>
              <a:rPr lang="en-US" sz="3000" b="1" dirty="0" err="1">
                <a:latin typeface="Arial" pitchFamily="34" charset="0"/>
                <a:cs typeface="Arial" pitchFamily="34" charset="0"/>
              </a:rPr>
              <a:t>hải</a:t>
            </a:r>
            <a:r>
              <a:rPr lang="en-US" sz="3000" b="1" dirty="0">
                <a:latin typeface="Arial" pitchFamily="34" charset="0"/>
                <a:cs typeface="Arial" pitchFamily="34" charset="0"/>
              </a:rPr>
              <a:t> </a:t>
            </a:r>
            <a:r>
              <a:rPr lang="en-US" sz="3000" b="1" dirty="0" err="1">
                <a:latin typeface="Arial" pitchFamily="34" charset="0"/>
                <a:cs typeface="Arial" pitchFamily="34" charset="0"/>
              </a:rPr>
              <a:t>lí</a:t>
            </a:r>
            <a:r>
              <a:rPr lang="en-US" sz="3000" b="1" dirty="0">
                <a:latin typeface="Arial" pitchFamily="34" charset="0"/>
                <a:cs typeface="Arial" pitchFamily="34" charset="0"/>
              </a:rPr>
              <a:t> </a:t>
            </a:r>
            <a:r>
              <a:rPr lang="en-US" sz="3000" b="1" dirty="0" err="1">
                <a:latin typeface="Arial" pitchFamily="34" charset="0"/>
                <a:cs typeface="Arial" pitchFamily="34" charset="0"/>
              </a:rPr>
              <a:t>lại</a:t>
            </a:r>
            <a:r>
              <a:rPr lang="en-US" sz="3000" b="1" dirty="0">
                <a:latin typeface="Arial" pitchFamily="34" charset="0"/>
                <a:cs typeface="Arial" pitchFamily="34" charset="0"/>
              </a:rPr>
              <a:t> </a:t>
            </a:r>
            <a:r>
              <a:rPr lang="en-US" sz="3000" b="1" dirty="0" err="1">
                <a:latin typeface="Arial" pitchFamily="34" charset="0"/>
                <a:cs typeface="Arial" pitchFamily="34" charset="0"/>
              </a:rPr>
              <a:t>bừng</a:t>
            </a:r>
            <a:r>
              <a:rPr lang="en-US" sz="3000" b="1" dirty="0">
                <a:latin typeface="Arial" pitchFamily="34" charset="0"/>
                <a:cs typeface="Arial" pitchFamily="34" charset="0"/>
              </a:rPr>
              <a:t> </a:t>
            </a:r>
            <a:r>
              <a:rPr lang="en-US" sz="3000" b="1" dirty="0" err="1">
                <a:latin typeface="Arial" pitchFamily="34" charset="0"/>
                <a:cs typeface="Arial" pitchFamily="34" charset="0"/>
              </a:rPr>
              <a:t>lên</a:t>
            </a:r>
            <a:r>
              <a:rPr lang="en-US" sz="3000" b="1" dirty="0">
                <a:latin typeface="Arial" pitchFamily="34" charset="0"/>
                <a:cs typeface="Arial" pitchFamily="34" charset="0"/>
              </a:rPr>
              <a:t> </a:t>
            </a:r>
            <a:r>
              <a:rPr lang="en-US" sz="3000" b="1" dirty="0" err="1">
                <a:latin typeface="Arial" pitchFamily="34" charset="0"/>
                <a:cs typeface="Arial" pitchFamily="34" charset="0"/>
              </a:rPr>
              <a:t>ánh</a:t>
            </a:r>
            <a:r>
              <a:rPr lang="en-US" sz="3000" b="1" dirty="0">
                <a:latin typeface="Arial" pitchFamily="34" charset="0"/>
                <a:cs typeface="Arial" pitchFamily="34" charset="0"/>
              </a:rPr>
              <a:t> </a:t>
            </a:r>
            <a:r>
              <a:rPr lang="en-US" sz="3000" b="1" dirty="0" err="1">
                <a:latin typeface="Arial" pitchFamily="34" charset="0"/>
                <a:cs typeface="Arial" pitchFamily="34" charset="0"/>
              </a:rPr>
              <a:t>điện</a:t>
            </a:r>
            <a:r>
              <a:rPr lang="en-US" sz="3000" b="1" dirty="0">
                <a:latin typeface="Arial" pitchFamily="34" charset="0"/>
                <a:cs typeface="Arial" pitchFamily="34" charset="0"/>
              </a:rPr>
              <a:t> </a:t>
            </a:r>
            <a:r>
              <a:rPr lang="en-US" sz="3000" b="1" dirty="0" err="1">
                <a:latin typeface="Arial" pitchFamily="34" charset="0"/>
                <a:cs typeface="Arial" pitchFamily="34" charset="0"/>
              </a:rPr>
              <a:t>sáng</a:t>
            </a:r>
            <a:r>
              <a:rPr lang="en-US" sz="3000" b="1" dirty="0">
                <a:latin typeface="Arial" pitchFamily="34" charset="0"/>
                <a:cs typeface="Arial" pitchFamily="34" charset="0"/>
              </a:rPr>
              <a:t> </a:t>
            </a:r>
            <a:r>
              <a:rPr lang="en-US" sz="3000" b="1" dirty="0" err="1">
                <a:latin typeface="Arial" pitchFamily="34" charset="0"/>
                <a:cs typeface="Arial" pitchFamily="34" charset="0"/>
              </a:rPr>
              <a:t>chói</a:t>
            </a:r>
            <a:r>
              <a:rPr lang="en-US" sz="3000" b="1" dirty="0">
                <a:latin typeface="Arial" pitchFamily="34" charset="0"/>
                <a:cs typeface="Arial" pitchFamily="34" charset="0"/>
              </a:rPr>
              <a:t> </a:t>
            </a:r>
            <a:r>
              <a:rPr lang="en-US" sz="3000" b="1" dirty="0" err="1">
                <a:latin typeface="Arial" pitchFamily="34" charset="0"/>
                <a:cs typeface="Arial" pitchFamily="34" charset="0"/>
              </a:rPr>
              <a:t>như</a:t>
            </a:r>
            <a:r>
              <a:rPr lang="en-US" sz="3000" b="1" dirty="0">
                <a:latin typeface="Arial" pitchFamily="34" charset="0"/>
                <a:cs typeface="Arial" pitchFamily="34" charset="0"/>
              </a:rPr>
              <a:t> </a:t>
            </a:r>
            <a:r>
              <a:rPr lang="en-US" sz="3000" b="1" dirty="0" err="1">
                <a:latin typeface="Arial" pitchFamily="34" charset="0"/>
                <a:cs typeface="Arial" pitchFamily="34" charset="0"/>
              </a:rPr>
              <a:t>đêm</a:t>
            </a:r>
            <a:r>
              <a:rPr lang="en-US" sz="3000" b="1" dirty="0">
                <a:latin typeface="Arial" pitchFamily="34" charset="0"/>
                <a:cs typeface="Arial" pitchFamily="34" charset="0"/>
              </a:rPr>
              <a:t> </a:t>
            </a:r>
            <a:r>
              <a:rPr lang="en-US" sz="3000" b="1" dirty="0" err="1">
                <a:latin typeface="Arial" pitchFamily="34" charset="0"/>
                <a:cs typeface="Arial" pitchFamily="34" charset="0"/>
              </a:rPr>
              <a:t>trước</a:t>
            </a:r>
            <a:r>
              <a:rPr lang="en-US" sz="3000" b="1" dirty="0">
                <a:latin typeface="Arial" pitchFamily="34" charset="0"/>
                <a:cs typeface="Arial" pitchFamily="34" charset="0"/>
              </a:rPr>
              <a:t> (2). </a:t>
            </a:r>
            <a:r>
              <a:rPr lang="en-US" sz="3000" b="1" dirty="0">
                <a:solidFill>
                  <a:srgbClr val="FF0000"/>
                </a:solidFill>
                <a:latin typeface="Arial" pitchFamily="34" charset="0"/>
                <a:cs typeface="Arial" pitchFamily="34" charset="0"/>
              </a:rPr>
              <a:t>Con </a:t>
            </a:r>
            <a:r>
              <a:rPr lang="en-US" sz="3000" b="1" dirty="0" err="1">
                <a:solidFill>
                  <a:srgbClr val="FF0000"/>
                </a:solidFill>
                <a:latin typeface="Arial" pitchFamily="34" charset="0"/>
                <a:cs typeface="Arial" pitchFamily="34" charset="0"/>
              </a:rPr>
              <a:t>cá</a:t>
            </a:r>
            <a:r>
              <a:rPr lang="en-US" sz="3000" b="1" dirty="0">
                <a:solidFill>
                  <a:srgbClr val="FF0000"/>
                </a:solidFill>
                <a:latin typeface="Arial" pitchFamily="34" charset="0"/>
                <a:cs typeface="Arial" pitchFamily="34" charset="0"/>
              </a:rPr>
              <a:t> </a:t>
            </a:r>
            <a:r>
              <a:rPr lang="en-US" sz="3000" b="1" dirty="0" err="1">
                <a:latin typeface="Arial" pitchFamily="34" charset="0"/>
                <a:cs typeface="Arial" pitchFamily="34" charset="0"/>
              </a:rPr>
              <a:t>nằm</a:t>
            </a:r>
            <a:r>
              <a:rPr lang="en-US" sz="3000" b="1" dirty="0">
                <a:latin typeface="Arial" pitchFamily="34" charset="0"/>
                <a:cs typeface="Arial" pitchFamily="34" charset="0"/>
              </a:rPr>
              <a:t> </a:t>
            </a:r>
            <a:r>
              <a:rPr lang="en-US" sz="3000" b="1" dirty="0" err="1">
                <a:latin typeface="Arial" pitchFamily="34" charset="0"/>
                <a:cs typeface="Arial" pitchFamily="34" charset="0"/>
              </a:rPr>
              <a:t>yên</a:t>
            </a:r>
            <a:r>
              <a:rPr lang="en-US" sz="3000" b="1" dirty="0">
                <a:latin typeface="Arial" pitchFamily="34" charset="0"/>
                <a:cs typeface="Arial" pitchFamily="34" charset="0"/>
              </a:rPr>
              <a:t>, </a:t>
            </a:r>
            <a:r>
              <a:rPr lang="en-US" sz="3000" b="1" dirty="0" err="1">
                <a:latin typeface="Arial" pitchFamily="34" charset="0"/>
                <a:cs typeface="Arial" pitchFamily="34" charset="0"/>
              </a:rPr>
              <a:t>thuyền</a:t>
            </a:r>
            <a:r>
              <a:rPr lang="en-US" sz="3000" b="1" dirty="0">
                <a:latin typeface="Arial" pitchFamily="34" charset="0"/>
                <a:cs typeface="Arial" pitchFamily="34" charset="0"/>
              </a:rPr>
              <a:t> </a:t>
            </a:r>
            <a:r>
              <a:rPr lang="en-US" sz="3000" b="1" dirty="0" err="1">
                <a:latin typeface="Arial" pitchFamily="34" charset="0"/>
                <a:cs typeface="Arial" pitchFamily="34" charset="0"/>
              </a:rPr>
              <a:t>trưởng</a:t>
            </a:r>
            <a:r>
              <a:rPr lang="en-US" sz="3000" b="1" dirty="0">
                <a:latin typeface="Arial" pitchFamily="34" charset="0"/>
                <a:cs typeface="Arial" pitchFamily="34" charset="0"/>
              </a:rPr>
              <a:t> </a:t>
            </a:r>
            <a:r>
              <a:rPr lang="en-US" sz="3000" b="1" dirty="0" err="1">
                <a:latin typeface="Arial" pitchFamily="34" charset="0"/>
                <a:cs typeface="Arial" pitchFamily="34" charset="0"/>
              </a:rPr>
              <a:t>Phác-ra-guýt</a:t>
            </a:r>
            <a:r>
              <a:rPr lang="en-US" sz="3000" b="1" dirty="0">
                <a:latin typeface="Arial" pitchFamily="34" charset="0"/>
                <a:cs typeface="Arial" pitchFamily="34" charset="0"/>
              </a:rPr>
              <a:t> </a:t>
            </a:r>
            <a:r>
              <a:rPr lang="en-US" sz="3000" b="1" dirty="0" err="1">
                <a:latin typeface="Arial" pitchFamily="34" charset="0"/>
                <a:cs typeface="Arial" pitchFamily="34" charset="0"/>
              </a:rPr>
              <a:t>ra</a:t>
            </a:r>
            <a:r>
              <a:rPr lang="en-US" sz="3000" b="1" dirty="0">
                <a:latin typeface="Arial" pitchFamily="34" charset="0"/>
                <a:cs typeface="Arial" pitchFamily="34" charset="0"/>
              </a:rPr>
              <a:t> </a:t>
            </a:r>
            <a:r>
              <a:rPr lang="en-US" sz="3000" b="1" dirty="0" err="1">
                <a:latin typeface="Arial" pitchFamily="34" charset="0"/>
                <a:cs typeface="Arial" pitchFamily="34" charset="0"/>
              </a:rPr>
              <a:t>lệnh</a:t>
            </a:r>
            <a:r>
              <a:rPr lang="en-US" sz="3000" b="1" dirty="0">
                <a:latin typeface="Arial" pitchFamily="34" charset="0"/>
                <a:cs typeface="Arial" pitchFamily="34" charset="0"/>
              </a:rPr>
              <a:t> </a:t>
            </a:r>
            <a:r>
              <a:rPr lang="en-US" sz="3000" b="1" dirty="0" err="1">
                <a:latin typeface="Arial" pitchFamily="34" charset="0"/>
                <a:cs typeface="Arial" pitchFamily="34" charset="0"/>
              </a:rPr>
              <a:t>tàu</a:t>
            </a:r>
            <a:r>
              <a:rPr lang="en-US" sz="3000" b="1" dirty="0">
                <a:latin typeface="Arial" pitchFamily="34" charset="0"/>
                <a:cs typeface="Arial" pitchFamily="34" charset="0"/>
              </a:rPr>
              <a:t> </a:t>
            </a:r>
            <a:r>
              <a:rPr lang="en-US" sz="3000" b="1" dirty="0" err="1">
                <a:latin typeface="Arial" pitchFamily="34" charset="0"/>
                <a:cs typeface="Arial" pitchFamily="34" charset="0"/>
              </a:rPr>
              <a:t>chạy</a:t>
            </a:r>
            <a:r>
              <a:rPr lang="en-US" sz="3000" b="1" dirty="0">
                <a:latin typeface="Arial" pitchFamily="34" charset="0"/>
                <a:cs typeface="Arial" pitchFamily="34" charset="0"/>
              </a:rPr>
              <a:t> </a:t>
            </a:r>
            <a:r>
              <a:rPr lang="en-US" sz="3000" b="1" dirty="0" err="1">
                <a:latin typeface="Arial" pitchFamily="34" charset="0"/>
                <a:cs typeface="Arial" pitchFamily="34" charset="0"/>
              </a:rPr>
              <a:t>từ</a:t>
            </a:r>
            <a:r>
              <a:rPr lang="en-US" sz="3000" b="1" dirty="0">
                <a:latin typeface="Arial" pitchFamily="34" charset="0"/>
                <a:cs typeface="Arial" pitchFamily="34" charset="0"/>
              </a:rPr>
              <a:t> </a:t>
            </a:r>
            <a:r>
              <a:rPr lang="en-US" sz="3000" b="1" dirty="0" err="1">
                <a:latin typeface="Arial" pitchFamily="34" charset="0"/>
                <a:cs typeface="Arial" pitchFamily="34" charset="0"/>
              </a:rPr>
              <a:t>từ</a:t>
            </a:r>
            <a:r>
              <a:rPr lang="en-US" sz="3000" b="1" dirty="0">
                <a:latin typeface="Arial" pitchFamily="34" charset="0"/>
                <a:cs typeface="Arial" pitchFamily="34" charset="0"/>
              </a:rPr>
              <a:t> </a:t>
            </a:r>
            <a:r>
              <a:rPr lang="en-US" sz="3000" b="1" dirty="0" err="1">
                <a:latin typeface="Arial" pitchFamily="34" charset="0"/>
                <a:cs typeface="Arial" pitchFamily="34" charset="0"/>
              </a:rPr>
              <a:t>để</a:t>
            </a:r>
            <a:r>
              <a:rPr lang="en-US" sz="3000" b="1" dirty="0">
                <a:latin typeface="Arial" pitchFamily="34" charset="0"/>
                <a:cs typeface="Arial" pitchFamily="34" charset="0"/>
              </a:rPr>
              <a:t> </a:t>
            </a:r>
            <a:r>
              <a:rPr lang="en-US" sz="3000" b="1" dirty="0" err="1">
                <a:latin typeface="Arial" pitchFamily="34" charset="0"/>
                <a:cs typeface="Arial" pitchFamily="34" charset="0"/>
              </a:rPr>
              <a:t>đối</a:t>
            </a:r>
            <a:r>
              <a:rPr lang="en-US" sz="3000" b="1" dirty="0">
                <a:latin typeface="Arial" pitchFamily="34" charset="0"/>
                <a:cs typeface="Arial" pitchFamily="34" charset="0"/>
              </a:rPr>
              <a:t> </a:t>
            </a:r>
            <a:r>
              <a:rPr lang="en-US" sz="3000" b="1" dirty="0" err="1">
                <a:latin typeface="Arial" pitchFamily="34" charset="0"/>
                <a:cs typeface="Arial" pitchFamily="34" charset="0"/>
              </a:rPr>
              <a:t>thủ</a:t>
            </a:r>
            <a:r>
              <a:rPr lang="en-US" sz="3000" b="1" dirty="0">
                <a:latin typeface="Arial" pitchFamily="34" charset="0"/>
                <a:cs typeface="Arial" pitchFamily="34" charset="0"/>
              </a:rPr>
              <a:t> </a:t>
            </a:r>
            <a:r>
              <a:rPr lang="en-US" sz="3000" b="1" dirty="0" err="1">
                <a:latin typeface="Arial" pitchFamily="34" charset="0"/>
                <a:cs typeface="Arial" pitchFamily="34" charset="0"/>
              </a:rPr>
              <a:t>khỏi</a:t>
            </a:r>
            <a:r>
              <a:rPr lang="en-US" sz="3000" b="1" dirty="0">
                <a:latin typeface="Arial" pitchFamily="34" charset="0"/>
                <a:cs typeface="Arial" pitchFamily="34" charset="0"/>
              </a:rPr>
              <a:t> </a:t>
            </a:r>
            <a:r>
              <a:rPr lang="en-US" sz="3000" b="1" dirty="0" err="1">
                <a:latin typeface="Arial" pitchFamily="34" charset="0"/>
                <a:cs typeface="Arial" pitchFamily="34" charset="0"/>
              </a:rPr>
              <a:t>thức</a:t>
            </a:r>
            <a:r>
              <a:rPr lang="en-US" sz="3000" b="1" dirty="0">
                <a:latin typeface="Arial" pitchFamily="34" charset="0"/>
                <a:cs typeface="Arial" pitchFamily="34" charset="0"/>
              </a:rPr>
              <a:t> </a:t>
            </a:r>
            <a:r>
              <a:rPr lang="en-US" sz="3000" b="1" dirty="0" err="1">
                <a:latin typeface="Arial" pitchFamily="34" charset="0"/>
                <a:cs typeface="Arial" pitchFamily="34" charset="0"/>
              </a:rPr>
              <a:t>giấc</a:t>
            </a:r>
            <a:r>
              <a:rPr lang="en-US" sz="3000" b="1" dirty="0">
                <a:latin typeface="Arial" pitchFamily="34" charset="0"/>
                <a:cs typeface="Arial" pitchFamily="34" charset="0"/>
              </a:rPr>
              <a:t> (3). </a:t>
            </a:r>
            <a:r>
              <a:rPr lang="en-US" sz="3000" b="1" dirty="0" err="1">
                <a:solidFill>
                  <a:srgbClr val="0A02AE"/>
                </a:solidFill>
                <a:latin typeface="Arial" pitchFamily="34" charset="0"/>
                <a:cs typeface="Arial" pitchFamily="34" charset="0"/>
              </a:rPr>
              <a:t>Lúc</a:t>
            </a:r>
            <a:r>
              <a:rPr lang="en-US" sz="3000" b="1" dirty="0">
                <a:solidFill>
                  <a:srgbClr val="0A02AE"/>
                </a:solidFill>
                <a:latin typeface="Arial" pitchFamily="34" charset="0"/>
                <a:cs typeface="Arial" pitchFamily="34" charset="0"/>
              </a:rPr>
              <a:t> </a:t>
            </a:r>
            <a:r>
              <a:rPr lang="en-US" sz="3000" b="1" dirty="0" err="1">
                <a:solidFill>
                  <a:srgbClr val="0A02AE"/>
                </a:solidFill>
                <a:latin typeface="Arial" pitchFamily="34" charset="0"/>
                <a:cs typeface="Arial" pitchFamily="34" charset="0"/>
              </a:rPr>
              <a:t>đó</a:t>
            </a:r>
            <a:r>
              <a:rPr lang="en-US" sz="3000" b="1" dirty="0">
                <a:solidFill>
                  <a:srgbClr val="0A02AE"/>
                </a:solidFill>
                <a:latin typeface="Arial" pitchFamily="34" charset="0"/>
                <a:cs typeface="Arial" pitchFamily="34" charset="0"/>
              </a:rPr>
              <a:t> </a:t>
            </a:r>
            <a:r>
              <a:rPr lang="en-US" sz="3000" b="1" dirty="0" err="1">
                <a:latin typeface="Arial" pitchFamily="34" charset="0"/>
                <a:cs typeface="Arial" pitchFamily="34" charset="0"/>
              </a:rPr>
              <a:t>Nét</a:t>
            </a:r>
            <a:r>
              <a:rPr lang="en-US" sz="3000" b="1" dirty="0">
                <a:solidFill>
                  <a:srgbClr val="FF0000"/>
                </a:solidFill>
                <a:latin typeface="Arial" pitchFamily="34" charset="0"/>
                <a:cs typeface="Arial" pitchFamily="34" charset="0"/>
              </a:rPr>
              <a:t> </a:t>
            </a:r>
            <a:r>
              <a:rPr lang="en-US" sz="3000" b="1" dirty="0" err="1">
                <a:latin typeface="Arial" pitchFamily="34" charset="0"/>
                <a:cs typeface="Arial" pitchFamily="34" charset="0"/>
              </a:rPr>
              <a:t>lên</a:t>
            </a:r>
            <a:r>
              <a:rPr lang="en-US" sz="3000" b="1" dirty="0">
                <a:latin typeface="Arial" pitchFamily="34" charset="0"/>
                <a:cs typeface="Arial" pitchFamily="34" charset="0"/>
              </a:rPr>
              <a:t> </a:t>
            </a:r>
            <a:r>
              <a:rPr lang="en-US" sz="3000" b="1" dirty="0" err="1">
                <a:latin typeface="Arial" pitchFamily="34" charset="0"/>
                <a:cs typeface="Arial" pitchFamily="34" charset="0"/>
              </a:rPr>
              <a:t>lại</a:t>
            </a:r>
            <a:r>
              <a:rPr lang="en-US" sz="3000" b="1" dirty="0">
                <a:latin typeface="Arial" pitchFamily="34" charset="0"/>
                <a:cs typeface="Arial" pitchFamily="34" charset="0"/>
              </a:rPr>
              <a:t> </a:t>
            </a:r>
            <a:r>
              <a:rPr lang="en-US" sz="3000" b="1" dirty="0" err="1">
                <a:latin typeface="Arial" pitchFamily="34" charset="0"/>
                <a:cs typeface="Arial" pitchFamily="34" charset="0"/>
              </a:rPr>
              <a:t>vị</a:t>
            </a:r>
            <a:r>
              <a:rPr lang="en-US" sz="3000" b="1" dirty="0">
                <a:latin typeface="Arial" pitchFamily="34" charset="0"/>
                <a:cs typeface="Arial" pitchFamily="34" charset="0"/>
              </a:rPr>
              <a:t> </a:t>
            </a:r>
            <a:r>
              <a:rPr lang="en-US" sz="3000" b="1" dirty="0" err="1">
                <a:latin typeface="Arial" pitchFamily="34" charset="0"/>
                <a:cs typeface="Arial" pitchFamily="34" charset="0"/>
              </a:rPr>
              <a:t>trí</a:t>
            </a:r>
            <a:r>
              <a:rPr lang="en-US" sz="3000" b="1" dirty="0">
                <a:latin typeface="Arial" pitchFamily="34" charset="0"/>
                <a:cs typeface="Arial" pitchFamily="34" charset="0"/>
              </a:rPr>
              <a:t> </a:t>
            </a:r>
            <a:r>
              <a:rPr lang="en-US" sz="3000" b="1" dirty="0" err="1">
                <a:latin typeface="Arial" pitchFamily="34" charset="0"/>
                <a:cs typeface="Arial" pitchFamily="34" charset="0"/>
              </a:rPr>
              <a:t>chiến</a:t>
            </a:r>
            <a:r>
              <a:rPr lang="en-US" sz="3000" b="1" dirty="0">
                <a:latin typeface="Arial" pitchFamily="34" charset="0"/>
                <a:cs typeface="Arial" pitchFamily="34" charset="0"/>
              </a:rPr>
              <a:t> </a:t>
            </a:r>
            <a:r>
              <a:rPr lang="en-US" sz="3000" b="1" dirty="0" err="1">
                <a:latin typeface="Arial" pitchFamily="34" charset="0"/>
                <a:cs typeface="Arial" pitchFamily="34" charset="0"/>
              </a:rPr>
              <a:t>đấu</a:t>
            </a:r>
            <a:r>
              <a:rPr lang="en-US" sz="3000" b="1" dirty="0">
                <a:latin typeface="Arial" pitchFamily="34" charset="0"/>
                <a:cs typeface="Arial" pitchFamily="34" charset="0"/>
              </a:rPr>
              <a:t>, </a:t>
            </a:r>
            <a:r>
              <a:rPr lang="en-US" sz="3000" b="1" dirty="0" err="1">
                <a:latin typeface="Arial" pitchFamily="34" charset="0"/>
                <a:cs typeface="Arial" pitchFamily="34" charset="0"/>
              </a:rPr>
              <a:t>tàu</a:t>
            </a:r>
            <a:r>
              <a:rPr lang="en-US" sz="3000" b="1" dirty="0">
                <a:latin typeface="Arial" pitchFamily="34" charset="0"/>
                <a:cs typeface="Arial" pitchFamily="34" charset="0"/>
              </a:rPr>
              <a:t> Lin-</a:t>
            </a:r>
            <a:r>
              <a:rPr lang="en-US" sz="3000" b="1" dirty="0" err="1">
                <a:latin typeface="Arial" pitchFamily="34" charset="0"/>
                <a:cs typeface="Arial" pitchFamily="34" charset="0"/>
              </a:rPr>
              <a:t>côn</a:t>
            </a:r>
            <a:r>
              <a:rPr lang="en-US" sz="3000" b="1" dirty="0">
                <a:latin typeface="Arial" pitchFamily="34" charset="0"/>
                <a:cs typeface="Arial" pitchFamily="34" charset="0"/>
              </a:rPr>
              <a:t> </a:t>
            </a:r>
            <a:r>
              <a:rPr lang="en-US" sz="3000" b="1" dirty="0" err="1">
                <a:latin typeface="Arial" pitchFamily="34" charset="0"/>
                <a:cs typeface="Arial" pitchFamily="34" charset="0"/>
              </a:rPr>
              <a:t>lặng</a:t>
            </a:r>
            <a:r>
              <a:rPr lang="en-US" sz="3000" b="1" dirty="0">
                <a:latin typeface="Arial" pitchFamily="34" charset="0"/>
                <a:cs typeface="Arial" pitchFamily="34" charset="0"/>
              </a:rPr>
              <a:t> </a:t>
            </a:r>
            <a:r>
              <a:rPr lang="en-US" sz="3000" b="1" dirty="0" err="1">
                <a:latin typeface="Arial" pitchFamily="34" charset="0"/>
                <a:cs typeface="Arial" pitchFamily="34" charset="0"/>
              </a:rPr>
              <a:t>lẽ</a:t>
            </a:r>
            <a:r>
              <a:rPr lang="en-US" sz="3000" b="1" dirty="0">
                <a:latin typeface="Arial" pitchFamily="34" charset="0"/>
                <a:cs typeface="Arial" pitchFamily="34" charset="0"/>
              </a:rPr>
              <a:t> </a:t>
            </a:r>
            <a:r>
              <a:rPr lang="en-US" sz="3000" b="1" dirty="0" err="1">
                <a:latin typeface="Arial" pitchFamily="34" charset="0"/>
                <a:cs typeface="Arial" pitchFamily="34" charset="0"/>
              </a:rPr>
              <a:t>tới</a:t>
            </a:r>
            <a:r>
              <a:rPr lang="en-US" sz="3000" b="1" dirty="0">
                <a:latin typeface="Arial" pitchFamily="34" charset="0"/>
                <a:cs typeface="Arial" pitchFamily="34" charset="0"/>
              </a:rPr>
              <a:t> </a:t>
            </a:r>
            <a:r>
              <a:rPr lang="en-US" sz="3000" b="1" dirty="0" err="1">
                <a:latin typeface="Arial" pitchFamily="34" charset="0"/>
                <a:cs typeface="Arial" pitchFamily="34" charset="0"/>
              </a:rPr>
              <a:t>cách</a:t>
            </a:r>
            <a:r>
              <a:rPr lang="en-US" sz="3000" b="1" dirty="0">
                <a:latin typeface="Arial" pitchFamily="34" charset="0"/>
                <a:cs typeface="Arial" pitchFamily="34" charset="0"/>
              </a:rPr>
              <a:t> </a:t>
            </a:r>
            <a:r>
              <a:rPr lang="en-US" sz="3000" b="1" dirty="0">
                <a:solidFill>
                  <a:srgbClr val="FF0000"/>
                </a:solidFill>
                <a:latin typeface="Arial" pitchFamily="34" charset="0"/>
                <a:cs typeface="Arial" pitchFamily="34" charset="0"/>
              </a:rPr>
              <a:t>con </a:t>
            </a:r>
            <a:r>
              <a:rPr lang="en-US" sz="3000" b="1" dirty="0" err="1">
                <a:solidFill>
                  <a:srgbClr val="FF0000"/>
                </a:solidFill>
                <a:latin typeface="Arial" pitchFamily="34" charset="0"/>
                <a:cs typeface="Arial" pitchFamily="34" charset="0"/>
              </a:rPr>
              <a:t>cá</a:t>
            </a:r>
            <a:r>
              <a:rPr lang="en-US" sz="3000" b="1" dirty="0">
                <a:solidFill>
                  <a:srgbClr val="FF0000"/>
                </a:solidFill>
                <a:latin typeface="Arial" pitchFamily="34" charset="0"/>
                <a:cs typeface="Arial" pitchFamily="34" charset="0"/>
              </a:rPr>
              <a:t> </a:t>
            </a:r>
            <a:r>
              <a:rPr lang="en-US" sz="3000" b="1" dirty="0" err="1">
                <a:latin typeface="Arial" pitchFamily="34" charset="0"/>
                <a:cs typeface="Arial" pitchFamily="34" charset="0"/>
              </a:rPr>
              <a:t>bốn</a:t>
            </a:r>
            <a:r>
              <a:rPr lang="en-US" sz="3000" b="1" dirty="0">
                <a:latin typeface="Arial" pitchFamily="34" charset="0"/>
                <a:cs typeface="Arial" pitchFamily="34" charset="0"/>
              </a:rPr>
              <a:t> </a:t>
            </a:r>
            <a:r>
              <a:rPr lang="en-US" sz="3000" b="1" dirty="0" err="1">
                <a:latin typeface="Arial" pitchFamily="34" charset="0"/>
                <a:cs typeface="Arial" pitchFamily="34" charset="0"/>
              </a:rPr>
              <a:t>trăm</a:t>
            </a:r>
            <a:r>
              <a:rPr lang="en-US" sz="3000" b="1" dirty="0">
                <a:latin typeface="Arial" pitchFamily="34" charset="0"/>
                <a:cs typeface="Arial" pitchFamily="34" charset="0"/>
              </a:rPr>
              <a:t> </a:t>
            </a:r>
            <a:r>
              <a:rPr lang="en-US" sz="3000" b="1" dirty="0" err="1">
                <a:latin typeface="Arial" pitchFamily="34" charset="0"/>
                <a:cs typeface="Arial" pitchFamily="34" charset="0"/>
              </a:rPr>
              <a:t>mét</a:t>
            </a:r>
            <a:r>
              <a:rPr lang="en-US" sz="3000" b="1" dirty="0">
                <a:latin typeface="Arial" pitchFamily="34" charset="0"/>
                <a:cs typeface="Arial" pitchFamily="34" charset="0"/>
              </a:rPr>
              <a:t> (4). </a:t>
            </a:r>
            <a:r>
              <a:rPr lang="en-US" sz="3000" b="1" dirty="0" err="1">
                <a:solidFill>
                  <a:srgbClr val="0A02AE"/>
                </a:solidFill>
                <a:latin typeface="Arial" pitchFamily="34" charset="0"/>
                <a:cs typeface="Arial" pitchFamily="34" charset="0"/>
              </a:rPr>
              <a:t>Đến</a:t>
            </a:r>
            <a:r>
              <a:rPr lang="en-US" sz="3000" b="1" dirty="0">
                <a:solidFill>
                  <a:srgbClr val="0A02AE"/>
                </a:solidFill>
                <a:latin typeface="Arial" pitchFamily="34" charset="0"/>
                <a:cs typeface="Arial" pitchFamily="34" charset="0"/>
              </a:rPr>
              <a:t> </a:t>
            </a:r>
            <a:r>
              <a:rPr lang="en-US" sz="3000" b="1" dirty="0" err="1">
                <a:solidFill>
                  <a:srgbClr val="0A02AE"/>
                </a:solidFill>
                <a:latin typeface="Arial" pitchFamily="34" charset="0"/>
                <a:cs typeface="Arial" pitchFamily="34" charset="0"/>
              </a:rPr>
              <a:t>khi</a:t>
            </a:r>
            <a:r>
              <a:rPr lang="en-US" sz="3000" b="1" dirty="0">
                <a:solidFill>
                  <a:srgbClr val="0A02AE"/>
                </a:solidFill>
                <a:latin typeface="Arial" pitchFamily="34" charset="0"/>
                <a:cs typeface="Arial" pitchFamily="34" charset="0"/>
              </a:rPr>
              <a:t> </a:t>
            </a:r>
            <a:r>
              <a:rPr lang="en-US" sz="3000" b="1" dirty="0" err="1">
                <a:latin typeface="Arial" pitchFamily="34" charset="0"/>
                <a:cs typeface="Arial" pitchFamily="34" charset="0"/>
              </a:rPr>
              <a:t>tàu</a:t>
            </a:r>
            <a:r>
              <a:rPr lang="en-US" sz="3000" b="1" dirty="0">
                <a:latin typeface="Arial" pitchFamily="34" charset="0"/>
                <a:cs typeface="Arial" pitchFamily="34" charset="0"/>
              </a:rPr>
              <a:t> </a:t>
            </a:r>
            <a:r>
              <a:rPr lang="en-US" sz="3000" b="1" dirty="0" err="1">
                <a:latin typeface="Arial" pitchFamily="34" charset="0"/>
                <a:cs typeface="Arial" pitchFamily="34" charset="0"/>
              </a:rPr>
              <a:t>cách</a:t>
            </a:r>
            <a:r>
              <a:rPr lang="en-US" sz="3000" b="1" dirty="0">
                <a:latin typeface="Arial" pitchFamily="34" charset="0"/>
                <a:cs typeface="Arial" pitchFamily="34" charset="0"/>
              </a:rPr>
              <a:t> </a:t>
            </a:r>
            <a:r>
              <a:rPr lang="en-US" sz="3000" b="1" dirty="0">
                <a:solidFill>
                  <a:srgbClr val="FF0000"/>
                </a:solidFill>
                <a:latin typeface="Arial" pitchFamily="34" charset="0"/>
                <a:cs typeface="Arial" pitchFamily="34" charset="0"/>
              </a:rPr>
              <a:t>con </a:t>
            </a:r>
            <a:r>
              <a:rPr lang="en-US" sz="3000" b="1" dirty="0" err="1">
                <a:solidFill>
                  <a:srgbClr val="FF0000"/>
                </a:solidFill>
                <a:latin typeface="Arial" pitchFamily="34" charset="0"/>
                <a:cs typeface="Arial" pitchFamily="34" charset="0"/>
              </a:rPr>
              <a:t>cá</a:t>
            </a:r>
            <a:r>
              <a:rPr lang="en-US" sz="3000" b="1" dirty="0">
                <a:solidFill>
                  <a:srgbClr val="FF0000"/>
                </a:solidFill>
                <a:latin typeface="Arial" pitchFamily="34" charset="0"/>
                <a:cs typeface="Arial" pitchFamily="34" charset="0"/>
              </a:rPr>
              <a:t> </a:t>
            </a:r>
            <a:r>
              <a:rPr lang="en-US" sz="3000" b="1" dirty="0" err="1">
                <a:latin typeface="Arial" pitchFamily="34" charset="0"/>
                <a:cs typeface="Arial" pitchFamily="34" charset="0"/>
              </a:rPr>
              <a:t>hơn</a:t>
            </a:r>
            <a:r>
              <a:rPr lang="en-US" sz="3000" b="1" dirty="0">
                <a:latin typeface="Arial" pitchFamily="34" charset="0"/>
                <a:cs typeface="Arial" pitchFamily="34" charset="0"/>
              </a:rPr>
              <a:t> </a:t>
            </a:r>
            <a:r>
              <a:rPr lang="en-US" sz="3000" b="1" dirty="0" err="1">
                <a:latin typeface="Arial" pitchFamily="34" charset="0"/>
                <a:cs typeface="Arial" pitchFamily="34" charset="0"/>
              </a:rPr>
              <a:t>sáu</a:t>
            </a:r>
            <a:r>
              <a:rPr lang="en-US" sz="3000" b="1" dirty="0">
                <a:latin typeface="Arial" pitchFamily="34" charset="0"/>
                <a:cs typeface="Arial" pitchFamily="34" charset="0"/>
              </a:rPr>
              <a:t> </a:t>
            </a:r>
            <a:r>
              <a:rPr lang="en-US" sz="3000" b="1" dirty="0" err="1">
                <a:latin typeface="Arial" pitchFamily="34" charset="0"/>
                <a:cs typeface="Arial" pitchFamily="34" charset="0"/>
              </a:rPr>
              <a:t>mét</a:t>
            </a:r>
            <a:r>
              <a:rPr lang="en-US" sz="3000" b="1" dirty="0">
                <a:latin typeface="Arial" pitchFamily="34" charset="0"/>
                <a:cs typeface="Arial" pitchFamily="34" charset="0"/>
              </a:rPr>
              <a:t>, </a:t>
            </a:r>
            <a:r>
              <a:rPr lang="en-US" sz="3000" b="1" dirty="0" err="1">
                <a:latin typeface="Arial" pitchFamily="34" charset="0"/>
                <a:cs typeface="Arial" pitchFamily="34" charset="0"/>
              </a:rPr>
              <a:t>cánh</a:t>
            </a:r>
            <a:r>
              <a:rPr lang="en-US" sz="3000" b="1" dirty="0">
                <a:latin typeface="Arial" pitchFamily="34" charset="0"/>
                <a:cs typeface="Arial" pitchFamily="34" charset="0"/>
              </a:rPr>
              <a:t> </a:t>
            </a:r>
            <a:r>
              <a:rPr lang="en-US" sz="3000" b="1" dirty="0" err="1">
                <a:latin typeface="Arial" pitchFamily="34" charset="0"/>
                <a:cs typeface="Arial" pitchFamily="34" charset="0"/>
              </a:rPr>
              <a:t>tay</a:t>
            </a:r>
            <a:r>
              <a:rPr lang="en-US" sz="3000" b="1" dirty="0">
                <a:latin typeface="Arial" pitchFamily="34" charset="0"/>
                <a:cs typeface="Arial" pitchFamily="34" charset="0"/>
              </a:rPr>
              <a:t> </a:t>
            </a:r>
            <a:r>
              <a:rPr lang="en-US" sz="3000" b="1" dirty="0" err="1">
                <a:latin typeface="Arial" pitchFamily="34" charset="0"/>
                <a:cs typeface="Arial" pitchFamily="34" charset="0"/>
              </a:rPr>
              <a:t>Nét</a:t>
            </a:r>
            <a:r>
              <a:rPr lang="en-US" sz="3000" b="1" dirty="0">
                <a:latin typeface="Arial" pitchFamily="34" charset="0"/>
                <a:cs typeface="Arial" pitchFamily="34" charset="0"/>
              </a:rPr>
              <a:t> </a:t>
            </a:r>
            <a:r>
              <a:rPr lang="en-US" sz="3000" b="1" dirty="0" err="1">
                <a:latin typeface="Arial" pitchFamily="34" charset="0"/>
                <a:cs typeface="Arial" pitchFamily="34" charset="0"/>
              </a:rPr>
              <a:t>bỗng</a:t>
            </a:r>
            <a:r>
              <a:rPr lang="en-US" sz="3000" b="1" dirty="0">
                <a:latin typeface="Arial" pitchFamily="34" charset="0"/>
                <a:cs typeface="Arial" pitchFamily="34" charset="0"/>
              </a:rPr>
              <a:t> </a:t>
            </a:r>
            <a:r>
              <a:rPr lang="en-US" sz="3000" b="1" dirty="0" err="1">
                <a:latin typeface="Arial" pitchFamily="34" charset="0"/>
                <a:cs typeface="Arial" pitchFamily="34" charset="0"/>
              </a:rPr>
              <a:t>giơ</a:t>
            </a:r>
            <a:r>
              <a:rPr lang="en-US" sz="3000" b="1" dirty="0">
                <a:latin typeface="Arial" pitchFamily="34" charset="0"/>
                <a:cs typeface="Arial" pitchFamily="34" charset="0"/>
              </a:rPr>
              <a:t> </a:t>
            </a:r>
            <a:r>
              <a:rPr lang="en-US" sz="3000" b="1" dirty="0" err="1">
                <a:latin typeface="Arial" pitchFamily="34" charset="0"/>
                <a:cs typeface="Arial" pitchFamily="34" charset="0"/>
              </a:rPr>
              <a:t>cao</a:t>
            </a:r>
            <a:r>
              <a:rPr lang="en-US" sz="3000" b="1" dirty="0">
                <a:latin typeface="Arial" pitchFamily="34" charset="0"/>
                <a:cs typeface="Arial" pitchFamily="34" charset="0"/>
              </a:rPr>
              <a:t>, </a:t>
            </a:r>
            <a:r>
              <a:rPr lang="en-US" sz="3000" b="1" dirty="0" err="1">
                <a:latin typeface="Arial" pitchFamily="34" charset="0"/>
                <a:cs typeface="Arial" pitchFamily="34" charset="0"/>
              </a:rPr>
              <a:t>phóng</a:t>
            </a:r>
            <a:r>
              <a:rPr lang="en-US" sz="3000" b="1" dirty="0">
                <a:latin typeface="Arial" pitchFamily="34" charset="0"/>
                <a:cs typeface="Arial" pitchFamily="34" charset="0"/>
              </a:rPr>
              <a:t> </a:t>
            </a:r>
            <a:r>
              <a:rPr lang="en-US" sz="3000" b="1" dirty="0" err="1">
                <a:latin typeface="Arial" pitchFamily="34" charset="0"/>
                <a:cs typeface="Arial" pitchFamily="34" charset="0"/>
              </a:rPr>
              <a:t>mũi</a:t>
            </a:r>
            <a:r>
              <a:rPr lang="en-US" sz="3000" b="1" dirty="0">
                <a:latin typeface="Arial" pitchFamily="34" charset="0"/>
                <a:cs typeface="Arial" pitchFamily="34" charset="0"/>
              </a:rPr>
              <a:t> </a:t>
            </a:r>
            <a:r>
              <a:rPr lang="en-US" sz="3000" b="1" dirty="0" err="1">
                <a:latin typeface="Arial" pitchFamily="34" charset="0"/>
                <a:cs typeface="Arial" pitchFamily="34" charset="0"/>
              </a:rPr>
              <a:t>lao</a:t>
            </a:r>
            <a:r>
              <a:rPr lang="en-US" sz="3000" b="1" dirty="0">
                <a:latin typeface="Arial" pitchFamily="34" charset="0"/>
                <a:cs typeface="Arial" pitchFamily="34" charset="0"/>
              </a:rPr>
              <a:t> </a:t>
            </a:r>
            <a:r>
              <a:rPr lang="en-US" sz="3000" b="1" dirty="0" err="1">
                <a:latin typeface="Arial" pitchFamily="34" charset="0"/>
                <a:cs typeface="Arial" pitchFamily="34" charset="0"/>
              </a:rPr>
              <a:t>sắt</a:t>
            </a:r>
            <a:r>
              <a:rPr lang="en-US" sz="3000" b="1" dirty="0">
                <a:latin typeface="Arial" pitchFamily="34" charset="0"/>
                <a:cs typeface="Arial" pitchFamily="34" charset="0"/>
              </a:rPr>
              <a:t> </a:t>
            </a:r>
            <a:r>
              <a:rPr lang="en-US" sz="3000" b="1" dirty="0" err="1">
                <a:latin typeface="Arial" pitchFamily="34" charset="0"/>
                <a:cs typeface="Arial" pitchFamily="34" charset="0"/>
              </a:rPr>
              <a:t>lên</a:t>
            </a:r>
            <a:r>
              <a:rPr lang="en-US" sz="3000" b="1" dirty="0">
                <a:latin typeface="Arial" pitchFamily="34" charset="0"/>
                <a:cs typeface="Arial" pitchFamily="34" charset="0"/>
              </a:rPr>
              <a:t> </a:t>
            </a:r>
            <a:r>
              <a:rPr lang="en-US" sz="3000" b="1" dirty="0" err="1">
                <a:latin typeface="Arial" pitchFamily="34" charset="0"/>
                <a:cs typeface="Arial" pitchFamily="34" charset="0"/>
              </a:rPr>
              <a:t>không</a:t>
            </a:r>
            <a:r>
              <a:rPr lang="en-US" sz="3000" b="1" dirty="0">
                <a:latin typeface="Arial" pitchFamily="34" charset="0"/>
                <a:cs typeface="Arial" pitchFamily="34" charset="0"/>
              </a:rPr>
              <a:t> </a:t>
            </a:r>
            <a:r>
              <a:rPr lang="en-US" sz="3000" b="1" dirty="0" err="1">
                <a:latin typeface="Arial" pitchFamily="34" charset="0"/>
                <a:cs typeface="Arial" pitchFamily="34" charset="0"/>
              </a:rPr>
              <a:t>trung</a:t>
            </a:r>
            <a:r>
              <a:rPr lang="en-US" sz="3000" b="1" dirty="0">
                <a:latin typeface="Arial" pitchFamily="34" charset="0"/>
                <a:cs typeface="Arial" pitchFamily="34" charset="0"/>
              </a:rPr>
              <a:t>, </a:t>
            </a:r>
            <a:r>
              <a:rPr lang="en-US" sz="3000" b="1" dirty="0" err="1">
                <a:latin typeface="Arial" pitchFamily="34" charset="0"/>
                <a:cs typeface="Arial" pitchFamily="34" charset="0"/>
              </a:rPr>
              <a:t>một</a:t>
            </a:r>
            <a:r>
              <a:rPr lang="en-US" sz="3000" b="1" dirty="0">
                <a:latin typeface="Arial" pitchFamily="34" charset="0"/>
                <a:cs typeface="Arial" pitchFamily="34" charset="0"/>
              </a:rPr>
              <a:t> </a:t>
            </a:r>
            <a:r>
              <a:rPr lang="en-US" sz="3000" b="1" dirty="0" err="1">
                <a:latin typeface="Arial" pitchFamily="34" charset="0"/>
                <a:cs typeface="Arial" pitchFamily="34" charset="0"/>
              </a:rPr>
              <a:t>tiếng</a:t>
            </a:r>
            <a:r>
              <a:rPr lang="en-US" sz="3000" b="1" dirty="0">
                <a:latin typeface="Arial" pitchFamily="34" charset="0"/>
                <a:cs typeface="Arial" pitchFamily="34" charset="0"/>
              </a:rPr>
              <a:t> </a:t>
            </a:r>
            <a:r>
              <a:rPr lang="en-US" sz="3000" b="1" dirty="0" err="1">
                <a:latin typeface="Arial" pitchFamily="34" charset="0"/>
                <a:cs typeface="Arial" pitchFamily="34" charset="0"/>
              </a:rPr>
              <a:t>kêu</a:t>
            </a:r>
            <a:r>
              <a:rPr lang="en-US" sz="3000" b="1" dirty="0">
                <a:latin typeface="Arial" pitchFamily="34" charset="0"/>
                <a:cs typeface="Arial" pitchFamily="34" charset="0"/>
              </a:rPr>
              <a:t> </a:t>
            </a:r>
            <a:r>
              <a:rPr lang="en-US" sz="3000" b="1" dirty="0" err="1">
                <a:latin typeface="Arial" pitchFamily="34" charset="0"/>
                <a:cs typeface="Arial" pitchFamily="34" charset="0"/>
              </a:rPr>
              <a:t>lanh</a:t>
            </a:r>
            <a:r>
              <a:rPr lang="en-US" sz="3000" b="1" dirty="0">
                <a:latin typeface="Arial" pitchFamily="34" charset="0"/>
                <a:cs typeface="Arial" pitchFamily="34" charset="0"/>
              </a:rPr>
              <a:t> </a:t>
            </a:r>
            <a:r>
              <a:rPr lang="en-US" sz="3000" b="1" dirty="0" err="1">
                <a:latin typeface="Arial" pitchFamily="34" charset="0"/>
                <a:cs typeface="Arial" pitchFamily="34" charset="0"/>
              </a:rPr>
              <a:t>lảnh</a:t>
            </a:r>
            <a:r>
              <a:rPr lang="en-US" sz="3000" b="1" dirty="0">
                <a:latin typeface="Arial" pitchFamily="34" charset="0"/>
                <a:cs typeface="Arial" pitchFamily="34" charset="0"/>
              </a:rPr>
              <a:t> </a:t>
            </a:r>
            <a:r>
              <a:rPr lang="en-US" sz="3000" b="1" dirty="0" err="1">
                <a:latin typeface="Arial" pitchFamily="34" charset="0"/>
                <a:cs typeface="Arial" pitchFamily="34" charset="0"/>
              </a:rPr>
              <a:t>phát</a:t>
            </a:r>
            <a:r>
              <a:rPr lang="en-US" sz="3000" b="1" dirty="0">
                <a:latin typeface="Arial" pitchFamily="34" charset="0"/>
                <a:cs typeface="Arial" pitchFamily="34" charset="0"/>
              </a:rPr>
              <a:t> </a:t>
            </a:r>
            <a:r>
              <a:rPr lang="en-US" sz="3000" b="1" dirty="0" err="1">
                <a:latin typeface="Arial" pitchFamily="34" charset="0"/>
                <a:cs typeface="Arial" pitchFamily="34" charset="0"/>
              </a:rPr>
              <a:t>ra</a:t>
            </a:r>
            <a:r>
              <a:rPr lang="en-US" sz="3000" b="1" dirty="0">
                <a:latin typeface="Arial" pitchFamily="34" charset="0"/>
                <a:cs typeface="Arial" pitchFamily="34" charset="0"/>
              </a:rPr>
              <a:t> </a:t>
            </a:r>
            <a:r>
              <a:rPr lang="en-US" sz="3000" b="1" dirty="0" err="1">
                <a:latin typeface="Arial" pitchFamily="34" charset="0"/>
                <a:cs typeface="Arial" pitchFamily="34" charset="0"/>
              </a:rPr>
              <a:t>như</a:t>
            </a:r>
            <a:r>
              <a:rPr lang="en-US" sz="3000" b="1" dirty="0">
                <a:latin typeface="Arial" pitchFamily="34" charset="0"/>
                <a:cs typeface="Arial" pitchFamily="34" charset="0"/>
              </a:rPr>
              <a:t> </a:t>
            </a:r>
            <a:r>
              <a:rPr lang="en-US" sz="3000" b="1" dirty="0" err="1">
                <a:latin typeface="Arial" pitchFamily="34" charset="0"/>
                <a:cs typeface="Arial" pitchFamily="34" charset="0"/>
              </a:rPr>
              <a:t>tiếng</a:t>
            </a:r>
            <a:r>
              <a:rPr lang="en-US" sz="3000" b="1" dirty="0">
                <a:latin typeface="Arial" pitchFamily="34" charset="0"/>
                <a:cs typeface="Arial" pitchFamily="34" charset="0"/>
              </a:rPr>
              <a:t> </a:t>
            </a:r>
            <a:r>
              <a:rPr lang="en-US" sz="3000" b="1" dirty="0" err="1">
                <a:latin typeface="Arial" pitchFamily="34" charset="0"/>
                <a:cs typeface="Arial" pitchFamily="34" charset="0"/>
              </a:rPr>
              <a:t>kim</a:t>
            </a:r>
            <a:r>
              <a:rPr lang="en-US" sz="3000" b="1" dirty="0">
                <a:latin typeface="Arial" pitchFamily="34" charset="0"/>
                <a:cs typeface="Arial" pitchFamily="34" charset="0"/>
              </a:rPr>
              <a:t> </a:t>
            </a:r>
            <a:r>
              <a:rPr lang="en-US" sz="3000" b="1" dirty="0" err="1">
                <a:latin typeface="Arial" pitchFamily="34" charset="0"/>
                <a:cs typeface="Arial" pitchFamily="34" charset="0"/>
              </a:rPr>
              <a:t>loại</a:t>
            </a:r>
            <a:r>
              <a:rPr lang="en-US" sz="3000" b="1" dirty="0">
                <a:latin typeface="Arial" pitchFamily="34" charset="0"/>
                <a:cs typeface="Arial" pitchFamily="34" charset="0"/>
              </a:rPr>
              <a:t> </a:t>
            </a:r>
            <a:r>
              <a:rPr lang="en-US" sz="3000" b="1" dirty="0" err="1">
                <a:latin typeface="Arial" pitchFamily="34" charset="0"/>
                <a:cs typeface="Arial" pitchFamily="34" charset="0"/>
              </a:rPr>
              <a:t>chạm</a:t>
            </a:r>
            <a:r>
              <a:rPr lang="en-US" sz="3000" b="1" dirty="0">
                <a:latin typeface="Arial" pitchFamily="34" charset="0"/>
                <a:cs typeface="Arial" pitchFamily="34" charset="0"/>
              </a:rPr>
              <a:t> </a:t>
            </a:r>
            <a:r>
              <a:rPr lang="en-US" sz="3000" b="1" dirty="0" err="1">
                <a:latin typeface="Arial" pitchFamily="34" charset="0"/>
                <a:cs typeface="Arial" pitchFamily="34" charset="0"/>
              </a:rPr>
              <a:t>nhau</a:t>
            </a:r>
            <a:r>
              <a:rPr lang="en-US" sz="3000" b="1" dirty="0">
                <a:latin typeface="Arial" pitchFamily="34" charset="0"/>
                <a:cs typeface="Arial" pitchFamily="34" charset="0"/>
              </a:rPr>
              <a:t> (5)”.</a:t>
            </a:r>
          </a:p>
        </p:txBody>
      </p:sp>
    </p:spTree>
    <p:extLst>
      <p:ext uri="{BB962C8B-B14F-4D97-AF65-F5344CB8AC3E}">
        <p14:creationId xmlns:p14="http://schemas.microsoft.com/office/powerpoint/2010/main" val="3519290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Rectangle: Rounded Corners 4"/>
          <p:cNvSpPr/>
          <p:nvPr/>
        </p:nvSpPr>
        <p:spPr>
          <a:xfrm>
            <a:off x="161948" y="411059"/>
            <a:ext cx="8537895" cy="617429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5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TRÂN TRỌNG </a:t>
            </a:r>
            <a:endParaRPr lang="vi-VN" sz="4400" b="1" dirty="0" smtClean="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400" b="1" dirty="0" smtClean="0">
                <a:solidFill>
                  <a:srgbClr val="FF0000"/>
                </a:solidFill>
                <a:latin typeface="Times New Roman" panose="02020603050405020304" pitchFamily="18" charset="0"/>
                <a:cs typeface="Times New Roman" panose="02020603050405020304" pitchFamily="18" charset="0"/>
              </a:rPr>
              <a:t>CẢM ƠN QUÝ THẦY</a:t>
            </a:r>
            <a:r>
              <a:rPr lang="vi-VN" sz="4400" b="1" dirty="0" smtClean="0">
                <a:solidFill>
                  <a:srgbClr val="FF0000"/>
                </a:solidFill>
                <a:latin typeface="Times New Roman" panose="02020603050405020304" pitchFamily="18" charset="0"/>
                <a:cs typeface="Times New Roman" panose="02020603050405020304" pitchFamily="18" charset="0"/>
              </a:rPr>
              <a:t>,</a:t>
            </a:r>
            <a:r>
              <a:rPr lang="en-US" sz="4400" b="1" dirty="0" smtClean="0">
                <a:solidFill>
                  <a:srgbClr val="FF0000"/>
                </a:solidFill>
                <a:latin typeface="Times New Roman" panose="02020603050405020304" pitchFamily="18" charset="0"/>
                <a:cs typeface="Times New Roman" panose="02020603050405020304" pitchFamily="18" charset="0"/>
              </a:rPr>
              <a:t> CÔ </a:t>
            </a:r>
            <a:endParaRPr lang="vi-VN" sz="4400" b="1" dirty="0" smtClean="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400" b="1" dirty="0" smtClean="0">
                <a:solidFill>
                  <a:srgbClr val="FF0000"/>
                </a:solidFill>
                <a:latin typeface="Times New Roman" panose="02020603050405020304" pitchFamily="18" charset="0"/>
                <a:cs typeface="Times New Roman" panose="02020603050405020304" pitchFamily="18" charset="0"/>
              </a:rPr>
              <a:t>CÙNG CÁC EM HỌC SINH !</a:t>
            </a:r>
          </a:p>
          <a:p>
            <a:pPr marL="0" marR="0" lvl="0" indent="0" algn="ctr" defTabSz="914400" rtl="0" eaLnBrk="1" fontAlgn="auto" latinLnBrk="0" hangingPunct="1">
              <a:lnSpc>
                <a:spcPct val="100000"/>
              </a:lnSpc>
              <a:spcBef>
                <a:spcPts val="0"/>
              </a:spcBef>
              <a:spcAft>
                <a:spcPts val="0"/>
              </a:spcAft>
              <a:buClrTx/>
              <a:buSzTx/>
              <a:buFontTx/>
              <a:buNone/>
              <a:defRPr/>
            </a:pPr>
            <a:endParaRPr lang="en-US" sz="5400" b="1" dirty="0" smtClean="0">
              <a:solidFill>
                <a:schemeClr val="accent2">
                  <a:lumMod val="50000"/>
                </a:schemeClr>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5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346866" y="3119215"/>
            <a:ext cx="1812193" cy="399651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480204" y="5017996"/>
            <a:ext cx="962965" cy="1925930"/>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168184" y="5215278"/>
            <a:ext cx="837851" cy="1702502"/>
          </a:xfrm>
          <a:prstGeom prst="rect">
            <a:avLst/>
          </a:prstGeom>
        </p:spPr>
      </p:pic>
      <p:pic>
        <p:nvPicPr>
          <p:cNvPr id="1026"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943" y="5886974"/>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733" y="6290424"/>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170" y="4967720"/>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944" y="6201681"/>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10" y="5381670"/>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372" y="6398162"/>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9709" b="96602" l="3689" r="88525">
                        <a14:foregroundMark x1="10246" y1="50485" x2="10246" y2="50485"/>
                        <a14:foregroundMark x1="10246" y1="50485" x2="10246" y2="50485"/>
                        <a14:foregroundMark x1="5738" y1="39806" x2="5738" y2="39806"/>
                        <a14:foregroundMark x1="3689" y1="38835" x2="3689" y2="38835"/>
                        <a14:foregroundMark x1="27049" y1="93689" x2="27049" y2="93689"/>
                        <a14:foregroundMark x1="27049" y1="93689" x2="27049" y2="93689"/>
                        <a14:foregroundMark x1="21721" y1="96602" x2="21721" y2="96602"/>
                        <a14:foregroundMark x1="37705" y1="91262" x2="37705" y2="91262"/>
                        <a14:foregroundMark x1="59836" y1="75728" x2="59836" y2="75728"/>
                        <a14:foregroundMark x1="59836" y1="75728" x2="63934" y2="80097"/>
                        <a14:foregroundMark x1="64344" y1="80097" x2="64344" y2="80097"/>
                        <a14:foregroundMark x1="66393" y1="28155" x2="66393" y2="28155"/>
                        <a14:foregroundMark x1="66393" y1="28155" x2="66393" y2="28641"/>
                        <a14:foregroundMark x1="66393" y1="27670" x2="66393" y2="28155"/>
                        <a14:foregroundMark x1="64754" y1="37864" x2="64754" y2="37864"/>
                        <a14:foregroundMark x1="64754" y1="40777" x2="64754" y2="40777"/>
                        <a14:foregroundMark x1="64754" y1="40777" x2="64754" y2="40777"/>
                        <a14:backgroundMark x1="74590" y1="26699" x2="74590" y2="26699"/>
                        <a14:backgroundMark x1="74590" y1="27670" x2="74590" y2="27670"/>
                        <a14:backgroundMark x1="74590" y1="27670" x2="74590" y2="27670"/>
                        <a14:backgroundMark x1="93852" y1="17961" x2="93852" y2="17961"/>
                        <a14:backgroundMark x1="93852" y1="17961" x2="93852" y2="17961"/>
                        <a14:backgroundMark x1="93852" y1="18447" x2="93852" y2="18447"/>
                        <a14:backgroundMark x1="91803" y1="19417" x2="91803" y2="19417"/>
                        <a14:backgroundMark x1="90164" y1="20874" x2="90164" y2="20874"/>
                        <a14:backgroundMark x1="73361" y1="25728" x2="73361" y2="25728"/>
                        <a14:backgroundMark x1="72131" y1="28155" x2="72131" y2="28155"/>
                        <a14:backgroundMark x1="71311" y1="28155" x2="70082" y2="27670"/>
                        <a14:backgroundMark x1="26230" y1="5825" x2="26230" y2="5825"/>
                        <a14:backgroundMark x1="26230" y1="5825" x2="26230" y2="5825"/>
                        <a14:backgroundMark x1="27049" y1="9223" x2="27049" y2="9223"/>
                        <a14:backgroundMark x1="28279" y1="12136" x2="36066" y2="21845"/>
                        <a14:backgroundMark x1="36066" y1="21845" x2="36066" y2="21845"/>
                        <a14:backgroundMark x1="36066" y1="16990" x2="34426" y2="9709"/>
                        <a14:backgroundMark x1="63934" y1="27670" x2="63934" y2="27670"/>
                        <a14:backgroundMark x1="64754" y1="28641" x2="64754" y2="28641"/>
                        <a14:backgroundMark x1="65984" y1="30097" x2="65984" y2="30097"/>
                        <a14:backgroundMark x1="66393" y1="28155" x2="66393" y2="28155"/>
                        <a14:backgroundMark x1="64754" y1="41262" x2="64754" y2="41262"/>
                        <a14:backgroundMark x1="64754" y1="41262" x2="64754" y2="41262"/>
                        <a14:backgroundMark x1="65164" y1="39320" x2="65164" y2="39320"/>
                        <a14:backgroundMark x1="65164" y1="38835" x2="65164" y2="38835"/>
                        <a14:backgroundMark x1="65984" y1="34466" x2="65984" y2="34466"/>
                        <a14:backgroundMark x1="65984" y1="30583" x2="65984" y2="30583"/>
                      </a14:backgroundRemoval>
                    </a14:imgEffect>
                  </a14:imgLayer>
                </a14:imgProps>
              </a:ext>
            </a:extLst>
          </a:blip>
          <a:stretch>
            <a:fillRect/>
          </a:stretch>
        </p:blipFill>
        <p:spPr>
          <a:xfrm>
            <a:off x="2064926" y="5997157"/>
            <a:ext cx="731022" cy="822899"/>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9709" b="96602" l="3689" r="88525">
                        <a14:foregroundMark x1="10246" y1="50485" x2="10246" y2="50485"/>
                        <a14:foregroundMark x1="10246" y1="50485" x2="10246" y2="50485"/>
                        <a14:foregroundMark x1="5738" y1="39806" x2="5738" y2="39806"/>
                        <a14:foregroundMark x1="3689" y1="38835" x2="3689" y2="38835"/>
                        <a14:foregroundMark x1="27049" y1="93689" x2="27049" y2="93689"/>
                        <a14:foregroundMark x1="27049" y1="93689" x2="27049" y2="93689"/>
                        <a14:foregroundMark x1="21721" y1="96602" x2="21721" y2="96602"/>
                        <a14:foregroundMark x1="37705" y1="91262" x2="37705" y2="91262"/>
                        <a14:foregroundMark x1="59836" y1="75728" x2="59836" y2="75728"/>
                        <a14:foregroundMark x1="59836" y1="75728" x2="63934" y2="80097"/>
                        <a14:foregroundMark x1="64344" y1="80097" x2="64344" y2="80097"/>
                        <a14:foregroundMark x1="66393" y1="28155" x2="66393" y2="28155"/>
                        <a14:foregroundMark x1="66393" y1="28155" x2="66393" y2="28641"/>
                        <a14:foregroundMark x1="66393" y1="27670" x2="66393" y2="28155"/>
                        <a14:foregroundMark x1="64754" y1="37864" x2="64754" y2="37864"/>
                        <a14:foregroundMark x1="64754" y1="40777" x2="64754" y2="40777"/>
                        <a14:foregroundMark x1="64754" y1="40777" x2="64754" y2="40777"/>
                        <a14:backgroundMark x1="74590" y1="26699" x2="74590" y2="26699"/>
                        <a14:backgroundMark x1="74590" y1="27670" x2="74590" y2="27670"/>
                        <a14:backgroundMark x1="74590" y1="27670" x2="74590" y2="27670"/>
                        <a14:backgroundMark x1="93852" y1="17961" x2="93852" y2="17961"/>
                        <a14:backgroundMark x1="93852" y1="17961" x2="93852" y2="17961"/>
                        <a14:backgroundMark x1="93852" y1="18447" x2="93852" y2="18447"/>
                        <a14:backgroundMark x1="91803" y1="19417" x2="91803" y2="19417"/>
                        <a14:backgroundMark x1="90164" y1="20874" x2="90164" y2="20874"/>
                        <a14:backgroundMark x1="73361" y1="25728" x2="73361" y2="25728"/>
                        <a14:backgroundMark x1="72131" y1="28155" x2="72131" y2="28155"/>
                        <a14:backgroundMark x1="71311" y1="28155" x2="70082" y2="27670"/>
                        <a14:backgroundMark x1="26230" y1="5825" x2="26230" y2="5825"/>
                        <a14:backgroundMark x1="26230" y1="5825" x2="26230" y2="5825"/>
                        <a14:backgroundMark x1="27049" y1="9223" x2="27049" y2="9223"/>
                        <a14:backgroundMark x1="28279" y1="12136" x2="36066" y2="21845"/>
                        <a14:backgroundMark x1="36066" y1="21845" x2="36066" y2="21845"/>
                        <a14:backgroundMark x1="36066" y1="16990" x2="34426" y2="9709"/>
                        <a14:backgroundMark x1="63934" y1="27670" x2="63934" y2="27670"/>
                        <a14:backgroundMark x1="64754" y1="28641" x2="64754" y2="28641"/>
                        <a14:backgroundMark x1="65984" y1="30097" x2="65984" y2="30097"/>
                        <a14:backgroundMark x1="66393" y1="28155" x2="66393" y2="28155"/>
                        <a14:backgroundMark x1="64754" y1="41262" x2="64754" y2="41262"/>
                        <a14:backgroundMark x1="64754" y1="41262" x2="64754" y2="41262"/>
                        <a14:backgroundMark x1="65164" y1="39320" x2="65164" y2="39320"/>
                        <a14:backgroundMark x1="65164" y1="38835" x2="65164" y2="38835"/>
                        <a14:backgroundMark x1="65984" y1="34466" x2="65984" y2="34466"/>
                        <a14:backgroundMark x1="65984" y1="30583" x2="65984" y2="30583"/>
                      </a14:backgroundRemoval>
                    </a14:imgEffect>
                  </a14:imgLayer>
                </a14:imgProps>
              </a:ext>
            </a:extLst>
          </a:blip>
          <a:stretch>
            <a:fillRect/>
          </a:stretch>
        </p:blipFill>
        <p:spPr>
          <a:xfrm>
            <a:off x="1631067" y="6182838"/>
            <a:ext cx="599780" cy="675162"/>
          </a:xfrm>
          <a:prstGeom prst="rect">
            <a:avLst/>
          </a:prstGeom>
        </p:spPr>
      </p:pic>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232181" y="1880846"/>
            <a:ext cx="756501" cy="567376"/>
          </a:xfrm>
          <a:prstGeom prst="rect">
            <a:avLst/>
          </a:prstGeom>
        </p:spPr>
      </p:pic>
      <p:pic>
        <p:nvPicPr>
          <p:cNvPr id="19" name="Picture 1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948886" y="4788007"/>
            <a:ext cx="856557" cy="642418"/>
          </a:xfrm>
          <a:prstGeom prst="rect">
            <a:avLst/>
          </a:prstGeom>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7886827" y="376543"/>
            <a:ext cx="756501" cy="567376"/>
          </a:xfrm>
          <a:prstGeom prst="rect">
            <a:avLst/>
          </a:prstGeom>
        </p:spPr>
      </p:pic>
      <p:pic>
        <p:nvPicPr>
          <p:cNvPr id="21" name="Picture 20"/>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7546304" y="316760"/>
            <a:ext cx="756501" cy="567376"/>
          </a:xfrm>
          <a:prstGeom prst="rect">
            <a:avLst/>
          </a:prstGeom>
        </p:spPr>
      </p:pic>
      <p:pic>
        <p:nvPicPr>
          <p:cNvPr id="22" name="Picture 21"/>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7862928" y="727821"/>
            <a:ext cx="756501" cy="567376"/>
          </a:xfrm>
          <a:prstGeom prst="rect">
            <a:avLst/>
          </a:prstGeom>
        </p:spPr>
      </p:pic>
      <p:pic>
        <p:nvPicPr>
          <p:cNvPr id="23" name="Picture 22"/>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8141345" y="727821"/>
            <a:ext cx="756501" cy="567376"/>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7676492" y="881534"/>
            <a:ext cx="756501" cy="567376"/>
          </a:xfrm>
          <a:prstGeom prst="rect">
            <a:avLst/>
          </a:prstGeom>
        </p:spPr>
      </p:pic>
      <p:pic>
        <p:nvPicPr>
          <p:cNvPr id="25" name="Picture 24"/>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7346678" y="529238"/>
            <a:ext cx="756501" cy="567376"/>
          </a:xfrm>
          <a:prstGeom prst="rect">
            <a:avLst/>
          </a:prstGeom>
        </p:spPr>
      </p:pic>
      <p:pic>
        <p:nvPicPr>
          <p:cNvPr id="26" name="Picture 2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6968381" y="359723"/>
            <a:ext cx="756501" cy="567376"/>
          </a:xfrm>
          <a:prstGeom prst="rect">
            <a:avLst/>
          </a:prstGeom>
        </p:spPr>
      </p:pic>
      <p:pic>
        <p:nvPicPr>
          <p:cNvPr id="27" name="Picture 26"/>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7287407" y="818698"/>
            <a:ext cx="756501" cy="567376"/>
          </a:xfrm>
          <a:prstGeom prst="rect">
            <a:avLst/>
          </a:prstGeom>
        </p:spPr>
      </p:pic>
      <p:pic>
        <p:nvPicPr>
          <p:cNvPr id="18" name="Picture 17"/>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56444" y1="29778" x2="56444" y2="29778"/>
                        <a14:foregroundMark x1="55111" y1="29778" x2="55111" y2="29778"/>
                        <a14:foregroundMark x1="40000" y1="31111" x2="40000" y2="31111"/>
                        <a14:foregroundMark x1="39556" y1="31111" x2="39556" y2="31111"/>
                        <a14:foregroundMark x1="30667" y1="40889" x2="30667" y2="40889"/>
                        <a14:foregroundMark x1="30222" y1="40889" x2="30222" y2="40889"/>
                        <a14:foregroundMark x1="21333" y1="58667" x2="21333" y2="58667"/>
                        <a14:foregroundMark x1="21333" y1="57333" x2="21333" y2="57333"/>
                        <a14:foregroundMark x1="28444" y1="72000" x2="28444" y2="72000"/>
                        <a14:foregroundMark x1="28444" y1="72000" x2="28444" y2="72000"/>
                        <a14:foregroundMark x1="44000" y1="78222" x2="44000" y2="78222"/>
                        <a14:foregroundMark x1="44000" y1="78222" x2="44000" y2="78222"/>
                        <a14:foregroundMark x1="60444" y1="78222" x2="60444" y2="78222"/>
                        <a14:foregroundMark x1="61333" y1="77333" x2="61333" y2="77333"/>
                        <a14:foregroundMark x1="76889" y1="62667" x2="76889" y2="62667"/>
                        <a14:foregroundMark x1="76889" y1="62667" x2="76889" y2="62667"/>
                        <a14:foregroundMark x1="80889" y1="47556" x2="80889" y2="47556"/>
                        <a14:foregroundMark x1="80000" y1="47111" x2="80000" y2="47111"/>
                        <a14:foregroundMark x1="72444" y1="31111" x2="72444" y2="31111"/>
                      </a14:backgroundRemoval>
                    </a14:imgEffect>
                  </a14:imgLayer>
                </a14:imgProps>
              </a:ext>
            </a:extLst>
          </a:blip>
          <a:stretch>
            <a:fillRect/>
          </a:stretch>
        </p:blipFill>
        <p:spPr>
          <a:xfrm>
            <a:off x="-49164" y="-182053"/>
            <a:ext cx="1629809" cy="2173079"/>
          </a:xfrm>
          <a:prstGeom prst="rect">
            <a:avLst/>
          </a:prstGeom>
        </p:spPr>
      </p:pic>
      <p:pic>
        <p:nvPicPr>
          <p:cNvPr id="28" name="Picture 27"/>
          <p:cNvPicPr>
            <a:picLocks noChangeAspect="1"/>
          </p:cNvPicPr>
          <p:nvPr/>
        </p:nvPicPr>
        <p:blipFill>
          <a:blip r:embed="rId12">
            <a:extLst>
              <a:ext uri="{BEBA8EAE-BF5A-486C-A8C5-ECC9F3942E4B}">
                <a14:imgProps xmlns:a14="http://schemas.microsoft.com/office/drawing/2010/main">
                  <a14:imgLayer r:embed="rId13">
                    <a14:imgEffect>
                      <a14:backgroundRemoval t="10000" b="90000" l="8056" r="91111">
                        <a14:foregroundMark x1="55833" y1="37778" x2="55833" y2="37778"/>
                        <a14:foregroundMark x1="55833" y1="37778" x2="55833" y2="37778"/>
                        <a14:foregroundMark x1="55556" y1="38333" x2="55556" y2="38333"/>
                        <a14:foregroundMark x1="48056" y1="44444" x2="48056" y2="44444"/>
                        <a14:foregroundMark x1="42500" y1="47778" x2="42500" y2="47778"/>
                        <a14:foregroundMark x1="38333" y1="49722" x2="38333" y2="49722"/>
                        <a14:foregroundMark x1="35278" y1="50556" x2="35278" y2="50556"/>
                        <a14:foregroundMark x1="33333" y1="48333" x2="33333" y2="45833"/>
                        <a14:foregroundMark x1="28333" y1="42500" x2="28333" y2="42500"/>
                        <a14:foregroundMark x1="27500" y1="42222" x2="26389" y2="49722"/>
                        <a14:foregroundMark x1="24722" y1="56389" x2="24722" y2="57500"/>
                        <a14:foregroundMark x1="36944" y1="60833" x2="59444" y2="59167"/>
                        <a14:foregroundMark x1="59444" y1="59167" x2="79444" y2="52222"/>
                        <a14:foregroundMark x1="79444" y1="49444" x2="27778" y2="53611"/>
                        <a14:foregroundMark x1="27778" y1="53611" x2="41111" y2="52222"/>
                        <a14:foregroundMark x1="41111" y1="52500" x2="41111" y2="52500"/>
                        <a14:foregroundMark x1="40556" y1="51667" x2="40556" y2="50556"/>
                        <a14:foregroundMark x1="34167" y1="48333" x2="34167" y2="48333"/>
                        <a14:foregroundMark x1="29722" y1="47778" x2="29722" y2="47778"/>
                        <a14:foregroundMark x1="20278" y1="48333" x2="20278" y2="48333"/>
                        <a14:foregroundMark x1="17500" y1="50556" x2="17500" y2="50556"/>
                        <a14:foregroundMark x1="16667" y1="53333" x2="16667" y2="53333"/>
                        <a14:foregroundMark x1="16667" y1="54444" x2="18611" y2="55556"/>
                        <a14:foregroundMark x1="21389" y1="56389" x2="21389" y2="56389"/>
                        <a14:foregroundMark x1="23333" y1="56944" x2="26389" y2="55556"/>
                        <a14:foregroundMark x1="30556" y1="47778" x2="30556" y2="47778"/>
                        <a14:foregroundMark x1="21667" y1="56944" x2="21667" y2="58056"/>
                        <a14:foregroundMark x1="21389" y1="66389" x2="21389" y2="66389"/>
                        <a14:foregroundMark x1="21389" y1="66389" x2="21389" y2="66389"/>
                        <a14:foregroundMark x1="19444" y1="61389" x2="19444" y2="61389"/>
                        <a14:foregroundMark x1="18333" y1="58056" x2="18333" y2="58056"/>
                        <a14:foregroundMark x1="15833" y1="55000" x2="15833" y2="55000"/>
                        <a14:foregroundMark x1="13889" y1="51667" x2="13889" y2="50556"/>
                        <a14:foregroundMark x1="13889" y1="50556" x2="13889" y2="50556"/>
                        <a14:foregroundMark x1="11667" y1="51389" x2="11667" y2="51389"/>
                        <a14:foregroundMark x1="8611" y1="56111" x2="8611" y2="56111"/>
                        <a14:foregroundMark x1="11667" y1="61111" x2="11667" y2="61111"/>
                        <a14:foregroundMark x1="13056" y1="64444" x2="13611" y2="65833"/>
                        <a14:foregroundMark x1="16389" y1="68333" x2="16389" y2="68333"/>
                        <a14:foregroundMark x1="24444" y1="69167" x2="34167" y2="68333"/>
                        <a14:foregroundMark x1="56111" y1="68889" x2="56111" y2="68889"/>
                        <a14:foregroundMark x1="60556" y1="67778" x2="64444" y2="67222"/>
                        <a14:foregroundMark x1="77500" y1="66389" x2="78611" y2="65833"/>
                        <a14:foregroundMark x1="80278" y1="63056" x2="81111" y2="61111"/>
                        <a14:foregroundMark x1="82222" y1="58056" x2="82222" y2="58056"/>
                        <a14:foregroundMark x1="83333" y1="56944" x2="83333" y2="56944"/>
                        <a14:foregroundMark x1="86111" y1="56389" x2="86111" y2="56389"/>
                        <a14:foregroundMark x1="86944" y1="54444" x2="86944" y2="54444"/>
                        <a14:foregroundMark x1="88333" y1="52222" x2="88333" y2="51111"/>
                        <a14:foregroundMark x1="88611" y1="50556" x2="89167" y2="49444"/>
                        <a14:foregroundMark x1="89167" y1="49444" x2="89167" y2="49444"/>
                        <a14:foregroundMark x1="90556" y1="51389" x2="91111" y2="52500"/>
                        <a14:foregroundMark x1="91111" y1="54167" x2="91111" y2="55278"/>
                        <a14:foregroundMark x1="89444" y1="58889" x2="89444" y2="58889"/>
                        <a14:foregroundMark x1="89444" y1="58889" x2="89444" y2="58889"/>
                        <a14:foregroundMark x1="80278" y1="40278" x2="78611" y2="40278"/>
                        <a14:foregroundMark x1="65556" y1="41389" x2="65556" y2="41389"/>
                        <a14:foregroundMark x1="65000" y1="41389" x2="65000" y2="41389"/>
                        <a14:foregroundMark x1="61667" y1="40833" x2="61667" y2="40833"/>
                        <a14:foregroundMark x1="53889" y1="38333" x2="53889" y2="38333"/>
                        <a14:foregroundMark x1="52222" y1="36944" x2="52222" y2="36944"/>
                      </a14:backgroundRemoval>
                    </a14:imgEffect>
                  </a14:imgLayer>
                </a14:imgProps>
              </a:ext>
            </a:extLst>
          </a:blip>
          <a:stretch>
            <a:fillRect/>
          </a:stretch>
        </p:blipFill>
        <p:spPr>
          <a:xfrm>
            <a:off x="669667" y="-109590"/>
            <a:ext cx="1672167" cy="1845031"/>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9778" b="91111" l="9778" r="89778">
                        <a14:foregroundMark x1="48000" y1="11111" x2="48000" y2="11111"/>
                        <a14:foregroundMark x1="57778" y1="49333" x2="57778" y2="49333"/>
                        <a14:foregroundMark x1="57778" y1="57333" x2="57778" y2="57333"/>
                        <a14:foregroundMark x1="59111" y1="63111" x2="59111" y2="63111"/>
                        <a14:foregroundMark x1="44444" y1="91111" x2="44444" y2="91111"/>
                      </a14:backgroundRemoval>
                    </a14:imgEffect>
                  </a14:imgLayer>
                </a14:imgProps>
              </a:ext>
            </a:extLst>
          </a:blip>
          <a:stretch>
            <a:fillRect/>
          </a:stretch>
        </p:blipFill>
        <p:spPr>
          <a:xfrm>
            <a:off x="7792131" y="4808944"/>
            <a:ext cx="1607344" cy="2143125"/>
          </a:xfrm>
          <a:prstGeom prst="rect">
            <a:avLst/>
          </a:prstGeom>
        </p:spPr>
      </p:pic>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3838945" y="5665458"/>
            <a:ext cx="617039" cy="1253816"/>
          </a:xfrm>
          <a:prstGeom prst="rect">
            <a:avLst/>
          </a:prstGeom>
        </p:spPr>
      </p:pic>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4180340" y="6343784"/>
            <a:ext cx="263633" cy="535698"/>
          </a:xfrm>
          <a:prstGeom prst="rect">
            <a:avLst/>
          </a:prstGeom>
        </p:spPr>
      </p:pic>
      <p:pic>
        <p:nvPicPr>
          <p:cNvPr id="34" name="Picture 33"/>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4304854" y="6326373"/>
            <a:ext cx="263633" cy="535698"/>
          </a:xfrm>
          <a:prstGeom prst="rect">
            <a:avLst/>
          </a:prstGeom>
        </p:spPr>
      </p:pic>
      <p:pic>
        <p:nvPicPr>
          <p:cNvPr id="35" name="Picture 34"/>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4223209" y="5445082"/>
            <a:ext cx="737625" cy="1498845"/>
          </a:xfrm>
          <a:prstGeom prst="rect">
            <a:avLst/>
          </a:prstGeom>
        </p:spPr>
      </p:pic>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4636092" y="5886974"/>
            <a:ext cx="524164" cy="1065094"/>
          </a:xfrm>
          <a:prstGeom prst="rect">
            <a:avLst/>
          </a:prstGeom>
        </p:spPr>
      </p:pic>
      <p:pic>
        <p:nvPicPr>
          <p:cNvPr id="37" name="Picture 36"/>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4983628" y="6108307"/>
            <a:ext cx="390089" cy="792656"/>
          </a:xfrm>
          <a:prstGeom prst="rect">
            <a:avLst/>
          </a:prstGeom>
        </p:spPr>
      </p:pic>
      <p:pic>
        <p:nvPicPr>
          <p:cNvPr id="38" name="Picture 37"/>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5234053" y="6095234"/>
            <a:ext cx="390089" cy="792656"/>
          </a:xfrm>
          <a:prstGeom prst="rect">
            <a:avLst/>
          </a:prstGeom>
        </p:spPr>
      </p:pic>
      <p:pic>
        <p:nvPicPr>
          <p:cNvPr id="39" name="Picture 38"/>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5522842" y="6174175"/>
            <a:ext cx="350194" cy="711589"/>
          </a:xfrm>
          <a:prstGeom prst="rect">
            <a:avLst/>
          </a:prstGeom>
        </p:spPr>
      </p:pic>
      <p:pic>
        <p:nvPicPr>
          <p:cNvPr id="40" name="Picture 39"/>
          <p:cNvPicPr>
            <a:picLocks noChangeAspect="1"/>
          </p:cNvPicPr>
          <p:nvPr/>
        </p:nvPicPr>
        <p:blipFill>
          <a:blip r:embed="rId3">
            <a:extLst>
              <a:ext uri="{BEBA8EAE-BF5A-486C-A8C5-ECC9F3942E4B}">
                <a14:imgProps xmlns:a14="http://schemas.microsoft.com/office/drawing/2010/main">
                  <a14:imgLayer r:embed="rId4">
                    <a14:imgEffect>
                      <a14:backgroundRemoval t="10000" b="93021" l="10000" r="90000">
                        <a14:foregroundMark x1="52812" y1="89688" x2="52812" y2="89688"/>
                        <a14:foregroundMark x1="52812" y1="89688" x2="52812" y2="89688"/>
                        <a14:foregroundMark x1="54531" y1="91042" x2="54531" y2="91042"/>
                        <a14:foregroundMark x1="54531" y1="91667" x2="49531" y2="93021"/>
                        <a14:foregroundMark x1="49531" y1="93021" x2="49531" y2="93021"/>
                        <a14:foregroundMark x1="46563" y1="93021" x2="46563" y2="93021"/>
                      </a14:backgroundRemoval>
                    </a14:imgEffect>
                  </a14:imgLayer>
                </a14:imgProps>
              </a:ext>
            </a:extLst>
          </a:blip>
          <a:stretch>
            <a:fillRect/>
          </a:stretch>
        </p:blipFill>
        <p:spPr>
          <a:xfrm>
            <a:off x="5769609" y="6182839"/>
            <a:ext cx="350194" cy="711589"/>
          </a:xfrm>
          <a:prstGeom prst="rect">
            <a:avLst/>
          </a:prstGeom>
        </p:spPr>
      </p:pic>
      <p:pic>
        <p:nvPicPr>
          <p:cNvPr id="41" name="Picture 40"/>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4917758" y="5523135"/>
            <a:ext cx="856557" cy="642418"/>
          </a:xfrm>
          <a:prstGeom prst="rect">
            <a:avLst/>
          </a:prstGeom>
        </p:spPr>
      </p:pic>
      <p:pic>
        <p:nvPicPr>
          <p:cNvPr id="42" name="Picture 41"/>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4590743" y="5490325"/>
            <a:ext cx="856557" cy="642418"/>
          </a:xfrm>
          <a:prstGeom prst="rect">
            <a:avLst/>
          </a:prstGeom>
        </p:spPr>
      </p:pic>
      <p:pic>
        <p:nvPicPr>
          <p:cNvPr id="43" name="Picture 42"/>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4613555" y="5061172"/>
            <a:ext cx="856557" cy="642418"/>
          </a:xfrm>
          <a:prstGeom prst="rect">
            <a:avLst/>
          </a:prstGeom>
        </p:spPr>
      </p:pic>
      <p:pic>
        <p:nvPicPr>
          <p:cNvPr id="44" name="Picture 43"/>
          <p:cNvPicPr>
            <a:picLocks noChangeAspect="1"/>
          </p:cNvPicPr>
          <p:nvPr/>
        </p:nvPicPr>
        <p:blipFill>
          <a:blip r:embed="rId12">
            <a:extLst>
              <a:ext uri="{BEBA8EAE-BF5A-486C-A8C5-ECC9F3942E4B}">
                <a14:imgProps xmlns:a14="http://schemas.microsoft.com/office/drawing/2010/main">
                  <a14:imgLayer r:embed="rId13">
                    <a14:imgEffect>
                      <a14:backgroundRemoval t="10000" b="90000" l="8056" r="91111">
                        <a14:foregroundMark x1="55833" y1="37778" x2="55833" y2="37778"/>
                        <a14:foregroundMark x1="55833" y1="37778" x2="55833" y2="37778"/>
                        <a14:foregroundMark x1="55556" y1="38333" x2="55556" y2="38333"/>
                        <a14:foregroundMark x1="48056" y1="44444" x2="48056" y2="44444"/>
                        <a14:foregroundMark x1="42500" y1="47778" x2="42500" y2="47778"/>
                        <a14:foregroundMark x1="38333" y1="49722" x2="38333" y2="49722"/>
                        <a14:foregroundMark x1="35278" y1="50556" x2="35278" y2="50556"/>
                        <a14:foregroundMark x1="33333" y1="48333" x2="33333" y2="45833"/>
                        <a14:foregroundMark x1="28333" y1="42500" x2="28333" y2="42500"/>
                        <a14:foregroundMark x1="27500" y1="42222" x2="26389" y2="49722"/>
                        <a14:foregroundMark x1="24722" y1="56389" x2="24722" y2="57500"/>
                        <a14:foregroundMark x1="36944" y1="60833" x2="59444" y2="59167"/>
                        <a14:foregroundMark x1="59444" y1="59167" x2="79444" y2="52222"/>
                        <a14:foregroundMark x1="79444" y1="49444" x2="27778" y2="53611"/>
                        <a14:foregroundMark x1="27778" y1="53611" x2="41111" y2="52222"/>
                        <a14:foregroundMark x1="41111" y1="52500" x2="41111" y2="52500"/>
                        <a14:foregroundMark x1="40556" y1="51667" x2="40556" y2="50556"/>
                        <a14:foregroundMark x1="34167" y1="48333" x2="34167" y2="48333"/>
                        <a14:foregroundMark x1="29722" y1="47778" x2="29722" y2="47778"/>
                        <a14:foregroundMark x1="20278" y1="48333" x2="20278" y2="48333"/>
                        <a14:foregroundMark x1="17500" y1="50556" x2="17500" y2="50556"/>
                        <a14:foregroundMark x1="16667" y1="53333" x2="16667" y2="53333"/>
                        <a14:foregroundMark x1="16667" y1="54444" x2="18611" y2="55556"/>
                        <a14:foregroundMark x1="21389" y1="56389" x2="21389" y2="56389"/>
                        <a14:foregroundMark x1="23333" y1="56944" x2="26389" y2="55556"/>
                        <a14:foregroundMark x1="30556" y1="47778" x2="30556" y2="47778"/>
                        <a14:foregroundMark x1="21667" y1="56944" x2="21667" y2="58056"/>
                        <a14:foregroundMark x1="21389" y1="66389" x2="21389" y2="66389"/>
                        <a14:foregroundMark x1="21389" y1="66389" x2="21389" y2="66389"/>
                        <a14:foregroundMark x1="19444" y1="61389" x2="19444" y2="61389"/>
                        <a14:foregroundMark x1="18333" y1="58056" x2="18333" y2="58056"/>
                        <a14:foregroundMark x1="15833" y1="55000" x2="15833" y2="55000"/>
                        <a14:foregroundMark x1="13889" y1="51667" x2="13889" y2="50556"/>
                        <a14:foregroundMark x1="13889" y1="50556" x2="13889" y2="50556"/>
                        <a14:foregroundMark x1="11667" y1="51389" x2="11667" y2="51389"/>
                        <a14:foregroundMark x1="8611" y1="56111" x2="8611" y2="56111"/>
                        <a14:foregroundMark x1="11667" y1="61111" x2="11667" y2="61111"/>
                        <a14:foregroundMark x1="13056" y1="64444" x2="13611" y2="65833"/>
                        <a14:foregroundMark x1="16389" y1="68333" x2="16389" y2="68333"/>
                        <a14:foregroundMark x1="24444" y1="69167" x2="34167" y2="68333"/>
                        <a14:foregroundMark x1="56111" y1="68889" x2="56111" y2="68889"/>
                        <a14:foregroundMark x1="60556" y1="67778" x2="64444" y2="67222"/>
                        <a14:foregroundMark x1="77500" y1="66389" x2="78611" y2="65833"/>
                        <a14:foregroundMark x1="80278" y1="63056" x2="81111" y2="61111"/>
                        <a14:foregroundMark x1="82222" y1="58056" x2="82222" y2="58056"/>
                        <a14:foregroundMark x1="83333" y1="56944" x2="83333" y2="56944"/>
                        <a14:foregroundMark x1="86111" y1="56389" x2="86111" y2="56389"/>
                        <a14:foregroundMark x1="86944" y1="54444" x2="86944" y2="54444"/>
                        <a14:foregroundMark x1="88333" y1="52222" x2="88333" y2="51111"/>
                        <a14:foregroundMark x1="88611" y1="50556" x2="89167" y2="49444"/>
                        <a14:foregroundMark x1="89167" y1="49444" x2="89167" y2="49444"/>
                        <a14:foregroundMark x1="90556" y1="51389" x2="91111" y2="52500"/>
                        <a14:foregroundMark x1="91111" y1="54167" x2="91111" y2="55278"/>
                        <a14:foregroundMark x1="89444" y1="58889" x2="89444" y2="58889"/>
                        <a14:foregroundMark x1="89444" y1="58889" x2="89444" y2="58889"/>
                        <a14:foregroundMark x1="80278" y1="40278" x2="78611" y2="40278"/>
                        <a14:foregroundMark x1="65556" y1="41389" x2="65556" y2="41389"/>
                        <a14:foregroundMark x1="65000" y1="41389" x2="65000" y2="41389"/>
                        <a14:foregroundMark x1="61667" y1="40833" x2="61667" y2="40833"/>
                        <a14:foregroundMark x1="53889" y1="38333" x2="53889" y2="38333"/>
                        <a14:foregroundMark x1="52222" y1="36944" x2="52222" y2="36944"/>
                      </a14:backgroundRemoval>
                    </a14:imgEffect>
                  </a14:imgLayer>
                </a14:imgProps>
              </a:ext>
            </a:extLst>
          </a:blip>
          <a:stretch>
            <a:fillRect/>
          </a:stretch>
        </p:blipFill>
        <p:spPr>
          <a:xfrm>
            <a:off x="1857716" y="533884"/>
            <a:ext cx="1046835" cy="1155054"/>
          </a:xfrm>
          <a:prstGeom prst="rect">
            <a:avLst/>
          </a:prstGeom>
        </p:spPr>
      </p:pic>
      <p:pic>
        <p:nvPicPr>
          <p:cNvPr id="45" name="Picture 44"/>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3462828">
            <a:off x="3653647" y="1329055"/>
            <a:ext cx="756501" cy="567376"/>
          </a:xfrm>
          <a:prstGeom prst="rect">
            <a:avLst/>
          </a:prstGeom>
        </p:spPr>
      </p:pic>
      <p:pic>
        <p:nvPicPr>
          <p:cNvPr id="46"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6345" y="6201681"/>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059" y="6317931"/>
            <a:ext cx="638523" cy="56757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ình Lá Cây Cho Ghép Ảnh Tách Nền PNG 8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2246" y="6317931"/>
            <a:ext cx="638523" cy="56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1138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9DA13-AD5A-6AED-FA44-DDB8B736DF49}"/>
              </a:ext>
            </a:extLst>
          </p:cNvPr>
          <p:cNvSpPr txBox="1"/>
          <p:nvPr/>
        </p:nvSpPr>
        <p:spPr>
          <a:xfrm>
            <a:off x="0" y="44624"/>
            <a:ext cx="9155119" cy="6740307"/>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600" b="1" u="sng" dirty="0" smtClean="0">
                <a:solidFill>
                  <a:srgbClr val="002060"/>
                </a:solidFill>
                <a:latin typeface="Times New Roman" panose="02020603050405020304" pitchFamily="18" charset="0"/>
                <a:cs typeface="Times New Roman" panose="02020603050405020304" pitchFamily="18" charset="0"/>
              </a:rPr>
              <a:t>Tiết </a:t>
            </a:r>
            <a:r>
              <a:rPr lang="vi-VN" sz="3600" b="1" u="sng" dirty="0" smtClean="0">
                <a:solidFill>
                  <a:srgbClr val="002060"/>
                </a:solidFill>
                <a:latin typeface="Times New Roman" panose="02020603050405020304" pitchFamily="18" charset="0"/>
                <a:cs typeface="Times New Roman" panose="02020603050405020304" pitchFamily="18" charset="0"/>
              </a:rPr>
              <a:t>8</a:t>
            </a:r>
            <a:r>
              <a:rPr lang="en-US" sz="3600" b="1" u="sng" dirty="0" smtClean="0">
                <a:solidFill>
                  <a:srgbClr val="002060"/>
                </a:solidFill>
                <a:latin typeface="Times New Roman" panose="02020603050405020304" pitchFamily="18" charset="0"/>
                <a:cs typeface="Times New Roman" panose="02020603050405020304" pitchFamily="18" charset="0"/>
              </a:rPr>
              <a:t>7</a:t>
            </a:r>
            <a:r>
              <a:rPr lang="en-US" sz="3600" b="1" dirty="0" smtClean="0">
                <a:solidFill>
                  <a:srgbClr val="002060"/>
                </a:solidFill>
                <a:latin typeface="Times New Roman" panose="02020603050405020304" pitchFamily="18" charset="0"/>
                <a:cs typeface="Times New Roman" panose="02020603050405020304" pitchFamily="18" charset="0"/>
              </a:rPr>
              <a:t>:     </a:t>
            </a:r>
            <a:r>
              <a:rPr lang="vi-VN" sz="3600" b="1" dirty="0" smtClean="0">
                <a:solidFill>
                  <a:srgbClr val="002060"/>
                </a:solidFill>
                <a:latin typeface="Times New Roman" panose="02020603050405020304" pitchFamily="18" charset="0"/>
                <a:cs typeface="Times New Roman" panose="02020603050405020304" pitchFamily="18" charset="0"/>
              </a:rPr>
              <a:t>THỰC </a:t>
            </a:r>
            <a:r>
              <a:rPr lang="vi-VN" sz="3600" b="1" dirty="0" smtClean="0">
                <a:solidFill>
                  <a:srgbClr val="002060"/>
                </a:solidFill>
                <a:latin typeface="Times New Roman" panose="02020603050405020304" pitchFamily="18" charset="0"/>
                <a:cs typeface="Times New Roman" panose="02020603050405020304" pitchFamily="18" charset="0"/>
              </a:rPr>
              <a:t>HÀNH TIẾNG VIỆT</a:t>
            </a:r>
            <a:r>
              <a:rPr lang="vi-VN" sz="3600" b="1" dirty="0" smtClean="0">
                <a:solidFill>
                  <a:schemeClr val="tx1"/>
                </a:solidFill>
                <a:latin typeface="Times New Roman" panose="02020603050405020304" pitchFamily="18" charset="0"/>
                <a:cs typeface="Times New Roman" panose="02020603050405020304" pitchFamily="18" charset="0"/>
              </a:rPr>
              <a:t> </a:t>
            </a:r>
          </a:p>
          <a:p>
            <a:pPr algn="ctr"/>
            <a:endParaRPr lang="en-US" sz="4800" b="1" dirty="0">
              <a:solidFill>
                <a:srgbClr val="FF0000"/>
              </a:solidFill>
              <a:latin typeface="Times New Roman" panose="02020603050405020304" pitchFamily="18" charset="0"/>
              <a:cs typeface="Times New Roman" panose="02020603050405020304" pitchFamily="18" charset="0"/>
            </a:endParaRPr>
          </a:p>
          <a:p>
            <a:pPr algn="ctr"/>
            <a:r>
              <a:rPr lang="en-US" sz="10000" b="1" dirty="0" smtClean="0">
                <a:solidFill>
                  <a:srgbClr val="FF0000"/>
                </a:solidFill>
                <a:latin typeface="Times New Roman" panose="02020603050405020304" pitchFamily="18" charset="0"/>
                <a:cs typeface="Times New Roman" panose="02020603050405020304" pitchFamily="18" charset="0"/>
              </a:rPr>
              <a:t>MẠCH</a:t>
            </a:r>
            <a:r>
              <a:rPr lang="vi-VN" sz="10000" b="1" dirty="0" smtClean="0">
                <a:solidFill>
                  <a:srgbClr val="FF0000"/>
                </a:solidFill>
                <a:latin typeface="Times New Roman" panose="02020603050405020304" pitchFamily="18" charset="0"/>
                <a:cs typeface="Times New Roman" panose="02020603050405020304" pitchFamily="18" charset="0"/>
              </a:rPr>
              <a:t> LẠC</a:t>
            </a:r>
            <a:endParaRPr lang="en-US" sz="10000" b="1" dirty="0" smtClean="0">
              <a:solidFill>
                <a:srgbClr val="FF0000"/>
              </a:solidFill>
              <a:latin typeface="Times New Roman" panose="02020603050405020304" pitchFamily="18" charset="0"/>
              <a:cs typeface="Times New Roman" panose="02020603050405020304" pitchFamily="18" charset="0"/>
            </a:endParaRPr>
          </a:p>
          <a:p>
            <a:pPr algn="ctr"/>
            <a:r>
              <a:rPr lang="vi-VN" sz="10000" b="1" dirty="0" smtClean="0">
                <a:solidFill>
                  <a:srgbClr val="FF0000"/>
                </a:solidFill>
                <a:latin typeface="Times New Roman" panose="02020603050405020304" pitchFamily="18" charset="0"/>
                <a:cs typeface="Times New Roman" panose="02020603050405020304" pitchFamily="18" charset="0"/>
              </a:rPr>
              <a:t> </a:t>
            </a:r>
            <a:r>
              <a:rPr lang="vi-VN" sz="10000" b="1" dirty="0">
                <a:solidFill>
                  <a:srgbClr val="FF0000"/>
                </a:solidFill>
                <a:latin typeface="Times New Roman" panose="02020603050405020304" pitchFamily="18" charset="0"/>
                <a:cs typeface="Times New Roman" panose="02020603050405020304" pitchFamily="18" charset="0"/>
              </a:rPr>
              <a:t>VÀ LIÊN </a:t>
            </a:r>
            <a:r>
              <a:rPr lang="vi-VN" sz="10000" b="1" dirty="0" smtClean="0">
                <a:solidFill>
                  <a:srgbClr val="FF0000"/>
                </a:solidFill>
                <a:latin typeface="Times New Roman" panose="02020603050405020304" pitchFamily="18" charset="0"/>
                <a:cs typeface="Times New Roman" panose="02020603050405020304" pitchFamily="18" charset="0"/>
              </a:rPr>
              <a:t>KẾT</a:t>
            </a:r>
            <a:endParaRPr lang="en-US" sz="10000" b="1" dirty="0" smtClean="0">
              <a:solidFill>
                <a:srgbClr val="FF0000"/>
              </a:solidFill>
              <a:latin typeface="Times New Roman" panose="02020603050405020304" pitchFamily="18" charset="0"/>
              <a:cs typeface="Times New Roman" panose="02020603050405020304" pitchFamily="18" charset="0"/>
            </a:endParaRPr>
          </a:p>
          <a:p>
            <a:pPr algn="ctr"/>
            <a:endParaRPr lang="en-US" sz="4800" dirty="0">
              <a:solidFill>
                <a:srgbClr val="FF0000"/>
              </a:solidFill>
              <a:latin typeface="Times New Roman" panose="02020603050405020304" pitchFamily="18" charset="0"/>
              <a:cs typeface="Times New Roman" panose="02020603050405020304" pitchFamily="18" charset="0"/>
            </a:endParaRPr>
          </a:p>
          <a:p>
            <a:pPr algn="ctr"/>
            <a:endParaRPr lang="en-US" sz="100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23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A9DA13-AD5A-6AED-FA44-DDB8B736DF49}"/>
              </a:ext>
            </a:extLst>
          </p:cNvPr>
          <p:cNvSpPr txBox="1"/>
          <p:nvPr/>
        </p:nvSpPr>
        <p:spPr>
          <a:xfrm>
            <a:off x="0" y="-28002"/>
            <a:ext cx="9155119"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2800" b="1" u="sng" dirty="0" smtClean="0">
                <a:solidFill>
                  <a:srgbClr val="002060"/>
                </a:solidFill>
                <a:latin typeface="Times New Roman" panose="02020603050405020304" pitchFamily="18" charset="0"/>
                <a:cs typeface="Times New Roman" panose="02020603050405020304" pitchFamily="18" charset="0"/>
              </a:rPr>
              <a:t>Tiết </a:t>
            </a:r>
            <a:r>
              <a:rPr lang="vi-VN" sz="2800" b="1" u="sng" dirty="0" smtClean="0">
                <a:solidFill>
                  <a:srgbClr val="002060"/>
                </a:solidFill>
                <a:latin typeface="Times New Roman" panose="02020603050405020304" pitchFamily="18" charset="0"/>
                <a:cs typeface="Times New Roman" panose="02020603050405020304" pitchFamily="18" charset="0"/>
              </a:rPr>
              <a:t>8</a:t>
            </a:r>
            <a:r>
              <a:rPr lang="en-US" sz="2800" b="1" u="sng" dirty="0" smtClean="0">
                <a:solidFill>
                  <a:srgbClr val="002060"/>
                </a:solidFill>
                <a:latin typeface="Times New Roman" panose="02020603050405020304" pitchFamily="18" charset="0"/>
                <a:cs typeface="Times New Roman" panose="02020603050405020304" pitchFamily="18" charset="0"/>
              </a:rPr>
              <a:t>7</a:t>
            </a:r>
            <a:r>
              <a:rPr lang="vi-VN" sz="2800" b="1" u="sng" dirty="0" smtClean="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THỰC HÀNH TIẾNG VIỆT</a:t>
            </a:r>
            <a:r>
              <a:rPr lang="vi-VN" sz="2800" b="1" dirty="0" smtClean="0">
                <a:solidFill>
                  <a:schemeClr val="tx1"/>
                </a:solidFill>
                <a:latin typeface="Times New Roman" panose="02020603050405020304" pitchFamily="18" charset="0"/>
                <a:cs typeface="Times New Roman" panose="02020603050405020304" pitchFamily="18" charset="0"/>
              </a:rPr>
              <a:t> </a:t>
            </a:r>
          </a:p>
          <a:p>
            <a:pPr algn="ctr"/>
            <a:r>
              <a:rPr lang="vi-VN"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MẠCH</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LẠC VÀ LIÊN KẾT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1023031"/>
            <a:ext cx="6855338" cy="1077218"/>
          </a:xfrm>
          <a:prstGeom prst="rect">
            <a:avLst/>
          </a:prstGeom>
        </p:spPr>
        <p:txBody>
          <a:bodyPr wrap="none">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I. </a:t>
            </a:r>
            <a:r>
              <a:rPr lang="vi-VN" sz="3200" b="1" u="sng" dirty="0" smtClean="0">
                <a:solidFill>
                  <a:srgbClr val="FF0000"/>
                </a:solidFill>
                <a:latin typeface="Times New Roman" panose="02020603050405020304" pitchFamily="18" charset="0"/>
                <a:cs typeface="Times New Roman" panose="02020603050405020304" pitchFamily="18" charset="0"/>
              </a:rPr>
              <a:t>Mạch lạc và liên kết trong văn bản: </a:t>
            </a:r>
          </a:p>
          <a:p>
            <a:endParaRPr lang="en-US" sz="3200" b="1" u="sng" dirty="0">
              <a:solidFill>
                <a:srgbClr val="FF0000"/>
              </a:solidFill>
            </a:endParaRPr>
          </a:p>
        </p:txBody>
      </p:sp>
    </p:spTree>
    <p:extLst>
      <p:ext uri="{BB962C8B-B14F-4D97-AF65-F5344CB8AC3E}">
        <p14:creationId xmlns:p14="http://schemas.microsoft.com/office/powerpoint/2010/main" val="331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96" y="0"/>
            <a:ext cx="8836792" cy="5016758"/>
          </a:xfrm>
          <a:prstGeom prst="rect">
            <a:avLst/>
          </a:prstGeom>
          <a:noFill/>
        </p:spPr>
        <p:txBody>
          <a:bodyPr wrap="square" rtlCol="0">
            <a:spAutoFit/>
          </a:bodyPr>
          <a:lstStyle/>
          <a:p>
            <a:pPr algn="just"/>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 1:</a:t>
            </a:r>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gian phòng lớn tràn ngập ánh sáng, những bức tranh của thí sinh treo kín bốn bức tường. Bố, mẹ tôi kéo tôi chen qua đám đông để xem bức tranh của Kiều Phương đã được đóng khung, lồng kính. Trong tranh, một chú bé đang ngồi nhìn ra ngoài cửa sổ, nơi bầu trời trong xanh. Mặt chú bé như tỏa ra một ánh sáng rất lạ. Toát lên từ cặp mắt, tư thế ngồi của chú không chỉ sự suy tư mà còn rất mơ mộng nữa.</a:t>
            </a:r>
            <a:endPar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Trích</a:t>
            </a:r>
            <a:r>
              <a:rPr lang="en-US"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gái</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127696" y="4941168"/>
            <a:ext cx="8836792" cy="2308324"/>
          </a:xfrm>
          <a:prstGeom prst="rect">
            <a:avLst/>
          </a:prstGeom>
          <a:solidFill>
            <a:schemeClr val="accent3">
              <a:lumMod val="60000"/>
              <a:lumOff val="40000"/>
            </a:schemeClr>
          </a:solidFill>
          <a:ln>
            <a:solidFill>
              <a:srgbClr val="0A02AE"/>
            </a:solidFill>
          </a:ln>
        </p:spPr>
        <p:txBody>
          <a:bodyPr wrap="square" rtlCol="0">
            <a:spAutoFit/>
          </a:bodyPr>
          <a:lstStyle/>
          <a:p>
            <a:pPr algn="ctr"/>
            <a:r>
              <a:rPr lang="vi-VN" sz="3200" b="1" dirty="0">
                <a:solidFill>
                  <a:srgbClr val="0A02AE"/>
                </a:solidFill>
                <a:latin typeface="Times New Roman" panose="02020603050405020304" pitchFamily="18" charset="0"/>
                <a:ea typeface="Calibri" panose="020F0502020204030204" pitchFamily="34" charset="0"/>
                <a:cs typeface="Times New Roman" panose="02020603050405020304" pitchFamily="18" charset="0"/>
              </a:rPr>
              <a:t>Thảo luận cặp đôi trả lời các câu hỏi</a:t>
            </a:r>
            <a:r>
              <a:rPr lang="vi-VN" sz="32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phút</a:t>
            </a:r>
            <a:r>
              <a:rPr lang="en-US" sz="32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solidFill>
                <a:srgbClr val="0A02AE"/>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Đoạn văn trên có mấy câu?</a:t>
            </a:r>
          </a:p>
          <a:p>
            <a:pPr algn="just"/>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Đoạn văn viết về nội dung gì ?</a:t>
            </a:r>
          </a:p>
          <a:p>
            <a:pPr algn="just"/>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sz="2800" dirty="0"/>
          </a:p>
        </p:txBody>
      </p:sp>
    </p:spTree>
    <p:extLst>
      <p:ext uri="{BB962C8B-B14F-4D97-AF65-F5344CB8AC3E}">
        <p14:creationId xmlns:p14="http://schemas.microsoft.com/office/powerpoint/2010/main" val="42729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96" y="0"/>
            <a:ext cx="8836792" cy="6986528"/>
          </a:xfrm>
          <a:prstGeom prst="rect">
            <a:avLst/>
          </a:prstGeom>
          <a:noFill/>
        </p:spPr>
        <p:txBody>
          <a:bodyPr wrap="square" rtlCol="0">
            <a:spAutoFit/>
          </a:bodyPr>
          <a:lstStyle/>
          <a:p>
            <a:pPr algn="just"/>
            <a:r>
              <a:rPr lang="vi-VN" sz="32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1. Đoạn văn trên có 5 câu. </a:t>
            </a:r>
          </a:p>
          <a:p>
            <a:pPr algn="just"/>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vi-VN"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smtClean="0">
                <a:latin typeface="Times New Roman" panose="02020603050405020304" pitchFamily="18" charset="0"/>
                <a:ea typeface="Calibri" panose="020F0502020204030204" pitchFamily="34" charset="0"/>
                <a:cs typeface="Times New Roman" panose="02020603050405020304" pitchFamily="18" charset="0"/>
              </a:rPr>
              <a:t>Trong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gian phòng lớn tràn ngập ánh sáng, những bức tranh </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 thí sinh treo kín bốn bức tường. </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 mẹ tôi kéo tôi chen qua đám đông để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xem bức tranh </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 Kiều Phương đã được đóng khung, lồng kính. </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tranh,</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một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chú bé </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đang ngồi nhìn ra ngoài cửa sổ, nơi bầu trời trong xanh. </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vi-VN"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chú bé </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 tỏa ra một ánh sáng rất lạ. </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Toát lên từ cặp mắt, tư thế ngồi của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chú không chỉ sự suy tư mà còn rất mơ mộng nữa.</a:t>
            </a:r>
          </a:p>
          <a:p>
            <a:pPr algn="just"/>
            <a:r>
              <a:rPr lang="vi-VN" sz="32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2. Đoạn văn viết về </a:t>
            </a:r>
            <a:r>
              <a:rPr lang="vi-VN" sz="3200" b="1" dirty="0" smtClean="0">
                <a:solidFill>
                  <a:srgbClr val="0A02AE"/>
                </a:solidFill>
                <a:effectLst/>
                <a:latin typeface="Times New Roman" panose="02020603050405020304" pitchFamily="18" charset="0"/>
                <a:cs typeface="Times New Roman" panose="02020603050405020304" pitchFamily="18" charset="0"/>
              </a:rPr>
              <a:t>bức tranh của Ki</a:t>
            </a:r>
            <a:r>
              <a:rPr lang="en-US" sz="3200" b="1" dirty="0" smtClean="0">
                <a:solidFill>
                  <a:srgbClr val="0A02AE"/>
                </a:solidFill>
                <a:effectLst/>
                <a:latin typeface="Times New Roman" panose="02020603050405020304" pitchFamily="18" charset="0"/>
                <a:cs typeface="Times New Roman" panose="02020603050405020304" pitchFamily="18" charset="0"/>
              </a:rPr>
              <a:t>ề</a:t>
            </a:r>
            <a:r>
              <a:rPr lang="vi-VN" sz="3200" b="1" dirty="0" smtClean="0">
                <a:solidFill>
                  <a:srgbClr val="0A02AE"/>
                </a:solidFill>
                <a:effectLst/>
                <a:latin typeface="Times New Roman" panose="02020603050405020304" pitchFamily="18" charset="0"/>
                <a:cs typeface="Times New Roman" panose="02020603050405020304" pitchFamily="18" charset="0"/>
              </a:rPr>
              <a:t>u Phương</a:t>
            </a:r>
            <a:r>
              <a:rPr lang="en-US" sz="3200" b="1" dirty="0" smtClean="0">
                <a:solidFill>
                  <a:srgbClr val="0A02AE"/>
                </a:solidFill>
                <a:effectLst/>
                <a:latin typeface="Times New Roman" panose="02020603050405020304" pitchFamily="18" charset="0"/>
                <a:cs typeface="Times New Roman" panose="02020603050405020304" pitchFamily="18" charset="0"/>
              </a:rPr>
              <a:t>.</a:t>
            </a:r>
          </a:p>
          <a:p>
            <a:pPr algn="just"/>
            <a:endPar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14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96" y="0"/>
            <a:ext cx="8836792" cy="5816977"/>
          </a:xfrm>
          <a:prstGeom prst="rect">
            <a:avLst/>
          </a:prstGeom>
          <a:noFill/>
        </p:spPr>
        <p:txBody>
          <a:bodyPr wrap="square" rtlCol="0">
            <a:spAutoFit/>
          </a:bodyPr>
          <a:lstStyle/>
          <a:p>
            <a:pPr algn="just"/>
            <a:r>
              <a:rPr lang="vi-VN" sz="28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1. Đoạn văn trên có 5 câu. </a:t>
            </a:r>
          </a:p>
          <a:p>
            <a:pPr algn="just"/>
            <a:r>
              <a:rPr lang="vi-VN"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smtClean="0">
                <a:latin typeface="Times New Roman" panose="02020603050405020304" pitchFamily="18" charset="0"/>
                <a:ea typeface="Calibri" panose="020F0502020204030204" pitchFamily="34" charset="0"/>
                <a:cs typeface="Times New Roman" panose="02020603050405020304" pitchFamily="18" charset="0"/>
              </a:rPr>
              <a:t>(1) Trong gian phòng lớn tràn ngập ánh sáng, những bức tranh của thí sinh treo kín bốn bức tường. (2) Bố, mẹ tôi kéo tôi chen qua đám đông để xem bức tranh của Kiều Phương đã được đóng khung, lồng kính. (3) Trong tranh, một chú bé đang ngồi nhìn ra ngoài cửa sổ, nơi bầu trời trong xanh. (4) Mặt chú bé như tỏa ra một ánh sáng rất lạ. (5) Toát lên từ cặp mắt, tư thế ngồi của chú không chỉ sự suy tư mà còn rất mơ mộng nữa.</a:t>
            </a:r>
          </a:p>
          <a:p>
            <a:pPr algn="just"/>
            <a:r>
              <a:rPr lang="vi-VN" sz="28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2. Đoạn văn viết về </a:t>
            </a:r>
            <a:r>
              <a:rPr lang="vi-VN" sz="2800" b="1" dirty="0" smtClean="0">
                <a:solidFill>
                  <a:srgbClr val="0A02AE"/>
                </a:solidFill>
                <a:effectLst/>
                <a:latin typeface="Times New Roman" panose="02020603050405020304" pitchFamily="18" charset="0"/>
                <a:cs typeface="Times New Roman" panose="02020603050405020304" pitchFamily="18" charset="0"/>
              </a:rPr>
              <a:t>bức tranh của Ki</a:t>
            </a:r>
            <a:r>
              <a:rPr lang="en-US" sz="2800" b="1" dirty="0" smtClean="0">
                <a:solidFill>
                  <a:srgbClr val="0A02AE"/>
                </a:solidFill>
                <a:effectLst/>
                <a:latin typeface="Times New Roman" panose="02020603050405020304" pitchFamily="18" charset="0"/>
                <a:cs typeface="Times New Roman" panose="02020603050405020304" pitchFamily="18" charset="0"/>
              </a:rPr>
              <a:t>ề</a:t>
            </a:r>
            <a:r>
              <a:rPr lang="vi-VN" sz="2800" b="1" dirty="0" smtClean="0">
                <a:solidFill>
                  <a:srgbClr val="0A02AE"/>
                </a:solidFill>
                <a:effectLst/>
                <a:latin typeface="Times New Roman" panose="02020603050405020304" pitchFamily="18" charset="0"/>
                <a:cs typeface="Times New Roman" panose="02020603050405020304" pitchFamily="18" charset="0"/>
              </a:rPr>
              <a:t>u Phương</a:t>
            </a:r>
            <a:r>
              <a:rPr lang="en-US" sz="2800" b="1" dirty="0" smtClean="0">
                <a:solidFill>
                  <a:srgbClr val="0A02AE"/>
                </a:solidFill>
                <a:effectLst/>
                <a:latin typeface="Times New Roman" panose="02020603050405020304" pitchFamily="18" charset="0"/>
                <a:cs typeface="Times New Roman" panose="02020603050405020304" pitchFamily="18" charset="0"/>
              </a:rPr>
              <a:t>.</a:t>
            </a:r>
          </a:p>
          <a:p>
            <a:pPr algn="just"/>
            <a:endPar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029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696" y="0"/>
            <a:ext cx="8836792" cy="8094524"/>
          </a:xfrm>
          <a:prstGeom prst="rect">
            <a:avLst/>
          </a:prstGeom>
          <a:noFill/>
        </p:spPr>
        <p:txBody>
          <a:bodyPr wrap="square" rtlCol="0">
            <a:spAutoFit/>
          </a:bodyPr>
          <a:lstStyle/>
          <a:p>
            <a:pPr algn="just"/>
            <a:r>
              <a:rPr lang="vi-VN" sz="28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1. Đoạn văn trên có 5 câu. </a:t>
            </a:r>
          </a:p>
          <a:p>
            <a:pPr algn="just"/>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smtClean="0">
                <a:latin typeface="Times New Roman" panose="02020603050405020304" pitchFamily="18" charset="0"/>
                <a:ea typeface="Calibri" panose="020F0502020204030204" pitchFamily="34" charset="0"/>
                <a:cs typeface="Times New Roman" panose="02020603050405020304" pitchFamily="18" charset="0"/>
              </a:rPr>
              <a:t>(1) Trong gian phòng lớn tràn ngập ánh sáng, những bức tranh của thí sinh treo kín bốn bức tường. (2) Bố, mẹ tôi kéo tôi chen qua đám đông để xem bức tranh của Kiều Phương đã được đóng khung, lồng kính. (3) Trong tranh, một chú bé đang ngồi nhìn ra ngoài cửa sổ, nơi bầu trời trong xanh. (4) Mặt chú bé như tỏa ra một ánh sáng rất lạ. (5) Toát lên từ cặp mắt, tư thế ngồi của chú không chỉ sự suy tư mà còn rất mơ mộng nữa.</a:t>
            </a:r>
          </a:p>
          <a:p>
            <a:pPr algn="just"/>
            <a:r>
              <a:rPr lang="vi-VN" sz="28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2. Đoạn văn viết về </a:t>
            </a:r>
            <a:r>
              <a:rPr lang="vi-VN" sz="2800" b="1" dirty="0" smtClean="0">
                <a:solidFill>
                  <a:srgbClr val="0A02AE"/>
                </a:solidFill>
                <a:effectLst/>
                <a:latin typeface="Times New Roman" panose="02020603050405020304" pitchFamily="18" charset="0"/>
                <a:cs typeface="Times New Roman" panose="02020603050405020304" pitchFamily="18" charset="0"/>
              </a:rPr>
              <a:t>bức tranh của Ki</a:t>
            </a:r>
            <a:r>
              <a:rPr lang="en-US" sz="2800" b="1" dirty="0" smtClean="0">
                <a:solidFill>
                  <a:srgbClr val="0A02AE"/>
                </a:solidFill>
                <a:effectLst/>
                <a:latin typeface="Times New Roman" panose="02020603050405020304" pitchFamily="18" charset="0"/>
                <a:cs typeface="Times New Roman" panose="02020603050405020304" pitchFamily="18" charset="0"/>
              </a:rPr>
              <a:t>ề</a:t>
            </a:r>
            <a:r>
              <a:rPr lang="vi-VN" sz="2800" b="1" dirty="0" smtClean="0">
                <a:solidFill>
                  <a:srgbClr val="0A02AE"/>
                </a:solidFill>
                <a:effectLst/>
                <a:latin typeface="Times New Roman" panose="02020603050405020304" pitchFamily="18" charset="0"/>
                <a:cs typeface="Times New Roman" panose="02020603050405020304" pitchFamily="18" charset="0"/>
              </a:rPr>
              <a:t>u Phương</a:t>
            </a:r>
            <a:r>
              <a:rPr lang="en-US" sz="2800" b="1" dirty="0" smtClean="0">
                <a:solidFill>
                  <a:srgbClr val="0A02AE"/>
                </a:solidFill>
                <a:effectLst/>
                <a:latin typeface="Times New Roman" panose="02020603050405020304" pitchFamily="18" charset="0"/>
                <a:cs typeface="Times New Roman" panose="02020603050405020304" pitchFamily="18" charset="0"/>
              </a:rPr>
              <a:t>.</a:t>
            </a:r>
          </a:p>
          <a:p>
            <a:pPr algn="just"/>
            <a:r>
              <a:rPr lang="vi-VN" sz="2800" b="1" dirty="0" smtClean="0">
                <a:solidFill>
                  <a:srgbClr val="0A02AE"/>
                </a:solidFill>
                <a:latin typeface="Times New Roman" panose="02020603050405020304" pitchFamily="18" charset="0"/>
                <a:ea typeface="Calibri" panose="020F0502020204030204" pitchFamily="34" charset="0"/>
                <a:cs typeface="Times New Roman" panose="02020603050405020304" pitchFamily="18" charset="0"/>
              </a:rPr>
              <a:t>3. </a:t>
            </a:r>
            <a:r>
              <a:rPr lang="vi-VN" sz="2800" b="1" dirty="0" smtClean="0">
                <a:solidFill>
                  <a:srgbClr val="0A02AE"/>
                </a:solidFill>
                <a:latin typeface="Times New Roman" panose="02020603050405020304" pitchFamily="18" charset="0"/>
                <a:cs typeface="Times New Roman" panose="02020603050405020304" pitchFamily="18" charset="0"/>
              </a:rPr>
              <a:t>Không thể</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đảo</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trật</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tự</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các</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câu</a:t>
            </a:r>
            <a:r>
              <a:rPr lang="vi-VN" sz="2800" b="1" dirty="0" smtClean="0">
                <a:solidFill>
                  <a:srgbClr val="0A02AE"/>
                </a:solidFill>
                <a:effectLst/>
                <a:latin typeface="Times New Roman" panose="02020603050405020304" pitchFamily="18" charset="0"/>
                <a:cs typeface="Times New Roman" panose="02020603050405020304" pitchFamily="18" charset="0"/>
              </a:rPr>
              <a:t>, vì </a:t>
            </a:r>
            <a:r>
              <a:rPr lang="vi-VN" sz="2800" b="1" dirty="0">
                <a:solidFill>
                  <a:srgbClr val="0A02AE"/>
                </a:solidFill>
                <a:latin typeface="Times New Roman" panose="02020603050405020304" pitchFamily="18" charset="0"/>
                <a:cs typeface="Times New Roman" panose="02020603050405020304" pitchFamily="18" charset="0"/>
              </a:rPr>
              <a:t>c</a:t>
            </a:r>
            <a:r>
              <a:rPr lang="vi-VN" sz="2800" b="1" dirty="0" smtClean="0">
                <a:solidFill>
                  <a:srgbClr val="0A02AE"/>
                </a:solidFill>
                <a:effectLst/>
                <a:latin typeface="Times New Roman" panose="02020603050405020304" pitchFamily="18" charset="0"/>
                <a:cs typeface="Times New Roman" panose="02020603050405020304" pitchFamily="18" charset="0"/>
              </a:rPr>
              <a:t>ác câu đã được s</a:t>
            </a:r>
            <a:r>
              <a:rPr lang="en-US" sz="2800" b="1" dirty="0" smtClean="0">
                <a:solidFill>
                  <a:srgbClr val="0A02AE"/>
                </a:solidFill>
                <a:effectLst/>
                <a:latin typeface="Times New Roman" panose="02020603050405020304" pitchFamily="18" charset="0"/>
                <a:cs typeface="Times New Roman" panose="02020603050405020304" pitchFamily="18" charset="0"/>
              </a:rPr>
              <a:t>ắ</a:t>
            </a:r>
            <a:r>
              <a:rPr lang="vi-VN" sz="2800" b="1" dirty="0" smtClean="0">
                <a:solidFill>
                  <a:srgbClr val="0A02AE"/>
                </a:solidFill>
                <a:effectLst/>
                <a:latin typeface="Times New Roman" panose="02020603050405020304" pitchFamily="18" charset="0"/>
                <a:cs typeface="Times New Roman" panose="02020603050405020304" pitchFamily="18" charset="0"/>
              </a:rPr>
              <a:t>p x</a:t>
            </a:r>
            <a:r>
              <a:rPr lang="en-US" sz="2800" b="1" dirty="0" smtClean="0">
                <a:solidFill>
                  <a:srgbClr val="0A02AE"/>
                </a:solidFill>
                <a:effectLst/>
                <a:latin typeface="Times New Roman" panose="02020603050405020304" pitchFamily="18" charset="0"/>
                <a:cs typeface="Times New Roman" panose="02020603050405020304" pitchFamily="18" charset="0"/>
              </a:rPr>
              <a:t>ế</a:t>
            </a:r>
            <a:r>
              <a:rPr lang="vi-VN" sz="2800" b="1" dirty="0" smtClean="0">
                <a:solidFill>
                  <a:srgbClr val="0A02AE"/>
                </a:solidFill>
                <a:effectLst/>
                <a:latin typeface="Times New Roman" panose="02020603050405020304" pitchFamily="18" charset="0"/>
                <a:cs typeface="Times New Roman" panose="02020603050405020304" pitchFamily="18" charset="0"/>
              </a:rPr>
              <a:t>p theo một trình tự hợp l</a:t>
            </a:r>
            <a:r>
              <a:rPr lang="en-US" sz="2800" b="1" dirty="0" smtClean="0">
                <a:solidFill>
                  <a:srgbClr val="0A02AE"/>
                </a:solidFill>
                <a:effectLst/>
                <a:latin typeface="Times New Roman" panose="02020603050405020304" pitchFamily="18" charset="0"/>
                <a:cs typeface="Times New Roman" panose="02020603050405020304" pitchFamily="18" charset="0"/>
              </a:rPr>
              <a:t>í</a:t>
            </a:r>
            <a:r>
              <a:rPr lang="vi-VN" sz="2800" b="1" dirty="0" smtClean="0">
                <a:solidFill>
                  <a:srgbClr val="0A02AE"/>
                </a:solidFill>
                <a:effectLst/>
                <a:latin typeface="Times New Roman" panose="02020603050405020304" pitchFamily="18" charset="0"/>
                <a:cs typeface="Times New Roman" panose="02020603050405020304" pitchFamily="18" charset="0"/>
              </a:rPr>
              <a:t>: miêu tả sự vật dựa trên nguyên tắc t</a:t>
            </a:r>
            <a:r>
              <a:rPr lang="en-US" sz="2800" b="1" dirty="0" smtClean="0">
                <a:solidFill>
                  <a:srgbClr val="0A02AE"/>
                </a:solidFill>
                <a:effectLst/>
                <a:latin typeface="Times New Roman" panose="02020603050405020304" pitchFamily="18" charset="0"/>
                <a:cs typeface="Times New Roman" panose="02020603050405020304" pitchFamily="18" charset="0"/>
              </a:rPr>
              <a:t>ừ</a:t>
            </a:r>
            <a:r>
              <a:rPr lang="vi-VN" sz="2800" b="1" dirty="0" smtClean="0">
                <a:solidFill>
                  <a:srgbClr val="0A02AE"/>
                </a:solidFill>
                <a:effectLst/>
                <a:latin typeface="Times New Roman" panose="02020603050405020304" pitchFamily="18" charset="0"/>
                <a:cs typeface="Times New Roman" panose="02020603050405020304" pitchFamily="18" charset="0"/>
              </a:rPr>
              <a:t> xa (những bức tranh trong phòng triển lãm) đ</a:t>
            </a:r>
            <a:r>
              <a:rPr lang="en-US" sz="2800" b="1" dirty="0" smtClean="0">
                <a:solidFill>
                  <a:srgbClr val="0A02AE"/>
                </a:solidFill>
                <a:effectLst/>
                <a:latin typeface="Times New Roman" panose="02020603050405020304" pitchFamily="18" charset="0"/>
                <a:cs typeface="Times New Roman" panose="02020603050405020304" pitchFamily="18" charset="0"/>
              </a:rPr>
              <a:t>ế</a:t>
            </a:r>
            <a:r>
              <a:rPr lang="vi-VN" sz="2800" b="1" dirty="0" smtClean="0">
                <a:solidFill>
                  <a:srgbClr val="0A02AE"/>
                </a:solidFill>
                <a:effectLst/>
                <a:latin typeface="Times New Roman" panose="02020603050405020304" pitchFamily="18" charset="0"/>
                <a:cs typeface="Times New Roman" panose="02020603050405020304" pitchFamily="18" charset="0"/>
              </a:rPr>
              <a:t>n g</a:t>
            </a:r>
            <a:r>
              <a:rPr lang="en-US" sz="2800" b="1" dirty="0" smtClean="0">
                <a:solidFill>
                  <a:srgbClr val="0A02AE"/>
                </a:solidFill>
                <a:effectLst/>
                <a:latin typeface="Times New Roman" panose="02020603050405020304" pitchFamily="18" charset="0"/>
                <a:cs typeface="Times New Roman" panose="02020603050405020304" pitchFamily="18" charset="0"/>
              </a:rPr>
              <a:t>ầ</a:t>
            </a:r>
            <a:r>
              <a:rPr lang="vi-VN" sz="2800" b="1" dirty="0" smtClean="0">
                <a:solidFill>
                  <a:srgbClr val="0A02AE"/>
                </a:solidFill>
                <a:effectLst/>
                <a:latin typeface="Times New Roman" panose="02020603050405020304" pitchFamily="18" charset="0"/>
                <a:cs typeface="Times New Roman" panose="02020603050405020304" pitchFamily="18" charset="0"/>
              </a:rPr>
              <a:t>n (bức tranh c</a:t>
            </a:r>
            <a:r>
              <a:rPr lang="en-US" sz="2800" b="1" dirty="0" err="1" smtClean="0">
                <a:solidFill>
                  <a:srgbClr val="0A02AE"/>
                </a:solidFill>
                <a:effectLst/>
                <a:latin typeface="Times New Roman" panose="02020603050405020304" pitchFamily="18" charset="0"/>
                <a:cs typeface="Times New Roman" panose="02020603050405020304" pitchFamily="18" charset="0"/>
              </a:rPr>
              <a:t>ủa</a:t>
            </a:r>
            <a:r>
              <a:rPr lang="vi-VN" sz="2800" b="1" dirty="0" smtClean="0">
                <a:solidFill>
                  <a:srgbClr val="0A02AE"/>
                </a:solidFill>
                <a:effectLst/>
                <a:latin typeface="Times New Roman" panose="02020603050405020304" pitchFamily="18" charset="0"/>
                <a:cs typeface="Times New Roman" panose="02020603050405020304" pitchFamily="18" charset="0"/>
              </a:rPr>
              <a:t> Ki</a:t>
            </a:r>
            <a:r>
              <a:rPr lang="en-US" sz="2800" b="1" dirty="0" smtClean="0">
                <a:solidFill>
                  <a:srgbClr val="0A02AE"/>
                </a:solidFill>
                <a:effectLst/>
                <a:latin typeface="Times New Roman" panose="02020603050405020304" pitchFamily="18" charset="0"/>
                <a:cs typeface="Times New Roman" panose="02020603050405020304" pitchFamily="18" charset="0"/>
              </a:rPr>
              <a:t>ề</a:t>
            </a:r>
            <a:r>
              <a:rPr lang="vi-VN" sz="2800" b="1" dirty="0" smtClean="0">
                <a:solidFill>
                  <a:srgbClr val="0A02AE"/>
                </a:solidFill>
                <a:effectLst/>
                <a:latin typeface="Times New Roman" panose="02020603050405020304" pitchFamily="18" charset="0"/>
                <a:cs typeface="Times New Roman" panose="02020603050405020304" pitchFamily="18" charset="0"/>
              </a:rPr>
              <a:t>u Phương)</a:t>
            </a:r>
            <a:r>
              <a:rPr lang="en-US" sz="2800" b="1" dirty="0" smtClean="0">
                <a:solidFill>
                  <a:srgbClr val="0A02AE"/>
                </a:solidFill>
                <a:effectLst/>
                <a:latin typeface="Times New Roman" panose="02020603050405020304" pitchFamily="18" charset="0"/>
                <a:cs typeface="Times New Roman" panose="02020603050405020304" pitchFamily="18" charset="0"/>
              </a:rPr>
              <a:t>.</a:t>
            </a:r>
            <a:endParaRPr lang="vi-VN" sz="2800" b="1" dirty="0" smtClean="0">
              <a:solidFill>
                <a:srgbClr val="0A02AE"/>
              </a:solidFill>
              <a:effectLst/>
              <a:latin typeface="Times New Roman" panose="02020603050405020304" pitchFamily="18" charset="0"/>
              <a:cs typeface="Times New Roman" panose="02020603050405020304" pitchFamily="18" charset="0"/>
            </a:endParaRPr>
          </a:p>
          <a:p>
            <a:pPr algn="just"/>
            <a:r>
              <a:rPr lang="vi-VN" sz="2800" b="1" dirty="0">
                <a:solidFill>
                  <a:srgbClr val="0A02AE"/>
                </a:solidFill>
                <a:latin typeface="Times New Roman" panose="02020603050405020304" pitchFamily="18" charset="0"/>
                <a:cs typeface="Times New Roman" panose="02020603050405020304" pitchFamily="18" charset="0"/>
              </a:rPr>
              <a:t> </a:t>
            </a:r>
            <a:r>
              <a:rPr lang="vi-VN" sz="2800" b="1" dirty="0" smtClean="0">
                <a:solidFill>
                  <a:srgbClr val="0A02AE"/>
                </a:solidFill>
                <a:latin typeface="Times New Roman" panose="02020603050405020304" pitchFamily="18" charset="0"/>
                <a:cs typeface="Times New Roman" panose="02020603050405020304" pitchFamily="18" charset="0"/>
              </a:rPr>
              <a:t>  N</a:t>
            </a:r>
            <a:r>
              <a:rPr lang="en-US" sz="2800" b="1" dirty="0" err="1" smtClean="0">
                <a:solidFill>
                  <a:srgbClr val="0A02AE"/>
                </a:solidFill>
                <a:effectLst/>
                <a:latin typeface="Times New Roman" panose="02020603050405020304" pitchFamily="18" charset="0"/>
                <a:cs typeface="Times New Roman" panose="02020603050405020304" pitchFamily="18" charset="0"/>
              </a:rPr>
              <a:t>ếu</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đảo</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thì</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người</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đọc</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không</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hiểu</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được</a:t>
            </a:r>
            <a:r>
              <a:rPr lang="en-US" sz="2800" b="1" dirty="0" smtClean="0">
                <a:solidFill>
                  <a:srgbClr val="0A02AE"/>
                </a:solidFill>
                <a:effectLst/>
                <a:latin typeface="Times New Roman" panose="02020603050405020304" pitchFamily="18" charset="0"/>
                <a:cs typeface="Times New Roman" panose="02020603050405020304" pitchFamily="18" charset="0"/>
              </a:rPr>
              <a:t> </a:t>
            </a:r>
            <a:r>
              <a:rPr lang="en-US" sz="2800" b="1" dirty="0" err="1" smtClean="0">
                <a:solidFill>
                  <a:srgbClr val="0A02AE"/>
                </a:solidFill>
                <a:effectLst/>
                <a:latin typeface="Times New Roman" panose="02020603050405020304" pitchFamily="18" charset="0"/>
                <a:cs typeface="Times New Roman" panose="02020603050405020304" pitchFamily="18" charset="0"/>
              </a:rPr>
              <a:t>nội</a:t>
            </a:r>
            <a:r>
              <a:rPr lang="en-US" sz="2800" b="1" dirty="0" smtClean="0">
                <a:solidFill>
                  <a:srgbClr val="0A02AE"/>
                </a:solidFill>
                <a:effectLst/>
                <a:latin typeface="Times New Roman" panose="02020603050405020304" pitchFamily="18" charset="0"/>
                <a:cs typeface="Times New Roman" panose="02020603050405020304" pitchFamily="18" charset="0"/>
              </a:rPr>
              <a:t> dung</a:t>
            </a:r>
            <a:r>
              <a:rPr lang="vi-VN" sz="2800" b="1" dirty="0" smtClean="0">
                <a:solidFill>
                  <a:srgbClr val="0A02AE"/>
                </a:solidFill>
                <a:effectLst/>
                <a:latin typeface="Times New Roman" panose="02020603050405020304" pitchFamily="18" charset="0"/>
                <a:cs typeface="Times New Roman" panose="02020603050405020304" pitchFamily="18" charset="0"/>
              </a:rPr>
              <a:t> của đoạn văn. </a:t>
            </a:r>
          </a:p>
          <a:p>
            <a:pPr algn="just"/>
            <a:r>
              <a:rPr lang="vi-VN" sz="2800" b="1" dirty="0">
                <a:solidFill>
                  <a:srgbClr val="0070C0"/>
                </a:solidFill>
                <a:latin typeface="Times New Roman" panose="02020603050405020304" pitchFamily="18" charset="0"/>
                <a:cs typeface="Times New Roman" panose="02020603050405020304" pitchFamily="18" charset="0"/>
              </a:rPr>
              <a:t> </a:t>
            </a:r>
            <a:r>
              <a:rPr lang="vi-VN" sz="2800" b="1" dirty="0" smtClean="0">
                <a:solidFill>
                  <a:srgbClr val="0070C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=&gt; Đoạn văn có tính mạch lạc.</a:t>
            </a:r>
            <a:endParaRPr lang="en-US" sz="3200" b="1" dirty="0" smtClean="0">
              <a:solidFill>
                <a:srgbClr val="FF0000"/>
              </a:solidFill>
              <a:effectLst/>
              <a:latin typeface="Times New Roman" panose="02020603050405020304" pitchFamily="18" charset="0"/>
              <a:cs typeface="Times New Roman" panose="02020603050405020304" pitchFamily="18" charset="0"/>
            </a:endParaRPr>
          </a:p>
          <a:p>
            <a:pPr algn="just"/>
            <a:endPar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86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465" y="0"/>
            <a:ext cx="8712968" cy="4832092"/>
          </a:xfrm>
          <a:prstGeom prst="rect">
            <a:avLst/>
          </a:prstGeom>
          <a:noFill/>
        </p:spPr>
        <p:txBody>
          <a:bodyPr wrap="square" rtlCol="0">
            <a:spAutoFit/>
          </a:bodyPr>
          <a:lstStyle/>
          <a:p>
            <a:pPr algn="just"/>
            <a:r>
              <a:rPr lang="en-US" sz="3200" b="1" u="sng" dirty="0" smtClean="0">
                <a:latin typeface="Arial" pitchFamily="34" charset="0"/>
                <a:cs typeface="Arial" pitchFamily="34" charset="0"/>
              </a:rPr>
              <a:t>VD2</a:t>
            </a:r>
            <a:r>
              <a:rPr lang="en-US" sz="3200" b="1" dirty="0" smtClean="0">
                <a:latin typeface="Arial" pitchFamily="34" charset="0"/>
                <a:cs typeface="Arial" pitchFamily="34" charset="0"/>
              </a:rPr>
              <a:t>:</a:t>
            </a:r>
          </a:p>
          <a:p>
            <a:pPr algn="just"/>
            <a:r>
              <a:rPr lang="vi-VN" sz="3200" b="1" dirty="0" smtClean="0">
                <a:latin typeface="Arial" pitchFamily="34" charset="0"/>
                <a:cs typeface="Arial" pitchFamily="34" charset="0"/>
              </a:rPr>
              <a:t>	</a:t>
            </a:r>
            <a:r>
              <a:rPr lang="vi-VN" sz="3000" b="1" dirty="0" smtClean="0">
                <a:latin typeface="Arial" pitchFamily="34" charset="0"/>
                <a:cs typeface="Arial" pitchFamily="34" charset="0"/>
              </a:rPr>
              <a:t>Chân vịt bắt đầu quay. Tàu Lin-côn (Lincoln) lao thẳng về phía con cá. Nó để chiếc tàu tới cách nó chừng một trăm mét, rồi mới đủng đỉnh tránh ra một quãng khá xa.</a:t>
            </a:r>
          </a:p>
          <a:p>
            <a:pPr algn="just"/>
            <a:r>
              <a:rPr lang="vi-VN" sz="3000" b="1" dirty="0" smtClean="0">
                <a:latin typeface="Arial" pitchFamily="34" charset="0"/>
                <a:cs typeface="Arial" pitchFamily="34" charset="0"/>
              </a:rPr>
              <a:t>	Cuộc đuổi bắt kéo dài ít nhất bốn mươi lăm phút, nhưng tốc độ chiếc tàu không cho phép nó theo kịp con cá.</a:t>
            </a:r>
          </a:p>
          <a:p>
            <a:pPr algn="just"/>
            <a:r>
              <a:rPr lang="vi-VN" sz="3200" b="1" dirty="0">
                <a:latin typeface="Arial" pitchFamily="34" charset="0"/>
                <a:cs typeface="Arial" pitchFamily="34" charset="0"/>
              </a:rPr>
              <a:t> </a:t>
            </a:r>
            <a:r>
              <a:rPr lang="vi-VN" sz="3200" b="1" dirty="0" smtClean="0">
                <a:latin typeface="Arial" pitchFamily="34" charset="0"/>
                <a:cs typeface="Arial" pitchFamily="34" charset="0"/>
              </a:rPr>
              <a:t>                         </a:t>
            </a:r>
            <a:r>
              <a:rPr lang="vi-VN" sz="2400" b="1" dirty="0" smtClean="0">
                <a:latin typeface="Arial" pitchFamily="34" charset="0"/>
                <a:cs typeface="Arial" pitchFamily="34" charset="0"/>
              </a:rPr>
              <a:t>(Trích </a:t>
            </a:r>
            <a:r>
              <a:rPr lang="vi-VN" sz="2400" b="1" i="1" dirty="0" smtClean="0">
                <a:latin typeface="Arial" pitchFamily="34" charset="0"/>
                <a:cs typeface="Arial" pitchFamily="34" charset="0"/>
              </a:rPr>
              <a:t>Cuộc chạm trán trên đại dương</a:t>
            </a:r>
            <a:r>
              <a:rPr lang="vi-VN" sz="2400" b="1" dirty="0" smtClean="0">
                <a:latin typeface="Arial" pitchFamily="34" charset="0"/>
                <a:cs typeface="Arial" pitchFamily="34" charset="0"/>
              </a:rPr>
              <a:t>)</a:t>
            </a:r>
          </a:p>
          <a:p>
            <a:pPr algn="just"/>
            <a:endParaRPr lang="en-US" sz="3200" b="1" dirty="0">
              <a:solidFill>
                <a:srgbClr val="FF0000"/>
              </a:solidFill>
              <a:latin typeface="Arial" pitchFamily="34" charset="0"/>
              <a:cs typeface="Arial" pitchFamily="34" charset="0"/>
            </a:endParaRPr>
          </a:p>
        </p:txBody>
      </p:sp>
      <p:sp>
        <p:nvSpPr>
          <p:cNvPr id="2" name="TextBox 1"/>
          <p:cNvSpPr txBox="1"/>
          <p:nvPr/>
        </p:nvSpPr>
        <p:spPr>
          <a:xfrm>
            <a:off x="1040685" y="4832092"/>
            <a:ext cx="6059672" cy="1077218"/>
          </a:xfrm>
          <a:prstGeom prst="rect">
            <a:avLst/>
          </a:prstGeom>
          <a:noFill/>
        </p:spPr>
        <p:txBody>
          <a:bodyPr wrap="none" rtlCol="0">
            <a:spAutoFit/>
          </a:bodyPr>
          <a:lstStyle/>
          <a:p>
            <a:r>
              <a:rPr lang="vi-VN" sz="3200" b="1" dirty="0">
                <a:solidFill>
                  <a:srgbClr val="FF0000"/>
                </a:solidFill>
                <a:cs typeface="Arial" pitchFamily="34" charset="0"/>
              </a:rPr>
              <a:t>=&gt; Đoạn văn có tính mạch lạc.</a:t>
            </a:r>
            <a:endParaRPr lang="en-US" sz="3200" b="1" dirty="0">
              <a:solidFill>
                <a:srgbClr val="FF0000"/>
              </a:solidFill>
              <a:latin typeface="Arial" pitchFamily="34" charset="0"/>
              <a:cs typeface="Arial" pitchFamily="34" charset="0"/>
            </a:endParaRPr>
          </a:p>
          <a:p>
            <a:endParaRPr lang="en-GB" sz="3200" dirty="0"/>
          </a:p>
        </p:txBody>
      </p:sp>
    </p:spTree>
    <p:extLst>
      <p:ext uri="{BB962C8B-B14F-4D97-AF65-F5344CB8AC3E}">
        <p14:creationId xmlns:p14="http://schemas.microsoft.com/office/powerpoint/2010/main" val="39310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1755</TotalTime>
  <Words>2182</Words>
  <Application>Microsoft Office PowerPoint</Application>
  <PresentationFormat>On-screen Show (4:3)</PresentationFormat>
  <Paragraphs>133</Paragraphs>
  <Slides>29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微软雅黑</vt:lpstr>
      <vt:lpstr>宋体</vt:lpstr>
      <vt:lpstr>宋体</vt:lpstr>
      <vt:lpstr>.VnHelvetInsH</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dc:creator>
  <cp:lastModifiedBy>055</cp:lastModifiedBy>
  <cp:revision>180</cp:revision>
  <dcterms:created xsi:type="dcterms:W3CDTF">2023-02-11T08:53:18Z</dcterms:created>
  <dcterms:modified xsi:type="dcterms:W3CDTF">2024-02-22T05:02:58Z</dcterms:modified>
</cp:coreProperties>
</file>