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7" r:id="rId2"/>
    <p:sldId id="568" r:id="rId3"/>
    <p:sldId id="541" r:id="rId4"/>
    <p:sldId id="566" r:id="rId5"/>
    <p:sldId id="569" r:id="rId6"/>
    <p:sldId id="570" r:id="rId7"/>
    <p:sldId id="572" r:id="rId8"/>
    <p:sldId id="563" r:id="rId9"/>
    <p:sldId id="580" r:id="rId10"/>
    <p:sldId id="551" r:id="rId11"/>
    <p:sldId id="574" r:id="rId12"/>
    <p:sldId id="575" r:id="rId13"/>
    <p:sldId id="576" r:id="rId14"/>
    <p:sldId id="581" r:id="rId15"/>
    <p:sldId id="553" r:id="rId16"/>
    <p:sldId id="582" r:id="rId17"/>
    <p:sldId id="555" r:id="rId18"/>
    <p:sldId id="504" r:id="rId19"/>
    <p:sldId id="583" r:id="rId20"/>
    <p:sldId id="558" r:id="rId21"/>
    <p:sldId id="399" r:id="rId22"/>
    <p:sldId id="562" r:id="rId23"/>
    <p:sldId id="54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2" y="54"/>
      </p:cViewPr>
      <p:guideLst>
        <p:guide orient="horz" pos="3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824B86-9509-EA0E-415A-5A0CA5646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6375248-7D50-5A14-2341-8BD0A6E7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3F26592-C849-72DB-2199-83A34602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44A2DD-10BD-6E36-D7C5-62DBC93C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C619B0-B362-FEDA-7245-3E78A2C7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F65BFA-032E-38CB-A862-FF6CF4D4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C33CCC-99E0-03FF-890A-FD1760B32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A5D8FA-C3DB-4371-93F0-ED017A00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09CEB6-07E1-BCC2-96AA-41D9A734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A36883-D5EA-65F0-64BC-ACE91A70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F7774B5-F052-91E6-9C8D-1D5511269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D0210DB-8507-B3CD-F336-E400E7623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C9DB84-5AD6-F002-E620-30A93DD0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B00A9A-B43A-8CCC-B04D-7DCFE29F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969E7F-20F9-5551-4C7C-F7FB9469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063239-7297-C226-56C1-1A18D01D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3149A87-08E9-D919-6A67-AF16F178E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CA6C03-D76C-4AF2-6032-CC908A17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0B00E0-9FEA-A299-2E85-69224805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3EC568-35F0-1207-6FB8-4F916CD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3B5E7B-3DBF-BB1D-6A91-10EEDA8A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59728E-B13F-7529-0238-B915E77A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F5019-21E4-1453-EB81-24F49938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93866C-2E90-57A4-6D29-76DCC02C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BC2190-2F60-4F36-DDE9-AC40FA09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D3FFBC-05CA-6320-50DB-D7E82165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0644B28-B2F7-1A93-50D3-4534453AA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F0D192D-DDA7-9895-8FBF-03FBF6247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F92964-1BA1-53E6-A4CB-C2A3077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174E89-D45A-B211-CE93-FA47368C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EACA934-8804-C359-397A-254718E0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E84678-C47E-9FEE-6AB4-D4577D66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C50D4F9-5494-4A80-F049-875E2D1FD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8B1FD36-5AA7-450C-11BD-5B090663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5EF0190-E462-4959-D3A0-6CC290CCE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A7244AC-92F5-D695-88DA-A49D8F771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9B8786D-E394-FD0F-6D6C-D1B1C544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F565BEF-EA54-C3E2-4B00-A7DAB203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57563BF-5A8A-1567-E0DC-E265A173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209120-89D7-E229-6D59-EDFD2389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863EB89-AA38-BCB2-C64A-424CECE6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00225D-C1F4-AF9E-E0DA-FF68E7BD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3D7791E-012E-4AB7-9B41-53CB4ADF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4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8D14D08-7DD4-D0A8-0745-9A889049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F83DDB3-3583-18E4-E74B-35D07704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DAB3833-14F6-CF44-01D2-C7FD5063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D7513E-7A05-3635-5720-155343D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44F71B4-7A00-256A-023E-8A49C867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E826E1-8C2F-A159-E21A-8D4D5D6F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CBAD57-4A6C-9D93-8403-6FC5A032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7D300B-5A3F-DF9A-8A3E-22F97D6B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EA3D65E-D667-719A-628B-CEE26294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077305-97EB-EA03-3B4A-5F58DD6D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4E39B4E-A9C0-D1EE-75B9-2080EEE65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464DB6-5AF6-CD45-FB0D-5E459068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252E81E-78A9-B124-3114-C8AEDB00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F1F38E-FC56-54F5-AEBE-A5CB3660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567555E-9808-7EF3-13A6-F2931D97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42A2150-9C65-9CE8-84E8-799821C1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C2E5C9E-066D-2C72-FFA6-06BA8797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11C414-A61F-03C8-A70D-E3C5F3E95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A026-BE7E-47E6-A7C0-4204F1491FB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E69F40-EE7C-441D-E6DD-6AD45DD27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8F1939-C0D5-E523-532D-A22E532BE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594B-3A47-4015-89C6-44C44A2D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271555" y="6162675"/>
            <a:ext cx="3933796" cy="769441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4" y="371475"/>
            <a:ext cx="11480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800" y="762001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 CÔ GIÁO DỰ GIỜ THĂM LỚP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13673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 </a:t>
            </a: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bản: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C210C0-1E9D-46A4-EA5E-6B4F907B27BF}"/>
              </a:ext>
            </a:extLst>
          </p:cNvPr>
          <p:cNvSpPr txBox="1"/>
          <p:nvPr/>
        </p:nvSpPr>
        <p:spPr>
          <a:xfrm>
            <a:off x="1118008" y="779882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05105" algn="l"/>
              </a:tabLst>
            </a:pP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làng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CAADB42-4D64-E865-8E33-24A63047962B}"/>
              </a:ext>
            </a:extLst>
          </p:cNvPr>
          <p:cNvSpPr txBox="1"/>
          <p:nvPr/>
        </p:nvSpPr>
        <p:spPr>
          <a:xfrm>
            <a:off x="1423850" y="2442754"/>
            <a:ext cx="9455499" cy="1746861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sắm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27F8100-2634-B80D-38B2-07F2AD193325}"/>
              </a:ext>
            </a:extLst>
          </p:cNvPr>
          <p:cNvSpPr txBox="1"/>
          <p:nvPr/>
        </p:nvSpPr>
        <p:spPr>
          <a:xfrm>
            <a:off x="1580605" y="1511668"/>
            <a:ext cx="5447211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0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457846" y="211997"/>
            <a:ext cx="672524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CAADB42-4D64-E865-8E33-24A63047962B}"/>
              </a:ext>
            </a:extLst>
          </p:cNvPr>
          <p:cNvSpPr txBox="1"/>
          <p:nvPr/>
        </p:nvSpPr>
        <p:spPr>
          <a:xfrm>
            <a:off x="1332412" y="1129657"/>
            <a:ext cx="10091492" cy="2621994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HĐ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cúng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 cúng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lễ:các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27F8100-2634-B80D-38B2-07F2AD193325}"/>
              </a:ext>
            </a:extLst>
          </p:cNvPr>
          <p:cNvSpPr txBox="1"/>
          <p:nvPr/>
        </p:nvSpPr>
        <p:spPr>
          <a:xfrm>
            <a:off x="1332412" y="550775"/>
            <a:ext cx="7419703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D8FAA63-2260-F27D-D52C-EB1B5EFB5B61}"/>
              </a:ext>
            </a:extLst>
          </p:cNvPr>
          <p:cNvSpPr txBox="1"/>
          <p:nvPr/>
        </p:nvSpPr>
        <p:spPr>
          <a:xfrm>
            <a:off x="1332412" y="3936459"/>
            <a:ext cx="10066270" cy="4476452"/>
          </a:xfrm>
          <a:prstGeom prst="roundRect">
            <a:avLst>
              <a:gd name="adj" fmla="val 13548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ngô,người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13673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 </a:t>
            </a: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bản: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C210C0-1E9D-46A4-EA5E-6B4F907B27BF}"/>
              </a:ext>
            </a:extLst>
          </p:cNvPr>
          <p:cNvSpPr txBox="1"/>
          <p:nvPr/>
        </p:nvSpPr>
        <p:spPr>
          <a:xfrm>
            <a:off x="1118008" y="779882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05105" algn="l"/>
              </a:tabLst>
            </a:pP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làng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CAADB42-4D64-E865-8E33-24A63047962B}"/>
              </a:ext>
            </a:extLst>
          </p:cNvPr>
          <p:cNvSpPr txBox="1"/>
          <p:nvPr/>
        </p:nvSpPr>
        <p:spPr>
          <a:xfrm>
            <a:off x="1580605" y="2442754"/>
            <a:ext cx="9298744" cy="214526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nhõm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27F8100-2634-B80D-38B2-07F2AD193325}"/>
              </a:ext>
            </a:extLst>
          </p:cNvPr>
          <p:cNvSpPr txBox="1"/>
          <p:nvPr/>
        </p:nvSpPr>
        <p:spPr>
          <a:xfrm>
            <a:off x="1580605" y="1511668"/>
            <a:ext cx="5447211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13673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 </a:t>
            </a: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bản: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C210C0-1E9D-46A4-EA5E-6B4F907B27BF}"/>
              </a:ext>
            </a:extLst>
          </p:cNvPr>
          <p:cNvSpPr txBox="1"/>
          <p:nvPr/>
        </p:nvSpPr>
        <p:spPr>
          <a:xfrm>
            <a:off x="1118008" y="779882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05105" algn="l"/>
              </a:tabLst>
            </a:pP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làng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CAADB42-4D64-E865-8E33-24A63047962B}"/>
              </a:ext>
            </a:extLst>
          </p:cNvPr>
          <p:cNvSpPr txBox="1"/>
          <p:nvPr/>
        </p:nvSpPr>
        <p:spPr>
          <a:xfrm>
            <a:off x="1580605" y="2442754"/>
            <a:ext cx="9298744" cy="214526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nhẹ nhàng,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văn ngắn gọn,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27F8100-2634-B80D-38B2-07F2AD193325}"/>
              </a:ext>
            </a:extLst>
          </p:cNvPr>
          <p:cNvSpPr txBox="1"/>
          <p:nvPr/>
        </p:nvSpPr>
        <p:spPr>
          <a:xfrm>
            <a:off x="1580605" y="1511668"/>
            <a:ext cx="5447211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1C20A1-5783-CB18-374B-5028D2DEFF2F}"/>
              </a:ext>
            </a:extLst>
          </p:cNvPr>
          <p:cNvSpPr txBox="1"/>
          <p:nvPr/>
        </p:nvSpPr>
        <p:spPr>
          <a:xfrm>
            <a:off x="1959429" y="1"/>
            <a:ext cx="7759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NHÓM: (5P)</a:t>
            </a:r>
            <a:endParaRPr lang="pt-BR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TẬP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5B17C349-C866-0518-C922-10F7FD079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26294"/>
              </p:ext>
            </p:extLst>
          </p:nvPr>
        </p:nvGraphicFramePr>
        <p:xfrm>
          <a:off x="1306285" y="1293222"/>
          <a:ext cx="10672355" cy="5447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471">
                  <a:extLst>
                    <a:ext uri="{9D8B030D-6E8A-4147-A177-3AD203B41FA5}">
                      <a16:colId xmlns:a16="http://schemas.microsoft.com/office/drawing/2014/main" val="4292464975"/>
                    </a:ext>
                  </a:extLst>
                </a:gridCol>
                <a:gridCol w="1523174">
                  <a:extLst>
                    <a:ext uri="{9D8B030D-6E8A-4147-A177-3AD203B41FA5}">
                      <a16:colId xmlns:a16="http://schemas.microsoft.com/office/drawing/2014/main" val="3713111022"/>
                    </a:ext>
                  </a:extLst>
                </a:gridCol>
                <a:gridCol w="8303710">
                  <a:extLst>
                    <a:ext uri="{9D8B030D-6E8A-4147-A177-3AD203B41FA5}">
                      <a16:colId xmlns:a16="http://schemas.microsoft.com/office/drawing/2014/main" val="2391432746"/>
                    </a:ext>
                  </a:extLst>
                </a:gridCol>
              </a:tblGrid>
              <a:tr h="705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32432"/>
                  </a:ext>
                </a:extLst>
              </a:tr>
              <a:tr h="79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trống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72936"/>
                  </a:ext>
                </a:extLst>
              </a:tr>
              <a:tr h="1449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 cúng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 cúng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 +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2 con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dê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xua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11810"/>
                  </a:ext>
                </a:extLst>
              </a:tr>
              <a:tr h="69954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gái:mặc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dội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trai:phấn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tụng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rượi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hỉ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nhõm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tin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mắn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47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56181"/>
                  </a:ext>
                </a:extLst>
              </a:tr>
              <a:tr h="79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rang,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 văn nhẹ nhàng,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Câu văn ngắn gọn,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1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01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20934" y="-13673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 </a:t>
            </a: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00" y="53438"/>
            <a:ext cx="2037662" cy="203766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C210C0-1E9D-46A4-EA5E-6B4F907B27BF}"/>
              </a:ext>
            </a:extLst>
          </p:cNvPr>
          <p:cNvSpPr txBox="1"/>
          <p:nvPr/>
        </p:nvSpPr>
        <p:spPr>
          <a:xfrm>
            <a:off x="1118008" y="779882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05105" algn="l"/>
              </a:tabLst>
            </a:pP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làng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CAADB42-4D64-E865-8E33-24A63047962B}"/>
              </a:ext>
            </a:extLst>
          </p:cNvPr>
          <p:cNvSpPr txBox="1"/>
          <p:nvPr/>
        </p:nvSpPr>
        <p:spPr>
          <a:xfrm>
            <a:off x="1207008" y="2237561"/>
            <a:ext cx="10216896" cy="393980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gười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 Lô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 lại cùng nhau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chọn ngày tổ chức lễ rửa làng, thống nhất việc mời thấy cúng và phân công mọi người sắm sanh đồ lễ;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 người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sẽ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 nhau đi khắp các nhà, suốt các hang cùng ngõ hẻm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làng bản, vừa đi vừa gõ chiêng trống rộn ràng nhằm đánh thức những điều đẹp đẽ ngủ quên và xua đi những rủi ro ám ảnh;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 người hoan hỉ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ăn tiệc, uống rượu mừng rồi mới ai vế nhà nấy, bắt đầu ba năm yên ổn sinh sống và làm ăn;...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27F8100-2634-B80D-38B2-07F2AD193325}"/>
              </a:ext>
            </a:extLst>
          </p:cNvPr>
          <p:cNvSpPr txBox="1"/>
          <p:nvPr/>
        </p:nvSpPr>
        <p:spPr>
          <a:xfrm>
            <a:off x="1457846" y="1458587"/>
            <a:ext cx="3004426" cy="578882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41868" y="0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18008" y="779882"/>
            <a:ext cx="939759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a.Tác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b.Tác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3.Ý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514350" indent="-514350" algn="just">
              <a:buAutoNum type="arabicPeriod"/>
            </a:pPr>
            <a:endParaRPr lang="en-US" sz="32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DE8AE59-54DC-11F6-911D-043328010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41" y="5203261"/>
            <a:ext cx="1177459" cy="168208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C3CA51-0893-A456-CE4F-4FAF121FBABB}"/>
              </a:ext>
            </a:extLst>
          </p:cNvPr>
          <p:cNvSpPr txBox="1"/>
          <p:nvPr/>
        </p:nvSpPr>
        <p:spPr>
          <a:xfrm>
            <a:off x="1371600" y="4297680"/>
            <a:ext cx="87210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0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5AEE410-2F34-6024-E03A-3EE3073DD834}"/>
              </a:ext>
            </a:extLst>
          </p:cNvPr>
          <p:cNvSpPr txBox="1"/>
          <p:nvPr/>
        </p:nvSpPr>
        <p:spPr>
          <a:xfrm>
            <a:off x="1118008" y="779882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3. Ý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nghĩa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làng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996068B-08E5-DAA7-D83F-5D608AEA6D49}"/>
              </a:ext>
            </a:extLst>
          </p:cNvPr>
          <p:cNvSpPr txBox="1"/>
          <p:nvPr/>
        </p:nvSpPr>
        <p:spPr>
          <a:xfrm>
            <a:off x="1528354" y="1426213"/>
            <a:ext cx="8838296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9264E1D-2C96-4014-C6C3-5B30BA54176F}"/>
              </a:ext>
            </a:extLst>
          </p:cNvPr>
          <p:cNvSpPr txBox="1"/>
          <p:nvPr/>
        </p:nvSpPr>
        <p:spPr>
          <a:xfrm>
            <a:off x="1528354" y="2144539"/>
            <a:ext cx="8838296" cy="1532334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5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35339" y="15588"/>
            <a:ext cx="12227339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41400" y="203401"/>
            <a:ext cx="703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329057" y="709130"/>
            <a:ext cx="901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F29DCA-D9B5-606A-C35C-50BA36C0A85B}"/>
              </a:ext>
            </a:extLst>
          </p:cNvPr>
          <p:cNvSpPr txBox="1"/>
          <p:nvPr/>
        </p:nvSpPr>
        <p:spPr>
          <a:xfrm>
            <a:off x="1360807" y="1244984"/>
            <a:ext cx="6295769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85F4F7C-F42B-E439-666A-0BA66D7987DF}"/>
              </a:ext>
            </a:extLst>
          </p:cNvPr>
          <p:cNvSpPr txBox="1"/>
          <p:nvPr/>
        </p:nvSpPr>
        <p:spPr>
          <a:xfrm>
            <a:off x="1377825" y="1945014"/>
            <a:ext cx="6327519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miêu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chi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8F5D476-883A-188A-FFD2-E1C84BCD7EE7}"/>
              </a:ext>
            </a:extLst>
          </p:cNvPr>
          <p:cNvSpPr txBox="1"/>
          <p:nvPr/>
        </p:nvSpPr>
        <p:spPr>
          <a:xfrm>
            <a:off x="1360807" y="2651879"/>
            <a:ext cx="6344537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văn nhẹ nhàng, giàu hình ảnh.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3598A08-90FB-457C-4FA1-3F65352A6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035747" y="-243759"/>
            <a:ext cx="2256245" cy="225624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55E67F-0EF4-4C6F-8C8D-5E3652A20508}"/>
              </a:ext>
            </a:extLst>
          </p:cNvPr>
          <p:cNvSpPr txBox="1"/>
          <p:nvPr/>
        </p:nvSpPr>
        <p:spPr>
          <a:xfrm>
            <a:off x="1387031" y="3376268"/>
            <a:ext cx="8061769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văn ngắn gọn, giàu sức gợi, cuốn hút người đọc.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3D2273B-6049-5851-CC1E-F8CEB0452C36}"/>
              </a:ext>
            </a:extLst>
          </p:cNvPr>
          <p:cNvSpPr txBox="1"/>
          <p:nvPr/>
        </p:nvSpPr>
        <p:spPr>
          <a:xfrm>
            <a:off x="1377825" y="4087193"/>
            <a:ext cx="9594975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1C22B4C-7358-A33E-3F03-576243CBE7CC}"/>
              </a:ext>
            </a:extLst>
          </p:cNvPr>
          <p:cNvSpPr txBox="1"/>
          <p:nvPr/>
        </p:nvSpPr>
        <p:spPr>
          <a:xfrm>
            <a:off x="1224280" y="5147028"/>
            <a:ext cx="901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dung:</a:t>
            </a:r>
            <a:endParaRPr lang="en-US" sz="28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E1DDB7D-19FA-4093-4B00-D4C8AC904517}"/>
              </a:ext>
            </a:extLst>
          </p:cNvPr>
          <p:cNvSpPr txBox="1"/>
          <p:nvPr/>
        </p:nvSpPr>
        <p:spPr>
          <a:xfrm>
            <a:off x="1360807" y="5671229"/>
            <a:ext cx="9611993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Lô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-3782"/>
            <a:ext cx="12192000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AEA33F0-BB96-5982-93D1-D71255EB7353}"/>
              </a:ext>
            </a:extLst>
          </p:cNvPr>
          <p:cNvSpPr txBox="1"/>
          <p:nvPr/>
        </p:nvSpPr>
        <p:spPr>
          <a:xfrm>
            <a:off x="1606731" y="966651"/>
            <a:ext cx="9646485" cy="2281476"/>
          </a:xfrm>
          <a:prstGeom prst="wedgeRoundRectCallout">
            <a:avLst>
              <a:gd name="adj1" fmla="val -54019"/>
              <a:gd name="adj2" fmla="val 40521"/>
              <a:gd name="adj3" fmla="val 16667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2209841-6AD0-8430-3248-04095EC3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035747" y="-243759"/>
            <a:ext cx="2256245" cy="22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F138916B-0B25-7462-1F3B-A11592F0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6012"/>
            <a:ext cx="11430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Nghe kể chuyện cổ tích - Đẽo cày giữa đường - Truyện ngụ ngôn Mp3">
            <a:extLst>
              <a:ext uri="{FF2B5EF4-FFF2-40B4-BE49-F238E27FC236}">
                <a16:creationId xmlns:a16="http://schemas.microsoft.com/office/drawing/2014/main" id="{C474C582-1F0F-A415-A819-864534B2A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420471" cy="2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AE6AD71-E4A9-3666-2C3A-51F7BAC27385}"/>
              </a:ext>
            </a:extLst>
          </p:cNvPr>
          <p:cNvSpPr txBox="1"/>
          <p:nvPr/>
        </p:nvSpPr>
        <p:spPr>
          <a:xfrm>
            <a:off x="1452281" y="1724297"/>
            <a:ext cx="97062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119</a:t>
            </a:r>
          </a:p>
          <a:p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LÀNG CỦA NGƯỜI LÔ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Algerian" panose="04020705040A02060702" pitchFamily="82" charset="0"/>
              </a:rPr>
              <a:t>           </a:t>
            </a:r>
            <a:r>
              <a:rPr lang="en-US" sz="4000" b="1" dirty="0"/>
              <a:t>                                                                         </a:t>
            </a:r>
            <a:r>
              <a:rPr lang="en-US" sz="4000" b="1" dirty="0" err="1" smtClean="0"/>
              <a:t>Phạm</a:t>
            </a:r>
            <a:r>
              <a:rPr lang="en-US" sz="4000" b="1" dirty="0" smtClean="0"/>
              <a:t> </a:t>
            </a:r>
            <a:r>
              <a:rPr lang="en-US" sz="4000" b="1" dirty="0" err="1"/>
              <a:t>Thuỳ</a:t>
            </a:r>
            <a:r>
              <a:rPr lang="en-US" sz="4000" b="1" dirty="0"/>
              <a:t> Dung</a:t>
            </a:r>
            <a:endParaRPr lang="en-US" sz="40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9882147-303C-6B3B-4ED8-086F96850532}"/>
              </a:ext>
            </a:extLst>
          </p:cNvPr>
          <p:cNvSpPr txBox="1"/>
          <p:nvPr/>
        </p:nvSpPr>
        <p:spPr>
          <a:xfrm>
            <a:off x="1452282" y="359261"/>
            <a:ext cx="6167718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2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35339" y="15588"/>
            <a:ext cx="12227339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3598A08-90FB-457C-4FA1-3F65352A6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4441">
            <a:off x="10035747" y="-243759"/>
            <a:ext cx="2256245" cy="225624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3D2273B-6049-5851-CC1E-F8CEB0452C36}"/>
              </a:ext>
            </a:extLst>
          </p:cNvPr>
          <p:cNvSpPr txBox="1"/>
          <p:nvPr/>
        </p:nvSpPr>
        <p:spPr>
          <a:xfrm>
            <a:off x="1280841" y="1523076"/>
            <a:ext cx="9594975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E91945E-2F1D-497A-9706-A94CD6A8DB0E}"/>
              </a:ext>
            </a:extLst>
          </p:cNvPr>
          <p:cNvSpPr txBox="1"/>
          <p:nvPr/>
        </p:nvSpPr>
        <p:spPr>
          <a:xfrm>
            <a:off x="1177926" y="808263"/>
            <a:ext cx="10355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800" b="1" kern="100" dirty="0" smtClean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(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spc="-5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2A31D32-2776-C9D3-C6E2-B76F95C5A8EF}"/>
              </a:ext>
            </a:extLst>
          </p:cNvPr>
          <p:cNvSpPr txBox="1"/>
          <p:nvPr/>
        </p:nvSpPr>
        <p:spPr>
          <a:xfrm>
            <a:off x="1298511" y="2856508"/>
            <a:ext cx="9594975" cy="1532334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1C422E0-C5D5-C07E-0D80-6C8865F880B2}"/>
              </a:ext>
            </a:extLst>
          </p:cNvPr>
          <p:cNvSpPr txBox="1"/>
          <p:nvPr/>
        </p:nvSpPr>
        <p:spPr>
          <a:xfrm>
            <a:off x="1342459" y="4561083"/>
            <a:ext cx="9594975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B8C2081-8C8C-BF90-C1C3-8A5FFB328F8B}"/>
              </a:ext>
            </a:extLst>
          </p:cNvPr>
          <p:cNvSpPr txBox="1"/>
          <p:nvPr/>
        </p:nvSpPr>
        <p:spPr>
          <a:xfrm>
            <a:off x="1298511" y="5463659"/>
            <a:ext cx="5594790" cy="57888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47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-420914" y="0"/>
            <a:ext cx="12678908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1751520" y="511406"/>
            <a:ext cx="6205756" cy="919401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942170" y="2043227"/>
            <a:ext cx="9952740" cy="105560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130415"/>
            <a:ext cx="12192000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F966867-7B2A-0013-FE65-302375BA5DC4}"/>
              </a:ext>
            </a:extLst>
          </p:cNvPr>
          <p:cNvSpPr txBox="1"/>
          <p:nvPr/>
        </p:nvSpPr>
        <p:spPr>
          <a:xfrm>
            <a:off x="990600" y="660462"/>
            <a:ext cx="10210800" cy="6197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 VĂN THAM KHẢO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tẩy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". Sau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rửa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2BEE27CE-2EA7-8890-0C59-6A5A7793D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C902F0-C56B-5EC8-FE57-5DE3CF539B0F}"/>
              </a:ext>
            </a:extLst>
          </p:cNvPr>
          <p:cNvSpPr txBox="1"/>
          <p:nvPr/>
        </p:nvSpPr>
        <p:spPr>
          <a:xfrm>
            <a:off x="1247914" y="2577703"/>
            <a:ext cx="6761554" cy="2111216"/>
          </a:xfrm>
          <a:prstGeom prst="roundRect">
            <a:avLst/>
          </a:prstGeom>
          <a:noFill/>
          <a:ln w="57150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marL="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Xem lại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nội dung đã học trong bài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 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 soạn bài: 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 tin về hoa anh đào</a:t>
            </a: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E844A49-FE71-9452-DC1D-4CA705A8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7100" y="2173408"/>
            <a:ext cx="3634187" cy="42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5">
                <a:lumMod val="60000"/>
                <a:lumOff val="40000"/>
                <a:alpha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DF30B93E-2FF2-8BD8-6A5A-5963DB8E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795337"/>
            <a:ext cx="9610958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97972"/>
            <a:ext cx="6021978" cy="3298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5" y="97971"/>
            <a:ext cx="5660571" cy="3298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" y="3513909"/>
            <a:ext cx="5995853" cy="3239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5" y="3513910"/>
            <a:ext cx="5660572" cy="32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41868" y="0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18008" y="779882"/>
            <a:ext cx="93975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a.Tác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b.Tác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514350" indent="-514350" algn="just">
              <a:buAutoNum type="arabicPeriod"/>
            </a:pPr>
            <a:endParaRPr lang="en-US" sz="32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DE8AE59-54DC-11F6-911D-043328010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41" y="5203261"/>
            <a:ext cx="1177459" cy="168208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C3CA51-0893-A456-CE4F-4FAF121FBABB}"/>
              </a:ext>
            </a:extLst>
          </p:cNvPr>
          <p:cNvSpPr txBox="1"/>
          <p:nvPr/>
        </p:nvSpPr>
        <p:spPr>
          <a:xfrm>
            <a:off x="1371600" y="4297680"/>
            <a:ext cx="87210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41868" y="0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5AEE410-2F34-6024-E03A-3EE3073DD834}"/>
              </a:ext>
            </a:extLst>
          </p:cNvPr>
          <p:cNvSpPr txBox="1"/>
          <p:nvPr/>
        </p:nvSpPr>
        <p:spPr>
          <a:xfrm>
            <a:off x="1118008" y="779882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Giới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thiệu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dân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tộc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Lô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Lô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làng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8008" y="1528354"/>
            <a:ext cx="10037672" cy="475487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3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bặm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41868" y="0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18008" y="779882"/>
            <a:ext cx="93975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a.Tác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b.Tác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514350" indent="-514350" algn="just">
              <a:buAutoNum type="arabicPeriod"/>
            </a:pPr>
            <a:endParaRPr lang="en-US" sz="32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DE8AE59-54DC-11F6-911D-043328010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41" y="5203261"/>
            <a:ext cx="1177459" cy="168208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C3CA51-0893-A456-CE4F-4FAF121FBABB}"/>
              </a:ext>
            </a:extLst>
          </p:cNvPr>
          <p:cNvSpPr txBox="1"/>
          <p:nvPr/>
        </p:nvSpPr>
        <p:spPr>
          <a:xfrm>
            <a:off x="1371600" y="4297680"/>
            <a:ext cx="87210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41868" y="0"/>
            <a:ext cx="12233868" cy="68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35712" y="211997"/>
            <a:ext cx="7147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</a:t>
            </a:r>
            <a:r>
              <a:rPr lang="de-DE" sz="3600" b="1" dirty="0" smtClean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 </a:t>
            </a: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0281DD8-67BF-D2FC-4207-CB653ED44556}"/>
              </a:ext>
            </a:extLst>
          </p:cNvPr>
          <p:cNvSpPr txBox="1"/>
          <p:nvPr/>
        </p:nvSpPr>
        <p:spPr>
          <a:xfrm>
            <a:off x="2351314" y="1776550"/>
            <a:ext cx="8367485" cy="1546086"/>
          </a:xfrm>
          <a:prstGeom prst="cloudCallout">
            <a:avLst>
              <a:gd name="adj1" fmla="val -42382"/>
              <a:gd name="adj2" fmla="val 44305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5AEE410-2F34-6024-E03A-3EE3073DD834}"/>
              </a:ext>
            </a:extLst>
          </p:cNvPr>
          <p:cNvSpPr txBox="1"/>
          <p:nvPr/>
        </p:nvSpPr>
        <p:spPr>
          <a:xfrm>
            <a:off x="1118008" y="779882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05105" algn="l"/>
              </a:tabLst>
            </a:pP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lễ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rửa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làng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1C20A1-5783-CB18-374B-5028D2DEFF2F}"/>
              </a:ext>
            </a:extLst>
          </p:cNvPr>
          <p:cNvSpPr txBox="1"/>
          <p:nvPr/>
        </p:nvSpPr>
        <p:spPr>
          <a:xfrm>
            <a:off x="1606731" y="1"/>
            <a:ext cx="8321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NHÓM: (5P)</a:t>
            </a:r>
            <a:endParaRPr lang="pt-BR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TẬP </a:t>
            </a:r>
            <a:r>
              <a:rPr lang="pt-BR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(Lễ rửa làng của người Lô Lô)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5B17C349-C866-0518-C922-10F7FD079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37463"/>
              </p:ext>
            </p:extLst>
          </p:nvPr>
        </p:nvGraphicFramePr>
        <p:xfrm>
          <a:off x="1306286" y="1293222"/>
          <a:ext cx="9034390" cy="4073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156">
                  <a:extLst>
                    <a:ext uri="{9D8B030D-6E8A-4147-A177-3AD203B41FA5}">
                      <a16:colId xmlns:a16="http://schemas.microsoft.com/office/drawing/2014/main" val="4292464975"/>
                    </a:ext>
                  </a:extLst>
                </a:gridCol>
                <a:gridCol w="3537678">
                  <a:extLst>
                    <a:ext uri="{9D8B030D-6E8A-4147-A177-3AD203B41FA5}">
                      <a16:colId xmlns:a16="http://schemas.microsoft.com/office/drawing/2014/main" val="3713111022"/>
                    </a:ext>
                  </a:extLst>
                </a:gridCol>
                <a:gridCol w="4394556">
                  <a:extLst>
                    <a:ext uri="{9D8B030D-6E8A-4147-A177-3AD203B41FA5}">
                      <a16:colId xmlns:a16="http://schemas.microsoft.com/office/drawing/2014/main" val="2391432746"/>
                    </a:ext>
                  </a:extLst>
                </a:gridCol>
              </a:tblGrid>
              <a:tr h="907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32432"/>
                  </a:ext>
                </a:extLst>
              </a:tr>
              <a:tr h="79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72936"/>
                  </a:ext>
                </a:extLst>
              </a:tr>
              <a:tr h="79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11810"/>
                  </a:ext>
                </a:extLst>
              </a:tr>
              <a:tr h="5102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47692"/>
                  </a:ext>
                </a:extLst>
              </a:tr>
              <a:tr h="182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56181"/>
                  </a:ext>
                </a:extLst>
              </a:tr>
              <a:tr h="79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1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74295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1603</Words>
  <Application>Microsoft Office PowerPoint</Application>
  <PresentationFormat>Widescreen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Algerian</vt:lpstr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* Đồng bào người dân tộc Lô Lô: là một trong những dân tộc thiểu số ít nhất tại Việt Nam, cư trú chủ yếu ở Hà Giang và Cao Bằng, sống tập trung ở bản làng cố định nên có tính cộng đồng rất rõ nét.  * Lễ rửa làng:  - Thời điểm tổ chức: Khi xong xuôi mùa vụ, 3 năm một lần, tháng 5 hoặc tháng 6 âm lịch.   - Tên gọi và nguồn gốc: còn gọi là lễ mừng ngô mới; bắt nguồn từ nhận thức về không gian sinh sống cần phải được “làm sạch”, không bị bụi bặm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Khánh</dc:creator>
  <cp:lastModifiedBy>Admin</cp:lastModifiedBy>
  <cp:revision>95</cp:revision>
  <dcterms:created xsi:type="dcterms:W3CDTF">2023-01-26T14:43:50Z</dcterms:created>
  <dcterms:modified xsi:type="dcterms:W3CDTF">2024-12-12T14:29:49Z</dcterms:modified>
</cp:coreProperties>
</file>