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BACF"/>
    <a:srgbClr val="E4AC8B"/>
    <a:srgbClr val="6894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61" d="100"/>
          <a:sy n="61" d="100"/>
        </p:scale>
        <p:origin x="106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DD86-4885-3ECF-CE56-E1B7CDF46E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32D7F5-FD37-FE80-BF54-226D324000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468A29-DC01-385C-145B-12B31E69CB1A}"/>
              </a:ext>
            </a:extLst>
          </p:cNvPr>
          <p:cNvSpPr>
            <a:spLocks noGrp="1"/>
          </p:cNvSpPr>
          <p:nvPr>
            <p:ph type="dt" sz="half" idx="10"/>
          </p:nvPr>
        </p:nvSpPr>
        <p:spPr/>
        <p:txBody>
          <a:bodyPr/>
          <a:lstStyle/>
          <a:p>
            <a:fld id="{EBB27181-9CC9-4B2F-9E12-3F5B792072BE}" type="datetimeFigureOut">
              <a:rPr lang="en-US" smtClean="0"/>
              <a:t>3/12/2024</a:t>
            </a:fld>
            <a:endParaRPr lang="en-US"/>
          </a:p>
        </p:txBody>
      </p:sp>
      <p:sp>
        <p:nvSpPr>
          <p:cNvPr id="5" name="Footer Placeholder 4">
            <a:extLst>
              <a:ext uri="{FF2B5EF4-FFF2-40B4-BE49-F238E27FC236}">
                <a16:creationId xmlns:a16="http://schemas.microsoft.com/office/drawing/2014/main" id="{1A9A3974-2A5F-15FB-197B-662543B6D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E4501-4BE8-EAFE-7B44-6AC29E79FF90}"/>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293474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4363-1668-2289-FC71-74677B8578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1C8ADA-96C1-23BB-E3CD-A87CDF016F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D6C7D-9D8D-2D32-3F75-A76B53BB6605}"/>
              </a:ext>
            </a:extLst>
          </p:cNvPr>
          <p:cNvSpPr>
            <a:spLocks noGrp="1"/>
          </p:cNvSpPr>
          <p:nvPr>
            <p:ph type="dt" sz="half" idx="10"/>
          </p:nvPr>
        </p:nvSpPr>
        <p:spPr/>
        <p:txBody>
          <a:bodyPr/>
          <a:lstStyle/>
          <a:p>
            <a:fld id="{EBB27181-9CC9-4B2F-9E12-3F5B792072BE}" type="datetimeFigureOut">
              <a:rPr lang="en-US" smtClean="0"/>
              <a:t>3/12/2024</a:t>
            </a:fld>
            <a:endParaRPr lang="en-US"/>
          </a:p>
        </p:txBody>
      </p:sp>
      <p:sp>
        <p:nvSpPr>
          <p:cNvPr id="5" name="Footer Placeholder 4">
            <a:extLst>
              <a:ext uri="{FF2B5EF4-FFF2-40B4-BE49-F238E27FC236}">
                <a16:creationId xmlns:a16="http://schemas.microsoft.com/office/drawing/2014/main" id="{779E3A89-D4B0-B90F-A3FA-7A12B351C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86653-6B61-7C7A-BFE7-A1C49A4CF469}"/>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164003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815B08-27F0-972C-BDB8-11CD7E4612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173B6F-02F1-CA09-1CDA-FAE8F83AD3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5C688-B2C2-A5D1-8172-AAFC172860F1}"/>
              </a:ext>
            </a:extLst>
          </p:cNvPr>
          <p:cNvSpPr>
            <a:spLocks noGrp="1"/>
          </p:cNvSpPr>
          <p:nvPr>
            <p:ph type="dt" sz="half" idx="10"/>
          </p:nvPr>
        </p:nvSpPr>
        <p:spPr/>
        <p:txBody>
          <a:bodyPr/>
          <a:lstStyle/>
          <a:p>
            <a:fld id="{EBB27181-9CC9-4B2F-9E12-3F5B792072BE}" type="datetimeFigureOut">
              <a:rPr lang="en-US" smtClean="0"/>
              <a:t>3/12/2024</a:t>
            </a:fld>
            <a:endParaRPr lang="en-US"/>
          </a:p>
        </p:txBody>
      </p:sp>
      <p:sp>
        <p:nvSpPr>
          <p:cNvPr id="5" name="Footer Placeholder 4">
            <a:extLst>
              <a:ext uri="{FF2B5EF4-FFF2-40B4-BE49-F238E27FC236}">
                <a16:creationId xmlns:a16="http://schemas.microsoft.com/office/drawing/2014/main" id="{F319C06E-5B16-41DA-5C77-891F34AB2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ED019-4DC0-A5B8-501D-C6A7C1141C68}"/>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997229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260400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423486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162035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91839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498885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56953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163431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14311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95E3-B285-DCC7-D14B-342F47BB70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00DBE-8CB5-39AC-F91F-D7C062175F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0A9AF-31C9-74BD-FE23-D1D4ADAC70B3}"/>
              </a:ext>
            </a:extLst>
          </p:cNvPr>
          <p:cNvSpPr>
            <a:spLocks noGrp="1"/>
          </p:cNvSpPr>
          <p:nvPr>
            <p:ph type="dt" sz="half" idx="10"/>
          </p:nvPr>
        </p:nvSpPr>
        <p:spPr/>
        <p:txBody>
          <a:bodyPr/>
          <a:lstStyle/>
          <a:p>
            <a:fld id="{EBB27181-9CC9-4B2F-9E12-3F5B792072BE}" type="datetimeFigureOut">
              <a:rPr lang="en-US" smtClean="0"/>
              <a:t>3/12/2024</a:t>
            </a:fld>
            <a:endParaRPr lang="en-US"/>
          </a:p>
        </p:txBody>
      </p:sp>
      <p:sp>
        <p:nvSpPr>
          <p:cNvPr id="5" name="Footer Placeholder 4">
            <a:extLst>
              <a:ext uri="{FF2B5EF4-FFF2-40B4-BE49-F238E27FC236}">
                <a16:creationId xmlns:a16="http://schemas.microsoft.com/office/drawing/2014/main" id="{424ADC67-4A4B-66CE-AE09-1B1CDE350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C66BE-F875-2B79-9F06-C5052D3C5A04}"/>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4033054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744241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91311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54053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B0325-B99F-D761-8AB5-A36E58E2C2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663B00-86BA-54E5-B697-CE3D6CD56F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26C590-4AE4-97BF-96B9-B656A551589A}"/>
              </a:ext>
            </a:extLst>
          </p:cNvPr>
          <p:cNvSpPr>
            <a:spLocks noGrp="1"/>
          </p:cNvSpPr>
          <p:nvPr>
            <p:ph type="dt" sz="half" idx="10"/>
          </p:nvPr>
        </p:nvSpPr>
        <p:spPr/>
        <p:txBody>
          <a:bodyPr/>
          <a:lstStyle/>
          <a:p>
            <a:fld id="{EBB27181-9CC9-4B2F-9E12-3F5B792072BE}" type="datetimeFigureOut">
              <a:rPr lang="en-US" smtClean="0"/>
              <a:t>3/12/2024</a:t>
            </a:fld>
            <a:endParaRPr lang="en-US"/>
          </a:p>
        </p:txBody>
      </p:sp>
      <p:sp>
        <p:nvSpPr>
          <p:cNvPr id="5" name="Footer Placeholder 4">
            <a:extLst>
              <a:ext uri="{FF2B5EF4-FFF2-40B4-BE49-F238E27FC236}">
                <a16:creationId xmlns:a16="http://schemas.microsoft.com/office/drawing/2014/main" id="{FC665147-4DA2-FB64-85E0-7D90092B3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D8919-733C-325E-07F6-4F8E9DBAC0B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65724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742D-64E7-3AC1-0BF9-5A0A2C6A3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D0B95-FB4E-0416-EC79-7DD374C2F8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A6E14-0473-B70F-3B11-9ABF3214C1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EDC0B-E47B-BE5B-F0B7-3851FF228B26}"/>
              </a:ext>
            </a:extLst>
          </p:cNvPr>
          <p:cNvSpPr>
            <a:spLocks noGrp="1"/>
          </p:cNvSpPr>
          <p:nvPr>
            <p:ph type="dt" sz="half" idx="10"/>
          </p:nvPr>
        </p:nvSpPr>
        <p:spPr/>
        <p:txBody>
          <a:bodyPr/>
          <a:lstStyle/>
          <a:p>
            <a:fld id="{EBB27181-9CC9-4B2F-9E12-3F5B792072BE}" type="datetimeFigureOut">
              <a:rPr lang="en-US" smtClean="0"/>
              <a:t>3/12/2024</a:t>
            </a:fld>
            <a:endParaRPr lang="en-US"/>
          </a:p>
        </p:txBody>
      </p:sp>
      <p:sp>
        <p:nvSpPr>
          <p:cNvPr id="6" name="Footer Placeholder 5">
            <a:extLst>
              <a:ext uri="{FF2B5EF4-FFF2-40B4-BE49-F238E27FC236}">
                <a16:creationId xmlns:a16="http://schemas.microsoft.com/office/drawing/2014/main" id="{ED40AA60-1801-42CC-B41E-9B1FCB56F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247BC-B963-B9EC-4CAD-4C83F1E332C7}"/>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3450398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E234-80BB-6AC9-4B32-5042D86C4E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7165BE-B38D-BD22-391C-A82E0FBB4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5A09F-654E-40A5-E5DB-13502C6475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0137A8-9077-9F7A-D9DC-0B9F762345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B51ED9-C44B-D07C-34AD-DC2D2141D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44D8-79B6-DC4F-89A5-CFD0E13A690F}"/>
              </a:ext>
            </a:extLst>
          </p:cNvPr>
          <p:cNvSpPr>
            <a:spLocks noGrp="1"/>
          </p:cNvSpPr>
          <p:nvPr>
            <p:ph type="dt" sz="half" idx="10"/>
          </p:nvPr>
        </p:nvSpPr>
        <p:spPr/>
        <p:txBody>
          <a:bodyPr/>
          <a:lstStyle/>
          <a:p>
            <a:fld id="{EBB27181-9CC9-4B2F-9E12-3F5B792072BE}" type="datetimeFigureOut">
              <a:rPr lang="en-US" smtClean="0"/>
              <a:t>3/12/2024</a:t>
            </a:fld>
            <a:endParaRPr lang="en-US"/>
          </a:p>
        </p:txBody>
      </p:sp>
      <p:sp>
        <p:nvSpPr>
          <p:cNvPr id="8" name="Footer Placeholder 7">
            <a:extLst>
              <a:ext uri="{FF2B5EF4-FFF2-40B4-BE49-F238E27FC236}">
                <a16:creationId xmlns:a16="http://schemas.microsoft.com/office/drawing/2014/main" id="{ED513CED-9978-CCDD-14E6-08F587B18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142E35-D01B-7AA5-4D05-F65539C2011B}"/>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11131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A0E7-07D3-B812-D415-4729E2A37A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BA372E-A290-0A6B-CDF6-56AB8234A9E5}"/>
              </a:ext>
            </a:extLst>
          </p:cNvPr>
          <p:cNvSpPr>
            <a:spLocks noGrp="1"/>
          </p:cNvSpPr>
          <p:nvPr>
            <p:ph type="dt" sz="half" idx="10"/>
          </p:nvPr>
        </p:nvSpPr>
        <p:spPr/>
        <p:txBody>
          <a:bodyPr/>
          <a:lstStyle/>
          <a:p>
            <a:fld id="{EBB27181-9CC9-4B2F-9E12-3F5B792072BE}" type="datetimeFigureOut">
              <a:rPr lang="en-US" smtClean="0"/>
              <a:t>3/12/2024</a:t>
            </a:fld>
            <a:endParaRPr lang="en-US"/>
          </a:p>
        </p:txBody>
      </p:sp>
      <p:sp>
        <p:nvSpPr>
          <p:cNvPr id="4" name="Footer Placeholder 3">
            <a:extLst>
              <a:ext uri="{FF2B5EF4-FFF2-40B4-BE49-F238E27FC236}">
                <a16:creationId xmlns:a16="http://schemas.microsoft.com/office/drawing/2014/main" id="{10D6F9A5-9D5D-8F90-888F-5F8F62AA50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9EC58C-A808-4102-C92F-989E2A09F4F5}"/>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300669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BB3E1F-EE30-80F2-2240-67DA6F5E077B}"/>
              </a:ext>
            </a:extLst>
          </p:cNvPr>
          <p:cNvSpPr>
            <a:spLocks noGrp="1"/>
          </p:cNvSpPr>
          <p:nvPr>
            <p:ph type="dt" sz="half" idx="10"/>
          </p:nvPr>
        </p:nvSpPr>
        <p:spPr/>
        <p:txBody>
          <a:bodyPr/>
          <a:lstStyle/>
          <a:p>
            <a:fld id="{EBB27181-9CC9-4B2F-9E12-3F5B792072BE}" type="datetimeFigureOut">
              <a:rPr lang="en-US" smtClean="0"/>
              <a:t>3/12/2024</a:t>
            </a:fld>
            <a:endParaRPr lang="en-US"/>
          </a:p>
        </p:txBody>
      </p:sp>
      <p:sp>
        <p:nvSpPr>
          <p:cNvPr id="3" name="Footer Placeholder 2">
            <a:extLst>
              <a:ext uri="{FF2B5EF4-FFF2-40B4-BE49-F238E27FC236}">
                <a16:creationId xmlns:a16="http://schemas.microsoft.com/office/drawing/2014/main" id="{4BA025DE-6CFD-92A4-AFFD-91C4B4C87B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E8FF65-EC82-AAAA-48CD-A4973D41B0B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4008472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E5A14-730E-3641-68F2-5A8F238542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192886-95A9-DE82-81B7-2C6043EC3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94C599-AC2C-FC34-6BB7-9BC93D0D0C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C8A171-B668-2320-E1C6-054D831AAEF7}"/>
              </a:ext>
            </a:extLst>
          </p:cNvPr>
          <p:cNvSpPr>
            <a:spLocks noGrp="1"/>
          </p:cNvSpPr>
          <p:nvPr>
            <p:ph type="dt" sz="half" idx="10"/>
          </p:nvPr>
        </p:nvSpPr>
        <p:spPr/>
        <p:txBody>
          <a:bodyPr/>
          <a:lstStyle/>
          <a:p>
            <a:fld id="{EBB27181-9CC9-4B2F-9E12-3F5B792072BE}" type="datetimeFigureOut">
              <a:rPr lang="en-US" smtClean="0"/>
              <a:t>3/12/2024</a:t>
            </a:fld>
            <a:endParaRPr lang="en-US"/>
          </a:p>
        </p:txBody>
      </p:sp>
      <p:sp>
        <p:nvSpPr>
          <p:cNvPr id="6" name="Footer Placeholder 5">
            <a:extLst>
              <a:ext uri="{FF2B5EF4-FFF2-40B4-BE49-F238E27FC236}">
                <a16:creationId xmlns:a16="http://schemas.microsoft.com/office/drawing/2014/main" id="{3377576B-E0BC-8CE4-C0AE-C9A0A500B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65AE4-0EC6-85AC-2D59-487E4E21CF87}"/>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768167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C1A6-AA21-94DE-5671-6DEDBC33BD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1B60B8-2D67-DA44-3302-098CD4E438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046F51-ECC3-CA52-187E-0FB1A8D526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807F6-EF0C-A264-83E4-EBF3B489BB05}"/>
              </a:ext>
            </a:extLst>
          </p:cNvPr>
          <p:cNvSpPr>
            <a:spLocks noGrp="1"/>
          </p:cNvSpPr>
          <p:nvPr>
            <p:ph type="dt" sz="half" idx="10"/>
          </p:nvPr>
        </p:nvSpPr>
        <p:spPr/>
        <p:txBody>
          <a:bodyPr/>
          <a:lstStyle/>
          <a:p>
            <a:fld id="{EBB27181-9CC9-4B2F-9E12-3F5B792072BE}" type="datetimeFigureOut">
              <a:rPr lang="en-US" smtClean="0"/>
              <a:t>3/12/2024</a:t>
            </a:fld>
            <a:endParaRPr lang="en-US"/>
          </a:p>
        </p:txBody>
      </p:sp>
      <p:sp>
        <p:nvSpPr>
          <p:cNvPr id="6" name="Footer Placeholder 5">
            <a:extLst>
              <a:ext uri="{FF2B5EF4-FFF2-40B4-BE49-F238E27FC236}">
                <a16:creationId xmlns:a16="http://schemas.microsoft.com/office/drawing/2014/main" id="{9040A367-63D2-52DA-DE30-BDE414FC6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069C98-C304-3F78-520C-694B28B9E0D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70192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A8CDD8-3C0F-D69B-6097-A24DAE42F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2FB3B3-6E3F-B3B9-327D-719DBF8417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C5886-7928-3B88-9AEE-C2733AD1EA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27181-9CC9-4B2F-9E12-3F5B792072BE}" type="datetimeFigureOut">
              <a:rPr lang="en-US" smtClean="0"/>
              <a:t>3/12/2024</a:t>
            </a:fld>
            <a:endParaRPr lang="en-US"/>
          </a:p>
        </p:txBody>
      </p:sp>
      <p:sp>
        <p:nvSpPr>
          <p:cNvPr id="5" name="Footer Placeholder 4">
            <a:extLst>
              <a:ext uri="{FF2B5EF4-FFF2-40B4-BE49-F238E27FC236}">
                <a16:creationId xmlns:a16="http://schemas.microsoft.com/office/drawing/2014/main" id="{C02236C7-2D94-C348-866B-26E943F78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44C29-403E-B179-E0C6-A9178F455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FC3AF-2479-4BEB-81FD-971D80B2ED35}" type="slidenum">
              <a:rPr lang="en-US" smtClean="0"/>
              <a:t>‹#›</a:t>
            </a:fld>
            <a:endParaRPr lang="en-US"/>
          </a:p>
        </p:txBody>
      </p:sp>
    </p:spTree>
    <p:extLst>
      <p:ext uri="{BB962C8B-B14F-4D97-AF65-F5344CB8AC3E}">
        <p14:creationId xmlns:p14="http://schemas.microsoft.com/office/powerpoint/2010/main" val="1168164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fld id="{8E1A2381-B563-4F09-922B-CF4B20ADD68C}" type="datetimeFigureOut">
              <a:rPr lang="en-US" smtClean="0"/>
              <a:t>3/12/2024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450299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image" Target="../media/image14.gif"/><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3.gif"/><Relationship Id="rId11" Type="http://schemas.openxmlformats.org/officeDocument/2006/relationships/image" Target="../media/image18.png"/><Relationship Id="rId5" Type="http://schemas.openxmlformats.org/officeDocument/2006/relationships/image" Target="../media/image12.gi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6BCE-9241-42F4-3818-5F518A17A208}"/>
              </a:ext>
            </a:extLst>
          </p:cNvPr>
          <p:cNvSpPr>
            <a:spLocks noGrp="1"/>
          </p:cNvSpPr>
          <p:nvPr>
            <p:ph type="ctrTitle"/>
          </p:nvPr>
        </p:nvSpPr>
        <p:spPr>
          <a:xfrm>
            <a:off x="1262364" y="1166398"/>
            <a:ext cx="5180764" cy="622991"/>
          </a:xfrm>
        </p:spPr>
        <p:txBody>
          <a:bodyPr>
            <a:normAutofit/>
          </a:bodyPr>
          <a:lstStyle/>
          <a:p>
            <a:r>
              <a:rPr lang="en-US" sz="3600" b="1">
                <a:latin typeface="Open Sans" panose="020B0606030504020204" pitchFamily="34" charset="0"/>
                <a:ea typeface="Open Sans" panose="020B0606030504020204" pitchFamily="34" charset="0"/>
                <a:cs typeface="Open Sans" panose="020B0606030504020204" pitchFamily="34" charset="0"/>
              </a:rPr>
              <a:t>Tiết 1. Bài 1</a:t>
            </a:r>
          </a:p>
        </p:txBody>
      </p:sp>
      <p:sp>
        <p:nvSpPr>
          <p:cNvPr id="3" name="Subtitle 2">
            <a:extLst>
              <a:ext uri="{FF2B5EF4-FFF2-40B4-BE49-F238E27FC236}">
                <a16:creationId xmlns:a16="http://schemas.microsoft.com/office/drawing/2014/main" id="{21999068-66FB-A814-0C51-195ACE3A6823}"/>
              </a:ext>
            </a:extLst>
          </p:cNvPr>
          <p:cNvSpPr>
            <a:spLocks noGrp="1"/>
          </p:cNvSpPr>
          <p:nvPr>
            <p:ph type="subTitle" idx="1"/>
          </p:nvPr>
        </p:nvSpPr>
        <p:spPr>
          <a:xfrm>
            <a:off x="663776" y="6224054"/>
            <a:ext cx="3876907" cy="385742"/>
          </a:xfrm>
        </p:spPr>
        <p:txBody>
          <a:bodyPr>
            <a:normAutofit fontScale="92500" lnSpcReduction="10000"/>
          </a:bodyPr>
          <a:lstStyle/>
          <a:p>
            <a:r>
              <a:rPr lang="en-US" b="1" dirty="0">
                <a:solidFill>
                  <a:srgbClr val="68949F"/>
                </a:solidFill>
                <a:latin typeface="Open Sans" panose="020B0606030504020204" pitchFamily="34" charset="0"/>
                <a:ea typeface="Open Sans" panose="020B0606030504020204" pitchFamily="34" charset="0"/>
                <a:cs typeface="Open Sans" panose="020B0606030504020204" pitchFamily="34" charset="0"/>
              </a:rPr>
              <a:t>GV: </a:t>
            </a:r>
            <a:r>
              <a:rPr lang="en-US" b="1" dirty="0" err="1">
                <a:solidFill>
                  <a:srgbClr val="68949F"/>
                </a:solidFill>
                <a:latin typeface="Open Sans" panose="020B0606030504020204" pitchFamily="34" charset="0"/>
                <a:ea typeface="Open Sans" panose="020B0606030504020204" pitchFamily="34" charset="0"/>
                <a:cs typeface="Open Sans" panose="020B0606030504020204" pitchFamily="34" charset="0"/>
              </a:rPr>
              <a:t>Đỗ</a:t>
            </a:r>
            <a:r>
              <a:rPr lang="en-US" b="1" dirty="0">
                <a:solidFill>
                  <a:srgbClr val="68949F"/>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68949F"/>
                </a:solidFill>
                <a:latin typeface="Open Sans" panose="020B0606030504020204" pitchFamily="34" charset="0"/>
                <a:ea typeface="Open Sans" panose="020B0606030504020204" pitchFamily="34" charset="0"/>
                <a:cs typeface="Open Sans" panose="020B0606030504020204" pitchFamily="34" charset="0"/>
              </a:rPr>
              <a:t>Thị</a:t>
            </a:r>
            <a:r>
              <a:rPr lang="en-US" b="1" dirty="0">
                <a:solidFill>
                  <a:srgbClr val="68949F"/>
                </a:solidFill>
                <a:latin typeface="Open Sans" panose="020B0606030504020204" pitchFamily="34" charset="0"/>
                <a:ea typeface="Open Sans" panose="020B0606030504020204" pitchFamily="34" charset="0"/>
                <a:cs typeface="Open Sans" panose="020B0606030504020204" pitchFamily="34" charset="0"/>
              </a:rPr>
              <a:t> Trang</a:t>
            </a:r>
          </a:p>
        </p:txBody>
      </p:sp>
      <p:sp>
        <p:nvSpPr>
          <p:cNvPr id="5" name="Title 1">
            <a:extLst>
              <a:ext uri="{FF2B5EF4-FFF2-40B4-BE49-F238E27FC236}">
                <a16:creationId xmlns:a16="http://schemas.microsoft.com/office/drawing/2014/main" id="{525FF0D1-D623-0D50-8ACB-DCBF648923E6}"/>
              </a:ext>
            </a:extLst>
          </p:cNvPr>
          <p:cNvSpPr txBox="1">
            <a:spLocks/>
          </p:cNvSpPr>
          <p:nvPr/>
        </p:nvSpPr>
        <p:spPr>
          <a:xfrm>
            <a:off x="231527" y="1599818"/>
            <a:ext cx="7242438" cy="206893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5400" b="1">
                <a:latin typeface="Open Sans" panose="020B0606030504020204" pitchFamily="34" charset="0"/>
                <a:ea typeface="Open Sans" panose="020B0606030504020204" pitchFamily="34" charset="0"/>
                <a:cs typeface="Open Sans" panose="020B0606030504020204" pitchFamily="34" charset="0"/>
              </a:rPr>
              <a:t>LƯỢC SỬ </a:t>
            </a:r>
          </a:p>
          <a:p>
            <a:pPr>
              <a:lnSpc>
                <a:spcPct val="120000"/>
              </a:lnSpc>
            </a:pPr>
            <a:r>
              <a:rPr lang="en-US" sz="5400" b="1">
                <a:latin typeface="Open Sans" panose="020B0606030504020204" pitchFamily="34" charset="0"/>
                <a:ea typeface="Open Sans" panose="020B0606030504020204" pitchFamily="34" charset="0"/>
                <a:cs typeface="Open Sans" panose="020B0606030504020204" pitchFamily="34" charset="0"/>
              </a:rPr>
              <a:t>CÔNG CỤ TÍNH TOÁN</a:t>
            </a:r>
          </a:p>
        </p:txBody>
      </p:sp>
      <p:sp>
        <p:nvSpPr>
          <p:cNvPr id="6" name="TextBox 5">
            <a:extLst>
              <a:ext uri="{FF2B5EF4-FFF2-40B4-BE49-F238E27FC236}">
                <a16:creationId xmlns:a16="http://schemas.microsoft.com/office/drawing/2014/main" id="{044EC08E-612A-FAE4-16AE-2970B3989708}"/>
              </a:ext>
            </a:extLst>
          </p:cNvPr>
          <p:cNvSpPr txBox="1"/>
          <p:nvPr/>
        </p:nvSpPr>
        <p:spPr>
          <a:xfrm>
            <a:off x="54431" y="248204"/>
            <a:ext cx="7596630" cy="622991"/>
          </a:xfrm>
          <a:prstGeom prst="rect">
            <a:avLst/>
          </a:prstGeom>
          <a:noFill/>
        </p:spPr>
        <p:txBody>
          <a:bodyPr wrap="square">
            <a:spAutoFit/>
          </a:bodyPr>
          <a:lstStyle/>
          <a:p>
            <a:pPr algn="ctr">
              <a:lnSpc>
                <a:spcPct val="115000"/>
              </a:lnSpc>
              <a:spcAft>
                <a:spcPts val="1000"/>
              </a:spcAft>
            </a:pPr>
            <a:r>
              <a:rPr lang="en-US" sz="3200" b="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CHỦ ĐỀ 1: MÁY TÍNH VÀ CỘNG ĐỒNG</a:t>
            </a:r>
            <a:endParaRPr lang="en-US" sz="320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81548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52538" y="1076325"/>
              <a:ext cx="3332051" cy="921736"/>
            </a:xfrm>
            <a:prstGeom prst="rect">
              <a:avLst/>
            </a:prstGeom>
            <a:noFill/>
          </p:spPr>
          <p:txBody>
            <a:bodyPr wrap="none" rtlCol="0">
              <a:spAutoFit/>
            </a:bodyPr>
            <a:lstStyle/>
            <a:p>
              <a:r>
                <a:rPr lang="en-US" sz="4000" b="1">
                  <a:solidFill>
                    <a:srgbClr val="7030A0"/>
                  </a:solidFill>
                </a:rPr>
                <a:t>KHỞI ĐỘNG</a:t>
              </a:r>
              <a:endParaRPr lang="vi-VN" sz="4000" b="1">
                <a:solidFill>
                  <a:srgbClr val="7030A0"/>
                </a:solidFill>
              </a:endParaRP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2398163"/>
            <a:ext cx="6355582" cy="1597489"/>
          </a:xfrm>
          <a:prstGeom prst="rect">
            <a:avLst/>
          </a:prstGeom>
          <a:noFill/>
        </p:spPr>
        <p:txBody>
          <a:bodyPr wrap="square">
            <a:spAutoFit/>
          </a:bodyPr>
          <a:lstStyle/>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Các phép tính đầu tiên được con người thực hiện bằng sử dụng 10 ngón tay.</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Hệ thống ghi số thập phân vẫn phổ biến đến ngày nay.</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Công cụ tính toán sớm nhất là bàn tính.</a:t>
            </a:r>
            <a:endParaRPr lang="vi-VN" sz="18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electronics, circuit&#10;&#10;Description automatically generated">
            <a:extLst>
              <a:ext uri="{FF2B5EF4-FFF2-40B4-BE49-F238E27FC236}">
                <a16:creationId xmlns:a16="http://schemas.microsoft.com/office/drawing/2014/main" id="{2A3D8221-6D23-59F7-81D2-7CCEC67F6FD7}"/>
              </a:ext>
            </a:extLst>
          </p:cNvPr>
          <p:cNvPicPr>
            <a:picLocks noChangeAspect="1"/>
          </p:cNvPicPr>
          <p:nvPr/>
        </p:nvPicPr>
        <p:blipFill>
          <a:blip r:embed="rId4"/>
          <a:stretch>
            <a:fillRect/>
          </a:stretch>
        </p:blipFill>
        <p:spPr>
          <a:xfrm>
            <a:off x="4091939" y="877304"/>
            <a:ext cx="5169241" cy="3262715"/>
          </a:xfrm>
          <a:prstGeom prst="rect">
            <a:avLst/>
          </a:prstGeom>
        </p:spPr>
      </p:pic>
      <p:sp>
        <p:nvSpPr>
          <p:cNvPr id="11" name="TextBox 10">
            <a:extLst>
              <a:ext uri="{FF2B5EF4-FFF2-40B4-BE49-F238E27FC236}">
                <a16:creationId xmlns:a16="http://schemas.microsoft.com/office/drawing/2014/main" id="{4C472B3D-DD1B-561C-DA06-936C50869004}"/>
              </a:ext>
            </a:extLst>
          </p:cNvPr>
          <p:cNvSpPr txBox="1"/>
          <p:nvPr/>
        </p:nvSpPr>
        <p:spPr>
          <a:xfrm>
            <a:off x="3346101" y="4245755"/>
            <a:ext cx="7182059" cy="424027"/>
          </a:xfrm>
          <a:prstGeom prst="rect">
            <a:avLst/>
          </a:prstGeom>
          <a:noFill/>
        </p:spPr>
        <p:txBody>
          <a:bodyPr wrap="square">
            <a:spAutoFit/>
          </a:bodyPr>
          <a:lstStyle/>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Đây là cái gì và thường được sử dụng trong lĩnh vực nào?</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7181A23D-5E57-2A4D-95AD-31F10207C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091939" y="4135935"/>
            <a:ext cx="1781040" cy="152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Premium Photo | Chinese traditional calculator old abacus on wooden  background">
            <a:extLst>
              <a:ext uri="{FF2B5EF4-FFF2-40B4-BE49-F238E27FC236}">
                <a16:creationId xmlns:a16="http://schemas.microsoft.com/office/drawing/2014/main" id="{4F6E7FFB-637E-AED2-0D56-0CE880EC7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2200" y="4135935"/>
            <a:ext cx="2288120" cy="152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89143EE7-8AD6-48C4-3265-20388EA1C9F8}"/>
              </a:ext>
            </a:extLst>
          </p:cNvPr>
          <p:cNvSpPr txBox="1"/>
          <p:nvPr/>
        </p:nvSpPr>
        <p:spPr>
          <a:xfrm>
            <a:off x="3175820" y="4898406"/>
            <a:ext cx="6351638" cy="832151"/>
          </a:xfrm>
          <a:prstGeom prst="rect">
            <a:avLst/>
          </a:prstGeom>
          <a:noFill/>
        </p:spPr>
        <p:txBody>
          <a:bodyPr wrap="square">
            <a:spAutoFit/>
          </a:bodyPr>
          <a:lstStyle/>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Đây là bàn tính.</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Bàn tính thường được sử dụng trong lĩnh vực Toán học.</a:t>
            </a:r>
            <a:endParaRPr lang="vi-VN" sz="180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759582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109305" cy="1562944"/>
            </a:xfrm>
            <a:prstGeom prst="rect">
              <a:avLst/>
            </a:prstGeom>
            <a:noFill/>
          </p:spPr>
          <p:txBody>
            <a:bodyPr wrap="square" rtlCol="0">
              <a:spAutoFit/>
            </a:bodyPr>
            <a:lstStyle/>
            <a:p>
              <a:r>
                <a:rPr lang="vi-VN" sz="3600" b="1">
                  <a:solidFill>
                    <a:srgbClr val="7030A0"/>
                  </a:solidFill>
                </a:rPr>
                <a:t>1. Máy tính cơ học</a:t>
              </a: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757628"/>
            <a:ext cx="6355582" cy="2049792"/>
          </a:xfrm>
          <a:prstGeom prst="rect">
            <a:avLst/>
          </a:prstGeom>
          <a:noFill/>
        </p:spPr>
        <p:txBody>
          <a:bodyPr wrap="square">
            <a:spAutoFit/>
          </a:bodyPr>
          <a:lstStyle/>
          <a:p>
            <a:pPr algn="just">
              <a:lnSpc>
                <a:spcPct val="115000"/>
              </a:lnSpc>
              <a:spcAft>
                <a:spcPts val="1000"/>
              </a:spcAft>
            </a:pPr>
            <a:r>
              <a:rPr lang="en-US" dirty="0">
                <a:latin typeface="Open Sans" panose="020B0606030504020204" pitchFamily="34" charset="0"/>
                <a:ea typeface="Open Sans" panose="020B0606030504020204" pitchFamily="34" charset="0"/>
                <a:cs typeface="Open Sans" panose="020B0606030504020204" pitchFamily="34" charset="0"/>
              </a:rPr>
              <a:t>Đ</a:t>
            </a:r>
            <a:r>
              <a:rPr lang="vi-VN" dirty="0">
                <a:latin typeface="Open Sans" panose="020B0606030504020204" pitchFamily="34" charset="0"/>
                <a:ea typeface="Open Sans" panose="020B0606030504020204" pitchFamily="34" charset="0"/>
                <a:cs typeface="Open Sans" panose="020B0606030504020204" pitchFamily="34" charset="0"/>
              </a:rPr>
              <a:t>ọc thông tin mục 1 – SGK tr.</a:t>
            </a:r>
            <a:r>
              <a:rPr lang="en-US" dirty="0">
                <a:latin typeface="Open Sans" panose="020B0606030504020204" pitchFamily="34" charset="0"/>
                <a:ea typeface="Open Sans" panose="020B0606030504020204" pitchFamily="34" charset="0"/>
                <a:cs typeface="Open Sans" panose="020B0606030504020204" pitchFamily="34" charset="0"/>
              </a:rPr>
              <a:t>5</a:t>
            </a:r>
            <a:r>
              <a:rPr lang="vi-VN" dirty="0">
                <a:latin typeface="Open Sans" panose="020B0606030504020204" pitchFamily="34"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6</a:t>
            </a:r>
            <a:r>
              <a:rPr lang="vi-VN" dirty="0">
                <a:latin typeface="Open Sans" panose="020B0606030504020204" pitchFamily="34" charset="0"/>
                <a:ea typeface="Open Sans" panose="020B0606030504020204" pitchFamily="34" charset="0"/>
                <a:cs typeface="Open Sans" panose="020B0606030504020204" pitchFamily="34" charset="0"/>
              </a:rPr>
              <a:t>, thảo luận nhóm và trả lời câu hỏi:</a:t>
            </a:r>
          </a:p>
          <a:p>
            <a:pPr algn="just">
              <a:lnSpc>
                <a:spcPct val="115000"/>
              </a:lnSpc>
              <a:spcAft>
                <a:spcPts val="1000"/>
              </a:spcAft>
            </a:pPr>
            <a:r>
              <a:rPr lang="vi-VN" dirty="0">
                <a:latin typeface="Open Sans" panose="020B0606030504020204" pitchFamily="34" charset="0"/>
                <a:ea typeface="Open Sans" panose="020B0606030504020204" pitchFamily="34" charset="0"/>
                <a:cs typeface="Open Sans" panose="020B0606030504020204" pitchFamily="34" charset="0"/>
              </a:rPr>
              <a:t>1. Tên của một trong những chiếc máy tính đầu tiên là gì?</a:t>
            </a:r>
          </a:p>
          <a:p>
            <a:pPr algn="just">
              <a:lnSpc>
                <a:spcPct val="115000"/>
              </a:lnSpc>
              <a:spcAft>
                <a:spcPts val="1000"/>
              </a:spcAft>
            </a:pPr>
            <a:r>
              <a:rPr lang="vi-VN" dirty="0">
                <a:latin typeface="Open Sans" panose="020B0606030504020204" pitchFamily="34" charset="0"/>
                <a:ea typeface="Open Sans" panose="020B0606030504020204" pitchFamily="34" charset="0"/>
                <a:cs typeface="Open Sans" panose="020B0606030504020204" pitchFamily="34" charset="0"/>
              </a:rPr>
              <a:t>2. Chiếc máy đó có thể làm được những gì?</a:t>
            </a:r>
          </a:p>
          <a:p>
            <a:pPr algn="just">
              <a:lnSpc>
                <a:spcPct val="115000"/>
              </a:lnSpc>
              <a:spcAft>
                <a:spcPts val="1000"/>
              </a:spcAft>
            </a:pPr>
            <a:r>
              <a:rPr lang="vi-VN" dirty="0">
                <a:latin typeface="Open Sans" panose="020B0606030504020204" pitchFamily="34" charset="0"/>
                <a:ea typeface="Open Sans" panose="020B0606030504020204" pitchFamily="34" charset="0"/>
                <a:cs typeface="Open Sans" panose="020B0606030504020204" pitchFamily="34" charset="0"/>
              </a:rPr>
              <a:t>3. Ý tưởng nào đã thúc đẩy sự phát minh ra máy tính?</a:t>
            </a:r>
          </a:p>
        </p:txBody>
      </p:sp>
      <p:grpSp>
        <p:nvGrpSpPr>
          <p:cNvPr id="2" name="Group 1">
            <a:extLst>
              <a:ext uri="{FF2B5EF4-FFF2-40B4-BE49-F238E27FC236}">
                <a16:creationId xmlns:a16="http://schemas.microsoft.com/office/drawing/2014/main" id="{769A5538-FC14-F1D3-157D-D4C06AA71CA3}"/>
              </a:ext>
            </a:extLst>
          </p:cNvPr>
          <p:cNvGrpSpPr/>
          <p:nvPr/>
        </p:nvGrpSpPr>
        <p:grpSpPr>
          <a:xfrm>
            <a:off x="1020286" y="3928449"/>
            <a:ext cx="3313394" cy="2618882"/>
            <a:chOff x="8111612" y="1250254"/>
            <a:chExt cx="3313394" cy="2618882"/>
          </a:xfrm>
          <a:noFill/>
        </p:grpSpPr>
        <p:sp>
          <p:nvSpPr>
            <p:cNvPr id="3" name="Rectangle 2">
              <a:extLst>
                <a:ext uri="{FF2B5EF4-FFF2-40B4-BE49-F238E27FC236}">
                  <a16:creationId xmlns:a16="http://schemas.microsoft.com/office/drawing/2014/main" id="{A8D36D93-8537-A525-7B9D-1C50D16631E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D0DB9586-9F20-0F4C-9A16-101AA1D92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7BE128B5-F8BA-AB15-2506-D2BCD51DF64B}"/>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3" name="y2meta.com - 5 Minute Timer-(1080p)">
            <a:hlinkClick r:id="" action="ppaction://media"/>
            <a:extLst>
              <a:ext uri="{FF2B5EF4-FFF2-40B4-BE49-F238E27FC236}">
                <a16:creationId xmlns:a16="http://schemas.microsoft.com/office/drawing/2014/main" id="{A9FCF14B-585D-A52C-F152-A1EAE0DE84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7300766" y="4619083"/>
            <a:ext cx="2656266" cy="1161949"/>
          </a:xfrm>
          <a:prstGeom prst="rect">
            <a:avLst/>
          </a:prstGeom>
        </p:spPr>
      </p:pic>
      <p:sp>
        <p:nvSpPr>
          <p:cNvPr id="14" name="Arrow: Pentagon 13">
            <a:extLst>
              <a:ext uri="{FF2B5EF4-FFF2-40B4-BE49-F238E27FC236}">
                <a16:creationId xmlns:a16="http://schemas.microsoft.com/office/drawing/2014/main" id="{965D64C8-1312-5A8D-98DE-AD03EB8B0D41}"/>
              </a:ext>
            </a:extLst>
          </p:cNvPr>
          <p:cNvSpPr/>
          <p:nvPr/>
        </p:nvSpPr>
        <p:spPr>
          <a:xfrm>
            <a:off x="6546826" y="4528104"/>
            <a:ext cx="4164147" cy="1343906"/>
          </a:xfrm>
          <a:prstGeom prst="homePlate">
            <a:avLst/>
          </a:prstGeom>
          <a:solidFill>
            <a:srgbClr val="E4A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Xem KQ">
            <a:extLst>
              <a:ext uri="{FF2B5EF4-FFF2-40B4-BE49-F238E27FC236}">
                <a16:creationId xmlns:a16="http://schemas.microsoft.com/office/drawing/2014/main" id="{83B5DA44-4C57-ABCA-1C63-C68D5734B32E}"/>
              </a:ext>
            </a:extLst>
          </p:cNvPr>
          <p:cNvGrpSpPr/>
          <p:nvPr/>
        </p:nvGrpSpPr>
        <p:grpSpPr>
          <a:xfrm>
            <a:off x="5153591" y="4490585"/>
            <a:ext cx="1278588" cy="1278588"/>
            <a:chOff x="1580575" y="4515507"/>
            <a:chExt cx="1278588" cy="1278588"/>
          </a:xfrm>
        </p:grpSpPr>
        <p:pic>
          <p:nvPicPr>
            <p:cNvPr id="16" name="Picture 2" descr="Note Cartoon Vector Art PNG Images | Free Download On Pngtree">
              <a:extLst>
                <a:ext uri="{FF2B5EF4-FFF2-40B4-BE49-F238E27FC236}">
                  <a16:creationId xmlns:a16="http://schemas.microsoft.com/office/drawing/2014/main" id="{FAA1FC83-440F-2B98-A302-3DAC52F367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4408A13-A926-1F7B-619D-9A1483F1729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3292510" y="2781291"/>
            <a:ext cx="6355582" cy="1731243"/>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Trả lời:</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1.</a:t>
            </a:r>
            <a:r>
              <a:rPr lang="vi-VN">
                <a:latin typeface="Open Sans" panose="020B0606030504020204" pitchFamily="34" charset="0"/>
                <a:ea typeface="Open Sans" panose="020B0606030504020204" pitchFamily="34" charset="0"/>
                <a:cs typeface="Open Sans" panose="020B0606030504020204" pitchFamily="34" charset="0"/>
              </a:rPr>
              <a:t> Chiếc máy tính cơ khí đầu tiên có tên Pascaline.</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2. </a:t>
            </a:r>
            <a:r>
              <a:rPr lang="vi-VN">
                <a:latin typeface="Open Sans" panose="020B0606030504020204" pitchFamily="34" charset="0"/>
                <a:ea typeface="Open Sans" panose="020B0606030504020204" pitchFamily="34" charset="0"/>
                <a:cs typeface="Open Sans" panose="020B0606030504020204" pitchFamily="34" charset="0"/>
              </a:rPr>
              <a:t>Thực hiện cả bốn phép tính số học.</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3. </a:t>
            </a:r>
            <a:r>
              <a:rPr lang="vi-VN">
                <a:latin typeface="Open Sans" panose="020B0606030504020204" pitchFamily="34" charset="0"/>
                <a:ea typeface="Open Sans" panose="020B0606030504020204" pitchFamily="34" charset="0"/>
                <a:cs typeface="Open Sans" panose="020B0606030504020204" pitchFamily="34" charset="0"/>
              </a:rPr>
              <a:t>Pascal muốn giúp cha trong việc tính toán thuế.</a:t>
            </a:r>
          </a:p>
        </p:txBody>
      </p:sp>
    </p:spTree>
    <p:extLst>
      <p:ext uri="{BB962C8B-B14F-4D97-AF65-F5344CB8AC3E}">
        <p14:creationId xmlns:p14="http://schemas.microsoft.com/office/powerpoint/2010/main" val="19868302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1+ppt_w/2"/>
                                              </p:val>
                                            </p:tav>
                                          </p:tavLst>
                                        </p:anim>
                                        <p:anim calcmode="lin" valueType="num">
                                          <p:cBhvr additive="base">
                                            <p:cTn id="28" dur="500"/>
                                            <p:tgtEl>
                                              <p:spTgt spid="14"/>
                                            </p:tgtEl>
                                            <p:attrNameLst>
                                              <p:attrName>ppt_y</p:attrName>
                                            </p:attrNameLst>
                                          </p:cBhvr>
                                          <p:tavLst>
                                            <p:tav tm="0">
                                              <p:val>
                                                <p:strVal val="ppt_y"/>
                                              </p:val>
                                            </p:tav>
                                            <p:tav tm="100000">
                                              <p:val>
                                                <p:strVal val="ppt_y"/>
                                              </p:val>
                                            </p:tav>
                                          </p:tavLst>
                                        </p:anim>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13"/>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md type="call" cmd="stop">
                                          <p:cBhvr>
                                            <p:cTn id="37"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p:cTn id="38" fill="hold" display="0">
                      <p:stCondLst>
                        <p:cond delay="indefinite"/>
                      </p:stCondLst>
                    </p:cTn>
                    <p:tgtEl>
                      <p:spTgt spid="13"/>
                    </p:tgtEl>
                  </p:cMediaNode>
                </p:video>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nextCondLst>
                    <p:cond evt="onClick" delay="0">
                      <p:tgtEl>
                        <p:spTgt spid="15"/>
                      </p:tgtEl>
                    </p:cond>
                  </p:nextCondLst>
                </p:seq>
              </p:childTnLst>
            </p:cTn>
          </p:par>
        </p:tnLst>
        <p:bldLst>
          <p:bldP spid="8" grpId="0"/>
          <p:bldP spid="14" grpId="0" animBg="1"/>
          <p:bldP spid="14" grpId="1"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1+ppt_w/2"/>
                                              </p:val>
                                            </p:tav>
                                          </p:tavLst>
                                        </p:anim>
                                        <p:anim calcmode="lin" valueType="num">
                                          <p:cBhvr additive="base">
                                            <p:cTn id="28" dur="500"/>
                                            <p:tgtEl>
                                              <p:spTgt spid="14"/>
                                            </p:tgtEl>
                                            <p:attrNameLst>
                                              <p:attrName>ppt_y</p:attrName>
                                            </p:attrNameLst>
                                          </p:cBhvr>
                                          <p:tavLst>
                                            <p:tav tm="0">
                                              <p:val>
                                                <p:strVal val="ppt_y"/>
                                              </p:val>
                                            </p:tav>
                                            <p:tav tm="100000">
                                              <p:val>
                                                <p:strVal val="ppt_y"/>
                                              </p:val>
                                            </p:tav>
                                          </p:tavLst>
                                        </p:anim>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13"/>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md type="call" cmd="stop">
                                          <p:cBhvr>
                                            <p:cTn id="37"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p:cTn id="38" fill="hold" display="0">
                      <p:stCondLst>
                        <p:cond delay="indefinite"/>
                      </p:stCondLst>
                    </p:cTn>
                    <p:tgtEl>
                      <p:spTgt spid="13"/>
                    </p:tgtEl>
                  </p:cMediaNode>
                </p:video>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nextCondLst>
                    <p:cond evt="onClick" delay="0">
                      <p:tgtEl>
                        <p:spTgt spid="15"/>
                      </p:tgtEl>
                    </p:cond>
                  </p:nextCondLst>
                </p:seq>
              </p:childTnLst>
            </p:cTn>
          </p:par>
        </p:tnLst>
        <p:bldLst>
          <p:bldP spid="8" grpId="0"/>
          <p:bldP spid="14" grpId="0" animBg="1"/>
          <p:bldP spid="14" grpId="1" animBg="1"/>
          <p:bldP spid="1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a:off x="-2844800" y="4889485"/>
            <a:ext cx="2844800" cy="1777675"/>
            <a:chOff x="-2312095" y="2065267"/>
            <a:chExt cx="2133600" cy="1333256"/>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065267"/>
              <a:ext cx="2133600" cy="582684"/>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FF0000"/>
                  </a:solidFill>
                  <a:latin typeface="Open Sans" panose="020B0606030504020204" pitchFamily="34" charset="0"/>
                  <a:ea typeface="Open Sans" panose="020B0606030504020204" pitchFamily="34" charset="0"/>
                  <a:cs typeface="Open Sans" panose="020B0606030504020204" pitchFamily="34" charset="0"/>
                </a:rPr>
                <a:t>D. Cả 3 đặc điểm trên.</a:t>
              </a:r>
              <a:endParaRPr lang="en-US"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p:cNvSpPr txBox="1"/>
          <p:nvPr/>
        </p:nvSpPr>
        <p:spPr>
          <a:xfrm>
            <a:off x="559504" y="733850"/>
            <a:ext cx="5113495" cy="830997"/>
          </a:xfrm>
          <a:prstGeom prst="rect">
            <a:avLst/>
          </a:prstGeom>
          <a:noFill/>
        </p:spPr>
        <p:txBody>
          <a:bodyPr wrap="square" rtlCol="0">
            <a:spAutoFit/>
          </a:bodyPr>
          <a:lstStyle/>
          <a:p>
            <a:pPr defTabSz="1219170">
              <a:defRPr/>
            </a:pPr>
            <a:r>
              <a:rPr lang="vi-VN" sz="2400" b="1">
                <a:solidFill>
                  <a:prstClr val="black"/>
                </a:solidFill>
                <a:latin typeface="Open Sans" panose="020B0606030504020204" pitchFamily="34" charset="0"/>
                <a:ea typeface="Open Sans" panose="020B0606030504020204" pitchFamily="34" charset="0"/>
                <a:cs typeface="Open Sans" panose="020B0606030504020204" pitchFamily="34" charset="0"/>
              </a:rPr>
              <a:t>Máy tính trong dự án của Babbage có những đặc điểm gì?</a:t>
            </a:r>
            <a:endPar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7274560" y="-1"/>
            <a:ext cx="2072640" cy="1454149"/>
            <a:chOff x="-1732975" y="1950981"/>
            <a:chExt cx="1554480" cy="1090612"/>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1950981"/>
              <a:ext cx="1554480" cy="588643"/>
            </a:xfrm>
            <a:prstGeom prst="wedgeRoundRectCallout">
              <a:avLst>
                <a:gd name="adj1" fmla="val -15388"/>
                <a:gd name="adj2" fmla="val 73121"/>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000" b="1">
                  <a:solidFill>
                    <a:srgbClr val="FF0000"/>
                  </a:solidFill>
                  <a:latin typeface="Open Sans" panose="020B0606030504020204" pitchFamily="34" charset="0"/>
                  <a:ea typeface="Open Sans" panose="020B0606030504020204" pitchFamily="34" charset="0"/>
                  <a:cs typeface="Open Sans" panose="020B0606030504020204" pitchFamily="34" charset="0"/>
                </a:rPr>
                <a:t>D. Cả 3 đặc điểm trên.</a:t>
              </a:r>
              <a:endPar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2844800" y="2623046"/>
            <a:ext cx="2844800" cy="1777675"/>
            <a:chOff x="-2312095" y="2065267"/>
            <a:chExt cx="2133600" cy="1333256"/>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065267"/>
              <a:ext cx="2133600" cy="582684"/>
            </a:xfrm>
            <a:prstGeom prst="wedgeRoundRectCallout">
              <a:avLst>
                <a:gd name="adj1" fmla="val -12384"/>
                <a:gd name="adj2" fmla="val 10153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A</a:t>
              </a:r>
              <a:r>
                <a:rPr lang="en-US" sz="2000" b="1">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vi-VN" sz="2000" b="1">
                  <a:solidFill>
                    <a:srgbClr val="C00000"/>
                  </a:solidFill>
                  <a:latin typeface="Open Sans" panose="020B0606030504020204" pitchFamily="34" charset="0"/>
                  <a:ea typeface="Open Sans" panose="020B0606030504020204" pitchFamily="34" charset="0"/>
                  <a:cs typeface="Open Sans" panose="020B0606030504020204" pitchFamily="34" charset="0"/>
                </a:rPr>
                <a:t>Máy tính cơ học thực hiện tự động.</a:t>
              </a:r>
              <a:endParaRPr lang="vi-VN" sz="2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2206515" y="3002282"/>
            <a:ext cx="2844800" cy="2153919"/>
            <a:chOff x="-2312095" y="1783084"/>
            <a:chExt cx="2133600" cy="161543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1783084"/>
              <a:ext cx="2133600" cy="864867"/>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C00000"/>
                  </a:solidFill>
                  <a:latin typeface="Open Sans" panose="020B0606030504020204" pitchFamily="34" charset="0"/>
                  <a:ea typeface="Open Sans" panose="020B0606030504020204" pitchFamily="34" charset="0"/>
                  <a:cs typeface="Open Sans" panose="020B0606030504020204" pitchFamily="34" charset="0"/>
                </a:rPr>
                <a:t>C. Có thiết kế giống với máy tính ngày nay</a:t>
              </a:r>
              <a:endParaRPr lang="vi-VN"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flipH="1">
            <a:off x="11612516" y="4605024"/>
            <a:ext cx="4032795" cy="2075176"/>
            <a:chOff x="-2757592" y="1842141"/>
            <a:chExt cx="3024596" cy="1556382"/>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57592" y="1842141"/>
              <a:ext cx="3024596" cy="864868"/>
            </a:xfrm>
            <a:prstGeom prst="wedgeRoundRectCallout">
              <a:avLst>
                <a:gd name="adj1" fmla="val -6840"/>
                <a:gd name="adj2" fmla="val 79639"/>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C00000"/>
                  </a:solidFill>
                  <a:latin typeface="Open Sans" panose="020B0606030504020204" pitchFamily="34" charset="0"/>
                  <a:ea typeface="Open Sans" panose="020B0606030504020204" pitchFamily="34" charset="0"/>
                  <a:cs typeface="Open Sans" panose="020B0606030504020204" pitchFamily="34" charset="0"/>
                </a:rPr>
                <a:t>B. Máy tính có những ứng dụng ngoài tính toán thuần túy.</a:t>
              </a:r>
              <a:endParaRPr lang="vi-VN"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6269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5669473" y="2830471"/>
            <a:ext cx="3087329"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Một số máy tính điện - cơ</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Electro-) mechanical calculators - technikum29">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6101" y="842373"/>
            <a:ext cx="2463097" cy="1847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Electro-) mechanical calculators - technikum29">
            <a:extLst>
              <a:ext uri="{FF2B5EF4-FFF2-40B4-BE49-F238E27FC236}">
                <a16:creationId xmlns:a16="http://schemas.microsoft.com/office/drawing/2014/main" id="{6A6A138C-03AB-558D-6A92-F9AD54D93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6802" y="838306"/>
            <a:ext cx="2487185" cy="1800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ow Claude Shannon and One Formula Brought Us Into the Information Age |  Flatiron School">
            <a:extLst>
              <a:ext uri="{FF2B5EF4-FFF2-40B4-BE49-F238E27FC236}">
                <a16:creationId xmlns:a16="http://schemas.microsoft.com/office/drawing/2014/main" id="{E08D0500-1B6F-7D85-5CA7-42D3A3A1D4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8740" y="854705"/>
            <a:ext cx="2306345" cy="1837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F04778-69BC-68D6-3049-94A11B47653C}"/>
              </a:ext>
            </a:extLst>
          </p:cNvPr>
          <p:cNvSpPr txBox="1"/>
          <p:nvPr/>
        </p:nvSpPr>
        <p:spPr>
          <a:xfrm>
            <a:off x="5192149" y="5276045"/>
            <a:ext cx="4219526"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Howard Aiken và Havard Mark I</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4">
            <a:extLst>
              <a:ext uri="{FF2B5EF4-FFF2-40B4-BE49-F238E27FC236}">
                <a16:creationId xmlns:a16="http://schemas.microsoft.com/office/drawing/2014/main" id="{8509B97D-DDF6-FDAF-8CAB-8ED0E89347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577649" y="3283880"/>
            <a:ext cx="1933661" cy="1800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5EF9D6CB-F6FE-B548-D14E-1CC42FD60C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915652" y="3298536"/>
            <a:ext cx="3408523" cy="1786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9152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anim calcmode="lin" valueType="num">
                                          <p:cBhvr>
                                            <p:cTn id="17" dur="1000" fill="hold"/>
                                            <p:tgtEl>
                                              <p:spTgt spid="2052"/>
                                            </p:tgtEl>
                                            <p:attrNameLst>
                                              <p:attrName>ppt_x</p:attrName>
                                            </p:attrNameLst>
                                          </p:cBhvr>
                                          <p:tavLst>
                                            <p:tav tm="0">
                                              <p:val>
                                                <p:strVal val="#ppt_x"/>
                                              </p:val>
                                            </p:tav>
                                            <p:tav tm="100000">
                                              <p:val>
                                                <p:strVal val="#ppt_x"/>
                                              </p:val>
                                            </p:tav>
                                          </p:tavLst>
                                        </p:anim>
                                        <p:anim calcmode="lin" valueType="num">
                                          <p:cBhvr>
                                            <p:cTn id="18" dur="1000" fill="hold"/>
                                            <p:tgtEl>
                                              <p:spTgt spid="20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anim calcmode="lin" valueType="num">
                                          <p:cBhvr>
                                            <p:cTn id="17" dur="1000" fill="hold"/>
                                            <p:tgtEl>
                                              <p:spTgt spid="2052"/>
                                            </p:tgtEl>
                                            <p:attrNameLst>
                                              <p:attrName>ppt_x</p:attrName>
                                            </p:attrNameLst>
                                          </p:cBhvr>
                                          <p:tavLst>
                                            <p:tav tm="0">
                                              <p:val>
                                                <p:strVal val="#ppt_x"/>
                                              </p:val>
                                            </p:tav>
                                            <p:tav tm="100000">
                                              <p:val>
                                                <p:strVal val="#ppt_x"/>
                                              </p:val>
                                            </p:tav>
                                          </p:tavLst>
                                        </p:anim>
                                        <p:anim calcmode="lin" valueType="num">
                                          <p:cBhvr>
                                            <p:cTn id="18" dur="1000" fill="hold"/>
                                            <p:tgtEl>
                                              <p:spTgt spid="20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757628"/>
            <a:ext cx="6355582" cy="1793311"/>
          </a:xfrm>
          <a:prstGeom prst="rect">
            <a:avLst/>
          </a:prstGeom>
          <a:noFill/>
        </p:spPr>
        <p:txBody>
          <a:bodyPr wrap="square">
            <a:spAutoFit/>
          </a:bodyPr>
          <a:lstStyle/>
          <a:p>
            <a:pPr algn="just">
              <a:lnSpc>
                <a:spcPct val="115000"/>
              </a:lnSpc>
              <a:spcAft>
                <a:spcPts val="1000"/>
              </a:spcAft>
            </a:pPr>
            <a:r>
              <a:rPr lang="en-US" dirty="0">
                <a:latin typeface="Open Sans" panose="020B0606030504020204" pitchFamily="34" charset="0"/>
                <a:ea typeface="Open Sans" panose="020B0606030504020204" pitchFamily="34" charset="0"/>
                <a:cs typeface="Open Sans" panose="020B0606030504020204" pitchFamily="34" charset="0"/>
              </a:rPr>
              <a:t>Đ</a:t>
            </a:r>
            <a:r>
              <a:rPr lang="vi-VN" dirty="0">
                <a:latin typeface="Open Sans" panose="020B0606030504020204" pitchFamily="34" charset="0"/>
                <a:ea typeface="Open Sans" panose="020B0606030504020204" pitchFamily="34" charset="0"/>
                <a:cs typeface="Open Sans" panose="020B0606030504020204" pitchFamily="34" charset="0"/>
              </a:rPr>
              <a:t>ọc thông tin mục 2 – SGK tr.</a:t>
            </a:r>
            <a:r>
              <a:rPr lang="en-US">
                <a:latin typeface="Open Sans" panose="020B0606030504020204" pitchFamily="34" charset="0"/>
                <a:ea typeface="Open Sans" panose="020B0606030504020204" pitchFamily="34" charset="0"/>
                <a:cs typeface="Open Sans" panose="020B0606030504020204" pitchFamily="34" charset="0"/>
              </a:rPr>
              <a:t>6,</a:t>
            </a:r>
            <a:r>
              <a:rPr lang="vi-VN">
                <a:latin typeface="Open Sans" panose="020B0606030504020204" pitchFamily="34" charset="0"/>
                <a:ea typeface="Open Sans" panose="020B0606030504020204" pitchFamily="34" charset="0"/>
                <a:cs typeface="Open Sans" panose="020B0606030504020204" pitchFamily="34" charset="0"/>
              </a:rPr>
              <a:t>7, thảo luận nhóm và trả lời câu hỏi: </a:t>
            </a:r>
          </a:p>
          <a:p>
            <a:pPr algn="just">
              <a:lnSpc>
                <a:spcPct val="115000"/>
              </a:lnSpc>
              <a:spcAft>
                <a:spcPts val="1000"/>
              </a:spcAft>
            </a:pPr>
            <a:r>
              <a:rPr lang="vi-VN" dirty="0">
                <a:latin typeface="Open Sans" panose="020B0606030504020204" pitchFamily="34" charset="0"/>
                <a:ea typeface="Open Sans" panose="020B0606030504020204" pitchFamily="34" charset="0"/>
                <a:cs typeface="Open Sans" panose="020B0606030504020204" pitchFamily="34" charset="0"/>
              </a:rPr>
              <a:t>Máy tính cấu tạo dựa trên kiến trúc Von Neumann gồm những thành phần nào? Vẽ lại sơ đồ cấu trúc máy tính vào trong vở.</a:t>
            </a:r>
          </a:p>
        </p:txBody>
      </p:sp>
      <p:grpSp>
        <p:nvGrpSpPr>
          <p:cNvPr id="2" name="Group 1">
            <a:extLst>
              <a:ext uri="{FF2B5EF4-FFF2-40B4-BE49-F238E27FC236}">
                <a16:creationId xmlns:a16="http://schemas.microsoft.com/office/drawing/2014/main" id="{769A5538-FC14-F1D3-157D-D4C06AA71CA3}"/>
              </a:ext>
            </a:extLst>
          </p:cNvPr>
          <p:cNvGrpSpPr/>
          <p:nvPr/>
        </p:nvGrpSpPr>
        <p:grpSpPr>
          <a:xfrm>
            <a:off x="1020286" y="3928449"/>
            <a:ext cx="3313394" cy="2618882"/>
            <a:chOff x="8111612" y="1250254"/>
            <a:chExt cx="3313394" cy="2618882"/>
          </a:xfrm>
          <a:noFill/>
        </p:grpSpPr>
        <p:sp>
          <p:nvSpPr>
            <p:cNvPr id="3" name="Rectangle 2">
              <a:extLst>
                <a:ext uri="{FF2B5EF4-FFF2-40B4-BE49-F238E27FC236}">
                  <a16:creationId xmlns:a16="http://schemas.microsoft.com/office/drawing/2014/main" id="{A8D36D93-8537-A525-7B9D-1C50D16631E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D0DB9586-9F20-0F4C-9A16-101AA1D92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7BE128B5-F8BA-AB15-2506-D2BCD51DF64B}"/>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3292510" y="2781291"/>
            <a:ext cx="6355582" cy="1027974"/>
          </a:xfrm>
          <a:prstGeom prst="rect">
            <a:avLst/>
          </a:prstGeom>
          <a:noFill/>
        </p:spPr>
        <p:txBody>
          <a:bodyPr wrap="square">
            <a:spAutoFit/>
          </a:bodyPr>
          <a:lstStyle/>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Máy tính cấu tạo dựa trên kiến trúc Von Neumann gồm bộ xử lý, bộ nhớ, các cổng kết nối với thiết bị vào – ra và đường truyền giữa các bộ phận đó.</a:t>
            </a:r>
          </a:p>
        </p:txBody>
      </p:sp>
      <p:pic>
        <p:nvPicPr>
          <p:cNvPr id="9" name="y2meta.com-2 Minute Timer-(1080p)">
            <a:hlinkClick r:id="" action="ppaction://media"/>
            <a:extLst>
              <a:ext uri="{FF2B5EF4-FFF2-40B4-BE49-F238E27FC236}">
                <a16:creationId xmlns:a16="http://schemas.microsoft.com/office/drawing/2014/main" id="{F4D80404-55FD-6583-1443-BA367F97C9F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563" t="26213" r="19074" b="25961"/>
          <a:stretch/>
        </p:blipFill>
        <p:spPr>
          <a:xfrm>
            <a:off x="7267936" y="4884354"/>
            <a:ext cx="2972267" cy="1261927"/>
          </a:xfrm>
          <a:prstGeom prst="rect">
            <a:avLst/>
          </a:prstGeom>
        </p:spPr>
      </p:pic>
      <p:sp>
        <p:nvSpPr>
          <p:cNvPr id="11" name="Arrow: Pentagon 10">
            <a:extLst>
              <a:ext uri="{FF2B5EF4-FFF2-40B4-BE49-F238E27FC236}">
                <a16:creationId xmlns:a16="http://schemas.microsoft.com/office/drawing/2014/main" id="{C6306B42-5D99-D757-9EF8-ABCE289D00C0}"/>
              </a:ext>
            </a:extLst>
          </p:cNvPr>
          <p:cNvSpPr/>
          <p:nvPr/>
        </p:nvSpPr>
        <p:spPr>
          <a:xfrm>
            <a:off x="6878474" y="4837558"/>
            <a:ext cx="4164147" cy="1308723"/>
          </a:xfrm>
          <a:prstGeom prst="homePlate">
            <a:avLst/>
          </a:prstGeom>
          <a:solidFill>
            <a:srgbClr val="C9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Xem KQ">
            <a:extLst>
              <a:ext uri="{FF2B5EF4-FFF2-40B4-BE49-F238E27FC236}">
                <a16:creationId xmlns:a16="http://schemas.microsoft.com/office/drawing/2014/main" id="{56DE945F-9E43-735E-189B-8297136D3A9E}"/>
              </a:ext>
            </a:extLst>
          </p:cNvPr>
          <p:cNvGrpSpPr/>
          <p:nvPr/>
        </p:nvGrpSpPr>
        <p:grpSpPr>
          <a:xfrm>
            <a:off x="4438302" y="4786386"/>
            <a:ext cx="1364272" cy="1364272"/>
            <a:chOff x="1529772" y="4472665"/>
            <a:chExt cx="1364272" cy="1364272"/>
          </a:xfrm>
        </p:grpSpPr>
        <p:pic>
          <p:nvPicPr>
            <p:cNvPr id="19" name="Picture 2" descr="Note Cartoon Vector Art PNG Images | Free Download On Pngtree">
              <a:extLst>
                <a:ext uri="{FF2B5EF4-FFF2-40B4-BE49-F238E27FC236}">
                  <a16:creationId xmlns:a16="http://schemas.microsoft.com/office/drawing/2014/main" id="{AE7A9421-5D2D-7C2B-394C-20DBBB95BC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04171C1-EA48-990B-5CDF-435A408D4AA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5930892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1+ppt_w/2"/>
                                              </p:val>
                                            </p:tav>
                                          </p:tavLst>
                                        </p:anim>
                                        <p:anim calcmode="lin" valueType="num">
                                          <p:cBhvr additive="base">
                                            <p:cTn id="28" dur="500"/>
                                            <p:tgtEl>
                                              <p:spTgt spid="11"/>
                                            </p:tgtEl>
                                            <p:attrNameLst>
                                              <p:attrName>ppt_y</p:attrName>
                                            </p:attrNameLst>
                                          </p:cBhvr>
                                          <p:tavLst>
                                            <p:tav tm="0">
                                              <p:val>
                                                <p:strVal val="ppt_y"/>
                                              </p:val>
                                            </p:tav>
                                            <p:tav tm="100000">
                                              <p:val>
                                                <p:strVal val="ppt_y"/>
                                              </p:val>
                                            </p:tav>
                                          </p:tavLst>
                                        </p:anim>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35002" fill="hold"/>
                                            <p:tgtEl>
                                              <p:spTgt spid="9"/>
                                            </p:tgtEl>
                                          </p:cBhvr>
                                        </p:cmd>
                                      </p:childTnLst>
                                    </p:cTn>
                                  </p:par>
                                </p:childTnLst>
                              </p:cTn>
                            </p:par>
                          </p:childTnLst>
                        </p:cTn>
                      </p:par>
                    </p:childTnLst>
                  </p:cTn>
                  <p:nextCondLst>
                    <p:cond evt="onClick" delay="0">
                      <p:tgtEl>
                        <p:spTgt spid="11"/>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nextCondLst>
                    <p:cond evt="onClick" delay="0">
                      <p:tgtEl>
                        <p:spTgt spid="12"/>
                      </p:tgtEl>
                    </p:cond>
                  </p:nextCondLst>
                </p:seq>
              </p:childTnLst>
            </p:cTn>
          </p:par>
        </p:tnLst>
        <p:bldLst>
          <p:bldP spid="8" grpId="0"/>
          <p:bldP spid="18" grpId="0"/>
          <p:bldP spid="11" grpId="0" animBg="1"/>
          <p:bldP spid="1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1+ppt_w/2"/>
                                              </p:val>
                                            </p:tav>
                                          </p:tavLst>
                                        </p:anim>
                                        <p:anim calcmode="lin" valueType="num">
                                          <p:cBhvr additive="base">
                                            <p:cTn id="28" dur="500"/>
                                            <p:tgtEl>
                                              <p:spTgt spid="11"/>
                                            </p:tgtEl>
                                            <p:attrNameLst>
                                              <p:attrName>ppt_y</p:attrName>
                                            </p:attrNameLst>
                                          </p:cBhvr>
                                          <p:tavLst>
                                            <p:tav tm="0">
                                              <p:val>
                                                <p:strVal val="ppt_y"/>
                                              </p:val>
                                            </p:tav>
                                            <p:tav tm="100000">
                                              <p:val>
                                                <p:strVal val="ppt_y"/>
                                              </p:val>
                                            </p:tav>
                                          </p:tavLst>
                                        </p:anim>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35002" fill="hold"/>
                                            <p:tgtEl>
                                              <p:spTgt spid="9"/>
                                            </p:tgtEl>
                                          </p:cBhvr>
                                        </p:cmd>
                                      </p:childTnLst>
                                    </p:cTn>
                                  </p:par>
                                </p:childTnLst>
                              </p:cTn>
                            </p:par>
                          </p:childTnLst>
                        </p:cTn>
                      </p:par>
                    </p:childTnLst>
                  </p:cTn>
                  <p:nextCondLst>
                    <p:cond evt="onClick" delay="0">
                      <p:tgtEl>
                        <p:spTgt spid="11"/>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nextCondLst>
                    <p:cond evt="onClick" delay="0">
                      <p:tgtEl>
                        <p:spTgt spid="12"/>
                      </p:tgtEl>
                    </p:cond>
                  </p:nextCondLst>
                </p:seq>
              </p:childTnLst>
            </p:cTn>
          </p:par>
        </p:tnLst>
        <p:bldLst>
          <p:bldP spid="8" grpId="0"/>
          <p:bldP spid="18" grpId="0"/>
          <p:bldP spid="11" grpId="0" animBg="1"/>
          <p:bldP spid="11"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526312" y="5900422"/>
            <a:ext cx="4666719"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Nhà toán học John Von Neumann</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344521" y="3221347"/>
            <a:ext cx="4003159" cy="2401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FE22FE-5D92-8B39-CFD0-C23AB2DEA0D2}"/>
              </a:ext>
            </a:extLst>
          </p:cNvPr>
          <p:cNvPicPr>
            <a:picLocks noChangeAspect="1"/>
          </p:cNvPicPr>
          <p:nvPr/>
        </p:nvPicPr>
        <p:blipFill>
          <a:blip r:embed="rId5"/>
          <a:stretch>
            <a:fillRect/>
          </a:stretch>
        </p:blipFill>
        <p:spPr>
          <a:xfrm>
            <a:off x="5512152" y="3221347"/>
            <a:ext cx="5588044" cy="3069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9953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1150831"/>
              <a:ext cx="3658091" cy="841585"/>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526312" y="2731520"/>
            <a:ext cx="8578387" cy="709425"/>
          </a:xfrm>
          <a:prstGeom prst="rect">
            <a:avLst/>
          </a:prstGeom>
          <a:noFill/>
        </p:spPr>
        <p:txBody>
          <a:bodyPr wrap="square">
            <a:spAutoFit/>
          </a:bodyPr>
          <a:lstStyle/>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Bài 1. Em hãy nêu một số ví dụ cho thấy sự khác nhau rõ ràng trong hoạt động học tập khi chưa có và khi có các thiết bị công nghệ số hiện nay.</a:t>
            </a: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962325" y="3528308"/>
            <a:ext cx="2267351" cy="2779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4616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048295" y="950454"/>
              <a:ext cx="3658091" cy="1242340"/>
            </a:xfrm>
            <a:prstGeom prst="rect">
              <a:avLst/>
            </a:prstGeom>
            <a:noFill/>
          </p:spPr>
          <p:txBody>
            <a:bodyPr wrap="square" rtlCol="0">
              <a:spAutoFit/>
            </a:bodyPr>
            <a:lstStyle/>
            <a:p>
              <a:pPr algn="ctr"/>
              <a:r>
                <a:rPr lang="en-US" sz="2800" b="1">
                  <a:solidFill>
                    <a:srgbClr val="7030A0"/>
                  </a:solidFill>
                  <a:latin typeface="Open Sans" panose="020B0606030504020204" pitchFamily="34" charset="0"/>
                  <a:ea typeface="Open Sans" panose="020B0606030504020204" pitchFamily="34" charset="0"/>
                  <a:cs typeface="Open Sans" panose="020B0606030504020204" pitchFamily="34" charset="0"/>
                </a:rPr>
                <a:t>HƯỚNG DẪN VỀ NHÀ</a:t>
              </a:r>
              <a:endParaRPr lang="vi-VN" sz="28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338032" y="3269848"/>
            <a:ext cx="9515936" cy="1339790"/>
          </a:xfrm>
          <a:prstGeom prst="rect">
            <a:avLst/>
          </a:prstGeom>
          <a:noFill/>
        </p:spPr>
        <p:txBody>
          <a:bodyPr wrap="square">
            <a:spAutoFit/>
          </a:bodyPr>
          <a:lstStyle/>
          <a:p>
            <a:pPr algn="just">
              <a:lnSpc>
                <a:spcPct val="115000"/>
              </a:lnSpc>
              <a:spcAft>
                <a:spcPts val="1000"/>
              </a:spcAft>
            </a:pPr>
            <a:r>
              <a:rPr lang="vi-VN" sz="2400">
                <a:latin typeface="Open Sans" panose="020B0606030504020204" pitchFamily="34" charset="0"/>
                <a:ea typeface="Open Sans" panose="020B0606030504020204" pitchFamily="34" charset="0"/>
                <a:cs typeface="Open Sans" panose="020B0606030504020204" pitchFamily="34" charset="0"/>
              </a:rPr>
              <a:t>Sử dụng công cụ tìm kiếm trên </a:t>
            </a:r>
            <a:r>
              <a:rPr lang="en-US" sz="2400">
                <a:latin typeface="Open Sans" panose="020B0606030504020204" pitchFamily="34" charset="0"/>
                <a:ea typeface="Open Sans" panose="020B0606030504020204" pitchFamily="34" charset="0"/>
                <a:cs typeface="Open Sans" panose="020B0606030504020204" pitchFamily="34" charset="0"/>
              </a:rPr>
              <a:t>I</a:t>
            </a:r>
            <a:r>
              <a:rPr lang="vi-VN" sz="2400">
                <a:latin typeface="Open Sans" panose="020B0606030504020204" pitchFamily="34" charset="0"/>
                <a:ea typeface="Open Sans" panose="020B0606030504020204" pitchFamily="34" charset="0"/>
                <a:cs typeface="Open Sans" panose="020B0606030504020204" pitchFamily="34" charset="0"/>
              </a:rPr>
              <a:t>nternet, em hãy cho biết vào thời điểm đất nước ta hoàn toàn thống nhất năm 1975, những thế hệ máy vi tính điện tử nào đã xuất hiện ở nước ta.</a:t>
            </a: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71023" y="507172"/>
            <a:ext cx="2267351" cy="224054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241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TotalTime>
  <Words>504</Words>
  <Application>Microsoft Office PowerPoint</Application>
  <PresentationFormat>Widescreen</PresentationFormat>
  <Paragraphs>48</Paragraphs>
  <Slides>9</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Open Sans</vt:lpstr>
      <vt:lpstr>Office Theme</vt:lpstr>
      <vt:lpstr>1_Office Theme</vt:lpstr>
      <vt:lpstr>Tiết 1. Bài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1. Bài 1</dc:title>
  <dc:creator>Ban Thinh</dc:creator>
  <cp:lastModifiedBy>Admin</cp:lastModifiedBy>
  <cp:revision>9</cp:revision>
  <dcterms:created xsi:type="dcterms:W3CDTF">2023-06-01T13:00:41Z</dcterms:created>
  <dcterms:modified xsi:type="dcterms:W3CDTF">2024-12-03T11:22:00Z</dcterms:modified>
</cp:coreProperties>
</file>