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mp3" ContentType="audio/unknown"/>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0.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1.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2.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99" r:id="rId2"/>
    <p:sldMasterId id="2147483714" r:id="rId3"/>
    <p:sldMasterId id="2147483726" r:id="rId4"/>
    <p:sldMasterId id="2147483740" r:id="rId5"/>
    <p:sldMasterId id="2147483754" r:id="rId6"/>
    <p:sldMasterId id="2147483793" r:id="rId7"/>
    <p:sldMasterId id="2147483805" r:id="rId8"/>
    <p:sldMasterId id="2147483817" r:id="rId9"/>
    <p:sldMasterId id="2147483829" r:id="rId10"/>
    <p:sldMasterId id="2147483841" r:id="rId11"/>
    <p:sldMasterId id="2147483853" r:id="rId12"/>
    <p:sldMasterId id="2147483865" r:id="rId13"/>
  </p:sldMasterIdLst>
  <p:notesMasterIdLst>
    <p:notesMasterId r:id="rId46"/>
  </p:notesMasterIdLst>
  <p:sldIdLst>
    <p:sldId id="295" r:id="rId14"/>
    <p:sldId id="296" r:id="rId15"/>
    <p:sldId id="258" r:id="rId16"/>
    <p:sldId id="259" r:id="rId17"/>
    <p:sldId id="260" r:id="rId18"/>
    <p:sldId id="261" r:id="rId19"/>
    <p:sldId id="262" r:id="rId20"/>
    <p:sldId id="263" r:id="rId21"/>
    <p:sldId id="264" r:id="rId22"/>
    <p:sldId id="265" r:id="rId23"/>
    <p:sldId id="266" r:id="rId24"/>
    <p:sldId id="268" r:id="rId25"/>
    <p:sldId id="269" r:id="rId26"/>
    <p:sldId id="270" r:id="rId27"/>
    <p:sldId id="297" r:id="rId28"/>
    <p:sldId id="272" r:id="rId29"/>
    <p:sldId id="273" r:id="rId30"/>
    <p:sldId id="275" r:id="rId31"/>
    <p:sldId id="276" r:id="rId32"/>
    <p:sldId id="286" r:id="rId33"/>
    <p:sldId id="287" r:id="rId34"/>
    <p:sldId id="288" r:id="rId35"/>
    <p:sldId id="289" r:id="rId36"/>
    <p:sldId id="290" r:id="rId37"/>
    <p:sldId id="291" r:id="rId38"/>
    <p:sldId id="293" r:id="rId39"/>
    <p:sldId id="277" r:id="rId40"/>
    <p:sldId id="279" r:id="rId41"/>
    <p:sldId id="281" r:id="rId42"/>
    <p:sldId id="282" r:id="rId43"/>
    <p:sldId id="283" r:id="rId44"/>
    <p:sldId id="29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83" autoAdjust="0"/>
  </p:normalViewPr>
  <p:slideViewPr>
    <p:cSldViewPr>
      <p:cViewPr varScale="1">
        <p:scale>
          <a:sx n="68" d="100"/>
          <a:sy n="68" d="100"/>
        </p:scale>
        <p:origin x="-141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viewProps" Target="viewProp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D1EB1F-129A-4ECF-AFFC-E313FFB1F7D7}" type="datetimeFigureOut">
              <a:rPr lang="en-GB" smtClean="0"/>
              <a:t>11/11/2024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AAD1E-AC7E-4E6D-AB71-341127F01327}" type="slidenum">
              <a:rPr lang="en-GB" smtClean="0"/>
              <a:t>‹#›</a:t>
            </a:fld>
            <a:endParaRPr lang="en-GB"/>
          </a:p>
        </p:txBody>
      </p:sp>
    </p:spTree>
    <p:extLst>
      <p:ext uri="{BB962C8B-B14F-4D97-AF65-F5344CB8AC3E}">
        <p14:creationId xmlns:p14="http://schemas.microsoft.com/office/powerpoint/2010/main" val="33618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ln>
        </p:spPr>
        <p:txBody>
          <a:bodyPr wrap="square" numCol="1" anchorCtr="0" compatLnSpc="1"/>
          <a:lstStyle/>
          <a:p>
            <a:fld id="{1665C2C4-3D26-40E3-B86D-157D6AE30B0C}" type="slidenum">
              <a:rPr lang="en-US" smtClean="0"/>
              <a:t>1</a:t>
            </a:fld>
            <a:endParaRPr lang="en-US"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ln>
        </p:spPr>
      </p:sp>
      <p:sp>
        <p:nvSpPr>
          <p:cNvPr id="49156" name="Rectangle 3"/>
          <p:cNvSpPr>
            <a:spLocks noGrp="1" noChangeArrowheads="1"/>
          </p:cNvSpPr>
          <p:nvPr>
            <p:ph type="body" idx="1"/>
          </p:nvPr>
        </p:nvSpPr>
        <p:spPr bwMode="auto">
          <a:noFill/>
        </p:spPr>
        <p:txBody>
          <a:bodyPr wrap="square" numCol="1" anchor="t" anchorCtr="0" compatLnSpc="1"/>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6431E7-3991-483A-AF29-42BA424A4B46}" type="slidenum">
              <a:rPr lang="vi-VN" smtClean="0">
                <a:solidFill>
                  <a:prstClr val="black"/>
                </a:solidFill>
              </a:rPr>
              <a:pPr/>
              <a:t>12</a:t>
            </a:fld>
            <a:endParaRPr lang="vi-VN">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2829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096964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279939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
        <p:nvSpPr>
          <p:cNvPr id="4" name="Chỗ dành sẵn cho Ngày tháng 3"/>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Chỗ dành sẵn cho Chân trang 4"/>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sp>
        <p:nvSpPr>
          <p:cNvPr id="4" name="Chỗ dành sẵn cho Ngày tháng 3"/>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Chỗ dành sẵn cho Chân trang 4"/>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i Nội dung">
    <p:spTree>
      <p:nvGrpSpPr>
        <p:cNvPr id="1" name=""/>
        <p:cNvGrpSpPr/>
        <p:nvPr/>
      </p:nvGrpSpPr>
      <p:grpSpPr>
        <a:xfrm>
          <a:off x="0" y="0"/>
          <a:ext cx="0" cy="0"/>
          <a:chOff x="0" y="0"/>
          <a:chExt cx="0" cy="0"/>
        </a:xfrm>
      </p:grpSpPr>
      <p:sp>
        <p:nvSpPr>
          <p:cNvPr id="5" name="Chỗ dành sẵn cho Ngày tháng 4"/>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6" name="Chỗ dành sẵn cho Chân trang 5"/>
          <p:cNvSpPr>
            <a:spLocks noGrp="1"/>
          </p:cNvSpPr>
          <p:nvPr>
            <p:ph type="ftr" sz="quarter" idx="11"/>
          </p:nvPr>
        </p:nvSpPr>
        <p:spPr/>
        <p:txBody>
          <a:bodyPr/>
          <a:lstStyle/>
          <a:p>
            <a:endParaRPr lang="vi-VN">
              <a:solidFill>
                <a:prstClr val="black">
                  <a:tint val="75000"/>
                </a:prstClr>
              </a:solidFill>
            </a:endParaRPr>
          </a:p>
        </p:txBody>
      </p:sp>
      <p:sp>
        <p:nvSpPr>
          <p:cNvPr id="7" name="Chỗ dành sẵn cho Số hiệu Bản chiếu 6"/>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ép so sánh">
    <p:spTree>
      <p:nvGrpSpPr>
        <p:cNvPr id="1" name=""/>
        <p:cNvGrpSpPr/>
        <p:nvPr/>
      </p:nvGrpSpPr>
      <p:grpSpPr>
        <a:xfrm>
          <a:off x="0" y="0"/>
          <a:ext cx="0" cy="0"/>
          <a:chOff x="0" y="0"/>
          <a:chExt cx="0" cy="0"/>
        </a:xfrm>
      </p:grpSpPr>
      <p:sp>
        <p:nvSpPr>
          <p:cNvPr id="7" name="Chỗ dành sẵn cho Ngày tháng 6"/>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8" name="Chỗ dành sẵn cho Chân trang 7"/>
          <p:cNvSpPr>
            <a:spLocks noGrp="1"/>
          </p:cNvSpPr>
          <p:nvPr>
            <p:ph type="ftr" sz="quarter" idx="11"/>
          </p:nvPr>
        </p:nvSpPr>
        <p:spPr/>
        <p:txBody>
          <a:bodyPr/>
          <a:lstStyle/>
          <a:p>
            <a:endParaRPr lang="vi-VN">
              <a:solidFill>
                <a:prstClr val="black">
                  <a:tint val="75000"/>
                </a:prstClr>
              </a:solidFill>
            </a:endParaRPr>
          </a:p>
        </p:txBody>
      </p:sp>
      <p:sp>
        <p:nvSpPr>
          <p:cNvPr id="9" name="Chỗ dành sẵn cho Số hiệu Bản chiếu 8"/>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ỉ Tiêu đề">
    <p:spTree>
      <p:nvGrpSpPr>
        <p:cNvPr id="1" name=""/>
        <p:cNvGrpSpPr/>
        <p:nvPr/>
      </p:nvGrpSpPr>
      <p:grpSpPr>
        <a:xfrm>
          <a:off x="0" y="0"/>
          <a:ext cx="0" cy="0"/>
          <a:chOff x="0" y="0"/>
          <a:chExt cx="0" cy="0"/>
        </a:xfrm>
      </p:grpSpPr>
      <p:sp>
        <p:nvSpPr>
          <p:cNvPr id="3" name="Chỗ dành sẵn cho Ngày tháng 2"/>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4" name="Chỗ dành sẵn cho Chân trang 3"/>
          <p:cNvSpPr>
            <a:spLocks noGrp="1"/>
          </p:cNvSpPr>
          <p:nvPr>
            <p:ph type="ftr" sz="quarter" idx="11"/>
          </p:nvPr>
        </p:nvSpPr>
        <p:spPr/>
        <p:txBody>
          <a:bodyPr/>
          <a:lstStyle/>
          <a:p>
            <a:endParaRPr lang="vi-VN">
              <a:solidFill>
                <a:prstClr val="black">
                  <a:tint val="75000"/>
                </a:prstClr>
              </a:solidFill>
            </a:endParaRPr>
          </a:p>
        </p:txBody>
      </p:sp>
      <p:sp>
        <p:nvSpPr>
          <p:cNvPr id="5" name="Chỗ dành sẵn cho Số hiệu Bản chiếu 4"/>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ội dung với Chú thích">
    <p:spTree>
      <p:nvGrpSpPr>
        <p:cNvPr id="1" name=""/>
        <p:cNvGrpSpPr/>
        <p:nvPr/>
      </p:nvGrpSpPr>
      <p:grpSpPr>
        <a:xfrm>
          <a:off x="0" y="0"/>
          <a:ext cx="0" cy="0"/>
          <a:chOff x="0" y="0"/>
          <a:chExt cx="0" cy="0"/>
        </a:xfrm>
      </p:grpSpPr>
      <p:sp>
        <p:nvSpPr>
          <p:cNvPr id="5" name="Chỗ dành sẵn cho Ngày tháng 4"/>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6" name="Chỗ dành sẵn cho Chân trang 5"/>
          <p:cNvSpPr>
            <a:spLocks noGrp="1"/>
          </p:cNvSpPr>
          <p:nvPr>
            <p:ph type="ftr" sz="quarter" idx="11"/>
          </p:nvPr>
        </p:nvSpPr>
        <p:spPr/>
        <p:txBody>
          <a:bodyPr/>
          <a:lstStyle/>
          <a:p>
            <a:endParaRPr lang="vi-VN">
              <a:solidFill>
                <a:prstClr val="black">
                  <a:tint val="75000"/>
                </a:prstClr>
              </a:solidFill>
            </a:endParaRPr>
          </a:p>
        </p:txBody>
      </p:sp>
      <p:sp>
        <p:nvSpPr>
          <p:cNvPr id="7" name="Chỗ dành sẵn cho Số hiệu Bản chiếu 6"/>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h với Chú thích">
    <p:spTree>
      <p:nvGrpSpPr>
        <p:cNvPr id="1" name=""/>
        <p:cNvGrpSpPr/>
        <p:nvPr/>
      </p:nvGrpSpPr>
      <p:grpSpPr>
        <a:xfrm>
          <a:off x="0" y="0"/>
          <a:ext cx="0" cy="0"/>
          <a:chOff x="0" y="0"/>
          <a:chExt cx="0" cy="0"/>
        </a:xfrm>
      </p:grpSpPr>
      <p:sp>
        <p:nvSpPr>
          <p:cNvPr id="5" name="Chỗ dành sẵn cho Ngày tháng 4"/>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6" name="Chỗ dành sẵn cho Chân trang 5"/>
          <p:cNvSpPr>
            <a:spLocks noGrp="1"/>
          </p:cNvSpPr>
          <p:nvPr>
            <p:ph type="ftr" sz="quarter" idx="11"/>
          </p:nvPr>
        </p:nvSpPr>
        <p:spPr/>
        <p:txBody>
          <a:bodyPr/>
          <a:lstStyle/>
          <a:p>
            <a:endParaRPr lang="vi-VN">
              <a:solidFill>
                <a:prstClr val="black">
                  <a:tint val="75000"/>
                </a:prstClr>
              </a:solidFill>
            </a:endParaRPr>
          </a:p>
        </p:txBody>
      </p:sp>
      <p:sp>
        <p:nvSpPr>
          <p:cNvPr id="7" name="Chỗ dành sẵn cho Số hiệu Bản chiếu 6"/>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êu đề và Văn bản Dọc">
    <p:spTree>
      <p:nvGrpSpPr>
        <p:cNvPr id="1" name=""/>
        <p:cNvGrpSpPr/>
        <p:nvPr/>
      </p:nvGrpSpPr>
      <p:grpSpPr>
        <a:xfrm>
          <a:off x="0" y="0"/>
          <a:ext cx="0" cy="0"/>
          <a:chOff x="0" y="0"/>
          <a:chExt cx="0" cy="0"/>
        </a:xfrm>
      </p:grpSpPr>
      <p:sp>
        <p:nvSpPr>
          <p:cNvPr id="4" name="Chỗ dành sẵn cho Ngày tháng 3"/>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Chỗ dành sẵn cho Chân trang 4"/>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6D5B5C-38CA-471A-B7CB-8066111B85BE}" type="datetimeFigureOut">
              <a:rPr lang="en-US" smtClean="0">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E5EE68-ACC6-4CA7-A237-7BE007A63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8231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êu đề Dọc và Văn bản">
    <p:spTree>
      <p:nvGrpSpPr>
        <p:cNvPr id="1" name=""/>
        <p:cNvGrpSpPr/>
        <p:nvPr/>
      </p:nvGrpSpPr>
      <p:grpSpPr>
        <a:xfrm>
          <a:off x="0" y="0"/>
          <a:ext cx="0" cy="0"/>
          <a:chOff x="0" y="0"/>
          <a:chExt cx="0" cy="0"/>
        </a:xfrm>
      </p:grpSpPr>
      <p:sp>
        <p:nvSpPr>
          <p:cNvPr id="4" name="Chỗ dành sẵn cho Ngày tháng 3"/>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Chỗ dành sẵn cho Chân trang 4"/>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43000" y="1122363"/>
            <a:ext cx="6858000" cy="2387600"/>
          </a:xfrm>
        </p:spPr>
        <p:txBody>
          <a:bodyPr anchor="b"/>
          <a:lstStyle>
            <a:lvl1pPr algn="ctr">
              <a:defRPr sz="6000"/>
            </a:lvl1pPr>
          </a:lstStyle>
          <a:p>
            <a:r>
              <a:rPr lang="vi-VN" dirty="0"/>
              <a:t>Bấm để sửa kiểu tiêu đề Bản cái</a:t>
            </a:r>
          </a:p>
        </p:txBody>
      </p:sp>
      <p:sp>
        <p:nvSpPr>
          <p:cNvPr id="3" name="Tiêu đề phụ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Chỗ dành sẵn cho Chân trang 4"/>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
        <p:nvSpPr>
          <p:cNvPr id="4" name="Chỗ dành sẵn cho Ngày tháng 3"/>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Chỗ dành sẵn cho Chân trang 4"/>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sp>
        <p:nvSpPr>
          <p:cNvPr id="4" name="Chỗ dành sẵn cho Ngày tháng 3"/>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Chỗ dành sẵn cho Chân trang 4"/>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i Nội dung">
    <p:spTree>
      <p:nvGrpSpPr>
        <p:cNvPr id="1" name=""/>
        <p:cNvGrpSpPr/>
        <p:nvPr/>
      </p:nvGrpSpPr>
      <p:grpSpPr>
        <a:xfrm>
          <a:off x="0" y="0"/>
          <a:ext cx="0" cy="0"/>
          <a:chOff x="0" y="0"/>
          <a:chExt cx="0" cy="0"/>
        </a:xfrm>
      </p:grpSpPr>
      <p:sp>
        <p:nvSpPr>
          <p:cNvPr id="5" name="Chỗ dành sẵn cho Ngày tháng 4"/>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6" name="Chỗ dành sẵn cho Chân trang 5"/>
          <p:cNvSpPr>
            <a:spLocks noGrp="1"/>
          </p:cNvSpPr>
          <p:nvPr>
            <p:ph type="ftr" sz="quarter" idx="11"/>
          </p:nvPr>
        </p:nvSpPr>
        <p:spPr/>
        <p:txBody>
          <a:bodyPr/>
          <a:lstStyle/>
          <a:p>
            <a:endParaRPr lang="vi-VN">
              <a:solidFill>
                <a:prstClr val="black">
                  <a:tint val="75000"/>
                </a:prstClr>
              </a:solidFill>
            </a:endParaRPr>
          </a:p>
        </p:txBody>
      </p:sp>
      <p:sp>
        <p:nvSpPr>
          <p:cNvPr id="7" name="Chỗ dành sẵn cho Số hiệu Bản chiếu 6"/>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ép so sánh">
    <p:spTree>
      <p:nvGrpSpPr>
        <p:cNvPr id="1" name=""/>
        <p:cNvGrpSpPr/>
        <p:nvPr/>
      </p:nvGrpSpPr>
      <p:grpSpPr>
        <a:xfrm>
          <a:off x="0" y="0"/>
          <a:ext cx="0" cy="0"/>
          <a:chOff x="0" y="0"/>
          <a:chExt cx="0" cy="0"/>
        </a:xfrm>
      </p:grpSpPr>
      <p:sp>
        <p:nvSpPr>
          <p:cNvPr id="7" name="Chỗ dành sẵn cho Ngày tháng 6"/>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8" name="Chỗ dành sẵn cho Chân trang 7"/>
          <p:cNvSpPr>
            <a:spLocks noGrp="1"/>
          </p:cNvSpPr>
          <p:nvPr>
            <p:ph type="ftr" sz="quarter" idx="11"/>
          </p:nvPr>
        </p:nvSpPr>
        <p:spPr/>
        <p:txBody>
          <a:bodyPr/>
          <a:lstStyle/>
          <a:p>
            <a:endParaRPr lang="vi-VN">
              <a:solidFill>
                <a:prstClr val="black">
                  <a:tint val="75000"/>
                </a:prstClr>
              </a:solidFill>
            </a:endParaRPr>
          </a:p>
        </p:txBody>
      </p:sp>
      <p:sp>
        <p:nvSpPr>
          <p:cNvPr id="9" name="Chỗ dành sẵn cho Số hiệu Bản chiếu 8"/>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ỉ Tiêu đề">
    <p:spTree>
      <p:nvGrpSpPr>
        <p:cNvPr id="1" name=""/>
        <p:cNvGrpSpPr/>
        <p:nvPr/>
      </p:nvGrpSpPr>
      <p:grpSpPr>
        <a:xfrm>
          <a:off x="0" y="0"/>
          <a:ext cx="0" cy="0"/>
          <a:chOff x="0" y="0"/>
          <a:chExt cx="0" cy="0"/>
        </a:xfrm>
      </p:grpSpPr>
      <p:sp>
        <p:nvSpPr>
          <p:cNvPr id="3" name="Chỗ dành sẵn cho Ngày tháng 2"/>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4" name="Chỗ dành sẵn cho Chân trang 3"/>
          <p:cNvSpPr>
            <a:spLocks noGrp="1"/>
          </p:cNvSpPr>
          <p:nvPr>
            <p:ph type="ftr" sz="quarter" idx="11"/>
          </p:nvPr>
        </p:nvSpPr>
        <p:spPr/>
        <p:txBody>
          <a:bodyPr/>
          <a:lstStyle/>
          <a:p>
            <a:endParaRPr lang="vi-VN">
              <a:solidFill>
                <a:prstClr val="black">
                  <a:tint val="75000"/>
                </a:prstClr>
              </a:solidFill>
            </a:endParaRPr>
          </a:p>
        </p:txBody>
      </p:sp>
      <p:sp>
        <p:nvSpPr>
          <p:cNvPr id="5" name="Chỗ dành sẵn cho Số hiệu Bản chiếu 4"/>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3" name="Chỗ dành sẵn cho Chân trang 2"/>
          <p:cNvSpPr>
            <a:spLocks noGrp="1"/>
          </p:cNvSpPr>
          <p:nvPr>
            <p:ph type="ftr" sz="quarter" idx="11"/>
          </p:nvPr>
        </p:nvSpPr>
        <p:spPr/>
        <p:txBody>
          <a:bodyPr/>
          <a:lstStyle/>
          <a:p>
            <a:endParaRPr lang="vi-VN">
              <a:solidFill>
                <a:prstClr val="black">
                  <a:tint val="75000"/>
                </a:prstClr>
              </a:solidFill>
            </a:endParaRPr>
          </a:p>
        </p:txBody>
      </p:sp>
      <p:sp>
        <p:nvSpPr>
          <p:cNvPr id="4" name="Chỗ dành sẵn cho Số hiệu Bản chiếu 3"/>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ội dung với Chú thích">
    <p:spTree>
      <p:nvGrpSpPr>
        <p:cNvPr id="1" name=""/>
        <p:cNvGrpSpPr/>
        <p:nvPr/>
      </p:nvGrpSpPr>
      <p:grpSpPr>
        <a:xfrm>
          <a:off x="0" y="0"/>
          <a:ext cx="0" cy="0"/>
          <a:chOff x="0" y="0"/>
          <a:chExt cx="0" cy="0"/>
        </a:xfrm>
      </p:grpSpPr>
      <p:sp>
        <p:nvSpPr>
          <p:cNvPr id="5" name="Chỗ dành sẵn cho Ngày tháng 4"/>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6" name="Chỗ dành sẵn cho Chân trang 5"/>
          <p:cNvSpPr>
            <a:spLocks noGrp="1"/>
          </p:cNvSpPr>
          <p:nvPr>
            <p:ph type="ftr" sz="quarter" idx="11"/>
          </p:nvPr>
        </p:nvSpPr>
        <p:spPr/>
        <p:txBody>
          <a:bodyPr/>
          <a:lstStyle/>
          <a:p>
            <a:endParaRPr lang="vi-VN">
              <a:solidFill>
                <a:prstClr val="black">
                  <a:tint val="75000"/>
                </a:prstClr>
              </a:solidFill>
            </a:endParaRPr>
          </a:p>
        </p:txBody>
      </p:sp>
      <p:sp>
        <p:nvSpPr>
          <p:cNvPr id="7" name="Chỗ dành sẵn cho Số hiệu Bản chiếu 6"/>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nh với Chú thích">
    <p:spTree>
      <p:nvGrpSpPr>
        <p:cNvPr id="1" name=""/>
        <p:cNvGrpSpPr/>
        <p:nvPr/>
      </p:nvGrpSpPr>
      <p:grpSpPr>
        <a:xfrm>
          <a:off x="0" y="0"/>
          <a:ext cx="0" cy="0"/>
          <a:chOff x="0" y="0"/>
          <a:chExt cx="0" cy="0"/>
        </a:xfrm>
      </p:grpSpPr>
      <p:sp>
        <p:nvSpPr>
          <p:cNvPr id="5" name="Chỗ dành sẵn cho Ngày tháng 4"/>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6" name="Chỗ dành sẵn cho Chân trang 5"/>
          <p:cNvSpPr>
            <a:spLocks noGrp="1"/>
          </p:cNvSpPr>
          <p:nvPr>
            <p:ph type="ftr" sz="quarter" idx="11"/>
          </p:nvPr>
        </p:nvSpPr>
        <p:spPr/>
        <p:txBody>
          <a:bodyPr/>
          <a:lstStyle/>
          <a:p>
            <a:endParaRPr lang="vi-VN">
              <a:solidFill>
                <a:prstClr val="black">
                  <a:tint val="75000"/>
                </a:prstClr>
              </a:solidFill>
            </a:endParaRPr>
          </a:p>
        </p:txBody>
      </p:sp>
      <p:sp>
        <p:nvSpPr>
          <p:cNvPr id="7" name="Chỗ dành sẵn cho Số hiệu Bản chiếu 6"/>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02923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êu đề và Văn bản Dọc">
    <p:spTree>
      <p:nvGrpSpPr>
        <p:cNvPr id="1" name=""/>
        <p:cNvGrpSpPr/>
        <p:nvPr/>
      </p:nvGrpSpPr>
      <p:grpSpPr>
        <a:xfrm>
          <a:off x="0" y="0"/>
          <a:ext cx="0" cy="0"/>
          <a:chOff x="0" y="0"/>
          <a:chExt cx="0" cy="0"/>
        </a:xfrm>
      </p:grpSpPr>
      <p:sp>
        <p:nvSpPr>
          <p:cNvPr id="4" name="Chỗ dành sẵn cho Ngày tháng 3"/>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Chỗ dành sẵn cho Chân trang 4"/>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êu đề Dọc và Văn bản">
    <p:spTree>
      <p:nvGrpSpPr>
        <p:cNvPr id="1" name=""/>
        <p:cNvGrpSpPr/>
        <p:nvPr/>
      </p:nvGrpSpPr>
      <p:grpSpPr>
        <a:xfrm>
          <a:off x="0" y="0"/>
          <a:ext cx="0" cy="0"/>
          <a:chOff x="0" y="0"/>
          <a:chExt cx="0" cy="0"/>
        </a:xfrm>
      </p:grpSpPr>
      <p:sp>
        <p:nvSpPr>
          <p:cNvPr id="4" name="Chỗ dành sẵn cho Ngày tháng 3"/>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Chỗ dành sẵn cho Chân trang 4"/>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6D5B5C-38CA-471A-B7CB-8066111B85BE}" type="datetimeFigureOut">
              <a:rPr lang="en-US" smtClean="0">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E5EE68-ACC6-4CA7-A237-7BE007A636B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Big photo as background">
    <p:spTree>
      <p:nvGrpSpPr>
        <p:cNvPr id="1" name="Shape 109"/>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E1DC94-8C55-402A-83D5-D87E8137A2F7}" type="datetimeFigureOut">
              <a:rPr lang="en-US" smtClean="0">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8CA1B7-9A87-42FD-A9ED-8D867665695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43000" y="1122363"/>
            <a:ext cx="6858000" cy="2387600"/>
          </a:xfrm>
        </p:spPr>
        <p:txBody>
          <a:bodyPr anchor="b"/>
          <a:lstStyle>
            <a:lvl1pPr algn="ctr">
              <a:defRPr sz="6000"/>
            </a:lvl1pPr>
          </a:lstStyle>
          <a:p>
            <a:r>
              <a:rPr lang="vi-VN" dirty="0"/>
              <a:t>Bấm để sửa kiểu tiêu đề Bản cái</a:t>
            </a:r>
          </a:p>
        </p:txBody>
      </p:sp>
      <p:sp>
        <p:nvSpPr>
          <p:cNvPr id="3" name="Tiêu đề phụ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Chỗ dành sẵn cho Chân trang 4"/>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
        <p:nvSpPr>
          <p:cNvPr id="4" name="Chỗ dành sẵn cho Ngày tháng 3"/>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Chỗ dành sẵn cho Chân trang 4"/>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sp>
        <p:nvSpPr>
          <p:cNvPr id="4" name="Chỗ dành sẵn cho Ngày tháng 3"/>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Chỗ dành sẵn cho Chân trang 4"/>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ai Nội dung">
    <p:spTree>
      <p:nvGrpSpPr>
        <p:cNvPr id="1" name=""/>
        <p:cNvGrpSpPr/>
        <p:nvPr/>
      </p:nvGrpSpPr>
      <p:grpSpPr>
        <a:xfrm>
          <a:off x="0" y="0"/>
          <a:ext cx="0" cy="0"/>
          <a:chOff x="0" y="0"/>
          <a:chExt cx="0" cy="0"/>
        </a:xfrm>
      </p:grpSpPr>
      <p:sp>
        <p:nvSpPr>
          <p:cNvPr id="5" name="Chỗ dành sẵn cho Ngày tháng 4"/>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6" name="Chỗ dành sẵn cho Chân trang 5"/>
          <p:cNvSpPr>
            <a:spLocks noGrp="1"/>
          </p:cNvSpPr>
          <p:nvPr>
            <p:ph type="ftr" sz="quarter" idx="11"/>
          </p:nvPr>
        </p:nvSpPr>
        <p:spPr/>
        <p:txBody>
          <a:bodyPr/>
          <a:lstStyle/>
          <a:p>
            <a:endParaRPr lang="vi-VN">
              <a:solidFill>
                <a:prstClr val="black">
                  <a:tint val="75000"/>
                </a:prstClr>
              </a:solidFill>
            </a:endParaRPr>
          </a:p>
        </p:txBody>
      </p:sp>
      <p:sp>
        <p:nvSpPr>
          <p:cNvPr id="7" name="Chỗ dành sẵn cho Số hiệu Bản chiếu 6"/>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ép so sánh">
    <p:spTree>
      <p:nvGrpSpPr>
        <p:cNvPr id="1" name=""/>
        <p:cNvGrpSpPr/>
        <p:nvPr/>
      </p:nvGrpSpPr>
      <p:grpSpPr>
        <a:xfrm>
          <a:off x="0" y="0"/>
          <a:ext cx="0" cy="0"/>
          <a:chOff x="0" y="0"/>
          <a:chExt cx="0" cy="0"/>
        </a:xfrm>
      </p:grpSpPr>
      <p:sp>
        <p:nvSpPr>
          <p:cNvPr id="7" name="Chỗ dành sẵn cho Ngày tháng 6"/>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8" name="Chỗ dành sẵn cho Chân trang 7"/>
          <p:cNvSpPr>
            <a:spLocks noGrp="1"/>
          </p:cNvSpPr>
          <p:nvPr>
            <p:ph type="ftr" sz="quarter" idx="11"/>
          </p:nvPr>
        </p:nvSpPr>
        <p:spPr/>
        <p:txBody>
          <a:bodyPr/>
          <a:lstStyle/>
          <a:p>
            <a:endParaRPr lang="vi-VN">
              <a:solidFill>
                <a:prstClr val="black">
                  <a:tint val="75000"/>
                </a:prstClr>
              </a:solidFill>
            </a:endParaRPr>
          </a:p>
        </p:txBody>
      </p:sp>
      <p:sp>
        <p:nvSpPr>
          <p:cNvPr id="9" name="Chỗ dành sẵn cho Số hiệu Bản chiếu 8"/>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EE1DC94-8C55-402A-83D5-D87E8137A2F7}" type="datetimeFigureOut">
              <a:rPr lang="en-US" smtClean="0">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8CA1B7-9A87-42FD-A9ED-8D86766569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014380"/>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ỉ Tiêu đề">
    <p:spTree>
      <p:nvGrpSpPr>
        <p:cNvPr id="1" name=""/>
        <p:cNvGrpSpPr/>
        <p:nvPr/>
      </p:nvGrpSpPr>
      <p:grpSpPr>
        <a:xfrm>
          <a:off x="0" y="0"/>
          <a:ext cx="0" cy="0"/>
          <a:chOff x="0" y="0"/>
          <a:chExt cx="0" cy="0"/>
        </a:xfrm>
      </p:grpSpPr>
      <p:sp>
        <p:nvSpPr>
          <p:cNvPr id="3" name="Chỗ dành sẵn cho Ngày tháng 2"/>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4" name="Chỗ dành sẵn cho Chân trang 3"/>
          <p:cNvSpPr>
            <a:spLocks noGrp="1"/>
          </p:cNvSpPr>
          <p:nvPr>
            <p:ph type="ftr" sz="quarter" idx="11"/>
          </p:nvPr>
        </p:nvSpPr>
        <p:spPr/>
        <p:txBody>
          <a:bodyPr/>
          <a:lstStyle/>
          <a:p>
            <a:endParaRPr lang="vi-VN">
              <a:solidFill>
                <a:prstClr val="black">
                  <a:tint val="75000"/>
                </a:prstClr>
              </a:solidFill>
            </a:endParaRPr>
          </a:p>
        </p:txBody>
      </p:sp>
      <p:sp>
        <p:nvSpPr>
          <p:cNvPr id="5" name="Chỗ dành sẵn cho Số hiệu Bản chiếu 4"/>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3" name="Chỗ dành sẵn cho Chân trang 2"/>
          <p:cNvSpPr>
            <a:spLocks noGrp="1"/>
          </p:cNvSpPr>
          <p:nvPr>
            <p:ph type="ftr" sz="quarter" idx="11"/>
          </p:nvPr>
        </p:nvSpPr>
        <p:spPr/>
        <p:txBody>
          <a:bodyPr/>
          <a:lstStyle/>
          <a:p>
            <a:endParaRPr lang="vi-VN">
              <a:solidFill>
                <a:prstClr val="black">
                  <a:tint val="75000"/>
                </a:prstClr>
              </a:solidFill>
            </a:endParaRPr>
          </a:p>
        </p:txBody>
      </p:sp>
      <p:sp>
        <p:nvSpPr>
          <p:cNvPr id="4" name="Chỗ dành sẵn cho Số hiệu Bản chiếu 3"/>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ội dung với Chú thích">
    <p:spTree>
      <p:nvGrpSpPr>
        <p:cNvPr id="1" name=""/>
        <p:cNvGrpSpPr/>
        <p:nvPr/>
      </p:nvGrpSpPr>
      <p:grpSpPr>
        <a:xfrm>
          <a:off x="0" y="0"/>
          <a:ext cx="0" cy="0"/>
          <a:chOff x="0" y="0"/>
          <a:chExt cx="0" cy="0"/>
        </a:xfrm>
      </p:grpSpPr>
      <p:sp>
        <p:nvSpPr>
          <p:cNvPr id="5" name="Chỗ dành sẵn cho Ngày tháng 4"/>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6" name="Chỗ dành sẵn cho Chân trang 5"/>
          <p:cNvSpPr>
            <a:spLocks noGrp="1"/>
          </p:cNvSpPr>
          <p:nvPr>
            <p:ph type="ftr" sz="quarter" idx="11"/>
          </p:nvPr>
        </p:nvSpPr>
        <p:spPr/>
        <p:txBody>
          <a:bodyPr/>
          <a:lstStyle/>
          <a:p>
            <a:endParaRPr lang="vi-VN">
              <a:solidFill>
                <a:prstClr val="black">
                  <a:tint val="75000"/>
                </a:prstClr>
              </a:solidFill>
            </a:endParaRPr>
          </a:p>
        </p:txBody>
      </p:sp>
      <p:sp>
        <p:nvSpPr>
          <p:cNvPr id="7" name="Chỗ dành sẵn cho Số hiệu Bản chiếu 6"/>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nh với Chú thích">
    <p:spTree>
      <p:nvGrpSpPr>
        <p:cNvPr id="1" name=""/>
        <p:cNvGrpSpPr/>
        <p:nvPr/>
      </p:nvGrpSpPr>
      <p:grpSpPr>
        <a:xfrm>
          <a:off x="0" y="0"/>
          <a:ext cx="0" cy="0"/>
          <a:chOff x="0" y="0"/>
          <a:chExt cx="0" cy="0"/>
        </a:xfrm>
      </p:grpSpPr>
      <p:sp>
        <p:nvSpPr>
          <p:cNvPr id="5" name="Chỗ dành sẵn cho Ngày tháng 4"/>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6" name="Chỗ dành sẵn cho Chân trang 5"/>
          <p:cNvSpPr>
            <a:spLocks noGrp="1"/>
          </p:cNvSpPr>
          <p:nvPr>
            <p:ph type="ftr" sz="quarter" idx="11"/>
          </p:nvPr>
        </p:nvSpPr>
        <p:spPr/>
        <p:txBody>
          <a:bodyPr/>
          <a:lstStyle/>
          <a:p>
            <a:endParaRPr lang="vi-VN">
              <a:solidFill>
                <a:prstClr val="black">
                  <a:tint val="75000"/>
                </a:prstClr>
              </a:solidFill>
            </a:endParaRPr>
          </a:p>
        </p:txBody>
      </p:sp>
      <p:sp>
        <p:nvSpPr>
          <p:cNvPr id="7" name="Chỗ dành sẵn cho Số hiệu Bản chiếu 6"/>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êu đề và Văn bản Dọc">
    <p:spTree>
      <p:nvGrpSpPr>
        <p:cNvPr id="1" name=""/>
        <p:cNvGrpSpPr/>
        <p:nvPr/>
      </p:nvGrpSpPr>
      <p:grpSpPr>
        <a:xfrm>
          <a:off x="0" y="0"/>
          <a:ext cx="0" cy="0"/>
          <a:chOff x="0" y="0"/>
          <a:chExt cx="0" cy="0"/>
        </a:xfrm>
      </p:grpSpPr>
      <p:sp>
        <p:nvSpPr>
          <p:cNvPr id="4" name="Chỗ dành sẵn cho Ngày tháng 3"/>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Chỗ dành sẵn cho Chân trang 4"/>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êu đề Dọc và Văn bản">
    <p:spTree>
      <p:nvGrpSpPr>
        <p:cNvPr id="1" name=""/>
        <p:cNvGrpSpPr/>
        <p:nvPr/>
      </p:nvGrpSpPr>
      <p:grpSpPr>
        <a:xfrm>
          <a:off x="0" y="0"/>
          <a:ext cx="0" cy="0"/>
          <a:chOff x="0" y="0"/>
          <a:chExt cx="0" cy="0"/>
        </a:xfrm>
      </p:grpSpPr>
      <p:sp>
        <p:nvSpPr>
          <p:cNvPr id="4" name="Chỗ dành sẵn cho Ngày tháng 3"/>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Chỗ dành sẵn cho Chân trang 4"/>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a:defRPr/>
            </a:pPr>
            <a:r>
              <a:rPr lang="en-US">
                <a:solidFill>
                  <a:srgbClr val="000000"/>
                </a:solidFill>
              </a:rPr>
              <a:t>VẬT LÝ 6</a:t>
            </a: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violet.vn/nguyenmenlethanhtong</a:t>
            </a:r>
          </a:p>
        </p:txBody>
      </p:sp>
      <p:sp>
        <p:nvSpPr>
          <p:cNvPr id="6" name="Rectangle 6"/>
          <p:cNvSpPr>
            <a:spLocks noGrp="1" noChangeArrowheads="1"/>
          </p:cNvSpPr>
          <p:nvPr>
            <p:ph type="sldNum" sz="quarter" idx="12"/>
          </p:nvPr>
        </p:nvSpPr>
        <p:spPr/>
        <p:txBody>
          <a:bodyPr/>
          <a:lstStyle>
            <a:lvl1pPr>
              <a:defRPr/>
            </a:lvl1pPr>
          </a:lstStyle>
          <a:p>
            <a:fld id="{EE5830A0-9CC2-4C7C-BF94-B092DBD5C4D3}"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r>
              <a:rPr lang="en-US">
                <a:solidFill>
                  <a:srgbClr val="000000"/>
                </a:solidFill>
              </a:rPr>
              <a:t>VẬT LÝ 6</a:t>
            </a: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violet.vn/nguyenmenlethanhtong</a:t>
            </a:r>
          </a:p>
        </p:txBody>
      </p:sp>
      <p:sp>
        <p:nvSpPr>
          <p:cNvPr id="6" name="Rectangle 6"/>
          <p:cNvSpPr>
            <a:spLocks noGrp="1" noChangeArrowheads="1"/>
          </p:cNvSpPr>
          <p:nvPr>
            <p:ph type="sldNum" sz="quarter" idx="12"/>
          </p:nvPr>
        </p:nvSpPr>
        <p:spPr/>
        <p:txBody>
          <a:bodyPr/>
          <a:lstStyle>
            <a:lvl1pPr>
              <a:defRPr/>
            </a:lvl1pPr>
          </a:lstStyle>
          <a:p>
            <a:fld id="{247E3DF4-4B63-45F9-AE19-7D1803EBB412}"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9"/>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r>
              <a:rPr lang="en-US">
                <a:solidFill>
                  <a:srgbClr val="000000"/>
                </a:solidFill>
              </a:rPr>
              <a:t>VẬT LÝ 6</a:t>
            </a: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violet.vn/nguyenmenlethanhtong</a:t>
            </a:r>
          </a:p>
        </p:txBody>
      </p:sp>
      <p:sp>
        <p:nvSpPr>
          <p:cNvPr id="6" name="Rectangle 6"/>
          <p:cNvSpPr>
            <a:spLocks noGrp="1" noChangeArrowheads="1"/>
          </p:cNvSpPr>
          <p:nvPr>
            <p:ph type="sldNum" sz="quarter" idx="12"/>
          </p:nvPr>
        </p:nvSpPr>
        <p:spPr/>
        <p:txBody>
          <a:bodyPr/>
          <a:lstStyle>
            <a:lvl1pPr>
              <a:defRPr/>
            </a:lvl1pPr>
          </a:lstStyle>
          <a:p>
            <a:fld id="{F9C0B298-1543-4574-8CC2-FF926D8C7254}"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85802"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a:defRPr/>
            </a:pPr>
            <a:r>
              <a:rPr lang="en-US">
                <a:solidFill>
                  <a:srgbClr val="000000"/>
                </a:solidFill>
              </a:rPr>
              <a:t>VẬT LÝ 6</a:t>
            </a: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000000"/>
                </a:solidFill>
              </a:rPr>
              <a:t>violet.vn/nguyenmenlethanhtong</a:t>
            </a:r>
          </a:p>
        </p:txBody>
      </p:sp>
      <p:sp>
        <p:nvSpPr>
          <p:cNvPr id="7" name="Rectangle 6"/>
          <p:cNvSpPr>
            <a:spLocks noGrp="1" noChangeArrowheads="1"/>
          </p:cNvSpPr>
          <p:nvPr>
            <p:ph type="sldNum" sz="quarter" idx="12"/>
          </p:nvPr>
        </p:nvSpPr>
        <p:spPr/>
        <p:txBody>
          <a:bodyPr/>
          <a:lstStyle>
            <a:lvl1pPr>
              <a:defRPr/>
            </a:lvl1pPr>
          </a:lstStyle>
          <a:p>
            <a:fld id="{0CF02628-B949-4EA5-996C-AD23FC2237B8}"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776376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1"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273"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r>
              <a:rPr lang="en-US">
                <a:solidFill>
                  <a:srgbClr val="000000"/>
                </a:solidFill>
              </a:rPr>
              <a:t>VẬT LÝ 6</a:t>
            </a:r>
          </a:p>
        </p:txBody>
      </p:sp>
      <p:sp>
        <p:nvSpPr>
          <p:cNvPr id="8" name="Rectangle 5"/>
          <p:cNvSpPr>
            <a:spLocks noGrp="1" noChangeArrowheads="1"/>
          </p:cNvSpPr>
          <p:nvPr>
            <p:ph type="ftr" sz="quarter" idx="11"/>
          </p:nvPr>
        </p:nvSpPr>
        <p:spPr/>
        <p:txBody>
          <a:bodyPr/>
          <a:lstStyle>
            <a:lvl1pPr>
              <a:defRPr/>
            </a:lvl1pPr>
          </a:lstStyle>
          <a:p>
            <a:pPr>
              <a:defRPr/>
            </a:pPr>
            <a:r>
              <a:rPr lang="en-US">
                <a:solidFill>
                  <a:srgbClr val="000000"/>
                </a:solidFill>
              </a:rPr>
              <a:t>violet.vn/nguyenmenlethanhtong</a:t>
            </a:r>
          </a:p>
        </p:txBody>
      </p:sp>
      <p:sp>
        <p:nvSpPr>
          <p:cNvPr id="9" name="Rectangle 6"/>
          <p:cNvSpPr>
            <a:spLocks noGrp="1" noChangeArrowheads="1"/>
          </p:cNvSpPr>
          <p:nvPr>
            <p:ph type="sldNum" sz="quarter" idx="12"/>
          </p:nvPr>
        </p:nvSpPr>
        <p:spPr/>
        <p:txBody>
          <a:bodyPr/>
          <a:lstStyle>
            <a:lvl1pPr>
              <a:defRPr/>
            </a:lvl1pPr>
          </a:lstStyle>
          <a:p>
            <a:fld id="{1466A11A-64B8-4AE6-89BD-D57A0094FB10}"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r>
              <a:rPr lang="en-US">
                <a:solidFill>
                  <a:srgbClr val="000000"/>
                </a:solidFill>
              </a:rPr>
              <a:t>VẬT LÝ 6</a:t>
            </a:r>
          </a:p>
        </p:txBody>
      </p:sp>
      <p:sp>
        <p:nvSpPr>
          <p:cNvPr id="4" name="Rectangle 5"/>
          <p:cNvSpPr>
            <a:spLocks noGrp="1" noChangeArrowheads="1"/>
          </p:cNvSpPr>
          <p:nvPr>
            <p:ph type="ftr" sz="quarter" idx="11"/>
          </p:nvPr>
        </p:nvSpPr>
        <p:spPr/>
        <p:txBody>
          <a:bodyPr/>
          <a:lstStyle>
            <a:lvl1pPr>
              <a:defRPr/>
            </a:lvl1pPr>
          </a:lstStyle>
          <a:p>
            <a:pPr>
              <a:defRPr/>
            </a:pPr>
            <a:r>
              <a:rPr lang="en-US">
                <a:solidFill>
                  <a:srgbClr val="000000"/>
                </a:solidFill>
              </a:rPr>
              <a:t>violet.vn/nguyenmenlethanhtong</a:t>
            </a:r>
          </a:p>
        </p:txBody>
      </p:sp>
      <p:sp>
        <p:nvSpPr>
          <p:cNvPr id="5" name="Rectangle 6"/>
          <p:cNvSpPr>
            <a:spLocks noGrp="1" noChangeArrowheads="1"/>
          </p:cNvSpPr>
          <p:nvPr>
            <p:ph type="sldNum" sz="quarter" idx="12"/>
          </p:nvPr>
        </p:nvSpPr>
        <p:spPr/>
        <p:txBody>
          <a:bodyPr/>
          <a:lstStyle>
            <a:lvl1pPr>
              <a:defRPr/>
            </a:lvl1pPr>
          </a:lstStyle>
          <a:p>
            <a:fld id="{F1B124E8-CEB8-45D6-9254-5BE5F7B4EE98}"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a:solidFill>
                  <a:srgbClr val="000000"/>
                </a:solidFill>
              </a:rPr>
              <a:t>VẬT LÝ 6</a:t>
            </a:r>
          </a:p>
        </p:txBody>
      </p:sp>
      <p:sp>
        <p:nvSpPr>
          <p:cNvPr id="3" name="Rectangle 5"/>
          <p:cNvSpPr>
            <a:spLocks noGrp="1" noChangeArrowheads="1"/>
          </p:cNvSpPr>
          <p:nvPr>
            <p:ph type="ftr" sz="quarter" idx="11"/>
          </p:nvPr>
        </p:nvSpPr>
        <p:spPr/>
        <p:txBody>
          <a:bodyPr/>
          <a:lstStyle>
            <a:lvl1pPr>
              <a:defRPr/>
            </a:lvl1pPr>
          </a:lstStyle>
          <a:p>
            <a:pPr>
              <a:defRPr/>
            </a:pPr>
            <a:r>
              <a:rPr lang="en-US">
                <a:solidFill>
                  <a:srgbClr val="000000"/>
                </a:solidFill>
              </a:rPr>
              <a:t>violet.vn/nguyenmenlethanhtong</a:t>
            </a:r>
          </a:p>
        </p:txBody>
      </p:sp>
      <p:sp>
        <p:nvSpPr>
          <p:cNvPr id="4" name="Rectangle 6"/>
          <p:cNvSpPr>
            <a:spLocks noGrp="1" noChangeArrowheads="1"/>
          </p:cNvSpPr>
          <p:nvPr>
            <p:ph type="sldNum" sz="quarter" idx="12"/>
          </p:nvPr>
        </p:nvSpPr>
        <p:spPr/>
        <p:txBody>
          <a:bodyPr/>
          <a:lstStyle>
            <a:lvl1pPr>
              <a:defRPr/>
            </a:lvl1pPr>
          </a:lstStyle>
          <a:p>
            <a:fld id="{94A53584-E16C-4C05-8C1C-DB7EF2A3EE02}"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a:solidFill>
                  <a:srgbClr val="000000"/>
                </a:solidFill>
              </a:rPr>
              <a:t>VẬT LÝ 6</a:t>
            </a: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000000"/>
                </a:solidFill>
              </a:rPr>
              <a:t>violet.vn/nguyenmenlethanhtong</a:t>
            </a:r>
          </a:p>
        </p:txBody>
      </p:sp>
      <p:sp>
        <p:nvSpPr>
          <p:cNvPr id="7" name="Rectangle 6"/>
          <p:cNvSpPr>
            <a:spLocks noGrp="1" noChangeArrowheads="1"/>
          </p:cNvSpPr>
          <p:nvPr>
            <p:ph type="sldNum" sz="quarter" idx="12"/>
          </p:nvPr>
        </p:nvSpPr>
        <p:spPr/>
        <p:txBody>
          <a:bodyPr/>
          <a:lstStyle>
            <a:lvl1pPr>
              <a:defRPr/>
            </a:lvl1pPr>
          </a:lstStyle>
          <a:p>
            <a:fld id="{CD933574-6EC1-4F93-BCBC-8AC6069C3465}"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a:solidFill>
                  <a:srgbClr val="000000"/>
                </a:solidFill>
              </a:rPr>
              <a:t>VẬT LÝ 6</a:t>
            </a: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000000"/>
                </a:solidFill>
              </a:rPr>
              <a:t>violet.vn/nguyenmenlethanhtong</a:t>
            </a:r>
          </a:p>
        </p:txBody>
      </p:sp>
      <p:sp>
        <p:nvSpPr>
          <p:cNvPr id="7" name="Rectangle 6"/>
          <p:cNvSpPr>
            <a:spLocks noGrp="1" noChangeArrowheads="1"/>
          </p:cNvSpPr>
          <p:nvPr>
            <p:ph type="sldNum" sz="quarter" idx="12"/>
          </p:nvPr>
        </p:nvSpPr>
        <p:spPr/>
        <p:txBody>
          <a:bodyPr/>
          <a:lstStyle>
            <a:lvl1pPr>
              <a:defRPr/>
            </a:lvl1pPr>
          </a:lstStyle>
          <a:p>
            <a:fld id="{B860DFEF-8332-44E5-9F35-D40550DD3756}"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r>
              <a:rPr lang="en-US">
                <a:solidFill>
                  <a:srgbClr val="000000"/>
                </a:solidFill>
              </a:rPr>
              <a:t>VẬT LÝ 6</a:t>
            </a: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violet.vn/nguyenmenlethanhtong</a:t>
            </a:r>
          </a:p>
        </p:txBody>
      </p:sp>
      <p:sp>
        <p:nvSpPr>
          <p:cNvPr id="6" name="Rectangle 6"/>
          <p:cNvSpPr>
            <a:spLocks noGrp="1" noChangeArrowheads="1"/>
          </p:cNvSpPr>
          <p:nvPr>
            <p:ph type="sldNum" sz="quarter" idx="12"/>
          </p:nvPr>
        </p:nvSpPr>
        <p:spPr/>
        <p:txBody>
          <a:bodyPr/>
          <a:lstStyle>
            <a:lvl1pPr>
              <a:defRPr/>
            </a:lvl1pPr>
          </a:lstStyle>
          <a:p>
            <a:fld id="{6D10F007-88BA-448E-9F3A-4DF5C3A0351D}"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85800" y="609600"/>
            <a:ext cx="568862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r>
              <a:rPr lang="en-US">
                <a:solidFill>
                  <a:srgbClr val="000000"/>
                </a:solidFill>
              </a:rPr>
              <a:t>VẬT LÝ 6</a:t>
            </a: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violet.vn/nguyenmenlethanhtong</a:t>
            </a:r>
          </a:p>
        </p:txBody>
      </p:sp>
      <p:sp>
        <p:nvSpPr>
          <p:cNvPr id="6" name="Rectangle 6"/>
          <p:cNvSpPr>
            <a:spLocks noGrp="1" noChangeArrowheads="1"/>
          </p:cNvSpPr>
          <p:nvPr>
            <p:ph type="sldNum" sz="quarter" idx="12"/>
          </p:nvPr>
        </p:nvSpPr>
        <p:spPr/>
        <p:txBody>
          <a:bodyPr/>
          <a:lstStyle>
            <a:lvl1pPr>
              <a:defRPr/>
            </a:lvl1pPr>
          </a:lstStyle>
          <a:p>
            <a:fld id="{D528E755-5C29-4C3F-9009-71D444F8983A}"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p:txBody>
          <a:bodyPr/>
          <a:lstStyle>
            <a:lvl1pPr>
              <a:defRPr/>
            </a:lvl1pPr>
          </a:lstStyle>
          <a:p>
            <a:pPr>
              <a:defRPr/>
            </a:pPr>
            <a:r>
              <a:rPr lang="en-US">
                <a:solidFill>
                  <a:srgbClr val="000000"/>
                </a:solidFill>
              </a:rPr>
              <a:t>VẬT LÝ 6</a:t>
            </a:r>
          </a:p>
        </p:txBody>
      </p:sp>
      <p:sp>
        <p:nvSpPr>
          <p:cNvPr id="4" name="Rectangle 5"/>
          <p:cNvSpPr>
            <a:spLocks noGrp="1" noChangeArrowheads="1"/>
          </p:cNvSpPr>
          <p:nvPr>
            <p:ph type="ftr" sz="quarter" idx="11"/>
          </p:nvPr>
        </p:nvSpPr>
        <p:spPr/>
        <p:txBody>
          <a:bodyPr/>
          <a:lstStyle>
            <a:lvl1pPr>
              <a:defRPr/>
            </a:lvl1pPr>
          </a:lstStyle>
          <a:p>
            <a:pPr>
              <a:defRPr/>
            </a:pPr>
            <a:r>
              <a:rPr lang="en-US">
                <a:solidFill>
                  <a:srgbClr val="000000"/>
                </a:solidFill>
              </a:rPr>
              <a:t>violet.vn/nguyenmenlethanhtong</a:t>
            </a:r>
          </a:p>
        </p:txBody>
      </p:sp>
      <p:sp>
        <p:nvSpPr>
          <p:cNvPr id="5" name="Rectangle 6"/>
          <p:cNvSpPr>
            <a:spLocks noGrp="1" noChangeArrowheads="1"/>
          </p:cNvSpPr>
          <p:nvPr>
            <p:ph type="sldNum" sz="quarter" idx="12"/>
          </p:nvPr>
        </p:nvSpPr>
        <p:spPr/>
        <p:txBody>
          <a:bodyPr/>
          <a:lstStyle>
            <a:lvl1pPr>
              <a:defRPr/>
            </a:lvl1pPr>
          </a:lstStyle>
          <a:p>
            <a:fld id="{EA687568-EFB1-4894-B1DA-BF8EC5A37EB8}"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vi-VN"/>
          </a:p>
        </p:txBody>
      </p:sp>
      <p:sp>
        <p:nvSpPr>
          <p:cNvPr id="3" name="Table Placeholder 2"/>
          <p:cNvSpPr>
            <a:spLocks noGrp="1"/>
          </p:cNvSpPr>
          <p:nvPr>
            <p:ph type="tbl" idx="1"/>
          </p:nvPr>
        </p:nvSpPr>
        <p:spPr>
          <a:xfrm>
            <a:off x="685800" y="1981200"/>
            <a:ext cx="7772400" cy="4114800"/>
          </a:xfrm>
        </p:spPr>
        <p:txBody>
          <a:bodyPr/>
          <a:lstStyle/>
          <a:p>
            <a:pPr lvl="0"/>
            <a:endParaRPr lang="vi-VN" noProof="0"/>
          </a:p>
        </p:txBody>
      </p:sp>
      <p:sp>
        <p:nvSpPr>
          <p:cNvPr id="4" name="Rectangle 4"/>
          <p:cNvSpPr>
            <a:spLocks noGrp="1" noChangeArrowheads="1"/>
          </p:cNvSpPr>
          <p:nvPr>
            <p:ph type="dt" sz="half" idx="10"/>
          </p:nvPr>
        </p:nvSpPr>
        <p:spPr/>
        <p:txBody>
          <a:bodyPr/>
          <a:lstStyle>
            <a:lvl1pPr>
              <a:defRPr/>
            </a:lvl1pPr>
          </a:lstStyle>
          <a:p>
            <a:pPr>
              <a:defRPr/>
            </a:pPr>
            <a:r>
              <a:rPr lang="en-US">
                <a:solidFill>
                  <a:srgbClr val="000000"/>
                </a:solidFill>
              </a:rPr>
              <a:t>VẬT LÝ 6</a:t>
            </a: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violet.vn/nguyenmenlethanhtong</a:t>
            </a:r>
          </a:p>
        </p:txBody>
      </p:sp>
      <p:sp>
        <p:nvSpPr>
          <p:cNvPr id="6" name="Rectangle 6"/>
          <p:cNvSpPr>
            <a:spLocks noGrp="1" noChangeArrowheads="1"/>
          </p:cNvSpPr>
          <p:nvPr>
            <p:ph type="sldNum" sz="quarter" idx="12"/>
          </p:nvPr>
        </p:nvSpPr>
        <p:spPr/>
        <p:txBody>
          <a:bodyPr/>
          <a:lstStyle>
            <a:lvl1pPr>
              <a:defRPr/>
            </a:lvl1pPr>
          </a:lstStyle>
          <a:p>
            <a:fld id="{4EFF7AA8-B2E4-426F-AB77-33BFCA032898}"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a:defRPr/>
            </a:pPr>
            <a:r>
              <a:rPr lang="en-US">
                <a:solidFill>
                  <a:srgbClr val="000000"/>
                </a:solidFill>
              </a:rPr>
              <a:t>VẬT LÝ 6</a:t>
            </a: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violet.vn/nguyenmenlethanhtong</a:t>
            </a:r>
          </a:p>
        </p:txBody>
      </p:sp>
      <p:sp>
        <p:nvSpPr>
          <p:cNvPr id="6" name="Rectangle 6"/>
          <p:cNvSpPr>
            <a:spLocks noGrp="1" noChangeArrowheads="1"/>
          </p:cNvSpPr>
          <p:nvPr>
            <p:ph type="sldNum" sz="quarter" idx="12"/>
          </p:nvPr>
        </p:nvSpPr>
        <p:spPr/>
        <p:txBody>
          <a:bodyPr/>
          <a:lstStyle>
            <a:lvl1pPr>
              <a:defRPr/>
            </a:lvl1pPr>
          </a:lstStyle>
          <a:p>
            <a:fld id="{EE5830A0-9CC2-4C7C-BF94-B092DBD5C4D3}"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621099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r>
              <a:rPr lang="en-US">
                <a:solidFill>
                  <a:srgbClr val="000000"/>
                </a:solidFill>
              </a:rPr>
              <a:t>VẬT LÝ 6</a:t>
            </a: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violet.vn/nguyenmenlethanhtong</a:t>
            </a:r>
          </a:p>
        </p:txBody>
      </p:sp>
      <p:sp>
        <p:nvSpPr>
          <p:cNvPr id="6" name="Rectangle 6"/>
          <p:cNvSpPr>
            <a:spLocks noGrp="1" noChangeArrowheads="1"/>
          </p:cNvSpPr>
          <p:nvPr>
            <p:ph type="sldNum" sz="quarter" idx="12"/>
          </p:nvPr>
        </p:nvSpPr>
        <p:spPr/>
        <p:txBody>
          <a:bodyPr/>
          <a:lstStyle>
            <a:lvl1pPr>
              <a:defRPr/>
            </a:lvl1pPr>
          </a:lstStyle>
          <a:p>
            <a:fld id="{247E3DF4-4B63-45F9-AE19-7D1803EBB412}"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5"/>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r>
              <a:rPr lang="en-US">
                <a:solidFill>
                  <a:srgbClr val="000000"/>
                </a:solidFill>
              </a:rPr>
              <a:t>VẬT LÝ 6</a:t>
            </a: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violet.vn/nguyenmenlethanhtong</a:t>
            </a:r>
          </a:p>
        </p:txBody>
      </p:sp>
      <p:sp>
        <p:nvSpPr>
          <p:cNvPr id="6" name="Rectangle 6"/>
          <p:cNvSpPr>
            <a:spLocks noGrp="1" noChangeArrowheads="1"/>
          </p:cNvSpPr>
          <p:nvPr>
            <p:ph type="sldNum" sz="quarter" idx="12"/>
          </p:nvPr>
        </p:nvSpPr>
        <p:spPr/>
        <p:txBody>
          <a:bodyPr/>
          <a:lstStyle>
            <a:lvl1pPr>
              <a:defRPr/>
            </a:lvl1pPr>
          </a:lstStyle>
          <a:p>
            <a:fld id="{F9C0B298-1543-4574-8CC2-FF926D8C7254}"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a:defRPr/>
            </a:pPr>
            <a:r>
              <a:rPr lang="en-US">
                <a:solidFill>
                  <a:srgbClr val="000000"/>
                </a:solidFill>
              </a:rPr>
              <a:t>VẬT LÝ 6</a:t>
            </a: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000000"/>
                </a:solidFill>
              </a:rPr>
              <a:t>violet.vn/nguyenmenlethanhtong</a:t>
            </a:r>
          </a:p>
        </p:txBody>
      </p:sp>
      <p:sp>
        <p:nvSpPr>
          <p:cNvPr id="7" name="Rectangle 6"/>
          <p:cNvSpPr>
            <a:spLocks noGrp="1" noChangeArrowheads="1"/>
          </p:cNvSpPr>
          <p:nvPr>
            <p:ph type="sldNum" sz="quarter" idx="12"/>
          </p:nvPr>
        </p:nvSpPr>
        <p:spPr/>
        <p:txBody>
          <a:bodyPr/>
          <a:lstStyle>
            <a:lvl1pPr>
              <a:defRPr/>
            </a:lvl1pPr>
          </a:lstStyle>
          <a:p>
            <a:fld id="{0CF02628-B949-4EA5-996C-AD23FC2237B8}"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1"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271"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r>
              <a:rPr lang="en-US">
                <a:solidFill>
                  <a:srgbClr val="000000"/>
                </a:solidFill>
              </a:rPr>
              <a:t>VẬT LÝ 6</a:t>
            </a:r>
          </a:p>
        </p:txBody>
      </p:sp>
      <p:sp>
        <p:nvSpPr>
          <p:cNvPr id="8" name="Rectangle 5"/>
          <p:cNvSpPr>
            <a:spLocks noGrp="1" noChangeArrowheads="1"/>
          </p:cNvSpPr>
          <p:nvPr>
            <p:ph type="ftr" sz="quarter" idx="11"/>
          </p:nvPr>
        </p:nvSpPr>
        <p:spPr/>
        <p:txBody>
          <a:bodyPr/>
          <a:lstStyle>
            <a:lvl1pPr>
              <a:defRPr/>
            </a:lvl1pPr>
          </a:lstStyle>
          <a:p>
            <a:pPr>
              <a:defRPr/>
            </a:pPr>
            <a:r>
              <a:rPr lang="en-US">
                <a:solidFill>
                  <a:srgbClr val="000000"/>
                </a:solidFill>
              </a:rPr>
              <a:t>violet.vn/nguyenmenlethanhtong</a:t>
            </a:r>
          </a:p>
        </p:txBody>
      </p:sp>
      <p:sp>
        <p:nvSpPr>
          <p:cNvPr id="9" name="Rectangle 6"/>
          <p:cNvSpPr>
            <a:spLocks noGrp="1" noChangeArrowheads="1"/>
          </p:cNvSpPr>
          <p:nvPr>
            <p:ph type="sldNum" sz="quarter" idx="12"/>
          </p:nvPr>
        </p:nvSpPr>
        <p:spPr/>
        <p:txBody>
          <a:bodyPr/>
          <a:lstStyle>
            <a:lvl1pPr>
              <a:defRPr/>
            </a:lvl1pPr>
          </a:lstStyle>
          <a:p>
            <a:fld id="{1466A11A-64B8-4AE6-89BD-D57A0094FB10}"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r>
              <a:rPr lang="en-US">
                <a:solidFill>
                  <a:srgbClr val="000000"/>
                </a:solidFill>
              </a:rPr>
              <a:t>VẬT LÝ 6</a:t>
            </a:r>
          </a:p>
        </p:txBody>
      </p:sp>
      <p:sp>
        <p:nvSpPr>
          <p:cNvPr id="4" name="Rectangle 5"/>
          <p:cNvSpPr>
            <a:spLocks noGrp="1" noChangeArrowheads="1"/>
          </p:cNvSpPr>
          <p:nvPr>
            <p:ph type="ftr" sz="quarter" idx="11"/>
          </p:nvPr>
        </p:nvSpPr>
        <p:spPr/>
        <p:txBody>
          <a:bodyPr/>
          <a:lstStyle>
            <a:lvl1pPr>
              <a:defRPr/>
            </a:lvl1pPr>
          </a:lstStyle>
          <a:p>
            <a:pPr>
              <a:defRPr/>
            </a:pPr>
            <a:r>
              <a:rPr lang="en-US">
                <a:solidFill>
                  <a:srgbClr val="000000"/>
                </a:solidFill>
              </a:rPr>
              <a:t>violet.vn/nguyenmenlethanhtong</a:t>
            </a:r>
          </a:p>
        </p:txBody>
      </p:sp>
      <p:sp>
        <p:nvSpPr>
          <p:cNvPr id="5" name="Rectangle 6"/>
          <p:cNvSpPr>
            <a:spLocks noGrp="1" noChangeArrowheads="1"/>
          </p:cNvSpPr>
          <p:nvPr>
            <p:ph type="sldNum" sz="quarter" idx="12"/>
          </p:nvPr>
        </p:nvSpPr>
        <p:spPr/>
        <p:txBody>
          <a:bodyPr/>
          <a:lstStyle>
            <a:lvl1pPr>
              <a:defRPr/>
            </a:lvl1pPr>
          </a:lstStyle>
          <a:p>
            <a:fld id="{F1B124E8-CEB8-45D6-9254-5BE5F7B4EE98}"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a:solidFill>
                  <a:srgbClr val="000000"/>
                </a:solidFill>
              </a:rPr>
              <a:t>VẬT LÝ 6</a:t>
            </a:r>
          </a:p>
        </p:txBody>
      </p:sp>
      <p:sp>
        <p:nvSpPr>
          <p:cNvPr id="3" name="Rectangle 5"/>
          <p:cNvSpPr>
            <a:spLocks noGrp="1" noChangeArrowheads="1"/>
          </p:cNvSpPr>
          <p:nvPr>
            <p:ph type="ftr" sz="quarter" idx="11"/>
          </p:nvPr>
        </p:nvSpPr>
        <p:spPr/>
        <p:txBody>
          <a:bodyPr/>
          <a:lstStyle>
            <a:lvl1pPr>
              <a:defRPr/>
            </a:lvl1pPr>
          </a:lstStyle>
          <a:p>
            <a:pPr>
              <a:defRPr/>
            </a:pPr>
            <a:r>
              <a:rPr lang="en-US">
                <a:solidFill>
                  <a:srgbClr val="000000"/>
                </a:solidFill>
              </a:rPr>
              <a:t>violet.vn/nguyenmenlethanhtong</a:t>
            </a:r>
          </a:p>
        </p:txBody>
      </p:sp>
      <p:sp>
        <p:nvSpPr>
          <p:cNvPr id="4" name="Rectangle 6"/>
          <p:cNvSpPr>
            <a:spLocks noGrp="1" noChangeArrowheads="1"/>
          </p:cNvSpPr>
          <p:nvPr>
            <p:ph type="sldNum" sz="quarter" idx="12"/>
          </p:nvPr>
        </p:nvSpPr>
        <p:spPr/>
        <p:txBody>
          <a:bodyPr/>
          <a:lstStyle>
            <a:lvl1pPr>
              <a:defRPr/>
            </a:lvl1pPr>
          </a:lstStyle>
          <a:p>
            <a:fld id="{94A53584-E16C-4C05-8C1C-DB7EF2A3EE02}"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a:solidFill>
                  <a:srgbClr val="000000"/>
                </a:solidFill>
              </a:rPr>
              <a:t>VẬT LÝ 6</a:t>
            </a: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000000"/>
                </a:solidFill>
              </a:rPr>
              <a:t>violet.vn/nguyenmenlethanhtong</a:t>
            </a:r>
          </a:p>
        </p:txBody>
      </p:sp>
      <p:sp>
        <p:nvSpPr>
          <p:cNvPr id="7" name="Rectangle 6"/>
          <p:cNvSpPr>
            <a:spLocks noGrp="1" noChangeArrowheads="1"/>
          </p:cNvSpPr>
          <p:nvPr>
            <p:ph type="sldNum" sz="quarter" idx="12"/>
          </p:nvPr>
        </p:nvSpPr>
        <p:spPr/>
        <p:txBody>
          <a:bodyPr/>
          <a:lstStyle>
            <a:lvl1pPr>
              <a:defRPr/>
            </a:lvl1pPr>
          </a:lstStyle>
          <a:p>
            <a:fld id="{CD933574-6EC1-4F93-BCBC-8AC6069C3465}"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a:solidFill>
                  <a:srgbClr val="000000"/>
                </a:solidFill>
              </a:rPr>
              <a:t>VẬT LÝ 6</a:t>
            </a: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000000"/>
                </a:solidFill>
              </a:rPr>
              <a:t>violet.vn/nguyenmenlethanhtong</a:t>
            </a:r>
          </a:p>
        </p:txBody>
      </p:sp>
      <p:sp>
        <p:nvSpPr>
          <p:cNvPr id="7" name="Rectangle 6"/>
          <p:cNvSpPr>
            <a:spLocks noGrp="1" noChangeArrowheads="1"/>
          </p:cNvSpPr>
          <p:nvPr>
            <p:ph type="sldNum" sz="quarter" idx="12"/>
          </p:nvPr>
        </p:nvSpPr>
        <p:spPr/>
        <p:txBody>
          <a:bodyPr/>
          <a:lstStyle>
            <a:lvl1pPr>
              <a:defRPr/>
            </a:lvl1pPr>
          </a:lstStyle>
          <a:p>
            <a:fld id="{B860DFEF-8332-44E5-9F35-D40550DD3756}"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r>
              <a:rPr lang="en-US">
                <a:solidFill>
                  <a:srgbClr val="000000"/>
                </a:solidFill>
              </a:rPr>
              <a:t>VẬT LÝ 6</a:t>
            </a: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violet.vn/nguyenmenlethanhtong</a:t>
            </a:r>
          </a:p>
        </p:txBody>
      </p:sp>
      <p:sp>
        <p:nvSpPr>
          <p:cNvPr id="6" name="Rectangle 6"/>
          <p:cNvSpPr>
            <a:spLocks noGrp="1" noChangeArrowheads="1"/>
          </p:cNvSpPr>
          <p:nvPr>
            <p:ph type="sldNum" sz="quarter" idx="12"/>
          </p:nvPr>
        </p:nvSpPr>
        <p:spPr/>
        <p:txBody>
          <a:bodyPr/>
          <a:lstStyle>
            <a:lvl1pPr>
              <a:defRPr/>
            </a:lvl1pPr>
          </a:lstStyle>
          <a:p>
            <a:fld id="{6D10F007-88BA-448E-9F3A-4DF5C3A0351D}"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85800" y="609600"/>
            <a:ext cx="568862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r>
              <a:rPr lang="en-US">
                <a:solidFill>
                  <a:srgbClr val="000000"/>
                </a:solidFill>
              </a:rPr>
              <a:t>VẬT LÝ 6</a:t>
            </a: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violet.vn/nguyenmenlethanhtong</a:t>
            </a:r>
          </a:p>
        </p:txBody>
      </p:sp>
      <p:sp>
        <p:nvSpPr>
          <p:cNvPr id="6" name="Rectangle 6"/>
          <p:cNvSpPr>
            <a:spLocks noGrp="1" noChangeArrowheads="1"/>
          </p:cNvSpPr>
          <p:nvPr>
            <p:ph type="sldNum" sz="quarter" idx="12"/>
          </p:nvPr>
        </p:nvSpPr>
        <p:spPr/>
        <p:txBody>
          <a:bodyPr/>
          <a:lstStyle>
            <a:lvl1pPr>
              <a:defRPr/>
            </a:lvl1pPr>
          </a:lstStyle>
          <a:p>
            <a:fld id="{D528E755-5C29-4C3F-9009-71D444F8983A}"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438631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p:txBody>
          <a:bodyPr/>
          <a:lstStyle>
            <a:lvl1pPr>
              <a:defRPr/>
            </a:lvl1pPr>
          </a:lstStyle>
          <a:p>
            <a:pPr>
              <a:defRPr/>
            </a:pPr>
            <a:r>
              <a:rPr lang="en-US">
                <a:solidFill>
                  <a:srgbClr val="000000"/>
                </a:solidFill>
              </a:rPr>
              <a:t>VẬT LÝ 6</a:t>
            </a:r>
          </a:p>
        </p:txBody>
      </p:sp>
      <p:sp>
        <p:nvSpPr>
          <p:cNvPr id="4" name="Rectangle 5"/>
          <p:cNvSpPr>
            <a:spLocks noGrp="1" noChangeArrowheads="1"/>
          </p:cNvSpPr>
          <p:nvPr>
            <p:ph type="ftr" sz="quarter" idx="11"/>
          </p:nvPr>
        </p:nvSpPr>
        <p:spPr/>
        <p:txBody>
          <a:bodyPr/>
          <a:lstStyle>
            <a:lvl1pPr>
              <a:defRPr/>
            </a:lvl1pPr>
          </a:lstStyle>
          <a:p>
            <a:pPr>
              <a:defRPr/>
            </a:pPr>
            <a:r>
              <a:rPr lang="en-US">
                <a:solidFill>
                  <a:srgbClr val="000000"/>
                </a:solidFill>
              </a:rPr>
              <a:t>violet.vn/nguyenmenlethanhtong</a:t>
            </a:r>
          </a:p>
        </p:txBody>
      </p:sp>
      <p:sp>
        <p:nvSpPr>
          <p:cNvPr id="5" name="Rectangle 6"/>
          <p:cNvSpPr>
            <a:spLocks noGrp="1" noChangeArrowheads="1"/>
          </p:cNvSpPr>
          <p:nvPr>
            <p:ph type="sldNum" sz="quarter" idx="12"/>
          </p:nvPr>
        </p:nvSpPr>
        <p:spPr/>
        <p:txBody>
          <a:bodyPr/>
          <a:lstStyle>
            <a:lvl1pPr>
              <a:defRPr/>
            </a:lvl1pPr>
          </a:lstStyle>
          <a:p>
            <a:fld id="{EA687568-EFB1-4894-B1DA-BF8EC5A37EB8}"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vi-VN"/>
          </a:p>
        </p:txBody>
      </p:sp>
      <p:sp>
        <p:nvSpPr>
          <p:cNvPr id="3" name="Table Placeholder 2"/>
          <p:cNvSpPr>
            <a:spLocks noGrp="1"/>
          </p:cNvSpPr>
          <p:nvPr>
            <p:ph type="tbl" idx="1"/>
          </p:nvPr>
        </p:nvSpPr>
        <p:spPr>
          <a:xfrm>
            <a:off x="685800" y="1981200"/>
            <a:ext cx="7772400" cy="4114800"/>
          </a:xfrm>
        </p:spPr>
        <p:txBody>
          <a:bodyPr/>
          <a:lstStyle/>
          <a:p>
            <a:pPr lvl="0"/>
            <a:endParaRPr lang="vi-VN" noProof="0"/>
          </a:p>
        </p:txBody>
      </p:sp>
      <p:sp>
        <p:nvSpPr>
          <p:cNvPr id="4" name="Rectangle 4"/>
          <p:cNvSpPr>
            <a:spLocks noGrp="1" noChangeArrowheads="1"/>
          </p:cNvSpPr>
          <p:nvPr>
            <p:ph type="dt" sz="half" idx="10"/>
          </p:nvPr>
        </p:nvSpPr>
        <p:spPr/>
        <p:txBody>
          <a:bodyPr/>
          <a:lstStyle>
            <a:lvl1pPr>
              <a:defRPr/>
            </a:lvl1pPr>
          </a:lstStyle>
          <a:p>
            <a:pPr>
              <a:defRPr/>
            </a:pPr>
            <a:r>
              <a:rPr lang="en-US">
                <a:solidFill>
                  <a:srgbClr val="000000"/>
                </a:solidFill>
              </a:rPr>
              <a:t>VẬT LÝ 6</a:t>
            </a: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violet.vn/nguyenmenlethanhtong</a:t>
            </a:r>
          </a:p>
        </p:txBody>
      </p:sp>
      <p:sp>
        <p:nvSpPr>
          <p:cNvPr id="6" name="Rectangle 6"/>
          <p:cNvSpPr>
            <a:spLocks noGrp="1" noChangeArrowheads="1"/>
          </p:cNvSpPr>
          <p:nvPr>
            <p:ph type="sldNum" sz="quarter" idx="12"/>
          </p:nvPr>
        </p:nvSpPr>
        <p:spPr/>
        <p:txBody>
          <a:bodyPr/>
          <a:lstStyle>
            <a:lvl1pPr>
              <a:defRPr/>
            </a:lvl1pPr>
          </a:lstStyle>
          <a:p>
            <a:fld id="{4EFF7AA8-B2E4-426F-AB77-33BFCA032898}"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43000" y="1122363"/>
            <a:ext cx="6858000" cy="2387600"/>
          </a:xfrm>
        </p:spPr>
        <p:txBody>
          <a:bodyPr anchor="b"/>
          <a:lstStyle>
            <a:lvl1pPr algn="ctr">
              <a:defRPr sz="6000"/>
            </a:lvl1pPr>
          </a:lstStyle>
          <a:p>
            <a:r>
              <a:rPr lang="vi-VN" dirty="0"/>
              <a:t>Bấm để sửa kiểu tiêu đề Bản cái</a:t>
            </a:r>
          </a:p>
        </p:txBody>
      </p:sp>
      <p:sp>
        <p:nvSpPr>
          <p:cNvPr id="3" name="Tiêu đề phụ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Chỗ dành sẵn cho Chân trang 4"/>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
        <p:nvSpPr>
          <p:cNvPr id="4" name="Chỗ dành sẵn cho Ngày tháng 3"/>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Chỗ dành sẵn cho Chân trang 4"/>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sp>
        <p:nvSpPr>
          <p:cNvPr id="4" name="Chỗ dành sẵn cho Ngày tháng 3"/>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Chỗ dành sẵn cho Chân trang 4"/>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ai Nội dung">
    <p:spTree>
      <p:nvGrpSpPr>
        <p:cNvPr id="1" name=""/>
        <p:cNvGrpSpPr/>
        <p:nvPr/>
      </p:nvGrpSpPr>
      <p:grpSpPr>
        <a:xfrm>
          <a:off x="0" y="0"/>
          <a:ext cx="0" cy="0"/>
          <a:chOff x="0" y="0"/>
          <a:chExt cx="0" cy="0"/>
        </a:xfrm>
      </p:grpSpPr>
      <p:sp>
        <p:nvSpPr>
          <p:cNvPr id="5" name="Chỗ dành sẵn cho Ngày tháng 4"/>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6" name="Chỗ dành sẵn cho Chân trang 5"/>
          <p:cNvSpPr>
            <a:spLocks noGrp="1"/>
          </p:cNvSpPr>
          <p:nvPr>
            <p:ph type="ftr" sz="quarter" idx="11"/>
          </p:nvPr>
        </p:nvSpPr>
        <p:spPr/>
        <p:txBody>
          <a:bodyPr/>
          <a:lstStyle/>
          <a:p>
            <a:endParaRPr lang="vi-VN">
              <a:solidFill>
                <a:prstClr val="black">
                  <a:tint val="75000"/>
                </a:prstClr>
              </a:solidFill>
            </a:endParaRPr>
          </a:p>
        </p:txBody>
      </p:sp>
      <p:sp>
        <p:nvSpPr>
          <p:cNvPr id="7" name="Chỗ dành sẵn cho Số hiệu Bản chiếu 6"/>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hép so sánh">
    <p:spTree>
      <p:nvGrpSpPr>
        <p:cNvPr id="1" name=""/>
        <p:cNvGrpSpPr/>
        <p:nvPr/>
      </p:nvGrpSpPr>
      <p:grpSpPr>
        <a:xfrm>
          <a:off x="0" y="0"/>
          <a:ext cx="0" cy="0"/>
          <a:chOff x="0" y="0"/>
          <a:chExt cx="0" cy="0"/>
        </a:xfrm>
      </p:grpSpPr>
      <p:sp>
        <p:nvSpPr>
          <p:cNvPr id="7" name="Chỗ dành sẵn cho Ngày tháng 6"/>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8" name="Chỗ dành sẵn cho Chân trang 7"/>
          <p:cNvSpPr>
            <a:spLocks noGrp="1"/>
          </p:cNvSpPr>
          <p:nvPr>
            <p:ph type="ftr" sz="quarter" idx="11"/>
          </p:nvPr>
        </p:nvSpPr>
        <p:spPr/>
        <p:txBody>
          <a:bodyPr/>
          <a:lstStyle/>
          <a:p>
            <a:endParaRPr lang="vi-VN">
              <a:solidFill>
                <a:prstClr val="black">
                  <a:tint val="75000"/>
                </a:prstClr>
              </a:solidFill>
            </a:endParaRPr>
          </a:p>
        </p:txBody>
      </p:sp>
      <p:sp>
        <p:nvSpPr>
          <p:cNvPr id="9" name="Chỗ dành sẵn cho Số hiệu Bản chiếu 8"/>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hỉ Tiêu đề">
    <p:spTree>
      <p:nvGrpSpPr>
        <p:cNvPr id="1" name=""/>
        <p:cNvGrpSpPr/>
        <p:nvPr/>
      </p:nvGrpSpPr>
      <p:grpSpPr>
        <a:xfrm>
          <a:off x="0" y="0"/>
          <a:ext cx="0" cy="0"/>
          <a:chOff x="0" y="0"/>
          <a:chExt cx="0" cy="0"/>
        </a:xfrm>
      </p:grpSpPr>
      <p:sp>
        <p:nvSpPr>
          <p:cNvPr id="3" name="Chỗ dành sẵn cho Ngày tháng 2"/>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4" name="Chỗ dành sẵn cho Chân trang 3"/>
          <p:cNvSpPr>
            <a:spLocks noGrp="1"/>
          </p:cNvSpPr>
          <p:nvPr>
            <p:ph type="ftr" sz="quarter" idx="11"/>
          </p:nvPr>
        </p:nvSpPr>
        <p:spPr/>
        <p:txBody>
          <a:bodyPr/>
          <a:lstStyle/>
          <a:p>
            <a:endParaRPr lang="vi-VN">
              <a:solidFill>
                <a:prstClr val="black">
                  <a:tint val="75000"/>
                </a:prstClr>
              </a:solidFill>
            </a:endParaRPr>
          </a:p>
        </p:txBody>
      </p:sp>
      <p:sp>
        <p:nvSpPr>
          <p:cNvPr id="5" name="Chỗ dành sẵn cho Số hiệu Bản chiếu 4"/>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3" name="Chỗ dành sẵn cho Chân trang 2"/>
          <p:cNvSpPr>
            <a:spLocks noGrp="1"/>
          </p:cNvSpPr>
          <p:nvPr>
            <p:ph type="ftr" sz="quarter" idx="11"/>
          </p:nvPr>
        </p:nvSpPr>
        <p:spPr/>
        <p:txBody>
          <a:bodyPr/>
          <a:lstStyle/>
          <a:p>
            <a:endParaRPr lang="vi-VN">
              <a:solidFill>
                <a:prstClr val="black">
                  <a:tint val="75000"/>
                </a:prstClr>
              </a:solidFill>
            </a:endParaRPr>
          </a:p>
        </p:txBody>
      </p:sp>
      <p:sp>
        <p:nvSpPr>
          <p:cNvPr id="4" name="Chỗ dành sẵn cho Số hiệu Bản chiếu 3"/>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Nội dung với Chú thích">
    <p:spTree>
      <p:nvGrpSpPr>
        <p:cNvPr id="1" name=""/>
        <p:cNvGrpSpPr/>
        <p:nvPr/>
      </p:nvGrpSpPr>
      <p:grpSpPr>
        <a:xfrm>
          <a:off x="0" y="0"/>
          <a:ext cx="0" cy="0"/>
          <a:chOff x="0" y="0"/>
          <a:chExt cx="0" cy="0"/>
        </a:xfrm>
      </p:grpSpPr>
      <p:sp>
        <p:nvSpPr>
          <p:cNvPr id="5" name="Chỗ dành sẵn cho Ngày tháng 4"/>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6" name="Chỗ dành sẵn cho Chân trang 5"/>
          <p:cNvSpPr>
            <a:spLocks noGrp="1"/>
          </p:cNvSpPr>
          <p:nvPr>
            <p:ph type="ftr" sz="quarter" idx="11"/>
          </p:nvPr>
        </p:nvSpPr>
        <p:spPr/>
        <p:txBody>
          <a:bodyPr/>
          <a:lstStyle/>
          <a:p>
            <a:endParaRPr lang="vi-VN">
              <a:solidFill>
                <a:prstClr val="black">
                  <a:tint val="75000"/>
                </a:prstClr>
              </a:solidFill>
            </a:endParaRPr>
          </a:p>
        </p:txBody>
      </p:sp>
      <p:sp>
        <p:nvSpPr>
          <p:cNvPr id="7" name="Chỗ dành sẵn cho Số hiệu Bản chiếu 6"/>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5"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264923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nh với Chú thích">
    <p:spTree>
      <p:nvGrpSpPr>
        <p:cNvPr id="1" name=""/>
        <p:cNvGrpSpPr/>
        <p:nvPr/>
      </p:nvGrpSpPr>
      <p:grpSpPr>
        <a:xfrm>
          <a:off x="0" y="0"/>
          <a:ext cx="0" cy="0"/>
          <a:chOff x="0" y="0"/>
          <a:chExt cx="0" cy="0"/>
        </a:xfrm>
      </p:grpSpPr>
      <p:sp>
        <p:nvSpPr>
          <p:cNvPr id="5" name="Chỗ dành sẵn cho Ngày tháng 4"/>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6" name="Chỗ dành sẵn cho Chân trang 5"/>
          <p:cNvSpPr>
            <a:spLocks noGrp="1"/>
          </p:cNvSpPr>
          <p:nvPr>
            <p:ph type="ftr" sz="quarter" idx="11"/>
          </p:nvPr>
        </p:nvSpPr>
        <p:spPr/>
        <p:txBody>
          <a:bodyPr/>
          <a:lstStyle/>
          <a:p>
            <a:endParaRPr lang="vi-VN">
              <a:solidFill>
                <a:prstClr val="black">
                  <a:tint val="75000"/>
                </a:prstClr>
              </a:solidFill>
            </a:endParaRPr>
          </a:p>
        </p:txBody>
      </p:sp>
      <p:sp>
        <p:nvSpPr>
          <p:cNvPr id="7" name="Chỗ dành sẵn cho Số hiệu Bản chiếu 6"/>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êu đề và Văn bản Dọc">
    <p:spTree>
      <p:nvGrpSpPr>
        <p:cNvPr id="1" name=""/>
        <p:cNvGrpSpPr/>
        <p:nvPr/>
      </p:nvGrpSpPr>
      <p:grpSpPr>
        <a:xfrm>
          <a:off x="0" y="0"/>
          <a:ext cx="0" cy="0"/>
          <a:chOff x="0" y="0"/>
          <a:chExt cx="0" cy="0"/>
        </a:xfrm>
      </p:grpSpPr>
      <p:sp>
        <p:nvSpPr>
          <p:cNvPr id="4" name="Chỗ dành sẵn cho Ngày tháng 3"/>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Chỗ dành sẵn cho Chân trang 4"/>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êu đề Dọc và Văn bản">
    <p:spTree>
      <p:nvGrpSpPr>
        <p:cNvPr id="1" name=""/>
        <p:cNvGrpSpPr/>
        <p:nvPr/>
      </p:nvGrpSpPr>
      <p:grpSpPr>
        <a:xfrm>
          <a:off x="0" y="0"/>
          <a:ext cx="0" cy="0"/>
          <a:chOff x="0" y="0"/>
          <a:chExt cx="0" cy="0"/>
        </a:xfrm>
      </p:grpSpPr>
      <p:sp>
        <p:nvSpPr>
          <p:cNvPr id="4" name="Chỗ dành sẵn cho Ngày tháng 3"/>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Chỗ dành sẵn cho Chân trang 4"/>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6D5B5C-38CA-471A-B7CB-8066111B85BE}" type="datetimeFigureOut">
              <a:rPr lang="en-US" smtClean="0">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E5EE68-ACC6-4CA7-A237-7BE007A636B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cSld name="Big photo as background">
    <p:spTree>
      <p:nvGrpSpPr>
        <p:cNvPr id="1" name="Shape 109"/>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E1DC94-8C55-402A-83D5-D87E8137A2F7}" type="datetimeFigureOut">
              <a:rPr lang="en-US" smtClean="0">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8CA1B7-9A87-42FD-A9ED-8D867665695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33514A-4128-4BA6-9904-602923891FA1}" type="datetimeFigureOut">
              <a:rPr lang="en-US" smtClean="0">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smtClean="0">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3514A-4128-4BA6-9904-602923891FA1}" type="datetimeFigureOut">
              <a:rPr lang="en-US" smtClean="0">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33514A-4128-4BA6-9904-602923891FA1}" type="datetimeFigureOut">
              <a:rPr lang="en-US" smtClean="0">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37876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33514A-4128-4BA6-9904-602923891FA1}" type="datetimeFigureOut">
              <a:rPr lang="en-US" smtClean="0">
                <a:solidFill>
                  <a:prstClr val="black">
                    <a:tint val="75000"/>
                  </a:prstClr>
                </a:solidFill>
              </a:rPr>
              <a:pPr/>
              <a:t>11/11/2024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33514A-4128-4BA6-9904-602923891FA1}" type="datetimeFigureOut">
              <a:rPr lang="en-US" smtClean="0">
                <a:solidFill>
                  <a:prstClr val="black">
                    <a:tint val="75000"/>
                  </a:prstClr>
                </a:solidFill>
              </a:rPr>
              <a:pPr/>
              <a:t>11/11/2024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smtClean="0">
                <a:solidFill>
                  <a:prstClr val="black">
                    <a:tint val="75000"/>
                  </a:prstClr>
                </a:solidFill>
              </a:rPr>
              <a:pPr/>
              <a:t>11/11/2024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smtClean="0">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smtClean="0">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smtClean="0">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smtClean="0">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3.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2.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heme" Target="../theme/theme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6129434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62" r:id="rId12"/>
    <p:sldLayoutId id="2147483663" r:id="rId13"/>
    <p:sldLayoutId id="2147483664" r:id="rId14"/>
    <p:sldLayoutId id="2147483665" r:id="rId15"/>
    <p:sldLayoutId id="2147483666" r:id="rId16"/>
    <p:sldLayoutId id="2147483668" r:id="rId17"/>
    <p:sldLayoutId id="2147483669" r:id="rId18"/>
    <p:sldLayoutId id="2147483670" r:id="rId19"/>
    <p:sldLayoutId id="2147483671"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B0F0">
            <a:alpha val="42000"/>
          </a:srgbClr>
        </a:solid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628652" y="365126"/>
            <a:ext cx="7886700" cy="1325563"/>
          </a:xfrm>
          <a:prstGeom prst="rect">
            <a:avLst/>
          </a:prstGeom>
        </p:spPr>
        <p:txBody>
          <a:bodyPr vert="horz" lIns="91440" tIns="45720" rIns="91440" bIns="45720" rtlCol="0" anchor="ctr">
            <a:normAutofit/>
          </a:bodyPr>
          <a:lstStyle/>
          <a:p>
            <a:r>
              <a:rPr lang="vi-VN" dirty="0"/>
              <a:t>Bấm để sửa kiểu tiêu đề Bản cái</a:t>
            </a:r>
          </a:p>
        </p:txBody>
      </p:sp>
      <p:sp>
        <p:nvSpPr>
          <p:cNvPr id="3" name="Chỗ dành sẵn cho Văn bản 2"/>
          <p:cNvSpPr>
            <a:spLocks noGrp="1"/>
          </p:cNvSpPr>
          <p:nvPr>
            <p:ph type="body" idx="1"/>
          </p:nvPr>
        </p:nvSpPr>
        <p:spPr>
          <a:xfrm>
            <a:off x="628652"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Chỗ dành sẵn cho Chân trang 4"/>
          <p:cNvSpPr>
            <a:spLocks noGrp="1"/>
          </p:cNvSpPr>
          <p:nvPr>
            <p:ph type="ftr" sz="quarter" idx="3"/>
          </p:nvPr>
        </p:nvSpPr>
        <p:spPr>
          <a:xfrm>
            <a:off x="3028952" y="635636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Chỗ dành sẵn cho Số hiệu Bản chiếu 5"/>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434C"/>
        </a:solid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628652" y="365126"/>
            <a:ext cx="7886700" cy="1325563"/>
          </a:xfrm>
          <a:prstGeom prst="rect">
            <a:avLst/>
          </a:prstGeom>
        </p:spPr>
        <p:txBody>
          <a:bodyPr vert="horz" lIns="91440" tIns="45720" rIns="91440" bIns="45720" rtlCol="0" anchor="ctr">
            <a:normAutofit/>
          </a:bodyPr>
          <a:lstStyle/>
          <a:p>
            <a:r>
              <a:rPr lang="vi-VN" dirty="0"/>
              <a:t>Bấm để sửa kiểu tiêu đề Bản cái</a:t>
            </a:r>
          </a:p>
        </p:txBody>
      </p:sp>
      <p:sp>
        <p:nvSpPr>
          <p:cNvPr id="3" name="Chỗ dành sẵn cho Văn bản 2"/>
          <p:cNvSpPr>
            <a:spLocks noGrp="1"/>
          </p:cNvSpPr>
          <p:nvPr>
            <p:ph type="body" idx="1"/>
          </p:nvPr>
        </p:nvSpPr>
        <p:spPr>
          <a:xfrm>
            <a:off x="628652"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Chỗ dành sẵn cho Chân trang 4"/>
          <p:cNvSpPr>
            <a:spLocks noGrp="1"/>
          </p:cNvSpPr>
          <p:nvPr>
            <p:ph type="ftr" sz="quarter" idx="3"/>
          </p:nvPr>
        </p:nvSpPr>
        <p:spPr>
          <a:xfrm>
            <a:off x="3028952"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Chỗ dành sẵn cho Số hiệu Bản chiếu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FFCC"/>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solidFill>
                  <a:schemeClr val="tx1"/>
                </a:solidFill>
                <a:latin typeface="+mn-lt"/>
              </a:defRPr>
            </a:lvl1pPr>
          </a:lstStyle>
          <a:p>
            <a:pPr fontAlgn="base">
              <a:spcBef>
                <a:spcPct val="0"/>
              </a:spcBef>
              <a:spcAft>
                <a:spcPct val="0"/>
              </a:spcAft>
              <a:defRPr/>
            </a:pPr>
            <a:r>
              <a:rPr lang="en-US">
                <a:solidFill>
                  <a:srgbClr val="000000"/>
                </a:solidFill>
              </a:rPr>
              <a:t>VẬT LÝ 6</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chemeClr val="tx1"/>
                </a:solidFill>
                <a:latin typeface="+mn-lt"/>
              </a:defRPr>
            </a:lvl1pPr>
          </a:lstStyle>
          <a:p>
            <a:pPr fontAlgn="base">
              <a:spcBef>
                <a:spcPct val="0"/>
              </a:spcBef>
              <a:spcAft>
                <a:spcPct val="0"/>
              </a:spcAft>
              <a:defRPr/>
            </a:pPr>
            <a:r>
              <a:rPr lang="en-US">
                <a:solidFill>
                  <a:srgbClr val="000000"/>
                </a:solidFill>
              </a:rPr>
              <a:t>violet.vn/nguyenmenlethanhtong</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chemeClr val="tx1"/>
                </a:solidFill>
                <a:latin typeface="Times New Roman" panose="02020603050405020304" pitchFamily="18" charset="0"/>
              </a:defRPr>
            </a:lvl1pPr>
          </a:lstStyle>
          <a:p>
            <a:pPr fontAlgn="base">
              <a:spcBef>
                <a:spcPct val="0"/>
              </a:spcBef>
              <a:spcAft>
                <a:spcPct val="0"/>
              </a:spcAft>
            </a:pPr>
            <a:fld id="{6B5F3B96-0D0B-455F-A2D9-E2A055616E40}"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FFCC"/>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solidFill>
                  <a:schemeClr val="tx1"/>
                </a:solidFill>
                <a:latin typeface="+mn-lt"/>
              </a:defRPr>
            </a:lvl1pPr>
          </a:lstStyle>
          <a:p>
            <a:pPr fontAlgn="base">
              <a:spcBef>
                <a:spcPct val="0"/>
              </a:spcBef>
              <a:spcAft>
                <a:spcPct val="0"/>
              </a:spcAft>
              <a:defRPr/>
            </a:pPr>
            <a:r>
              <a:rPr lang="en-US">
                <a:solidFill>
                  <a:srgbClr val="000000"/>
                </a:solidFill>
              </a:rPr>
              <a:t>VẬT LÝ 6</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chemeClr val="tx1"/>
                </a:solidFill>
                <a:latin typeface="+mn-lt"/>
              </a:defRPr>
            </a:lvl1pPr>
          </a:lstStyle>
          <a:p>
            <a:pPr fontAlgn="base">
              <a:spcBef>
                <a:spcPct val="0"/>
              </a:spcBef>
              <a:spcAft>
                <a:spcPct val="0"/>
              </a:spcAft>
              <a:defRPr/>
            </a:pPr>
            <a:r>
              <a:rPr lang="en-US">
                <a:solidFill>
                  <a:srgbClr val="000000"/>
                </a:solidFill>
              </a:rPr>
              <a:t>violet.vn/nguyenmenlethanhtong</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chemeClr val="tx1"/>
                </a:solidFill>
                <a:latin typeface="Times New Roman" panose="02020603050405020304" pitchFamily="18" charset="0"/>
              </a:defRPr>
            </a:lvl1pPr>
          </a:lstStyle>
          <a:p>
            <a:pPr fontAlgn="base">
              <a:spcBef>
                <a:spcPct val="0"/>
              </a:spcBef>
              <a:spcAft>
                <a:spcPct val="0"/>
              </a:spcAft>
            </a:pPr>
            <a:fld id="{6B5F3B96-0D0B-455F-A2D9-E2A055616E40}"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B0F0">
            <a:alpha val="42000"/>
          </a:srgbClr>
        </a:solid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vi-VN" dirty="0"/>
              <a:t>Bấm để sửa kiểu tiêu đề Bản cái</a:t>
            </a:r>
          </a:p>
        </p:txBody>
      </p:sp>
      <p:sp>
        <p:nvSpPr>
          <p:cNvPr id="3" name="Chỗ dành sẵn cho Văn bản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3B033-94A9-4ACB-BB46-BE9117363489}" type="datetimeFigureOut">
              <a:rPr lang="vi-VN" smtClean="0">
                <a:solidFill>
                  <a:prstClr val="black">
                    <a:tint val="75000"/>
                  </a:prstClr>
                </a:solidFill>
              </a:rPr>
              <a:pPr/>
              <a:t>11/11/2024</a:t>
            </a:fld>
            <a:endParaRPr lang="vi-VN">
              <a:solidFill>
                <a:prstClr val="black">
                  <a:tint val="75000"/>
                </a:prstClr>
              </a:solidFill>
            </a:endParaRPr>
          </a:p>
        </p:txBody>
      </p:sp>
      <p:sp>
        <p:nvSpPr>
          <p:cNvPr id="5" name="Chỗ dành sẵn cho Chân trang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Chỗ dành sẵn cho Số hiệu Bản chiế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1267F-54E4-405D-A09C-BBC0865B4643}" type="slidenum">
              <a:rPr lang="vi-VN" smtClean="0">
                <a:solidFill>
                  <a:prstClr val="black">
                    <a:tint val="75000"/>
                  </a:prstClr>
                </a:solidFill>
              </a:rPr>
              <a:pPr/>
              <a:t>‹#›</a:t>
            </a:fld>
            <a:endParaRPr lang="vi-VN">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514A-4128-4BA6-9904-602923891FA1}" type="datetimeFigureOut">
              <a:rPr lang="en-US" smtClean="0">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514A-4128-4BA6-9904-602923891FA1}" type="datetimeFigureOut">
              <a:rPr lang="en-US">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33.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fif"/><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4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13" Type="http://schemas.microsoft.com/office/2007/relationships/hdphoto" Target="../media/hdphoto4.wdp"/><Relationship Id="rId18" Type="http://schemas.openxmlformats.org/officeDocument/2006/relationships/image" Target="../media/image27.png"/><Relationship Id="rId3" Type="http://schemas.microsoft.com/office/2007/relationships/media" Target="../media/media2.mp3"/><Relationship Id="rId7" Type="http://schemas.openxmlformats.org/officeDocument/2006/relationships/image" Target="../media/image20.jpeg"/><Relationship Id="rId12" Type="http://schemas.openxmlformats.org/officeDocument/2006/relationships/image" Target="../media/image24.png"/><Relationship Id="rId17" Type="http://schemas.microsoft.com/office/2007/relationships/hdphoto" Target="../media/hdphoto6.wdp"/><Relationship Id="rId2" Type="http://schemas.openxmlformats.org/officeDocument/2006/relationships/audio" Target="../media/media1.mp3"/><Relationship Id="rId16" Type="http://schemas.openxmlformats.org/officeDocument/2006/relationships/image" Target="../media/image26.png"/><Relationship Id="rId1" Type="http://schemas.microsoft.com/office/2007/relationships/media" Target="../media/media1.mp3"/><Relationship Id="rId6" Type="http://schemas.openxmlformats.org/officeDocument/2006/relationships/audio" Target="../media/audio2.wav"/><Relationship Id="rId11" Type="http://schemas.openxmlformats.org/officeDocument/2006/relationships/image" Target="../media/image23.png"/><Relationship Id="rId5" Type="http://schemas.openxmlformats.org/officeDocument/2006/relationships/slideLayout" Target="../slideLayouts/slideLayout92.xml"/><Relationship Id="rId15" Type="http://schemas.microsoft.com/office/2007/relationships/hdphoto" Target="../media/hdphoto5.wdp"/><Relationship Id="rId10" Type="http://schemas.openxmlformats.org/officeDocument/2006/relationships/image" Target="../media/image22.png"/><Relationship Id="rId4" Type="http://schemas.openxmlformats.org/officeDocument/2006/relationships/audio" Target="../media/media2.mp3"/><Relationship Id="rId9" Type="http://schemas.microsoft.com/office/2007/relationships/hdphoto" Target="../media/hdphoto3.wdp"/><Relationship Id="rId1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8.wdp"/><Relationship Id="rId18" Type="http://schemas.openxmlformats.org/officeDocument/2006/relationships/image" Target="../media/image27.png"/><Relationship Id="rId3" Type="http://schemas.microsoft.com/office/2007/relationships/media" Target="../media/media2.mp3"/><Relationship Id="rId7" Type="http://schemas.openxmlformats.org/officeDocument/2006/relationships/image" Target="../media/image28.jpeg"/><Relationship Id="rId12" Type="http://schemas.openxmlformats.org/officeDocument/2006/relationships/image" Target="../media/image30.png"/><Relationship Id="rId17" Type="http://schemas.microsoft.com/office/2007/relationships/hdphoto" Target="../media/hdphoto9.wdp"/><Relationship Id="rId2" Type="http://schemas.openxmlformats.org/officeDocument/2006/relationships/audio" Target="../media/media1.mp3"/><Relationship Id="rId16" Type="http://schemas.openxmlformats.org/officeDocument/2006/relationships/image" Target="../media/image31.png"/><Relationship Id="rId1" Type="http://schemas.microsoft.com/office/2007/relationships/media" Target="../media/media1.mp3"/><Relationship Id="rId6" Type="http://schemas.openxmlformats.org/officeDocument/2006/relationships/audio" Target="../media/audio2.wav"/><Relationship Id="rId11" Type="http://schemas.microsoft.com/office/2007/relationships/hdphoto" Target="../media/hdphoto7.wdp"/><Relationship Id="rId5" Type="http://schemas.openxmlformats.org/officeDocument/2006/relationships/slideLayout" Target="../slideLayouts/slideLayout103.xml"/><Relationship Id="rId15" Type="http://schemas.microsoft.com/office/2007/relationships/hdphoto" Target="../media/hdphoto6.wdp"/><Relationship Id="rId10" Type="http://schemas.openxmlformats.org/officeDocument/2006/relationships/image" Target="../media/image29.png"/><Relationship Id="rId4" Type="http://schemas.openxmlformats.org/officeDocument/2006/relationships/audio" Target="../media/media2.mp3"/><Relationship Id="rId9" Type="http://schemas.openxmlformats.org/officeDocument/2006/relationships/image" Target="../media/image23.png"/><Relationship Id="rId14"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11.wdp"/><Relationship Id="rId3" Type="http://schemas.microsoft.com/office/2007/relationships/media" Target="../media/media2.mp3"/><Relationship Id="rId7" Type="http://schemas.openxmlformats.org/officeDocument/2006/relationships/image" Target="../media/image32.jpeg"/><Relationship Id="rId12" Type="http://schemas.openxmlformats.org/officeDocument/2006/relationships/image" Target="../media/image34.png"/><Relationship Id="rId17" Type="http://schemas.openxmlformats.org/officeDocument/2006/relationships/image" Target="../media/image27.png"/><Relationship Id="rId2" Type="http://schemas.openxmlformats.org/officeDocument/2006/relationships/audio" Target="../media/media1.mp3"/><Relationship Id="rId16" Type="http://schemas.openxmlformats.org/officeDocument/2006/relationships/image" Target="../media/image36.jpeg"/><Relationship Id="rId1" Type="http://schemas.microsoft.com/office/2007/relationships/media" Target="../media/media1.mp3"/><Relationship Id="rId6" Type="http://schemas.openxmlformats.org/officeDocument/2006/relationships/audio" Target="../media/audio2.wav"/><Relationship Id="rId11" Type="http://schemas.microsoft.com/office/2007/relationships/hdphoto" Target="../media/hdphoto10.wdp"/><Relationship Id="rId5" Type="http://schemas.openxmlformats.org/officeDocument/2006/relationships/slideLayout" Target="../slideLayouts/slideLayout114.xml"/><Relationship Id="rId15" Type="http://schemas.microsoft.com/office/2007/relationships/hdphoto" Target="../media/hdphoto12.wdp"/><Relationship Id="rId10" Type="http://schemas.openxmlformats.org/officeDocument/2006/relationships/image" Target="../media/image33.png"/><Relationship Id="rId4" Type="http://schemas.openxmlformats.org/officeDocument/2006/relationships/audio" Target="../media/media2.mp3"/><Relationship Id="rId9" Type="http://schemas.openxmlformats.org/officeDocument/2006/relationships/image" Target="../media/image23.png"/><Relationship Id="rId14"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14.wdp"/><Relationship Id="rId18" Type="http://schemas.openxmlformats.org/officeDocument/2006/relationships/image" Target="../media/image27.png"/><Relationship Id="rId3" Type="http://schemas.microsoft.com/office/2007/relationships/media" Target="../media/media2.mp3"/><Relationship Id="rId7" Type="http://schemas.openxmlformats.org/officeDocument/2006/relationships/image" Target="../media/image37.jpeg"/><Relationship Id="rId12" Type="http://schemas.openxmlformats.org/officeDocument/2006/relationships/image" Target="../media/image39.png"/><Relationship Id="rId17" Type="http://schemas.microsoft.com/office/2007/relationships/hdphoto" Target="../media/hdphoto16.wdp"/><Relationship Id="rId2" Type="http://schemas.openxmlformats.org/officeDocument/2006/relationships/audio" Target="../media/media1.mp3"/><Relationship Id="rId16" Type="http://schemas.openxmlformats.org/officeDocument/2006/relationships/image" Target="../media/image41.png"/><Relationship Id="rId1" Type="http://schemas.microsoft.com/office/2007/relationships/media" Target="../media/media1.mp3"/><Relationship Id="rId6" Type="http://schemas.openxmlformats.org/officeDocument/2006/relationships/audio" Target="../media/audio2.wav"/><Relationship Id="rId11" Type="http://schemas.microsoft.com/office/2007/relationships/hdphoto" Target="../media/hdphoto13.wdp"/><Relationship Id="rId5" Type="http://schemas.openxmlformats.org/officeDocument/2006/relationships/slideLayout" Target="../slideLayouts/slideLayout125.xml"/><Relationship Id="rId15" Type="http://schemas.microsoft.com/office/2007/relationships/hdphoto" Target="../media/hdphoto15.wdp"/><Relationship Id="rId10" Type="http://schemas.openxmlformats.org/officeDocument/2006/relationships/image" Target="../media/image38.png"/><Relationship Id="rId4" Type="http://schemas.openxmlformats.org/officeDocument/2006/relationships/audio" Target="../media/media2.mp3"/><Relationship Id="rId9" Type="http://schemas.openxmlformats.org/officeDocument/2006/relationships/image" Target="../media/image23.png"/><Relationship Id="rId14" Type="http://schemas.openxmlformats.org/officeDocument/2006/relationships/image" Target="../media/image40.png"/></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18.wdp"/><Relationship Id="rId3" Type="http://schemas.microsoft.com/office/2007/relationships/media" Target="../media/media2.mp3"/><Relationship Id="rId7" Type="http://schemas.openxmlformats.org/officeDocument/2006/relationships/image" Target="../media/image42.jpeg"/><Relationship Id="rId12" Type="http://schemas.openxmlformats.org/officeDocument/2006/relationships/image" Target="../media/image44.png"/><Relationship Id="rId17" Type="http://schemas.openxmlformats.org/officeDocument/2006/relationships/image" Target="../media/image27.png"/><Relationship Id="rId2" Type="http://schemas.openxmlformats.org/officeDocument/2006/relationships/audio" Target="../media/media1.mp3"/><Relationship Id="rId16" Type="http://schemas.openxmlformats.org/officeDocument/2006/relationships/image" Target="../media/image46.jpeg"/><Relationship Id="rId1" Type="http://schemas.microsoft.com/office/2007/relationships/media" Target="../media/media1.mp3"/><Relationship Id="rId6" Type="http://schemas.openxmlformats.org/officeDocument/2006/relationships/audio" Target="../media/audio2.wav"/><Relationship Id="rId11" Type="http://schemas.microsoft.com/office/2007/relationships/hdphoto" Target="../media/hdphoto17.wdp"/><Relationship Id="rId5" Type="http://schemas.openxmlformats.org/officeDocument/2006/relationships/slideLayout" Target="../slideLayouts/slideLayout136.xml"/><Relationship Id="rId15" Type="http://schemas.microsoft.com/office/2007/relationships/hdphoto" Target="../media/hdphoto19.wdp"/><Relationship Id="rId10" Type="http://schemas.openxmlformats.org/officeDocument/2006/relationships/image" Target="../media/image43.png"/><Relationship Id="rId4" Type="http://schemas.openxmlformats.org/officeDocument/2006/relationships/audio" Target="../media/media2.mp3"/><Relationship Id="rId9" Type="http://schemas.openxmlformats.org/officeDocument/2006/relationships/image" Target="../media/image23.png"/><Relationship Id="rId14" Type="http://schemas.openxmlformats.org/officeDocument/2006/relationships/image" Target="../media/image45.png"/></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21.wdp"/><Relationship Id="rId3" Type="http://schemas.microsoft.com/office/2007/relationships/media" Target="../media/media2.mp3"/><Relationship Id="rId7" Type="http://schemas.openxmlformats.org/officeDocument/2006/relationships/image" Target="../media/image47.jpeg"/><Relationship Id="rId12" Type="http://schemas.openxmlformats.org/officeDocument/2006/relationships/image" Target="../media/image49.png"/><Relationship Id="rId2" Type="http://schemas.openxmlformats.org/officeDocument/2006/relationships/audio" Target="../media/media1.mp3"/><Relationship Id="rId16" Type="http://schemas.openxmlformats.org/officeDocument/2006/relationships/image" Target="../media/image27.png"/><Relationship Id="rId1" Type="http://schemas.microsoft.com/office/2007/relationships/media" Target="../media/media1.mp3"/><Relationship Id="rId6" Type="http://schemas.openxmlformats.org/officeDocument/2006/relationships/audio" Target="../media/audio2.wav"/><Relationship Id="rId11" Type="http://schemas.microsoft.com/office/2007/relationships/hdphoto" Target="../media/hdphoto20.wdp"/><Relationship Id="rId5" Type="http://schemas.openxmlformats.org/officeDocument/2006/relationships/slideLayout" Target="../slideLayouts/slideLayout147.xml"/><Relationship Id="rId15" Type="http://schemas.microsoft.com/office/2007/relationships/hdphoto" Target="../media/hdphoto22.wdp"/><Relationship Id="rId10" Type="http://schemas.openxmlformats.org/officeDocument/2006/relationships/image" Target="../media/image48.png"/><Relationship Id="rId4" Type="http://schemas.openxmlformats.org/officeDocument/2006/relationships/audio" Target="../media/media2.mp3"/><Relationship Id="rId9" Type="http://schemas.openxmlformats.org/officeDocument/2006/relationships/image" Target="../media/image23.png"/><Relationship Id="rId14" Type="http://schemas.openxmlformats.org/officeDocument/2006/relationships/image" Target="../media/image50.png"/></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5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5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descr="Blue tissue paper"/>
          <p:cNvSpPr>
            <a:spLocks noChangeArrowheads="1"/>
          </p:cNvSpPr>
          <p:nvPr/>
        </p:nvSpPr>
        <p:spPr bwMode="auto">
          <a:xfrm>
            <a:off x="0" y="0"/>
            <a:ext cx="9144000" cy="6858000"/>
          </a:xfrm>
          <a:prstGeom prst="rect">
            <a:avLst/>
          </a:prstGeom>
          <a:blipFill dpi="0" rotWithShape="1">
            <a:blip r:embed="rId4"/>
            <a:srcRect/>
            <a:tile tx="0" ty="0" sx="100000" sy="100000" flip="none" algn="tl"/>
          </a:blipFill>
          <a:ln w="9525">
            <a:solidFill>
              <a:schemeClr val="tx1"/>
            </a:solidFill>
            <a:miter lim="800000"/>
          </a:ln>
        </p:spPr>
        <p:txBody>
          <a:bodyPr wrap="none" anchor="ctr"/>
          <a:lstStyle/>
          <a:p>
            <a:pPr algn="ctr"/>
            <a:endParaRPr lang="en-US">
              <a:solidFill>
                <a:srgbClr val="F98792"/>
              </a:solidFill>
            </a:endParaRPr>
          </a:p>
        </p:txBody>
      </p:sp>
      <p:pic>
        <p:nvPicPr>
          <p:cNvPr id="3075" name="Picture 3"/>
          <p:cNvPicPr>
            <a:picLocks noChangeAspect="1" noChangeArrowheads="1"/>
          </p:cNvPicPr>
          <p:nvPr/>
        </p:nvPicPr>
        <p:blipFill>
          <a:blip r:embed="rId5"/>
          <a:srcRect/>
          <a:stretch>
            <a:fillRect/>
          </a:stretch>
        </p:blipFill>
        <p:spPr bwMode="auto">
          <a:xfrm>
            <a:off x="0" y="0"/>
            <a:ext cx="9144000" cy="6764338"/>
          </a:xfrm>
          <a:prstGeom prst="rect">
            <a:avLst/>
          </a:prstGeom>
          <a:noFill/>
          <a:ln w="9525">
            <a:noFill/>
            <a:miter lim="800000"/>
            <a:headEnd/>
            <a:tailEnd/>
          </a:ln>
        </p:spPr>
      </p:pic>
      <p:sp>
        <p:nvSpPr>
          <p:cNvPr id="3077" name="AutoShape 5"/>
          <p:cNvSpPr>
            <a:spLocks noChangeArrowheads="1"/>
          </p:cNvSpPr>
          <p:nvPr/>
        </p:nvSpPr>
        <p:spPr bwMode="auto">
          <a:xfrm>
            <a:off x="7696200" y="8382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ln>
          <a:effectLst/>
        </p:spPr>
        <p:txBody>
          <a:bodyPr wrap="none" anchor="ctr"/>
          <a:lstStyle/>
          <a:p>
            <a:pPr>
              <a:defRPr/>
            </a:pPr>
            <a:endParaRPr lang="en-US"/>
          </a:p>
        </p:txBody>
      </p:sp>
      <p:sp>
        <p:nvSpPr>
          <p:cNvPr id="3078" name="AutoShape 6"/>
          <p:cNvSpPr>
            <a:spLocks noChangeArrowheads="1"/>
          </p:cNvSpPr>
          <p:nvPr/>
        </p:nvSpPr>
        <p:spPr bwMode="auto">
          <a:xfrm>
            <a:off x="8153400" y="31242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ln>
          <a:effectLst/>
        </p:spPr>
        <p:txBody>
          <a:bodyPr wrap="none" anchor="ctr"/>
          <a:lstStyle/>
          <a:p>
            <a:pPr>
              <a:defRPr/>
            </a:pPr>
            <a:endParaRPr lang="en-US"/>
          </a:p>
        </p:txBody>
      </p:sp>
      <p:sp>
        <p:nvSpPr>
          <p:cNvPr id="3079" name="AutoShape 7"/>
          <p:cNvSpPr>
            <a:spLocks noChangeArrowheads="1"/>
          </p:cNvSpPr>
          <p:nvPr/>
        </p:nvSpPr>
        <p:spPr bwMode="auto">
          <a:xfrm>
            <a:off x="533400" y="29718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ln>
          <a:effectLst/>
        </p:spPr>
        <p:txBody>
          <a:bodyPr wrap="none" anchor="ctr"/>
          <a:lstStyle/>
          <a:p>
            <a:pPr>
              <a:defRPr/>
            </a:pPr>
            <a:endParaRPr lang="en-US"/>
          </a:p>
        </p:txBody>
      </p:sp>
      <p:sp>
        <p:nvSpPr>
          <p:cNvPr id="3080" name="AutoShape 8"/>
          <p:cNvSpPr>
            <a:spLocks noChangeArrowheads="1"/>
          </p:cNvSpPr>
          <p:nvPr/>
        </p:nvSpPr>
        <p:spPr bwMode="auto">
          <a:xfrm>
            <a:off x="533400" y="6858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ln>
          <a:effectLst/>
        </p:spPr>
        <p:txBody>
          <a:bodyPr wrap="none" anchor="ctr"/>
          <a:lstStyle/>
          <a:p>
            <a:pPr>
              <a:defRPr/>
            </a:pPr>
            <a:endParaRPr lang="en-US"/>
          </a:p>
        </p:txBody>
      </p:sp>
      <p:sp>
        <p:nvSpPr>
          <p:cNvPr id="3081" name="AutoShape 9"/>
          <p:cNvSpPr>
            <a:spLocks noChangeArrowheads="1"/>
          </p:cNvSpPr>
          <p:nvPr/>
        </p:nvSpPr>
        <p:spPr bwMode="auto">
          <a:xfrm>
            <a:off x="838200" y="4724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ln>
          <a:effectLst/>
        </p:spPr>
        <p:txBody>
          <a:bodyPr wrap="none" anchor="ctr"/>
          <a:lstStyle/>
          <a:p>
            <a:pPr>
              <a:defRPr/>
            </a:pPr>
            <a:endParaRPr lang="en-US"/>
          </a:p>
        </p:txBody>
      </p:sp>
      <p:sp>
        <p:nvSpPr>
          <p:cNvPr id="3082" name="AutoShape 10"/>
          <p:cNvSpPr>
            <a:spLocks noChangeArrowheads="1"/>
          </p:cNvSpPr>
          <p:nvPr/>
        </p:nvSpPr>
        <p:spPr bwMode="auto">
          <a:xfrm>
            <a:off x="6781800" y="5943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ln>
          <a:effectLst/>
        </p:spPr>
        <p:txBody>
          <a:bodyPr wrap="none" anchor="ctr"/>
          <a:lstStyle/>
          <a:p>
            <a:pPr>
              <a:defRPr/>
            </a:pPr>
            <a:endParaRPr lang="en-US"/>
          </a:p>
        </p:txBody>
      </p:sp>
      <p:sp>
        <p:nvSpPr>
          <p:cNvPr id="3083" name="AutoShape 11"/>
          <p:cNvSpPr>
            <a:spLocks noChangeArrowheads="1"/>
          </p:cNvSpPr>
          <p:nvPr/>
        </p:nvSpPr>
        <p:spPr bwMode="auto">
          <a:xfrm>
            <a:off x="2514600" y="3657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a:defRPr/>
            </a:pPr>
            <a:endParaRPr lang="en-US"/>
          </a:p>
        </p:txBody>
      </p:sp>
      <p:sp>
        <p:nvSpPr>
          <p:cNvPr id="3084" name="AutoShape 12"/>
          <p:cNvSpPr>
            <a:spLocks noChangeArrowheads="1"/>
          </p:cNvSpPr>
          <p:nvPr/>
        </p:nvSpPr>
        <p:spPr bwMode="auto">
          <a:xfrm>
            <a:off x="6858000" y="27432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a:defRPr/>
            </a:pPr>
            <a:endParaRPr lang="en-US"/>
          </a:p>
        </p:txBody>
      </p:sp>
      <p:sp>
        <p:nvSpPr>
          <p:cNvPr id="3085" name="AutoShape 13"/>
          <p:cNvSpPr>
            <a:spLocks noChangeArrowheads="1"/>
          </p:cNvSpPr>
          <p:nvPr/>
        </p:nvSpPr>
        <p:spPr bwMode="auto">
          <a:xfrm>
            <a:off x="1905000" y="2819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a:defRPr/>
            </a:pPr>
            <a:endParaRPr lang="en-US"/>
          </a:p>
        </p:txBody>
      </p:sp>
      <p:sp>
        <p:nvSpPr>
          <p:cNvPr id="3086" name="AutoShape 14"/>
          <p:cNvSpPr>
            <a:spLocks noChangeArrowheads="1"/>
          </p:cNvSpPr>
          <p:nvPr/>
        </p:nvSpPr>
        <p:spPr bwMode="auto">
          <a:xfrm>
            <a:off x="5943600" y="35052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ln>
        </p:spPr>
        <p:txBody>
          <a:bodyPr wrap="none" anchor="ctr"/>
          <a:lstStyle/>
          <a:p>
            <a:endParaRPr lang="en-US"/>
          </a:p>
        </p:txBody>
      </p:sp>
      <p:sp>
        <p:nvSpPr>
          <p:cNvPr id="3087" name="AutoShape 15"/>
          <p:cNvSpPr>
            <a:spLocks noChangeArrowheads="1"/>
          </p:cNvSpPr>
          <p:nvPr/>
        </p:nvSpPr>
        <p:spPr bwMode="auto">
          <a:xfrm>
            <a:off x="3124200" y="31242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ln>
        </p:spPr>
        <p:txBody>
          <a:bodyPr wrap="none" anchor="ctr"/>
          <a:lstStyle/>
          <a:p>
            <a:endParaRPr lang="en-US"/>
          </a:p>
        </p:txBody>
      </p:sp>
      <p:sp>
        <p:nvSpPr>
          <p:cNvPr id="3088" name="AutoShape 16"/>
          <p:cNvSpPr>
            <a:spLocks noChangeArrowheads="1"/>
          </p:cNvSpPr>
          <p:nvPr/>
        </p:nvSpPr>
        <p:spPr bwMode="auto">
          <a:xfrm>
            <a:off x="2667000" y="49530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ln>
        </p:spPr>
        <p:txBody>
          <a:bodyPr wrap="none" anchor="ctr"/>
          <a:lstStyle/>
          <a:p>
            <a:endParaRPr lang="en-US"/>
          </a:p>
        </p:txBody>
      </p:sp>
      <p:sp>
        <p:nvSpPr>
          <p:cNvPr id="3089" name="AutoShape 17"/>
          <p:cNvSpPr>
            <a:spLocks noChangeArrowheads="1"/>
          </p:cNvSpPr>
          <p:nvPr/>
        </p:nvSpPr>
        <p:spPr bwMode="auto">
          <a:xfrm>
            <a:off x="1905000" y="38100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ln>
        </p:spPr>
        <p:txBody>
          <a:bodyPr wrap="none" anchor="ctr"/>
          <a:lstStyle/>
          <a:p>
            <a:endParaRPr lang="en-US"/>
          </a:p>
        </p:txBody>
      </p:sp>
      <p:sp>
        <p:nvSpPr>
          <p:cNvPr id="3090" name="AutoShape 18"/>
          <p:cNvSpPr>
            <a:spLocks noChangeArrowheads="1"/>
          </p:cNvSpPr>
          <p:nvPr/>
        </p:nvSpPr>
        <p:spPr bwMode="auto">
          <a:xfrm>
            <a:off x="1447800" y="5943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ln>
        </p:spPr>
        <p:txBody>
          <a:bodyPr wrap="none" anchor="ctr"/>
          <a:lstStyle/>
          <a:p>
            <a:endParaRPr lang="en-US"/>
          </a:p>
        </p:txBody>
      </p:sp>
      <p:sp>
        <p:nvSpPr>
          <p:cNvPr id="3091" name="AutoShape 19"/>
          <p:cNvSpPr>
            <a:spLocks noChangeArrowheads="1"/>
          </p:cNvSpPr>
          <p:nvPr/>
        </p:nvSpPr>
        <p:spPr bwMode="auto">
          <a:xfrm>
            <a:off x="7772400" y="45720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ln>
        </p:spPr>
        <p:txBody>
          <a:bodyPr wrap="none" anchor="ctr"/>
          <a:lstStyle/>
          <a:p>
            <a:endParaRPr lang="en-US"/>
          </a:p>
        </p:txBody>
      </p:sp>
      <p:sp>
        <p:nvSpPr>
          <p:cNvPr id="3092" name="AutoShape 20"/>
          <p:cNvSpPr>
            <a:spLocks noChangeArrowheads="1"/>
          </p:cNvSpPr>
          <p:nvPr/>
        </p:nvSpPr>
        <p:spPr bwMode="auto">
          <a:xfrm>
            <a:off x="7391400" y="22860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ln>
          <a:effectLst/>
        </p:spPr>
        <p:txBody>
          <a:bodyPr wrap="none" anchor="ctr"/>
          <a:lstStyle/>
          <a:p>
            <a:pPr>
              <a:defRPr/>
            </a:pPr>
            <a:endParaRPr lang="en-US"/>
          </a:p>
        </p:txBody>
      </p:sp>
      <p:sp>
        <p:nvSpPr>
          <p:cNvPr id="3093" name="AutoShape 21"/>
          <p:cNvSpPr>
            <a:spLocks noChangeArrowheads="1"/>
          </p:cNvSpPr>
          <p:nvPr/>
        </p:nvSpPr>
        <p:spPr bwMode="auto">
          <a:xfrm>
            <a:off x="1905000" y="24384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ln>
          <a:effectLst/>
        </p:spPr>
        <p:txBody>
          <a:bodyPr wrap="none" anchor="ctr"/>
          <a:lstStyle/>
          <a:p>
            <a:pPr>
              <a:defRPr/>
            </a:pPr>
            <a:endParaRPr lang="en-US"/>
          </a:p>
        </p:txBody>
      </p:sp>
      <p:grpSp>
        <p:nvGrpSpPr>
          <p:cNvPr id="2" name="Group 23"/>
          <p:cNvGrpSpPr/>
          <p:nvPr/>
        </p:nvGrpSpPr>
        <p:grpSpPr bwMode="auto">
          <a:xfrm>
            <a:off x="0" y="-3175"/>
            <a:ext cx="9144000" cy="6861175"/>
            <a:chOff x="0" y="-2"/>
            <a:chExt cx="5760" cy="4322"/>
          </a:xfrm>
        </p:grpSpPr>
        <p:pic>
          <p:nvPicPr>
            <p:cNvPr id="3" name="Picture 24" descr="duong phan cach"/>
            <p:cNvPicPr>
              <a:picLocks noChangeAspect="1" noChangeArrowheads="1"/>
            </p:cNvPicPr>
            <p:nvPr/>
          </p:nvPicPr>
          <p:blipFill>
            <a:blip r:embed="rId6"/>
            <a:srcRect/>
            <a:stretch>
              <a:fillRect/>
            </a:stretch>
          </p:blipFill>
          <p:spPr bwMode="auto">
            <a:xfrm>
              <a:off x="50" y="-2"/>
              <a:ext cx="5710" cy="94"/>
            </a:xfrm>
            <a:prstGeom prst="rect">
              <a:avLst/>
            </a:prstGeom>
            <a:noFill/>
            <a:ln w="9525">
              <a:noFill/>
              <a:miter lim="800000"/>
              <a:headEnd/>
              <a:tailEnd/>
            </a:ln>
          </p:spPr>
        </p:pic>
        <p:pic>
          <p:nvPicPr>
            <p:cNvPr id="4" name="Picture 25" descr="duong phan cach"/>
            <p:cNvPicPr>
              <a:picLocks noChangeAspect="1" noChangeArrowheads="1"/>
            </p:cNvPicPr>
            <p:nvPr/>
          </p:nvPicPr>
          <p:blipFill>
            <a:blip r:embed="rId6"/>
            <a:srcRect/>
            <a:stretch>
              <a:fillRect/>
            </a:stretch>
          </p:blipFill>
          <p:spPr bwMode="auto">
            <a:xfrm rot="16200000" flipH="1">
              <a:off x="-2101" y="2101"/>
              <a:ext cx="4269" cy="68"/>
            </a:xfrm>
            <a:prstGeom prst="rect">
              <a:avLst/>
            </a:prstGeom>
            <a:noFill/>
            <a:ln w="9525">
              <a:noFill/>
              <a:miter lim="800000"/>
              <a:headEnd/>
              <a:tailEnd/>
            </a:ln>
          </p:spPr>
        </p:pic>
        <p:pic>
          <p:nvPicPr>
            <p:cNvPr id="3118" name="Picture 26" descr="duong phan cach"/>
            <p:cNvPicPr>
              <a:picLocks noChangeAspect="1" noChangeArrowheads="1"/>
            </p:cNvPicPr>
            <p:nvPr/>
          </p:nvPicPr>
          <p:blipFill>
            <a:blip r:embed="rId6"/>
            <a:srcRect/>
            <a:stretch>
              <a:fillRect/>
            </a:stretch>
          </p:blipFill>
          <p:spPr bwMode="auto">
            <a:xfrm rot="16200000" flipH="1">
              <a:off x="3591" y="2101"/>
              <a:ext cx="4269" cy="68"/>
            </a:xfrm>
            <a:prstGeom prst="rect">
              <a:avLst/>
            </a:prstGeom>
            <a:noFill/>
            <a:ln w="9525">
              <a:noFill/>
              <a:miter lim="800000"/>
              <a:headEnd/>
              <a:tailEnd/>
            </a:ln>
          </p:spPr>
        </p:pic>
        <p:pic>
          <p:nvPicPr>
            <p:cNvPr id="3119" name="Picture 27" descr="duong phan cach"/>
            <p:cNvPicPr>
              <a:picLocks noChangeAspect="1" noChangeArrowheads="1"/>
            </p:cNvPicPr>
            <p:nvPr/>
          </p:nvPicPr>
          <p:blipFill>
            <a:blip r:embed="rId6"/>
            <a:srcRect/>
            <a:stretch>
              <a:fillRect/>
            </a:stretch>
          </p:blipFill>
          <p:spPr bwMode="auto">
            <a:xfrm>
              <a:off x="0" y="4224"/>
              <a:ext cx="5760" cy="96"/>
            </a:xfrm>
            <a:prstGeom prst="rect">
              <a:avLst/>
            </a:prstGeom>
            <a:noFill/>
            <a:ln w="9525">
              <a:noFill/>
              <a:miter lim="800000"/>
              <a:headEnd/>
              <a:tailEnd/>
            </a:ln>
          </p:spPr>
        </p:pic>
      </p:grpSp>
      <p:sp>
        <p:nvSpPr>
          <p:cNvPr id="3100" name="AutoShape 28"/>
          <p:cNvSpPr>
            <a:spLocks noChangeArrowheads="1"/>
          </p:cNvSpPr>
          <p:nvPr/>
        </p:nvSpPr>
        <p:spPr bwMode="auto">
          <a:xfrm>
            <a:off x="4953000" y="5943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ln>
          <a:effectLst/>
        </p:spPr>
        <p:txBody>
          <a:bodyPr wrap="none" anchor="ctr"/>
          <a:lstStyle/>
          <a:p>
            <a:pPr>
              <a:defRPr/>
            </a:pPr>
            <a:endParaRPr lang="en-US"/>
          </a:p>
        </p:txBody>
      </p:sp>
      <p:sp>
        <p:nvSpPr>
          <p:cNvPr id="3101" name="AutoShape 29"/>
          <p:cNvSpPr>
            <a:spLocks noChangeArrowheads="1"/>
          </p:cNvSpPr>
          <p:nvPr/>
        </p:nvSpPr>
        <p:spPr bwMode="auto">
          <a:xfrm>
            <a:off x="6248400" y="3048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ln>
          <a:effectLst/>
        </p:spPr>
        <p:txBody>
          <a:bodyPr wrap="none" anchor="ctr"/>
          <a:lstStyle/>
          <a:p>
            <a:pPr>
              <a:defRPr/>
            </a:pPr>
            <a:endParaRPr lang="en-US"/>
          </a:p>
        </p:txBody>
      </p:sp>
      <p:sp>
        <p:nvSpPr>
          <p:cNvPr id="3102" name="AutoShape 30"/>
          <p:cNvSpPr>
            <a:spLocks noChangeArrowheads="1"/>
          </p:cNvSpPr>
          <p:nvPr/>
        </p:nvSpPr>
        <p:spPr bwMode="auto">
          <a:xfrm>
            <a:off x="4114800" y="3810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ln>
          <a:effectLst/>
        </p:spPr>
        <p:txBody>
          <a:bodyPr wrap="none" anchor="ctr"/>
          <a:lstStyle/>
          <a:p>
            <a:pPr>
              <a:defRPr/>
            </a:pPr>
            <a:endParaRPr lang="en-US"/>
          </a:p>
        </p:txBody>
      </p:sp>
      <p:sp>
        <p:nvSpPr>
          <p:cNvPr id="3103" name="AutoShape 31"/>
          <p:cNvSpPr>
            <a:spLocks noChangeArrowheads="1"/>
          </p:cNvSpPr>
          <p:nvPr/>
        </p:nvSpPr>
        <p:spPr bwMode="auto">
          <a:xfrm>
            <a:off x="3276600" y="5943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ln>
          <a:effectLst/>
        </p:spPr>
        <p:txBody>
          <a:bodyPr wrap="none" anchor="ctr"/>
          <a:lstStyle/>
          <a:p>
            <a:pPr>
              <a:defRPr/>
            </a:pPr>
            <a:endParaRPr lang="en-US"/>
          </a:p>
        </p:txBody>
      </p:sp>
      <p:sp>
        <p:nvSpPr>
          <p:cNvPr id="3104" name="AutoShape 32"/>
          <p:cNvSpPr>
            <a:spLocks noChangeArrowheads="1"/>
          </p:cNvSpPr>
          <p:nvPr/>
        </p:nvSpPr>
        <p:spPr bwMode="auto">
          <a:xfrm>
            <a:off x="5257800" y="41910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a:defRPr/>
            </a:pPr>
            <a:endParaRPr lang="en-US"/>
          </a:p>
        </p:txBody>
      </p:sp>
      <p:sp>
        <p:nvSpPr>
          <p:cNvPr id="3105" name="AutoShape 33"/>
          <p:cNvSpPr>
            <a:spLocks noChangeArrowheads="1"/>
          </p:cNvSpPr>
          <p:nvPr/>
        </p:nvSpPr>
        <p:spPr bwMode="auto">
          <a:xfrm>
            <a:off x="7848600" y="4038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a:defRPr/>
            </a:pPr>
            <a:endParaRPr lang="en-US"/>
          </a:p>
        </p:txBody>
      </p:sp>
      <p:sp>
        <p:nvSpPr>
          <p:cNvPr id="3106" name="AutoShape 34"/>
          <p:cNvSpPr>
            <a:spLocks noChangeArrowheads="1"/>
          </p:cNvSpPr>
          <p:nvPr/>
        </p:nvSpPr>
        <p:spPr bwMode="auto">
          <a:xfrm>
            <a:off x="2743200" y="914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a:defRPr/>
            </a:pPr>
            <a:endParaRPr lang="en-US"/>
          </a:p>
        </p:txBody>
      </p:sp>
      <p:sp>
        <p:nvSpPr>
          <p:cNvPr id="3107" name="AutoShape 35"/>
          <p:cNvSpPr>
            <a:spLocks noChangeArrowheads="1"/>
          </p:cNvSpPr>
          <p:nvPr/>
        </p:nvSpPr>
        <p:spPr bwMode="auto">
          <a:xfrm>
            <a:off x="8077200" y="3810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a:defRPr/>
            </a:pPr>
            <a:endParaRPr lang="en-US"/>
          </a:p>
        </p:txBody>
      </p:sp>
      <p:sp>
        <p:nvSpPr>
          <p:cNvPr id="3108" name="AutoShape 36"/>
          <p:cNvSpPr>
            <a:spLocks noChangeArrowheads="1"/>
          </p:cNvSpPr>
          <p:nvPr/>
        </p:nvSpPr>
        <p:spPr bwMode="auto">
          <a:xfrm>
            <a:off x="5105400" y="1676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a:defRPr/>
            </a:pPr>
            <a:endParaRPr lang="en-US"/>
          </a:p>
        </p:txBody>
      </p:sp>
      <p:sp>
        <p:nvSpPr>
          <p:cNvPr id="3109" name="AutoShape 37"/>
          <p:cNvSpPr>
            <a:spLocks noChangeArrowheads="1"/>
          </p:cNvSpPr>
          <p:nvPr/>
        </p:nvSpPr>
        <p:spPr bwMode="auto">
          <a:xfrm>
            <a:off x="3810000" y="2895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ln>
        </p:spPr>
        <p:txBody>
          <a:bodyPr wrap="none" anchor="ctr"/>
          <a:lstStyle/>
          <a:p>
            <a:endParaRPr lang="en-US"/>
          </a:p>
        </p:txBody>
      </p:sp>
      <p:sp>
        <p:nvSpPr>
          <p:cNvPr id="3110" name="AutoShape 38"/>
          <p:cNvSpPr>
            <a:spLocks noChangeArrowheads="1"/>
          </p:cNvSpPr>
          <p:nvPr/>
        </p:nvSpPr>
        <p:spPr bwMode="auto">
          <a:xfrm>
            <a:off x="6172200" y="54102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ln>
        </p:spPr>
        <p:txBody>
          <a:bodyPr wrap="none" anchor="ctr"/>
          <a:lstStyle/>
          <a:p>
            <a:endParaRPr lang="en-US"/>
          </a:p>
        </p:txBody>
      </p:sp>
      <p:sp>
        <p:nvSpPr>
          <p:cNvPr id="3111" name="AutoShape 39"/>
          <p:cNvSpPr>
            <a:spLocks noChangeArrowheads="1"/>
          </p:cNvSpPr>
          <p:nvPr/>
        </p:nvSpPr>
        <p:spPr bwMode="auto">
          <a:xfrm>
            <a:off x="5791200" y="2895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ln>
        </p:spPr>
        <p:txBody>
          <a:bodyPr wrap="none" anchor="ctr"/>
          <a:lstStyle/>
          <a:p>
            <a:endParaRPr lang="en-US"/>
          </a:p>
        </p:txBody>
      </p:sp>
      <p:sp>
        <p:nvSpPr>
          <p:cNvPr id="3112" name="AutoShape 40"/>
          <p:cNvSpPr>
            <a:spLocks noChangeArrowheads="1"/>
          </p:cNvSpPr>
          <p:nvPr/>
        </p:nvSpPr>
        <p:spPr bwMode="auto">
          <a:xfrm>
            <a:off x="6172200" y="4038600"/>
            <a:ext cx="493713" cy="539750"/>
          </a:xfrm>
          <a:prstGeom prst="star4">
            <a:avLst>
              <a:gd name="adj" fmla="val 12380"/>
            </a:avLst>
          </a:prstGeom>
          <a:gradFill rotWithShape="1">
            <a:gsLst>
              <a:gs pos="0">
                <a:srgbClr val="06E81C"/>
              </a:gs>
              <a:gs pos="100000">
                <a:srgbClr val="FF8200"/>
              </a:gs>
            </a:gsLst>
            <a:path path="shape">
              <a:fillToRect l="50000" t="50000" r="50000" b="50000"/>
            </a:path>
          </a:gradFill>
          <a:ln w="9525">
            <a:noFill/>
            <a:miter lim="800000"/>
          </a:ln>
        </p:spPr>
        <p:txBody>
          <a:bodyPr wrap="none" anchor="ctr"/>
          <a:lstStyle/>
          <a:p>
            <a:endParaRPr lang="en-US"/>
          </a:p>
        </p:txBody>
      </p:sp>
      <p:sp>
        <p:nvSpPr>
          <p:cNvPr id="3115" name="WordArt 43"/>
          <p:cNvSpPr>
            <a:spLocks noChangeArrowheads="1" noChangeShapeType="1" noTextEdit="1"/>
          </p:cNvSpPr>
          <p:nvPr/>
        </p:nvSpPr>
        <p:spPr bwMode="auto">
          <a:xfrm>
            <a:off x="1066800" y="2057400"/>
            <a:ext cx="7543800" cy="838200"/>
          </a:xfrm>
          <a:prstGeom prst="rect">
            <a:avLst/>
          </a:prstGeom>
        </p:spPr>
        <p:txBody>
          <a:bodyPr wrap="none" fromWordArt="1">
            <a:prstTxWarp prst="textPlain">
              <a:avLst>
                <a:gd name="adj" fmla="val 50000"/>
              </a:avLst>
            </a:prstTxWarp>
          </a:bodyPr>
          <a:lstStyle/>
          <a:p>
            <a:pPr algn="ctr"/>
            <a:r>
              <a:rPr lang="en-US" sz="3600" b="1" kern="10">
                <a:ln w="12700">
                  <a:solidFill>
                    <a:schemeClr val="tx1"/>
                  </a:solidFill>
                  <a:rou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2700000" scaled="1"/>
                </a:gradFill>
                <a:effectLst>
                  <a:outerShdw dist="38100" dir="2700000" algn="tl" rotWithShape="0">
                    <a:srgbClr val="000000">
                      <a:alpha val="43137"/>
                    </a:srgbClr>
                  </a:outerShdw>
                </a:effectLst>
                <a:latin typeface="Times New Roman" panose="02020603050405020304"/>
                <a:cs typeface="Times New Roman" panose="02020603050405020304"/>
              </a:rPr>
              <a:t>QUÝ THẦY CÔ ĐẾN DỰ GIỜ</a:t>
            </a:r>
          </a:p>
        </p:txBody>
      </p:sp>
      <p:sp>
        <p:nvSpPr>
          <p:cNvPr id="3116" name="Text Box 44"/>
          <p:cNvSpPr txBox="1">
            <a:spLocks noChangeArrowheads="1"/>
          </p:cNvSpPr>
          <p:nvPr/>
        </p:nvSpPr>
        <p:spPr bwMode="auto">
          <a:xfrm>
            <a:off x="914400" y="4343400"/>
            <a:ext cx="7315200" cy="830263"/>
          </a:xfrm>
          <a:prstGeom prst="rect">
            <a:avLst/>
          </a:prstGeom>
          <a:noFill/>
          <a:ln w="9525">
            <a:noFill/>
            <a:miter lim="800000"/>
          </a:ln>
        </p:spPr>
        <p:txBody>
          <a:bodyPr>
            <a:spAutoFit/>
          </a:bodyPr>
          <a:lstStyle/>
          <a:p>
            <a:pPr algn="ctr">
              <a:spcBef>
                <a:spcPct val="50000"/>
              </a:spcBef>
            </a:pPr>
            <a:r>
              <a:rPr lang="en-US" sz="4800" b="1" dirty="0">
                <a:solidFill>
                  <a:srgbClr val="FF3300"/>
                </a:solidFill>
                <a:latin typeface="Times New Roman" panose="02020603050405020304" pitchFamily="18" charset="0"/>
                <a:cs typeface="Times New Roman" panose="02020603050405020304" pitchFamily="18" charset="0"/>
              </a:rPr>
              <a:t>MÔN :</a:t>
            </a:r>
            <a:r>
              <a:rPr lang="vi-VN" sz="4800" b="1" dirty="0">
                <a:solidFill>
                  <a:srgbClr val="FF3300"/>
                </a:solidFill>
                <a:latin typeface="Times New Roman" panose="02020603050405020304" pitchFamily="18" charset="0"/>
                <a:cs typeface="Times New Roman" panose="02020603050405020304" pitchFamily="18" charset="0"/>
              </a:rPr>
              <a:t> KHTN 6</a:t>
            </a:r>
            <a:endParaRPr lang="en-US" sz="4800" b="1" dirty="0">
              <a:solidFill>
                <a:srgbClr val="FF3300"/>
              </a:solidFill>
              <a:latin typeface="Times New Roman" panose="02020603050405020304" pitchFamily="18" charset="0"/>
              <a:cs typeface="Times New Roman" panose="02020603050405020304" pitchFamily="18" charset="0"/>
            </a:endParaRPr>
          </a:p>
        </p:txBody>
      </p:sp>
      <p:sp>
        <p:nvSpPr>
          <p:cNvPr id="3117" name="WordArt 45"/>
          <p:cNvSpPr>
            <a:spLocks noChangeArrowheads="1" noChangeShapeType="1" noTextEdit="1"/>
          </p:cNvSpPr>
          <p:nvPr/>
        </p:nvSpPr>
        <p:spPr bwMode="auto">
          <a:xfrm>
            <a:off x="1295400" y="1066800"/>
            <a:ext cx="7400925" cy="9604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ln>
                <a:gradFill rotWithShape="1">
                  <a:gsLst>
                    <a:gs pos="0">
                      <a:srgbClr val="FF3399"/>
                    </a:gs>
                    <a:gs pos="25000">
                      <a:srgbClr val="FF6633"/>
                    </a:gs>
                    <a:gs pos="50000">
                      <a:srgbClr val="FFFF00"/>
                    </a:gs>
                    <a:gs pos="75000">
                      <a:srgbClr val="01A78F"/>
                    </a:gs>
                    <a:gs pos="100000">
                      <a:srgbClr val="3366FF"/>
                    </a:gs>
                  </a:gsLst>
                  <a:lin ang="5400000" scaled="1"/>
                </a:gradFill>
                <a:latin typeface="Times New Roman" panose="02020603050405020304"/>
                <a:cs typeface="Times New Roman" panose="02020603050405020304"/>
              </a:rPr>
              <a:t>NHIỆT LIỆT CHÀO MỪNG  </a:t>
            </a:r>
          </a:p>
        </p:txBody>
      </p:sp>
      <p:pic>
        <p:nvPicPr>
          <p:cNvPr id="5" name="Picture 46" descr="Fireworks-01"/>
          <p:cNvPicPr>
            <a:picLocks noChangeAspect="1" noChangeArrowheads="1" noCrop="1"/>
          </p:cNvPicPr>
          <p:nvPr/>
        </p:nvPicPr>
        <p:blipFill>
          <a:blip r:embed="rId7"/>
          <a:srcRect/>
          <a:stretch>
            <a:fillRect/>
          </a:stretch>
        </p:blipFill>
        <p:spPr bwMode="auto">
          <a:xfrm>
            <a:off x="2590800" y="0"/>
            <a:ext cx="1304925" cy="1333500"/>
          </a:xfrm>
          <a:prstGeom prst="rect">
            <a:avLst/>
          </a:prstGeom>
          <a:noFill/>
          <a:ln w="9525">
            <a:noFill/>
            <a:miter lim="800000"/>
            <a:headEnd/>
            <a:tailEnd/>
          </a:ln>
        </p:spPr>
      </p:pic>
      <p:pic>
        <p:nvPicPr>
          <p:cNvPr id="6" name="Picture 47" descr="Fireworks-01"/>
          <p:cNvPicPr>
            <a:picLocks noChangeAspect="1" noChangeArrowheads="1" noCrop="1"/>
          </p:cNvPicPr>
          <p:nvPr/>
        </p:nvPicPr>
        <p:blipFill>
          <a:blip r:embed="rId7"/>
          <a:srcRect/>
          <a:stretch>
            <a:fillRect/>
          </a:stretch>
        </p:blipFill>
        <p:spPr bwMode="auto">
          <a:xfrm>
            <a:off x="2590800" y="0"/>
            <a:ext cx="1304925" cy="1333500"/>
          </a:xfrm>
          <a:prstGeom prst="rect">
            <a:avLst/>
          </a:prstGeom>
          <a:noFill/>
          <a:ln w="9525">
            <a:noFill/>
            <a:miter lim="800000"/>
            <a:headEnd/>
            <a:tailEnd/>
          </a:ln>
        </p:spPr>
      </p:pic>
      <p:pic>
        <p:nvPicPr>
          <p:cNvPr id="7" name="Picture 48" descr="Fireworks-02"/>
          <p:cNvPicPr>
            <a:picLocks noChangeAspect="1" noChangeArrowheads="1" noCrop="1"/>
          </p:cNvPicPr>
          <p:nvPr/>
        </p:nvPicPr>
        <p:blipFill>
          <a:blip r:embed="rId8"/>
          <a:srcRect/>
          <a:stretch>
            <a:fillRect/>
          </a:stretch>
        </p:blipFill>
        <p:spPr bwMode="auto">
          <a:xfrm>
            <a:off x="2514600" y="0"/>
            <a:ext cx="1447800" cy="1209675"/>
          </a:xfrm>
          <a:prstGeom prst="rect">
            <a:avLst/>
          </a:prstGeom>
          <a:noFill/>
          <a:ln w="9525">
            <a:noFill/>
            <a:miter lim="800000"/>
            <a:headEnd/>
            <a:tailEnd/>
          </a:ln>
        </p:spPr>
      </p:pic>
      <p:pic>
        <p:nvPicPr>
          <p:cNvPr id="3113" name="Picture 49" descr="Fireworks-01"/>
          <p:cNvPicPr>
            <a:picLocks noChangeAspect="1" noChangeArrowheads="1" noCrop="1"/>
          </p:cNvPicPr>
          <p:nvPr/>
        </p:nvPicPr>
        <p:blipFill>
          <a:blip r:embed="rId7"/>
          <a:srcRect/>
          <a:stretch>
            <a:fillRect/>
          </a:stretch>
        </p:blipFill>
        <p:spPr bwMode="auto">
          <a:xfrm>
            <a:off x="6705600" y="0"/>
            <a:ext cx="1304925" cy="1295400"/>
          </a:xfrm>
          <a:prstGeom prst="rect">
            <a:avLst/>
          </a:prstGeom>
          <a:noFill/>
          <a:ln w="9525">
            <a:noFill/>
            <a:miter lim="800000"/>
            <a:headEnd/>
            <a:tailEnd/>
          </a:ln>
        </p:spPr>
      </p:pic>
      <p:pic>
        <p:nvPicPr>
          <p:cNvPr id="3114" name="Picture 50" descr="Fireworks-02"/>
          <p:cNvPicPr>
            <a:picLocks noChangeAspect="1" noChangeArrowheads="1" noCrop="1"/>
          </p:cNvPicPr>
          <p:nvPr/>
        </p:nvPicPr>
        <p:blipFill>
          <a:blip r:embed="rId8"/>
          <a:srcRect/>
          <a:stretch>
            <a:fillRect/>
          </a:stretch>
        </p:blipFill>
        <p:spPr bwMode="auto">
          <a:xfrm>
            <a:off x="6553200" y="0"/>
            <a:ext cx="1447800" cy="1209675"/>
          </a:xfrm>
          <a:prstGeom prst="rect">
            <a:avLst/>
          </a:prstGeom>
          <a:noFill/>
          <a:ln w="9525">
            <a:noFill/>
            <a:miter lim="800000"/>
            <a:headEnd/>
            <a:tailEnd/>
          </a:ln>
        </p:spPr>
      </p:pic>
      <p:pic>
        <p:nvPicPr>
          <p:cNvPr id="8" name="Picture 51" descr="Fireworks-02"/>
          <p:cNvPicPr>
            <a:picLocks noChangeAspect="1" noChangeArrowheads="1" noCrop="1"/>
          </p:cNvPicPr>
          <p:nvPr/>
        </p:nvPicPr>
        <p:blipFill>
          <a:blip r:embed="rId8"/>
          <a:srcRect/>
          <a:stretch>
            <a:fillRect/>
          </a:stretch>
        </p:blipFill>
        <p:spPr bwMode="auto">
          <a:xfrm>
            <a:off x="6624638" y="100013"/>
            <a:ext cx="1447800" cy="1133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1000" fill="hold"/>
                                        <p:tgtEl>
                                          <p:spTgt spid="3077"/>
                                        </p:tgtEl>
                                        <p:attrNameLst>
                                          <p:attrName>ppt_w</p:attrName>
                                        </p:attrNameLst>
                                      </p:cBhvr>
                                      <p:tavLst>
                                        <p:tav tm="0">
                                          <p:val>
                                            <p:fltVal val="0"/>
                                          </p:val>
                                        </p:tav>
                                        <p:tav tm="100000">
                                          <p:val>
                                            <p:strVal val="#ppt_w"/>
                                          </p:val>
                                        </p:tav>
                                      </p:tavLst>
                                    </p:anim>
                                    <p:anim calcmode="lin" valueType="num">
                                      <p:cBhvr>
                                        <p:cTn id="8" dur="1000" fill="hold"/>
                                        <p:tgtEl>
                                          <p:spTgt spid="3077"/>
                                        </p:tgtEl>
                                        <p:attrNameLst>
                                          <p:attrName>ppt_h</p:attrName>
                                        </p:attrNameLst>
                                      </p:cBhvr>
                                      <p:tavLst>
                                        <p:tav tm="0">
                                          <p:val>
                                            <p:fltVal val="0"/>
                                          </p:val>
                                        </p:tav>
                                        <p:tav tm="100000">
                                          <p:val>
                                            <p:strVal val="#ppt_h"/>
                                          </p:val>
                                        </p:tav>
                                      </p:tavLst>
                                    </p:anim>
                                    <p:anim calcmode="lin" valueType="num">
                                      <p:cBhvr>
                                        <p:cTn id="9" dur="1000" fill="hold"/>
                                        <p:tgtEl>
                                          <p:spTgt spid="3077"/>
                                        </p:tgtEl>
                                        <p:attrNameLst>
                                          <p:attrName>ppt_x</p:attrName>
                                        </p:attrNameLst>
                                      </p:cBhvr>
                                      <p:tavLst>
                                        <p:tav tm="0">
                                          <p:val>
                                            <p:fltVal val="0.5"/>
                                          </p:val>
                                        </p:tav>
                                        <p:tav tm="100000">
                                          <p:val>
                                            <p:strVal val="#ppt_x"/>
                                          </p:val>
                                        </p:tav>
                                      </p:tavLst>
                                    </p:anim>
                                    <p:anim calcmode="lin" valueType="num">
                                      <p:cBhvr>
                                        <p:cTn id="10" dur="1000" fill="hold"/>
                                        <p:tgtEl>
                                          <p:spTgt spid="3077"/>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p:cTn id="13" dur="1000" fill="hold"/>
                                        <p:tgtEl>
                                          <p:spTgt spid="3078"/>
                                        </p:tgtEl>
                                        <p:attrNameLst>
                                          <p:attrName>ppt_w</p:attrName>
                                        </p:attrNameLst>
                                      </p:cBhvr>
                                      <p:tavLst>
                                        <p:tav tm="0">
                                          <p:val>
                                            <p:fltVal val="0"/>
                                          </p:val>
                                        </p:tav>
                                        <p:tav tm="100000">
                                          <p:val>
                                            <p:strVal val="#ppt_w"/>
                                          </p:val>
                                        </p:tav>
                                      </p:tavLst>
                                    </p:anim>
                                    <p:anim calcmode="lin" valueType="num">
                                      <p:cBhvr>
                                        <p:cTn id="14" dur="1000" fill="hold"/>
                                        <p:tgtEl>
                                          <p:spTgt spid="3078"/>
                                        </p:tgtEl>
                                        <p:attrNameLst>
                                          <p:attrName>ppt_h</p:attrName>
                                        </p:attrNameLst>
                                      </p:cBhvr>
                                      <p:tavLst>
                                        <p:tav tm="0">
                                          <p:val>
                                            <p:fltVal val="0"/>
                                          </p:val>
                                        </p:tav>
                                        <p:tav tm="100000">
                                          <p:val>
                                            <p:strVal val="#ppt_h"/>
                                          </p:val>
                                        </p:tav>
                                      </p:tavLst>
                                    </p:anim>
                                    <p:anim calcmode="lin" valueType="num">
                                      <p:cBhvr>
                                        <p:cTn id="15" dur="1000" fill="hold"/>
                                        <p:tgtEl>
                                          <p:spTgt spid="3078"/>
                                        </p:tgtEl>
                                        <p:attrNameLst>
                                          <p:attrName>ppt_x</p:attrName>
                                        </p:attrNameLst>
                                      </p:cBhvr>
                                      <p:tavLst>
                                        <p:tav tm="0">
                                          <p:val>
                                            <p:fltVal val="0.5"/>
                                          </p:val>
                                        </p:tav>
                                        <p:tav tm="100000">
                                          <p:val>
                                            <p:strVal val="#ppt_x"/>
                                          </p:val>
                                        </p:tav>
                                      </p:tavLst>
                                    </p:anim>
                                    <p:anim calcmode="lin" valueType="num">
                                      <p:cBhvr>
                                        <p:cTn id="16" dur="1000" fill="hold"/>
                                        <p:tgtEl>
                                          <p:spTgt spid="3078"/>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3079"/>
                                        </p:tgtEl>
                                        <p:attrNameLst>
                                          <p:attrName>style.visibility</p:attrName>
                                        </p:attrNameLst>
                                      </p:cBhvr>
                                      <p:to>
                                        <p:strVal val="visible"/>
                                      </p:to>
                                    </p:set>
                                    <p:anim calcmode="lin" valueType="num">
                                      <p:cBhvr>
                                        <p:cTn id="19" dur="1000" fill="hold"/>
                                        <p:tgtEl>
                                          <p:spTgt spid="3079"/>
                                        </p:tgtEl>
                                        <p:attrNameLst>
                                          <p:attrName>ppt_w</p:attrName>
                                        </p:attrNameLst>
                                      </p:cBhvr>
                                      <p:tavLst>
                                        <p:tav tm="0">
                                          <p:val>
                                            <p:fltVal val="0"/>
                                          </p:val>
                                        </p:tav>
                                        <p:tav tm="100000">
                                          <p:val>
                                            <p:strVal val="#ppt_w"/>
                                          </p:val>
                                        </p:tav>
                                      </p:tavLst>
                                    </p:anim>
                                    <p:anim calcmode="lin" valueType="num">
                                      <p:cBhvr>
                                        <p:cTn id="20" dur="1000" fill="hold"/>
                                        <p:tgtEl>
                                          <p:spTgt spid="3079"/>
                                        </p:tgtEl>
                                        <p:attrNameLst>
                                          <p:attrName>ppt_h</p:attrName>
                                        </p:attrNameLst>
                                      </p:cBhvr>
                                      <p:tavLst>
                                        <p:tav tm="0">
                                          <p:val>
                                            <p:fltVal val="0"/>
                                          </p:val>
                                        </p:tav>
                                        <p:tav tm="100000">
                                          <p:val>
                                            <p:strVal val="#ppt_h"/>
                                          </p:val>
                                        </p:tav>
                                      </p:tavLst>
                                    </p:anim>
                                    <p:anim calcmode="lin" valueType="num">
                                      <p:cBhvr>
                                        <p:cTn id="21" dur="1000" fill="hold"/>
                                        <p:tgtEl>
                                          <p:spTgt spid="3079"/>
                                        </p:tgtEl>
                                        <p:attrNameLst>
                                          <p:attrName>ppt_x</p:attrName>
                                        </p:attrNameLst>
                                      </p:cBhvr>
                                      <p:tavLst>
                                        <p:tav tm="0">
                                          <p:val>
                                            <p:fltVal val="0.5"/>
                                          </p:val>
                                        </p:tav>
                                        <p:tav tm="100000">
                                          <p:val>
                                            <p:strVal val="#ppt_x"/>
                                          </p:val>
                                        </p:tav>
                                      </p:tavLst>
                                    </p:anim>
                                    <p:anim calcmode="lin" valueType="num">
                                      <p:cBhvr>
                                        <p:cTn id="22" dur="1000" fill="hold"/>
                                        <p:tgtEl>
                                          <p:spTgt spid="3079"/>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0"/>
                                  </p:stCondLst>
                                  <p:childTnLst>
                                    <p:set>
                                      <p:cBhvr>
                                        <p:cTn id="24" dur="1" fill="hold">
                                          <p:stCondLst>
                                            <p:cond delay="0"/>
                                          </p:stCondLst>
                                        </p:cTn>
                                        <p:tgtEl>
                                          <p:spTgt spid="3080"/>
                                        </p:tgtEl>
                                        <p:attrNameLst>
                                          <p:attrName>style.visibility</p:attrName>
                                        </p:attrNameLst>
                                      </p:cBhvr>
                                      <p:to>
                                        <p:strVal val="visible"/>
                                      </p:to>
                                    </p:set>
                                    <p:anim calcmode="lin" valueType="num">
                                      <p:cBhvr>
                                        <p:cTn id="25" dur="1000" fill="hold"/>
                                        <p:tgtEl>
                                          <p:spTgt spid="3080"/>
                                        </p:tgtEl>
                                        <p:attrNameLst>
                                          <p:attrName>ppt_w</p:attrName>
                                        </p:attrNameLst>
                                      </p:cBhvr>
                                      <p:tavLst>
                                        <p:tav tm="0">
                                          <p:val>
                                            <p:fltVal val="0"/>
                                          </p:val>
                                        </p:tav>
                                        <p:tav tm="100000">
                                          <p:val>
                                            <p:strVal val="#ppt_w"/>
                                          </p:val>
                                        </p:tav>
                                      </p:tavLst>
                                    </p:anim>
                                    <p:anim calcmode="lin" valueType="num">
                                      <p:cBhvr>
                                        <p:cTn id="26" dur="1000" fill="hold"/>
                                        <p:tgtEl>
                                          <p:spTgt spid="3080"/>
                                        </p:tgtEl>
                                        <p:attrNameLst>
                                          <p:attrName>ppt_h</p:attrName>
                                        </p:attrNameLst>
                                      </p:cBhvr>
                                      <p:tavLst>
                                        <p:tav tm="0">
                                          <p:val>
                                            <p:fltVal val="0"/>
                                          </p:val>
                                        </p:tav>
                                        <p:tav tm="100000">
                                          <p:val>
                                            <p:strVal val="#ppt_h"/>
                                          </p:val>
                                        </p:tav>
                                      </p:tavLst>
                                    </p:anim>
                                    <p:anim calcmode="lin" valueType="num">
                                      <p:cBhvr>
                                        <p:cTn id="27" dur="1000" fill="hold"/>
                                        <p:tgtEl>
                                          <p:spTgt spid="3080"/>
                                        </p:tgtEl>
                                        <p:attrNameLst>
                                          <p:attrName>ppt_x</p:attrName>
                                        </p:attrNameLst>
                                      </p:cBhvr>
                                      <p:tavLst>
                                        <p:tav tm="0">
                                          <p:val>
                                            <p:fltVal val="0.5"/>
                                          </p:val>
                                        </p:tav>
                                        <p:tav tm="100000">
                                          <p:val>
                                            <p:strVal val="#ppt_x"/>
                                          </p:val>
                                        </p:tav>
                                      </p:tavLst>
                                    </p:anim>
                                    <p:anim calcmode="lin" valueType="num">
                                      <p:cBhvr>
                                        <p:cTn id="28" dur="1000" fill="hold"/>
                                        <p:tgtEl>
                                          <p:spTgt spid="3080"/>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0"/>
                                  </p:stCondLst>
                                  <p:childTnLst>
                                    <p:set>
                                      <p:cBhvr>
                                        <p:cTn id="30" dur="1" fill="hold">
                                          <p:stCondLst>
                                            <p:cond delay="0"/>
                                          </p:stCondLst>
                                        </p:cTn>
                                        <p:tgtEl>
                                          <p:spTgt spid="3081"/>
                                        </p:tgtEl>
                                        <p:attrNameLst>
                                          <p:attrName>style.visibility</p:attrName>
                                        </p:attrNameLst>
                                      </p:cBhvr>
                                      <p:to>
                                        <p:strVal val="visible"/>
                                      </p:to>
                                    </p:set>
                                    <p:anim calcmode="lin" valueType="num">
                                      <p:cBhvr>
                                        <p:cTn id="31" dur="1000" fill="hold"/>
                                        <p:tgtEl>
                                          <p:spTgt spid="3081"/>
                                        </p:tgtEl>
                                        <p:attrNameLst>
                                          <p:attrName>ppt_w</p:attrName>
                                        </p:attrNameLst>
                                      </p:cBhvr>
                                      <p:tavLst>
                                        <p:tav tm="0">
                                          <p:val>
                                            <p:fltVal val="0"/>
                                          </p:val>
                                        </p:tav>
                                        <p:tav tm="100000">
                                          <p:val>
                                            <p:strVal val="#ppt_w"/>
                                          </p:val>
                                        </p:tav>
                                      </p:tavLst>
                                    </p:anim>
                                    <p:anim calcmode="lin" valueType="num">
                                      <p:cBhvr>
                                        <p:cTn id="32" dur="1000" fill="hold"/>
                                        <p:tgtEl>
                                          <p:spTgt spid="3081"/>
                                        </p:tgtEl>
                                        <p:attrNameLst>
                                          <p:attrName>ppt_h</p:attrName>
                                        </p:attrNameLst>
                                      </p:cBhvr>
                                      <p:tavLst>
                                        <p:tav tm="0">
                                          <p:val>
                                            <p:fltVal val="0"/>
                                          </p:val>
                                        </p:tav>
                                        <p:tav tm="100000">
                                          <p:val>
                                            <p:strVal val="#ppt_h"/>
                                          </p:val>
                                        </p:tav>
                                      </p:tavLst>
                                    </p:anim>
                                    <p:anim calcmode="lin" valueType="num">
                                      <p:cBhvr>
                                        <p:cTn id="33" dur="1000" fill="hold"/>
                                        <p:tgtEl>
                                          <p:spTgt spid="3081"/>
                                        </p:tgtEl>
                                        <p:attrNameLst>
                                          <p:attrName>ppt_x</p:attrName>
                                        </p:attrNameLst>
                                      </p:cBhvr>
                                      <p:tavLst>
                                        <p:tav tm="0">
                                          <p:val>
                                            <p:fltVal val="0.5"/>
                                          </p:val>
                                        </p:tav>
                                        <p:tav tm="100000">
                                          <p:val>
                                            <p:strVal val="#ppt_x"/>
                                          </p:val>
                                        </p:tav>
                                      </p:tavLst>
                                    </p:anim>
                                    <p:anim calcmode="lin" valueType="num">
                                      <p:cBhvr>
                                        <p:cTn id="34" dur="1000" fill="hold"/>
                                        <p:tgtEl>
                                          <p:spTgt spid="3081"/>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0"/>
                                  </p:stCondLst>
                                  <p:childTnLst>
                                    <p:set>
                                      <p:cBhvr>
                                        <p:cTn id="36" dur="1" fill="hold">
                                          <p:stCondLst>
                                            <p:cond delay="0"/>
                                          </p:stCondLst>
                                        </p:cTn>
                                        <p:tgtEl>
                                          <p:spTgt spid="3082"/>
                                        </p:tgtEl>
                                        <p:attrNameLst>
                                          <p:attrName>style.visibility</p:attrName>
                                        </p:attrNameLst>
                                      </p:cBhvr>
                                      <p:to>
                                        <p:strVal val="visible"/>
                                      </p:to>
                                    </p:set>
                                    <p:anim calcmode="lin" valueType="num">
                                      <p:cBhvr>
                                        <p:cTn id="37" dur="1000" fill="hold"/>
                                        <p:tgtEl>
                                          <p:spTgt spid="3082"/>
                                        </p:tgtEl>
                                        <p:attrNameLst>
                                          <p:attrName>ppt_w</p:attrName>
                                        </p:attrNameLst>
                                      </p:cBhvr>
                                      <p:tavLst>
                                        <p:tav tm="0">
                                          <p:val>
                                            <p:fltVal val="0"/>
                                          </p:val>
                                        </p:tav>
                                        <p:tav tm="100000">
                                          <p:val>
                                            <p:strVal val="#ppt_w"/>
                                          </p:val>
                                        </p:tav>
                                      </p:tavLst>
                                    </p:anim>
                                    <p:anim calcmode="lin" valueType="num">
                                      <p:cBhvr>
                                        <p:cTn id="38" dur="1000" fill="hold"/>
                                        <p:tgtEl>
                                          <p:spTgt spid="3082"/>
                                        </p:tgtEl>
                                        <p:attrNameLst>
                                          <p:attrName>ppt_h</p:attrName>
                                        </p:attrNameLst>
                                      </p:cBhvr>
                                      <p:tavLst>
                                        <p:tav tm="0">
                                          <p:val>
                                            <p:fltVal val="0"/>
                                          </p:val>
                                        </p:tav>
                                        <p:tav tm="100000">
                                          <p:val>
                                            <p:strVal val="#ppt_h"/>
                                          </p:val>
                                        </p:tav>
                                      </p:tavLst>
                                    </p:anim>
                                    <p:anim calcmode="lin" valueType="num">
                                      <p:cBhvr>
                                        <p:cTn id="39" dur="1000" fill="hold"/>
                                        <p:tgtEl>
                                          <p:spTgt spid="3082"/>
                                        </p:tgtEl>
                                        <p:attrNameLst>
                                          <p:attrName>ppt_x</p:attrName>
                                        </p:attrNameLst>
                                      </p:cBhvr>
                                      <p:tavLst>
                                        <p:tav tm="0">
                                          <p:val>
                                            <p:fltVal val="0.5"/>
                                          </p:val>
                                        </p:tav>
                                        <p:tav tm="100000">
                                          <p:val>
                                            <p:strVal val="#ppt_x"/>
                                          </p:val>
                                        </p:tav>
                                      </p:tavLst>
                                    </p:anim>
                                    <p:anim calcmode="lin" valueType="num">
                                      <p:cBhvr>
                                        <p:cTn id="40" dur="1000" fill="hold"/>
                                        <p:tgtEl>
                                          <p:spTgt spid="3082"/>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1500"/>
                                  </p:stCondLst>
                                  <p:childTnLst>
                                    <p:set>
                                      <p:cBhvr>
                                        <p:cTn id="42" dur="1" fill="hold">
                                          <p:stCondLst>
                                            <p:cond delay="0"/>
                                          </p:stCondLst>
                                        </p:cTn>
                                        <p:tgtEl>
                                          <p:spTgt spid="3083"/>
                                        </p:tgtEl>
                                        <p:attrNameLst>
                                          <p:attrName>style.visibility</p:attrName>
                                        </p:attrNameLst>
                                      </p:cBhvr>
                                      <p:to>
                                        <p:strVal val="visible"/>
                                      </p:to>
                                    </p:set>
                                    <p:anim calcmode="lin" valueType="num">
                                      <p:cBhvr>
                                        <p:cTn id="43" dur="1000" fill="hold"/>
                                        <p:tgtEl>
                                          <p:spTgt spid="3083"/>
                                        </p:tgtEl>
                                        <p:attrNameLst>
                                          <p:attrName>ppt_w</p:attrName>
                                        </p:attrNameLst>
                                      </p:cBhvr>
                                      <p:tavLst>
                                        <p:tav tm="0">
                                          <p:val>
                                            <p:fltVal val="0"/>
                                          </p:val>
                                        </p:tav>
                                        <p:tav tm="100000">
                                          <p:val>
                                            <p:strVal val="#ppt_w"/>
                                          </p:val>
                                        </p:tav>
                                      </p:tavLst>
                                    </p:anim>
                                    <p:anim calcmode="lin" valueType="num">
                                      <p:cBhvr>
                                        <p:cTn id="44" dur="1000" fill="hold"/>
                                        <p:tgtEl>
                                          <p:spTgt spid="3083"/>
                                        </p:tgtEl>
                                        <p:attrNameLst>
                                          <p:attrName>ppt_h</p:attrName>
                                        </p:attrNameLst>
                                      </p:cBhvr>
                                      <p:tavLst>
                                        <p:tav tm="0">
                                          <p:val>
                                            <p:fltVal val="0"/>
                                          </p:val>
                                        </p:tav>
                                        <p:tav tm="100000">
                                          <p:val>
                                            <p:strVal val="#ppt_h"/>
                                          </p:val>
                                        </p:tav>
                                      </p:tavLst>
                                    </p:anim>
                                    <p:anim calcmode="lin" valueType="num">
                                      <p:cBhvr>
                                        <p:cTn id="45" dur="1000" fill="hold"/>
                                        <p:tgtEl>
                                          <p:spTgt spid="3083"/>
                                        </p:tgtEl>
                                        <p:attrNameLst>
                                          <p:attrName>ppt_x</p:attrName>
                                        </p:attrNameLst>
                                      </p:cBhvr>
                                      <p:tavLst>
                                        <p:tav tm="0">
                                          <p:val>
                                            <p:fltVal val="0.5"/>
                                          </p:val>
                                        </p:tav>
                                        <p:tav tm="100000">
                                          <p:val>
                                            <p:strVal val="#ppt_x"/>
                                          </p:val>
                                        </p:tav>
                                      </p:tavLst>
                                    </p:anim>
                                    <p:anim calcmode="lin" valueType="num">
                                      <p:cBhvr>
                                        <p:cTn id="46" dur="1000" fill="hold"/>
                                        <p:tgtEl>
                                          <p:spTgt spid="3083"/>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1500"/>
                                  </p:stCondLst>
                                  <p:childTnLst>
                                    <p:set>
                                      <p:cBhvr>
                                        <p:cTn id="48" dur="1" fill="hold">
                                          <p:stCondLst>
                                            <p:cond delay="0"/>
                                          </p:stCondLst>
                                        </p:cTn>
                                        <p:tgtEl>
                                          <p:spTgt spid="3084"/>
                                        </p:tgtEl>
                                        <p:attrNameLst>
                                          <p:attrName>style.visibility</p:attrName>
                                        </p:attrNameLst>
                                      </p:cBhvr>
                                      <p:to>
                                        <p:strVal val="visible"/>
                                      </p:to>
                                    </p:set>
                                    <p:anim calcmode="lin" valueType="num">
                                      <p:cBhvr>
                                        <p:cTn id="49" dur="1000" fill="hold"/>
                                        <p:tgtEl>
                                          <p:spTgt spid="3084"/>
                                        </p:tgtEl>
                                        <p:attrNameLst>
                                          <p:attrName>ppt_w</p:attrName>
                                        </p:attrNameLst>
                                      </p:cBhvr>
                                      <p:tavLst>
                                        <p:tav tm="0">
                                          <p:val>
                                            <p:fltVal val="0"/>
                                          </p:val>
                                        </p:tav>
                                        <p:tav tm="100000">
                                          <p:val>
                                            <p:strVal val="#ppt_w"/>
                                          </p:val>
                                        </p:tav>
                                      </p:tavLst>
                                    </p:anim>
                                    <p:anim calcmode="lin" valueType="num">
                                      <p:cBhvr>
                                        <p:cTn id="50" dur="1000" fill="hold"/>
                                        <p:tgtEl>
                                          <p:spTgt spid="3084"/>
                                        </p:tgtEl>
                                        <p:attrNameLst>
                                          <p:attrName>ppt_h</p:attrName>
                                        </p:attrNameLst>
                                      </p:cBhvr>
                                      <p:tavLst>
                                        <p:tav tm="0">
                                          <p:val>
                                            <p:fltVal val="0"/>
                                          </p:val>
                                        </p:tav>
                                        <p:tav tm="100000">
                                          <p:val>
                                            <p:strVal val="#ppt_h"/>
                                          </p:val>
                                        </p:tav>
                                      </p:tavLst>
                                    </p:anim>
                                    <p:anim calcmode="lin" valueType="num">
                                      <p:cBhvr>
                                        <p:cTn id="51" dur="1000" fill="hold"/>
                                        <p:tgtEl>
                                          <p:spTgt spid="3084"/>
                                        </p:tgtEl>
                                        <p:attrNameLst>
                                          <p:attrName>ppt_x</p:attrName>
                                        </p:attrNameLst>
                                      </p:cBhvr>
                                      <p:tavLst>
                                        <p:tav tm="0">
                                          <p:val>
                                            <p:fltVal val="0.5"/>
                                          </p:val>
                                        </p:tav>
                                        <p:tav tm="100000">
                                          <p:val>
                                            <p:strVal val="#ppt_x"/>
                                          </p:val>
                                        </p:tav>
                                      </p:tavLst>
                                    </p:anim>
                                    <p:anim calcmode="lin" valueType="num">
                                      <p:cBhvr>
                                        <p:cTn id="52" dur="1000" fill="hold"/>
                                        <p:tgtEl>
                                          <p:spTgt spid="3084"/>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1500"/>
                                  </p:stCondLst>
                                  <p:childTnLst>
                                    <p:set>
                                      <p:cBhvr>
                                        <p:cTn id="54" dur="1" fill="hold">
                                          <p:stCondLst>
                                            <p:cond delay="0"/>
                                          </p:stCondLst>
                                        </p:cTn>
                                        <p:tgtEl>
                                          <p:spTgt spid="3085"/>
                                        </p:tgtEl>
                                        <p:attrNameLst>
                                          <p:attrName>style.visibility</p:attrName>
                                        </p:attrNameLst>
                                      </p:cBhvr>
                                      <p:to>
                                        <p:strVal val="visible"/>
                                      </p:to>
                                    </p:set>
                                    <p:anim calcmode="lin" valueType="num">
                                      <p:cBhvr>
                                        <p:cTn id="55" dur="1000" fill="hold"/>
                                        <p:tgtEl>
                                          <p:spTgt spid="3085"/>
                                        </p:tgtEl>
                                        <p:attrNameLst>
                                          <p:attrName>ppt_w</p:attrName>
                                        </p:attrNameLst>
                                      </p:cBhvr>
                                      <p:tavLst>
                                        <p:tav tm="0">
                                          <p:val>
                                            <p:fltVal val="0"/>
                                          </p:val>
                                        </p:tav>
                                        <p:tav tm="100000">
                                          <p:val>
                                            <p:strVal val="#ppt_w"/>
                                          </p:val>
                                        </p:tav>
                                      </p:tavLst>
                                    </p:anim>
                                    <p:anim calcmode="lin" valueType="num">
                                      <p:cBhvr>
                                        <p:cTn id="56" dur="1000" fill="hold"/>
                                        <p:tgtEl>
                                          <p:spTgt spid="3085"/>
                                        </p:tgtEl>
                                        <p:attrNameLst>
                                          <p:attrName>ppt_h</p:attrName>
                                        </p:attrNameLst>
                                      </p:cBhvr>
                                      <p:tavLst>
                                        <p:tav tm="0">
                                          <p:val>
                                            <p:fltVal val="0"/>
                                          </p:val>
                                        </p:tav>
                                        <p:tav tm="100000">
                                          <p:val>
                                            <p:strVal val="#ppt_h"/>
                                          </p:val>
                                        </p:tav>
                                      </p:tavLst>
                                    </p:anim>
                                    <p:anim calcmode="lin" valueType="num">
                                      <p:cBhvr>
                                        <p:cTn id="57" dur="1000" fill="hold"/>
                                        <p:tgtEl>
                                          <p:spTgt spid="3085"/>
                                        </p:tgtEl>
                                        <p:attrNameLst>
                                          <p:attrName>ppt_x</p:attrName>
                                        </p:attrNameLst>
                                      </p:cBhvr>
                                      <p:tavLst>
                                        <p:tav tm="0">
                                          <p:val>
                                            <p:fltVal val="0.5"/>
                                          </p:val>
                                        </p:tav>
                                        <p:tav tm="100000">
                                          <p:val>
                                            <p:strVal val="#ppt_x"/>
                                          </p:val>
                                        </p:tav>
                                      </p:tavLst>
                                    </p:anim>
                                    <p:anim calcmode="lin" valueType="num">
                                      <p:cBhvr>
                                        <p:cTn id="58" dur="1000" fill="hold"/>
                                        <p:tgtEl>
                                          <p:spTgt spid="3085"/>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0"/>
                                  </p:stCondLst>
                                  <p:childTnLst>
                                    <p:set>
                                      <p:cBhvr>
                                        <p:cTn id="60" dur="1" fill="hold">
                                          <p:stCondLst>
                                            <p:cond delay="0"/>
                                          </p:stCondLst>
                                        </p:cTn>
                                        <p:tgtEl>
                                          <p:spTgt spid="3086"/>
                                        </p:tgtEl>
                                        <p:attrNameLst>
                                          <p:attrName>style.visibility</p:attrName>
                                        </p:attrNameLst>
                                      </p:cBhvr>
                                      <p:to>
                                        <p:strVal val="visible"/>
                                      </p:to>
                                    </p:set>
                                    <p:anim calcmode="lin" valueType="num">
                                      <p:cBhvr>
                                        <p:cTn id="61" dur="1000" fill="hold"/>
                                        <p:tgtEl>
                                          <p:spTgt spid="3086"/>
                                        </p:tgtEl>
                                        <p:attrNameLst>
                                          <p:attrName>ppt_w</p:attrName>
                                        </p:attrNameLst>
                                      </p:cBhvr>
                                      <p:tavLst>
                                        <p:tav tm="0">
                                          <p:val>
                                            <p:fltVal val="0"/>
                                          </p:val>
                                        </p:tav>
                                        <p:tav tm="100000">
                                          <p:val>
                                            <p:strVal val="#ppt_w"/>
                                          </p:val>
                                        </p:tav>
                                      </p:tavLst>
                                    </p:anim>
                                    <p:anim calcmode="lin" valueType="num">
                                      <p:cBhvr>
                                        <p:cTn id="62" dur="1000" fill="hold"/>
                                        <p:tgtEl>
                                          <p:spTgt spid="3086"/>
                                        </p:tgtEl>
                                        <p:attrNameLst>
                                          <p:attrName>ppt_h</p:attrName>
                                        </p:attrNameLst>
                                      </p:cBhvr>
                                      <p:tavLst>
                                        <p:tav tm="0">
                                          <p:val>
                                            <p:fltVal val="0"/>
                                          </p:val>
                                        </p:tav>
                                        <p:tav tm="100000">
                                          <p:val>
                                            <p:strVal val="#ppt_h"/>
                                          </p:val>
                                        </p:tav>
                                      </p:tavLst>
                                    </p:anim>
                                    <p:anim calcmode="lin" valueType="num">
                                      <p:cBhvr>
                                        <p:cTn id="63" dur="1000" fill="hold"/>
                                        <p:tgtEl>
                                          <p:spTgt spid="3086"/>
                                        </p:tgtEl>
                                        <p:attrNameLst>
                                          <p:attrName>ppt_x</p:attrName>
                                        </p:attrNameLst>
                                      </p:cBhvr>
                                      <p:tavLst>
                                        <p:tav tm="0">
                                          <p:val>
                                            <p:fltVal val="0.5"/>
                                          </p:val>
                                        </p:tav>
                                        <p:tav tm="100000">
                                          <p:val>
                                            <p:strVal val="#ppt_x"/>
                                          </p:val>
                                        </p:tav>
                                      </p:tavLst>
                                    </p:anim>
                                    <p:anim calcmode="lin" valueType="num">
                                      <p:cBhvr>
                                        <p:cTn id="64" dur="1000" fill="hold"/>
                                        <p:tgtEl>
                                          <p:spTgt spid="3086"/>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grpId="0" nodeType="withEffect">
                                  <p:stCondLst>
                                    <p:cond delay="0"/>
                                  </p:stCondLst>
                                  <p:childTnLst>
                                    <p:set>
                                      <p:cBhvr>
                                        <p:cTn id="66" dur="1" fill="hold">
                                          <p:stCondLst>
                                            <p:cond delay="0"/>
                                          </p:stCondLst>
                                        </p:cTn>
                                        <p:tgtEl>
                                          <p:spTgt spid="3087"/>
                                        </p:tgtEl>
                                        <p:attrNameLst>
                                          <p:attrName>style.visibility</p:attrName>
                                        </p:attrNameLst>
                                      </p:cBhvr>
                                      <p:to>
                                        <p:strVal val="visible"/>
                                      </p:to>
                                    </p:set>
                                    <p:anim calcmode="lin" valueType="num">
                                      <p:cBhvr>
                                        <p:cTn id="67" dur="1000" fill="hold"/>
                                        <p:tgtEl>
                                          <p:spTgt spid="3087"/>
                                        </p:tgtEl>
                                        <p:attrNameLst>
                                          <p:attrName>ppt_w</p:attrName>
                                        </p:attrNameLst>
                                      </p:cBhvr>
                                      <p:tavLst>
                                        <p:tav tm="0">
                                          <p:val>
                                            <p:fltVal val="0"/>
                                          </p:val>
                                        </p:tav>
                                        <p:tav tm="100000">
                                          <p:val>
                                            <p:strVal val="#ppt_w"/>
                                          </p:val>
                                        </p:tav>
                                      </p:tavLst>
                                    </p:anim>
                                    <p:anim calcmode="lin" valueType="num">
                                      <p:cBhvr>
                                        <p:cTn id="68" dur="1000" fill="hold"/>
                                        <p:tgtEl>
                                          <p:spTgt spid="3087"/>
                                        </p:tgtEl>
                                        <p:attrNameLst>
                                          <p:attrName>ppt_h</p:attrName>
                                        </p:attrNameLst>
                                      </p:cBhvr>
                                      <p:tavLst>
                                        <p:tav tm="0">
                                          <p:val>
                                            <p:fltVal val="0"/>
                                          </p:val>
                                        </p:tav>
                                        <p:tav tm="100000">
                                          <p:val>
                                            <p:strVal val="#ppt_h"/>
                                          </p:val>
                                        </p:tav>
                                      </p:tavLst>
                                    </p:anim>
                                    <p:anim calcmode="lin" valueType="num">
                                      <p:cBhvr>
                                        <p:cTn id="69" dur="1000" fill="hold"/>
                                        <p:tgtEl>
                                          <p:spTgt spid="3087"/>
                                        </p:tgtEl>
                                        <p:attrNameLst>
                                          <p:attrName>ppt_x</p:attrName>
                                        </p:attrNameLst>
                                      </p:cBhvr>
                                      <p:tavLst>
                                        <p:tav tm="0">
                                          <p:val>
                                            <p:fltVal val="0.5"/>
                                          </p:val>
                                        </p:tav>
                                        <p:tav tm="100000">
                                          <p:val>
                                            <p:strVal val="#ppt_x"/>
                                          </p:val>
                                        </p:tav>
                                      </p:tavLst>
                                    </p:anim>
                                    <p:anim calcmode="lin" valueType="num">
                                      <p:cBhvr>
                                        <p:cTn id="70" dur="1000" fill="hold"/>
                                        <p:tgtEl>
                                          <p:spTgt spid="3087"/>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0"/>
                                  </p:stCondLst>
                                  <p:childTnLst>
                                    <p:set>
                                      <p:cBhvr>
                                        <p:cTn id="72" dur="1" fill="hold">
                                          <p:stCondLst>
                                            <p:cond delay="0"/>
                                          </p:stCondLst>
                                        </p:cTn>
                                        <p:tgtEl>
                                          <p:spTgt spid="3088"/>
                                        </p:tgtEl>
                                        <p:attrNameLst>
                                          <p:attrName>style.visibility</p:attrName>
                                        </p:attrNameLst>
                                      </p:cBhvr>
                                      <p:to>
                                        <p:strVal val="visible"/>
                                      </p:to>
                                    </p:set>
                                    <p:anim calcmode="lin" valueType="num">
                                      <p:cBhvr>
                                        <p:cTn id="73" dur="1000" fill="hold"/>
                                        <p:tgtEl>
                                          <p:spTgt spid="3088"/>
                                        </p:tgtEl>
                                        <p:attrNameLst>
                                          <p:attrName>ppt_w</p:attrName>
                                        </p:attrNameLst>
                                      </p:cBhvr>
                                      <p:tavLst>
                                        <p:tav tm="0">
                                          <p:val>
                                            <p:fltVal val="0"/>
                                          </p:val>
                                        </p:tav>
                                        <p:tav tm="100000">
                                          <p:val>
                                            <p:strVal val="#ppt_w"/>
                                          </p:val>
                                        </p:tav>
                                      </p:tavLst>
                                    </p:anim>
                                    <p:anim calcmode="lin" valueType="num">
                                      <p:cBhvr>
                                        <p:cTn id="74" dur="1000" fill="hold"/>
                                        <p:tgtEl>
                                          <p:spTgt spid="3088"/>
                                        </p:tgtEl>
                                        <p:attrNameLst>
                                          <p:attrName>ppt_h</p:attrName>
                                        </p:attrNameLst>
                                      </p:cBhvr>
                                      <p:tavLst>
                                        <p:tav tm="0">
                                          <p:val>
                                            <p:fltVal val="0"/>
                                          </p:val>
                                        </p:tav>
                                        <p:tav tm="100000">
                                          <p:val>
                                            <p:strVal val="#ppt_h"/>
                                          </p:val>
                                        </p:tav>
                                      </p:tavLst>
                                    </p:anim>
                                    <p:anim calcmode="lin" valueType="num">
                                      <p:cBhvr>
                                        <p:cTn id="75" dur="1000" fill="hold"/>
                                        <p:tgtEl>
                                          <p:spTgt spid="3088"/>
                                        </p:tgtEl>
                                        <p:attrNameLst>
                                          <p:attrName>ppt_x</p:attrName>
                                        </p:attrNameLst>
                                      </p:cBhvr>
                                      <p:tavLst>
                                        <p:tav tm="0">
                                          <p:val>
                                            <p:fltVal val="0.5"/>
                                          </p:val>
                                        </p:tav>
                                        <p:tav tm="100000">
                                          <p:val>
                                            <p:strVal val="#ppt_x"/>
                                          </p:val>
                                        </p:tav>
                                      </p:tavLst>
                                    </p:anim>
                                    <p:anim calcmode="lin" valueType="num">
                                      <p:cBhvr>
                                        <p:cTn id="76" dur="1000" fill="hold"/>
                                        <p:tgtEl>
                                          <p:spTgt spid="3088"/>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0"/>
                                  </p:stCondLst>
                                  <p:childTnLst>
                                    <p:set>
                                      <p:cBhvr>
                                        <p:cTn id="78" dur="1" fill="hold">
                                          <p:stCondLst>
                                            <p:cond delay="0"/>
                                          </p:stCondLst>
                                        </p:cTn>
                                        <p:tgtEl>
                                          <p:spTgt spid="3089"/>
                                        </p:tgtEl>
                                        <p:attrNameLst>
                                          <p:attrName>style.visibility</p:attrName>
                                        </p:attrNameLst>
                                      </p:cBhvr>
                                      <p:to>
                                        <p:strVal val="visible"/>
                                      </p:to>
                                    </p:set>
                                    <p:anim calcmode="lin" valueType="num">
                                      <p:cBhvr>
                                        <p:cTn id="79" dur="1000" fill="hold"/>
                                        <p:tgtEl>
                                          <p:spTgt spid="3089"/>
                                        </p:tgtEl>
                                        <p:attrNameLst>
                                          <p:attrName>ppt_w</p:attrName>
                                        </p:attrNameLst>
                                      </p:cBhvr>
                                      <p:tavLst>
                                        <p:tav tm="0">
                                          <p:val>
                                            <p:fltVal val="0"/>
                                          </p:val>
                                        </p:tav>
                                        <p:tav tm="100000">
                                          <p:val>
                                            <p:strVal val="#ppt_w"/>
                                          </p:val>
                                        </p:tav>
                                      </p:tavLst>
                                    </p:anim>
                                    <p:anim calcmode="lin" valueType="num">
                                      <p:cBhvr>
                                        <p:cTn id="80" dur="1000" fill="hold"/>
                                        <p:tgtEl>
                                          <p:spTgt spid="3089"/>
                                        </p:tgtEl>
                                        <p:attrNameLst>
                                          <p:attrName>ppt_h</p:attrName>
                                        </p:attrNameLst>
                                      </p:cBhvr>
                                      <p:tavLst>
                                        <p:tav tm="0">
                                          <p:val>
                                            <p:fltVal val="0"/>
                                          </p:val>
                                        </p:tav>
                                        <p:tav tm="100000">
                                          <p:val>
                                            <p:strVal val="#ppt_h"/>
                                          </p:val>
                                        </p:tav>
                                      </p:tavLst>
                                    </p:anim>
                                    <p:anim calcmode="lin" valueType="num">
                                      <p:cBhvr>
                                        <p:cTn id="81" dur="1000" fill="hold"/>
                                        <p:tgtEl>
                                          <p:spTgt spid="3089"/>
                                        </p:tgtEl>
                                        <p:attrNameLst>
                                          <p:attrName>ppt_x</p:attrName>
                                        </p:attrNameLst>
                                      </p:cBhvr>
                                      <p:tavLst>
                                        <p:tav tm="0">
                                          <p:val>
                                            <p:fltVal val="0.5"/>
                                          </p:val>
                                        </p:tav>
                                        <p:tav tm="100000">
                                          <p:val>
                                            <p:strVal val="#ppt_x"/>
                                          </p:val>
                                        </p:tav>
                                      </p:tavLst>
                                    </p:anim>
                                    <p:anim calcmode="lin" valueType="num">
                                      <p:cBhvr>
                                        <p:cTn id="82" dur="1000" fill="hold"/>
                                        <p:tgtEl>
                                          <p:spTgt spid="3089"/>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grpId="0" nodeType="withEffect">
                                  <p:stCondLst>
                                    <p:cond delay="0"/>
                                  </p:stCondLst>
                                  <p:childTnLst>
                                    <p:set>
                                      <p:cBhvr>
                                        <p:cTn id="84" dur="1" fill="hold">
                                          <p:stCondLst>
                                            <p:cond delay="0"/>
                                          </p:stCondLst>
                                        </p:cTn>
                                        <p:tgtEl>
                                          <p:spTgt spid="3090"/>
                                        </p:tgtEl>
                                        <p:attrNameLst>
                                          <p:attrName>style.visibility</p:attrName>
                                        </p:attrNameLst>
                                      </p:cBhvr>
                                      <p:to>
                                        <p:strVal val="visible"/>
                                      </p:to>
                                    </p:set>
                                    <p:anim calcmode="lin" valueType="num">
                                      <p:cBhvr>
                                        <p:cTn id="85" dur="1000" fill="hold"/>
                                        <p:tgtEl>
                                          <p:spTgt spid="3090"/>
                                        </p:tgtEl>
                                        <p:attrNameLst>
                                          <p:attrName>ppt_w</p:attrName>
                                        </p:attrNameLst>
                                      </p:cBhvr>
                                      <p:tavLst>
                                        <p:tav tm="0">
                                          <p:val>
                                            <p:fltVal val="0"/>
                                          </p:val>
                                        </p:tav>
                                        <p:tav tm="100000">
                                          <p:val>
                                            <p:strVal val="#ppt_w"/>
                                          </p:val>
                                        </p:tav>
                                      </p:tavLst>
                                    </p:anim>
                                    <p:anim calcmode="lin" valueType="num">
                                      <p:cBhvr>
                                        <p:cTn id="86" dur="1000" fill="hold"/>
                                        <p:tgtEl>
                                          <p:spTgt spid="3090"/>
                                        </p:tgtEl>
                                        <p:attrNameLst>
                                          <p:attrName>ppt_h</p:attrName>
                                        </p:attrNameLst>
                                      </p:cBhvr>
                                      <p:tavLst>
                                        <p:tav tm="0">
                                          <p:val>
                                            <p:fltVal val="0"/>
                                          </p:val>
                                        </p:tav>
                                        <p:tav tm="100000">
                                          <p:val>
                                            <p:strVal val="#ppt_h"/>
                                          </p:val>
                                        </p:tav>
                                      </p:tavLst>
                                    </p:anim>
                                    <p:anim calcmode="lin" valueType="num">
                                      <p:cBhvr>
                                        <p:cTn id="87" dur="1000" fill="hold"/>
                                        <p:tgtEl>
                                          <p:spTgt spid="3090"/>
                                        </p:tgtEl>
                                        <p:attrNameLst>
                                          <p:attrName>ppt_x</p:attrName>
                                        </p:attrNameLst>
                                      </p:cBhvr>
                                      <p:tavLst>
                                        <p:tav tm="0">
                                          <p:val>
                                            <p:fltVal val="0.5"/>
                                          </p:val>
                                        </p:tav>
                                        <p:tav tm="100000">
                                          <p:val>
                                            <p:strVal val="#ppt_x"/>
                                          </p:val>
                                        </p:tav>
                                      </p:tavLst>
                                    </p:anim>
                                    <p:anim calcmode="lin" valueType="num">
                                      <p:cBhvr>
                                        <p:cTn id="88" dur="1000" fill="hold"/>
                                        <p:tgtEl>
                                          <p:spTgt spid="3090"/>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grpId="0" nodeType="withEffect">
                                  <p:stCondLst>
                                    <p:cond delay="0"/>
                                  </p:stCondLst>
                                  <p:childTnLst>
                                    <p:set>
                                      <p:cBhvr>
                                        <p:cTn id="90" dur="1" fill="hold">
                                          <p:stCondLst>
                                            <p:cond delay="0"/>
                                          </p:stCondLst>
                                        </p:cTn>
                                        <p:tgtEl>
                                          <p:spTgt spid="3091"/>
                                        </p:tgtEl>
                                        <p:attrNameLst>
                                          <p:attrName>style.visibility</p:attrName>
                                        </p:attrNameLst>
                                      </p:cBhvr>
                                      <p:to>
                                        <p:strVal val="visible"/>
                                      </p:to>
                                    </p:set>
                                    <p:anim calcmode="lin" valueType="num">
                                      <p:cBhvr>
                                        <p:cTn id="91" dur="1000" fill="hold"/>
                                        <p:tgtEl>
                                          <p:spTgt spid="3091"/>
                                        </p:tgtEl>
                                        <p:attrNameLst>
                                          <p:attrName>ppt_w</p:attrName>
                                        </p:attrNameLst>
                                      </p:cBhvr>
                                      <p:tavLst>
                                        <p:tav tm="0">
                                          <p:val>
                                            <p:fltVal val="0"/>
                                          </p:val>
                                        </p:tav>
                                        <p:tav tm="100000">
                                          <p:val>
                                            <p:strVal val="#ppt_w"/>
                                          </p:val>
                                        </p:tav>
                                      </p:tavLst>
                                    </p:anim>
                                    <p:anim calcmode="lin" valueType="num">
                                      <p:cBhvr>
                                        <p:cTn id="92" dur="1000" fill="hold"/>
                                        <p:tgtEl>
                                          <p:spTgt spid="3091"/>
                                        </p:tgtEl>
                                        <p:attrNameLst>
                                          <p:attrName>ppt_h</p:attrName>
                                        </p:attrNameLst>
                                      </p:cBhvr>
                                      <p:tavLst>
                                        <p:tav tm="0">
                                          <p:val>
                                            <p:fltVal val="0"/>
                                          </p:val>
                                        </p:tav>
                                        <p:tav tm="100000">
                                          <p:val>
                                            <p:strVal val="#ppt_h"/>
                                          </p:val>
                                        </p:tav>
                                      </p:tavLst>
                                    </p:anim>
                                    <p:anim calcmode="lin" valueType="num">
                                      <p:cBhvr>
                                        <p:cTn id="93" dur="1000" fill="hold"/>
                                        <p:tgtEl>
                                          <p:spTgt spid="3091"/>
                                        </p:tgtEl>
                                        <p:attrNameLst>
                                          <p:attrName>ppt_x</p:attrName>
                                        </p:attrNameLst>
                                      </p:cBhvr>
                                      <p:tavLst>
                                        <p:tav tm="0">
                                          <p:val>
                                            <p:fltVal val="0.5"/>
                                          </p:val>
                                        </p:tav>
                                        <p:tav tm="100000">
                                          <p:val>
                                            <p:strVal val="#ppt_x"/>
                                          </p:val>
                                        </p:tav>
                                      </p:tavLst>
                                    </p:anim>
                                    <p:anim calcmode="lin" valueType="num">
                                      <p:cBhvr>
                                        <p:cTn id="94" dur="1000" fill="hold"/>
                                        <p:tgtEl>
                                          <p:spTgt spid="3091"/>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grpId="0" nodeType="withEffect">
                                  <p:stCondLst>
                                    <p:cond delay="0"/>
                                  </p:stCondLst>
                                  <p:childTnLst>
                                    <p:set>
                                      <p:cBhvr>
                                        <p:cTn id="96" dur="1" fill="hold">
                                          <p:stCondLst>
                                            <p:cond delay="0"/>
                                          </p:stCondLst>
                                        </p:cTn>
                                        <p:tgtEl>
                                          <p:spTgt spid="3092"/>
                                        </p:tgtEl>
                                        <p:attrNameLst>
                                          <p:attrName>style.visibility</p:attrName>
                                        </p:attrNameLst>
                                      </p:cBhvr>
                                      <p:to>
                                        <p:strVal val="visible"/>
                                      </p:to>
                                    </p:set>
                                    <p:anim calcmode="lin" valueType="num">
                                      <p:cBhvr>
                                        <p:cTn id="97" dur="1000" fill="hold"/>
                                        <p:tgtEl>
                                          <p:spTgt spid="3092"/>
                                        </p:tgtEl>
                                        <p:attrNameLst>
                                          <p:attrName>ppt_w</p:attrName>
                                        </p:attrNameLst>
                                      </p:cBhvr>
                                      <p:tavLst>
                                        <p:tav tm="0">
                                          <p:val>
                                            <p:fltVal val="0"/>
                                          </p:val>
                                        </p:tav>
                                        <p:tav tm="100000">
                                          <p:val>
                                            <p:strVal val="#ppt_w"/>
                                          </p:val>
                                        </p:tav>
                                      </p:tavLst>
                                    </p:anim>
                                    <p:anim calcmode="lin" valueType="num">
                                      <p:cBhvr>
                                        <p:cTn id="98" dur="1000" fill="hold"/>
                                        <p:tgtEl>
                                          <p:spTgt spid="3092"/>
                                        </p:tgtEl>
                                        <p:attrNameLst>
                                          <p:attrName>ppt_h</p:attrName>
                                        </p:attrNameLst>
                                      </p:cBhvr>
                                      <p:tavLst>
                                        <p:tav tm="0">
                                          <p:val>
                                            <p:fltVal val="0"/>
                                          </p:val>
                                        </p:tav>
                                        <p:tav tm="100000">
                                          <p:val>
                                            <p:strVal val="#ppt_h"/>
                                          </p:val>
                                        </p:tav>
                                      </p:tavLst>
                                    </p:anim>
                                    <p:anim calcmode="lin" valueType="num">
                                      <p:cBhvr>
                                        <p:cTn id="99" dur="1000" fill="hold"/>
                                        <p:tgtEl>
                                          <p:spTgt spid="3092"/>
                                        </p:tgtEl>
                                        <p:attrNameLst>
                                          <p:attrName>ppt_x</p:attrName>
                                        </p:attrNameLst>
                                      </p:cBhvr>
                                      <p:tavLst>
                                        <p:tav tm="0">
                                          <p:val>
                                            <p:fltVal val="0.5"/>
                                          </p:val>
                                        </p:tav>
                                        <p:tav tm="100000">
                                          <p:val>
                                            <p:strVal val="#ppt_x"/>
                                          </p:val>
                                        </p:tav>
                                      </p:tavLst>
                                    </p:anim>
                                    <p:anim calcmode="lin" valueType="num">
                                      <p:cBhvr>
                                        <p:cTn id="100" dur="1000" fill="hold"/>
                                        <p:tgtEl>
                                          <p:spTgt spid="3092"/>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grpId="0" nodeType="withEffect">
                                  <p:stCondLst>
                                    <p:cond delay="0"/>
                                  </p:stCondLst>
                                  <p:childTnLst>
                                    <p:set>
                                      <p:cBhvr>
                                        <p:cTn id="102" dur="1" fill="hold">
                                          <p:stCondLst>
                                            <p:cond delay="0"/>
                                          </p:stCondLst>
                                        </p:cTn>
                                        <p:tgtEl>
                                          <p:spTgt spid="3093"/>
                                        </p:tgtEl>
                                        <p:attrNameLst>
                                          <p:attrName>style.visibility</p:attrName>
                                        </p:attrNameLst>
                                      </p:cBhvr>
                                      <p:to>
                                        <p:strVal val="visible"/>
                                      </p:to>
                                    </p:set>
                                    <p:anim calcmode="lin" valueType="num">
                                      <p:cBhvr>
                                        <p:cTn id="103" dur="1000" fill="hold"/>
                                        <p:tgtEl>
                                          <p:spTgt spid="3093"/>
                                        </p:tgtEl>
                                        <p:attrNameLst>
                                          <p:attrName>ppt_w</p:attrName>
                                        </p:attrNameLst>
                                      </p:cBhvr>
                                      <p:tavLst>
                                        <p:tav tm="0">
                                          <p:val>
                                            <p:fltVal val="0"/>
                                          </p:val>
                                        </p:tav>
                                        <p:tav tm="100000">
                                          <p:val>
                                            <p:strVal val="#ppt_w"/>
                                          </p:val>
                                        </p:tav>
                                      </p:tavLst>
                                    </p:anim>
                                    <p:anim calcmode="lin" valueType="num">
                                      <p:cBhvr>
                                        <p:cTn id="104" dur="1000" fill="hold"/>
                                        <p:tgtEl>
                                          <p:spTgt spid="3093"/>
                                        </p:tgtEl>
                                        <p:attrNameLst>
                                          <p:attrName>ppt_h</p:attrName>
                                        </p:attrNameLst>
                                      </p:cBhvr>
                                      <p:tavLst>
                                        <p:tav tm="0">
                                          <p:val>
                                            <p:fltVal val="0"/>
                                          </p:val>
                                        </p:tav>
                                        <p:tav tm="100000">
                                          <p:val>
                                            <p:strVal val="#ppt_h"/>
                                          </p:val>
                                        </p:tav>
                                      </p:tavLst>
                                    </p:anim>
                                    <p:anim calcmode="lin" valueType="num">
                                      <p:cBhvr>
                                        <p:cTn id="105" dur="1000" fill="hold"/>
                                        <p:tgtEl>
                                          <p:spTgt spid="3093"/>
                                        </p:tgtEl>
                                        <p:attrNameLst>
                                          <p:attrName>ppt_x</p:attrName>
                                        </p:attrNameLst>
                                      </p:cBhvr>
                                      <p:tavLst>
                                        <p:tav tm="0">
                                          <p:val>
                                            <p:fltVal val="0.5"/>
                                          </p:val>
                                        </p:tav>
                                        <p:tav tm="100000">
                                          <p:val>
                                            <p:strVal val="#ppt_x"/>
                                          </p:val>
                                        </p:tav>
                                      </p:tavLst>
                                    </p:anim>
                                    <p:anim calcmode="lin" valueType="num">
                                      <p:cBhvr>
                                        <p:cTn id="106" dur="1000" fill="hold"/>
                                        <p:tgtEl>
                                          <p:spTgt spid="3093"/>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grpId="0" nodeType="withEffect">
                                  <p:stCondLst>
                                    <p:cond delay="0"/>
                                  </p:stCondLst>
                                  <p:childTnLst>
                                    <p:set>
                                      <p:cBhvr>
                                        <p:cTn id="108" dur="1" fill="hold">
                                          <p:stCondLst>
                                            <p:cond delay="0"/>
                                          </p:stCondLst>
                                        </p:cTn>
                                        <p:tgtEl>
                                          <p:spTgt spid="3100"/>
                                        </p:tgtEl>
                                        <p:attrNameLst>
                                          <p:attrName>style.visibility</p:attrName>
                                        </p:attrNameLst>
                                      </p:cBhvr>
                                      <p:to>
                                        <p:strVal val="visible"/>
                                      </p:to>
                                    </p:set>
                                    <p:anim calcmode="lin" valueType="num">
                                      <p:cBhvr>
                                        <p:cTn id="109" dur="1000" fill="hold"/>
                                        <p:tgtEl>
                                          <p:spTgt spid="3100"/>
                                        </p:tgtEl>
                                        <p:attrNameLst>
                                          <p:attrName>ppt_w</p:attrName>
                                        </p:attrNameLst>
                                      </p:cBhvr>
                                      <p:tavLst>
                                        <p:tav tm="0">
                                          <p:val>
                                            <p:fltVal val="0"/>
                                          </p:val>
                                        </p:tav>
                                        <p:tav tm="100000">
                                          <p:val>
                                            <p:strVal val="#ppt_w"/>
                                          </p:val>
                                        </p:tav>
                                      </p:tavLst>
                                    </p:anim>
                                    <p:anim calcmode="lin" valueType="num">
                                      <p:cBhvr>
                                        <p:cTn id="110" dur="1000" fill="hold"/>
                                        <p:tgtEl>
                                          <p:spTgt spid="3100"/>
                                        </p:tgtEl>
                                        <p:attrNameLst>
                                          <p:attrName>ppt_h</p:attrName>
                                        </p:attrNameLst>
                                      </p:cBhvr>
                                      <p:tavLst>
                                        <p:tav tm="0">
                                          <p:val>
                                            <p:fltVal val="0"/>
                                          </p:val>
                                        </p:tav>
                                        <p:tav tm="100000">
                                          <p:val>
                                            <p:strVal val="#ppt_h"/>
                                          </p:val>
                                        </p:tav>
                                      </p:tavLst>
                                    </p:anim>
                                    <p:anim calcmode="lin" valueType="num">
                                      <p:cBhvr>
                                        <p:cTn id="111" dur="1000" fill="hold"/>
                                        <p:tgtEl>
                                          <p:spTgt spid="3100"/>
                                        </p:tgtEl>
                                        <p:attrNameLst>
                                          <p:attrName>ppt_x</p:attrName>
                                        </p:attrNameLst>
                                      </p:cBhvr>
                                      <p:tavLst>
                                        <p:tav tm="0">
                                          <p:val>
                                            <p:fltVal val="0.5"/>
                                          </p:val>
                                        </p:tav>
                                        <p:tav tm="100000">
                                          <p:val>
                                            <p:strVal val="#ppt_x"/>
                                          </p:val>
                                        </p:tav>
                                      </p:tavLst>
                                    </p:anim>
                                    <p:anim calcmode="lin" valueType="num">
                                      <p:cBhvr>
                                        <p:cTn id="112" dur="1000" fill="hold"/>
                                        <p:tgtEl>
                                          <p:spTgt spid="3100"/>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grpId="0" nodeType="withEffect">
                                  <p:stCondLst>
                                    <p:cond delay="0"/>
                                  </p:stCondLst>
                                  <p:childTnLst>
                                    <p:set>
                                      <p:cBhvr>
                                        <p:cTn id="114" dur="1" fill="hold">
                                          <p:stCondLst>
                                            <p:cond delay="0"/>
                                          </p:stCondLst>
                                        </p:cTn>
                                        <p:tgtEl>
                                          <p:spTgt spid="3101"/>
                                        </p:tgtEl>
                                        <p:attrNameLst>
                                          <p:attrName>style.visibility</p:attrName>
                                        </p:attrNameLst>
                                      </p:cBhvr>
                                      <p:to>
                                        <p:strVal val="visible"/>
                                      </p:to>
                                    </p:set>
                                    <p:anim calcmode="lin" valueType="num">
                                      <p:cBhvr>
                                        <p:cTn id="115" dur="1000" fill="hold"/>
                                        <p:tgtEl>
                                          <p:spTgt spid="3101"/>
                                        </p:tgtEl>
                                        <p:attrNameLst>
                                          <p:attrName>ppt_w</p:attrName>
                                        </p:attrNameLst>
                                      </p:cBhvr>
                                      <p:tavLst>
                                        <p:tav tm="0">
                                          <p:val>
                                            <p:fltVal val="0"/>
                                          </p:val>
                                        </p:tav>
                                        <p:tav tm="100000">
                                          <p:val>
                                            <p:strVal val="#ppt_w"/>
                                          </p:val>
                                        </p:tav>
                                      </p:tavLst>
                                    </p:anim>
                                    <p:anim calcmode="lin" valueType="num">
                                      <p:cBhvr>
                                        <p:cTn id="116" dur="1000" fill="hold"/>
                                        <p:tgtEl>
                                          <p:spTgt spid="3101"/>
                                        </p:tgtEl>
                                        <p:attrNameLst>
                                          <p:attrName>ppt_h</p:attrName>
                                        </p:attrNameLst>
                                      </p:cBhvr>
                                      <p:tavLst>
                                        <p:tav tm="0">
                                          <p:val>
                                            <p:fltVal val="0"/>
                                          </p:val>
                                        </p:tav>
                                        <p:tav tm="100000">
                                          <p:val>
                                            <p:strVal val="#ppt_h"/>
                                          </p:val>
                                        </p:tav>
                                      </p:tavLst>
                                    </p:anim>
                                    <p:anim calcmode="lin" valueType="num">
                                      <p:cBhvr>
                                        <p:cTn id="117" dur="1000" fill="hold"/>
                                        <p:tgtEl>
                                          <p:spTgt spid="3101"/>
                                        </p:tgtEl>
                                        <p:attrNameLst>
                                          <p:attrName>ppt_x</p:attrName>
                                        </p:attrNameLst>
                                      </p:cBhvr>
                                      <p:tavLst>
                                        <p:tav tm="0">
                                          <p:val>
                                            <p:fltVal val="0.5"/>
                                          </p:val>
                                        </p:tav>
                                        <p:tav tm="100000">
                                          <p:val>
                                            <p:strVal val="#ppt_x"/>
                                          </p:val>
                                        </p:tav>
                                      </p:tavLst>
                                    </p:anim>
                                    <p:anim calcmode="lin" valueType="num">
                                      <p:cBhvr>
                                        <p:cTn id="118" dur="1000" fill="hold"/>
                                        <p:tgtEl>
                                          <p:spTgt spid="3101"/>
                                        </p:tgtEl>
                                        <p:attrNameLst>
                                          <p:attrName>ppt_y</p:attrName>
                                        </p:attrNameLst>
                                      </p:cBhvr>
                                      <p:tavLst>
                                        <p:tav tm="0">
                                          <p:val>
                                            <p:fltVal val="0.5"/>
                                          </p:val>
                                        </p:tav>
                                        <p:tav tm="100000">
                                          <p:val>
                                            <p:strVal val="#ppt_y"/>
                                          </p:val>
                                        </p:tav>
                                      </p:tavLst>
                                    </p:anim>
                                  </p:childTnLst>
                                </p:cTn>
                              </p:par>
                              <p:par>
                                <p:cTn id="119" presetID="23" presetClass="entr" presetSubtype="528" repeatCount="indefinite" fill="hold" grpId="0" nodeType="withEffect">
                                  <p:stCondLst>
                                    <p:cond delay="0"/>
                                  </p:stCondLst>
                                  <p:childTnLst>
                                    <p:set>
                                      <p:cBhvr>
                                        <p:cTn id="120" dur="1" fill="hold">
                                          <p:stCondLst>
                                            <p:cond delay="0"/>
                                          </p:stCondLst>
                                        </p:cTn>
                                        <p:tgtEl>
                                          <p:spTgt spid="3102"/>
                                        </p:tgtEl>
                                        <p:attrNameLst>
                                          <p:attrName>style.visibility</p:attrName>
                                        </p:attrNameLst>
                                      </p:cBhvr>
                                      <p:to>
                                        <p:strVal val="visible"/>
                                      </p:to>
                                    </p:set>
                                    <p:anim calcmode="lin" valueType="num">
                                      <p:cBhvr>
                                        <p:cTn id="121" dur="1000" fill="hold"/>
                                        <p:tgtEl>
                                          <p:spTgt spid="3102"/>
                                        </p:tgtEl>
                                        <p:attrNameLst>
                                          <p:attrName>ppt_w</p:attrName>
                                        </p:attrNameLst>
                                      </p:cBhvr>
                                      <p:tavLst>
                                        <p:tav tm="0">
                                          <p:val>
                                            <p:fltVal val="0"/>
                                          </p:val>
                                        </p:tav>
                                        <p:tav tm="100000">
                                          <p:val>
                                            <p:strVal val="#ppt_w"/>
                                          </p:val>
                                        </p:tav>
                                      </p:tavLst>
                                    </p:anim>
                                    <p:anim calcmode="lin" valueType="num">
                                      <p:cBhvr>
                                        <p:cTn id="122" dur="1000" fill="hold"/>
                                        <p:tgtEl>
                                          <p:spTgt spid="3102"/>
                                        </p:tgtEl>
                                        <p:attrNameLst>
                                          <p:attrName>ppt_h</p:attrName>
                                        </p:attrNameLst>
                                      </p:cBhvr>
                                      <p:tavLst>
                                        <p:tav tm="0">
                                          <p:val>
                                            <p:fltVal val="0"/>
                                          </p:val>
                                        </p:tav>
                                        <p:tav tm="100000">
                                          <p:val>
                                            <p:strVal val="#ppt_h"/>
                                          </p:val>
                                        </p:tav>
                                      </p:tavLst>
                                    </p:anim>
                                    <p:anim calcmode="lin" valueType="num">
                                      <p:cBhvr>
                                        <p:cTn id="123" dur="1000" fill="hold"/>
                                        <p:tgtEl>
                                          <p:spTgt spid="3102"/>
                                        </p:tgtEl>
                                        <p:attrNameLst>
                                          <p:attrName>ppt_x</p:attrName>
                                        </p:attrNameLst>
                                      </p:cBhvr>
                                      <p:tavLst>
                                        <p:tav tm="0">
                                          <p:val>
                                            <p:fltVal val="0.5"/>
                                          </p:val>
                                        </p:tav>
                                        <p:tav tm="100000">
                                          <p:val>
                                            <p:strVal val="#ppt_x"/>
                                          </p:val>
                                        </p:tav>
                                      </p:tavLst>
                                    </p:anim>
                                    <p:anim calcmode="lin" valueType="num">
                                      <p:cBhvr>
                                        <p:cTn id="124" dur="1000" fill="hold"/>
                                        <p:tgtEl>
                                          <p:spTgt spid="3102"/>
                                        </p:tgtEl>
                                        <p:attrNameLst>
                                          <p:attrName>ppt_y</p:attrName>
                                        </p:attrNameLst>
                                      </p:cBhvr>
                                      <p:tavLst>
                                        <p:tav tm="0">
                                          <p:val>
                                            <p:fltVal val="0.5"/>
                                          </p:val>
                                        </p:tav>
                                        <p:tav tm="100000">
                                          <p:val>
                                            <p:strVal val="#ppt_y"/>
                                          </p:val>
                                        </p:tav>
                                      </p:tavLst>
                                    </p:anim>
                                  </p:childTnLst>
                                </p:cTn>
                              </p:par>
                              <p:par>
                                <p:cTn id="125" presetID="23" presetClass="entr" presetSubtype="528" repeatCount="indefinite" fill="hold" grpId="0" nodeType="withEffect">
                                  <p:stCondLst>
                                    <p:cond delay="0"/>
                                  </p:stCondLst>
                                  <p:childTnLst>
                                    <p:set>
                                      <p:cBhvr>
                                        <p:cTn id="126" dur="1" fill="hold">
                                          <p:stCondLst>
                                            <p:cond delay="0"/>
                                          </p:stCondLst>
                                        </p:cTn>
                                        <p:tgtEl>
                                          <p:spTgt spid="3103"/>
                                        </p:tgtEl>
                                        <p:attrNameLst>
                                          <p:attrName>style.visibility</p:attrName>
                                        </p:attrNameLst>
                                      </p:cBhvr>
                                      <p:to>
                                        <p:strVal val="visible"/>
                                      </p:to>
                                    </p:set>
                                    <p:anim calcmode="lin" valueType="num">
                                      <p:cBhvr>
                                        <p:cTn id="127" dur="1000" fill="hold"/>
                                        <p:tgtEl>
                                          <p:spTgt spid="3103"/>
                                        </p:tgtEl>
                                        <p:attrNameLst>
                                          <p:attrName>ppt_w</p:attrName>
                                        </p:attrNameLst>
                                      </p:cBhvr>
                                      <p:tavLst>
                                        <p:tav tm="0">
                                          <p:val>
                                            <p:fltVal val="0"/>
                                          </p:val>
                                        </p:tav>
                                        <p:tav tm="100000">
                                          <p:val>
                                            <p:strVal val="#ppt_w"/>
                                          </p:val>
                                        </p:tav>
                                      </p:tavLst>
                                    </p:anim>
                                    <p:anim calcmode="lin" valueType="num">
                                      <p:cBhvr>
                                        <p:cTn id="128" dur="1000" fill="hold"/>
                                        <p:tgtEl>
                                          <p:spTgt spid="3103"/>
                                        </p:tgtEl>
                                        <p:attrNameLst>
                                          <p:attrName>ppt_h</p:attrName>
                                        </p:attrNameLst>
                                      </p:cBhvr>
                                      <p:tavLst>
                                        <p:tav tm="0">
                                          <p:val>
                                            <p:fltVal val="0"/>
                                          </p:val>
                                        </p:tav>
                                        <p:tav tm="100000">
                                          <p:val>
                                            <p:strVal val="#ppt_h"/>
                                          </p:val>
                                        </p:tav>
                                      </p:tavLst>
                                    </p:anim>
                                    <p:anim calcmode="lin" valueType="num">
                                      <p:cBhvr>
                                        <p:cTn id="129" dur="1000" fill="hold"/>
                                        <p:tgtEl>
                                          <p:spTgt spid="3103"/>
                                        </p:tgtEl>
                                        <p:attrNameLst>
                                          <p:attrName>ppt_x</p:attrName>
                                        </p:attrNameLst>
                                      </p:cBhvr>
                                      <p:tavLst>
                                        <p:tav tm="0">
                                          <p:val>
                                            <p:fltVal val="0.5"/>
                                          </p:val>
                                        </p:tav>
                                        <p:tav tm="100000">
                                          <p:val>
                                            <p:strVal val="#ppt_x"/>
                                          </p:val>
                                        </p:tav>
                                      </p:tavLst>
                                    </p:anim>
                                    <p:anim calcmode="lin" valueType="num">
                                      <p:cBhvr>
                                        <p:cTn id="130" dur="1000" fill="hold"/>
                                        <p:tgtEl>
                                          <p:spTgt spid="3103"/>
                                        </p:tgtEl>
                                        <p:attrNameLst>
                                          <p:attrName>ppt_y</p:attrName>
                                        </p:attrNameLst>
                                      </p:cBhvr>
                                      <p:tavLst>
                                        <p:tav tm="0">
                                          <p:val>
                                            <p:fltVal val="0.5"/>
                                          </p:val>
                                        </p:tav>
                                        <p:tav tm="100000">
                                          <p:val>
                                            <p:strVal val="#ppt_y"/>
                                          </p:val>
                                        </p:tav>
                                      </p:tavLst>
                                    </p:anim>
                                  </p:childTnLst>
                                </p:cTn>
                              </p:par>
                              <p:par>
                                <p:cTn id="131" presetID="23" presetClass="entr" presetSubtype="528" repeatCount="indefinite" fill="hold" grpId="0" nodeType="withEffect">
                                  <p:stCondLst>
                                    <p:cond delay="1500"/>
                                  </p:stCondLst>
                                  <p:childTnLst>
                                    <p:set>
                                      <p:cBhvr>
                                        <p:cTn id="132" dur="1" fill="hold">
                                          <p:stCondLst>
                                            <p:cond delay="0"/>
                                          </p:stCondLst>
                                        </p:cTn>
                                        <p:tgtEl>
                                          <p:spTgt spid="3104"/>
                                        </p:tgtEl>
                                        <p:attrNameLst>
                                          <p:attrName>style.visibility</p:attrName>
                                        </p:attrNameLst>
                                      </p:cBhvr>
                                      <p:to>
                                        <p:strVal val="visible"/>
                                      </p:to>
                                    </p:set>
                                    <p:anim calcmode="lin" valueType="num">
                                      <p:cBhvr>
                                        <p:cTn id="133" dur="1000" fill="hold"/>
                                        <p:tgtEl>
                                          <p:spTgt spid="3104"/>
                                        </p:tgtEl>
                                        <p:attrNameLst>
                                          <p:attrName>ppt_w</p:attrName>
                                        </p:attrNameLst>
                                      </p:cBhvr>
                                      <p:tavLst>
                                        <p:tav tm="0">
                                          <p:val>
                                            <p:fltVal val="0"/>
                                          </p:val>
                                        </p:tav>
                                        <p:tav tm="100000">
                                          <p:val>
                                            <p:strVal val="#ppt_w"/>
                                          </p:val>
                                        </p:tav>
                                      </p:tavLst>
                                    </p:anim>
                                    <p:anim calcmode="lin" valueType="num">
                                      <p:cBhvr>
                                        <p:cTn id="134" dur="1000" fill="hold"/>
                                        <p:tgtEl>
                                          <p:spTgt spid="3104"/>
                                        </p:tgtEl>
                                        <p:attrNameLst>
                                          <p:attrName>ppt_h</p:attrName>
                                        </p:attrNameLst>
                                      </p:cBhvr>
                                      <p:tavLst>
                                        <p:tav tm="0">
                                          <p:val>
                                            <p:fltVal val="0"/>
                                          </p:val>
                                        </p:tav>
                                        <p:tav tm="100000">
                                          <p:val>
                                            <p:strVal val="#ppt_h"/>
                                          </p:val>
                                        </p:tav>
                                      </p:tavLst>
                                    </p:anim>
                                    <p:anim calcmode="lin" valueType="num">
                                      <p:cBhvr>
                                        <p:cTn id="135" dur="1000" fill="hold"/>
                                        <p:tgtEl>
                                          <p:spTgt spid="3104"/>
                                        </p:tgtEl>
                                        <p:attrNameLst>
                                          <p:attrName>ppt_x</p:attrName>
                                        </p:attrNameLst>
                                      </p:cBhvr>
                                      <p:tavLst>
                                        <p:tav tm="0">
                                          <p:val>
                                            <p:fltVal val="0.5"/>
                                          </p:val>
                                        </p:tav>
                                        <p:tav tm="100000">
                                          <p:val>
                                            <p:strVal val="#ppt_x"/>
                                          </p:val>
                                        </p:tav>
                                      </p:tavLst>
                                    </p:anim>
                                    <p:anim calcmode="lin" valueType="num">
                                      <p:cBhvr>
                                        <p:cTn id="136" dur="1000" fill="hold"/>
                                        <p:tgtEl>
                                          <p:spTgt spid="3104"/>
                                        </p:tgtEl>
                                        <p:attrNameLst>
                                          <p:attrName>ppt_y</p:attrName>
                                        </p:attrNameLst>
                                      </p:cBhvr>
                                      <p:tavLst>
                                        <p:tav tm="0">
                                          <p:val>
                                            <p:fltVal val="0.5"/>
                                          </p:val>
                                        </p:tav>
                                        <p:tav tm="100000">
                                          <p:val>
                                            <p:strVal val="#ppt_y"/>
                                          </p:val>
                                        </p:tav>
                                      </p:tavLst>
                                    </p:anim>
                                  </p:childTnLst>
                                </p:cTn>
                              </p:par>
                              <p:par>
                                <p:cTn id="137" presetID="23" presetClass="entr" presetSubtype="528" repeatCount="indefinite" fill="hold" grpId="0" nodeType="withEffect">
                                  <p:stCondLst>
                                    <p:cond delay="1500"/>
                                  </p:stCondLst>
                                  <p:childTnLst>
                                    <p:set>
                                      <p:cBhvr>
                                        <p:cTn id="138" dur="1" fill="hold">
                                          <p:stCondLst>
                                            <p:cond delay="0"/>
                                          </p:stCondLst>
                                        </p:cTn>
                                        <p:tgtEl>
                                          <p:spTgt spid="3105"/>
                                        </p:tgtEl>
                                        <p:attrNameLst>
                                          <p:attrName>style.visibility</p:attrName>
                                        </p:attrNameLst>
                                      </p:cBhvr>
                                      <p:to>
                                        <p:strVal val="visible"/>
                                      </p:to>
                                    </p:set>
                                    <p:anim calcmode="lin" valueType="num">
                                      <p:cBhvr>
                                        <p:cTn id="139" dur="1000" fill="hold"/>
                                        <p:tgtEl>
                                          <p:spTgt spid="3105"/>
                                        </p:tgtEl>
                                        <p:attrNameLst>
                                          <p:attrName>ppt_w</p:attrName>
                                        </p:attrNameLst>
                                      </p:cBhvr>
                                      <p:tavLst>
                                        <p:tav tm="0">
                                          <p:val>
                                            <p:fltVal val="0"/>
                                          </p:val>
                                        </p:tav>
                                        <p:tav tm="100000">
                                          <p:val>
                                            <p:strVal val="#ppt_w"/>
                                          </p:val>
                                        </p:tav>
                                      </p:tavLst>
                                    </p:anim>
                                    <p:anim calcmode="lin" valueType="num">
                                      <p:cBhvr>
                                        <p:cTn id="140" dur="1000" fill="hold"/>
                                        <p:tgtEl>
                                          <p:spTgt spid="3105"/>
                                        </p:tgtEl>
                                        <p:attrNameLst>
                                          <p:attrName>ppt_h</p:attrName>
                                        </p:attrNameLst>
                                      </p:cBhvr>
                                      <p:tavLst>
                                        <p:tav tm="0">
                                          <p:val>
                                            <p:fltVal val="0"/>
                                          </p:val>
                                        </p:tav>
                                        <p:tav tm="100000">
                                          <p:val>
                                            <p:strVal val="#ppt_h"/>
                                          </p:val>
                                        </p:tav>
                                      </p:tavLst>
                                    </p:anim>
                                    <p:anim calcmode="lin" valueType="num">
                                      <p:cBhvr>
                                        <p:cTn id="141" dur="1000" fill="hold"/>
                                        <p:tgtEl>
                                          <p:spTgt spid="3105"/>
                                        </p:tgtEl>
                                        <p:attrNameLst>
                                          <p:attrName>ppt_x</p:attrName>
                                        </p:attrNameLst>
                                      </p:cBhvr>
                                      <p:tavLst>
                                        <p:tav tm="0">
                                          <p:val>
                                            <p:fltVal val="0.5"/>
                                          </p:val>
                                        </p:tav>
                                        <p:tav tm="100000">
                                          <p:val>
                                            <p:strVal val="#ppt_x"/>
                                          </p:val>
                                        </p:tav>
                                      </p:tavLst>
                                    </p:anim>
                                    <p:anim calcmode="lin" valueType="num">
                                      <p:cBhvr>
                                        <p:cTn id="142" dur="1000" fill="hold"/>
                                        <p:tgtEl>
                                          <p:spTgt spid="3105"/>
                                        </p:tgtEl>
                                        <p:attrNameLst>
                                          <p:attrName>ppt_y</p:attrName>
                                        </p:attrNameLst>
                                      </p:cBhvr>
                                      <p:tavLst>
                                        <p:tav tm="0">
                                          <p:val>
                                            <p:fltVal val="0.5"/>
                                          </p:val>
                                        </p:tav>
                                        <p:tav tm="100000">
                                          <p:val>
                                            <p:strVal val="#ppt_y"/>
                                          </p:val>
                                        </p:tav>
                                      </p:tavLst>
                                    </p:anim>
                                  </p:childTnLst>
                                </p:cTn>
                              </p:par>
                              <p:par>
                                <p:cTn id="143" presetID="23" presetClass="entr" presetSubtype="528" repeatCount="indefinite" fill="hold" grpId="0" nodeType="withEffect">
                                  <p:stCondLst>
                                    <p:cond delay="1500"/>
                                  </p:stCondLst>
                                  <p:childTnLst>
                                    <p:set>
                                      <p:cBhvr>
                                        <p:cTn id="144" dur="1" fill="hold">
                                          <p:stCondLst>
                                            <p:cond delay="0"/>
                                          </p:stCondLst>
                                        </p:cTn>
                                        <p:tgtEl>
                                          <p:spTgt spid="3106"/>
                                        </p:tgtEl>
                                        <p:attrNameLst>
                                          <p:attrName>style.visibility</p:attrName>
                                        </p:attrNameLst>
                                      </p:cBhvr>
                                      <p:to>
                                        <p:strVal val="visible"/>
                                      </p:to>
                                    </p:set>
                                    <p:anim calcmode="lin" valueType="num">
                                      <p:cBhvr>
                                        <p:cTn id="145" dur="1000" fill="hold"/>
                                        <p:tgtEl>
                                          <p:spTgt spid="3106"/>
                                        </p:tgtEl>
                                        <p:attrNameLst>
                                          <p:attrName>ppt_w</p:attrName>
                                        </p:attrNameLst>
                                      </p:cBhvr>
                                      <p:tavLst>
                                        <p:tav tm="0">
                                          <p:val>
                                            <p:fltVal val="0"/>
                                          </p:val>
                                        </p:tav>
                                        <p:tav tm="100000">
                                          <p:val>
                                            <p:strVal val="#ppt_w"/>
                                          </p:val>
                                        </p:tav>
                                      </p:tavLst>
                                    </p:anim>
                                    <p:anim calcmode="lin" valueType="num">
                                      <p:cBhvr>
                                        <p:cTn id="146" dur="1000" fill="hold"/>
                                        <p:tgtEl>
                                          <p:spTgt spid="3106"/>
                                        </p:tgtEl>
                                        <p:attrNameLst>
                                          <p:attrName>ppt_h</p:attrName>
                                        </p:attrNameLst>
                                      </p:cBhvr>
                                      <p:tavLst>
                                        <p:tav tm="0">
                                          <p:val>
                                            <p:fltVal val="0"/>
                                          </p:val>
                                        </p:tav>
                                        <p:tav tm="100000">
                                          <p:val>
                                            <p:strVal val="#ppt_h"/>
                                          </p:val>
                                        </p:tav>
                                      </p:tavLst>
                                    </p:anim>
                                    <p:anim calcmode="lin" valueType="num">
                                      <p:cBhvr>
                                        <p:cTn id="147" dur="1000" fill="hold"/>
                                        <p:tgtEl>
                                          <p:spTgt spid="3106"/>
                                        </p:tgtEl>
                                        <p:attrNameLst>
                                          <p:attrName>ppt_x</p:attrName>
                                        </p:attrNameLst>
                                      </p:cBhvr>
                                      <p:tavLst>
                                        <p:tav tm="0">
                                          <p:val>
                                            <p:fltVal val="0.5"/>
                                          </p:val>
                                        </p:tav>
                                        <p:tav tm="100000">
                                          <p:val>
                                            <p:strVal val="#ppt_x"/>
                                          </p:val>
                                        </p:tav>
                                      </p:tavLst>
                                    </p:anim>
                                    <p:anim calcmode="lin" valueType="num">
                                      <p:cBhvr>
                                        <p:cTn id="148" dur="1000" fill="hold"/>
                                        <p:tgtEl>
                                          <p:spTgt spid="3106"/>
                                        </p:tgtEl>
                                        <p:attrNameLst>
                                          <p:attrName>ppt_y</p:attrName>
                                        </p:attrNameLst>
                                      </p:cBhvr>
                                      <p:tavLst>
                                        <p:tav tm="0">
                                          <p:val>
                                            <p:fltVal val="0.5"/>
                                          </p:val>
                                        </p:tav>
                                        <p:tav tm="100000">
                                          <p:val>
                                            <p:strVal val="#ppt_y"/>
                                          </p:val>
                                        </p:tav>
                                      </p:tavLst>
                                    </p:anim>
                                  </p:childTnLst>
                                </p:cTn>
                              </p:par>
                              <p:par>
                                <p:cTn id="149" presetID="23" presetClass="entr" presetSubtype="528" repeatCount="indefinite" fill="hold" grpId="0" nodeType="withEffect">
                                  <p:stCondLst>
                                    <p:cond delay="1500"/>
                                  </p:stCondLst>
                                  <p:childTnLst>
                                    <p:set>
                                      <p:cBhvr>
                                        <p:cTn id="150" dur="1" fill="hold">
                                          <p:stCondLst>
                                            <p:cond delay="0"/>
                                          </p:stCondLst>
                                        </p:cTn>
                                        <p:tgtEl>
                                          <p:spTgt spid="3107"/>
                                        </p:tgtEl>
                                        <p:attrNameLst>
                                          <p:attrName>style.visibility</p:attrName>
                                        </p:attrNameLst>
                                      </p:cBhvr>
                                      <p:to>
                                        <p:strVal val="visible"/>
                                      </p:to>
                                    </p:set>
                                    <p:anim calcmode="lin" valueType="num">
                                      <p:cBhvr>
                                        <p:cTn id="151" dur="1000" fill="hold"/>
                                        <p:tgtEl>
                                          <p:spTgt spid="3107"/>
                                        </p:tgtEl>
                                        <p:attrNameLst>
                                          <p:attrName>ppt_w</p:attrName>
                                        </p:attrNameLst>
                                      </p:cBhvr>
                                      <p:tavLst>
                                        <p:tav tm="0">
                                          <p:val>
                                            <p:fltVal val="0"/>
                                          </p:val>
                                        </p:tav>
                                        <p:tav tm="100000">
                                          <p:val>
                                            <p:strVal val="#ppt_w"/>
                                          </p:val>
                                        </p:tav>
                                      </p:tavLst>
                                    </p:anim>
                                    <p:anim calcmode="lin" valueType="num">
                                      <p:cBhvr>
                                        <p:cTn id="152" dur="1000" fill="hold"/>
                                        <p:tgtEl>
                                          <p:spTgt spid="3107"/>
                                        </p:tgtEl>
                                        <p:attrNameLst>
                                          <p:attrName>ppt_h</p:attrName>
                                        </p:attrNameLst>
                                      </p:cBhvr>
                                      <p:tavLst>
                                        <p:tav tm="0">
                                          <p:val>
                                            <p:fltVal val="0"/>
                                          </p:val>
                                        </p:tav>
                                        <p:tav tm="100000">
                                          <p:val>
                                            <p:strVal val="#ppt_h"/>
                                          </p:val>
                                        </p:tav>
                                      </p:tavLst>
                                    </p:anim>
                                    <p:anim calcmode="lin" valueType="num">
                                      <p:cBhvr>
                                        <p:cTn id="153" dur="1000" fill="hold"/>
                                        <p:tgtEl>
                                          <p:spTgt spid="3107"/>
                                        </p:tgtEl>
                                        <p:attrNameLst>
                                          <p:attrName>ppt_x</p:attrName>
                                        </p:attrNameLst>
                                      </p:cBhvr>
                                      <p:tavLst>
                                        <p:tav tm="0">
                                          <p:val>
                                            <p:fltVal val="0.5"/>
                                          </p:val>
                                        </p:tav>
                                        <p:tav tm="100000">
                                          <p:val>
                                            <p:strVal val="#ppt_x"/>
                                          </p:val>
                                        </p:tav>
                                      </p:tavLst>
                                    </p:anim>
                                    <p:anim calcmode="lin" valueType="num">
                                      <p:cBhvr>
                                        <p:cTn id="154" dur="1000" fill="hold"/>
                                        <p:tgtEl>
                                          <p:spTgt spid="3107"/>
                                        </p:tgtEl>
                                        <p:attrNameLst>
                                          <p:attrName>ppt_y</p:attrName>
                                        </p:attrNameLst>
                                      </p:cBhvr>
                                      <p:tavLst>
                                        <p:tav tm="0">
                                          <p:val>
                                            <p:fltVal val="0.5"/>
                                          </p:val>
                                        </p:tav>
                                        <p:tav tm="100000">
                                          <p:val>
                                            <p:strVal val="#ppt_y"/>
                                          </p:val>
                                        </p:tav>
                                      </p:tavLst>
                                    </p:anim>
                                  </p:childTnLst>
                                </p:cTn>
                              </p:par>
                              <p:par>
                                <p:cTn id="155" presetID="23" presetClass="entr" presetSubtype="528" repeatCount="indefinite" fill="hold" grpId="0" nodeType="withEffect">
                                  <p:stCondLst>
                                    <p:cond delay="1500"/>
                                  </p:stCondLst>
                                  <p:childTnLst>
                                    <p:set>
                                      <p:cBhvr>
                                        <p:cTn id="156" dur="1" fill="hold">
                                          <p:stCondLst>
                                            <p:cond delay="0"/>
                                          </p:stCondLst>
                                        </p:cTn>
                                        <p:tgtEl>
                                          <p:spTgt spid="3108"/>
                                        </p:tgtEl>
                                        <p:attrNameLst>
                                          <p:attrName>style.visibility</p:attrName>
                                        </p:attrNameLst>
                                      </p:cBhvr>
                                      <p:to>
                                        <p:strVal val="visible"/>
                                      </p:to>
                                    </p:set>
                                    <p:anim calcmode="lin" valueType="num">
                                      <p:cBhvr>
                                        <p:cTn id="157" dur="1000" fill="hold"/>
                                        <p:tgtEl>
                                          <p:spTgt spid="3108"/>
                                        </p:tgtEl>
                                        <p:attrNameLst>
                                          <p:attrName>ppt_w</p:attrName>
                                        </p:attrNameLst>
                                      </p:cBhvr>
                                      <p:tavLst>
                                        <p:tav tm="0">
                                          <p:val>
                                            <p:fltVal val="0"/>
                                          </p:val>
                                        </p:tav>
                                        <p:tav tm="100000">
                                          <p:val>
                                            <p:strVal val="#ppt_w"/>
                                          </p:val>
                                        </p:tav>
                                      </p:tavLst>
                                    </p:anim>
                                    <p:anim calcmode="lin" valueType="num">
                                      <p:cBhvr>
                                        <p:cTn id="158" dur="1000" fill="hold"/>
                                        <p:tgtEl>
                                          <p:spTgt spid="3108"/>
                                        </p:tgtEl>
                                        <p:attrNameLst>
                                          <p:attrName>ppt_h</p:attrName>
                                        </p:attrNameLst>
                                      </p:cBhvr>
                                      <p:tavLst>
                                        <p:tav tm="0">
                                          <p:val>
                                            <p:fltVal val="0"/>
                                          </p:val>
                                        </p:tav>
                                        <p:tav tm="100000">
                                          <p:val>
                                            <p:strVal val="#ppt_h"/>
                                          </p:val>
                                        </p:tav>
                                      </p:tavLst>
                                    </p:anim>
                                    <p:anim calcmode="lin" valueType="num">
                                      <p:cBhvr>
                                        <p:cTn id="159" dur="1000" fill="hold"/>
                                        <p:tgtEl>
                                          <p:spTgt spid="3108"/>
                                        </p:tgtEl>
                                        <p:attrNameLst>
                                          <p:attrName>ppt_x</p:attrName>
                                        </p:attrNameLst>
                                      </p:cBhvr>
                                      <p:tavLst>
                                        <p:tav tm="0">
                                          <p:val>
                                            <p:fltVal val="0.5"/>
                                          </p:val>
                                        </p:tav>
                                        <p:tav tm="100000">
                                          <p:val>
                                            <p:strVal val="#ppt_x"/>
                                          </p:val>
                                        </p:tav>
                                      </p:tavLst>
                                    </p:anim>
                                    <p:anim calcmode="lin" valueType="num">
                                      <p:cBhvr>
                                        <p:cTn id="160" dur="1000" fill="hold"/>
                                        <p:tgtEl>
                                          <p:spTgt spid="3108"/>
                                        </p:tgtEl>
                                        <p:attrNameLst>
                                          <p:attrName>ppt_y</p:attrName>
                                        </p:attrNameLst>
                                      </p:cBhvr>
                                      <p:tavLst>
                                        <p:tav tm="0">
                                          <p:val>
                                            <p:fltVal val="0.5"/>
                                          </p:val>
                                        </p:tav>
                                        <p:tav tm="100000">
                                          <p:val>
                                            <p:strVal val="#ppt_y"/>
                                          </p:val>
                                        </p:tav>
                                      </p:tavLst>
                                    </p:anim>
                                  </p:childTnLst>
                                </p:cTn>
                              </p:par>
                              <p:par>
                                <p:cTn id="161" presetID="23" presetClass="entr" presetSubtype="528" repeatCount="indefinite" fill="hold" grpId="0" nodeType="withEffect">
                                  <p:stCondLst>
                                    <p:cond delay="0"/>
                                  </p:stCondLst>
                                  <p:childTnLst>
                                    <p:set>
                                      <p:cBhvr>
                                        <p:cTn id="162" dur="1" fill="hold">
                                          <p:stCondLst>
                                            <p:cond delay="0"/>
                                          </p:stCondLst>
                                        </p:cTn>
                                        <p:tgtEl>
                                          <p:spTgt spid="3109"/>
                                        </p:tgtEl>
                                        <p:attrNameLst>
                                          <p:attrName>style.visibility</p:attrName>
                                        </p:attrNameLst>
                                      </p:cBhvr>
                                      <p:to>
                                        <p:strVal val="visible"/>
                                      </p:to>
                                    </p:set>
                                    <p:anim calcmode="lin" valueType="num">
                                      <p:cBhvr>
                                        <p:cTn id="163" dur="1000" fill="hold"/>
                                        <p:tgtEl>
                                          <p:spTgt spid="3109"/>
                                        </p:tgtEl>
                                        <p:attrNameLst>
                                          <p:attrName>ppt_w</p:attrName>
                                        </p:attrNameLst>
                                      </p:cBhvr>
                                      <p:tavLst>
                                        <p:tav tm="0">
                                          <p:val>
                                            <p:fltVal val="0"/>
                                          </p:val>
                                        </p:tav>
                                        <p:tav tm="100000">
                                          <p:val>
                                            <p:strVal val="#ppt_w"/>
                                          </p:val>
                                        </p:tav>
                                      </p:tavLst>
                                    </p:anim>
                                    <p:anim calcmode="lin" valueType="num">
                                      <p:cBhvr>
                                        <p:cTn id="164" dur="1000" fill="hold"/>
                                        <p:tgtEl>
                                          <p:spTgt spid="3109"/>
                                        </p:tgtEl>
                                        <p:attrNameLst>
                                          <p:attrName>ppt_h</p:attrName>
                                        </p:attrNameLst>
                                      </p:cBhvr>
                                      <p:tavLst>
                                        <p:tav tm="0">
                                          <p:val>
                                            <p:fltVal val="0"/>
                                          </p:val>
                                        </p:tav>
                                        <p:tav tm="100000">
                                          <p:val>
                                            <p:strVal val="#ppt_h"/>
                                          </p:val>
                                        </p:tav>
                                      </p:tavLst>
                                    </p:anim>
                                    <p:anim calcmode="lin" valueType="num">
                                      <p:cBhvr>
                                        <p:cTn id="165" dur="1000" fill="hold"/>
                                        <p:tgtEl>
                                          <p:spTgt spid="3109"/>
                                        </p:tgtEl>
                                        <p:attrNameLst>
                                          <p:attrName>ppt_x</p:attrName>
                                        </p:attrNameLst>
                                      </p:cBhvr>
                                      <p:tavLst>
                                        <p:tav tm="0">
                                          <p:val>
                                            <p:fltVal val="0.5"/>
                                          </p:val>
                                        </p:tav>
                                        <p:tav tm="100000">
                                          <p:val>
                                            <p:strVal val="#ppt_x"/>
                                          </p:val>
                                        </p:tav>
                                      </p:tavLst>
                                    </p:anim>
                                    <p:anim calcmode="lin" valueType="num">
                                      <p:cBhvr>
                                        <p:cTn id="166" dur="1000" fill="hold"/>
                                        <p:tgtEl>
                                          <p:spTgt spid="3109"/>
                                        </p:tgtEl>
                                        <p:attrNameLst>
                                          <p:attrName>ppt_y</p:attrName>
                                        </p:attrNameLst>
                                      </p:cBhvr>
                                      <p:tavLst>
                                        <p:tav tm="0">
                                          <p:val>
                                            <p:fltVal val="0.5"/>
                                          </p:val>
                                        </p:tav>
                                        <p:tav tm="100000">
                                          <p:val>
                                            <p:strVal val="#ppt_y"/>
                                          </p:val>
                                        </p:tav>
                                      </p:tavLst>
                                    </p:anim>
                                  </p:childTnLst>
                                </p:cTn>
                              </p:par>
                              <p:par>
                                <p:cTn id="167" presetID="23" presetClass="entr" presetSubtype="528" repeatCount="indefinite" fill="hold" grpId="0" nodeType="withEffect">
                                  <p:stCondLst>
                                    <p:cond delay="0"/>
                                  </p:stCondLst>
                                  <p:childTnLst>
                                    <p:set>
                                      <p:cBhvr>
                                        <p:cTn id="168" dur="1" fill="hold">
                                          <p:stCondLst>
                                            <p:cond delay="0"/>
                                          </p:stCondLst>
                                        </p:cTn>
                                        <p:tgtEl>
                                          <p:spTgt spid="3110"/>
                                        </p:tgtEl>
                                        <p:attrNameLst>
                                          <p:attrName>style.visibility</p:attrName>
                                        </p:attrNameLst>
                                      </p:cBhvr>
                                      <p:to>
                                        <p:strVal val="visible"/>
                                      </p:to>
                                    </p:set>
                                    <p:anim calcmode="lin" valueType="num">
                                      <p:cBhvr>
                                        <p:cTn id="169" dur="1000" fill="hold"/>
                                        <p:tgtEl>
                                          <p:spTgt spid="3110"/>
                                        </p:tgtEl>
                                        <p:attrNameLst>
                                          <p:attrName>ppt_w</p:attrName>
                                        </p:attrNameLst>
                                      </p:cBhvr>
                                      <p:tavLst>
                                        <p:tav tm="0">
                                          <p:val>
                                            <p:fltVal val="0"/>
                                          </p:val>
                                        </p:tav>
                                        <p:tav tm="100000">
                                          <p:val>
                                            <p:strVal val="#ppt_w"/>
                                          </p:val>
                                        </p:tav>
                                      </p:tavLst>
                                    </p:anim>
                                    <p:anim calcmode="lin" valueType="num">
                                      <p:cBhvr>
                                        <p:cTn id="170" dur="1000" fill="hold"/>
                                        <p:tgtEl>
                                          <p:spTgt spid="3110"/>
                                        </p:tgtEl>
                                        <p:attrNameLst>
                                          <p:attrName>ppt_h</p:attrName>
                                        </p:attrNameLst>
                                      </p:cBhvr>
                                      <p:tavLst>
                                        <p:tav tm="0">
                                          <p:val>
                                            <p:fltVal val="0"/>
                                          </p:val>
                                        </p:tav>
                                        <p:tav tm="100000">
                                          <p:val>
                                            <p:strVal val="#ppt_h"/>
                                          </p:val>
                                        </p:tav>
                                      </p:tavLst>
                                    </p:anim>
                                    <p:anim calcmode="lin" valueType="num">
                                      <p:cBhvr>
                                        <p:cTn id="171" dur="1000" fill="hold"/>
                                        <p:tgtEl>
                                          <p:spTgt spid="3110"/>
                                        </p:tgtEl>
                                        <p:attrNameLst>
                                          <p:attrName>ppt_x</p:attrName>
                                        </p:attrNameLst>
                                      </p:cBhvr>
                                      <p:tavLst>
                                        <p:tav tm="0">
                                          <p:val>
                                            <p:fltVal val="0.5"/>
                                          </p:val>
                                        </p:tav>
                                        <p:tav tm="100000">
                                          <p:val>
                                            <p:strVal val="#ppt_x"/>
                                          </p:val>
                                        </p:tav>
                                      </p:tavLst>
                                    </p:anim>
                                    <p:anim calcmode="lin" valueType="num">
                                      <p:cBhvr>
                                        <p:cTn id="172" dur="1000" fill="hold"/>
                                        <p:tgtEl>
                                          <p:spTgt spid="3110"/>
                                        </p:tgtEl>
                                        <p:attrNameLst>
                                          <p:attrName>ppt_y</p:attrName>
                                        </p:attrNameLst>
                                      </p:cBhvr>
                                      <p:tavLst>
                                        <p:tav tm="0">
                                          <p:val>
                                            <p:fltVal val="0.5"/>
                                          </p:val>
                                        </p:tav>
                                        <p:tav tm="100000">
                                          <p:val>
                                            <p:strVal val="#ppt_y"/>
                                          </p:val>
                                        </p:tav>
                                      </p:tavLst>
                                    </p:anim>
                                  </p:childTnLst>
                                </p:cTn>
                              </p:par>
                              <p:par>
                                <p:cTn id="173" presetID="23" presetClass="entr" presetSubtype="528" repeatCount="indefinite" fill="hold" grpId="0" nodeType="withEffect">
                                  <p:stCondLst>
                                    <p:cond delay="0"/>
                                  </p:stCondLst>
                                  <p:childTnLst>
                                    <p:set>
                                      <p:cBhvr>
                                        <p:cTn id="174" dur="1" fill="hold">
                                          <p:stCondLst>
                                            <p:cond delay="0"/>
                                          </p:stCondLst>
                                        </p:cTn>
                                        <p:tgtEl>
                                          <p:spTgt spid="3111"/>
                                        </p:tgtEl>
                                        <p:attrNameLst>
                                          <p:attrName>style.visibility</p:attrName>
                                        </p:attrNameLst>
                                      </p:cBhvr>
                                      <p:to>
                                        <p:strVal val="visible"/>
                                      </p:to>
                                    </p:set>
                                    <p:anim calcmode="lin" valueType="num">
                                      <p:cBhvr>
                                        <p:cTn id="175" dur="1000" fill="hold"/>
                                        <p:tgtEl>
                                          <p:spTgt spid="3111"/>
                                        </p:tgtEl>
                                        <p:attrNameLst>
                                          <p:attrName>ppt_w</p:attrName>
                                        </p:attrNameLst>
                                      </p:cBhvr>
                                      <p:tavLst>
                                        <p:tav tm="0">
                                          <p:val>
                                            <p:fltVal val="0"/>
                                          </p:val>
                                        </p:tav>
                                        <p:tav tm="100000">
                                          <p:val>
                                            <p:strVal val="#ppt_w"/>
                                          </p:val>
                                        </p:tav>
                                      </p:tavLst>
                                    </p:anim>
                                    <p:anim calcmode="lin" valueType="num">
                                      <p:cBhvr>
                                        <p:cTn id="176" dur="1000" fill="hold"/>
                                        <p:tgtEl>
                                          <p:spTgt spid="3111"/>
                                        </p:tgtEl>
                                        <p:attrNameLst>
                                          <p:attrName>ppt_h</p:attrName>
                                        </p:attrNameLst>
                                      </p:cBhvr>
                                      <p:tavLst>
                                        <p:tav tm="0">
                                          <p:val>
                                            <p:fltVal val="0"/>
                                          </p:val>
                                        </p:tav>
                                        <p:tav tm="100000">
                                          <p:val>
                                            <p:strVal val="#ppt_h"/>
                                          </p:val>
                                        </p:tav>
                                      </p:tavLst>
                                    </p:anim>
                                    <p:anim calcmode="lin" valueType="num">
                                      <p:cBhvr>
                                        <p:cTn id="177" dur="1000" fill="hold"/>
                                        <p:tgtEl>
                                          <p:spTgt spid="3111"/>
                                        </p:tgtEl>
                                        <p:attrNameLst>
                                          <p:attrName>ppt_x</p:attrName>
                                        </p:attrNameLst>
                                      </p:cBhvr>
                                      <p:tavLst>
                                        <p:tav tm="0">
                                          <p:val>
                                            <p:fltVal val="0.5"/>
                                          </p:val>
                                        </p:tav>
                                        <p:tav tm="100000">
                                          <p:val>
                                            <p:strVal val="#ppt_x"/>
                                          </p:val>
                                        </p:tav>
                                      </p:tavLst>
                                    </p:anim>
                                    <p:anim calcmode="lin" valueType="num">
                                      <p:cBhvr>
                                        <p:cTn id="178" dur="1000" fill="hold"/>
                                        <p:tgtEl>
                                          <p:spTgt spid="3111"/>
                                        </p:tgtEl>
                                        <p:attrNameLst>
                                          <p:attrName>ppt_y</p:attrName>
                                        </p:attrNameLst>
                                      </p:cBhvr>
                                      <p:tavLst>
                                        <p:tav tm="0">
                                          <p:val>
                                            <p:fltVal val="0.5"/>
                                          </p:val>
                                        </p:tav>
                                        <p:tav tm="100000">
                                          <p:val>
                                            <p:strVal val="#ppt_y"/>
                                          </p:val>
                                        </p:tav>
                                      </p:tavLst>
                                    </p:anim>
                                  </p:childTnLst>
                                </p:cTn>
                              </p:par>
                              <p:par>
                                <p:cTn id="179" presetID="23" presetClass="entr" presetSubtype="528" repeatCount="indefinite" fill="hold" grpId="0" nodeType="withEffect">
                                  <p:stCondLst>
                                    <p:cond delay="0"/>
                                  </p:stCondLst>
                                  <p:childTnLst>
                                    <p:set>
                                      <p:cBhvr>
                                        <p:cTn id="180" dur="1" fill="hold">
                                          <p:stCondLst>
                                            <p:cond delay="0"/>
                                          </p:stCondLst>
                                        </p:cTn>
                                        <p:tgtEl>
                                          <p:spTgt spid="3112"/>
                                        </p:tgtEl>
                                        <p:attrNameLst>
                                          <p:attrName>style.visibility</p:attrName>
                                        </p:attrNameLst>
                                      </p:cBhvr>
                                      <p:to>
                                        <p:strVal val="visible"/>
                                      </p:to>
                                    </p:set>
                                    <p:anim calcmode="lin" valueType="num">
                                      <p:cBhvr>
                                        <p:cTn id="181" dur="1000" fill="hold"/>
                                        <p:tgtEl>
                                          <p:spTgt spid="3112"/>
                                        </p:tgtEl>
                                        <p:attrNameLst>
                                          <p:attrName>ppt_w</p:attrName>
                                        </p:attrNameLst>
                                      </p:cBhvr>
                                      <p:tavLst>
                                        <p:tav tm="0">
                                          <p:val>
                                            <p:fltVal val="0"/>
                                          </p:val>
                                        </p:tav>
                                        <p:tav tm="100000">
                                          <p:val>
                                            <p:strVal val="#ppt_w"/>
                                          </p:val>
                                        </p:tav>
                                      </p:tavLst>
                                    </p:anim>
                                    <p:anim calcmode="lin" valueType="num">
                                      <p:cBhvr>
                                        <p:cTn id="182" dur="1000" fill="hold"/>
                                        <p:tgtEl>
                                          <p:spTgt spid="3112"/>
                                        </p:tgtEl>
                                        <p:attrNameLst>
                                          <p:attrName>ppt_h</p:attrName>
                                        </p:attrNameLst>
                                      </p:cBhvr>
                                      <p:tavLst>
                                        <p:tav tm="0">
                                          <p:val>
                                            <p:fltVal val="0"/>
                                          </p:val>
                                        </p:tav>
                                        <p:tav tm="100000">
                                          <p:val>
                                            <p:strVal val="#ppt_h"/>
                                          </p:val>
                                        </p:tav>
                                      </p:tavLst>
                                    </p:anim>
                                    <p:anim calcmode="lin" valueType="num">
                                      <p:cBhvr>
                                        <p:cTn id="183" dur="1000" fill="hold"/>
                                        <p:tgtEl>
                                          <p:spTgt spid="3112"/>
                                        </p:tgtEl>
                                        <p:attrNameLst>
                                          <p:attrName>ppt_x</p:attrName>
                                        </p:attrNameLst>
                                      </p:cBhvr>
                                      <p:tavLst>
                                        <p:tav tm="0">
                                          <p:val>
                                            <p:fltVal val="0.5"/>
                                          </p:val>
                                        </p:tav>
                                        <p:tav tm="100000">
                                          <p:val>
                                            <p:strVal val="#ppt_x"/>
                                          </p:val>
                                        </p:tav>
                                      </p:tavLst>
                                    </p:anim>
                                    <p:anim calcmode="lin" valueType="num">
                                      <p:cBhvr>
                                        <p:cTn id="184" dur="1000" fill="hold"/>
                                        <p:tgtEl>
                                          <p:spTgt spid="3112"/>
                                        </p:tgtEl>
                                        <p:attrNameLst>
                                          <p:attrName>ppt_y</p:attrName>
                                        </p:attrNameLst>
                                      </p:cBhvr>
                                      <p:tavLst>
                                        <p:tav tm="0">
                                          <p:val>
                                            <p:fltVal val="0.5"/>
                                          </p:val>
                                        </p:tav>
                                        <p:tav tm="100000">
                                          <p:val>
                                            <p:strVal val="#ppt_y"/>
                                          </p:val>
                                        </p:tav>
                                      </p:tavLst>
                                    </p:anim>
                                  </p:childTnLst>
                                </p:cTn>
                              </p:par>
                              <p:par>
                                <p:cTn id="185" presetID="21" presetClass="entr" presetSubtype="4" fill="hold" grpId="0" nodeType="withEffect">
                                  <p:stCondLst>
                                    <p:cond delay="0"/>
                                  </p:stCondLst>
                                  <p:childTnLst>
                                    <p:set>
                                      <p:cBhvr>
                                        <p:cTn id="186" dur="1" fill="hold">
                                          <p:stCondLst>
                                            <p:cond delay="0"/>
                                          </p:stCondLst>
                                        </p:cTn>
                                        <p:tgtEl>
                                          <p:spTgt spid="3117"/>
                                        </p:tgtEl>
                                        <p:attrNameLst>
                                          <p:attrName>style.visibility</p:attrName>
                                        </p:attrNameLst>
                                      </p:cBhvr>
                                      <p:to>
                                        <p:strVal val="visible"/>
                                      </p:to>
                                    </p:set>
                                    <p:animEffect transition="in" filter="wheel(4)">
                                      <p:cBhvr>
                                        <p:cTn id="187" dur="2000"/>
                                        <p:tgtEl>
                                          <p:spTgt spid="3117"/>
                                        </p:tgtEl>
                                      </p:cBhvr>
                                    </p:animEffect>
                                  </p:childTnLst>
                                  <p:subTnLst>
                                    <p:audio>
                                      <p:cMediaNode vol="100000">
                                        <p:cTn display="0" masterRel="sameClick">
                                          <p:stCondLst>
                                            <p:cond evt="begin" delay="0">
                                              <p:tn val="185"/>
                                            </p:cond>
                                          </p:stCondLst>
                                          <p:endCondLst>
                                            <p:cond evt="onStopAudio" delay="0">
                                              <p:tgtEl>
                                                <p:sldTgt/>
                                              </p:tgtEl>
                                            </p:cond>
                                          </p:endCondLst>
                                        </p:cTn>
                                        <p:tgtEl>
                                          <p:sndTgt r:embed="rId3" name="bai ca sinh vien.wav"/>
                                        </p:tgtEl>
                                      </p:cMediaNode>
                                    </p:audio>
                                  </p:subTnLst>
                                </p:cTn>
                              </p:par>
                              <p:par>
                                <p:cTn id="188" presetID="20" presetClass="emph" presetSubtype="0" repeatCount="indefinite" fill="hold" nodeType="withEffect">
                                  <p:stCondLst>
                                    <p:cond delay="0"/>
                                  </p:stCondLst>
                                  <p:endCondLst>
                                    <p:cond evt="onNext" delay="0">
                                      <p:tgtEl>
                                        <p:sldTgt/>
                                      </p:tgtEl>
                                    </p:cond>
                                  </p:endCondLst>
                                  <p:iterate type="lt">
                                    <p:tmPct val="10000"/>
                                  </p:iterate>
                                  <p:childTnLst>
                                    <p:set>
                                      <p:cBhvr override="childStyle">
                                        <p:cTn id="189" dur="500" autoRev="1" fill="hold"/>
                                        <p:tgtEl>
                                          <p:spTgt spid="3116">
                                            <p:txEl>
                                              <p:pRg st="0" end="0"/>
                                            </p:txEl>
                                          </p:spTgt>
                                        </p:tgtEl>
                                        <p:attrNameLst>
                                          <p:attrName>style.color</p:attrName>
                                        </p:attrNameLst>
                                      </p:cBhvr>
                                      <p:to>
                                        <p:clrVal>
                                          <a:srgbClr val="3333FF"/>
                                        </p:clrVal>
                                      </p:to>
                                    </p:set>
                                    <p:set>
                                      <p:cBhvr>
                                        <p:cTn id="190" dur="500" autoRev="1" fill="hold"/>
                                        <p:tgtEl>
                                          <p:spTgt spid="3116">
                                            <p:txEl>
                                              <p:pRg st="0" end="0"/>
                                            </p:txEl>
                                          </p:spTgt>
                                        </p:tgtEl>
                                        <p:attrNameLst>
                                          <p:attrName>fillcolor</p:attrName>
                                        </p:attrNameLst>
                                      </p:cBhvr>
                                      <p:to>
                                        <p:clrVal>
                                          <a:srgbClr val="3333FF"/>
                                        </p:clrVal>
                                      </p:to>
                                    </p:set>
                                    <p:set>
                                      <p:cBhvr>
                                        <p:cTn id="191" dur="500" autoRev="1" fill="hold"/>
                                        <p:tgtEl>
                                          <p:spTgt spid="3116">
                                            <p:txEl>
                                              <p:pRg st="0" end="0"/>
                                            </p:txEl>
                                          </p:spTgt>
                                        </p:tgtEl>
                                        <p:attrNameLst>
                                          <p:attrName>fill.type</p:attrName>
                                        </p:attrNameLst>
                                      </p:cBhvr>
                                      <p:to>
                                        <p:strVal val="solid"/>
                                      </p:to>
                                    </p:set>
                                  </p:childTnLst>
                                </p:cTn>
                              </p:par>
                              <p:par>
                                <p:cTn id="192" presetID="21" presetClass="entr" presetSubtype="4" fill="hold" grpId="0" nodeType="withEffect">
                                  <p:stCondLst>
                                    <p:cond delay="0"/>
                                  </p:stCondLst>
                                  <p:childTnLst>
                                    <p:set>
                                      <p:cBhvr>
                                        <p:cTn id="193" dur="1" fill="hold">
                                          <p:stCondLst>
                                            <p:cond delay="0"/>
                                          </p:stCondLst>
                                        </p:cTn>
                                        <p:tgtEl>
                                          <p:spTgt spid="3115"/>
                                        </p:tgtEl>
                                        <p:attrNameLst>
                                          <p:attrName>style.visibility</p:attrName>
                                        </p:attrNameLst>
                                      </p:cBhvr>
                                      <p:to>
                                        <p:strVal val="visible"/>
                                      </p:to>
                                    </p:set>
                                    <p:animEffect transition="in" filter="wheel(4)">
                                      <p:cBhvr>
                                        <p:cTn id="194" dur="2000"/>
                                        <p:tgtEl>
                                          <p:spTgt spid="3115"/>
                                        </p:tgtEl>
                                      </p:cBhvr>
                                    </p:animEffect>
                                  </p:childTnLst>
                                  <p:subTnLst>
                                    <p:audio>
                                      <p:cMediaNode>
                                        <p:cTn display="0" masterRel="sameClick">
                                          <p:stCondLst>
                                            <p:cond evt="begin" delay="0">
                                              <p:tn val="192"/>
                                            </p:cond>
                                          </p:stCondLst>
                                          <p:endCondLst>
                                            <p:cond evt="onStopAudio" delay="0">
                                              <p:tgtEl>
                                                <p:sldTgt/>
                                              </p:tgtEl>
                                            </p:cond>
                                          </p:endCondLst>
                                        </p:cTn>
                                        <p:tgtEl>
                                          <p:sndTgt r:embed="rId3" name="bai ca sinh vien.wav"/>
                                        </p:tgtEl>
                                      </p:cMediaNode>
                                    </p:audio>
                                  </p:subTnLst>
                                </p:cTn>
                              </p:par>
                              <p:par>
                                <p:cTn id="195" presetID="21" presetClass="emph" presetSubtype="0" repeatCount="indefinite" fill="hold" grpId="0" nodeType="withEffect">
                                  <p:stCondLst>
                                    <p:cond delay="0"/>
                                  </p:stCondLst>
                                  <p:endCondLst>
                                    <p:cond evt="onNext" delay="0">
                                      <p:tgtEl>
                                        <p:sldTgt/>
                                      </p:tgtEl>
                                    </p:cond>
                                  </p:endCondLst>
                                  <p:iterate type="lt">
                                    <p:tmPct val="0"/>
                                  </p:iterate>
                                  <p:childTnLst>
                                    <p:animClr clrSpc="hsl" dir="cw">
                                      <p:cBhvr override="childStyle">
                                        <p:cTn id="196" dur="500" fill="hold"/>
                                        <p:tgtEl>
                                          <p:spTgt spid="3116">
                                            <p:txEl>
                                              <p:pRg st="0" end="0"/>
                                            </p:txEl>
                                          </p:spTgt>
                                        </p:tgtEl>
                                        <p:attrNameLst>
                                          <p:attrName>style.color</p:attrName>
                                        </p:attrNameLst>
                                      </p:cBhvr>
                                      <p:by>
                                        <p:hsl h="7200000" s="0" l="0"/>
                                      </p:by>
                                    </p:animClr>
                                    <p:animClr clrSpc="hsl" dir="cw">
                                      <p:cBhvr>
                                        <p:cTn id="197" dur="500" fill="hold"/>
                                        <p:tgtEl>
                                          <p:spTgt spid="3116">
                                            <p:txEl>
                                              <p:pRg st="0" end="0"/>
                                            </p:txEl>
                                          </p:spTgt>
                                        </p:tgtEl>
                                        <p:attrNameLst>
                                          <p:attrName>fillcolor</p:attrName>
                                        </p:attrNameLst>
                                      </p:cBhvr>
                                      <p:by>
                                        <p:hsl h="7200000" s="0" l="0"/>
                                      </p:by>
                                    </p:animClr>
                                    <p:animClr clrSpc="hsl" dir="cw">
                                      <p:cBhvr>
                                        <p:cTn id="198" dur="500" fill="hold"/>
                                        <p:tgtEl>
                                          <p:spTgt spid="3116">
                                            <p:txEl>
                                              <p:pRg st="0" end="0"/>
                                            </p:txEl>
                                          </p:spTgt>
                                        </p:tgtEl>
                                        <p:attrNameLst>
                                          <p:attrName>stroke.color</p:attrName>
                                        </p:attrNameLst>
                                      </p:cBhvr>
                                      <p:by>
                                        <p:hsl h="7200000" s="0" l="0"/>
                                      </p:by>
                                    </p:animClr>
                                    <p:set>
                                      <p:cBhvr>
                                        <p:cTn id="199" dur="500" fill="hold"/>
                                        <p:tgtEl>
                                          <p:spTgt spid="311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5" grpId="0" animBg="1"/>
      <p:bldP spid="3116" grpId="0" build="allAtOnce"/>
      <p:bldP spid="31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72" y="188641"/>
            <a:ext cx="7632848" cy="461665"/>
          </a:xfrm>
          <a:prstGeom prst="rect">
            <a:avLst/>
          </a:prstGeom>
        </p:spPr>
        <p:txBody>
          <a:bodyPr wrap="square">
            <a:spAutoFit/>
          </a:bodyPr>
          <a:lstStyle/>
          <a:p>
            <a:pPr lvl="0"/>
            <a:r>
              <a:rPr lang="en-GB" sz="2400">
                <a:solidFill>
                  <a:srgbClr val="FF0000"/>
                </a:solidFill>
                <a:latin typeface="Times New Roman" pitchFamily="18" charset="0"/>
                <a:cs typeface="Times New Roman" pitchFamily="18" charset="0"/>
              </a:rPr>
              <a:t>BÀI 7. THANG NHIỆT ĐỘ CELSIUS. ĐO NHIỆT ĐỘ</a:t>
            </a:r>
            <a:endParaRPr lang="en-GB" sz="2400">
              <a:solidFill>
                <a:srgbClr val="FF0000"/>
              </a:solidFill>
              <a:latin typeface="Times New Roman" pitchFamily="18" charset="0"/>
              <a:cs typeface="Times New Roman" pitchFamily="18" charset="0"/>
            </a:endParaRPr>
          </a:p>
        </p:txBody>
      </p:sp>
      <p:sp>
        <p:nvSpPr>
          <p:cNvPr id="3" name="Rectangle 2"/>
          <p:cNvSpPr/>
          <p:nvPr/>
        </p:nvSpPr>
        <p:spPr>
          <a:xfrm>
            <a:off x="530223" y="675069"/>
            <a:ext cx="4251022" cy="461665"/>
          </a:xfrm>
          <a:prstGeom prst="rect">
            <a:avLst/>
          </a:prstGeom>
        </p:spPr>
        <p:txBody>
          <a:bodyPr wrap="square">
            <a:spAutoFit/>
          </a:bodyPr>
          <a:lstStyle/>
          <a:p>
            <a:pPr lvl="0"/>
            <a:r>
              <a:rPr lang="en-GB" sz="2400">
                <a:solidFill>
                  <a:srgbClr val="4BACC6">
                    <a:lumMod val="75000"/>
                  </a:srgbClr>
                </a:solidFill>
                <a:latin typeface="Times New Roman" pitchFamily="18" charset="0"/>
                <a:cs typeface="Times New Roman" pitchFamily="18" charset="0"/>
              </a:rPr>
              <a:t>I. NHIỆT ĐỘ VÀ NHIỆT KẾ</a:t>
            </a:r>
            <a:endParaRPr lang="en-GB" sz="2400">
              <a:solidFill>
                <a:srgbClr val="4BACC6">
                  <a:lumMod val="75000"/>
                </a:srgbClr>
              </a:solidFill>
              <a:latin typeface="Times New Roman" pitchFamily="18" charset="0"/>
              <a:cs typeface="Times New Roman" pitchFamily="18" charset="0"/>
            </a:endParaRPr>
          </a:p>
        </p:txBody>
      </p:sp>
      <p:sp>
        <p:nvSpPr>
          <p:cNvPr id="4" name="Rectangle 3"/>
          <p:cNvSpPr/>
          <p:nvPr/>
        </p:nvSpPr>
        <p:spPr>
          <a:xfrm>
            <a:off x="659842" y="1137555"/>
            <a:ext cx="4615946" cy="461665"/>
          </a:xfrm>
          <a:prstGeom prst="rect">
            <a:avLst/>
          </a:prstGeom>
        </p:spPr>
        <p:txBody>
          <a:bodyPr wrap="square">
            <a:spAutoFit/>
          </a:bodyPr>
          <a:lstStyle/>
          <a:p>
            <a:pPr lvl="0"/>
            <a:r>
              <a:rPr lang="en-GB" sz="2400">
                <a:solidFill>
                  <a:srgbClr val="4F81BD">
                    <a:lumMod val="75000"/>
                  </a:srgbClr>
                </a:solidFill>
                <a:latin typeface="Times New Roman" pitchFamily="18" charset="0"/>
                <a:cs typeface="Times New Roman" pitchFamily="18" charset="0"/>
              </a:rPr>
              <a:t>1. Tìm hiểu về nhiệt độ và nhiệt kế</a:t>
            </a:r>
            <a:endParaRPr lang="en-GB" sz="2400">
              <a:solidFill>
                <a:srgbClr val="4F81BD">
                  <a:lumMod val="75000"/>
                </a:srgbClr>
              </a:solidFill>
              <a:latin typeface="Times New Roman" pitchFamily="18" charset="0"/>
              <a:cs typeface="Times New Roman" pitchFamily="18" charset="0"/>
            </a:endParaRPr>
          </a:p>
        </p:txBody>
      </p:sp>
      <p:sp>
        <p:nvSpPr>
          <p:cNvPr id="6" name="Flowchart: Sequential Access Storage 5"/>
          <p:cNvSpPr/>
          <p:nvPr/>
        </p:nvSpPr>
        <p:spPr>
          <a:xfrm>
            <a:off x="2655734" y="1599208"/>
            <a:ext cx="5444659" cy="1397744"/>
          </a:xfrm>
          <a:prstGeom prst="flowChartMagneticTap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smtClean="0">
                <a:latin typeface="Times New Roman" pitchFamily="18" charset="0"/>
                <a:cs typeface="Times New Roman" pitchFamily="18" charset="0"/>
              </a:rPr>
              <a:t>Lấy ví dụ chứng tỏ giác quan của chúng ta có thể cảm nhận sai về nhiệt độ của vật </a:t>
            </a:r>
            <a:endParaRPr lang="en-GB" sz="2400">
              <a:latin typeface="Times New Roman" pitchFamily="18" charset="0"/>
              <a:cs typeface="Times New Roman" pitchFamily="18" charset="0"/>
            </a:endParaRPr>
          </a:p>
        </p:txBody>
      </p:sp>
      <p:sp>
        <p:nvSpPr>
          <p:cNvPr id="7" name="TextBox 6"/>
          <p:cNvSpPr txBox="1"/>
          <p:nvPr/>
        </p:nvSpPr>
        <p:spPr>
          <a:xfrm>
            <a:off x="143512" y="3111362"/>
            <a:ext cx="8712968" cy="1355371"/>
          </a:xfrm>
          <a:prstGeom prst="rect">
            <a:avLst/>
          </a:prstGeom>
          <a:noFill/>
        </p:spPr>
        <p:txBody>
          <a:bodyPr wrap="square" rtlCol="0">
            <a:spAutoFit/>
          </a:bodyPr>
          <a:lstStyle/>
          <a:p>
            <a:pPr>
              <a:lnSpc>
                <a:spcPct val="114000"/>
              </a:lnSpc>
              <a:spcAft>
                <a:spcPts val="1000"/>
              </a:spcAft>
            </a:pPr>
            <a:r>
              <a:rPr lang="vi-VN" sz="2400" kern="100" smtClean="0">
                <a:solidFill>
                  <a:srgbClr val="000000"/>
                </a:solidFill>
                <a:effectLst/>
                <a:latin typeface="Times New Roman"/>
                <a:ea typeface="Calibri"/>
                <a:cs typeface="Times New Roman"/>
              </a:rPr>
              <a:t>+ Trong một căn phòng, ta đặt tay trái vào chiếc ghế gỗ, đặt tay phải vào chiếc ghế sắt. Nhận thấy tay phải cảm giác lạnh hơn tay trái. Mặc dù 2 chiếc ghế cùng đặt trong một căn phòng có nhiệt độ như nhau.</a:t>
            </a:r>
            <a:endParaRPr lang="vi-VN" sz="2400">
              <a:effectLst/>
              <a:latin typeface="Calibri"/>
              <a:cs typeface="Times New Roman"/>
            </a:endParaRPr>
          </a:p>
        </p:txBody>
      </p:sp>
      <p:sp>
        <p:nvSpPr>
          <p:cNvPr id="8" name="TextBox 7"/>
          <p:cNvSpPr txBox="1"/>
          <p:nvPr/>
        </p:nvSpPr>
        <p:spPr>
          <a:xfrm>
            <a:off x="143508" y="4669346"/>
            <a:ext cx="8532948" cy="1776384"/>
          </a:xfrm>
          <a:prstGeom prst="rect">
            <a:avLst/>
          </a:prstGeom>
          <a:noFill/>
        </p:spPr>
        <p:txBody>
          <a:bodyPr wrap="square" rtlCol="0">
            <a:spAutoFit/>
          </a:bodyPr>
          <a:lstStyle/>
          <a:p>
            <a:pPr>
              <a:lnSpc>
                <a:spcPct val="114000"/>
              </a:lnSpc>
              <a:spcAft>
                <a:spcPts val="0"/>
              </a:spcAft>
            </a:pPr>
            <a:r>
              <a:rPr lang="vi-VN" sz="2400" kern="100" smtClean="0">
                <a:solidFill>
                  <a:srgbClr val="000000"/>
                </a:solidFill>
                <a:effectLst/>
                <a:latin typeface="+mj-lt"/>
                <a:ea typeface="Calibri"/>
                <a:cs typeface="Times New Roman"/>
              </a:rPr>
              <a:t>+ Khi thời tiết lạnh, nếu cho bàn tay đang được sưởi ấm vào nước lạnh bình thường thì tay sẽ cảm thấy lạnh.</a:t>
            </a:r>
            <a:endParaRPr lang="vi-VN" sz="2400" smtClean="0">
              <a:effectLst/>
              <a:latin typeface="+mj-lt"/>
              <a:cs typeface="Times New Roman"/>
            </a:endParaRPr>
          </a:p>
          <a:p>
            <a:pPr>
              <a:lnSpc>
                <a:spcPct val="114000"/>
              </a:lnSpc>
              <a:spcAft>
                <a:spcPts val="0"/>
              </a:spcAft>
            </a:pPr>
            <a:r>
              <a:rPr lang="vi-VN" sz="2400" kern="100" smtClean="0">
                <a:solidFill>
                  <a:srgbClr val="000000"/>
                </a:solidFill>
                <a:effectLst/>
                <a:latin typeface="+mj-lt"/>
                <a:ea typeface="Calibri"/>
                <a:cs typeface="Times New Roman"/>
              </a:rPr>
              <a:t>+ Ngược lại, nếu cho bàn tay đang buốt không được sưởi ấm vào nước lạnh bình thường thì tay sẽ cảm thấy ấm.</a:t>
            </a:r>
            <a:endParaRPr lang="vi-VN" sz="2400">
              <a:effectLst/>
              <a:latin typeface="+mj-lt"/>
              <a:cs typeface="Times New Roman"/>
            </a:endParaRPr>
          </a:p>
        </p:txBody>
      </p:sp>
    </p:spTree>
    <p:extLst>
      <p:ext uri="{BB962C8B-B14F-4D97-AF65-F5344CB8AC3E}">
        <p14:creationId xmlns:p14="http://schemas.microsoft.com/office/powerpoint/2010/main" val="372622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72" y="188641"/>
            <a:ext cx="7632848" cy="461665"/>
          </a:xfrm>
          <a:prstGeom prst="rect">
            <a:avLst/>
          </a:prstGeom>
        </p:spPr>
        <p:txBody>
          <a:bodyPr wrap="square">
            <a:spAutoFit/>
          </a:bodyPr>
          <a:lstStyle/>
          <a:p>
            <a:pPr lvl="0"/>
            <a:r>
              <a:rPr lang="en-GB" sz="2400">
                <a:solidFill>
                  <a:srgbClr val="FF0000"/>
                </a:solidFill>
                <a:latin typeface="Times New Roman" pitchFamily="18" charset="0"/>
                <a:cs typeface="Times New Roman" pitchFamily="18" charset="0"/>
              </a:rPr>
              <a:t>BÀI 7. THANG NHIỆT ĐỘ CELSIUS. ĐO NHIỆT ĐỘ</a:t>
            </a:r>
            <a:endParaRPr lang="en-GB" sz="2400">
              <a:solidFill>
                <a:srgbClr val="FF0000"/>
              </a:solidFill>
              <a:latin typeface="Times New Roman" pitchFamily="18" charset="0"/>
              <a:cs typeface="Times New Roman" pitchFamily="18" charset="0"/>
            </a:endParaRPr>
          </a:p>
        </p:txBody>
      </p:sp>
      <p:sp>
        <p:nvSpPr>
          <p:cNvPr id="3" name="Rectangle 2"/>
          <p:cNvSpPr/>
          <p:nvPr/>
        </p:nvSpPr>
        <p:spPr>
          <a:xfrm>
            <a:off x="530223" y="675069"/>
            <a:ext cx="4251022" cy="461665"/>
          </a:xfrm>
          <a:prstGeom prst="rect">
            <a:avLst/>
          </a:prstGeom>
        </p:spPr>
        <p:txBody>
          <a:bodyPr wrap="square">
            <a:spAutoFit/>
          </a:bodyPr>
          <a:lstStyle/>
          <a:p>
            <a:pPr lvl="0"/>
            <a:r>
              <a:rPr lang="en-GB" sz="2400">
                <a:solidFill>
                  <a:srgbClr val="4BACC6">
                    <a:lumMod val="75000"/>
                  </a:srgbClr>
                </a:solidFill>
                <a:latin typeface="Times New Roman" pitchFamily="18" charset="0"/>
                <a:cs typeface="Times New Roman" pitchFamily="18" charset="0"/>
              </a:rPr>
              <a:t>I. NHIỆT ĐỘ VÀ NHIỆT KẾ</a:t>
            </a:r>
            <a:endParaRPr lang="en-GB" sz="2400">
              <a:solidFill>
                <a:srgbClr val="4BACC6">
                  <a:lumMod val="75000"/>
                </a:srgbClr>
              </a:solidFill>
              <a:latin typeface="Times New Roman" pitchFamily="18" charset="0"/>
              <a:cs typeface="Times New Roman" pitchFamily="18" charset="0"/>
            </a:endParaRPr>
          </a:p>
        </p:txBody>
      </p:sp>
      <p:sp>
        <p:nvSpPr>
          <p:cNvPr id="4" name="Rectangle 3"/>
          <p:cNvSpPr/>
          <p:nvPr/>
        </p:nvSpPr>
        <p:spPr>
          <a:xfrm>
            <a:off x="659842" y="1137555"/>
            <a:ext cx="4615946" cy="461665"/>
          </a:xfrm>
          <a:prstGeom prst="rect">
            <a:avLst/>
          </a:prstGeom>
        </p:spPr>
        <p:txBody>
          <a:bodyPr wrap="square">
            <a:spAutoFit/>
          </a:bodyPr>
          <a:lstStyle/>
          <a:p>
            <a:pPr lvl="0"/>
            <a:r>
              <a:rPr lang="en-GB" sz="2400">
                <a:solidFill>
                  <a:srgbClr val="4F81BD">
                    <a:lumMod val="75000"/>
                  </a:srgbClr>
                </a:solidFill>
                <a:latin typeface="Times New Roman" pitchFamily="18" charset="0"/>
                <a:cs typeface="Times New Roman" pitchFamily="18" charset="0"/>
              </a:rPr>
              <a:t>1. Tìm hiểu về nhiệt độ và nhiệt kế</a:t>
            </a:r>
            <a:endParaRPr lang="en-GB" sz="2400">
              <a:solidFill>
                <a:srgbClr val="4F81BD">
                  <a:lumMod val="75000"/>
                </a:srgbClr>
              </a:solidFill>
              <a:latin typeface="Times New Roman" pitchFamily="18" charset="0"/>
              <a:cs typeface="Times New Roman" pitchFamily="18" charset="0"/>
            </a:endParaRPr>
          </a:p>
        </p:txBody>
      </p:sp>
      <p:sp>
        <p:nvSpPr>
          <p:cNvPr id="5" name="Oval 4"/>
          <p:cNvSpPr/>
          <p:nvPr/>
        </p:nvSpPr>
        <p:spPr>
          <a:xfrm>
            <a:off x="3491882" y="1916832"/>
            <a:ext cx="4176464" cy="14401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smtClean="0">
                <a:latin typeface="Times New Roman" pitchFamily="18" charset="0"/>
                <a:cs typeface="Times New Roman" pitchFamily="18" charset="0"/>
              </a:rPr>
              <a:t>Đơn vị đo nhiệt độ thường dùng ở Việt Nam là đơn vị gì ?</a:t>
            </a:r>
            <a:endParaRPr lang="en-GB" sz="2400">
              <a:latin typeface="Times New Roman" pitchFamily="18" charset="0"/>
              <a:cs typeface="Times New Roman" pitchFamily="18" charset="0"/>
            </a:endParaRPr>
          </a:p>
        </p:txBody>
      </p:sp>
      <p:sp>
        <p:nvSpPr>
          <p:cNvPr id="6" name="TextBox 5"/>
          <p:cNvSpPr txBox="1"/>
          <p:nvPr/>
        </p:nvSpPr>
        <p:spPr>
          <a:xfrm>
            <a:off x="530222" y="3861048"/>
            <a:ext cx="7138122" cy="738664"/>
          </a:xfrm>
          <a:prstGeom prst="rect">
            <a:avLst/>
          </a:prstGeom>
          <a:noFill/>
        </p:spPr>
        <p:txBody>
          <a:bodyPr wrap="square" rtlCol="0">
            <a:spAutoFit/>
          </a:bodyPr>
          <a:lstStyle/>
          <a:p>
            <a:r>
              <a:rPr lang="en-GB" sz="2400" smtClean="0">
                <a:latin typeface="Times New Roman" pitchFamily="18" charset="0"/>
                <a:cs typeface="Times New Roman" pitchFamily="18" charset="0"/>
              </a:rPr>
              <a:t>+ Đơn vị đo nhiệt độ trong hệ SI là Kelvin ( kí hiệu : K)</a:t>
            </a:r>
          </a:p>
          <a:p>
            <a:endParaRPr lang="en-GB"/>
          </a:p>
        </p:txBody>
      </p:sp>
      <p:sp>
        <p:nvSpPr>
          <p:cNvPr id="7" name="TextBox 6"/>
          <p:cNvSpPr txBox="1"/>
          <p:nvPr/>
        </p:nvSpPr>
        <p:spPr>
          <a:xfrm>
            <a:off x="530223" y="4650404"/>
            <a:ext cx="7498162" cy="830997"/>
          </a:xfrm>
          <a:prstGeom prst="rect">
            <a:avLst/>
          </a:prstGeom>
          <a:noFill/>
        </p:spPr>
        <p:txBody>
          <a:bodyPr wrap="square" rtlCol="0">
            <a:spAutoFit/>
          </a:bodyPr>
          <a:lstStyle/>
          <a:p>
            <a:r>
              <a:rPr lang="en-GB" sz="2400" smtClean="0">
                <a:latin typeface="Times New Roman" pitchFamily="18" charset="0"/>
                <a:cs typeface="Times New Roman" pitchFamily="18" charset="0"/>
              </a:rPr>
              <a:t>+ Đơn vị đo nhiệt độ thường dùng ở Việt Nam là độ C ( kí hiệu : </a:t>
            </a:r>
            <a:endParaRPr lang="en-GB" sz="2400">
              <a:latin typeface="Times New Roman" pitchFamily="18" charset="0"/>
              <a:cs typeface="Times New Roman"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614378420"/>
              </p:ext>
            </p:extLst>
          </p:nvPr>
        </p:nvGraphicFramePr>
        <p:xfrm>
          <a:off x="1403652" y="5072105"/>
          <a:ext cx="792088" cy="409284"/>
        </p:xfrm>
        <a:graphic>
          <a:graphicData uri="http://schemas.openxmlformats.org/presentationml/2006/ole">
            <mc:AlternateContent xmlns:mc="http://schemas.openxmlformats.org/markup-compatibility/2006">
              <mc:Choice xmlns:v="urn:schemas-microsoft-com:vml" Requires="v">
                <p:oleObj spid="_x0000_s1032" name="Equation" r:id="rId3" imgW="241200" imgH="241200" progId="Equation.DSMT4">
                  <p:embed/>
                </p:oleObj>
              </mc:Choice>
              <mc:Fallback>
                <p:oleObj name="Equation" r:id="rId3" imgW="241200" imgH="241200" progId="Equation.DSMT4">
                  <p:embed/>
                  <p:pic>
                    <p:nvPicPr>
                      <p:cNvPr id="0" name=""/>
                      <p:cNvPicPr/>
                      <p:nvPr/>
                    </p:nvPicPr>
                    <p:blipFill>
                      <a:blip r:embed="rId4"/>
                      <a:stretch>
                        <a:fillRect/>
                      </a:stretch>
                    </p:blipFill>
                    <p:spPr>
                      <a:xfrm>
                        <a:off x="1403652" y="5072105"/>
                        <a:ext cx="792088" cy="409284"/>
                      </a:xfrm>
                      <a:prstGeom prst="rect">
                        <a:avLst/>
                      </a:prstGeom>
                    </p:spPr>
                  </p:pic>
                </p:oleObj>
              </mc:Fallback>
            </mc:AlternateContent>
          </a:graphicData>
        </a:graphic>
      </p:graphicFrame>
    </p:spTree>
    <p:extLst>
      <p:ext uri="{BB962C8B-B14F-4D97-AF65-F5344CB8AC3E}">
        <p14:creationId xmlns:p14="http://schemas.microsoft.com/office/powerpoint/2010/main" val="115242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9" name="Group 58"/>
          <p:cNvGrpSpPr/>
          <p:nvPr/>
        </p:nvGrpSpPr>
        <p:grpSpPr bwMode="auto">
          <a:xfrm rot="10800000">
            <a:off x="1690009" y="3414870"/>
            <a:ext cx="5924315" cy="1252035"/>
            <a:chOff x="2290" y="2725"/>
            <a:chExt cx="1832" cy="713"/>
          </a:xfrm>
          <a:solidFill>
            <a:srgbClr val="353535"/>
          </a:solidFill>
        </p:grpSpPr>
        <p:grpSp>
          <p:nvGrpSpPr>
            <p:cNvPr id="60" name="Group 59"/>
            <p:cNvGrpSpPr/>
            <p:nvPr/>
          </p:nvGrpSpPr>
          <p:grpSpPr bwMode="auto">
            <a:xfrm>
              <a:off x="2290" y="3030"/>
              <a:ext cx="1832" cy="408"/>
              <a:chOff x="2290" y="3030"/>
              <a:chExt cx="1832" cy="408"/>
            </a:xfrm>
            <a:grpFill/>
          </p:grpSpPr>
          <p:sp>
            <p:nvSpPr>
              <p:cNvPr id="64" name="Freeform 60"/>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848484"/>
              </a:solidFill>
              <a:ln w="0">
                <a:noFill/>
                <a:prstDash val="solid"/>
                <a:round/>
              </a:ln>
            </p:spPr>
            <p:txBody>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endParaRPr lang="en-US" sz="1350">
                  <a:solidFill>
                    <a:srgbClr val="FF0000"/>
                  </a:solidFill>
                  <a:latin typeface="Times New Roman" panose="02020603050405020304"/>
                </a:endParaRPr>
              </a:p>
            </p:txBody>
          </p:sp>
          <p:sp>
            <p:nvSpPr>
              <p:cNvPr id="65" name="Freeform 61"/>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grpFill/>
              <a:ln w="0">
                <a:noFill/>
                <a:prstDash val="solid"/>
                <a:round/>
              </a:ln>
            </p:spPr>
            <p:txBody>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endParaRPr lang="en-US" sz="1350">
                  <a:solidFill>
                    <a:srgbClr val="FF0000"/>
                  </a:solidFill>
                  <a:latin typeface="Times New Roman" panose="02020603050405020304"/>
                </a:endParaRPr>
              </a:p>
            </p:txBody>
          </p:sp>
        </p:grpSp>
        <p:grpSp>
          <p:nvGrpSpPr>
            <p:cNvPr id="61" name="Group 60"/>
            <p:cNvGrpSpPr/>
            <p:nvPr/>
          </p:nvGrpSpPr>
          <p:grpSpPr bwMode="auto">
            <a:xfrm flipV="1">
              <a:off x="2290" y="2725"/>
              <a:ext cx="1406" cy="313"/>
              <a:chOff x="2290" y="3030"/>
              <a:chExt cx="1832" cy="408"/>
            </a:xfrm>
            <a:grpFill/>
          </p:grpSpPr>
          <p:sp>
            <p:nvSpPr>
              <p:cNvPr id="62" name="Freeform 63"/>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4B4B4B"/>
              </a:solidFill>
              <a:ln w="0">
                <a:noFill/>
                <a:prstDash val="solid"/>
                <a:round/>
              </a:ln>
            </p:spPr>
            <p:txBody>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endParaRPr lang="en-US" sz="1350">
                  <a:solidFill>
                    <a:srgbClr val="FF0000"/>
                  </a:solidFill>
                  <a:latin typeface="Times New Roman" panose="02020603050405020304"/>
                </a:endParaRPr>
              </a:p>
            </p:txBody>
          </p:sp>
          <p:sp>
            <p:nvSpPr>
              <p:cNvPr id="63" name="Freeform 64"/>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grpFill/>
              <a:ln w="0">
                <a:noFill/>
                <a:prstDash val="solid"/>
                <a:round/>
              </a:ln>
            </p:spPr>
            <p:txBody>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endParaRPr lang="en-US" sz="1350">
                  <a:solidFill>
                    <a:srgbClr val="FF0000"/>
                  </a:solidFill>
                  <a:latin typeface="Times New Roman" panose="02020603050405020304"/>
                </a:endParaRPr>
              </a:p>
            </p:txBody>
          </p:sp>
        </p:grpSp>
      </p:grpSp>
      <p:grpSp>
        <p:nvGrpSpPr>
          <p:cNvPr id="44" name="Group 43"/>
          <p:cNvGrpSpPr/>
          <p:nvPr/>
        </p:nvGrpSpPr>
        <p:grpSpPr bwMode="auto">
          <a:xfrm>
            <a:off x="1496045" y="5398643"/>
            <a:ext cx="5550972" cy="1252035"/>
            <a:chOff x="2290" y="2725"/>
            <a:chExt cx="1832" cy="713"/>
          </a:xfrm>
        </p:grpSpPr>
        <p:grpSp>
          <p:nvGrpSpPr>
            <p:cNvPr id="45" name="Group 44"/>
            <p:cNvGrpSpPr/>
            <p:nvPr/>
          </p:nvGrpSpPr>
          <p:grpSpPr bwMode="auto">
            <a:xfrm>
              <a:off x="2290" y="3030"/>
              <a:ext cx="1832" cy="408"/>
              <a:chOff x="2290" y="3030"/>
              <a:chExt cx="1832" cy="408"/>
            </a:xfrm>
          </p:grpSpPr>
          <p:sp>
            <p:nvSpPr>
              <p:cNvPr id="49" name="Freeform 60"/>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5F5F5F"/>
              </a:solidFill>
              <a:ln w="0">
                <a:noFill/>
                <a:prstDash val="solid"/>
                <a:round/>
              </a:ln>
            </p:spPr>
            <p:txBody>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endParaRPr lang="en-US" sz="1350">
                  <a:solidFill>
                    <a:srgbClr val="FF0000"/>
                  </a:solidFill>
                  <a:latin typeface="Times New Roman" panose="02020603050405020304"/>
                </a:endParaRPr>
              </a:p>
            </p:txBody>
          </p:sp>
          <p:sp>
            <p:nvSpPr>
              <p:cNvPr id="50" name="Freeform 61"/>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prstDash val="solid"/>
                <a:round/>
              </a:ln>
            </p:spPr>
            <p:txBody>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endParaRPr lang="en-US" sz="1350">
                  <a:solidFill>
                    <a:srgbClr val="FF0000"/>
                  </a:solidFill>
                  <a:latin typeface="Times New Roman" panose="02020603050405020304"/>
                </a:endParaRPr>
              </a:p>
            </p:txBody>
          </p:sp>
        </p:grpSp>
        <p:grpSp>
          <p:nvGrpSpPr>
            <p:cNvPr id="46" name="Group 45"/>
            <p:cNvGrpSpPr/>
            <p:nvPr/>
          </p:nvGrpSpPr>
          <p:grpSpPr bwMode="auto">
            <a:xfrm flipV="1">
              <a:off x="2290" y="2725"/>
              <a:ext cx="1406" cy="313"/>
              <a:chOff x="2290" y="3030"/>
              <a:chExt cx="1832" cy="408"/>
            </a:xfrm>
          </p:grpSpPr>
          <p:sp>
            <p:nvSpPr>
              <p:cNvPr id="47" name="Freeform 63"/>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B5B5B5"/>
              </a:solidFill>
              <a:ln w="0">
                <a:noFill/>
                <a:prstDash val="solid"/>
                <a:round/>
              </a:ln>
            </p:spPr>
            <p:txBody>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endParaRPr lang="en-US" sz="1350">
                  <a:solidFill>
                    <a:srgbClr val="FF0000"/>
                  </a:solidFill>
                  <a:latin typeface="Times New Roman" panose="02020603050405020304"/>
                </a:endParaRPr>
              </a:p>
            </p:txBody>
          </p:sp>
          <p:sp>
            <p:nvSpPr>
              <p:cNvPr id="48" name="Freeform 64"/>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prstDash val="solid"/>
                <a:round/>
              </a:ln>
            </p:spPr>
            <p:txBody>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endParaRPr lang="en-US" sz="1350">
                  <a:solidFill>
                    <a:srgbClr val="FF0000"/>
                  </a:solidFill>
                  <a:latin typeface="Times New Roman" panose="02020603050405020304"/>
                </a:endParaRPr>
              </a:p>
            </p:txBody>
          </p:sp>
        </p:grpSp>
      </p:grpSp>
      <p:grpSp>
        <p:nvGrpSpPr>
          <p:cNvPr id="24" name="Group 23"/>
          <p:cNvGrpSpPr/>
          <p:nvPr/>
        </p:nvGrpSpPr>
        <p:grpSpPr bwMode="auto">
          <a:xfrm>
            <a:off x="1568154" y="1653114"/>
            <a:ext cx="5383588" cy="1252035"/>
            <a:chOff x="2290" y="2725"/>
            <a:chExt cx="1832" cy="713"/>
          </a:xfrm>
        </p:grpSpPr>
        <p:grpSp>
          <p:nvGrpSpPr>
            <p:cNvPr id="38" name="Group 37"/>
            <p:cNvGrpSpPr/>
            <p:nvPr/>
          </p:nvGrpSpPr>
          <p:grpSpPr bwMode="auto">
            <a:xfrm>
              <a:off x="2290" y="3030"/>
              <a:ext cx="1832" cy="408"/>
              <a:chOff x="2290" y="3030"/>
              <a:chExt cx="1832" cy="408"/>
            </a:xfrm>
          </p:grpSpPr>
          <p:sp>
            <p:nvSpPr>
              <p:cNvPr id="42" name="Freeform 60"/>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35637"/>
              </a:solidFill>
              <a:ln w="0">
                <a:noFill/>
                <a:prstDash val="solid"/>
                <a:round/>
              </a:ln>
            </p:spPr>
            <p:txBody>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endParaRPr lang="en-US" sz="1350">
                  <a:solidFill>
                    <a:srgbClr val="FF0000"/>
                  </a:solidFill>
                  <a:latin typeface="Times New Roman" panose="02020603050405020304"/>
                </a:endParaRPr>
              </a:p>
            </p:txBody>
          </p:sp>
          <p:sp>
            <p:nvSpPr>
              <p:cNvPr id="43" name="Freeform 61"/>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prstDash val="solid"/>
                <a:round/>
              </a:ln>
            </p:spPr>
            <p:txBody>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endParaRPr lang="en-US" sz="1350">
                  <a:solidFill>
                    <a:srgbClr val="FF0000"/>
                  </a:solidFill>
                  <a:latin typeface="Times New Roman" panose="02020603050405020304"/>
                </a:endParaRPr>
              </a:p>
            </p:txBody>
          </p:sp>
        </p:grpSp>
        <p:grpSp>
          <p:nvGrpSpPr>
            <p:cNvPr id="39" name="Group 38"/>
            <p:cNvGrpSpPr/>
            <p:nvPr/>
          </p:nvGrpSpPr>
          <p:grpSpPr bwMode="auto">
            <a:xfrm flipV="1">
              <a:off x="2290" y="2725"/>
              <a:ext cx="1406" cy="313"/>
              <a:chOff x="2290" y="3030"/>
              <a:chExt cx="1832" cy="408"/>
            </a:xfrm>
          </p:grpSpPr>
          <p:sp>
            <p:nvSpPr>
              <p:cNvPr id="40" name="Freeform 63"/>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D8A63"/>
              </a:solidFill>
              <a:ln w="0">
                <a:noFill/>
                <a:prstDash val="solid"/>
                <a:round/>
              </a:ln>
            </p:spPr>
            <p:txBody>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endParaRPr lang="en-US" sz="1350">
                  <a:solidFill>
                    <a:srgbClr val="FF0000"/>
                  </a:solidFill>
                  <a:latin typeface="Times New Roman" panose="02020603050405020304"/>
                </a:endParaRPr>
              </a:p>
            </p:txBody>
          </p:sp>
          <p:sp>
            <p:nvSpPr>
              <p:cNvPr id="41" name="Freeform 64"/>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prstDash val="solid"/>
                <a:round/>
              </a:ln>
            </p:spPr>
            <p:txBody>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endParaRPr lang="en-US" sz="1350">
                  <a:solidFill>
                    <a:srgbClr val="FF0000"/>
                  </a:solidFill>
                  <a:latin typeface="Times New Roman" panose="02020603050405020304"/>
                </a:endParaRPr>
              </a:p>
            </p:txBody>
          </p:sp>
        </p:grpSp>
      </p:grpSp>
      <p:sp>
        <p:nvSpPr>
          <p:cNvPr id="2" name="TextBox 1"/>
          <p:cNvSpPr txBox="1"/>
          <p:nvPr/>
        </p:nvSpPr>
        <p:spPr>
          <a:xfrm>
            <a:off x="467544" y="116633"/>
            <a:ext cx="8419319" cy="461665"/>
          </a:xfrm>
          <a:prstGeom prst="rect">
            <a:avLst/>
          </a:prstGeom>
          <a:noFill/>
        </p:spPr>
        <p:txBody>
          <a:bodyPr wrap="square" rtlCol="0">
            <a:spAutoFit/>
          </a:bodyPr>
          <a:lstStyle/>
          <a:p>
            <a:r>
              <a:rPr lang="en-US" sz="2400" b="1" smtClean="0">
                <a:solidFill>
                  <a:srgbClr val="FF0000"/>
                </a:solidFill>
                <a:latin typeface="Times New Roman" panose="02020603050405020304"/>
              </a:rPr>
              <a:t>BÀI 7. THANG NHIỆT ĐỘ CELSIUS. ĐO NHIỆT ĐỘ</a:t>
            </a:r>
            <a:endParaRPr lang="en-US" sz="2400" b="1" dirty="0">
              <a:solidFill>
                <a:srgbClr val="FF0000"/>
              </a:solidFill>
              <a:latin typeface="Times New Roman" panose="02020603050405020304"/>
            </a:endParaRPr>
          </a:p>
        </p:txBody>
      </p:sp>
      <p:grpSp>
        <p:nvGrpSpPr>
          <p:cNvPr id="6" name="Group 14"/>
          <p:cNvGrpSpPr/>
          <p:nvPr/>
        </p:nvGrpSpPr>
        <p:grpSpPr bwMode="auto">
          <a:xfrm>
            <a:off x="87745" y="1274276"/>
            <a:ext cx="1771650" cy="1979613"/>
            <a:chOff x="3174" y="2656"/>
            <a:chExt cx="1549" cy="1351"/>
          </a:xfrm>
          <a:blipFill>
            <a:blip r:embed="rId4"/>
            <a:stretch>
              <a:fillRect/>
            </a:stretch>
          </a:blipFill>
        </p:grpSpPr>
        <p:sp>
          <p:nvSpPr>
            <p:cNvPr id="7" name="AutoShape 15"/>
            <p:cNvSpPr>
              <a:spLocks noChangeArrowheads="1"/>
            </p:cNvSpPr>
            <p:nvPr/>
          </p:nvSpPr>
          <p:spPr bwMode="gray">
            <a:xfrm>
              <a:off x="3187" y="2679"/>
              <a:ext cx="1536" cy="1328"/>
            </a:xfrm>
            <a:prstGeom prst="hexagon">
              <a:avLst>
                <a:gd name="adj" fmla="val 28916"/>
                <a:gd name="vf" fmla="val 115470"/>
              </a:avLst>
            </a:prstGeom>
            <a:grpFill/>
            <a:ln w="9525">
              <a:noFill/>
              <a:miter lim="800000"/>
            </a:ln>
            <a:effectLst/>
          </p:spPr>
          <p:txBody>
            <a:bodyPr wrap="none" anchor="ctr"/>
            <a:lstStyle/>
            <a:p>
              <a:pPr algn="ctr" eaLnBrk="0" hangingPunct="0"/>
              <a:endParaRPr lang="en-US" sz="1350">
                <a:solidFill>
                  <a:srgbClr val="FF0000"/>
                </a:solidFill>
                <a:latin typeface="Times New Roman" panose="02020603050405020304"/>
              </a:endParaRPr>
            </a:p>
          </p:txBody>
        </p:sp>
        <p:sp>
          <p:nvSpPr>
            <p:cNvPr id="8" name="AutoShape 16"/>
            <p:cNvSpPr>
              <a:spLocks noChangeArrowheads="1"/>
            </p:cNvSpPr>
            <p:nvPr/>
          </p:nvSpPr>
          <p:spPr bwMode="gray">
            <a:xfrm>
              <a:off x="3174" y="2656"/>
              <a:ext cx="1536" cy="1328"/>
            </a:xfrm>
            <a:prstGeom prst="hexagon">
              <a:avLst>
                <a:gd name="adj" fmla="val 28916"/>
                <a:gd name="vf" fmla="val 115470"/>
              </a:avLst>
            </a:prstGeom>
            <a:grpFill/>
            <a:ln w="9525">
              <a:solidFill>
                <a:srgbClr val="C0C0C0"/>
              </a:solidFill>
              <a:miter lim="800000"/>
            </a:ln>
            <a:effectLst/>
          </p:spPr>
          <p:txBody>
            <a:bodyPr wrap="none" anchor="ctr"/>
            <a:lstStyle/>
            <a:p>
              <a:pPr algn="ctr" eaLnBrk="0" hangingPunct="0"/>
              <a:endParaRPr lang="en-US" sz="1350">
                <a:solidFill>
                  <a:srgbClr val="FF0000"/>
                </a:solidFill>
                <a:latin typeface="Times New Roman" panose="02020603050405020304"/>
              </a:endParaRPr>
            </a:p>
          </p:txBody>
        </p:sp>
        <p:sp>
          <p:nvSpPr>
            <p:cNvPr id="9" name="AutoShape 17"/>
            <p:cNvSpPr>
              <a:spLocks noChangeArrowheads="1"/>
            </p:cNvSpPr>
            <p:nvPr/>
          </p:nvSpPr>
          <p:spPr bwMode="gray">
            <a:xfrm>
              <a:off x="3264" y="2736"/>
              <a:ext cx="1350" cy="1168"/>
            </a:xfrm>
            <a:prstGeom prst="hexagon">
              <a:avLst>
                <a:gd name="adj" fmla="val 28896"/>
                <a:gd name="vf" fmla="val 115470"/>
              </a:avLst>
            </a:prstGeom>
            <a:grpFill/>
            <a:ln w="9525">
              <a:solidFill>
                <a:schemeClr val="tx1"/>
              </a:solidFill>
              <a:miter lim="800000"/>
            </a:ln>
            <a:effectLst/>
          </p:spPr>
          <p:txBody>
            <a:bodyPr wrap="none" anchor="ctr"/>
            <a:lstStyle/>
            <a:p>
              <a:pPr algn="ctr" eaLnBrk="0" hangingPunct="0"/>
              <a:endParaRPr lang="en-US" sz="1350">
                <a:solidFill>
                  <a:srgbClr val="FF0000"/>
                </a:solidFill>
                <a:latin typeface="Times New Roman" panose="02020603050405020304"/>
              </a:endParaRPr>
            </a:p>
          </p:txBody>
        </p:sp>
      </p:grpSp>
      <p:grpSp>
        <p:nvGrpSpPr>
          <p:cNvPr id="16" name="Group 14"/>
          <p:cNvGrpSpPr/>
          <p:nvPr/>
        </p:nvGrpSpPr>
        <p:grpSpPr bwMode="auto">
          <a:xfrm>
            <a:off x="53173" y="4755954"/>
            <a:ext cx="1886630" cy="2051099"/>
            <a:chOff x="3174" y="2656"/>
            <a:chExt cx="1549" cy="1351"/>
          </a:xfrm>
          <a:blipFill>
            <a:blip r:embed="rId5"/>
            <a:stretch>
              <a:fillRect/>
            </a:stretch>
          </a:blipFill>
        </p:grpSpPr>
        <p:sp>
          <p:nvSpPr>
            <p:cNvPr id="17" name="AutoShape 15"/>
            <p:cNvSpPr>
              <a:spLocks noChangeArrowheads="1"/>
            </p:cNvSpPr>
            <p:nvPr/>
          </p:nvSpPr>
          <p:spPr bwMode="gray">
            <a:xfrm>
              <a:off x="3187" y="2679"/>
              <a:ext cx="1536" cy="1328"/>
            </a:xfrm>
            <a:prstGeom prst="hexagon">
              <a:avLst>
                <a:gd name="adj" fmla="val 28916"/>
                <a:gd name="vf" fmla="val 115470"/>
              </a:avLst>
            </a:prstGeom>
            <a:grpFill/>
            <a:ln w="9525">
              <a:noFill/>
              <a:miter lim="800000"/>
            </a:ln>
            <a:effectLst/>
          </p:spPr>
          <p:txBody>
            <a:bodyPr wrap="none" anchor="ctr"/>
            <a:lstStyle/>
            <a:p>
              <a:pPr algn="ctr" eaLnBrk="0" hangingPunct="0"/>
              <a:endParaRPr lang="en-US" sz="1350">
                <a:solidFill>
                  <a:srgbClr val="FF0000"/>
                </a:solidFill>
                <a:latin typeface="Times New Roman" panose="02020603050405020304"/>
              </a:endParaRPr>
            </a:p>
          </p:txBody>
        </p:sp>
        <p:sp>
          <p:nvSpPr>
            <p:cNvPr id="18" name="AutoShape 16"/>
            <p:cNvSpPr>
              <a:spLocks noChangeArrowheads="1"/>
            </p:cNvSpPr>
            <p:nvPr/>
          </p:nvSpPr>
          <p:spPr bwMode="gray">
            <a:xfrm>
              <a:off x="3174" y="2656"/>
              <a:ext cx="1536" cy="1328"/>
            </a:xfrm>
            <a:prstGeom prst="hexagon">
              <a:avLst>
                <a:gd name="adj" fmla="val 28916"/>
                <a:gd name="vf" fmla="val 115470"/>
              </a:avLst>
            </a:prstGeom>
            <a:grpFill/>
            <a:ln w="9525">
              <a:solidFill>
                <a:srgbClr val="C0C0C0"/>
              </a:solidFill>
              <a:miter lim="800000"/>
            </a:ln>
            <a:effectLst/>
          </p:spPr>
          <p:txBody>
            <a:bodyPr wrap="none" anchor="ctr"/>
            <a:lstStyle/>
            <a:p>
              <a:pPr algn="ctr" eaLnBrk="0" hangingPunct="0"/>
              <a:endParaRPr lang="en-US" sz="1350">
                <a:solidFill>
                  <a:srgbClr val="FF0000"/>
                </a:solidFill>
                <a:latin typeface="Times New Roman" panose="02020603050405020304"/>
              </a:endParaRPr>
            </a:p>
          </p:txBody>
        </p:sp>
        <p:sp>
          <p:nvSpPr>
            <p:cNvPr id="19" name="AutoShape 17"/>
            <p:cNvSpPr>
              <a:spLocks noChangeArrowheads="1"/>
            </p:cNvSpPr>
            <p:nvPr/>
          </p:nvSpPr>
          <p:spPr bwMode="gray">
            <a:xfrm>
              <a:off x="3264" y="2736"/>
              <a:ext cx="1350" cy="1168"/>
            </a:xfrm>
            <a:prstGeom prst="hexagon">
              <a:avLst>
                <a:gd name="adj" fmla="val 28896"/>
                <a:gd name="vf" fmla="val 115470"/>
              </a:avLst>
            </a:prstGeom>
            <a:grpFill/>
            <a:ln w="9525">
              <a:solidFill>
                <a:schemeClr val="tx1"/>
              </a:solidFill>
              <a:miter lim="800000"/>
            </a:ln>
            <a:effectLst/>
          </p:spPr>
          <p:txBody>
            <a:bodyPr wrap="none" anchor="ctr"/>
            <a:lstStyle/>
            <a:p>
              <a:pPr algn="ctr" eaLnBrk="0" hangingPunct="0"/>
              <a:endParaRPr lang="en-US" sz="1350">
                <a:solidFill>
                  <a:srgbClr val="FF0000"/>
                </a:solidFill>
                <a:latin typeface="Times New Roman" panose="02020603050405020304"/>
              </a:endParaRPr>
            </a:p>
          </p:txBody>
        </p:sp>
      </p:grpSp>
      <p:grpSp>
        <p:nvGrpSpPr>
          <p:cNvPr id="20" name="Group 14"/>
          <p:cNvGrpSpPr/>
          <p:nvPr/>
        </p:nvGrpSpPr>
        <p:grpSpPr bwMode="auto">
          <a:xfrm>
            <a:off x="7239881" y="3225859"/>
            <a:ext cx="1771650" cy="1979613"/>
            <a:chOff x="3174" y="2656"/>
            <a:chExt cx="1549" cy="1351"/>
          </a:xfrm>
          <a:blipFill>
            <a:blip r:embed="rId6"/>
            <a:stretch>
              <a:fillRect/>
            </a:stretch>
          </a:blipFill>
        </p:grpSpPr>
        <p:sp>
          <p:nvSpPr>
            <p:cNvPr id="21" name="AutoShape 15"/>
            <p:cNvSpPr>
              <a:spLocks noChangeArrowheads="1"/>
            </p:cNvSpPr>
            <p:nvPr/>
          </p:nvSpPr>
          <p:spPr bwMode="gray">
            <a:xfrm>
              <a:off x="3187" y="2679"/>
              <a:ext cx="1536" cy="1328"/>
            </a:xfrm>
            <a:prstGeom prst="hexagon">
              <a:avLst>
                <a:gd name="adj" fmla="val 28916"/>
                <a:gd name="vf" fmla="val 115470"/>
              </a:avLst>
            </a:prstGeom>
            <a:grpFill/>
            <a:ln w="9525">
              <a:noFill/>
              <a:miter lim="800000"/>
            </a:ln>
            <a:effectLst/>
          </p:spPr>
          <p:txBody>
            <a:bodyPr wrap="none" anchor="ctr"/>
            <a:lstStyle/>
            <a:p>
              <a:pPr algn="ctr" eaLnBrk="0" hangingPunct="0"/>
              <a:endParaRPr lang="en-US" sz="1350">
                <a:solidFill>
                  <a:srgbClr val="FF0000"/>
                </a:solidFill>
                <a:latin typeface="Times New Roman" panose="02020603050405020304"/>
              </a:endParaRPr>
            </a:p>
          </p:txBody>
        </p:sp>
        <p:sp>
          <p:nvSpPr>
            <p:cNvPr id="22" name="AutoShape 16"/>
            <p:cNvSpPr>
              <a:spLocks noChangeArrowheads="1"/>
            </p:cNvSpPr>
            <p:nvPr/>
          </p:nvSpPr>
          <p:spPr bwMode="gray">
            <a:xfrm>
              <a:off x="3174" y="2656"/>
              <a:ext cx="1536" cy="1328"/>
            </a:xfrm>
            <a:prstGeom prst="hexagon">
              <a:avLst>
                <a:gd name="adj" fmla="val 28916"/>
                <a:gd name="vf" fmla="val 115470"/>
              </a:avLst>
            </a:prstGeom>
            <a:grpFill/>
            <a:ln w="9525">
              <a:solidFill>
                <a:srgbClr val="C0C0C0"/>
              </a:solidFill>
              <a:miter lim="800000"/>
            </a:ln>
            <a:effectLst/>
          </p:spPr>
          <p:txBody>
            <a:bodyPr wrap="none" anchor="ctr"/>
            <a:lstStyle/>
            <a:p>
              <a:pPr algn="ctr" eaLnBrk="0" hangingPunct="0"/>
              <a:endParaRPr lang="en-US" sz="1350">
                <a:solidFill>
                  <a:srgbClr val="FF0000"/>
                </a:solidFill>
                <a:latin typeface="Times New Roman" panose="02020603050405020304"/>
              </a:endParaRPr>
            </a:p>
          </p:txBody>
        </p:sp>
        <p:sp>
          <p:nvSpPr>
            <p:cNvPr id="23" name="AutoShape 17"/>
            <p:cNvSpPr>
              <a:spLocks noChangeArrowheads="1"/>
            </p:cNvSpPr>
            <p:nvPr/>
          </p:nvSpPr>
          <p:spPr bwMode="gray">
            <a:xfrm>
              <a:off x="3264" y="2736"/>
              <a:ext cx="1350" cy="1168"/>
            </a:xfrm>
            <a:prstGeom prst="hexagon">
              <a:avLst>
                <a:gd name="adj" fmla="val 28896"/>
                <a:gd name="vf" fmla="val 115470"/>
              </a:avLst>
            </a:prstGeom>
            <a:grpFill/>
            <a:ln w="9525">
              <a:solidFill>
                <a:schemeClr val="tx1"/>
              </a:solidFill>
              <a:miter lim="800000"/>
            </a:ln>
            <a:effectLst/>
          </p:spPr>
          <p:txBody>
            <a:bodyPr wrap="none" anchor="ctr"/>
            <a:lstStyle/>
            <a:p>
              <a:pPr algn="ctr" eaLnBrk="0" hangingPunct="0"/>
              <a:endParaRPr lang="en-US" sz="1350">
                <a:solidFill>
                  <a:srgbClr val="FF0000"/>
                </a:solidFill>
                <a:latin typeface="Times New Roman" panose="02020603050405020304"/>
              </a:endParaRPr>
            </a:p>
          </p:txBody>
        </p:sp>
      </p:grpSp>
      <p:sp>
        <p:nvSpPr>
          <p:cNvPr id="26" name="Text Box 76"/>
          <p:cNvSpPr txBox="1">
            <a:spLocks noChangeArrowheads="1"/>
          </p:cNvSpPr>
          <p:nvPr/>
        </p:nvSpPr>
        <p:spPr bwMode="gray">
          <a:xfrm rot="48903">
            <a:off x="1941748" y="1711393"/>
            <a:ext cx="3722586" cy="400110"/>
          </a:xfrm>
          <a:prstGeom prst="rect">
            <a:avLst/>
          </a:prstGeom>
          <a:noFill/>
          <a:ln w="9525">
            <a:noFill/>
            <a:miter lim="800000"/>
          </a:ln>
          <a:effectLst/>
        </p:spPr>
        <p:txBody>
          <a:bodyPr wrap="square">
            <a:sp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eaLnBrk="0" hangingPunct="0"/>
            <a:r>
              <a:rPr lang="en-US" sz="2000" b="1" dirty="0" err="1">
                <a:solidFill>
                  <a:srgbClr val="FF0000"/>
                </a:solidFill>
                <a:latin typeface="Times New Roman" panose="02020603050405020304"/>
              </a:rPr>
              <a:t>Đơn</a:t>
            </a:r>
            <a:r>
              <a:rPr lang="en-US" sz="2000" b="1" dirty="0">
                <a:solidFill>
                  <a:srgbClr val="FF0000"/>
                </a:solidFill>
                <a:latin typeface="Times New Roman" panose="02020603050405020304"/>
              </a:rPr>
              <a:t> </a:t>
            </a:r>
            <a:r>
              <a:rPr lang="en-US" sz="2000" b="1" dirty="0" err="1">
                <a:solidFill>
                  <a:srgbClr val="FF0000"/>
                </a:solidFill>
                <a:latin typeface="Times New Roman" panose="02020603050405020304"/>
              </a:rPr>
              <a:t>vị</a:t>
            </a:r>
            <a:r>
              <a:rPr lang="en-US" sz="2000" b="1" dirty="0">
                <a:solidFill>
                  <a:srgbClr val="FF0000"/>
                </a:solidFill>
                <a:latin typeface="Times New Roman" panose="02020603050405020304"/>
              </a:rPr>
              <a:t>: </a:t>
            </a:r>
          </a:p>
        </p:txBody>
      </p:sp>
      <p:sp>
        <p:nvSpPr>
          <p:cNvPr id="27" name="Text Box 77"/>
          <p:cNvSpPr txBox="1">
            <a:spLocks noChangeArrowheads="1"/>
          </p:cNvSpPr>
          <p:nvPr/>
        </p:nvSpPr>
        <p:spPr bwMode="gray">
          <a:xfrm>
            <a:off x="1807044" y="2304982"/>
            <a:ext cx="4822444" cy="830997"/>
          </a:xfrm>
          <a:prstGeom prst="rect">
            <a:avLst/>
          </a:prstGeom>
          <a:noFill/>
          <a:ln w="9525">
            <a:noFill/>
            <a:miter lim="800000"/>
          </a:ln>
          <a:effectLst/>
        </p:spPr>
        <p:txBody>
          <a:bodyPr wrap="square">
            <a:sp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eaLnBrk="0" hangingPunct="0"/>
            <a:r>
              <a:rPr lang="en-US" sz="2400" b="1" dirty="0" err="1">
                <a:solidFill>
                  <a:srgbClr val="FF0000"/>
                </a:solidFill>
                <a:latin typeface="Times New Roman" panose="02020603050405020304"/>
              </a:rPr>
              <a:t>Nhà</a:t>
            </a:r>
            <a:r>
              <a:rPr lang="en-US" sz="2400" b="1" dirty="0">
                <a:solidFill>
                  <a:srgbClr val="FF0000"/>
                </a:solidFill>
                <a:latin typeface="Times New Roman" panose="02020603050405020304"/>
              </a:rPr>
              <a:t> </a:t>
            </a:r>
            <a:r>
              <a:rPr lang="en-US" sz="2400" b="1" dirty="0" err="1">
                <a:solidFill>
                  <a:srgbClr val="FF0000"/>
                </a:solidFill>
                <a:latin typeface="Times New Roman" panose="02020603050405020304"/>
              </a:rPr>
              <a:t>Vật</a:t>
            </a:r>
            <a:r>
              <a:rPr lang="en-US" sz="2400" b="1" dirty="0">
                <a:solidFill>
                  <a:srgbClr val="FF0000"/>
                </a:solidFill>
                <a:latin typeface="Times New Roman" panose="02020603050405020304"/>
              </a:rPr>
              <a:t> </a:t>
            </a:r>
            <a:r>
              <a:rPr lang="en-US" sz="2400" b="1" dirty="0" err="1">
                <a:solidFill>
                  <a:srgbClr val="FF0000"/>
                </a:solidFill>
                <a:latin typeface="Times New Roman" panose="02020603050405020304"/>
              </a:rPr>
              <a:t>lí</a:t>
            </a:r>
            <a:r>
              <a:rPr lang="en-US" sz="2400" b="1" dirty="0">
                <a:solidFill>
                  <a:srgbClr val="FF0000"/>
                </a:solidFill>
                <a:latin typeface="Times New Roman" panose="02020603050405020304"/>
              </a:rPr>
              <a:t> </a:t>
            </a:r>
            <a:r>
              <a:rPr lang="en-US" sz="2400" b="1" dirty="0" err="1">
                <a:solidFill>
                  <a:srgbClr val="FF0000"/>
                </a:solidFill>
                <a:latin typeface="Times New Roman" panose="02020603050405020304"/>
              </a:rPr>
              <a:t>học</a:t>
            </a:r>
            <a:r>
              <a:rPr lang="en-US" sz="2400" b="1" dirty="0">
                <a:solidFill>
                  <a:srgbClr val="FF0000"/>
                </a:solidFill>
                <a:latin typeface="Times New Roman" panose="02020603050405020304"/>
              </a:rPr>
              <a:t> </a:t>
            </a:r>
            <a:r>
              <a:rPr lang="en-US" sz="2400" b="1" dirty="0" err="1">
                <a:solidFill>
                  <a:srgbClr val="FF0000"/>
                </a:solidFill>
                <a:latin typeface="Times New Roman" panose="02020603050405020304"/>
              </a:rPr>
              <a:t>người</a:t>
            </a:r>
            <a:r>
              <a:rPr lang="en-US" sz="2400" b="1" dirty="0">
                <a:solidFill>
                  <a:srgbClr val="FF0000"/>
                </a:solidFill>
                <a:latin typeface="Times New Roman" panose="02020603050405020304"/>
              </a:rPr>
              <a:t> </a:t>
            </a:r>
            <a:r>
              <a:rPr lang="en-US" sz="2400" b="1" dirty="0" err="1">
                <a:solidFill>
                  <a:srgbClr val="FF0000"/>
                </a:solidFill>
                <a:latin typeface="Times New Roman" panose="02020603050405020304"/>
              </a:rPr>
              <a:t>Thuỷ</a:t>
            </a:r>
            <a:r>
              <a:rPr lang="en-US" sz="2400" b="1" dirty="0">
                <a:solidFill>
                  <a:srgbClr val="FF0000"/>
                </a:solidFill>
                <a:latin typeface="Times New Roman" panose="02020603050405020304"/>
              </a:rPr>
              <a:t> </a:t>
            </a:r>
            <a:r>
              <a:rPr lang="en-US" sz="2400" b="1" dirty="0" err="1">
                <a:solidFill>
                  <a:srgbClr val="FF0000"/>
                </a:solidFill>
                <a:latin typeface="Times New Roman" panose="02020603050405020304"/>
              </a:rPr>
              <a:t>Điển</a:t>
            </a:r>
            <a:r>
              <a:rPr lang="en-US" sz="2400" b="1" dirty="0">
                <a:solidFill>
                  <a:srgbClr val="FF0000"/>
                </a:solidFill>
                <a:latin typeface="Times New Roman" panose="02020603050405020304"/>
              </a:rPr>
              <a:t> Celsius</a:t>
            </a:r>
          </a:p>
        </p:txBody>
      </p:sp>
      <p:sp>
        <p:nvSpPr>
          <p:cNvPr id="54" name="TextBox 53"/>
          <p:cNvSpPr txBox="1"/>
          <p:nvPr/>
        </p:nvSpPr>
        <p:spPr>
          <a:xfrm>
            <a:off x="2680035" y="1730063"/>
            <a:ext cx="4574432" cy="461665"/>
          </a:xfrm>
          <a:prstGeom prst="rect">
            <a:avLst/>
          </a:prstGeom>
          <a:noFill/>
        </p:spPr>
        <p:txBody>
          <a:bodyPr wrap="square">
            <a:spAutoFit/>
          </a:bodyPr>
          <a:lstStyle/>
          <a:p>
            <a:r>
              <a:rPr lang="en-US" sz="2400" b="1" baseline="30000" dirty="0">
                <a:solidFill>
                  <a:srgbClr val="FF0000"/>
                </a:solidFill>
                <a:latin typeface="Times New Roman" panose="02020603050405020304"/>
                <a:ea typeface="Calibri" panose="020F0502020204030204" charset="0"/>
              </a:rPr>
              <a:t>0</a:t>
            </a:r>
            <a:r>
              <a:rPr lang="en-US" sz="2400" b="1" dirty="0">
                <a:solidFill>
                  <a:srgbClr val="FF0000"/>
                </a:solidFill>
                <a:latin typeface="Times New Roman" panose="02020603050405020304"/>
                <a:ea typeface="Calibri" panose="020F0502020204030204" charset="0"/>
              </a:rPr>
              <a:t>C</a:t>
            </a:r>
            <a:endParaRPr lang="en-US" sz="2400" b="1" dirty="0">
              <a:solidFill>
                <a:srgbClr val="FF0000"/>
              </a:solidFill>
              <a:latin typeface="Times New Roman" panose="02020603050405020304"/>
            </a:endParaRPr>
          </a:p>
        </p:txBody>
      </p:sp>
      <p:sp>
        <p:nvSpPr>
          <p:cNvPr id="55" name="Text Box 77"/>
          <p:cNvSpPr txBox="1">
            <a:spLocks noChangeArrowheads="1"/>
          </p:cNvSpPr>
          <p:nvPr/>
        </p:nvSpPr>
        <p:spPr bwMode="gray">
          <a:xfrm>
            <a:off x="1734727" y="6118174"/>
            <a:ext cx="5407220" cy="830997"/>
          </a:xfrm>
          <a:prstGeom prst="rect">
            <a:avLst/>
          </a:prstGeom>
          <a:noFill/>
          <a:ln w="9525">
            <a:noFill/>
            <a:miter lim="800000"/>
          </a:ln>
          <a:effectLst/>
        </p:spPr>
        <p:txBody>
          <a:bodyPr wrap="square">
            <a:sp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eaLnBrk="0" hangingPunct="0"/>
            <a:r>
              <a:rPr lang="en-US" sz="2400" b="1" dirty="0" err="1">
                <a:solidFill>
                  <a:srgbClr val="FF0000"/>
                </a:solidFill>
                <a:latin typeface="Times New Roman" panose="02020603050405020304"/>
              </a:rPr>
              <a:t>Nhà</a:t>
            </a:r>
            <a:r>
              <a:rPr lang="en-US" sz="2400" b="1" dirty="0">
                <a:solidFill>
                  <a:srgbClr val="FF0000"/>
                </a:solidFill>
                <a:latin typeface="Times New Roman" panose="02020603050405020304"/>
              </a:rPr>
              <a:t> </a:t>
            </a:r>
            <a:r>
              <a:rPr lang="en-US" sz="2400" b="1" dirty="0" err="1">
                <a:solidFill>
                  <a:srgbClr val="FF0000"/>
                </a:solidFill>
                <a:latin typeface="Times New Roman" panose="02020603050405020304"/>
              </a:rPr>
              <a:t>Vật</a:t>
            </a:r>
            <a:r>
              <a:rPr lang="en-US" sz="2400" b="1" dirty="0">
                <a:solidFill>
                  <a:srgbClr val="FF0000"/>
                </a:solidFill>
                <a:latin typeface="Times New Roman" panose="02020603050405020304"/>
              </a:rPr>
              <a:t> </a:t>
            </a:r>
            <a:r>
              <a:rPr lang="en-US" sz="2400" b="1" dirty="0" err="1">
                <a:solidFill>
                  <a:srgbClr val="FF0000"/>
                </a:solidFill>
                <a:latin typeface="Times New Roman" panose="02020603050405020304"/>
              </a:rPr>
              <a:t>lí</a:t>
            </a:r>
            <a:r>
              <a:rPr lang="en-US" sz="2400" b="1" dirty="0">
                <a:solidFill>
                  <a:srgbClr val="FF0000"/>
                </a:solidFill>
                <a:latin typeface="Times New Roman" panose="02020603050405020304"/>
              </a:rPr>
              <a:t> </a:t>
            </a:r>
            <a:r>
              <a:rPr lang="en-US" sz="2400" b="1" dirty="0" err="1">
                <a:solidFill>
                  <a:srgbClr val="FF0000"/>
                </a:solidFill>
                <a:latin typeface="Times New Roman" panose="02020603050405020304"/>
              </a:rPr>
              <a:t>học</a:t>
            </a:r>
            <a:r>
              <a:rPr lang="en-US" sz="2400" b="1" dirty="0">
                <a:solidFill>
                  <a:srgbClr val="FF0000"/>
                </a:solidFill>
                <a:latin typeface="Times New Roman" panose="02020603050405020304"/>
              </a:rPr>
              <a:t> </a:t>
            </a:r>
            <a:r>
              <a:rPr lang="en-US" sz="2400" b="1" dirty="0" err="1">
                <a:solidFill>
                  <a:srgbClr val="FF0000"/>
                </a:solidFill>
                <a:latin typeface="Times New Roman" panose="02020603050405020304"/>
              </a:rPr>
              <a:t>người</a:t>
            </a:r>
            <a:r>
              <a:rPr lang="en-US" sz="2400" b="1" dirty="0">
                <a:solidFill>
                  <a:srgbClr val="FF0000"/>
                </a:solidFill>
                <a:latin typeface="Times New Roman" panose="02020603050405020304"/>
              </a:rPr>
              <a:t> </a:t>
            </a:r>
            <a:r>
              <a:rPr lang="en-US" sz="2400" b="1" dirty="0" err="1">
                <a:solidFill>
                  <a:srgbClr val="FF0000"/>
                </a:solidFill>
                <a:latin typeface="Times New Roman" panose="02020603050405020304"/>
              </a:rPr>
              <a:t>Đức</a:t>
            </a:r>
            <a:r>
              <a:rPr lang="en-US" sz="2400" b="1" dirty="0">
                <a:solidFill>
                  <a:srgbClr val="FF0000"/>
                </a:solidFill>
                <a:latin typeface="Times New Roman" panose="02020603050405020304"/>
              </a:rPr>
              <a:t> Gabriel Fahrenheit</a:t>
            </a:r>
          </a:p>
        </p:txBody>
      </p:sp>
      <p:sp>
        <p:nvSpPr>
          <p:cNvPr id="56" name="Text Box 76"/>
          <p:cNvSpPr txBox="1">
            <a:spLocks noChangeArrowheads="1"/>
          </p:cNvSpPr>
          <p:nvPr/>
        </p:nvSpPr>
        <p:spPr bwMode="gray">
          <a:xfrm rot="48903">
            <a:off x="1970931" y="5463901"/>
            <a:ext cx="3722586" cy="400110"/>
          </a:xfrm>
          <a:prstGeom prst="rect">
            <a:avLst/>
          </a:prstGeom>
          <a:noFill/>
          <a:ln w="9525">
            <a:noFill/>
            <a:miter lim="800000"/>
          </a:ln>
          <a:effectLst/>
        </p:spPr>
        <p:txBody>
          <a:bodyPr wrap="square">
            <a:sp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eaLnBrk="0" hangingPunct="0"/>
            <a:r>
              <a:rPr lang="en-US" sz="2000" b="1" dirty="0" err="1">
                <a:solidFill>
                  <a:srgbClr val="FF0000"/>
                </a:solidFill>
                <a:latin typeface="Times New Roman" panose="02020603050405020304"/>
              </a:rPr>
              <a:t>Đơn</a:t>
            </a:r>
            <a:r>
              <a:rPr lang="en-US" sz="2000" b="1" dirty="0">
                <a:solidFill>
                  <a:srgbClr val="FF0000"/>
                </a:solidFill>
                <a:latin typeface="Times New Roman" panose="02020603050405020304"/>
              </a:rPr>
              <a:t> </a:t>
            </a:r>
            <a:r>
              <a:rPr lang="en-US" sz="2000" b="1" dirty="0" err="1">
                <a:solidFill>
                  <a:srgbClr val="FF0000"/>
                </a:solidFill>
                <a:latin typeface="Times New Roman" panose="02020603050405020304"/>
              </a:rPr>
              <a:t>vị</a:t>
            </a:r>
            <a:r>
              <a:rPr lang="en-US" sz="2000" b="1" dirty="0">
                <a:solidFill>
                  <a:srgbClr val="FF0000"/>
                </a:solidFill>
                <a:latin typeface="Times New Roman" panose="02020603050405020304"/>
              </a:rPr>
              <a:t>: </a:t>
            </a:r>
          </a:p>
        </p:txBody>
      </p:sp>
      <p:sp>
        <p:nvSpPr>
          <p:cNvPr id="58" name="TextBox 57"/>
          <p:cNvSpPr txBox="1"/>
          <p:nvPr/>
        </p:nvSpPr>
        <p:spPr>
          <a:xfrm>
            <a:off x="2680035" y="5409109"/>
            <a:ext cx="4574432" cy="517065"/>
          </a:xfrm>
          <a:prstGeom prst="rect">
            <a:avLst/>
          </a:prstGeom>
          <a:noFill/>
        </p:spPr>
        <p:txBody>
          <a:bodyPr wrap="square">
            <a:spAutoFit/>
          </a:bodyPr>
          <a:lstStyle/>
          <a:p>
            <a:pPr>
              <a:lnSpc>
                <a:spcPct val="115000"/>
              </a:lnSpc>
              <a:spcAft>
                <a:spcPts val="1000"/>
              </a:spcAft>
            </a:pPr>
            <a:r>
              <a:rPr lang="en-US" sz="2400" dirty="0">
                <a:solidFill>
                  <a:srgbClr val="FF0000"/>
                </a:solidFill>
                <a:latin typeface="Times New Roman" panose="02020603050405020304"/>
                <a:ea typeface="Calibri" panose="020F0502020204030204" charset="0"/>
                <a:cs typeface="Times New Roman" panose="02020603050405020304" pitchFamily="18" charset="0"/>
              </a:rPr>
              <a:t> </a:t>
            </a:r>
            <a:r>
              <a:rPr lang="en-US" sz="2400" b="1" baseline="30000" dirty="0">
                <a:solidFill>
                  <a:srgbClr val="FF0000"/>
                </a:solidFill>
                <a:latin typeface="Times New Roman" panose="02020603050405020304"/>
                <a:ea typeface="Calibri" panose="020F0502020204030204" charset="0"/>
                <a:cs typeface="Times New Roman" panose="02020603050405020304" pitchFamily="18" charset="0"/>
              </a:rPr>
              <a:t>0</a:t>
            </a:r>
            <a:r>
              <a:rPr lang="en-US" sz="2400" b="1" dirty="0">
                <a:solidFill>
                  <a:srgbClr val="FF0000"/>
                </a:solidFill>
                <a:latin typeface="Times New Roman" panose="02020603050405020304"/>
                <a:ea typeface="Calibri" panose="020F0502020204030204" charset="0"/>
                <a:cs typeface="Times New Roman" panose="02020603050405020304" pitchFamily="18" charset="0"/>
              </a:rPr>
              <a:t>F</a:t>
            </a:r>
            <a:endParaRPr lang="en-US" sz="1350" b="1" dirty="0">
              <a:solidFill>
                <a:srgbClr val="FF0000"/>
              </a:solidFill>
              <a:latin typeface="Times New Roman" panose="02020603050405020304"/>
              <a:ea typeface="Calibri" panose="020F0502020204030204" charset="0"/>
              <a:cs typeface="Times New Roman" panose="02020603050405020304" pitchFamily="18" charset="0"/>
            </a:endParaRPr>
          </a:p>
        </p:txBody>
      </p:sp>
      <p:sp>
        <p:nvSpPr>
          <p:cNvPr id="66" name="Text Box 77"/>
          <p:cNvSpPr txBox="1">
            <a:spLocks noChangeArrowheads="1"/>
          </p:cNvSpPr>
          <p:nvPr/>
        </p:nvSpPr>
        <p:spPr bwMode="gray">
          <a:xfrm>
            <a:off x="2120937" y="3588215"/>
            <a:ext cx="5425933" cy="830997"/>
          </a:xfrm>
          <a:prstGeom prst="rect">
            <a:avLst/>
          </a:prstGeom>
          <a:noFill/>
          <a:ln w="9525">
            <a:noFill/>
            <a:miter lim="800000"/>
          </a:ln>
          <a:effectLst/>
        </p:spPr>
        <p:txBody>
          <a:bodyPr wrap="square">
            <a:sp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eaLnBrk="0" hangingPunct="0"/>
            <a:r>
              <a:rPr lang="en-US" sz="2400" b="1" dirty="0" err="1">
                <a:solidFill>
                  <a:srgbClr val="FF0000"/>
                </a:solidFill>
                <a:latin typeface="Times New Roman" panose="02020603050405020304"/>
              </a:rPr>
              <a:t>Nhà</a:t>
            </a:r>
            <a:r>
              <a:rPr lang="en-US" sz="2400" b="1" dirty="0">
                <a:solidFill>
                  <a:srgbClr val="FF0000"/>
                </a:solidFill>
                <a:latin typeface="Times New Roman" panose="02020603050405020304"/>
              </a:rPr>
              <a:t> </a:t>
            </a:r>
            <a:r>
              <a:rPr lang="en-US" sz="2400" b="1" dirty="0" err="1">
                <a:solidFill>
                  <a:srgbClr val="FF0000"/>
                </a:solidFill>
                <a:latin typeface="Times New Roman" panose="02020603050405020304"/>
              </a:rPr>
              <a:t>Vật</a:t>
            </a:r>
            <a:r>
              <a:rPr lang="en-US" sz="2400" b="1" dirty="0">
                <a:solidFill>
                  <a:srgbClr val="FF0000"/>
                </a:solidFill>
                <a:latin typeface="Times New Roman" panose="02020603050405020304"/>
              </a:rPr>
              <a:t> </a:t>
            </a:r>
            <a:r>
              <a:rPr lang="en-US" sz="2400" b="1" dirty="0" err="1">
                <a:solidFill>
                  <a:srgbClr val="FF0000"/>
                </a:solidFill>
                <a:latin typeface="Times New Roman" panose="02020603050405020304"/>
              </a:rPr>
              <a:t>lí</a:t>
            </a:r>
            <a:r>
              <a:rPr lang="en-US" sz="2400" b="1" dirty="0">
                <a:solidFill>
                  <a:srgbClr val="FF0000"/>
                </a:solidFill>
                <a:latin typeface="Times New Roman" panose="02020603050405020304"/>
              </a:rPr>
              <a:t> </a:t>
            </a:r>
            <a:r>
              <a:rPr lang="en-US" sz="2400" b="1" dirty="0" err="1">
                <a:solidFill>
                  <a:srgbClr val="FF0000"/>
                </a:solidFill>
                <a:latin typeface="Times New Roman" panose="02020603050405020304"/>
              </a:rPr>
              <a:t>học</a:t>
            </a:r>
            <a:r>
              <a:rPr lang="en-US" sz="2400" b="1" dirty="0">
                <a:solidFill>
                  <a:srgbClr val="FF0000"/>
                </a:solidFill>
                <a:latin typeface="Times New Roman" panose="02020603050405020304"/>
              </a:rPr>
              <a:t> </a:t>
            </a:r>
            <a:r>
              <a:rPr lang="en-US" sz="2400" b="1" dirty="0" err="1">
                <a:solidFill>
                  <a:srgbClr val="FF0000"/>
                </a:solidFill>
                <a:latin typeface="Times New Roman" panose="02020603050405020304"/>
              </a:rPr>
              <a:t>người</a:t>
            </a:r>
            <a:r>
              <a:rPr lang="en-US" sz="2400" b="1" dirty="0">
                <a:solidFill>
                  <a:srgbClr val="FF0000"/>
                </a:solidFill>
                <a:latin typeface="Times New Roman" panose="02020603050405020304"/>
              </a:rPr>
              <a:t> </a:t>
            </a:r>
            <a:r>
              <a:rPr lang="en-US" sz="2400" b="1" dirty="0" err="1">
                <a:solidFill>
                  <a:srgbClr val="FF0000"/>
                </a:solidFill>
                <a:latin typeface="Times New Roman" panose="02020603050405020304"/>
              </a:rPr>
              <a:t>Scoland</a:t>
            </a:r>
            <a:r>
              <a:rPr lang="en-US" sz="2400" b="1" dirty="0">
                <a:solidFill>
                  <a:srgbClr val="FF0000"/>
                </a:solidFill>
                <a:latin typeface="Times New Roman" panose="02020603050405020304"/>
              </a:rPr>
              <a:t> </a:t>
            </a:r>
            <a:r>
              <a:rPr lang="en-US" sz="2400" b="1" dirty="0" err="1">
                <a:solidFill>
                  <a:srgbClr val="FF0000"/>
                </a:solidFill>
                <a:latin typeface="Times New Roman" panose="02020603050405020304"/>
              </a:rPr>
              <a:t>Willam</a:t>
            </a:r>
            <a:r>
              <a:rPr lang="en-US" sz="2400" b="1" dirty="0">
                <a:solidFill>
                  <a:srgbClr val="FF0000"/>
                </a:solidFill>
                <a:latin typeface="Times New Roman" panose="02020603050405020304"/>
              </a:rPr>
              <a:t> Thomson</a:t>
            </a:r>
          </a:p>
        </p:txBody>
      </p:sp>
      <p:sp>
        <p:nvSpPr>
          <p:cNvPr id="67" name="Text Box 76"/>
          <p:cNvSpPr txBox="1">
            <a:spLocks noChangeArrowheads="1"/>
          </p:cNvSpPr>
          <p:nvPr/>
        </p:nvSpPr>
        <p:spPr bwMode="gray">
          <a:xfrm rot="48903">
            <a:off x="3984465" y="4236477"/>
            <a:ext cx="3722586" cy="400110"/>
          </a:xfrm>
          <a:prstGeom prst="rect">
            <a:avLst/>
          </a:prstGeom>
          <a:noFill/>
          <a:ln w="9525">
            <a:noFill/>
            <a:miter lim="800000"/>
          </a:ln>
          <a:effectLst/>
        </p:spPr>
        <p:txBody>
          <a:bodyPr wrap="square">
            <a:sp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eaLnBrk="0" hangingPunct="0"/>
            <a:r>
              <a:rPr lang="en-US" sz="2000" b="1" dirty="0" err="1">
                <a:solidFill>
                  <a:srgbClr val="FF0000"/>
                </a:solidFill>
                <a:latin typeface="Times New Roman" panose="02020603050405020304"/>
              </a:rPr>
              <a:t>Đơn</a:t>
            </a:r>
            <a:r>
              <a:rPr lang="en-US" sz="2000" b="1" dirty="0">
                <a:solidFill>
                  <a:srgbClr val="FF0000"/>
                </a:solidFill>
                <a:latin typeface="Times New Roman" panose="02020603050405020304"/>
              </a:rPr>
              <a:t> </a:t>
            </a:r>
            <a:r>
              <a:rPr lang="en-US" sz="2000" b="1" dirty="0" err="1">
                <a:solidFill>
                  <a:srgbClr val="FF0000"/>
                </a:solidFill>
                <a:latin typeface="Times New Roman" panose="02020603050405020304"/>
              </a:rPr>
              <a:t>vị</a:t>
            </a:r>
            <a:r>
              <a:rPr lang="en-US" sz="2000" b="1" dirty="0">
                <a:solidFill>
                  <a:srgbClr val="FF0000"/>
                </a:solidFill>
                <a:latin typeface="Times New Roman" panose="02020603050405020304"/>
              </a:rPr>
              <a:t>: 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0-#ppt_w/2"/>
                                          </p:val>
                                        </p:tav>
                                        <p:tav tm="100000">
                                          <p:val>
                                            <p:strVal val="#ppt_x"/>
                                          </p:val>
                                        </p:tav>
                                      </p:tavLst>
                                    </p:anim>
                                    <p:anim calcmode="lin" valueType="num">
                                      <p:cBhvr additive="base">
                                        <p:cTn id="12" dur="5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0-#ppt_w/2"/>
                                          </p:val>
                                        </p:tav>
                                        <p:tav tm="100000">
                                          <p:val>
                                            <p:strVal val="#ppt_x"/>
                                          </p:val>
                                        </p:tav>
                                      </p:tavLst>
                                    </p:anim>
                                    <p:anim calcmode="lin" valueType="num">
                                      <p:cBhvr additive="base">
                                        <p:cTn id="32" dur="5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0-#ppt_w/2"/>
                                          </p:val>
                                        </p:tav>
                                        <p:tav tm="100000">
                                          <p:val>
                                            <p:strVal val="#ppt_x"/>
                                          </p:val>
                                        </p:tav>
                                      </p:tavLst>
                                    </p:anim>
                                    <p:anim calcmode="lin" valueType="num">
                                      <p:cBhvr additive="base">
                                        <p:cTn id="36" dur="500" fill="hold"/>
                                        <p:tgtEl>
                                          <p:spTgt spid="5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additive="base">
                                        <p:cTn id="39" dur="500" fill="hold"/>
                                        <p:tgtEl>
                                          <p:spTgt spid="55"/>
                                        </p:tgtEl>
                                        <p:attrNameLst>
                                          <p:attrName>ppt_x</p:attrName>
                                        </p:attrNameLst>
                                      </p:cBhvr>
                                      <p:tavLst>
                                        <p:tav tm="0">
                                          <p:val>
                                            <p:strVal val="0-#ppt_w/2"/>
                                          </p:val>
                                        </p:tav>
                                        <p:tav tm="100000">
                                          <p:val>
                                            <p:strVal val="#ppt_x"/>
                                          </p:val>
                                        </p:tav>
                                      </p:tavLst>
                                    </p:anim>
                                    <p:anim calcmode="lin" valueType="num">
                                      <p:cBhvr additive="base">
                                        <p:cTn id="40" dur="500" fill="hold"/>
                                        <p:tgtEl>
                                          <p:spTgt spid="5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0-#ppt_w/2"/>
                                          </p:val>
                                        </p:tav>
                                        <p:tav tm="100000">
                                          <p:val>
                                            <p:strVal val="#ppt_x"/>
                                          </p:val>
                                        </p:tav>
                                      </p:tavLst>
                                    </p:anim>
                                    <p:anim calcmode="lin" valueType="num">
                                      <p:cBhvr additive="base">
                                        <p:cTn id="44" dur="500" fill="hold"/>
                                        <p:tgtEl>
                                          <p:spTgt spid="5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500" fill="hold"/>
                                        <p:tgtEl>
                                          <p:spTgt spid="58"/>
                                        </p:tgtEl>
                                        <p:attrNameLst>
                                          <p:attrName>ppt_x</p:attrName>
                                        </p:attrNameLst>
                                      </p:cBhvr>
                                      <p:tavLst>
                                        <p:tav tm="0">
                                          <p:val>
                                            <p:strVal val="0-#ppt_w/2"/>
                                          </p:val>
                                        </p:tav>
                                        <p:tav tm="100000">
                                          <p:val>
                                            <p:strVal val="#ppt_x"/>
                                          </p:val>
                                        </p:tav>
                                      </p:tavLst>
                                    </p:anim>
                                    <p:anim calcmode="lin" valueType="num">
                                      <p:cBhvr additive="base">
                                        <p:cTn id="48" dur="500" fill="hold"/>
                                        <p:tgtEl>
                                          <p:spTgt spid="5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additive="base">
                                        <p:cTn id="51" dur="500" fill="hold"/>
                                        <p:tgtEl>
                                          <p:spTgt spid="66"/>
                                        </p:tgtEl>
                                        <p:attrNameLst>
                                          <p:attrName>ppt_x</p:attrName>
                                        </p:attrNameLst>
                                      </p:cBhvr>
                                      <p:tavLst>
                                        <p:tav tm="0">
                                          <p:val>
                                            <p:strVal val="0-#ppt_w/2"/>
                                          </p:val>
                                        </p:tav>
                                        <p:tav tm="100000">
                                          <p:val>
                                            <p:strVal val="#ppt_x"/>
                                          </p:val>
                                        </p:tav>
                                      </p:tavLst>
                                    </p:anim>
                                    <p:anim calcmode="lin" valueType="num">
                                      <p:cBhvr additive="base">
                                        <p:cTn id="52" dur="500" fill="hold"/>
                                        <p:tgtEl>
                                          <p:spTgt spid="6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anim calcmode="lin" valueType="num">
                                      <p:cBhvr additive="base">
                                        <p:cTn id="55" dur="500" fill="hold"/>
                                        <p:tgtEl>
                                          <p:spTgt spid="67"/>
                                        </p:tgtEl>
                                        <p:attrNameLst>
                                          <p:attrName>ppt_x</p:attrName>
                                        </p:attrNameLst>
                                      </p:cBhvr>
                                      <p:tavLst>
                                        <p:tav tm="0">
                                          <p:val>
                                            <p:strVal val="0-#ppt_w/2"/>
                                          </p:val>
                                        </p:tav>
                                        <p:tav tm="100000">
                                          <p:val>
                                            <p:strVal val="#ppt_x"/>
                                          </p:val>
                                        </p:tav>
                                      </p:tavLst>
                                    </p:anim>
                                    <p:anim calcmode="lin" valueType="num">
                                      <p:cBhvr additive="base">
                                        <p:cTn id="56" dur="500" fill="hold"/>
                                        <p:tgtEl>
                                          <p:spTgt spid="67"/>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0-#ppt_w/2"/>
                                          </p:val>
                                        </p:tav>
                                        <p:tav tm="100000">
                                          <p:val>
                                            <p:strVal val="#ppt_x"/>
                                          </p:val>
                                        </p:tav>
                                      </p:tavLst>
                                    </p:anim>
                                    <p:anim calcmode="lin" valueType="num">
                                      <p:cBhvr additive="base">
                                        <p:cTn id="6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54" grpId="0"/>
      <p:bldP spid="55" grpId="0"/>
      <p:bldP spid="56" grpId="0"/>
      <p:bldP spid="58" grpId="0"/>
      <p:bldP spid="66" grpId="0"/>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42000"/>
          </a:schemeClr>
        </a:solidFill>
        <a:effectLst/>
      </p:bgPr>
    </p:bg>
    <p:spTree>
      <p:nvGrpSpPr>
        <p:cNvPr id="1" name=""/>
        <p:cNvGrpSpPr/>
        <p:nvPr/>
      </p:nvGrpSpPr>
      <p:grpSpPr>
        <a:xfrm>
          <a:off x="0" y="0"/>
          <a:ext cx="0" cy="0"/>
          <a:chOff x="0" y="0"/>
          <a:chExt cx="0" cy="0"/>
        </a:xfrm>
      </p:grpSpPr>
      <p:sp>
        <p:nvSpPr>
          <p:cNvPr id="2" name="Rectangle 1"/>
          <p:cNvSpPr/>
          <p:nvPr/>
        </p:nvSpPr>
        <p:spPr>
          <a:xfrm>
            <a:off x="683572" y="188641"/>
            <a:ext cx="7632848" cy="461665"/>
          </a:xfrm>
          <a:prstGeom prst="rect">
            <a:avLst/>
          </a:prstGeom>
        </p:spPr>
        <p:txBody>
          <a:bodyPr wrap="square">
            <a:spAutoFit/>
          </a:bodyPr>
          <a:lstStyle/>
          <a:p>
            <a:pPr lvl="0"/>
            <a:r>
              <a:rPr lang="en-GB" sz="2400">
                <a:solidFill>
                  <a:srgbClr val="FF0000"/>
                </a:solidFill>
                <a:latin typeface="Times New Roman" pitchFamily="18" charset="0"/>
                <a:cs typeface="Times New Roman" pitchFamily="18" charset="0"/>
              </a:rPr>
              <a:t>BÀI 7. THANG NHIỆT ĐỘ CELSIUS. ĐO NHIỆT ĐỘ</a:t>
            </a:r>
            <a:endParaRPr lang="en-GB" sz="2400">
              <a:solidFill>
                <a:srgbClr val="FF0000"/>
              </a:solidFill>
              <a:latin typeface="Times New Roman" pitchFamily="18" charset="0"/>
              <a:cs typeface="Times New Roman" pitchFamily="18" charset="0"/>
            </a:endParaRPr>
          </a:p>
        </p:txBody>
      </p:sp>
      <p:sp>
        <p:nvSpPr>
          <p:cNvPr id="3" name="Rectangle 2"/>
          <p:cNvSpPr/>
          <p:nvPr/>
        </p:nvSpPr>
        <p:spPr>
          <a:xfrm>
            <a:off x="530223" y="675069"/>
            <a:ext cx="4251022" cy="461665"/>
          </a:xfrm>
          <a:prstGeom prst="rect">
            <a:avLst/>
          </a:prstGeom>
        </p:spPr>
        <p:txBody>
          <a:bodyPr wrap="square">
            <a:spAutoFit/>
          </a:bodyPr>
          <a:lstStyle/>
          <a:p>
            <a:pPr lvl="0"/>
            <a:r>
              <a:rPr lang="en-GB" sz="2400">
                <a:solidFill>
                  <a:srgbClr val="4BACC6">
                    <a:lumMod val="75000"/>
                  </a:srgbClr>
                </a:solidFill>
                <a:latin typeface="Times New Roman" pitchFamily="18" charset="0"/>
                <a:cs typeface="Times New Roman" pitchFamily="18" charset="0"/>
              </a:rPr>
              <a:t>I. NHIỆT ĐỘ VÀ NHIỆT KẾ</a:t>
            </a:r>
            <a:endParaRPr lang="en-GB" sz="2400">
              <a:solidFill>
                <a:srgbClr val="4BACC6">
                  <a:lumMod val="75000"/>
                </a:srgbClr>
              </a:solidFill>
              <a:latin typeface="Times New Roman" pitchFamily="18" charset="0"/>
              <a:cs typeface="Times New Roman" pitchFamily="18" charset="0"/>
            </a:endParaRPr>
          </a:p>
        </p:txBody>
      </p:sp>
      <p:sp>
        <p:nvSpPr>
          <p:cNvPr id="5" name="Rectangle 4"/>
          <p:cNvSpPr/>
          <p:nvPr/>
        </p:nvSpPr>
        <p:spPr>
          <a:xfrm>
            <a:off x="659842" y="1137555"/>
            <a:ext cx="4615946" cy="461665"/>
          </a:xfrm>
          <a:prstGeom prst="rect">
            <a:avLst/>
          </a:prstGeom>
        </p:spPr>
        <p:txBody>
          <a:bodyPr wrap="square">
            <a:spAutoFit/>
          </a:bodyPr>
          <a:lstStyle/>
          <a:p>
            <a:pPr lvl="0"/>
            <a:r>
              <a:rPr lang="en-GB" sz="2400">
                <a:solidFill>
                  <a:srgbClr val="4F81BD">
                    <a:lumMod val="75000"/>
                  </a:srgbClr>
                </a:solidFill>
                <a:latin typeface="Times New Roman" pitchFamily="18" charset="0"/>
                <a:cs typeface="Times New Roman" pitchFamily="18" charset="0"/>
              </a:rPr>
              <a:t>1. Tìm hiểu về nhiệt độ và nhiệt kế</a:t>
            </a:r>
            <a:endParaRPr lang="en-GB" sz="2400">
              <a:solidFill>
                <a:srgbClr val="4F81BD">
                  <a:lumMod val="75000"/>
                </a:srgbClr>
              </a:solidFill>
              <a:latin typeface="Times New Roman" pitchFamily="18" charset="0"/>
              <a:cs typeface="Times New Roman" pitchFamily="18" charset="0"/>
            </a:endParaRPr>
          </a:p>
        </p:txBody>
      </p:sp>
      <p:sp>
        <p:nvSpPr>
          <p:cNvPr id="6" name="Oval 5"/>
          <p:cNvSpPr/>
          <p:nvPr/>
        </p:nvSpPr>
        <p:spPr>
          <a:xfrm>
            <a:off x="3563888" y="1368375"/>
            <a:ext cx="4752528" cy="198861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smtClean="0">
                <a:latin typeface="Times New Roman" pitchFamily="18" charset="0"/>
                <a:cs typeface="Times New Roman" pitchFamily="18" charset="0"/>
              </a:rPr>
              <a:t>Muốn biết chính xác nhiệt độ của người hay đồ vật  phải dùng dụng cụ nào ? </a:t>
            </a:r>
            <a:endParaRPr lang="en-GB" sz="2400">
              <a:latin typeface="Times New Roman" pitchFamily="18" charset="0"/>
              <a:cs typeface="Times New Roman" pitchFamily="18" charset="0"/>
            </a:endParaRPr>
          </a:p>
        </p:txBody>
      </p:sp>
      <p:sp>
        <p:nvSpPr>
          <p:cNvPr id="7" name="TextBox 6"/>
          <p:cNvSpPr txBox="1"/>
          <p:nvPr/>
        </p:nvSpPr>
        <p:spPr>
          <a:xfrm>
            <a:off x="395541" y="3789048"/>
            <a:ext cx="7920880" cy="830997"/>
          </a:xfrm>
          <a:prstGeom prst="rect">
            <a:avLst/>
          </a:prstGeom>
          <a:noFill/>
        </p:spPr>
        <p:txBody>
          <a:bodyPr wrap="square" rtlCol="0">
            <a:spAutoFit/>
          </a:bodyPr>
          <a:lstStyle/>
          <a:p>
            <a:r>
              <a:rPr lang="en-GB" sz="2400" smtClean="0">
                <a:latin typeface="Times New Roman" pitchFamily="18" charset="0"/>
                <a:cs typeface="Times New Roman" pitchFamily="18" charset="0"/>
              </a:rPr>
              <a:t>Muốn biết chính xác nhiệt độ của người hay đồ vật ta phải dùng dụng cụ là: nhiệt kế </a:t>
            </a:r>
            <a:endParaRPr lang="en-GB" sz="2400">
              <a:latin typeface="Times New Roman" pitchFamily="18" charset="0"/>
              <a:cs typeface="Times New Roman" pitchFamily="18" charset="0"/>
            </a:endParaRPr>
          </a:p>
        </p:txBody>
      </p:sp>
      <p:sp>
        <p:nvSpPr>
          <p:cNvPr id="8" name="TextBox 7"/>
          <p:cNvSpPr txBox="1"/>
          <p:nvPr/>
        </p:nvSpPr>
        <p:spPr>
          <a:xfrm>
            <a:off x="395541" y="4941180"/>
            <a:ext cx="7920880" cy="461665"/>
          </a:xfrm>
          <a:prstGeom prst="rect">
            <a:avLst/>
          </a:prstGeom>
          <a:noFill/>
        </p:spPr>
        <p:txBody>
          <a:bodyPr wrap="square" rtlCol="0">
            <a:spAutoFit/>
          </a:bodyPr>
          <a:lstStyle/>
          <a:p>
            <a:r>
              <a:rPr lang="en-GB" sz="2400" smtClean="0">
                <a:latin typeface="Times New Roman" pitchFamily="18" charset="0"/>
                <a:cs typeface="Times New Roman" pitchFamily="18" charset="0"/>
              </a:rPr>
              <a:t>Kể tên một số loại nhiệt kế mà em biết?</a:t>
            </a:r>
            <a:endParaRPr lang="en-GB" sz="2400">
              <a:latin typeface="Times New Roman" pitchFamily="18" charset="0"/>
              <a:cs typeface="Times New Roman" pitchFamily="18" charset="0"/>
            </a:endParaRPr>
          </a:p>
        </p:txBody>
      </p:sp>
    </p:spTree>
    <p:extLst>
      <p:ext uri="{BB962C8B-B14F-4D97-AF65-F5344CB8AC3E}">
        <p14:creationId xmlns:p14="http://schemas.microsoft.com/office/powerpoint/2010/main" val="153701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42000"/>
          </a:schemeClr>
        </a:solidFill>
        <a:effectLst/>
      </p:bgPr>
    </p:bg>
    <p:spTree>
      <p:nvGrpSpPr>
        <p:cNvPr id="1" name=""/>
        <p:cNvGrpSpPr/>
        <p:nvPr/>
      </p:nvGrpSpPr>
      <p:grpSpPr>
        <a:xfrm>
          <a:off x="0" y="0"/>
          <a:ext cx="0" cy="0"/>
          <a:chOff x="0" y="0"/>
          <a:chExt cx="0" cy="0"/>
        </a:xfrm>
      </p:grpSpPr>
      <p:sp>
        <p:nvSpPr>
          <p:cNvPr id="2" name="Rectangle 1"/>
          <p:cNvSpPr/>
          <p:nvPr/>
        </p:nvSpPr>
        <p:spPr>
          <a:xfrm>
            <a:off x="683572" y="188641"/>
            <a:ext cx="7632848" cy="461665"/>
          </a:xfrm>
          <a:prstGeom prst="rect">
            <a:avLst/>
          </a:prstGeom>
        </p:spPr>
        <p:txBody>
          <a:bodyPr wrap="square">
            <a:spAutoFit/>
          </a:bodyPr>
          <a:lstStyle/>
          <a:p>
            <a:pPr lvl="0"/>
            <a:r>
              <a:rPr lang="en-GB" sz="2400">
                <a:solidFill>
                  <a:srgbClr val="FF0000"/>
                </a:solidFill>
                <a:latin typeface="Times New Roman" pitchFamily="18" charset="0"/>
                <a:cs typeface="Times New Roman" pitchFamily="18" charset="0"/>
              </a:rPr>
              <a:t>BÀI 7. THANG NHIỆT ĐỘ CELSIUS. ĐO NHIỆT ĐỘ</a:t>
            </a:r>
            <a:endParaRPr lang="en-GB" sz="2400">
              <a:solidFill>
                <a:srgbClr val="FF0000"/>
              </a:solidFill>
              <a:latin typeface="Times New Roman" pitchFamily="18" charset="0"/>
              <a:cs typeface="Times New Roman" pitchFamily="18" charset="0"/>
            </a:endParaRPr>
          </a:p>
        </p:txBody>
      </p:sp>
      <p:sp>
        <p:nvSpPr>
          <p:cNvPr id="3" name="Rectangle 2"/>
          <p:cNvSpPr/>
          <p:nvPr/>
        </p:nvSpPr>
        <p:spPr>
          <a:xfrm>
            <a:off x="530223" y="675069"/>
            <a:ext cx="4251022" cy="461665"/>
          </a:xfrm>
          <a:prstGeom prst="rect">
            <a:avLst/>
          </a:prstGeom>
        </p:spPr>
        <p:txBody>
          <a:bodyPr wrap="square">
            <a:spAutoFit/>
          </a:bodyPr>
          <a:lstStyle/>
          <a:p>
            <a:pPr lvl="0"/>
            <a:r>
              <a:rPr lang="en-GB" sz="2400">
                <a:solidFill>
                  <a:srgbClr val="4BACC6">
                    <a:lumMod val="75000"/>
                  </a:srgbClr>
                </a:solidFill>
                <a:latin typeface="Times New Roman" pitchFamily="18" charset="0"/>
                <a:cs typeface="Times New Roman" pitchFamily="18" charset="0"/>
              </a:rPr>
              <a:t>I. NHIỆT ĐỘ VÀ NHIỆT KẾ</a:t>
            </a:r>
            <a:endParaRPr lang="en-GB" sz="2400">
              <a:solidFill>
                <a:srgbClr val="4BACC6">
                  <a:lumMod val="75000"/>
                </a:srgbClr>
              </a:solidFill>
              <a:latin typeface="Times New Roman" pitchFamily="18" charset="0"/>
              <a:cs typeface="Times New Roman" pitchFamily="18" charset="0"/>
            </a:endParaRPr>
          </a:p>
        </p:txBody>
      </p:sp>
      <p:sp>
        <p:nvSpPr>
          <p:cNvPr id="4" name="Rectangle 3"/>
          <p:cNvSpPr/>
          <p:nvPr/>
        </p:nvSpPr>
        <p:spPr>
          <a:xfrm>
            <a:off x="659842" y="1137555"/>
            <a:ext cx="4615946" cy="461665"/>
          </a:xfrm>
          <a:prstGeom prst="rect">
            <a:avLst/>
          </a:prstGeom>
        </p:spPr>
        <p:txBody>
          <a:bodyPr wrap="square">
            <a:spAutoFit/>
          </a:bodyPr>
          <a:lstStyle/>
          <a:p>
            <a:pPr lvl="0"/>
            <a:r>
              <a:rPr lang="en-GB" sz="2400">
                <a:solidFill>
                  <a:srgbClr val="4F81BD">
                    <a:lumMod val="75000"/>
                  </a:srgbClr>
                </a:solidFill>
                <a:latin typeface="Times New Roman" pitchFamily="18" charset="0"/>
                <a:cs typeface="Times New Roman" pitchFamily="18" charset="0"/>
              </a:rPr>
              <a:t>1. Tìm hiểu về nhiệt độ và nhiệt kế</a:t>
            </a:r>
            <a:endParaRPr lang="en-GB" sz="2400">
              <a:solidFill>
                <a:srgbClr val="4F81BD">
                  <a:lumMod val="75000"/>
                </a:srgbClr>
              </a:solidFill>
              <a:latin typeface="Times New Roman" pitchFamily="18" charset="0"/>
              <a:cs typeface="Times New Roman" pitchFamily="18" charset="0"/>
            </a:endParaRPr>
          </a:p>
        </p:txBody>
      </p:sp>
      <p:pic>
        <p:nvPicPr>
          <p:cNvPr id="8" name="Hình ảnh 12" descr="Ảnh có chứa văn bản, công cụ viết, văn phòng phẩm, thiết bị&#10;&#10;Mô tả được tạo tự động"/>
          <p:cNvPicPr>
            <a:picLocks noChangeAspect="1"/>
          </p:cNvPicPr>
          <p:nvPr/>
        </p:nvPicPr>
        <p:blipFill rotWithShape="1">
          <a:blip r:embed="rId2">
            <a:extLst>
              <a:ext uri="{28A0092B-C50C-407E-A947-70E740481C1C}">
                <a14:useLocalDpi xmlns:a14="http://schemas.microsoft.com/office/drawing/2010/main" val="0"/>
              </a:ext>
            </a:extLst>
          </a:blip>
          <a:srcRect t="13712" b="13712"/>
          <a:stretch>
            <a:fillRect/>
          </a:stretch>
        </p:blipFill>
        <p:spPr>
          <a:xfrm>
            <a:off x="659841" y="1583734"/>
            <a:ext cx="3456384" cy="1492556"/>
          </a:xfrm>
          <a:prstGeom prst="rect">
            <a:avLst/>
          </a:prstGeom>
        </p:spPr>
      </p:pic>
      <p:sp>
        <p:nvSpPr>
          <p:cNvPr id="9" name="TextBox 8"/>
          <p:cNvSpPr txBox="1"/>
          <p:nvPr/>
        </p:nvSpPr>
        <p:spPr>
          <a:xfrm>
            <a:off x="1341166" y="2845469"/>
            <a:ext cx="3168352" cy="461665"/>
          </a:xfrm>
          <a:prstGeom prst="rect">
            <a:avLst/>
          </a:prstGeom>
          <a:noFill/>
        </p:spPr>
        <p:txBody>
          <a:bodyPr wrap="square" rtlCol="0">
            <a:spAutoFit/>
          </a:bodyPr>
          <a:lstStyle/>
          <a:p>
            <a:r>
              <a:rPr lang="en-GB" sz="2400" smtClean="0">
                <a:latin typeface="Times New Roman" pitchFamily="18" charset="0"/>
                <a:cs typeface="Times New Roman" pitchFamily="18" charset="0"/>
              </a:rPr>
              <a:t>Nhiệt kế y tế thủy ngân</a:t>
            </a:r>
            <a:endParaRPr lang="en-GB" sz="2400">
              <a:latin typeface="Times New Roman" pitchFamily="18" charset="0"/>
              <a:cs typeface="Times New Roman" pitchFamily="18" charset="0"/>
            </a:endParaRPr>
          </a:p>
        </p:txBody>
      </p:sp>
      <p:pic>
        <p:nvPicPr>
          <p:cNvPr id="10" name="Picture 9" descr="Temperature Thermometer Face Mask Digital Infrared Fever Ear Thermometer  for Infants Adult Non Contact Measurement Device With Fever Alarm Memory  Function Send Safety Goggle | Walmart Canada"/>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076057" y="1114976"/>
            <a:ext cx="2670694" cy="22420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670732" y="3307122"/>
            <a:ext cx="2952328" cy="461665"/>
          </a:xfrm>
          <a:prstGeom prst="rect">
            <a:avLst/>
          </a:prstGeom>
          <a:noFill/>
        </p:spPr>
        <p:txBody>
          <a:bodyPr wrap="square" rtlCol="0">
            <a:spAutoFit/>
          </a:bodyPr>
          <a:lstStyle/>
          <a:p>
            <a:r>
              <a:rPr lang="en-GB" sz="2400" smtClean="0">
                <a:latin typeface="Times New Roman" pitchFamily="18" charset="0"/>
                <a:cs typeface="Times New Roman" pitchFamily="18" charset="0"/>
              </a:rPr>
              <a:t>Nhiệt kế hồng ngoại</a:t>
            </a:r>
            <a:endParaRPr lang="en-GB" sz="2400">
              <a:latin typeface="Times New Roman" pitchFamily="18" charset="0"/>
              <a:cs typeface="Times New Roman" pitchFamily="18" charset="0"/>
            </a:endParaRPr>
          </a:p>
        </p:txBody>
      </p:sp>
      <p:pic>
        <p:nvPicPr>
          <p:cNvPr id="12" name="Picture 11" descr="Wooden thermometer Premium Photo"/>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31633" t="23704" r="35068" b="8519"/>
          <a:stretch>
            <a:fillRect/>
          </a:stretch>
        </p:blipFill>
        <p:spPr bwMode="auto">
          <a:xfrm>
            <a:off x="455340" y="3356992"/>
            <a:ext cx="1752600" cy="292827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5344" y="6285276"/>
            <a:ext cx="2085819" cy="461665"/>
          </a:xfrm>
          <a:prstGeom prst="rect">
            <a:avLst/>
          </a:prstGeom>
          <a:noFill/>
        </p:spPr>
        <p:txBody>
          <a:bodyPr wrap="square" rtlCol="0">
            <a:spAutoFit/>
          </a:bodyPr>
          <a:lstStyle/>
          <a:p>
            <a:r>
              <a:rPr lang="en-GB" sz="2400" smtClean="0">
                <a:latin typeface="Times New Roman" pitchFamily="18" charset="0"/>
                <a:cs typeface="Times New Roman" pitchFamily="18" charset="0"/>
              </a:rPr>
              <a:t>Nhiệt kế rượu</a:t>
            </a:r>
            <a:endParaRPr lang="en-GB" sz="2400">
              <a:latin typeface="Times New Roman" pitchFamily="18" charset="0"/>
              <a:cs typeface="Times New Roman" pitchFamily="18" charset="0"/>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9917" y="3940407"/>
            <a:ext cx="3816425" cy="2370809"/>
          </a:xfrm>
          <a:prstGeom prst="rect">
            <a:avLst/>
          </a:prstGeom>
          <a:ln>
            <a:noFill/>
          </a:ln>
          <a:effectLst>
            <a:softEdge rad="112500"/>
          </a:effectLst>
        </p:spPr>
      </p:pic>
      <p:sp>
        <p:nvSpPr>
          <p:cNvPr id="15" name="TextBox 14"/>
          <p:cNvSpPr txBox="1"/>
          <p:nvPr/>
        </p:nvSpPr>
        <p:spPr>
          <a:xfrm>
            <a:off x="4509517" y="6516108"/>
            <a:ext cx="2637380" cy="461665"/>
          </a:xfrm>
          <a:prstGeom prst="rect">
            <a:avLst/>
          </a:prstGeom>
          <a:noFill/>
        </p:spPr>
        <p:txBody>
          <a:bodyPr wrap="square" rtlCol="0">
            <a:spAutoFit/>
          </a:bodyPr>
          <a:lstStyle/>
          <a:p>
            <a:r>
              <a:rPr lang="en-GB" sz="2400" smtClean="0">
                <a:latin typeface="Times New Roman" pitchFamily="18" charset="0"/>
                <a:cs typeface="Times New Roman" pitchFamily="18" charset="0"/>
              </a:rPr>
              <a:t>Nhiệt kế điện tử </a:t>
            </a:r>
            <a:endParaRPr lang="en-GB" sz="2400">
              <a:latin typeface="Times New Roman" pitchFamily="18" charset="0"/>
              <a:cs typeface="Times New Roman" pitchFamily="18" charset="0"/>
            </a:endParaRPr>
          </a:p>
        </p:txBody>
      </p:sp>
    </p:spTree>
    <p:extLst>
      <p:ext uri="{BB962C8B-B14F-4D97-AF65-F5344CB8AC3E}">
        <p14:creationId xmlns:p14="http://schemas.microsoft.com/office/powerpoint/2010/main" val="315562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42000"/>
          </a:schemeClr>
        </a:solidFill>
        <a:effectLst/>
      </p:bgPr>
    </p:bg>
    <p:spTree>
      <p:nvGrpSpPr>
        <p:cNvPr id="1" name=""/>
        <p:cNvGrpSpPr/>
        <p:nvPr/>
      </p:nvGrpSpPr>
      <p:grpSpPr>
        <a:xfrm>
          <a:off x="0" y="0"/>
          <a:ext cx="0" cy="0"/>
          <a:chOff x="0" y="0"/>
          <a:chExt cx="0" cy="0"/>
        </a:xfrm>
      </p:grpSpPr>
      <p:sp>
        <p:nvSpPr>
          <p:cNvPr id="2" name="Rectangle 1"/>
          <p:cNvSpPr/>
          <p:nvPr/>
        </p:nvSpPr>
        <p:spPr>
          <a:xfrm>
            <a:off x="683572" y="188641"/>
            <a:ext cx="7632848" cy="461665"/>
          </a:xfrm>
          <a:prstGeom prst="rect">
            <a:avLst/>
          </a:prstGeom>
        </p:spPr>
        <p:txBody>
          <a:bodyPr wrap="square">
            <a:spAutoFit/>
          </a:bodyPr>
          <a:lstStyle/>
          <a:p>
            <a:pPr lvl="0"/>
            <a:r>
              <a:rPr lang="en-GB" sz="2400">
                <a:solidFill>
                  <a:srgbClr val="FF0000"/>
                </a:solidFill>
                <a:latin typeface="Times New Roman" pitchFamily="18" charset="0"/>
                <a:cs typeface="Times New Roman" pitchFamily="18" charset="0"/>
              </a:rPr>
              <a:t>BÀI 7. THANG NHIỆT ĐỘ CELSIUS. ĐO NHIỆT ĐỘ</a:t>
            </a:r>
            <a:endParaRPr lang="en-GB" sz="2400">
              <a:solidFill>
                <a:srgbClr val="FF0000"/>
              </a:solidFill>
              <a:latin typeface="Times New Roman" pitchFamily="18" charset="0"/>
              <a:cs typeface="Times New Roman" pitchFamily="18" charset="0"/>
            </a:endParaRPr>
          </a:p>
        </p:txBody>
      </p:sp>
      <p:sp>
        <p:nvSpPr>
          <p:cNvPr id="3" name="Rectangle 2"/>
          <p:cNvSpPr/>
          <p:nvPr/>
        </p:nvSpPr>
        <p:spPr>
          <a:xfrm>
            <a:off x="530223" y="675069"/>
            <a:ext cx="4251022" cy="461665"/>
          </a:xfrm>
          <a:prstGeom prst="rect">
            <a:avLst/>
          </a:prstGeom>
        </p:spPr>
        <p:txBody>
          <a:bodyPr wrap="square">
            <a:spAutoFit/>
          </a:bodyPr>
          <a:lstStyle/>
          <a:p>
            <a:pPr lvl="0"/>
            <a:r>
              <a:rPr lang="en-GB" sz="2400">
                <a:solidFill>
                  <a:srgbClr val="4BACC6">
                    <a:lumMod val="75000"/>
                  </a:srgbClr>
                </a:solidFill>
                <a:latin typeface="Times New Roman" pitchFamily="18" charset="0"/>
                <a:cs typeface="Times New Roman" pitchFamily="18" charset="0"/>
              </a:rPr>
              <a:t>I. NHIỆT ĐỘ VÀ NHIỆT KẾ</a:t>
            </a:r>
            <a:endParaRPr lang="en-GB" sz="2400">
              <a:solidFill>
                <a:srgbClr val="4BACC6">
                  <a:lumMod val="75000"/>
                </a:srgbClr>
              </a:solidFill>
              <a:latin typeface="Times New Roman" pitchFamily="18" charset="0"/>
              <a:cs typeface="Times New Roman" pitchFamily="18" charset="0"/>
            </a:endParaRPr>
          </a:p>
        </p:txBody>
      </p:sp>
      <p:sp>
        <p:nvSpPr>
          <p:cNvPr id="4" name="Rectangle 3"/>
          <p:cNvSpPr/>
          <p:nvPr/>
        </p:nvSpPr>
        <p:spPr>
          <a:xfrm>
            <a:off x="659842" y="1137555"/>
            <a:ext cx="4615946" cy="461665"/>
          </a:xfrm>
          <a:prstGeom prst="rect">
            <a:avLst/>
          </a:prstGeom>
        </p:spPr>
        <p:txBody>
          <a:bodyPr wrap="square">
            <a:spAutoFit/>
          </a:bodyPr>
          <a:lstStyle/>
          <a:p>
            <a:pPr lvl="0"/>
            <a:r>
              <a:rPr lang="en-GB" sz="2400">
                <a:solidFill>
                  <a:srgbClr val="4F81BD">
                    <a:lumMod val="75000"/>
                  </a:srgbClr>
                </a:solidFill>
                <a:latin typeface="Times New Roman" pitchFamily="18" charset="0"/>
                <a:cs typeface="Times New Roman" pitchFamily="18" charset="0"/>
              </a:rPr>
              <a:t>1. Tìm hiểu về nhiệt độ và nhiệt kế</a:t>
            </a:r>
            <a:endParaRPr lang="en-GB" sz="2400">
              <a:solidFill>
                <a:srgbClr val="4F81BD">
                  <a:lumMod val="75000"/>
                </a:srgbClr>
              </a:solidFill>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844824"/>
            <a:ext cx="4176464" cy="2088232"/>
          </a:xfrm>
          <a:prstGeom prst="rect">
            <a:avLst/>
          </a:prstGeom>
        </p:spPr>
      </p:pic>
      <p:sp>
        <p:nvSpPr>
          <p:cNvPr id="6" name="TextBox 5"/>
          <p:cNvSpPr txBox="1"/>
          <p:nvPr/>
        </p:nvSpPr>
        <p:spPr>
          <a:xfrm>
            <a:off x="1259632" y="4221088"/>
            <a:ext cx="3096344" cy="461665"/>
          </a:xfrm>
          <a:prstGeom prst="rect">
            <a:avLst/>
          </a:prstGeom>
          <a:noFill/>
        </p:spPr>
        <p:txBody>
          <a:bodyPr wrap="square" rtlCol="0">
            <a:spAutoFit/>
          </a:bodyPr>
          <a:lstStyle/>
          <a:p>
            <a:r>
              <a:rPr lang="en-GB" sz="2400" smtClean="0">
                <a:latin typeface="Times New Roman" pitchFamily="18" charset="0"/>
                <a:cs typeface="Times New Roman" pitchFamily="18" charset="0"/>
              </a:rPr>
              <a:t>Nhiệt kế kim loại</a:t>
            </a:r>
            <a:endParaRPr lang="en-GB" sz="2400">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3212976"/>
            <a:ext cx="3672407" cy="2295525"/>
          </a:xfrm>
          <a:prstGeom prst="rect">
            <a:avLst/>
          </a:prstGeom>
        </p:spPr>
      </p:pic>
      <p:sp>
        <p:nvSpPr>
          <p:cNvPr id="8" name="TextBox 7"/>
          <p:cNvSpPr txBox="1"/>
          <p:nvPr/>
        </p:nvSpPr>
        <p:spPr>
          <a:xfrm>
            <a:off x="5364086" y="5733256"/>
            <a:ext cx="3528393" cy="461665"/>
          </a:xfrm>
          <a:prstGeom prst="rect">
            <a:avLst/>
          </a:prstGeom>
          <a:noFill/>
        </p:spPr>
        <p:txBody>
          <a:bodyPr wrap="square" rtlCol="0">
            <a:spAutoFit/>
          </a:bodyPr>
          <a:lstStyle/>
          <a:p>
            <a:r>
              <a:rPr lang="en-GB" smtClean="0"/>
              <a:t>                </a:t>
            </a:r>
            <a:r>
              <a:rPr lang="en-GB" sz="2400" smtClean="0">
                <a:latin typeface="Times New Roman" pitchFamily="18" charset="0"/>
                <a:cs typeface="Times New Roman" pitchFamily="18" charset="0"/>
              </a:rPr>
              <a:t>Nhiệt kế đổi màu </a:t>
            </a:r>
            <a:endParaRPr lang="en-GB" sz="2400">
              <a:latin typeface="Times New Roman" pitchFamily="18" charset="0"/>
              <a:cs typeface="Times New Roman" pitchFamily="18" charset="0"/>
            </a:endParaRPr>
          </a:p>
        </p:txBody>
      </p:sp>
    </p:spTree>
    <p:extLst>
      <p:ext uri="{BB962C8B-B14F-4D97-AF65-F5344CB8AC3E}">
        <p14:creationId xmlns:p14="http://schemas.microsoft.com/office/powerpoint/2010/main" val="8838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Hộp Văn bản 4"/>
          <p:cNvSpPr txBox="1"/>
          <p:nvPr/>
        </p:nvSpPr>
        <p:spPr>
          <a:xfrm>
            <a:off x="5652120" y="2563517"/>
            <a:ext cx="1176448" cy="1384995"/>
          </a:xfrm>
          <a:prstGeom prst="rect">
            <a:avLst/>
          </a:prstGeom>
          <a:noFill/>
        </p:spPr>
        <p:txBody>
          <a:bodyPr wrap="square">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Thang chia </a:t>
            </a:r>
            <a:r>
              <a:rPr lang="en-US" sz="2800" dirty="0" err="1">
                <a:latin typeface="Tahoma" panose="020B0604030504040204" pitchFamily="34" charset="0"/>
                <a:ea typeface="Tahoma" panose="020B0604030504040204" pitchFamily="34" charset="0"/>
                <a:cs typeface="Tahoma" panose="020B0604030504040204" pitchFamily="34" charset="0"/>
              </a:rPr>
              <a:t>độ</a:t>
            </a:r>
            <a:r>
              <a:rPr lang="en-US" sz="2800" dirty="0">
                <a:latin typeface="Tahoma" panose="020B0604030504040204" pitchFamily="34" charset="0"/>
                <a:ea typeface="Tahoma" panose="020B0604030504040204" pitchFamily="34" charset="0"/>
                <a:cs typeface="Tahoma" panose="020B0604030504040204" pitchFamily="34" charset="0"/>
              </a:rPr>
              <a:t> </a:t>
            </a:r>
            <a:endParaRPr lang="vi-VN" sz="28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4" descr="Wooden thermometer Premium Photo"/>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31633" t="23704" r="35068" b="8519"/>
          <a:stretch>
            <a:fillRect/>
          </a:stretch>
        </p:blipFill>
        <p:spPr bwMode="auto">
          <a:xfrm>
            <a:off x="7164287" y="427396"/>
            <a:ext cx="1152129" cy="534543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p:cNvSpPr txBox="1"/>
          <p:nvPr/>
        </p:nvSpPr>
        <p:spPr>
          <a:xfrm>
            <a:off x="346856" y="3649546"/>
            <a:ext cx="5089243" cy="1384995"/>
          </a:xfrm>
          <a:prstGeom prst="rect">
            <a:avLst/>
          </a:prstGeom>
          <a:noFill/>
        </p:spPr>
        <p:txBody>
          <a:bodyPr wrap="square">
            <a:spAutoFit/>
          </a:bodyPr>
          <a:lstStyle/>
          <a:p>
            <a:pPr algn="just"/>
            <a:r>
              <a:rPr lang="en-US" sz="2800" dirty="0" err="1">
                <a:solidFill>
                  <a:prstClr val="white"/>
                </a:solidFill>
                <a:latin typeface="Tahoma" panose="020B0604030504040204" pitchFamily="34" charset="0"/>
                <a:ea typeface="Tahoma" panose="020B0604030504040204" pitchFamily="34" charset="0"/>
                <a:cs typeface="Tahoma" panose="020B0604030504040204" pitchFamily="34" charset="0"/>
              </a:rPr>
              <a:t>Người</a:t>
            </a: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 ta </a:t>
            </a:r>
            <a:r>
              <a:rPr lang="en-US" sz="2800" dirty="0" err="1">
                <a:solidFill>
                  <a:prstClr val="white"/>
                </a:solidFill>
                <a:latin typeface="Tahoma" panose="020B0604030504040204" pitchFamily="34" charset="0"/>
                <a:ea typeface="Tahoma" panose="020B0604030504040204" pitchFamily="34" charset="0"/>
                <a:cs typeface="Tahoma" panose="020B0604030504040204" pitchFamily="34" charset="0"/>
              </a:rPr>
              <a:t>dựa</a:t>
            </a: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white"/>
                </a:solidFill>
                <a:latin typeface="Tahoma" panose="020B0604030504040204" pitchFamily="34" charset="0"/>
                <a:ea typeface="Tahoma" panose="020B0604030504040204" pitchFamily="34" charset="0"/>
                <a:cs typeface="Tahoma" panose="020B0604030504040204" pitchFamily="34" charset="0"/>
              </a:rPr>
              <a:t>trên</a:t>
            </a: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white"/>
                </a:solidFill>
                <a:latin typeface="Tahoma" panose="020B0604030504040204" pitchFamily="34" charset="0"/>
                <a:ea typeface="Tahoma" panose="020B0604030504040204" pitchFamily="34" charset="0"/>
                <a:cs typeface="Tahoma" panose="020B0604030504040204" pitchFamily="34" charset="0"/>
              </a:rPr>
              <a:t>hiện</a:t>
            </a: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white"/>
                </a:solidFill>
                <a:latin typeface="Tahoma" panose="020B0604030504040204" pitchFamily="34" charset="0"/>
                <a:ea typeface="Tahoma" panose="020B0604030504040204" pitchFamily="34" charset="0"/>
                <a:cs typeface="Tahoma" panose="020B0604030504040204" pitchFamily="34" charset="0"/>
              </a:rPr>
              <a:t>tượng</a:t>
            </a: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white"/>
                </a:solidFill>
                <a:latin typeface="Tahoma" panose="020B0604030504040204" pitchFamily="34" charset="0"/>
                <a:ea typeface="Tahoma" panose="020B0604030504040204" pitchFamily="34" charset="0"/>
                <a:cs typeface="Tahoma" panose="020B0604030504040204" pitchFamily="34" charset="0"/>
              </a:rPr>
              <a:t>dãn</a:t>
            </a: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white"/>
                </a:solidFill>
                <a:latin typeface="Tahoma" panose="020B0604030504040204" pitchFamily="34" charset="0"/>
                <a:ea typeface="Tahoma" panose="020B0604030504040204" pitchFamily="34" charset="0"/>
                <a:cs typeface="Tahoma" panose="020B0604030504040204" pitchFamily="34" charset="0"/>
              </a:rPr>
              <a:t>nở</a:t>
            </a: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white"/>
                </a:solidFill>
                <a:latin typeface="Tahoma" panose="020B0604030504040204" pitchFamily="34" charset="0"/>
                <a:ea typeface="Tahoma" panose="020B0604030504040204" pitchFamily="34" charset="0"/>
                <a:cs typeface="Tahoma" panose="020B0604030504040204" pitchFamily="34" charset="0"/>
              </a:rPr>
              <a:t>vì</a:t>
            </a: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white"/>
                </a:solidFill>
                <a:latin typeface="Tahoma" panose="020B0604030504040204" pitchFamily="34" charset="0"/>
                <a:ea typeface="Tahoma" panose="020B0604030504040204" pitchFamily="34" charset="0"/>
                <a:cs typeface="Tahoma" panose="020B0604030504040204" pitchFamily="34" charset="0"/>
              </a:rPr>
              <a:t>nhiệt</a:t>
            </a: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white"/>
                </a:solidFill>
                <a:latin typeface="Tahoma" panose="020B0604030504040204" pitchFamily="34" charset="0"/>
                <a:ea typeface="Tahoma" panose="020B0604030504040204" pitchFamily="34" charset="0"/>
                <a:cs typeface="Tahoma" panose="020B0604030504040204" pitchFamily="34" charset="0"/>
              </a:rPr>
              <a:t>của</a:t>
            </a: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white"/>
                </a:solidFill>
                <a:latin typeface="Tahoma" panose="020B0604030504040204" pitchFamily="34" charset="0"/>
                <a:ea typeface="Tahoma" panose="020B0604030504040204" pitchFamily="34" charset="0"/>
                <a:cs typeface="Tahoma" panose="020B0604030504040204" pitchFamily="34" charset="0"/>
              </a:rPr>
              <a:t>chất</a:t>
            </a: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white"/>
                </a:solidFill>
                <a:latin typeface="Tahoma" panose="020B0604030504040204" pitchFamily="34" charset="0"/>
                <a:ea typeface="Tahoma" panose="020B0604030504040204" pitchFamily="34" charset="0"/>
                <a:cs typeface="Tahoma" panose="020B0604030504040204" pitchFamily="34" charset="0"/>
              </a:rPr>
              <a:t>lỏng</a:t>
            </a: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white"/>
                </a:solidFill>
                <a:latin typeface="Tahoma" panose="020B0604030504040204" pitchFamily="34" charset="0"/>
                <a:ea typeface="Tahoma" panose="020B0604030504040204" pitchFamily="34" charset="0"/>
                <a:cs typeface="Tahoma" panose="020B0604030504040204" pitchFamily="34" charset="0"/>
              </a:rPr>
              <a:t>để</a:t>
            </a: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white"/>
                </a:solidFill>
                <a:latin typeface="Tahoma" panose="020B0604030504040204" pitchFamily="34" charset="0"/>
                <a:ea typeface="Tahoma" panose="020B0604030504040204" pitchFamily="34" charset="0"/>
                <a:cs typeface="Tahoma" panose="020B0604030504040204" pitchFamily="34" charset="0"/>
              </a:rPr>
              <a:t>chế</a:t>
            </a: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white"/>
                </a:solidFill>
                <a:latin typeface="Tahoma" panose="020B0604030504040204" pitchFamily="34" charset="0"/>
                <a:ea typeface="Tahoma" panose="020B0604030504040204" pitchFamily="34" charset="0"/>
                <a:cs typeface="Tahoma" panose="020B0604030504040204" pitchFamily="34" charset="0"/>
              </a:rPr>
              <a:t>tạo</a:t>
            </a: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white"/>
                </a:solidFill>
                <a:latin typeface="Tahoma" panose="020B0604030504040204" pitchFamily="34" charset="0"/>
                <a:ea typeface="Tahoma" panose="020B0604030504040204" pitchFamily="34" charset="0"/>
                <a:cs typeface="Tahoma" panose="020B0604030504040204" pitchFamily="34" charset="0"/>
              </a:rPr>
              <a:t>nhiệt</a:t>
            </a: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white"/>
                </a:solidFill>
                <a:latin typeface="Tahoma" panose="020B0604030504040204" pitchFamily="34" charset="0"/>
                <a:ea typeface="Tahoma" panose="020B0604030504040204" pitchFamily="34" charset="0"/>
                <a:cs typeface="Tahoma" panose="020B0604030504040204" pitchFamily="34" charset="0"/>
              </a:rPr>
              <a:t>kế</a:t>
            </a: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 </a:t>
            </a:r>
            <a:endParaRPr lang="vi-VN" sz="2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 name="Hộp Văn bản 8"/>
          <p:cNvSpPr txBox="1"/>
          <p:nvPr/>
        </p:nvSpPr>
        <p:spPr>
          <a:xfrm>
            <a:off x="7864415" y="3864990"/>
            <a:ext cx="1215771" cy="954107"/>
          </a:xfrm>
          <a:prstGeom prst="rect">
            <a:avLst/>
          </a:prstGeom>
          <a:noFill/>
        </p:spPr>
        <p:txBody>
          <a:bodyPr wrap="square">
            <a:spAutoFit/>
          </a:bodyPr>
          <a:lstStyle/>
          <a:p>
            <a:pPr algn="ctr"/>
            <a:r>
              <a:rPr lang="en-US" sz="2800" dirty="0" err="1">
                <a:latin typeface="Tahoma" panose="020B0604030504040204" pitchFamily="34" charset="0"/>
                <a:ea typeface="Tahoma" panose="020B0604030504040204" pitchFamily="34" charset="0"/>
                <a:cs typeface="Tahoma" panose="020B0604030504040204" pitchFamily="34" charset="0"/>
              </a:rPr>
              <a:t>Ống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quản</a:t>
            </a:r>
            <a:endParaRPr lang="vi-VN" sz="2800" dirty="0">
              <a:latin typeface="Tahoma" panose="020B0604030504040204" pitchFamily="34" charset="0"/>
              <a:ea typeface="Tahoma" panose="020B0604030504040204" pitchFamily="34" charset="0"/>
              <a:cs typeface="Tahoma" panose="020B0604030504040204" pitchFamily="34" charset="0"/>
            </a:endParaRPr>
          </a:p>
        </p:txBody>
      </p:sp>
      <p:sp>
        <p:nvSpPr>
          <p:cNvPr id="10" name="Hộp Văn bản 9"/>
          <p:cNvSpPr txBox="1"/>
          <p:nvPr/>
        </p:nvSpPr>
        <p:spPr>
          <a:xfrm>
            <a:off x="5326814" y="4745079"/>
            <a:ext cx="1317684" cy="1815882"/>
          </a:xfrm>
          <a:prstGeom prst="rect">
            <a:avLst/>
          </a:prstGeom>
          <a:noFill/>
        </p:spPr>
        <p:txBody>
          <a:bodyPr wrap="square">
            <a:spAutoFit/>
          </a:bodyPr>
          <a:lstStyle/>
          <a:p>
            <a:pPr algn="ctr"/>
            <a:r>
              <a:rPr lang="en-US" sz="2800" dirty="0" err="1">
                <a:latin typeface="Tahoma" panose="020B0604030504040204" pitchFamily="34" charset="0"/>
                <a:ea typeface="Tahoma" panose="020B0604030504040204" pitchFamily="34" charset="0"/>
                <a:cs typeface="Tahoma" panose="020B0604030504040204" pitchFamily="34" charset="0"/>
              </a:rPr>
              <a:t>Bầu</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đựng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chất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lỏng</a:t>
            </a:r>
            <a:endParaRPr lang="vi-VN" sz="2800" dirty="0">
              <a:latin typeface="Tahoma" panose="020B0604030504040204" pitchFamily="34" charset="0"/>
              <a:ea typeface="Tahoma" panose="020B0604030504040204" pitchFamily="34" charset="0"/>
              <a:cs typeface="Tahoma" panose="020B0604030504040204" pitchFamily="34" charset="0"/>
            </a:endParaRPr>
          </a:p>
        </p:txBody>
      </p:sp>
      <p:cxnSp>
        <p:nvCxnSpPr>
          <p:cNvPr id="12" name="Đường kết nối Mũi tên Thẳng 11"/>
          <p:cNvCxnSpPr/>
          <p:nvPr/>
        </p:nvCxnSpPr>
        <p:spPr>
          <a:xfrm>
            <a:off x="6593474" y="3040569"/>
            <a:ext cx="1050558" cy="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Đường kết nối Mũi tên Thẳng 13"/>
          <p:cNvCxnSpPr/>
          <p:nvPr/>
        </p:nvCxnSpPr>
        <p:spPr>
          <a:xfrm>
            <a:off x="6689793" y="5040710"/>
            <a:ext cx="1050558" cy="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Đường kết nối Mũi tên Thẳng 14"/>
          <p:cNvCxnSpPr/>
          <p:nvPr/>
        </p:nvCxnSpPr>
        <p:spPr>
          <a:xfrm flipH="1">
            <a:off x="7747279" y="4415194"/>
            <a:ext cx="849200" cy="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83572" y="188641"/>
            <a:ext cx="7632848" cy="461665"/>
          </a:xfrm>
          <a:prstGeom prst="rect">
            <a:avLst/>
          </a:prstGeom>
        </p:spPr>
        <p:txBody>
          <a:bodyPr wrap="square">
            <a:spAutoFit/>
          </a:bodyPr>
          <a:lstStyle/>
          <a:p>
            <a:pPr lvl="0"/>
            <a:r>
              <a:rPr lang="en-GB" sz="2400">
                <a:solidFill>
                  <a:srgbClr val="FF0000"/>
                </a:solidFill>
                <a:latin typeface="Times New Roman" pitchFamily="18" charset="0"/>
                <a:cs typeface="Times New Roman" pitchFamily="18" charset="0"/>
              </a:rPr>
              <a:t>BÀI 7. THANG NHIỆT ĐỘ CELSIUS. ĐO NHIỆT ĐỘ</a:t>
            </a:r>
            <a:endParaRPr lang="en-GB" sz="2400">
              <a:solidFill>
                <a:srgbClr val="FF0000"/>
              </a:solidFill>
              <a:latin typeface="Times New Roman" pitchFamily="18" charset="0"/>
              <a:cs typeface="Times New Roman" pitchFamily="18" charset="0"/>
            </a:endParaRPr>
          </a:p>
        </p:txBody>
      </p:sp>
      <p:sp>
        <p:nvSpPr>
          <p:cNvPr id="16" name="Rectangle 15"/>
          <p:cNvSpPr/>
          <p:nvPr/>
        </p:nvSpPr>
        <p:spPr>
          <a:xfrm>
            <a:off x="530223" y="675069"/>
            <a:ext cx="4251022" cy="461665"/>
          </a:xfrm>
          <a:prstGeom prst="rect">
            <a:avLst/>
          </a:prstGeom>
        </p:spPr>
        <p:txBody>
          <a:bodyPr wrap="square">
            <a:spAutoFit/>
          </a:bodyPr>
          <a:lstStyle/>
          <a:p>
            <a:pPr lvl="0"/>
            <a:r>
              <a:rPr lang="en-GB" sz="2400">
                <a:solidFill>
                  <a:srgbClr val="4BACC6">
                    <a:lumMod val="75000"/>
                  </a:srgbClr>
                </a:solidFill>
                <a:latin typeface="Times New Roman" pitchFamily="18" charset="0"/>
                <a:cs typeface="Times New Roman" pitchFamily="18" charset="0"/>
              </a:rPr>
              <a:t>I. NHIỆT ĐỘ VÀ NHIỆT KẾ</a:t>
            </a:r>
            <a:endParaRPr lang="en-GB" sz="2400">
              <a:solidFill>
                <a:srgbClr val="4BACC6">
                  <a:lumMod val="75000"/>
                </a:srgbClr>
              </a:solidFill>
              <a:latin typeface="Times New Roman" pitchFamily="18" charset="0"/>
              <a:cs typeface="Times New Roman" pitchFamily="18" charset="0"/>
            </a:endParaRPr>
          </a:p>
        </p:txBody>
      </p:sp>
      <p:sp>
        <p:nvSpPr>
          <p:cNvPr id="18" name="Rectangle 17"/>
          <p:cNvSpPr/>
          <p:nvPr/>
        </p:nvSpPr>
        <p:spPr>
          <a:xfrm>
            <a:off x="659842" y="1137555"/>
            <a:ext cx="4615946" cy="461665"/>
          </a:xfrm>
          <a:prstGeom prst="rect">
            <a:avLst/>
          </a:prstGeom>
        </p:spPr>
        <p:txBody>
          <a:bodyPr wrap="square">
            <a:spAutoFit/>
          </a:bodyPr>
          <a:lstStyle/>
          <a:p>
            <a:pPr lvl="0"/>
            <a:r>
              <a:rPr lang="en-GB" sz="2400">
                <a:solidFill>
                  <a:srgbClr val="4F81BD">
                    <a:lumMod val="75000"/>
                  </a:srgbClr>
                </a:solidFill>
                <a:latin typeface="Times New Roman" pitchFamily="18" charset="0"/>
                <a:cs typeface="Times New Roman" pitchFamily="18" charset="0"/>
              </a:rPr>
              <a:t>1. Tìm hiểu về nhiệt độ và nhiệt kế</a:t>
            </a:r>
            <a:endParaRPr lang="en-GB" sz="2400">
              <a:solidFill>
                <a:srgbClr val="4F81BD">
                  <a:lumMod val="75000"/>
                </a:srgbClr>
              </a:solidFill>
              <a:latin typeface="Times New Roman" pitchFamily="18" charset="0"/>
              <a:cs typeface="Times New Roman" pitchFamily="18" charset="0"/>
            </a:endParaRPr>
          </a:p>
        </p:txBody>
      </p:sp>
      <p:sp>
        <p:nvSpPr>
          <p:cNvPr id="3" name="Flowchart: Sequential Access Storage 2"/>
          <p:cNvSpPr/>
          <p:nvPr/>
        </p:nvSpPr>
        <p:spPr>
          <a:xfrm>
            <a:off x="659844" y="1700808"/>
            <a:ext cx="3696133" cy="1394618"/>
          </a:xfrm>
          <a:prstGeom prst="flowChartMagneticTap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smtClean="0">
                <a:latin typeface="Times New Roman" pitchFamily="18" charset="0"/>
                <a:cs typeface="Times New Roman" pitchFamily="18" charset="0"/>
              </a:rPr>
              <a:t>Người ta dựa trên hiện tượng nào để chế tạo nhiệt kế? </a:t>
            </a:r>
          </a:p>
          <a:p>
            <a:pPr algn="ctr"/>
            <a:endParaRPr lang="en-GB"/>
          </a:p>
        </p:txBody>
      </p:sp>
      <p:sp>
        <p:nvSpPr>
          <p:cNvPr id="4" name="TextBox 3"/>
          <p:cNvSpPr txBox="1"/>
          <p:nvPr/>
        </p:nvSpPr>
        <p:spPr>
          <a:xfrm>
            <a:off x="107596" y="3265227"/>
            <a:ext cx="5096276" cy="830997"/>
          </a:xfrm>
          <a:prstGeom prst="rect">
            <a:avLst/>
          </a:prstGeom>
          <a:noFill/>
        </p:spPr>
        <p:txBody>
          <a:bodyPr wrap="square" rtlCol="0">
            <a:spAutoFit/>
          </a:bodyPr>
          <a:lstStyle/>
          <a:p>
            <a:r>
              <a:rPr lang="en-GB" sz="2400" smtClean="0">
                <a:latin typeface="Times New Roman" pitchFamily="18" charset="0"/>
                <a:cs typeface="Times New Roman" pitchFamily="18" charset="0"/>
              </a:rPr>
              <a:t>- Dựa trên hiện tượng dãn nở vì nhiệt của chất lỏng để chế tạo nhiệt kế </a:t>
            </a:r>
            <a:endParaRPr lang="en-GB" sz="2400">
              <a:latin typeface="Times New Roman" pitchFamily="18" charset="0"/>
              <a:cs typeface="Times New Roman" pitchFamily="18" charset="0"/>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rcRect t="7030"/>
          <a:stretch>
            <a:fillRect/>
          </a:stretch>
        </p:blipFill>
        <p:spPr bwMode="auto">
          <a:xfrm>
            <a:off x="0" y="4058479"/>
            <a:ext cx="2655734" cy="137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Callout 21"/>
          <p:cNvSpPr/>
          <p:nvPr/>
        </p:nvSpPr>
        <p:spPr>
          <a:xfrm>
            <a:off x="683572" y="5033279"/>
            <a:ext cx="4752527" cy="1971285"/>
          </a:xfrm>
          <a:prstGeom prst="wedgeEllipseCallout">
            <a:avLst>
              <a:gd name="adj1" fmla="val -66695"/>
              <a:gd name="adj2" fmla="val -35526"/>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vi-V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vi-VN" sz="2400" dirty="0">
              <a:latin typeface="+mj-lt"/>
            </a:endParaRPr>
          </a:p>
          <a:p>
            <a:pPr algn="just" eaLnBrk="1" fontAlgn="auto" hangingPunct="1">
              <a:spcBef>
                <a:spcPts val="0"/>
              </a:spcBef>
              <a:spcAft>
                <a:spcPts val="0"/>
              </a:spcAft>
              <a:defRPr/>
            </a:pPr>
            <a:r>
              <a:rPr lang="vi-VN" sz="2800" dirty="0">
                <a:solidFill>
                  <a:srgbClr val="72009A"/>
                </a:solidFill>
                <a:latin typeface="+mj-lt"/>
              </a:rPr>
              <a:t>Nước trong bình </a:t>
            </a:r>
            <a:r>
              <a:rPr lang="vi-VN" sz="2800" b="1" dirty="0">
                <a:solidFill>
                  <a:schemeClr val="accent1">
                    <a:lumMod val="75000"/>
                  </a:schemeClr>
                </a:solidFill>
                <a:latin typeface="+mj-lt"/>
              </a:rPr>
              <a:t>nóng lên </a:t>
            </a:r>
          </a:p>
          <a:p>
            <a:pPr algn="just" eaLnBrk="1" fontAlgn="auto" hangingPunct="1">
              <a:spcBef>
                <a:spcPts val="0"/>
              </a:spcBef>
              <a:spcAft>
                <a:spcPts val="0"/>
              </a:spcAft>
              <a:defRPr/>
            </a:pPr>
            <a:r>
              <a:rPr lang="vi-VN" sz="2800" dirty="0">
                <a:solidFill>
                  <a:srgbClr val="72009A"/>
                </a:solidFill>
                <a:latin typeface="+mj-lt"/>
                <a:sym typeface="Wingdings" panose="05000000000000000000" pitchFamily="2" charset="2"/>
              </a:rPr>
              <a:t> thể tích nước trong bình </a:t>
            </a:r>
            <a:r>
              <a:rPr lang="vi-VN" sz="2800" b="1" dirty="0">
                <a:solidFill>
                  <a:schemeClr val="accent1">
                    <a:lumMod val="75000"/>
                  </a:schemeClr>
                </a:solidFill>
                <a:latin typeface="+mj-lt"/>
                <a:sym typeface="Wingdings" panose="05000000000000000000" pitchFamily="2" charset="2"/>
              </a:rPr>
              <a:t>tăng</a:t>
            </a:r>
            <a:r>
              <a:rPr lang="vi-VN" sz="2800" dirty="0">
                <a:solidFill>
                  <a:srgbClr val="72009A"/>
                </a:solidFill>
                <a:latin typeface="+mj-lt"/>
                <a:sym typeface="Wingdings" panose="05000000000000000000" pitchFamily="2" charset="2"/>
              </a:rPr>
              <a:t>  mực nước dâng lên.</a:t>
            </a:r>
            <a:endParaRPr lang="vi-VN" sz="2800" dirty="0">
              <a:solidFill>
                <a:srgbClr val="72009A"/>
              </a:solidFill>
              <a:latin typeface="+mj-lt"/>
            </a:endParaRPr>
          </a:p>
          <a:p>
            <a:pPr algn="just" eaLnBrk="1" fontAlgn="auto" hangingPunct="1">
              <a:spcBef>
                <a:spcPts val="0"/>
              </a:spcBef>
              <a:spcAft>
                <a:spcPts val="0"/>
              </a:spcAft>
              <a:defRPr/>
            </a:pPr>
            <a:r>
              <a:rPr lang="vi-VN" sz="2800" dirty="0">
                <a:solidFill>
                  <a:srgbClr val="FF0000"/>
                </a:solidFill>
                <a:latin typeface="+mj-lt"/>
              </a:rPr>
              <a:t>=&gt; Chất lỏng nở ra khi nóng lên, co lại khi lạnh đi.</a:t>
            </a:r>
            <a:endParaRPr lang="en-US" sz="28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circle(in)">
                                      <p:cBhvr>
                                        <p:cTn id="6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3" grpId="0" animBg="1"/>
      <p:bldP spid="4" grpId="0"/>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83572" y="188641"/>
            <a:ext cx="7632848" cy="461665"/>
          </a:xfrm>
          <a:prstGeom prst="rect">
            <a:avLst/>
          </a:prstGeom>
        </p:spPr>
        <p:txBody>
          <a:bodyPr wrap="square">
            <a:spAutoFit/>
          </a:bodyPr>
          <a:lstStyle/>
          <a:p>
            <a:pPr lvl="0"/>
            <a:r>
              <a:rPr lang="en-GB" sz="2400">
                <a:solidFill>
                  <a:srgbClr val="FF0000"/>
                </a:solidFill>
                <a:latin typeface="Times New Roman" pitchFamily="18" charset="0"/>
                <a:cs typeface="Times New Roman" pitchFamily="18" charset="0"/>
              </a:rPr>
              <a:t>BÀI 7. THANG NHIỆT ĐỘ CELSIUS. ĐO NHIỆT ĐỘ</a:t>
            </a:r>
            <a:endParaRPr lang="en-GB" sz="2400">
              <a:solidFill>
                <a:srgbClr val="FF0000"/>
              </a:solidFill>
              <a:latin typeface="Times New Roman" pitchFamily="18" charset="0"/>
              <a:cs typeface="Times New Roman" pitchFamily="18" charset="0"/>
            </a:endParaRPr>
          </a:p>
        </p:txBody>
      </p:sp>
      <p:sp>
        <p:nvSpPr>
          <p:cNvPr id="3" name="Rectangle 2"/>
          <p:cNvSpPr/>
          <p:nvPr/>
        </p:nvSpPr>
        <p:spPr>
          <a:xfrm>
            <a:off x="530223" y="675069"/>
            <a:ext cx="4251022" cy="461665"/>
          </a:xfrm>
          <a:prstGeom prst="rect">
            <a:avLst/>
          </a:prstGeom>
        </p:spPr>
        <p:txBody>
          <a:bodyPr wrap="square">
            <a:spAutoFit/>
          </a:bodyPr>
          <a:lstStyle/>
          <a:p>
            <a:pPr lvl="0"/>
            <a:r>
              <a:rPr lang="en-GB" sz="2400">
                <a:solidFill>
                  <a:srgbClr val="4BACC6">
                    <a:lumMod val="75000"/>
                  </a:srgbClr>
                </a:solidFill>
                <a:latin typeface="Times New Roman" pitchFamily="18" charset="0"/>
                <a:cs typeface="Times New Roman" pitchFamily="18" charset="0"/>
              </a:rPr>
              <a:t>I. NHIỆT ĐỘ VÀ NHIỆT KẾ</a:t>
            </a:r>
            <a:endParaRPr lang="en-GB" sz="2400">
              <a:solidFill>
                <a:srgbClr val="4BACC6">
                  <a:lumMod val="75000"/>
                </a:srgbClr>
              </a:solidFill>
              <a:latin typeface="Times New Roman" pitchFamily="18" charset="0"/>
              <a:cs typeface="Times New Roman" pitchFamily="18" charset="0"/>
            </a:endParaRPr>
          </a:p>
        </p:txBody>
      </p:sp>
      <p:sp>
        <p:nvSpPr>
          <p:cNvPr id="4" name="Rectangle 3"/>
          <p:cNvSpPr/>
          <p:nvPr/>
        </p:nvSpPr>
        <p:spPr>
          <a:xfrm>
            <a:off x="659842" y="1137555"/>
            <a:ext cx="4615946" cy="461665"/>
          </a:xfrm>
          <a:prstGeom prst="rect">
            <a:avLst/>
          </a:prstGeom>
        </p:spPr>
        <p:txBody>
          <a:bodyPr wrap="square">
            <a:spAutoFit/>
          </a:bodyPr>
          <a:lstStyle/>
          <a:p>
            <a:pPr lvl="0"/>
            <a:r>
              <a:rPr lang="en-GB" sz="2400">
                <a:solidFill>
                  <a:srgbClr val="4F81BD">
                    <a:lumMod val="75000"/>
                  </a:srgbClr>
                </a:solidFill>
                <a:latin typeface="Times New Roman" pitchFamily="18" charset="0"/>
                <a:cs typeface="Times New Roman" pitchFamily="18" charset="0"/>
              </a:rPr>
              <a:t>1. Tìm hiểu về nhiệt độ và nhiệt kế</a:t>
            </a:r>
            <a:endParaRPr lang="en-GB" sz="2400">
              <a:solidFill>
                <a:srgbClr val="4F81BD">
                  <a:lumMod val="75000"/>
                </a:srgbClr>
              </a:solidFill>
              <a:latin typeface="Times New Roman" pitchFamily="18" charset="0"/>
              <a:cs typeface="Times New Roman" pitchFamily="18" charset="0"/>
            </a:endParaRPr>
          </a:p>
        </p:txBody>
      </p:sp>
      <p:sp>
        <p:nvSpPr>
          <p:cNvPr id="5" name="Explosion 2 4"/>
          <p:cNvSpPr/>
          <p:nvPr/>
        </p:nvSpPr>
        <p:spPr>
          <a:xfrm>
            <a:off x="1619672" y="1484785"/>
            <a:ext cx="6336704" cy="1844597"/>
          </a:xfrm>
          <a:prstGeom prst="irregularSeal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smtClean="0">
                <a:latin typeface="Times New Roman" pitchFamily="18" charset="0"/>
                <a:cs typeface="Times New Roman" pitchFamily="18" charset="0"/>
              </a:rPr>
              <a:t>Các em quan sát hình 7.3, 7.4, 7.5 SGK hoàn thành phiếu học tập số 2</a:t>
            </a:r>
            <a:endParaRPr lang="en-GB" sz="2400">
              <a:latin typeface="Times New Roman" pitchFamily="18" charset="0"/>
              <a:cs typeface="Times New Roman" pitchFamily="18" charset="0"/>
            </a:endParaRPr>
          </a:p>
        </p:txBody>
      </p:sp>
      <p:sp>
        <p:nvSpPr>
          <p:cNvPr id="6" name="TextBox 5"/>
          <p:cNvSpPr txBox="1"/>
          <p:nvPr/>
        </p:nvSpPr>
        <p:spPr>
          <a:xfrm>
            <a:off x="2843808" y="3645028"/>
            <a:ext cx="3240360" cy="461665"/>
          </a:xfrm>
          <a:prstGeom prst="rect">
            <a:avLst/>
          </a:prstGeom>
          <a:noFill/>
        </p:spPr>
        <p:txBody>
          <a:bodyPr wrap="square" rtlCol="0">
            <a:spAutoFit/>
          </a:bodyPr>
          <a:lstStyle/>
          <a:p>
            <a:pPr algn="ctr"/>
            <a:r>
              <a:rPr lang="en-GB" sz="2400" smtClean="0">
                <a:latin typeface="Times New Roman" pitchFamily="18" charset="0"/>
                <a:cs typeface="Times New Roman" pitchFamily="18" charset="0"/>
              </a:rPr>
              <a:t>PHIẾU HỌC TẬP SỐ 2</a:t>
            </a:r>
            <a:endParaRPr lang="en-GB" sz="240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54148218"/>
              </p:ext>
            </p:extLst>
          </p:nvPr>
        </p:nvGraphicFramePr>
        <p:xfrm>
          <a:off x="1043607" y="4365105"/>
          <a:ext cx="7272810" cy="1753548"/>
        </p:xfrm>
        <a:graphic>
          <a:graphicData uri="http://schemas.openxmlformats.org/drawingml/2006/table">
            <a:tbl>
              <a:tblPr/>
              <a:tblGrid>
                <a:gridCol w="1817809"/>
                <a:gridCol w="1817809"/>
                <a:gridCol w="1818596"/>
                <a:gridCol w="1818596"/>
              </a:tblGrid>
              <a:tr h="749358">
                <a:tc>
                  <a:txBody>
                    <a:bodyPr/>
                    <a:lstStyle/>
                    <a:p>
                      <a:pPr algn="ctr">
                        <a:lnSpc>
                          <a:spcPct val="114000"/>
                        </a:lnSpc>
                        <a:spcAft>
                          <a:spcPts val="0"/>
                        </a:spcAft>
                      </a:pPr>
                      <a:r>
                        <a:rPr lang="en-GB" sz="1300" b="1">
                          <a:solidFill>
                            <a:srgbClr val="000000"/>
                          </a:solidFill>
                          <a:effectLst/>
                          <a:latin typeface="Times New Roman"/>
                          <a:ea typeface="Arial"/>
                          <a:cs typeface="Times New Roman"/>
                        </a:rPr>
                        <a:t>Loại nhiệt kế</a:t>
                      </a:r>
                      <a:endParaRPr lang="en-GB" sz="1100">
                        <a:effectLst/>
                        <a:latin typeface="Calibri"/>
                        <a:cs typeface="Times New Roman"/>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4000"/>
                        </a:lnSpc>
                        <a:spcAft>
                          <a:spcPts val="0"/>
                        </a:spcAft>
                      </a:pPr>
                      <a:r>
                        <a:rPr lang="en-GB" sz="1300" b="1">
                          <a:solidFill>
                            <a:srgbClr val="000000"/>
                          </a:solidFill>
                          <a:effectLst/>
                          <a:latin typeface="Times New Roman"/>
                          <a:ea typeface="Arial"/>
                          <a:cs typeface="Times New Roman"/>
                        </a:rPr>
                        <a:t>GHĐ, ĐCNN</a:t>
                      </a:r>
                      <a:endParaRPr lang="en-GB" sz="1100">
                        <a:effectLst/>
                        <a:latin typeface="Calibri"/>
                        <a:cs typeface="Times New Roman"/>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4000"/>
                        </a:lnSpc>
                        <a:spcAft>
                          <a:spcPts val="0"/>
                        </a:spcAft>
                      </a:pPr>
                      <a:r>
                        <a:rPr lang="vi-VN" sz="1300" b="1">
                          <a:solidFill>
                            <a:srgbClr val="000000"/>
                          </a:solidFill>
                          <a:effectLst/>
                          <a:latin typeface="Times New Roman"/>
                          <a:ea typeface="Arial"/>
                          <a:cs typeface="Times New Roman"/>
                        </a:rPr>
                        <a:t>Ưu điểm</a:t>
                      </a:r>
                      <a:endParaRPr lang="vi-VN" sz="1100">
                        <a:effectLst/>
                        <a:latin typeface="Calibri"/>
                        <a:cs typeface="Times New Roman"/>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4000"/>
                        </a:lnSpc>
                        <a:spcAft>
                          <a:spcPts val="0"/>
                        </a:spcAft>
                      </a:pPr>
                      <a:r>
                        <a:rPr lang="vi-VN" sz="1300" b="1">
                          <a:solidFill>
                            <a:srgbClr val="000000"/>
                          </a:solidFill>
                          <a:effectLst/>
                          <a:latin typeface="Times New Roman"/>
                          <a:ea typeface="Arial"/>
                          <a:cs typeface="Times New Roman"/>
                        </a:rPr>
                        <a:t>Nhược điểm</a:t>
                      </a:r>
                      <a:endParaRPr lang="vi-VN" sz="1100">
                        <a:effectLst/>
                        <a:latin typeface="Calibri"/>
                        <a:cs typeface="Times New Roman"/>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4000"/>
                        </a:lnSpc>
                        <a:spcAft>
                          <a:spcPts val="0"/>
                        </a:spcAft>
                      </a:pPr>
                      <a:r>
                        <a:rPr lang="en-GB" sz="1300" b="1">
                          <a:solidFill>
                            <a:srgbClr val="000000"/>
                          </a:solidFill>
                          <a:effectLst/>
                          <a:latin typeface="Times New Roman"/>
                          <a:ea typeface="Arial"/>
                          <a:cs typeface="Times New Roman"/>
                        </a:rPr>
                        <a:t>Nhiệt kế thủy ngân</a:t>
                      </a:r>
                      <a:endParaRPr lang="en-GB" sz="1100">
                        <a:effectLst/>
                        <a:latin typeface="Calibri"/>
                        <a:cs typeface="Times New Roman"/>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4000"/>
                        </a:lnSpc>
                        <a:spcAft>
                          <a:spcPts val="0"/>
                        </a:spcAft>
                      </a:pPr>
                      <a:r>
                        <a:rPr lang="en-GB" sz="1300" b="1">
                          <a:solidFill>
                            <a:srgbClr val="000000"/>
                          </a:solidFill>
                          <a:effectLst/>
                          <a:latin typeface="Times New Roman"/>
                          <a:ea typeface="Arial"/>
                          <a:cs typeface="Times New Roman"/>
                        </a:rPr>
                        <a:t> </a:t>
                      </a:r>
                      <a:endParaRPr lang="en-GB" sz="1100">
                        <a:effectLst/>
                        <a:latin typeface="Calibri"/>
                        <a:cs typeface="Times New Roman"/>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4000"/>
                        </a:lnSpc>
                        <a:spcAft>
                          <a:spcPts val="0"/>
                        </a:spcAft>
                      </a:pPr>
                      <a:r>
                        <a:rPr lang="en-GB" sz="1300" b="1">
                          <a:solidFill>
                            <a:srgbClr val="000000"/>
                          </a:solidFill>
                          <a:effectLst/>
                          <a:latin typeface="Times New Roman"/>
                          <a:ea typeface="Arial"/>
                          <a:cs typeface="Times New Roman"/>
                        </a:rPr>
                        <a:t> </a:t>
                      </a:r>
                      <a:endParaRPr lang="en-GB" sz="1100">
                        <a:effectLst/>
                        <a:latin typeface="Calibri"/>
                        <a:cs typeface="Times New Roman"/>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4000"/>
                        </a:lnSpc>
                        <a:spcAft>
                          <a:spcPts val="0"/>
                        </a:spcAft>
                      </a:pPr>
                      <a:r>
                        <a:rPr lang="en-GB" sz="1300" b="1">
                          <a:solidFill>
                            <a:srgbClr val="000000"/>
                          </a:solidFill>
                          <a:effectLst/>
                          <a:latin typeface="Times New Roman"/>
                          <a:ea typeface="Arial"/>
                          <a:cs typeface="Times New Roman"/>
                        </a:rPr>
                        <a:t> </a:t>
                      </a:r>
                      <a:endParaRPr lang="en-GB" sz="1100">
                        <a:effectLst/>
                        <a:latin typeface="Calibri"/>
                        <a:cs typeface="Times New Roman"/>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nSpc>
                          <a:spcPct val="114000"/>
                        </a:lnSpc>
                        <a:spcAft>
                          <a:spcPts val="0"/>
                        </a:spcAft>
                      </a:pPr>
                      <a:r>
                        <a:rPr lang="vi-VN" sz="1300" b="1">
                          <a:solidFill>
                            <a:srgbClr val="000000"/>
                          </a:solidFill>
                          <a:effectLst/>
                          <a:latin typeface="Times New Roman"/>
                          <a:ea typeface="Arial"/>
                          <a:cs typeface="Times New Roman"/>
                        </a:rPr>
                        <a:t>Nhiệt kế rượu</a:t>
                      </a:r>
                      <a:endParaRPr lang="vi-VN" sz="1100">
                        <a:effectLst/>
                        <a:latin typeface="Calibri"/>
                        <a:cs typeface="Times New Roman"/>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4000"/>
                        </a:lnSpc>
                        <a:spcAft>
                          <a:spcPts val="0"/>
                        </a:spcAft>
                      </a:pPr>
                      <a:r>
                        <a:rPr lang="en-GB" sz="1300" b="1">
                          <a:solidFill>
                            <a:srgbClr val="000000"/>
                          </a:solidFill>
                          <a:effectLst/>
                          <a:latin typeface="Times New Roman"/>
                          <a:ea typeface="Arial"/>
                          <a:cs typeface="Times New Roman"/>
                        </a:rPr>
                        <a:t> </a:t>
                      </a:r>
                      <a:endParaRPr lang="en-GB" sz="1100">
                        <a:effectLst/>
                        <a:latin typeface="Calibri"/>
                        <a:cs typeface="Times New Roman"/>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4000"/>
                        </a:lnSpc>
                        <a:spcAft>
                          <a:spcPts val="0"/>
                        </a:spcAft>
                      </a:pPr>
                      <a:r>
                        <a:rPr lang="en-GB" sz="1300" b="1">
                          <a:solidFill>
                            <a:srgbClr val="000000"/>
                          </a:solidFill>
                          <a:effectLst/>
                          <a:latin typeface="Times New Roman"/>
                          <a:ea typeface="Arial"/>
                          <a:cs typeface="Times New Roman"/>
                        </a:rPr>
                        <a:t> </a:t>
                      </a:r>
                      <a:endParaRPr lang="en-GB" sz="1100">
                        <a:effectLst/>
                        <a:latin typeface="Calibri"/>
                        <a:cs typeface="Times New Roman"/>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4000"/>
                        </a:lnSpc>
                        <a:spcAft>
                          <a:spcPts val="0"/>
                        </a:spcAft>
                      </a:pPr>
                      <a:r>
                        <a:rPr lang="en-GB" sz="1300" b="1">
                          <a:solidFill>
                            <a:srgbClr val="000000"/>
                          </a:solidFill>
                          <a:effectLst/>
                          <a:latin typeface="Times New Roman"/>
                          <a:ea typeface="Arial"/>
                          <a:cs typeface="Times New Roman"/>
                        </a:rPr>
                        <a:t> </a:t>
                      </a:r>
                      <a:endParaRPr lang="en-GB" sz="1100">
                        <a:effectLst/>
                        <a:latin typeface="Calibri"/>
                        <a:cs typeface="Times New Roman"/>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4000"/>
                        </a:lnSpc>
                        <a:spcAft>
                          <a:spcPts val="0"/>
                        </a:spcAft>
                      </a:pPr>
                      <a:r>
                        <a:rPr lang="en-GB" sz="1300" b="1">
                          <a:solidFill>
                            <a:srgbClr val="000000"/>
                          </a:solidFill>
                          <a:effectLst/>
                          <a:latin typeface="Times New Roman"/>
                          <a:ea typeface="Arial"/>
                          <a:cs typeface="Times New Roman"/>
                        </a:rPr>
                        <a:t>Nhiệt kế hồng ngoại</a:t>
                      </a:r>
                      <a:endParaRPr lang="en-GB" sz="1100">
                        <a:effectLst/>
                        <a:latin typeface="Calibri"/>
                        <a:cs typeface="Times New Roman"/>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4000"/>
                        </a:lnSpc>
                        <a:spcAft>
                          <a:spcPts val="0"/>
                        </a:spcAft>
                      </a:pPr>
                      <a:r>
                        <a:rPr lang="en-GB" sz="1300" b="1">
                          <a:solidFill>
                            <a:srgbClr val="000000"/>
                          </a:solidFill>
                          <a:effectLst/>
                          <a:latin typeface="Times New Roman"/>
                          <a:ea typeface="Arial"/>
                          <a:cs typeface="Times New Roman"/>
                        </a:rPr>
                        <a:t> </a:t>
                      </a:r>
                      <a:endParaRPr lang="en-GB" sz="1100">
                        <a:effectLst/>
                        <a:latin typeface="Calibri"/>
                        <a:cs typeface="Times New Roman"/>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4000"/>
                        </a:lnSpc>
                        <a:spcAft>
                          <a:spcPts val="0"/>
                        </a:spcAft>
                      </a:pPr>
                      <a:r>
                        <a:rPr lang="en-GB" sz="1300" b="1">
                          <a:solidFill>
                            <a:srgbClr val="000000"/>
                          </a:solidFill>
                          <a:effectLst/>
                          <a:latin typeface="Times New Roman"/>
                          <a:ea typeface="Arial"/>
                          <a:cs typeface="Times New Roman"/>
                        </a:rPr>
                        <a:t> </a:t>
                      </a:r>
                      <a:endParaRPr lang="en-GB" sz="1100">
                        <a:effectLst/>
                        <a:latin typeface="Calibri"/>
                        <a:cs typeface="Times New Roman"/>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4000"/>
                        </a:lnSpc>
                        <a:spcAft>
                          <a:spcPts val="0"/>
                        </a:spcAft>
                      </a:pPr>
                      <a:endParaRPr lang="en-GB" sz="1100">
                        <a:effectLst/>
                        <a:latin typeface="Calibri"/>
                        <a:cs typeface="Times New Roman"/>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774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30223" y="188641"/>
            <a:ext cx="7786194" cy="461665"/>
          </a:xfrm>
          <a:prstGeom prst="rect">
            <a:avLst/>
          </a:prstGeom>
        </p:spPr>
        <p:txBody>
          <a:bodyPr wrap="square">
            <a:spAutoFit/>
          </a:bodyPr>
          <a:lstStyle/>
          <a:p>
            <a:pPr lvl="0"/>
            <a:r>
              <a:rPr lang="en-GB" sz="2400">
                <a:solidFill>
                  <a:srgbClr val="FF0000"/>
                </a:solidFill>
                <a:latin typeface="Times New Roman" pitchFamily="18" charset="0"/>
                <a:cs typeface="Times New Roman" pitchFamily="18" charset="0"/>
              </a:rPr>
              <a:t>BÀI 7. THANG NHIỆT ĐỘ CELSIUS. ĐO NHIỆT ĐỘ</a:t>
            </a:r>
            <a:endParaRPr lang="en-GB" sz="2400">
              <a:solidFill>
                <a:srgbClr val="FF0000"/>
              </a:solidFill>
              <a:latin typeface="Times New Roman" pitchFamily="18" charset="0"/>
              <a:cs typeface="Times New Roman" pitchFamily="18" charset="0"/>
            </a:endParaRPr>
          </a:p>
        </p:txBody>
      </p:sp>
      <p:sp>
        <p:nvSpPr>
          <p:cNvPr id="3" name="Rectangle 2"/>
          <p:cNvSpPr/>
          <p:nvPr/>
        </p:nvSpPr>
        <p:spPr>
          <a:xfrm>
            <a:off x="530223" y="675069"/>
            <a:ext cx="4251022" cy="461665"/>
          </a:xfrm>
          <a:prstGeom prst="rect">
            <a:avLst/>
          </a:prstGeom>
        </p:spPr>
        <p:txBody>
          <a:bodyPr wrap="square">
            <a:spAutoFit/>
          </a:bodyPr>
          <a:lstStyle/>
          <a:p>
            <a:pPr lvl="0"/>
            <a:r>
              <a:rPr lang="en-GB" sz="2400">
                <a:solidFill>
                  <a:srgbClr val="4BACC6">
                    <a:lumMod val="75000"/>
                  </a:srgbClr>
                </a:solidFill>
                <a:latin typeface="Times New Roman" pitchFamily="18" charset="0"/>
                <a:cs typeface="Times New Roman" pitchFamily="18" charset="0"/>
              </a:rPr>
              <a:t>I. NHIỆT ĐỘ VÀ NHIỆT KẾ</a:t>
            </a:r>
            <a:endParaRPr lang="en-GB" sz="2400">
              <a:solidFill>
                <a:srgbClr val="4BACC6">
                  <a:lumMod val="75000"/>
                </a:srgbClr>
              </a:solidFill>
              <a:latin typeface="Times New Roman" pitchFamily="18" charset="0"/>
              <a:cs typeface="Times New Roman" pitchFamily="18" charset="0"/>
            </a:endParaRPr>
          </a:p>
        </p:txBody>
      </p:sp>
      <p:sp>
        <p:nvSpPr>
          <p:cNvPr id="4" name="Rectangle 3"/>
          <p:cNvSpPr/>
          <p:nvPr/>
        </p:nvSpPr>
        <p:spPr>
          <a:xfrm>
            <a:off x="659842" y="1137555"/>
            <a:ext cx="4615946" cy="461665"/>
          </a:xfrm>
          <a:prstGeom prst="rect">
            <a:avLst/>
          </a:prstGeom>
        </p:spPr>
        <p:txBody>
          <a:bodyPr wrap="square">
            <a:spAutoFit/>
          </a:bodyPr>
          <a:lstStyle/>
          <a:p>
            <a:pPr lvl="0"/>
            <a:r>
              <a:rPr lang="en-GB" sz="2400">
                <a:solidFill>
                  <a:srgbClr val="4F81BD">
                    <a:lumMod val="75000"/>
                  </a:srgbClr>
                </a:solidFill>
                <a:latin typeface="Times New Roman" pitchFamily="18" charset="0"/>
                <a:cs typeface="Times New Roman" pitchFamily="18" charset="0"/>
              </a:rPr>
              <a:t>1. Tìm hiểu về nhiệt độ và nhiệt kế</a:t>
            </a:r>
            <a:endParaRPr lang="en-GB" sz="2400">
              <a:solidFill>
                <a:srgbClr val="4F81BD">
                  <a:lumMod val="75000"/>
                </a:srgbClr>
              </a:solidFill>
              <a:latin typeface="Times New Roman" pitchFamily="18" charset="0"/>
              <a:cs typeface="Times New Roman" pitchFamily="18" charset="0"/>
            </a:endParaRPr>
          </a:p>
        </p:txBody>
      </p:sp>
      <p:sp>
        <p:nvSpPr>
          <p:cNvPr id="5" name="TextBox 4"/>
          <p:cNvSpPr txBox="1"/>
          <p:nvPr/>
        </p:nvSpPr>
        <p:spPr>
          <a:xfrm>
            <a:off x="3211995" y="1506528"/>
            <a:ext cx="2792020" cy="400110"/>
          </a:xfrm>
          <a:prstGeom prst="rect">
            <a:avLst/>
          </a:prstGeom>
          <a:noFill/>
        </p:spPr>
        <p:txBody>
          <a:bodyPr wrap="square" rtlCol="0">
            <a:spAutoFit/>
          </a:bodyPr>
          <a:lstStyle/>
          <a:p>
            <a:r>
              <a:rPr lang="en-GB" sz="2000" b="1" smtClean="0">
                <a:latin typeface="Times New Roman" pitchFamily="18" charset="0"/>
                <a:cs typeface="Times New Roman" pitchFamily="18" charset="0"/>
              </a:rPr>
              <a:t>PHIẾU HỌC TẬP SỐ 2</a:t>
            </a:r>
            <a:endParaRPr lang="en-GB" sz="2000" b="1">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60935618"/>
              </p:ext>
            </p:extLst>
          </p:nvPr>
        </p:nvGraphicFramePr>
        <p:xfrm>
          <a:off x="323532" y="1916832"/>
          <a:ext cx="8352928" cy="4957488"/>
        </p:xfrm>
        <a:graphic>
          <a:graphicData uri="http://schemas.openxmlformats.org/drawingml/2006/table">
            <a:tbl>
              <a:tblPr firstRow="1" bandRow="1">
                <a:tableStyleId>{5940675A-B579-460E-94D1-54222C63F5DA}</a:tableStyleId>
              </a:tblPr>
              <a:tblGrid>
                <a:gridCol w="1524000"/>
                <a:gridCol w="1716360"/>
                <a:gridCol w="2160240"/>
                <a:gridCol w="2952328"/>
              </a:tblGrid>
              <a:tr h="324232">
                <a:tc>
                  <a:txBody>
                    <a:bodyPr/>
                    <a:lstStyle/>
                    <a:p>
                      <a:r>
                        <a:rPr lang="en-GB" sz="2000" smtClean="0">
                          <a:latin typeface="Times New Roman" pitchFamily="18" charset="0"/>
                          <a:cs typeface="Times New Roman" pitchFamily="18" charset="0"/>
                        </a:rPr>
                        <a:t>Loại</a:t>
                      </a:r>
                      <a:r>
                        <a:rPr lang="en-GB" sz="2000" baseline="0" smtClean="0">
                          <a:latin typeface="Times New Roman" pitchFamily="18" charset="0"/>
                          <a:cs typeface="Times New Roman" pitchFamily="18" charset="0"/>
                        </a:rPr>
                        <a:t> nhiệt kế </a:t>
                      </a:r>
                      <a:endParaRPr lang="en-GB" sz="2000">
                        <a:latin typeface="Times New Roman" pitchFamily="18" charset="0"/>
                        <a:cs typeface="Times New Roman" pitchFamily="18" charset="0"/>
                      </a:endParaRPr>
                    </a:p>
                  </a:txBody>
                  <a:tcPr/>
                </a:tc>
                <a:tc>
                  <a:txBody>
                    <a:bodyPr/>
                    <a:lstStyle/>
                    <a:p>
                      <a:r>
                        <a:rPr lang="en-GB" sz="2000" smtClean="0">
                          <a:latin typeface="Times New Roman" pitchFamily="18" charset="0"/>
                          <a:cs typeface="Times New Roman" pitchFamily="18" charset="0"/>
                        </a:rPr>
                        <a:t>GHĐ,</a:t>
                      </a:r>
                      <a:r>
                        <a:rPr lang="en-GB" sz="2000" baseline="0" smtClean="0">
                          <a:latin typeface="Times New Roman" pitchFamily="18" charset="0"/>
                          <a:cs typeface="Times New Roman" pitchFamily="18" charset="0"/>
                        </a:rPr>
                        <a:t> ĐCNN</a:t>
                      </a:r>
                      <a:endParaRPr lang="en-GB" sz="2000">
                        <a:latin typeface="Times New Roman" pitchFamily="18" charset="0"/>
                        <a:cs typeface="Times New Roman" pitchFamily="18" charset="0"/>
                      </a:endParaRPr>
                    </a:p>
                  </a:txBody>
                  <a:tcPr/>
                </a:tc>
                <a:tc>
                  <a:txBody>
                    <a:bodyPr/>
                    <a:lstStyle/>
                    <a:p>
                      <a:r>
                        <a:rPr lang="en-GB" sz="2000" smtClean="0">
                          <a:latin typeface="Times New Roman" pitchFamily="18" charset="0"/>
                          <a:cs typeface="Times New Roman" pitchFamily="18" charset="0"/>
                        </a:rPr>
                        <a:t>Ưu</a:t>
                      </a:r>
                      <a:r>
                        <a:rPr lang="en-GB" sz="2000" baseline="0" smtClean="0">
                          <a:latin typeface="Times New Roman" pitchFamily="18" charset="0"/>
                          <a:cs typeface="Times New Roman" pitchFamily="18" charset="0"/>
                        </a:rPr>
                        <a:t> điểm</a:t>
                      </a:r>
                      <a:endParaRPr lang="en-GB" sz="2000">
                        <a:latin typeface="Times New Roman" pitchFamily="18" charset="0"/>
                        <a:cs typeface="Times New Roman" pitchFamily="18" charset="0"/>
                      </a:endParaRPr>
                    </a:p>
                  </a:txBody>
                  <a:tcPr/>
                </a:tc>
                <a:tc>
                  <a:txBody>
                    <a:bodyPr/>
                    <a:lstStyle/>
                    <a:p>
                      <a:r>
                        <a:rPr lang="en-GB" sz="2000" smtClean="0">
                          <a:latin typeface="Times New Roman" pitchFamily="18" charset="0"/>
                          <a:cs typeface="Times New Roman" pitchFamily="18" charset="0"/>
                        </a:rPr>
                        <a:t>Nhược</a:t>
                      </a:r>
                      <a:r>
                        <a:rPr lang="en-GB" sz="2000" baseline="0" smtClean="0">
                          <a:latin typeface="Times New Roman" pitchFamily="18" charset="0"/>
                          <a:cs typeface="Times New Roman" pitchFamily="18" charset="0"/>
                        </a:rPr>
                        <a:t> điểm</a:t>
                      </a:r>
                      <a:endParaRPr lang="en-GB" sz="2000">
                        <a:latin typeface="Times New Roman" pitchFamily="18" charset="0"/>
                        <a:cs typeface="Times New Roman" pitchFamily="18" charset="0"/>
                      </a:endParaRPr>
                    </a:p>
                  </a:txBody>
                  <a:tcPr/>
                </a:tc>
              </a:tr>
              <a:tr h="1547976">
                <a:tc>
                  <a:txBody>
                    <a:bodyPr/>
                    <a:lstStyle/>
                    <a:p>
                      <a:r>
                        <a:rPr lang="en-GB" sz="2000" smtClean="0">
                          <a:latin typeface="Times New Roman" pitchFamily="18" charset="0"/>
                          <a:cs typeface="Times New Roman" pitchFamily="18" charset="0"/>
                        </a:rPr>
                        <a:t>Nhiệt</a:t>
                      </a:r>
                      <a:r>
                        <a:rPr lang="en-GB" sz="2000" baseline="0" smtClean="0">
                          <a:latin typeface="Times New Roman" pitchFamily="18" charset="0"/>
                          <a:cs typeface="Times New Roman" pitchFamily="18" charset="0"/>
                        </a:rPr>
                        <a:t> kế thủy ngân</a:t>
                      </a:r>
                      <a:endParaRPr lang="en-GB" sz="2000">
                        <a:latin typeface="Times New Roman" pitchFamily="18" charset="0"/>
                        <a:cs typeface="Times New Roman" pitchFamily="18" charset="0"/>
                      </a:endParaRPr>
                    </a:p>
                  </a:txBody>
                  <a:tcPr/>
                </a:tc>
                <a:tc>
                  <a:txBody>
                    <a:bodyPr/>
                    <a:lstStyle/>
                    <a:p>
                      <a:endParaRPr lang="en-GB" sz="2000">
                        <a:latin typeface="Times New Roman" pitchFamily="18" charset="0"/>
                        <a:cs typeface="Times New Roman" pitchFamily="18" charset="0"/>
                      </a:endParaRPr>
                    </a:p>
                  </a:txBody>
                  <a:tcPr/>
                </a:tc>
                <a:tc>
                  <a:txBody>
                    <a:bodyPr/>
                    <a:lstStyle/>
                    <a:p>
                      <a:pPr algn="just">
                        <a:lnSpc>
                          <a:spcPct val="114000"/>
                        </a:lnSpc>
                        <a:spcAft>
                          <a:spcPts val="0"/>
                        </a:spcAft>
                      </a:pPr>
                      <a:endParaRPr lang="vi-VN" sz="2000" smtClean="0">
                        <a:effectLst/>
                        <a:latin typeface="Times New Roman" pitchFamily="18" charset="0"/>
                        <a:cs typeface="Times New Roman" pitchFamily="18" charset="0"/>
                      </a:endParaRPr>
                    </a:p>
                  </a:txBody>
                  <a:tcPr/>
                </a:tc>
                <a:tc>
                  <a:txBody>
                    <a:bodyPr/>
                    <a:lstStyle/>
                    <a:p>
                      <a:endParaRPr lang="en-GB" sz="2000">
                        <a:latin typeface="Times New Roman" pitchFamily="18" charset="0"/>
                        <a:cs typeface="Times New Roman" pitchFamily="18" charset="0"/>
                      </a:endParaRPr>
                    </a:p>
                  </a:txBody>
                  <a:tcPr/>
                </a:tc>
              </a:tr>
              <a:tr h="1152128">
                <a:tc>
                  <a:txBody>
                    <a:bodyPr/>
                    <a:lstStyle/>
                    <a:p>
                      <a:r>
                        <a:rPr lang="en-GB" sz="2000" smtClean="0">
                          <a:latin typeface="Times New Roman" pitchFamily="18" charset="0"/>
                          <a:cs typeface="Times New Roman" pitchFamily="18" charset="0"/>
                        </a:rPr>
                        <a:t>Nhiệt</a:t>
                      </a:r>
                      <a:r>
                        <a:rPr lang="en-GB" sz="2000" baseline="0" smtClean="0">
                          <a:latin typeface="Times New Roman" pitchFamily="18" charset="0"/>
                          <a:cs typeface="Times New Roman" pitchFamily="18" charset="0"/>
                        </a:rPr>
                        <a:t> kế rượu</a:t>
                      </a:r>
                      <a:endParaRPr lang="en-GB" sz="2000">
                        <a:latin typeface="Times New Roman" pitchFamily="18" charset="0"/>
                        <a:cs typeface="Times New Roman" pitchFamily="18" charset="0"/>
                      </a:endParaRPr>
                    </a:p>
                  </a:txBody>
                  <a:tcPr/>
                </a:tc>
                <a:tc>
                  <a:txBody>
                    <a:bodyPr/>
                    <a:lstStyle/>
                    <a:p>
                      <a:pPr algn="just">
                        <a:lnSpc>
                          <a:spcPct val="114000"/>
                        </a:lnSpc>
                        <a:spcAft>
                          <a:spcPts val="0"/>
                        </a:spcAft>
                      </a:pPr>
                      <a:endParaRPr kumimoji="0" lang="en-US" alt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endParaRPr>
                    </a:p>
                  </a:txBody>
                  <a:tcPr/>
                </a:tc>
                <a:tc>
                  <a:txBody>
                    <a:bodyPr/>
                    <a:lstStyle/>
                    <a:p>
                      <a:endParaRPr lang="en-GB" sz="2000">
                        <a:latin typeface="Times New Roman" pitchFamily="18" charset="0"/>
                        <a:cs typeface="Times New Roman" pitchFamily="18" charset="0"/>
                      </a:endParaRPr>
                    </a:p>
                  </a:txBody>
                  <a:tcPr/>
                </a:tc>
              </a:tr>
              <a:tr h="1861144">
                <a:tc>
                  <a:txBody>
                    <a:bodyPr/>
                    <a:lstStyle/>
                    <a:p>
                      <a:r>
                        <a:rPr lang="en-GB" sz="2000" smtClean="0">
                          <a:latin typeface="Times New Roman" pitchFamily="18" charset="0"/>
                          <a:cs typeface="Times New Roman" pitchFamily="18" charset="0"/>
                        </a:rPr>
                        <a:t>Nhiệt</a:t>
                      </a:r>
                      <a:r>
                        <a:rPr lang="en-GB" sz="2000" baseline="0" smtClean="0">
                          <a:latin typeface="Times New Roman" pitchFamily="18" charset="0"/>
                          <a:cs typeface="Times New Roman" pitchFamily="18" charset="0"/>
                        </a:rPr>
                        <a:t> kế hồng ngoại </a:t>
                      </a:r>
                      <a:endParaRPr lang="en-GB" sz="2000">
                        <a:latin typeface="Times New Roman" pitchFamily="18" charset="0"/>
                        <a:cs typeface="Times New Roman" pitchFamily="18" charset="0"/>
                      </a:endParaRPr>
                    </a:p>
                  </a:txBody>
                  <a:tcPr/>
                </a:tc>
                <a:tc>
                  <a:txBody>
                    <a:bodyPr/>
                    <a:lstStyle/>
                    <a:p>
                      <a:endParaRPr lang="en-GB" sz="2000">
                        <a:latin typeface="Times New Roman" pitchFamily="18" charset="0"/>
                        <a:cs typeface="Times New Roman" pitchFamily="18" charset="0"/>
                      </a:endParaRPr>
                    </a:p>
                  </a:txBody>
                  <a:tcPr/>
                </a:tc>
                <a:tc>
                  <a:txBody>
                    <a:bodyPr/>
                    <a:lstStyle/>
                    <a:p>
                      <a:endParaRPr lang="en-GB" sz="2000">
                        <a:latin typeface="Times New Roman" pitchFamily="18" charset="0"/>
                        <a:cs typeface="Times New Roman" pitchFamily="18" charset="0"/>
                      </a:endParaRPr>
                    </a:p>
                  </a:txBody>
                  <a:tcPr/>
                </a:tc>
                <a:tc>
                  <a:txBody>
                    <a:bodyPr/>
                    <a:lstStyle/>
                    <a:p>
                      <a:endParaRPr lang="en-GB" sz="2000">
                        <a:latin typeface="Times New Roman" pitchFamily="18" charset="0"/>
                        <a:cs typeface="Times New Roman" pitchFamily="18" charset="0"/>
                      </a:endParaRPr>
                    </a:p>
                  </a:txBody>
                  <a:tcPr/>
                </a:tc>
              </a:tr>
            </a:tbl>
          </a:graphicData>
        </a:graphic>
      </p:graphicFrame>
      <p:sp>
        <p:nvSpPr>
          <p:cNvPr id="8" name="TextBox 7"/>
          <p:cNvSpPr txBox="1"/>
          <p:nvPr/>
        </p:nvSpPr>
        <p:spPr>
          <a:xfrm>
            <a:off x="1835700" y="2636912"/>
            <a:ext cx="1656184" cy="707886"/>
          </a:xfrm>
          <a:prstGeom prst="rect">
            <a:avLst/>
          </a:prstGeom>
          <a:noFill/>
        </p:spPr>
        <p:txBody>
          <a:bodyPr wrap="square" rtlCol="0">
            <a:spAutoFit/>
          </a:bodyPr>
          <a:lstStyle/>
          <a:p>
            <a:pPr lvl="0" algn="ctr" fontAlgn="base">
              <a:spcBef>
                <a:spcPct val="20000"/>
              </a:spcBef>
              <a:spcAft>
                <a:spcPct val="0"/>
              </a:spcAft>
              <a:defRPr/>
            </a:pPr>
            <a:r>
              <a:rPr lang="en-GB" sz="2000">
                <a:solidFill>
                  <a:prstClr val="black"/>
                </a:solidFill>
                <a:latin typeface="Times New Roman" pitchFamily="18" charset="0"/>
                <a:cs typeface="Times New Roman" pitchFamily="18" charset="0"/>
              </a:rPr>
              <a:t>GHĐ: </a:t>
            </a:r>
            <a:r>
              <a:rPr lang="en-US" altLang="en-US" sz="2000" b="1">
                <a:solidFill>
                  <a:srgbClr val="FF0000"/>
                </a:solidFill>
                <a:latin typeface="Times New Roman" panose="02020603050405020304" pitchFamily="18" charset="0"/>
                <a:cs typeface="Times New Roman" pitchFamily="18" charset="0"/>
              </a:rPr>
              <a:t>42</a:t>
            </a:r>
            <a:r>
              <a:rPr lang="en-US" altLang="en-US" sz="2000" b="1" baseline="30000">
                <a:solidFill>
                  <a:srgbClr val="FF0000"/>
                </a:solidFill>
                <a:latin typeface="Times New Roman" panose="02020603050405020304" pitchFamily="18" charset="0"/>
                <a:cs typeface="Times New Roman" pitchFamily="18" charset="0"/>
              </a:rPr>
              <a:t>0</a:t>
            </a:r>
            <a:r>
              <a:rPr lang="en-US" altLang="en-US" sz="2000" b="1">
                <a:solidFill>
                  <a:srgbClr val="FF0000"/>
                </a:solidFill>
                <a:latin typeface="Times New Roman" panose="02020603050405020304" pitchFamily="18" charset="0"/>
                <a:cs typeface="Times New Roman" pitchFamily="18" charset="0"/>
              </a:rPr>
              <a:t>C</a:t>
            </a:r>
          </a:p>
          <a:p>
            <a:pPr lvl="0">
              <a:defRPr/>
            </a:pPr>
            <a:r>
              <a:rPr lang="en-GB" sz="2000" smtClean="0">
                <a:solidFill>
                  <a:prstClr val="black"/>
                </a:solidFill>
                <a:latin typeface="Times New Roman" pitchFamily="18" charset="0"/>
                <a:cs typeface="Times New Roman" pitchFamily="18" charset="0"/>
              </a:rPr>
              <a:t>ĐCNN:</a:t>
            </a:r>
            <a:r>
              <a:rPr lang="en-US" altLang="en-US" sz="2000" b="1" smtClean="0">
                <a:solidFill>
                  <a:srgbClr val="FF0000"/>
                </a:solidFill>
                <a:latin typeface="Times New Roman" panose="02020603050405020304" pitchFamily="18" charset="0"/>
                <a:cs typeface="Times New Roman" pitchFamily="18" charset="0"/>
              </a:rPr>
              <a:t>0,1</a:t>
            </a:r>
            <a:r>
              <a:rPr lang="en-US" altLang="en-US" sz="2000" b="1" baseline="30000" smtClean="0">
                <a:solidFill>
                  <a:srgbClr val="FF0000"/>
                </a:solidFill>
                <a:latin typeface="Times New Roman" panose="02020603050405020304" pitchFamily="18" charset="0"/>
                <a:cs typeface="Times New Roman" pitchFamily="18" charset="0"/>
              </a:rPr>
              <a:t>0</a:t>
            </a:r>
            <a:r>
              <a:rPr lang="en-US" altLang="en-US" sz="2000" b="1" smtClean="0">
                <a:solidFill>
                  <a:srgbClr val="FF0000"/>
                </a:solidFill>
                <a:latin typeface="Times New Roman" panose="02020603050405020304" pitchFamily="18" charset="0"/>
                <a:cs typeface="Times New Roman" pitchFamily="18" charset="0"/>
              </a:rPr>
              <a:t>C</a:t>
            </a:r>
            <a:endParaRPr lang="en-US" altLang="en-US" sz="2000" b="1">
              <a:solidFill>
                <a:srgbClr val="FF0000"/>
              </a:solidFill>
              <a:latin typeface="Times New Roman" panose="02020603050405020304" pitchFamily="18" charset="0"/>
              <a:cs typeface="Times New Roman" pitchFamily="18" charset="0"/>
            </a:endParaRPr>
          </a:p>
        </p:txBody>
      </p:sp>
      <p:sp>
        <p:nvSpPr>
          <p:cNvPr id="9" name="TextBox 8"/>
          <p:cNvSpPr txBox="1"/>
          <p:nvPr/>
        </p:nvSpPr>
        <p:spPr>
          <a:xfrm>
            <a:off x="3635897" y="2421470"/>
            <a:ext cx="2088231" cy="1495794"/>
          </a:xfrm>
          <a:prstGeom prst="rect">
            <a:avLst/>
          </a:prstGeom>
          <a:noFill/>
        </p:spPr>
        <p:txBody>
          <a:bodyPr wrap="square" rtlCol="0">
            <a:spAutoFit/>
          </a:bodyPr>
          <a:lstStyle/>
          <a:p>
            <a:pPr lvl="0" algn="just">
              <a:lnSpc>
                <a:spcPct val="114000"/>
              </a:lnSpc>
            </a:pPr>
            <a:r>
              <a:rPr lang="vi-VN" sz="2000">
                <a:solidFill>
                  <a:prstClr val="black"/>
                </a:solidFill>
                <a:latin typeface="Times New Roman" pitchFamily="18" charset="0"/>
                <a:ea typeface="SimSun"/>
                <a:cs typeface="Times New Roman" pitchFamily="18" charset="0"/>
              </a:rPr>
              <a:t>Rẻ tiền, chính xác, không phụ thuộc vào pin, đo nhiệt độ cao</a:t>
            </a:r>
            <a:endParaRPr lang="vi-VN" sz="2000">
              <a:solidFill>
                <a:prstClr val="black"/>
              </a:solidFill>
              <a:latin typeface="Times New Roman" pitchFamily="18" charset="0"/>
              <a:cs typeface="Times New Roman" pitchFamily="18" charset="0"/>
            </a:endParaRPr>
          </a:p>
        </p:txBody>
      </p:sp>
      <p:sp>
        <p:nvSpPr>
          <p:cNvPr id="10" name="TextBox 9"/>
          <p:cNvSpPr txBox="1"/>
          <p:nvPr/>
        </p:nvSpPr>
        <p:spPr>
          <a:xfrm>
            <a:off x="5868144" y="2421473"/>
            <a:ext cx="2736304" cy="1144929"/>
          </a:xfrm>
          <a:prstGeom prst="rect">
            <a:avLst/>
          </a:prstGeom>
          <a:noFill/>
        </p:spPr>
        <p:txBody>
          <a:bodyPr wrap="square" rtlCol="0">
            <a:spAutoFit/>
          </a:bodyPr>
          <a:lstStyle/>
          <a:p>
            <a:pPr lvl="0" algn="just">
              <a:lnSpc>
                <a:spcPct val="114000"/>
              </a:lnSpc>
            </a:pPr>
            <a:r>
              <a:rPr lang="vi-VN" sz="2000">
                <a:solidFill>
                  <a:prstClr val="black"/>
                </a:solidFill>
                <a:latin typeface="Times New Roman" pitchFamily="18" charset="0"/>
                <a:ea typeface="SimSun"/>
                <a:cs typeface="Times New Roman" pitchFamily="18" charset="0"/>
              </a:rPr>
              <a:t>Thời gian đo lâu, khó đọc kết quả, nguy hiểm khi bị vỡ</a:t>
            </a:r>
            <a:endParaRPr lang="vi-VN" sz="2000">
              <a:solidFill>
                <a:prstClr val="black"/>
              </a:solidFill>
              <a:latin typeface="Times New Roman" pitchFamily="18" charset="0"/>
              <a:cs typeface="Times New Roman" pitchFamily="18" charset="0"/>
            </a:endParaRPr>
          </a:p>
        </p:txBody>
      </p:sp>
      <p:sp>
        <p:nvSpPr>
          <p:cNvPr id="12" name="TextBox 11"/>
          <p:cNvSpPr txBox="1"/>
          <p:nvPr/>
        </p:nvSpPr>
        <p:spPr>
          <a:xfrm>
            <a:off x="1835700" y="4005064"/>
            <a:ext cx="1656184" cy="794064"/>
          </a:xfrm>
          <a:prstGeom prst="rect">
            <a:avLst/>
          </a:prstGeom>
          <a:noFill/>
        </p:spPr>
        <p:txBody>
          <a:bodyPr wrap="square" rtlCol="0">
            <a:spAutoFit/>
          </a:bodyPr>
          <a:lstStyle/>
          <a:p>
            <a:pPr lvl="0" algn="just">
              <a:lnSpc>
                <a:spcPct val="114000"/>
              </a:lnSpc>
            </a:pPr>
            <a:r>
              <a:rPr lang="en-GB" sz="2000">
                <a:solidFill>
                  <a:prstClr val="black"/>
                </a:solidFill>
                <a:latin typeface="Times New Roman" pitchFamily="18" charset="0"/>
                <a:cs typeface="Times New Roman" pitchFamily="18" charset="0"/>
              </a:rPr>
              <a:t>GHĐ: </a:t>
            </a:r>
            <a:r>
              <a:rPr lang="en-US" altLang="en-US" sz="2000" b="1">
                <a:solidFill>
                  <a:srgbClr val="FF0000"/>
                </a:solidFill>
                <a:latin typeface="Times New Roman" panose="02020603050405020304" pitchFamily="18" charset="0"/>
                <a:cs typeface="Times New Roman" pitchFamily="18" charset="0"/>
              </a:rPr>
              <a:t>50</a:t>
            </a:r>
            <a:r>
              <a:rPr lang="en-US" altLang="en-US" sz="2000" b="1" baseline="30000">
                <a:solidFill>
                  <a:srgbClr val="FF0000"/>
                </a:solidFill>
                <a:latin typeface="Times New Roman" panose="02020603050405020304" pitchFamily="18" charset="0"/>
                <a:cs typeface="Times New Roman" pitchFamily="18" charset="0"/>
              </a:rPr>
              <a:t>0</a:t>
            </a:r>
            <a:r>
              <a:rPr lang="en-US" altLang="en-US" sz="2000" b="1">
                <a:solidFill>
                  <a:srgbClr val="FF0000"/>
                </a:solidFill>
                <a:latin typeface="Times New Roman" panose="02020603050405020304" pitchFamily="18" charset="0"/>
                <a:cs typeface="Times New Roman" pitchFamily="18" charset="0"/>
              </a:rPr>
              <a:t>C</a:t>
            </a:r>
          </a:p>
          <a:p>
            <a:pPr lvl="0" algn="just">
              <a:lnSpc>
                <a:spcPct val="114000"/>
              </a:lnSpc>
            </a:pPr>
            <a:r>
              <a:rPr lang="en-US" sz="2000">
                <a:solidFill>
                  <a:prstClr val="black"/>
                </a:solidFill>
                <a:latin typeface="Times New Roman" panose="02020603050405020304" pitchFamily="18" charset="0"/>
                <a:cs typeface="Times New Roman" pitchFamily="18" charset="0"/>
              </a:rPr>
              <a:t>ĐCNN:</a:t>
            </a:r>
            <a:r>
              <a:rPr lang="en-US" sz="2000" b="1">
                <a:solidFill>
                  <a:srgbClr val="FF0066"/>
                </a:solidFill>
                <a:latin typeface="Times New Roman" panose="02020603050405020304" pitchFamily="18" charset="0"/>
                <a:cs typeface="Times New Roman" pitchFamily="18" charset="0"/>
              </a:rPr>
              <a:t> </a:t>
            </a:r>
            <a:r>
              <a:rPr lang="en-US" altLang="en-US" sz="2000" b="1">
                <a:solidFill>
                  <a:srgbClr val="FF0000"/>
                </a:solidFill>
                <a:latin typeface="Times New Roman" panose="02020603050405020304" pitchFamily="18" charset="0"/>
                <a:cs typeface="Times New Roman" pitchFamily="18" charset="0"/>
              </a:rPr>
              <a:t>1</a:t>
            </a:r>
            <a:r>
              <a:rPr lang="en-US" altLang="en-US" sz="2000" b="1" baseline="30000">
                <a:solidFill>
                  <a:srgbClr val="FF0000"/>
                </a:solidFill>
                <a:latin typeface="Times New Roman" panose="02020603050405020304" pitchFamily="18" charset="0"/>
                <a:cs typeface="Times New Roman" pitchFamily="18" charset="0"/>
              </a:rPr>
              <a:t>0</a:t>
            </a:r>
            <a:r>
              <a:rPr lang="en-US" altLang="en-US" sz="2000" b="1">
                <a:solidFill>
                  <a:srgbClr val="FF0000"/>
                </a:solidFill>
                <a:latin typeface="Times New Roman" panose="02020603050405020304" pitchFamily="18" charset="0"/>
                <a:cs typeface="Times New Roman" pitchFamily="18" charset="0"/>
              </a:rPr>
              <a:t>C</a:t>
            </a:r>
          </a:p>
        </p:txBody>
      </p:sp>
      <p:sp>
        <p:nvSpPr>
          <p:cNvPr id="13" name="TextBox 12"/>
          <p:cNvSpPr txBox="1"/>
          <p:nvPr/>
        </p:nvSpPr>
        <p:spPr>
          <a:xfrm>
            <a:off x="3635896" y="3917266"/>
            <a:ext cx="1944216" cy="1015663"/>
          </a:xfrm>
          <a:prstGeom prst="rect">
            <a:avLst/>
          </a:prstGeom>
          <a:noFill/>
        </p:spPr>
        <p:txBody>
          <a:bodyPr wrap="square" rtlCol="0">
            <a:spAutoFit/>
          </a:bodyPr>
          <a:lstStyle/>
          <a:p>
            <a:pPr lvl="0" algn="just">
              <a:defRPr/>
            </a:pPr>
            <a:r>
              <a:rPr lang="vi-VN" sz="2000">
                <a:solidFill>
                  <a:prstClr val="black"/>
                </a:solidFill>
                <a:latin typeface="Times New Roman" pitchFamily="18" charset="0"/>
                <a:cs typeface="Times New Roman" pitchFamily="18" charset="0"/>
              </a:rPr>
              <a:t>Ít nguy hiểm, ít độc hại, không phụ thuộc pin.</a:t>
            </a:r>
            <a:endParaRPr lang="en-US" sz="2000">
              <a:solidFill>
                <a:prstClr val="black"/>
              </a:solidFill>
              <a:latin typeface="Times New Roman" pitchFamily="18" charset="0"/>
              <a:cs typeface="Times New Roman" pitchFamily="18" charset="0"/>
            </a:endParaRPr>
          </a:p>
        </p:txBody>
      </p:sp>
      <p:sp>
        <p:nvSpPr>
          <p:cNvPr id="15" name="TextBox 14"/>
          <p:cNvSpPr txBox="1"/>
          <p:nvPr/>
        </p:nvSpPr>
        <p:spPr>
          <a:xfrm>
            <a:off x="5868144" y="3917266"/>
            <a:ext cx="2736304" cy="1144929"/>
          </a:xfrm>
          <a:prstGeom prst="rect">
            <a:avLst/>
          </a:prstGeom>
          <a:noFill/>
        </p:spPr>
        <p:txBody>
          <a:bodyPr wrap="square" rtlCol="0">
            <a:spAutoFit/>
          </a:bodyPr>
          <a:lstStyle/>
          <a:p>
            <a:pPr lvl="0" algn="just">
              <a:lnSpc>
                <a:spcPct val="114000"/>
              </a:lnSpc>
            </a:pPr>
            <a:r>
              <a:rPr lang="vi-VN" sz="2000">
                <a:solidFill>
                  <a:prstClr val="black"/>
                </a:solidFill>
                <a:latin typeface="Times New Roman" pitchFamily="18" charset="0"/>
                <a:ea typeface="SimSun"/>
                <a:cs typeface="Times New Roman" pitchFamily="18" charset="0"/>
              </a:rPr>
              <a:t>Đo ở nhiệt độ thấp, kém bền vì rượu bay hơi nhanh</a:t>
            </a:r>
            <a:endParaRPr lang="vi-VN" sz="2000">
              <a:solidFill>
                <a:prstClr val="black"/>
              </a:solidFill>
              <a:latin typeface="Times New Roman" pitchFamily="18" charset="0"/>
              <a:cs typeface="Times New Roman" pitchFamily="18" charset="0"/>
            </a:endParaRPr>
          </a:p>
        </p:txBody>
      </p:sp>
      <p:sp>
        <p:nvSpPr>
          <p:cNvPr id="17" name="TextBox 16"/>
          <p:cNvSpPr txBox="1"/>
          <p:nvPr/>
        </p:nvSpPr>
        <p:spPr>
          <a:xfrm>
            <a:off x="1835700" y="5062191"/>
            <a:ext cx="1656184" cy="922304"/>
          </a:xfrm>
          <a:prstGeom prst="rect">
            <a:avLst/>
          </a:prstGeom>
          <a:noFill/>
        </p:spPr>
        <p:txBody>
          <a:bodyPr wrap="square" rtlCol="0">
            <a:spAutoFit/>
          </a:bodyPr>
          <a:lstStyle/>
          <a:p>
            <a:pPr lvl="0">
              <a:lnSpc>
                <a:spcPct val="114000"/>
              </a:lnSpc>
              <a:spcAft>
                <a:spcPts val="1000"/>
              </a:spcAft>
            </a:pPr>
            <a:r>
              <a:rPr lang="en-GB" sz="2000">
                <a:solidFill>
                  <a:prstClr val="black"/>
                </a:solidFill>
                <a:latin typeface="Times New Roman" pitchFamily="18" charset="0"/>
                <a:cs typeface="Times New Roman" pitchFamily="18" charset="0"/>
              </a:rPr>
              <a:t>GHĐ: </a:t>
            </a:r>
            <a:r>
              <a:rPr lang="en-GB" sz="2000">
                <a:solidFill>
                  <a:srgbClr val="FF0000"/>
                </a:solidFill>
                <a:latin typeface="Times New Roman" pitchFamily="18" charset="0"/>
                <a:ea typeface="SimSun"/>
                <a:cs typeface="Times New Roman" pitchFamily="18" charset="0"/>
              </a:rPr>
              <a:t>45</a:t>
            </a:r>
            <a:r>
              <a:rPr lang="en-GB" sz="2000" baseline="30000">
                <a:solidFill>
                  <a:srgbClr val="FF0000"/>
                </a:solidFill>
                <a:latin typeface="Times New Roman" pitchFamily="18" charset="0"/>
                <a:ea typeface="SimSun"/>
                <a:cs typeface="Times New Roman" pitchFamily="18" charset="0"/>
              </a:rPr>
              <a:t>0</a:t>
            </a:r>
            <a:r>
              <a:rPr lang="en-GB" sz="2000">
                <a:solidFill>
                  <a:srgbClr val="FF0000"/>
                </a:solidFill>
                <a:latin typeface="Times New Roman" pitchFamily="18" charset="0"/>
                <a:ea typeface="SimSun"/>
                <a:cs typeface="Times New Roman" pitchFamily="18" charset="0"/>
              </a:rPr>
              <a:t>C</a:t>
            </a:r>
            <a:endParaRPr lang="en-GB" sz="2000">
              <a:solidFill>
                <a:srgbClr val="FF0000"/>
              </a:solidFill>
              <a:latin typeface="Times New Roman" pitchFamily="18" charset="0"/>
              <a:cs typeface="Times New Roman" pitchFamily="18" charset="0"/>
            </a:endParaRPr>
          </a:p>
          <a:p>
            <a:pPr lvl="0" algn="just">
              <a:lnSpc>
                <a:spcPct val="114000"/>
              </a:lnSpc>
            </a:pPr>
            <a:r>
              <a:rPr lang="en-GB" sz="2000" smtClean="0">
                <a:solidFill>
                  <a:prstClr val="black"/>
                </a:solidFill>
                <a:latin typeface="Times New Roman" pitchFamily="18" charset="0"/>
                <a:cs typeface="Times New Roman" pitchFamily="18" charset="0"/>
              </a:rPr>
              <a:t>ĐCNN:</a:t>
            </a:r>
            <a:r>
              <a:rPr lang="en-GB" sz="2000" smtClean="0">
                <a:solidFill>
                  <a:srgbClr val="FF0000"/>
                </a:solidFill>
                <a:latin typeface="Times New Roman" pitchFamily="18" charset="0"/>
                <a:ea typeface="SimSun"/>
                <a:cs typeface="Times New Roman" pitchFamily="18" charset="0"/>
              </a:rPr>
              <a:t>0,5</a:t>
            </a:r>
            <a:r>
              <a:rPr lang="en-GB" sz="2000" baseline="30000" smtClean="0">
                <a:solidFill>
                  <a:srgbClr val="FF0000"/>
                </a:solidFill>
                <a:latin typeface="Times New Roman" pitchFamily="18" charset="0"/>
                <a:ea typeface="SimSun"/>
                <a:cs typeface="Times New Roman" pitchFamily="18" charset="0"/>
              </a:rPr>
              <a:t>0</a:t>
            </a:r>
            <a:r>
              <a:rPr lang="en-GB" sz="2000" smtClean="0">
                <a:solidFill>
                  <a:srgbClr val="FF0000"/>
                </a:solidFill>
                <a:latin typeface="Times New Roman" pitchFamily="18" charset="0"/>
                <a:ea typeface="SimSun"/>
                <a:cs typeface="Times New Roman" pitchFamily="18" charset="0"/>
              </a:rPr>
              <a:t>C</a:t>
            </a:r>
            <a:endParaRPr lang="en-GB" sz="2000">
              <a:solidFill>
                <a:srgbClr val="FF0000"/>
              </a:solidFill>
              <a:latin typeface="Times New Roman" pitchFamily="18" charset="0"/>
              <a:cs typeface="Times New Roman" pitchFamily="18" charset="0"/>
            </a:endParaRPr>
          </a:p>
        </p:txBody>
      </p:sp>
      <p:sp>
        <p:nvSpPr>
          <p:cNvPr id="18" name="TextBox 17"/>
          <p:cNvSpPr txBox="1"/>
          <p:nvPr/>
        </p:nvSpPr>
        <p:spPr>
          <a:xfrm>
            <a:off x="3635896" y="5062197"/>
            <a:ext cx="1944216" cy="1144929"/>
          </a:xfrm>
          <a:prstGeom prst="rect">
            <a:avLst/>
          </a:prstGeom>
          <a:noFill/>
        </p:spPr>
        <p:txBody>
          <a:bodyPr wrap="square" rtlCol="0">
            <a:spAutoFit/>
          </a:bodyPr>
          <a:lstStyle/>
          <a:p>
            <a:pPr lvl="0" algn="just">
              <a:lnSpc>
                <a:spcPct val="114000"/>
              </a:lnSpc>
            </a:pPr>
            <a:r>
              <a:rPr lang="vi-VN" sz="2000">
                <a:solidFill>
                  <a:prstClr val="black"/>
                </a:solidFill>
                <a:latin typeface="Times New Roman" pitchFamily="18" charset="0"/>
                <a:ea typeface="SimSun"/>
                <a:cs typeface="Times New Roman" pitchFamily="18" charset="0"/>
              </a:rPr>
              <a:t>An toàn, thời gian đo nhanh, dễ đọc kết quả</a:t>
            </a:r>
            <a:endParaRPr lang="vi-VN" sz="2000">
              <a:solidFill>
                <a:prstClr val="black"/>
              </a:solidFill>
              <a:latin typeface="Times New Roman" pitchFamily="18" charset="0"/>
              <a:cs typeface="Times New Roman" pitchFamily="18" charset="0"/>
            </a:endParaRPr>
          </a:p>
        </p:txBody>
      </p:sp>
      <p:sp>
        <p:nvSpPr>
          <p:cNvPr id="19" name="TextBox 18"/>
          <p:cNvSpPr txBox="1"/>
          <p:nvPr/>
        </p:nvSpPr>
        <p:spPr>
          <a:xfrm>
            <a:off x="5868146" y="5157192"/>
            <a:ext cx="2448273" cy="794064"/>
          </a:xfrm>
          <a:prstGeom prst="rect">
            <a:avLst/>
          </a:prstGeom>
          <a:noFill/>
        </p:spPr>
        <p:txBody>
          <a:bodyPr wrap="square" rtlCol="0">
            <a:spAutoFit/>
          </a:bodyPr>
          <a:lstStyle/>
          <a:p>
            <a:pPr lvl="0" algn="just">
              <a:lnSpc>
                <a:spcPct val="114000"/>
              </a:lnSpc>
            </a:pPr>
            <a:r>
              <a:rPr lang="en-GB" sz="2000">
                <a:solidFill>
                  <a:prstClr val="black"/>
                </a:solidFill>
                <a:latin typeface="Times New Roman" pitchFamily="18" charset="0"/>
                <a:ea typeface="SimSun"/>
                <a:cs typeface="Times New Roman" pitchFamily="18" charset="0"/>
              </a:rPr>
              <a:t>Đắt tiền, phụ thuộc pin</a:t>
            </a:r>
            <a:endParaRPr lang="en-GB" sz="200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61473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circle(in)">
                                      <p:cBhvr>
                                        <p:cTn id="57" dur="20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5"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30223" y="188641"/>
            <a:ext cx="7786194" cy="461665"/>
          </a:xfrm>
          <a:prstGeom prst="rect">
            <a:avLst/>
          </a:prstGeom>
        </p:spPr>
        <p:txBody>
          <a:bodyPr wrap="square">
            <a:spAutoFit/>
          </a:bodyPr>
          <a:lstStyle/>
          <a:p>
            <a:pPr lvl="0"/>
            <a:r>
              <a:rPr lang="en-GB" sz="2400">
                <a:solidFill>
                  <a:srgbClr val="FF0000"/>
                </a:solidFill>
                <a:latin typeface="Times New Roman" pitchFamily="18" charset="0"/>
                <a:cs typeface="Times New Roman" pitchFamily="18" charset="0"/>
              </a:rPr>
              <a:t>BÀI 7. THANG NHIỆT ĐỘ CELSIUS. ĐO NHIỆT ĐỘ</a:t>
            </a:r>
            <a:endParaRPr lang="en-GB" sz="2400">
              <a:solidFill>
                <a:srgbClr val="FF0000"/>
              </a:solidFill>
              <a:latin typeface="Times New Roman" pitchFamily="18" charset="0"/>
              <a:cs typeface="Times New Roman" pitchFamily="18" charset="0"/>
            </a:endParaRPr>
          </a:p>
        </p:txBody>
      </p:sp>
      <p:sp>
        <p:nvSpPr>
          <p:cNvPr id="3" name="Rectangle 2"/>
          <p:cNvSpPr/>
          <p:nvPr/>
        </p:nvSpPr>
        <p:spPr>
          <a:xfrm>
            <a:off x="530223" y="675069"/>
            <a:ext cx="4251022" cy="461665"/>
          </a:xfrm>
          <a:prstGeom prst="rect">
            <a:avLst/>
          </a:prstGeom>
        </p:spPr>
        <p:txBody>
          <a:bodyPr wrap="square">
            <a:spAutoFit/>
          </a:bodyPr>
          <a:lstStyle/>
          <a:p>
            <a:pPr lvl="0"/>
            <a:r>
              <a:rPr lang="en-GB" sz="2400">
                <a:solidFill>
                  <a:srgbClr val="4BACC6">
                    <a:lumMod val="75000"/>
                  </a:srgbClr>
                </a:solidFill>
                <a:latin typeface="Times New Roman" pitchFamily="18" charset="0"/>
                <a:cs typeface="Times New Roman" pitchFamily="18" charset="0"/>
              </a:rPr>
              <a:t>I. NHIỆT ĐỘ VÀ NHIỆT KẾ</a:t>
            </a:r>
            <a:endParaRPr lang="en-GB" sz="2400">
              <a:solidFill>
                <a:srgbClr val="4BACC6">
                  <a:lumMod val="75000"/>
                </a:srgbClr>
              </a:solidFill>
              <a:latin typeface="Times New Roman" pitchFamily="18" charset="0"/>
              <a:cs typeface="Times New Roman" pitchFamily="18" charset="0"/>
            </a:endParaRPr>
          </a:p>
        </p:txBody>
      </p:sp>
      <p:sp>
        <p:nvSpPr>
          <p:cNvPr id="4" name="Rectangle 3"/>
          <p:cNvSpPr/>
          <p:nvPr/>
        </p:nvSpPr>
        <p:spPr>
          <a:xfrm>
            <a:off x="659842" y="1137555"/>
            <a:ext cx="4615946" cy="461665"/>
          </a:xfrm>
          <a:prstGeom prst="rect">
            <a:avLst/>
          </a:prstGeom>
        </p:spPr>
        <p:txBody>
          <a:bodyPr wrap="square">
            <a:spAutoFit/>
          </a:bodyPr>
          <a:lstStyle/>
          <a:p>
            <a:pPr lvl="0"/>
            <a:r>
              <a:rPr lang="en-GB" sz="2400">
                <a:solidFill>
                  <a:srgbClr val="4F81BD">
                    <a:lumMod val="75000"/>
                  </a:srgbClr>
                </a:solidFill>
                <a:latin typeface="Times New Roman" pitchFamily="18" charset="0"/>
                <a:cs typeface="Times New Roman" pitchFamily="18" charset="0"/>
              </a:rPr>
              <a:t>1. Tìm hiểu về nhiệt độ và nhiệt kế</a:t>
            </a:r>
            <a:endParaRPr lang="en-GB" sz="2400">
              <a:solidFill>
                <a:srgbClr val="4F81BD">
                  <a:lumMod val="75000"/>
                </a:srgbClr>
              </a:solidFill>
              <a:latin typeface="Times New Roman" pitchFamily="18" charset="0"/>
              <a:cs typeface="Times New Roman" pitchFamily="18" charset="0"/>
            </a:endParaRPr>
          </a:p>
        </p:txBody>
      </p:sp>
      <p:sp>
        <p:nvSpPr>
          <p:cNvPr id="5" name="Cloud Callout 4"/>
          <p:cNvSpPr/>
          <p:nvPr/>
        </p:nvSpPr>
        <p:spPr>
          <a:xfrm>
            <a:off x="2" y="1583212"/>
            <a:ext cx="7020272" cy="2880319"/>
          </a:xfrm>
          <a:prstGeom prst="cloudCallout">
            <a:avLst>
              <a:gd name="adj1" fmla="val 58129"/>
              <a:gd name="adj2" fmla="val -62597"/>
            </a:avLst>
          </a:prstGeom>
          <a:solidFill>
            <a:srgbClr val="4F81BD">
              <a:lumMod val="40000"/>
              <a:lumOff val="60000"/>
            </a:srgbClr>
          </a:solidFill>
          <a:ln w="25400" cap="flat" cmpd="sng" algn="ctr">
            <a:solidFill>
              <a:sysClr val="windowText" lastClr="000000">
                <a:lumMod val="95000"/>
                <a:lumOff val="5000"/>
              </a:sysClr>
            </a:solidFill>
            <a:prstDash val="solid"/>
          </a:ln>
          <a:effectLst/>
        </p:spPr>
        <p:txBody>
          <a:bodyPr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a:ea typeface="+mn-ea"/>
                <a:cs typeface="+mn-cs"/>
              </a:rPr>
              <a:t>Mẹ: </a:t>
            </a:r>
            <a:r>
              <a:rPr kumimoji="0" lang="vi-VN" sz="3200" b="0" i="0" u="none" strike="noStrike" kern="0" cap="none" spc="0" normalizeH="0" baseline="0" noProof="0" dirty="0">
                <a:ln>
                  <a:noFill/>
                </a:ln>
                <a:solidFill>
                  <a:srgbClr val="0000CC"/>
                </a:solidFill>
                <a:effectLst/>
                <a:uLnTx/>
                <a:uFillTx/>
                <a:latin typeface="Times New Roman"/>
                <a:ea typeface="+mn-ea"/>
                <a:cs typeface="+mn-cs"/>
              </a:rPr>
              <a:t>Mẹ sờ trán em Vinh thấy hơi nóng. Có lẽ em Vinh bị sốt rồi.</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a:ea typeface="+mn-ea"/>
                <a:cs typeface="+mn-cs"/>
              </a:rPr>
              <a:t>Hùng: </a:t>
            </a:r>
            <a:r>
              <a:rPr kumimoji="0" lang="vi-VN" sz="3200" b="0" i="0" u="none" strike="noStrike" kern="0" cap="none" spc="0" normalizeH="0" baseline="0" noProof="0" dirty="0">
                <a:ln>
                  <a:noFill/>
                </a:ln>
                <a:solidFill>
                  <a:srgbClr val="0000CC"/>
                </a:solidFill>
                <a:effectLst/>
                <a:uLnTx/>
                <a:uFillTx/>
                <a:latin typeface="Times New Roman"/>
                <a:ea typeface="+mn-ea"/>
                <a:cs typeface="+mn-cs"/>
              </a:rPr>
              <a:t>con sờ trán em Vinh thấy bình thường mà.</a:t>
            </a:r>
            <a:endParaRPr kumimoji="0" lang="en-US" sz="3200" b="0" i="0" u="none" strike="noStrike" kern="0" cap="none" spc="0" normalizeH="0" baseline="0" noProof="0" dirty="0">
              <a:ln>
                <a:noFill/>
              </a:ln>
              <a:solidFill>
                <a:srgbClr val="0000CC"/>
              </a:solidFill>
              <a:effectLst/>
              <a:uLnTx/>
              <a:uFillTx/>
              <a:latin typeface="Calibri Light"/>
              <a:ea typeface="+mn-ea"/>
              <a:cs typeface="+mn-cs"/>
            </a:endParaRPr>
          </a:p>
        </p:txBody>
      </p:sp>
      <p:sp>
        <p:nvSpPr>
          <p:cNvPr id="6" name="TextBox 5"/>
          <p:cNvSpPr txBox="1">
            <a:spLocks noChangeArrowheads="1"/>
          </p:cNvSpPr>
          <p:nvPr/>
        </p:nvSpPr>
        <p:spPr bwMode="auto">
          <a:xfrm>
            <a:off x="222127" y="4463529"/>
            <a:ext cx="82867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vi-VN" altLang="en-US" sz="3200" b="1" smtClean="0">
                <a:solidFill>
                  <a:srgbClr val="FF0000"/>
                </a:solidFill>
                <a:latin typeface="Times New Roman"/>
              </a:rPr>
              <a:t>Để </a:t>
            </a:r>
            <a:r>
              <a:rPr lang="vi-VN" altLang="en-US" sz="3200" b="1" dirty="0">
                <a:solidFill>
                  <a:srgbClr val="FF0000"/>
                </a:solidFill>
                <a:latin typeface="Times New Roman"/>
              </a:rPr>
              <a:t>biết chính xác em Vinh có bị sốt không ta nên làm thế nào?</a:t>
            </a:r>
            <a:endParaRPr lang="en-US" altLang="en-US" sz="3200" b="1" dirty="0">
              <a:solidFill>
                <a:srgbClr val="FF0000"/>
              </a:solidFill>
              <a:latin typeface="Calibri Light"/>
            </a:endParaRPr>
          </a:p>
        </p:txBody>
      </p:sp>
      <p:sp>
        <p:nvSpPr>
          <p:cNvPr id="7" name="TextBox 6"/>
          <p:cNvSpPr txBox="1"/>
          <p:nvPr/>
        </p:nvSpPr>
        <p:spPr>
          <a:xfrm>
            <a:off x="222126" y="5540753"/>
            <a:ext cx="8814370" cy="1070037"/>
          </a:xfrm>
          <a:prstGeom prst="rect">
            <a:avLst/>
          </a:prstGeom>
          <a:noFill/>
        </p:spPr>
        <p:txBody>
          <a:bodyPr wrap="square" rtlCol="0">
            <a:spAutoFit/>
          </a:bodyPr>
          <a:lstStyle/>
          <a:p>
            <a:pPr>
              <a:lnSpc>
                <a:spcPct val="115000"/>
              </a:lnSpc>
              <a:spcAft>
                <a:spcPts val="1000"/>
              </a:spcAft>
            </a:pPr>
            <a:r>
              <a:rPr lang="en-GB" sz="2400" smtClean="0">
                <a:latin typeface="Times New Roman" pitchFamily="18" charset="0"/>
                <a:cs typeface="Times New Roman" pitchFamily="18" charset="0"/>
              </a:rPr>
              <a:t>=&gt; Dùng nhiệt kế y tế  đo nhiệt độ của Vinh. Nếu nhiệt độ từ 38</a:t>
            </a:r>
            <a:r>
              <a:rPr lang="en-GB" sz="2400" baseline="30000" smtClean="0">
                <a:effectLst/>
                <a:latin typeface="Times New Roman"/>
                <a:ea typeface="Calibri"/>
                <a:cs typeface="Times New Roman"/>
              </a:rPr>
              <a:t>0</a:t>
            </a:r>
            <a:r>
              <a:rPr lang="en-GB" sz="2400" smtClean="0">
                <a:effectLst/>
                <a:latin typeface="Times New Roman"/>
                <a:ea typeface="Calibri"/>
                <a:cs typeface="Times New Roman"/>
              </a:rPr>
              <a:t>C</a:t>
            </a:r>
            <a:endParaRPr lang="en-GB" sz="1100">
              <a:ea typeface="Calibri"/>
              <a:cs typeface="Times New Roman"/>
            </a:endParaRPr>
          </a:p>
          <a:p>
            <a:pPr>
              <a:lnSpc>
                <a:spcPct val="115000"/>
              </a:lnSpc>
              <a:spcAft>
                <a:spcPts val="1000"/>
              </a:spcAft>
            </a:pPr>
            <a:r>
              <a:rPr lang="en-GB" sz="2400" smtClean="0">
                <a:latin typeface="Times New Roman" pitchFamily="18" charset="0"/>
                <a:cs typeface="Times New Roman" pitchFamily="18" charset="0"/>
              </a:rPr>
              <a:t> thì bị sốt. Còn dưới 38 </a:t>
            </a:r>
            <a:r>
              <a:rPr lang="en-GB" sz="2400" baseline="30000" smtClean="0">
                <a:effectLst/>
                <a:latin typeface="Times New Roman"/>
                <a:ea typeface="Calibri"/>
                <a:cs typeface="Times New Roman"/>
              </a:rPr>
              <a:t>0</a:t>
            </a:r>
            <a:r>
              <a:rPr lang="en-GB" sz="2400" smtClean="0">
                <a:effectLst/>
                <a:latin typeface="Times New Roman"/>
                <a:ea typeface="Calibri"/>
                <a:cs typeface="Times New Roman"/>
              </a:rPr>
              <a:t>C</a:t>
            </a:r>
            <a:r>
              <a:rPr lang="en-GB" sz="1100" smtClean="0">
                <a:ea typeface="Calibri"/>
                <a:cs typeface="Times New Roman"/>
              </a:rPr>
              <a:t>  </a:t>
            </a:r>
            <a:r>
              <a:rPr lang="en-GB" sz="2400" smtClean="0">
                <a:latin typeface="Times New Roman" pitchFamily="18" charset="0"/>
                <a:cs typeface="Times New Roman" pitchFamily="18" charset="0"/>
              </a:rPr>
              <a:t>thì bình thường.</a:t>
            </a:r>
            <a:endParaRPr lang="en-GB" sz="2400">
              <a:latin typeface="Times New Roman" pitchFamily="18" charset="0"/>
              <a:cs typeface="Times New Roman" pitchFamily="18" charset="0"/>
            </a:endParaRPr>
          </a:p>
        </p:txBody>
      </p:sp>
    </p:spTree>
    <p:extLst>
      <p:ext uri="{BB962C8B-B14F-4D97-AF65-F5344CB8AC3E}">
        <p14:creationId xmlns:p14="http://schemas.microsoft.com/office/powerpoint/2010/main" val="31275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b="12633"/>
          <a:stretch>
            <a:fillRect/>
          </a:stretch>
        </p:blipFill>
        <p:spPr bwMode="auto">
          <a:xfrm>
            <a:off x="5834063" y="477982"/>
            <a:ext cx="3180120" cy="2522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loud Callout 8"/>
          <p:cNvSpPr/>
          <p:nvPr/>
        </p:nvSpPr>
        <p:spPr>
          <a:xfrm>
            <a:off x="0" y="1196753"/>
            <a:ext cx="5505450" cy="4070574"/>
          </a:xfrm>
          <a:prstGeom prst="cloudCallout">
            <a:avLst>
              <a:gd name="adj1" fmla="val 58129"/>
              <a:gd name="adj2" fmla="val -62597"/>
            </a:avLst>
          </a:prstGeom>
          <a:solidFill>
            <a:schemeClr val="accent1">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vi-VN" sz="3200" b="1" dirty="0">
                <a:solidFill>
                  <a:srgbClr val="0000CC"/>
                </a:solidFill>
                <a:latin typeface="Times New Roman"/>
              </a:rPr>
              <a:t>Mẹ: </a:t>
            </a:r>
            <a:r>
              <a:rPr lang="vi-VN" sz="3200" dirty="0">
                <a:solidFill>
                  <a:srgbClr val="0000CC"/>
                </a:solidFill>
                <a:latin typeface="Times New Roman"/>
              </a:rPr>
              <a:t>Mẹ sờ trán em Vinh thấy hơi nóng. Có lẽ em Vinh bị sốt rồi.</a:t>
            </a:r>
          </a:p>
          <a:p>
            <a:pPr algn="just">
              <a:defRPr/>
            </a:pPr>
            <a:r>
              <a:rPr lang="vi-VN" sz="3200" b="1" dirty="0">
                <a:solidFill>
                  <a:srgbClr val="0000CC"/>
                </a:solidFill>
                <a:latin typeface="Times New Roman"/>
              </a:rPr>
              <a:t>Hùng: </a:t>
            </a:r>
            <a:r>
              <a:rPr lang="vi-VN" sz="3200" dirty="0">
                <a:solidFill>
                  <a:srgbClr val="0000CC"/>
                </a:solidFill>
                <a:latin typeface="Times New Roman"/>
              </a:rPr>
              <a:t>con sờ trán em Vinh thấy bình thường mà.</a:t>
            </a:r>
            <a:endParaRPr lang="en-US" sz="3200" dirty="0">
              <a:solidFill>
                <a:srgbClr val="0000CC"/>
              </a:solidFill>
              <a:latin typeface="Calibri Light"/>
            </a:endParaRPr>
          </a:p>
        </p:txBody>
      </p:sp>
      <p:sp>
        <p:nvSpPr>
          <p:cNvPr id="10" name="TextBox 9"/>
          <p:cNvSpPr txBox="1">
            <a:spLocks noChangeArrowheads="1"/>
          </p:cNvSpPr>
          <p:nvPr/>
        </p:nvSpPr>
        <p:spPr bwMode="auto">
          <a:xfrm>
            <a:off x="241697" y="5443542"/>
            <a:ext cx="82867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vi-VN" altLang="en-US" sz="3200" b="1" smtClean="0">
                <a:solidFill>
                  <a:srgbClr val="FF0000"/>
                </a:solidFill>
                <a:latin typeface="Times New Roman"/>
              </a:rPr>
              <a:t>Để </a:t>
            </a:r>
            <a:r>
              <a:rPr lang="vi-VN" altLang="en-US" sz="3200" b="1" dirty="0">
                <a:solidFill>
                  <a:srgbClr val="FF0000"/>
                </a:solidFill>
                <a:latin typeface="Times New Roman"/>
              </a:rPr>
              <a:t>biết chính xác em Vinh có bị sốt không ta nên làm thế nào?</a:t>
            </a:r>
            <a:endParaRPr lang="en-US" altLang="en-US" sz="3200" b="1" dirty="0">
              <a:solidFill>
                <a:srgbClr val="FF0000"/>
              </a:solidFill>
              <a:latin typeface="Calibri Light"/>
            </a:endParaRPr>
          </a:p>
        </p:txBody>
      </p:sp>
    </p:spTree>
    <p:extLst>
      <p:ext uri="{BB962C8B-B14F-4D97-AF65-F5344CB8AC3E}">
        <p14:creationId xmlns:p14="http://schemas.microsoft.com/office/powerpoint/2010/main" val="28120128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6000" r="-6000"/>
          </a:stretch>
        </a:blipFill>
        <a:effectLst/>
      </p:bgPr>
    </p:bg>
    <p:spTree>
      <p:nvGrpSpPr>
        <p:cNvPr id="1" name=""/>
        <p:cNvGrpSpPr/>
        <p:nvPr/>
      </p:nvGrpSpPr>
      <p:grpSpPr>
        <a:xfrm>
          <a:off x="0" y="0"/>
          <a:ext cx="0" cy="0"/>
          <a:chOff x="0" y="0"/>
          <a:chExt cx="0" cy="0"/>
        </a:xfrm>
      </p:grpSpPr>
      <p:sp>
        <p:nvSpPr>
          <p:cNvPr id="2" name="Rounded Rectangle 1"/>
          <p:cNvSpPr/>
          <p:nvPr/>
        </p:nvSpPr>
        <p:spPr>
          <a:xfrm>
            <a:off x="1143000" y="304800"/>
            <a:ext cx="51816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nSpc>
                <a:spcPct val="114000"/>
              </a:lnSpc>
              <a:spcAft>
                <a:spcPts val="1000"/>
              </a:spcAft>
            </a:pPr>
            <a:r>
              <a:rPr lang="vi-VN" sz="2400" smtClean="0">
                <a:solidFill>
                  <a:srgbClr val="000000"/>
                </a:solidFill>
                <a:effectLst/>
                <a:latin typeface="+mj-lt"/>
                <a:cs typeface="Times New Roman"/>
              </a:rPr>
              <a:t>Dụng cụ nào sau đây </a:t>
            </a:r>
            <a:r>
              <a:rPr lang="vi-VN" sz="2400" b="1" smtClean="0">
                <a:solidFill>
                  <a:srgbClr val="000000"/>
                </a:solidFill>
                <a:effectLst/>
                <a:latin typeface="+mj-lt"/>
                <a:cs typeface="Times New Roman"/>
              </a:rPr>
              <a:t>không</a:t>
            </a:r>
            <a:r>
              <a:rPr lang="vi-VN" sz="2400" smtClean="0">
                <a:solidFill>
                  <a:srgbClr val="000000"/>
                </a:solidFill>
                <a:effectLst/>
                <a:latin typeface="+mj-lt"/>
                <a:cs typeface="Times New Roman"/>
              </a:rPr>
              <a:t> dùng để đo nhiệt độ</a:t>
            </a:r>
            <a:r>
              <a:rPr lang="en-GB" sz="2400">
                <a:latin typeface="+mj-lt"/>
                <a:cs typeface="Times New Roman"/>
              </a:rPr>
              <a:t> </a:t>
            </a:r>
            <a:r>
              <a:rPr lang="vi-VN" sz="2400" smtClean="0">
                <a:solidFill>
                  <a:prstClr val="black"/>
                </a:solidFill>
                <a:latin typeface="+mj-lt"/>
              </a:rPr>
              <a:t>?</a:t>
            </a:r>
            <a:endParaRPr lang="en-US" sz="2400" dirty="0">
              <a:solidFill>
                <a:prstClr val="black"/>
              </a:solidFill>
              <a:latin typeface="+mj-lt"/>
            </a:endParaRPr>
          </a:p>
        </p:txBody>
      </p:sp>
      <p:sp>
        <p:nvSpPr>
          <p:cNvPr id="4" name="TextBox 3"/>
          <p:cNvSpPr txBox="1"/>
          <p:nvPr/>
        </p:nvSpPr>
        <p:spPr>
          <a:xfrm>
            <a:off x="457200" y="2362200"/>
            <a:ext cx="2576946"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smtClean="0">
                <a:solidFill>
                  <a:prstClr val="black"/>
                </a:solidFill>
                <a:latin typeface="Times New Roman" panose="02020603050405020304" pitchFamily="18" charset="0"/>
                <a:cs typeface="Times New Roman" panose="02020603050405020304" pitchFamily="18" charset="0"/>
              </a:rPr>
              <a:t>A. Tốc kế </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57200" y="4869266"/>
            <a:ext cx="24384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smtClean="0">
                <a:solidFill>
                  <a:prstClr val="black"/>
                </a:solidFill>
                <a:latin typeface="Times New Roman" pitchFamily="18" charset="0"/>
                <a:cs typeface="Times New Roman" panose="02020603050405020304" pitchFamily="18" charset="0"/>
              </a:rPr>
              <a:t>D. Nhiệt kế rượu</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09392" y="4013774"/>
            <a:ext cx="262244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smtClean="0">
                <a:solidFill>
                  <a:prstClr val="black"/>
                </a:solidFill>
                <a:latin typeface="Times New Roman" panose="02020603050405020304" pitchFamily="18" charset="0"/>
                <a:cs typeface="Times New Roman" panose="02020603050405020304" pitchFamily="18" charset="0"/>
              </a:rPr>
              <a:t>C. Nhiệt kế điện tử</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57200" y="2969262"/>
            <a:ext cx="267464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smtClean="0">
                <a:solidFill>
                  <a:prstClr val="black"/>
                </a:solidFill>
                <a:latin typeface="Times New Roman" pitchFamily="18" charset="0"/>
                <a:cs typeface="Times New Roman" pitchFamily="18" charset="0"/>
              </a:rPr>
              <a:t>B</a:t>
            </a:r>
            <a:r>
              <a:rPr lang="en-US" sz="2400" smtClean="0">
                <a:solidFill>
                  <a:prstClr val="black"/>
                </a:solidFill>
                <a:latin typeface="Times New Roman" pitchFamily="18" charset="0"/>
                <a:cs typeface="Times New Roman" pitchFamily="18" charset="0"/>
              </a:rPr>
              <a:t>.</a:t>
            </a:r>
            <a:r>
              <a:rPr lang="en-US" sz="2400" smtClean="0">
                <a:solidFill>
                  <a:prstClr val="black"/>
                </a:solidFill>
                <a:latin typeface="Times New Roman" pitchFamily="18" charset="0"/>
                <a:cs typeface="Times New Roman" pitchFamily="18" charset="0"/>
              </a:rPr>
              <a:t> Nhiệt kế thủy ngân</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9" name="q1">
            <a:hlinkClick r:id="" action="ppaction://noaction"/>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a:fillRect/>
          </a:stretch>
        </p:blipFill>
        <p:spPr>
          <a:xfrm>
            <a:off x="8077200" y="5630373"/>
            <a:ext cx="1222549" cy="1126602"/>
          </a:xfrm>
          <a:prstGeom prst="rect">
            <a:avLst/>
          </a:prstGeom>
        </p:spPr>
      </p:pic>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240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240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334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244330" y="2345801"/>
            <a:ext cx="609600" cy="609600"/>
          </a:xfrm>
          <a:prstGeom prst="rect">
            <a:avLst/>
          </a:prstGeom>
        </p:spPr>
      </p:pic>
      <p:sp>
        <p:nvSpPr>
          <p:cNvPr id="16" name="Cloud 15"/>
          <p:cNvSpPr/>
          <p:nvPr/>
        </p:nvSpPr>
        <p:spPr>
          <a:xfrm>
            <a:off x="3034146" y="2183115"/>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4191000" y="2743200"/>
            <a:ext cx="1752600" cy="1077218"/>
          </a:xfrm>
          <a:prstGeom prst="rect">
            <a:avLst/>
          </a:prstGeom>
          <a:noFill/>
        </p:spPr>
        <p:txBody>
          <a:bodyPr wrap="square" rtlCol="0">
            <a:spAutoFit/>
          </a:bodyPr>
          <a:lstStyle/>
          <a:p>
            <a:r>
              <a:rPr lang="en-US" sz="3200">
                <a:solidFill>
                  <a:prstClr val="black"/>
                </a:solidFill>
                <a:latin typeface="Times New Roman" panose="02020603050405020304" pitchFamily="18" charset="0"/>
                <a:cs typeface="Times New Roman" panose="02020603050405020304" pitchFamily="18" charset="0"/>
              </a:rPr>
              <a:t>CHÚC MỪNG</a:t>
            </a:r>
            <a:endParaRPr lang="en-US" sz="3200">
              <a:solidFill>
                <a:prstClr val="black"/>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59327" y="3853384"/>
            <a:ext cx="986912" cy="1005331"/>
          </a:xfrm>
          <a:prstGeom prst="rect">
            <a:avLst/>
          </a:prstGeom>
        </p:spPr>
      </p:pic>
      <p:pic>
        <p:nvPicPr>
          <p:cNvPr id="19" name="Picture 18"/>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18082" y="4764806"/>
            <a:ext cx="945667" cy="963316"/>
          </a:xfrm>
          <a:prstGeom prst="rect">
            <a:avLst/>
          </a:prstGeom>
        </p:spPr>
      </p:pic>
      <p:pic>
        <p:nvPicPr>
          <p:cNvPr id="20" name="Picture 19"/>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252535" y="2848483"/>
            <a:ext cx="1008112" cy="1026927"/>
          </a:xfrm>
          <a:prstGeom prst="rect">
            <a:avLst/>
          </a:prstGeom>
        </p:spPr>
      </p:pic>
      <p:grpSp>
        <p:nvGrpSpPr>
          <p:cNvPr id="21" name="times up"/>
          <p:cNvGrpSpPr/>
          <p:nvPr/>
        </p:nvGrpSpPr>
        <p:grpSpPr>
          <a:xfrm>
            <a:off x="7950740" y="1775963"/>
            <a:ext cx="1205624" cy="362438"/>
            <a:chOff x="4284637" y="-304827"/>
            <a:chExt cx="2669678" cy="697560"/>
          </a:xfrm>
        </p:grpSpPr>
        <p:sp>
          <p:nvSpPr>
            <p:cNvPr id="22" name="Rounded Rectangle 21"/>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3" name="Rounded Rectangle 22"/>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4" name="Rectangle 23"/>
          <p:cNvSpPr/>
          <p:nvPr/>
        </p:nvSpPr>
        <p:spPr>
          <a:xfrm>
            <a:off x="8265854" y="24353"/>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endParaRPr lang="en-US" sz="1050" kern="0" dirty="0">
              <a:solidFill>
                <a:srgbClr val="FF0000"/>
              </a:solidFill>
            </a:endParaRPr>
          </a:p>
        </p:txBody>
      </p:sp>
      <p:pic>
        <p:nvPicPr>
          <p:cNvPr id="25" name="Picture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865587" y="328734"/>
            <a:ext cx="1370670" cy="1366322"/>
          </a:xfrm>
          <a:prstGeom prst="rect">
            <a:avLst/>
          </a:prstGeom>
        </p:spPr>
      </p:pic>
      <p:grpSp>
        <p:nvGrpSpPr>
          <p:cNvPr id="26" name="Clock hand spin"/>
          <p:cNvGrpSpPr/>
          <p:nvPr/>
        </p:nvGrpSpPr>
        <p:grpSpPr>
          <a:xfrm rot="1786145">
            <a:off x="8288072" y="906104"/>
            <a:ext cx="525701" cy="509437"/>
            <a:chOff x="840573" y="2379277"/>
            <a:chExt cx="3829048" cy="3849975"/>
          </a:xfrm>
        </p:grpSpPr>
        <p:sp>
          <p:nvSpPr>
            <p:cNvPr id="27"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kern="0" dirty="0">
                <a:solidFill>
                  <a:sysClr val="windowText" lastClr="000000"/>
                </a:solidFill>
              </a:endParaRPr>
            </a:p>
          </p:txBody>
        </p:sp>
        <p:sp>
          <p:nvSpPr>
            <p:cNvPr id="28"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kern="0" dirty="0">
                <a:solidFill>
                  <a:sysClr val="windowText" lastClr="000000"/>
                </a:solidFill>
              </a:endParaRPr>
            </a:p>
          </p:txBody>
        </p:sp>
      </p:grpSp>
      <p:sp>
        <p:nvSpPr>
          <p:cNvPr id="29" name="TextBox 28"/>
          <p:cNvSpPr txBox="1"/>
          <p:nvPr/>
        </p:nvSpPr>
        <p:spPr>
          <a:xfrm>
            <a:off x="8708357" y="951467"/>
            <a:ext cx="281032" cy="246221"/>
          </a:xfrm>
          <a:prstGeom prst="rect">
            <a:avLst/>
          </a:prstGeom>
          <a:noFill/>
        </p:spPr>
        <p:txBody>
          <a:bodyPr wrap="square" rtlCol="0">
            <a:spAutoFit/>
          </a:bodyPr>
          <a:lstStyle/>
          <a:p>
            <a:pPr>
              <a:defRPr/>
            </a:pPr>
            <a:r>
              <a:rPr lang="en-US" sz="1000" b="1" kern="0" dirty="0">
                <a:solidFill>
                  <a:srgbClr val="99B2C8"/>
                </a:solidFill>
              </a:rPr>
              <a:t>3</a:t>
            </a:r>
            <a:endParaRPr lang="en-US" sz="1000" b="1" kern="0" dirty="0">
              <a:solidFill>
                <a:srgbClr val="99B2C8"/>
              </a:solidFill>
            </a:endParaRPr>
          </a:p>
        </p:txBody>
      </p:sp>
      <p:sp>
        <p:nvSpPr>
          <p:cNvPr id="30" name="TextBox 29"/>
          <p:cNvSpPr txBox="1"/>
          <p:nvPr/>
        </p:nvSpPr>
        <p:spPr>
          <a:xfrm>
            <a:off x="8455770" y="1205114"/>
            <a:ext cx="341087" cy="246221"/>
          </a:xfrm>
          <a:prstGeom prst="rect">
            <a:avLst/>
          </a:prstGeom>
          <a:noFill/>
        </p:spPr>
        <p:txBody>
          <a:bodyPr wrap="square" rtlCol="0">
            <a:spAutoFit/>
          </a:bodyPr>
          <a:lstStyle/>
          <a:p>
            <a:pPr>
              <a:defRPr/>
            </a:pPr>
            <a:r>
              <a:rPr lang="en-US" sz="1000" b="1" kern="0" dirty="0">
                <a:solidFill>
                  <a:srgbClr val="99B2C8"/>
                </a:solidFill>
              </a:rPr>
              <a:t>6</a:t>
            </a:r>
            <a:endParaRPr lang="en-US" sz="1000" b="1" kern="0" dirty="0">
              <a:solidFill>
                <a:srgbClr val="99B2C8"/>
              </a:solidFill>
            </a:endParaRPr>
          </a:p>
        </p:txBody>
      </p:sp>
      <p:sp>
        <p:nvSpPr>
          <p:cNvPr id="31" name="TextBox 30"/>
          <p:cNvSpPr txBox="1"/>
          <p:nvPr/>
        </p:nvSpPr>
        <p:spPr>
          <a:xfrm>
            <a:off x="8110045" y="989037"/>
            <a:ext cx="308455" cy="246221"/>
          </a:xfrm>
          <a:prstGeom prst="rect">
            <a:avLst/>
          </a:prstGeom>
          <a:noFill/>
        </p:spPr>
        <p:txBody>
          <a:bodyPr wrap="square" rtlCol="0">
            <a:spAutoFit/>
          </a:bodyPr>
          <a:lstStyle/>
          <a:p>
            <a:pPr>
              <a:defRPr/>
            </a:pPr>
            <a:r>
              <a:rPr lang="en-US" sz="1000" b="1" kern="0" dirty="0">
                <a:solidFill>
                  <a:srgbClr val="99B2C8"/>
                </a:solidFill>
              </a:rPr>
              <a:t>9</a:t>
            </a:r>
            <a:endParaRPr lang="en-US" sz="1000" b="1" kern="0" dirty="0">
              <a:solidFill>
                <a:srgbClr val="99B2C8"/>
              </a:solidFill>
            </a:endParaRPr>
          </a:p>
        </p:txBody>
      </p:sp>
      <p:sp>
        <p:nvSpPr>
          <p:cNvPr id="32" name="TextBox 31"/>
          <p:cNvSpPr txBox="1"/>
          <p:nvPr/>
        </p:nvSpPr>
        <p:spPr>
          <a:xfrm>
            <a:off x="8393943" y="705246"/>
            <a:ext cx="371406" cy="246221"/>
          </a:xfrm>
          <a:prstGeom prst="rect">
            <a:avLst/>
          </a:prstGeom>
          <a:noFill/>
        </p:spPr>
        <p:txBody>
          <a:bodyPr wrap="square" rtlCol="0">
            <a:spAutoFit/>
          </a:bodyPr>
          <a:lstStyle/>
          <a:p>
            <a:pPr>
              <a:defRPr/>
            </a:pPr>
            <a:r>
              <a:rPr lang="en-US" sz="1000" b="1" kern="0" dirty="0">
                <a:solidFill>
                  <a:srgbClr val="99B2C8"/>
                </a:solidFill>
              </a:rPr>
              <a:t>12</a:t>
            </a:r>
            <a:endParaRPr lang="en-US" sz="1000" b="1" kern="0" dirty="0">
              <a:solidFill>
                <a:srgbClr val="99B2C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80000">
                <p:cTn id="29" fill="hold" display="0">
                  <p:stCondLst>
                    <p:cond delay="indefinite"/>
                  </p:stCondLst>
                  <p:endCondLst>
                    <p:cond evt="onStopAudio" delay="0">
                      <p:tgtEl>
                        <p:sldTgt/>
                      </p:tgtEl>
                    </p:cond>
                  </p:endCondLst>
                </p:cTn>
                <p:tgtEl>
                  <p:spTgt spid="10"/>
                </p:tgtEl>
              </p:cMediaNode>
            </p:audio>
            <p:audio>
              <p:cMediaNode vol="80000">
                <p:cTn id="30" fill="hold" display="0">
                  <p:stCondLst>
                    <p:cond delay="indefinite"/>
                  </p:stCondLst>
                  <p:endCondLst>
                    <p:cond evt="onStopAudio" delay="0">
                      <p:tgtEl>
                        <p:sldTgt/>
                      </p:tgtEl>
                    </p:cond>
                  </p:endCondLst>
                </p:cTn>
                <p:tgtEl>
                  <p:spTgt spid="11"/>
                </p:tgtEl>
              </p:cMediaNode>
            </p:audio>
            <p:audio>
              <p:cMediaNode vol="80000">
                <p:cTn id="31" fill="hold" display="0">
                  <p:stCondLst>
                    <p:cond delay="indefinite"/>
                  </p:stCondLst>
                  <p:endCondLst>
                    <p:cond evt="onStopAudio" delay="0">
                      <p:tgtEl>
                        <p:sldTgt/>
                      </p:tgtEl>
                    </p:cond>
                  </p:endCondLst>
                </p:cTn>
                <p:tgtEl>
                  <p:spTgt spid="12"/>
                </p:tgtEl>
              </p:cMediaNode>
            </p:audio>
            <p:audio>
              <p:cMediaNode vol="80000">
                <p:cTn id="32" fill="hold" display="0">
                  <p:stCondLst>
                    <p:cond delay="indefinite"/>
                  </p:stCondLst>
                  <p:endCondLst>
                    <p:cond evt="onStopAudio" delay="0">
                      <p:tgtEl>
                        <p:sldTgt/>
                      </p:tgtEl>
                    </p:cond>
                  </p:endCondLst>
                </p:cTn>
                <p:tgtEl>
                  <p:spTgt spid="13"/>
                </p:tgtEl>
              </p:cMediaNode>
            </p:audio>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 presetClass="mediacall" presetSubtype="0" fill="hold" nodeType="withEffect">
                                  <p:stCondLst>
                                    <p:cond delay="0"/>
                                  </p:stCondLst>
                                  <p:childTnLst>
                                    <p:cmd type="call" cmd="playFrom(0.0)">
                                      <p:cBhvr>
                                        <p:cTn id="43" dur="8091" fill="hold"/>
                                        <p:tgtEl>
                                          <p:spTgt spid="10"/>
                                        </p:tgtEl>
                                      </p:cBhvr>
                                    </p:cmd>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6"/>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 presetClass="mediacall" presetSubtype="0" fill="hold" nodeType="withEffect">
                                  <p:stCondLst>
                                    <p:cond delay="0"/>
                                  </p:stCondLst>
                                  <p:childTnLst>
                                    <p:cmd type="call" cmd="playFrom(0.0)">
                                      <p:cBhvr>
                                        <p:cTn id="57" dur="8158" fill="hold"/>
                                        <p:tgtEl>
                                          <p:spTgt spid="13"/>
                                        </p:tgtEl>
                                      </p:cBhvr>
                                    </p:cmd>
                                  </p:childTnLst>
                                </p:cTn>
                              </p:par>
                            </p:childTnLst>
                          </p:cTn>
                        </p:par>
                      </p:childTnLst>
                    </p:cTn>
                  </p:par>
                </p:childTnLst>
              </p:cTn>
              <p:nextCondLst>
                <p:cond evt="onClick" delay="0">
                  <p:tgtEl>
                    <p:spTgt spid="8"/>
                  </p:tgtEl>
                </p:cond>
              </p:nextCondLst>
            </p:seq>
            <p:seq concurrent="1" nextAc="seek">
              <p:cTn id="58" restart="whenNotActive" fill="hold" evtFilter="cancelBubble" nodeType="interactiveSeq">
                <p:stCondLst>
                  <p:cond evt="onClick" delay="0">
                    <p:tgtEl>
                      <p:spTgt spid="7"/>
                    </p:tgtEl>
                  </p:cond>
                </p:stCondLst>
                <p:endSync evt="end" delay="0">
                  <p:rtn val="all"/>
                </p:endSync>
                <p:childTnLst>
                  <p:par>
                    <p:cTn id="59" fill="hold">
                      <p:stCondLst>
                        <p:cond delay="0"/>
                      </p:stCondLst>
                      <p:childTnLst>
                        <p:par>
                          <p:cTn id="60" fill="hold">
                            <p:stCondLst>
                              <p:cond delay="0"/>
                            </p:stCondLst>
                            <p:childTnLst>
                              <p:par>
                                <p:cTn id="61" presetID="1" presetClass="mediacall" presetSubtype="0" fill="hold" nodeType="withEffect">
                                  <p:stCondLst>
                                    <p:cond delay="0"/>
                                  </p:stCondLst>
                                  <p:childTnLst>
                                    <p:cmd type="call" cmd="playFrom(0.0)">
                                      <p:cBhvr>
                                        <p:cTn id="62" dur="8158" fill="hold"/>
                                        <p:tgtEl>
                                          <p:spTgt spid="12"/>
                                        </p:tgtEl>
                                      </p:cBhvr>
                                    </p:cmd>
                                  </p:childTnLst>
                                </p:cTn>
                              </p:par>
                              <p:par>
                                <p:cTn id="63" presetID="10"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1" presetClass="mediacall" presetSubtype="0" fill="hold" nodeType="withEffect">
                                  <p:stCondLst>
                                    <p:cond delay="0"/>
                                  </p:stCondLst>
                                  <p:childTnLst>
                                    <p:cmd type="call" cmd="playFrom(0.0)">
                                      <p:cBhvr>
                                        <p:cTn id="73" dur="8158" fill="hold"/>
                                        <p:tgtEl>
                                          <p:spTgt spid="11"/>
                                        </p:tgtEl>
                                      </p:cBhvr>
                                    </p:cmd>
                                  </p:childTnLst>
                                </p:cTn>
                              </p:par>
                            </p:childTnLst>
                          </p:cTn>
                        </p:par>
                      </p:childTnLst>
                    </p:cTn>
                  </p:par>
                </p:childTnLst>
              </p:cTn>
              <p:nextCondLst>
                <p:cond evt="onClick" delay="0">
                  <p:tgtEl>
                    <p:spTgt spid="6"/>
                  </p:tgtEl>
                </p:cond>
              </p:nextCondLst>
            </p:seq>
            <p:seq concurrent="1" nextAc="seek">
              <p:cTn id="74" restart="whenNotActive" fill="hold" evtFilter="cancelBubble" nodeType="interactiveSeq">
                <p:stCondLst>
                  <p:cond evt="onClick" delay="0">
                    <p:tgtEl>
                      <p:spTgt spid="24"/>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6"/>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3000" fill="hold"/>
                                        <p:tgtEl>
                                          <p:spTgt spid="21"/>
                                        </p:tgtEl>
                                        <p:attrNameLst>
                                          <p:attrName>ppt_w</p:attrName>
                                        </p:attrNameLst>
                                      </p:cBhvr>
                                      <p:tavLst>
                                        <p:tav tm="0">
                                          <p:val>
                                            <p:fltVal val="0"/>
                                          </p:val>
                                        </p:tav>
                                        <p:tav tm="100000">
                                          <p:val>
                                            <p:strVal val="#ppt_w"/>
                                          </p:val>
                                        </p:tav>
                                      </p:tavLst>
                                    </p:anim>
                                    <p:anim calcmode="lin" valueType="num">
                                      <p:cBhvr>
                                        <p:cTn id="83" dur="3000" fill="hold"/>
                                        <p:tgtEl>
                                          <p:spTgt spid="21"/>
                                        </p:tgtEl>
                                        <p:attrNameLst>
                                          <p:attrName>ppt_h</p:attrName>
                                        </p:attrNameLst>
                                      </p:cBhvr>
                                      <p:tavLst>
                                        <p:tav tm="0">
                                          <p:val>
                                            <p:fltVal val="0"/>
                                          </p:val>
                                        </p:tav>
                                        <p:tav tm="100000">
                                          <p:val>
                                            <p:strVal val="#ppt_h"/>
                                          </p:val>
                                        </p:tav>
                                      </p:tavLst>
                                    </p:anim>
                                    <p:animEffect transition="in" filter="fade">
                                      <p:cBhvr>
                                        <p:cTn id="84" dur="3000"/>
                                        <p:tgtEl>
                                          <p:spTgt spid="21"/>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4"/>
                  </p:tgtEl>
                </p:cond>
              </p:nextCondLst>
            </p:seq>
          </p:childTnLst>
        </p:cTn>
      </p:par>
    </p:tnLst>
    <p:bldLst>
      <p:bldP spid="4" grpId="0" bldLvl="0" animBg="1"/>
      <p:bldP spid="6" grpId="0" animBg="1"/>
      <p:bldP spid="7" grpId="0" animBg="1"/>
      <p:bldP spid="8" grpId="0" animBg="1"/>
      <p:bldP spid="16" grpId="0" animBg="1"/>
      <p:bldP spid="16" grpId="1" animBg="1"/>
      <p:bldP spid="17" grpId="0"/>
      <p:bldP spid="17"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6000" r="-6000"/>
          </a:stretch>
        </a:blipFill>
        <a:effectLst/>
      </p:bgPr>
    </p:bg>
    <p:spTree>
      <p:nvGrpSpPr>
        <p:cNvPr id="1" name=""/>
        <p:cNvGrpSpPr/>
        <p:nvPr/>
      </p:nvGrpSpPr>
      <p:grpSpPr>
        <a:xfrm>
          <a:off x="0" y="0"/>
          <a:ext cx="0" cy="0"/>
          <a:chOff x="0" y="0"/>
          <a:chExt cx="0" cy="0"/>
        </a:xfrm>
      </p:grpSpPr>
      <p:sp>
        <p:nvSpPr>
          <p:cNvPr id="2" name="Rounded Rectangle 1"/>
          <p:cNvSpPr/>
          <p:nvPr/>
        </p:nvSpPr>
        <p:spPr>
          <a:xfrm>
            <a:off x="1143000" y="304800"/>
            <a:ext cx="51816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1143000" y="319690"/>
            <a:ext cx="5181600" cy="2062103"/>
          </a:xfrm>
          <a:prstGeom prst="rect">
            <a:avLst/>
          </a:prstGeom>
          <a:noFill/>
        </p:spPr>
        <p:txBody>
          <a:bodyPr wrap="square" rtlCol="0">
            <a:spAutoFit/>
          </a:bodyPr>
          <a:lstStyle/>
          <a:p>
            <a:pPr marL="28575" marR="28575" algn="just">
              <a:spcBef>
                <a:spcPts val="0"/>
              </a:spcBef>
              <a:spcAft>
                <a:spcPts val="0"/>
              </a:spcAft>
            </a:pPr>
            <a:r>
              <a:rPr lang="vi-VN" sz="3200" smtClean="0">
                <a:solidFill>
                  <a:srgbClr val="000000"/>
                </a:solidFill>
                <a:effectLst/>
                <a:latin typeface="Times New Roman"/>
              </a:rPr>
              <a:t>Nhiệt kế thường dùng hoạt động dựa trên hiện tượng nào?</a:t>
            </a:r>
            <a:endParaRPr lang="vi-VN" sz="2800" smtClean="0">
              <a:effectLst/>
              <a:latin typeface="Times New Roman"/>
            </a:endParaRPr>
          </a:p>
          <a:p>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31086" y="3404174"/>
            <a:ext cx="4469514"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smtClean="0">
                <a:solidFill>
                  <a:prstClr val="black"/>
                </a:solidFill>
                <a:latin typeface="Times New Roman" pitchFamily="18" charset="0"/>
                <a:cs typeface="Times New Roman" pitchFamily="18" charset="0"/>
              </a:rPr>
              <a:t>B. Sự dãn nở vì nhiệt của chất lỏng</a:t>
            </a:r>
            <a:endParaRPr lang="en-US" sz="2400" dirty="0">
              <a:solidFill>
                <a:prstClr val="black"/>
              </a:solidFill>
              <a:latin typeface="Times New Roman" pitchFamily="18" charset="0"/>
              <a:cs typeface="Times New Roman" pitchFamily="18" charset="0"/>
            </a:endParaRPr>
          </a:p>
        </p:txBody>
      </p:sp>
      <p:sp>
        <p:nvSpPr>
          <p:cNvPr id="6" name="TextBox 5"/>
          <p:cNvSpPr txBox="1"/>
          <p:nvPr/>
        </p:nvSpPr>
        <p:spPr>
          <a:xfrm>
            <a:off x="457200" y="5517585"/>
            <a:ext cx="4762872"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smtClean="0">
                <a:solidFill>
                  <a:prstClr val="black"/>
                </a:solidFill>
                <a:latin typeface="Times New Roman" pitchFamily="18" charset="0"/>
                <a:cs typeface="Times New Roman" pitchFamily="18" charset="0"/>
              </a:rPr>
              <a:t>D. Sự dãn nở vì nhiệt của các chất</a:t>
            </a:r>
            <a:endParaRPr lang="en-US" sz="2400" dirty="0">
              <a:solidFill>
                <a:prstClr val="black"/>
              </a:solidFill>
              <a:latin typeface="Times New Roman" pitchFamily="18" charset="0"/>
              <a:cs typeface="Times New Roman" pitchFamily="18" charset="0"/>
            </a:endParaRPr>
          </a:p>
        </p:txBody>
      </p:sp>
      <p:sp>
        <p:nvSpPr>
          <p:cNvPr id="7" name="TextBox 6"/>
          <p:cNvSpPr txBox="1"/>
          <p:nvPr/>
        </p:nvSpPr>
        <p:spPr>
          <a:xfrm>
            <a:off x="457199" y="4548576"/>
            <a:ext cx="4762873"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smtClean="0">
                <a:solidFill>
                  <a:prstClr val="black"/>
                </a:solidFill>
                <a:latin typeface="Times New Roman" pitchFamily="18" charset="0"/>
                <a:cs typeface="Times New Roman" pitchFamily="18" charset="0"/>
              </a:rPr>
              <a:t>C. Sự dãn nở vì nhiệt của chất khí </a:t>
            </a:r>
            <a:endParaRPr lang="en-US" sz="2400" dirty="0">
              <a:solidFill>
                <a:prstClr val="black"/>
              </a:solidFill>
              <a:latin typeface="Times New Roman" pitchFamily="18" charset="0"/>
              <a:cs typeface="Times New Roman" pitchFamily="18" charset="0"/>
            </a:endParaRPr>
          </a:p>
        </p:txBody>
      </p:sp>
      <p:sp>
        <p:nvSpPr>
          <p:cNvPr id="8" name="TextBox 7"/>
          <p:cNvSpPr txBox="1"/>
          <p:nvPr/>
        </p:nvSpPr>
        <p:spPr>
          <a:xfrm>
            <a:off x="331086" y="2168344"/>
            <a:ext cx="4312922"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vi-VN" sz="2400" smtClean="0">
                <a:solidFill>
                  <a:prstClr val="black"/>
                </a:solidFill>
                <a:latin typeface="+mj-lt"/>
              </a:rPr>
              <a:t>A.</a:t>
            </a:r>
            <a:r>
              <a:rPr lang="en-GB" sz="2400" smtClean="0">
                <a:solidFill>
                  <a:prstClr val="black"/>
                </a:solidFill>
                <a:latin typeface="+mj-lt"/>
              </a:rPr>
              <a:t>Sự dãn nở vì nhiệt của chất rắn</a:t>
            </a:r>
            <a:r>
              <a:rPr lang="en-US" sz="3200" smtClean="0">
                <a:solidFill>
                  <a:prstClr val="black"/>
                </a:solidFill>
                <a:latin typeface="Times New Roman" panose="02020603050405020304" pitchFamily="18" charset="0"/>
                <a:cs typeface="Times New Roman" panose="02020603050405020304" pitchFamily="18" charset="0"/>
              </a:rPr>
              <a:t>.</a:t>
            </a:r>
            <a:endParaRPr lang="vi-VN" dirty="0">
              <a:solidFill>
                <a:prstClr val="black"/>
              </a:solidFill>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240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40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334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44330" y="2345801"/>
            <a:ext cx="609600" cy="609600"/>
          </a:xfrm>
          <a:prstGeom prst="rect">
            <a:avLst/>
          </a:prstGeom>
        </p:spPr>
      </p:pic>
      <p:sp>
        <p:nvSpPr>
          <p:cNvPr id="16" name="Cloud 15"/>
          <p:cNvSpPr/>
          <p:nvPr/>
        </p:nvSpPr>
        <p:spPr>
          <a:xfrm>
            <a:off x="4950665" y="2116793"/>
            <a:ext cx="3505200" cy="2197387"/>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5562600" y="2676877"/>
            <a:ext cx="1752600" cy="1077218"/>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CHÚC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MỪNG</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37184" y="4202434"/>
            <a:ext cx="969010" cy="987095"/>
          </a:xfrm>
          <a:prstGeom prst="rect">
            <a:avLst/>
          </a:prstGeom>
        </p:spPr>
      </p:pic>
      <p:pic>
        <p:nvPicPr>
          <p:cNvPr id="19" name="Picture 18"/>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214745" y="5252421"/>
            <a:ext cx="1046571" cy="1066104"/>
          </a:xfrm>
          <a:prstGeom prst="rect">
            <a:avLst/>
          </a:prstGeom>
        </p:spPr>
      </p:pic>
      <p:pic>
        <p:nvPicPr>
          <p:cNvPr id="20" name="Picture 19"/>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214745" y="1753759"/>
            <a:ext cx="1008350" cy="1027169"/>
          </a:xfrm>
          <a:prstGeom prst="rect">
            <a:avLst/>
          </a:prstGeom>
        </p:spPr>
      </p:pic>
      <p:pic>
        <p:nvPicPr>
          <p:cNvPr id="21" name="q2">
            <a:hlinkClick r:id="" action="ppaction://noaction"/>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a:fillRect/>
          </a:stretch>
        </p:blipFill>
        <p:spPr>
          <a:xfrm>
            <a:off x="7885515" y="5596866"/>
            <a:ext cx="1293121" cy="1217178"/>
          </a:xfrm>
          <a:prstGeom prst="rect">
            <a:avLst/>
          </a:prstGeom>
        </p:spPr>
      </p:pic>
      <p:grpSp>
        <p:nvGrpSpPr>
          <p:cNvPr id="22" name="times up"/>
          <p:cNvGrpSpPr/>
          <p:nvPr/>
        </p:nvGrpSpPr>
        <p:grpSpPr>
          <a:xfrm>
            <a:off x="7861406" y="1805905"/>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8176520" y="54295"/>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endParaRPr lang="en-US" sz="1050" kern="0" dirty="0">
              <a:solidFill>
                <a:srgbClr val="FF0000"/>
              </a:solidFill>
            </a:endParaRPr>
          </a:p>
        </p:txBody>
      </p:sp>
      <p:pic>
        <p:nvPicPr>
          <p:cNvPr id="26" name="Picture 2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776253" y="358676"/>
            <a:ext cx="1370670" cy="1366322"/>
          </a:xfrm>
          <a:prstGeom prst="rect">
            <a:avLst/>
          </a:prstGeom>
        </p:spPr>
      </p:pic>
      <p:grpSp>
        <p:nvGrpSpPr>
          <p:cNvPr id="27" name="Clock hand spin"/>
          <p:cNvGrpSpPr/>
          <p:nvPr/>
        </p:nvGrpSpPr>
        <p:grpSpPr>
          <a:xfrm rot="1786145">
            <a:off x="8198738" y="936046"/>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kern="0" dirty="0">
                <a:solidFill>
                  <a:sysClr val="windowText" lastClr="000000"/>
                </a:solidFill>
              </a:endParaRPr>
            </a:p>
          </p:txBody>
        </p:sp>
      </p:grpSp>
      <p:sp>
        <p:nvSpPr>
          <p:cNvPr id="30" name="TextBox 29"/>
          <p:cNvSpPr txBox="1"/>
          <p:nvPr/>
        </p:nvSpPr>
        <p:spPr>
          <a:xfrm>
            <a:off x="8619023" y="981409"/>
            <a:ext cx="281032" cy="246221"/>
          </a:xfrm>
          <a:prstGeom prst="rect">
            <a:avLst/>
          </a:prstGeom>
          <a:noFill/>
        </p:spPr>
        <p:txBody>
          <a:bodyPr wrap="square" rtlCol="0">
            <a:spAutoFit/>
          </a:bodyPr>
          <a:lstStyle/>
          <a:p>
            <a:pPr>
              <a:defRPr/>
            </a:pPr>
            <a:r>
              <a:rPr lang="en-US" sz="1000" b="1" kern="0" dirty="0">
                <a:solidFill>
                  <a:srgbClr val="99B2C8"/>
                </a:solidFill>
              </a:rPr>
              <a:t>3</a:t>
            </a:r>
            <a:endParaRPr lang="en-US" sz="1000" b="1" kern="0" dirty="0">
              <a:solidFill>
                <a:srgbClr val="99B2C8"/>
              </a:solidFill>
            </a:endParaRPr>
          </a:p>
        </p:txBody>
      </p:sp>
      <p:sp>
        <p:nvSpPr>
          <p:cNvPr id="31" name="TextBox 30"/>
          <p:cNvSpPr txBox="1"/>
          <p:nvPr/>
        </p:nvSpPr>
        <p:spPr>
          <a:xfrm>
            <a:off x="8366436" y="1235056"/>
            <a:ext cx="341087" cy="246221"/>
          </a:xfrm>
          <a:prstGeom prst="rect">
            <a:avLst/>
          </a:prstGeom>
          <a:noFill/>
        </p:spPr>
        <p:txBody>
          <a:bodyPr wrap="square" rtlCol="0">
            <a:spAutoFit/>
          </a:bodyPr>
          <a:lstStyle/>
          <a:p>
            <a:pPr>
              <a:defRPr/>
            </a:pPr>
            <a:r>
              <a:rPr lang="en-US" sz="1000" b="1" kern="0" dirty="0">
                <a:solidFill>
                  <a:srgbClr val="99B2C8"/>
                </a:solidFill>
              </a:rPr>
              <a:t>6</a:t>
            </a:r>
            <a:endParaRPr lang="en-US" sz="1000" b="1" kern="0" dirty="0">
              <a:solidFill>
                <a:srgbClr val="99B2C8"/>
              </a:solidFill>
            </a:endParaRPr>
          </a:p>
        </p:txBody>
      </p:sp>
      <p:sp>
        <p:nvSpPr>
          <p:cNvPr id="32" name="TextBox 31"/>
          <p:cNvSpPr txBox="1"/>
          <p:nvPr/>
        </p:nvSpPr>
        <p:spPr>
          <a:xfrm>
            <a:off x="8020711" y="1018979"/>
            <a:ext cx="308455" cy="246221"/>
          </a:xfrm>
          <a:prstGeom prst="rect">
            <a:avLst/>
          </a:prstGeom>
          <a:noFill/>
        </p:spPr>
        <p:txBody>
          <a:bodyPr wrap="square" rtlCol="0">
            <a:spAutoFit/>
          </a:bodyPr>
          <a:lstStyle/>
          <a:p>
            <a:pPr>
              <a:defRPr/>
            </a:pPr>
            <a:r>
              <a:rPr lang="en-US" sz="1000" b="1" kern="0" dirty="0">
                <a:solidFill>
                  <a:srgbClr val="99B2C8"/>
                </a:solidFill>
              </a:rPr>
              <a:t>9</a:t>
            </a:r>
            <a:endParaRPr lang="en-US" sz="1000" b="1" kern="0" dirty="0">
              <a:solidFill>
                <a:srgbClr val="99B2C8"/>
              </a:solidFill>
            </a:endParaRPr>
          </a:p>
        </p:txBody>
      </p:sp>
      <p:sp>
        <p:nvSpPr>
          <p:cNvPr id="33" name="TextBox 32"/>
          <p:cNvSpPr txBox="1"/>
          <p:nvPr/>
        </p:nvSpPr>
        <p:spPr>
          <a:xfrm>
            <a:off x="8304609" y="735188"/>
            <a:ext cx="371406" cy="246221"/>
          </a:xfrm>
          <a:prstGeom prst="rect">
            <a:avLst/>
          </a:prstGeom>
          <a:noFill/>
        </p:spPr>
        <p:txBody>
          <a:bodyPr wrap="square" rtlCol="0">
            <a:spAutoFit/>
          </a:bodyPr>
          <a:lstStyle/>
          <a:p>
            <a:pPr>
              <a:defRPr/>
            </a:pPr>
            <a:r>
              <a:rPr lang="en-US" sz="1000" b="1" kern="0" dirty="0">
                <a:solidFill>
                  <a:srgbClr val="99B2C8"/>
                </a:solidFill>
              </a:rPr>
              <a:t>12</a:t>
            </a:r>
            <a:endParaRPr lang="en-US" sz="1000" b="1" kern="0" dirty="0">
              <a:solidFill>
                <a:srgbClr val="99B2C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16000" r="-16000"/>
          </a:stretch>
        </a:blipFill>
        <a:effectLst/>
      </p:bgPr>
    </p:bg>
    <p:spTree>
      <p:nvGrpSpPr>
        <p:cNvPr id="1" name=""/>
        <p:cNvGrpSpPr/>
        <p:nvPr/>
      </p:nvGrpSpPr>
      <p:grpSpPr>
        <a:xfrm>
          <a:off x="0" y="0"/>
          <a:ext cx="0" cy="0"/>
          <a:chOff x="0" y="0"/>
          <a:chExt cx="0" cy="0"/>
        </a:xfrm>
      </p:grpSpPr>
      <p:sp>
        <p:nvSpPr>
          <p:cNvPr id="2" name="Rounded Rectangle 1"/>
          <p:cNvSpPr/>
          <p:nvPr/>
        </p:nvSpPr>
        <p:spPr>
          <a:xfrm>
            <a:off x="906239" y="304800"/>
            <a:ext cx="5951761" cy="1447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1018973" y="488263"/>
            <a:ext cx="5978236" cy="830997"/>
          </a:xfrm>
          <a:prstGeom prst="rect">
            <a:avLst/>
          </a:prstGeom>
          <a:noFill/>
        </p:spPr>
        <p:txBody>
          <a:bodyPr wrap="square" rtlCol="0">
            <a:spAutoFit/>
          </a:bodyPr>
          <a:lstStyle/>
          <a:p>
            <a:r>
              <a:rPr lang="en-GB" sz="2400" smtClean="0">
                <a:solidFill>
                  <a:srgbClr val="FFFF00"/>
                </a:solidFill>
                <a:latin typeface="Times New Roman" pitchFamily="18" charset="0"/>
                <a:cs typeface="Times New Roman" pitchFamily="18" charset="0"/>
              </a:rPr>
              <a:t>Để đo nhiệt độ cơ thể ta nên dùng loại nhiệt kế nào</a:t>
            </a:r>
            <a:r>
              <a:rPr lang="vi-VN" sz="2000" smtClean="0">
                <a:solidFill>
                  <a:prstClr val="black"/>
                </a:solidFill>
              </a:rPr>
              <a:t>.</a:t>
            </a:r>
            <a:endParaRPr lang="vi-VN" sz="2000" dirty="0">
              <a:solidFill>
                <a:prstClr val="black"/>
              </a:solidFill>
            </a:endParaRPr>
          </a:p>
        </p:txBody>
      </p:sp>
      <p:sp>
        <p:nvSpPr>
          <p:cNvPr id="4" name="TextBox 3"/>
          <p:cNvSpPr txBox="1"/>
          <p:nvPr/>
        </p:nvSpPr>
        <p:spPr>
          <a:xfrm>
            <a:off x="457200" y="4380502"/>
            <a:ext cx="22860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smtClean="0">
                <a:solidFill>
                  <a:prstClr val="black"/>
                </a:solidFill>
                <a:latin typeface="Times New Roman" panose="02020603050405020304" pitchFamily="18" charset="0"/>
                <a:cs typeface="Times New Roman" panose="02020603050405020304" pitchFamily="18" charset="0"/>
              </a:rPr>
              <a:t>C. Nhiệt kế y tế </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20664" y="5547055"/>
            <a:ext cx="2613481"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smtClean="0">
                <a:solidFill>
                  <a:prstClr val="black"/>
                </a:solidFill>
                <a:latin typeface="Times New Roman" panose="02020603050405020304" pitchFamily="18" charset="0"/>
                <a:cs typeface="Times New Roman" panose="02020603050405020304" pitchFamily="18" charset="0"/>
              </a:rPr>
              <a:t>D. Cả 3 nhiệt kế trên</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91876" y="2601994"/>
            <a:ext cx="2746648"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smtClean="0">
                <a:solidFill>
                  <a:prstClr val="black"/>
                </a:solidFill>
                <a:latin typeface="Times New Roman" panose="02020603050405020304" pitchFamily="18" charset="0"/>
                <a:cs typeface="Times New Roman" panose="02020603050405020304" pitchFamily="18" charset="0"/>
              </a:rPr>
              <a:t>A. Nhiệt kế rượu</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26472" y="3589585"/>
            <a:ext cx="22860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smtClean="0">
                <a:solidFill>
                  <a:prstClr val="black"/>
                </a:solidFill>
                <a:latin typeface="Times New Roman" panose="02020603050405020304" pitchFamily="18" charset="0"/>
                <a:cs typeface="Times New Roman" panose="02020603050405020304" pitchFamily="18" charset="0"/>
              </a:rPr>
              <a:t>B. Nhiệt kế nước</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240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40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334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44330" y="2345801"/>
            <a:ext cx="609600" cy="609600"/>
          </a:xfrm>
          <a:prstGeom prst="rect">
            <a:avLst/>
          </a:prstGeom>
        </p:spPr>
      </p:pic>
      <p:sp>
        <p:nvSpPr>
          <p:cNvPr id="16" name="Cloud 15"/>
          <p:cNvSpPr/>
          <p:nvPr/>
        </p:nvSpPr>
        <p:spPr>
          <a:xfrm>
            <a:off x="3034146" y="2183115"/>
            <a:ext cx="3505200" cy="2197387"/>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4191000" y="2743200"/>
            <a:ext cx="1752600" cy="1077218"/>
          </a:xfrm>
          <a:prstGeom prst="rect">
            <a:avLst/>
          </a:prstGeom>
          <a:noFill/>
        </p:spPr>
        <p:txBody>
          <a:bodyPr wrap="square" rtlCol="0">
            <a:spAutoFit/>
          </a:bodyPr>
          <a:lstStyle/>
          <a:p>
            <a:r>
              <a:rPr lang="en-US" sz="320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82564" y="2061880"/>
            <a:ext cx="1060436" cy="1080227"/>
          </a:xfrm>
          <a:prstGeom prst="rect">
            <a:avLst/>
          </a:prstGeom>
        </p:spPr>
      </p:pic>
      <p:pic>
        <p:nvPicPr>
          <p:cNvPr id="19" name="Picture 18"/>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75028" y="5121984"/>
            <a:ext cx="1041707" cy="1061149"/>
          </a:xfrm>
          <a:prstGeom prst="rect">
            <a:avLst/>
          </a:prstGeom>
        </p:spPr>
      </p:pic>
      <p:pic>
        <p:nvPicPr>
          <p:cNvPr id="20" name="Picture 19"/>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75028" y="3124434"/>
            <a:ext cx="1076562" cy="1096654"/>
          </a:xfrm>
          <a:prstGeom prst="rect">
            <a:avLst/>
          </a:prstGeom>
        </p:spPr>
      </p:pic>
      <p:pic>
        <p:nvPicPr>
          <p:cNvPr id="21" name="q3">
            <a:hlinkClick r:id="" action="ppaction://noaction"/>
          </p:cNvPr>
          <p:cNvPicPr>
            <a:picLocks noChangeAspect="1"/>
          </p:cNvPicPr>
          <p:nvPr/>
        </p:nvPicPr>
        <p:blipFill rotWithShape="1">
          <a:blip r:embed="rId16" cstate="print">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a:fillRect/>
          </a:stretch>
        </p:blipFill>
        <p:spPr>
          <a:xfrm>
            <a:off x="7905420" y="5550187"/>
            <a:ext cx="1238580" cy="1265892"/>
          </a:xfrm>
          <a:prstGeom prst="rect">
            <a:avLst/>
          </a:prstGeom>
        </p:spPr>
      </p:pic>
      <p:grpSp>
        <p:nvGrpSpPr>
          <p:cNvPr id="22" name="times up"/>
          <p:cNvGrpSpPr/>
          <p:nvPr/>
        </p:nvGrpSpPr>
        <p:grpSpPr>
          <a:xfrm>
            <a:off x="7858483" y="1783021"/>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8173597" y="31411"/>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endParaRPr lang="en-US" sz="1050" kern="0" dirty="0">
              <a:solidFill>
                <a:srgbClr val="FF0000"/>
              </a:solidFill>
            </a:endParaRPr>
          </a:p>
        </p:txBody>
      </p:sp>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773330" y="335792"/>
            <a:ext cx="1370670" cy="1366322"/>
          </a:xfrm>
          <a:prstGeom prst="rect">
            <a:avLst/>
          </a:prstGeom>
        </p:spPr>
      </p:pic>
      <p:grpSp>
        <p:nvGrpSpPr>
          <p:cNvPr id="27" name="Clock hand spin"/>
          <p:cNvGrpSpPr/>
          <p:nvPr/>
        </p:nvGrpSpPr>
        <p:grpSpPr>
          <a:xfrm rot="1786145">
            <a:off x="8195815" y="913162"/>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kern="0" dirty="0">
                <a:solidFill>
                  <a:sysClr val="windowText" lastClr="000000"/>
                </a:solidFill>
              </a:endParaRPr>
            </a:p>
          </p:txBody>
        </p:sp>
      </p:grpSp>
      <p:sp>
        <p:nvSpPr>
          <p:cNvPr id="30" name="TextBox 29"/>
          <p:cNvSpPr txBox="1"/>
          <p:nvPr/>
        </p:nvSpPr>
        <p:spPr>
          <a:xfrm>
            <a:off x="8616100" y="958525"/>
            <a:ext cx="281032" cy="246221"/>
          </a:xfrm>
          <a:prstGeom prst="rect">
            <a:avLst/>
          </a:prstGeom>
          <a:noFill/>
        </p:spPr>
        <p:txBody>
          <a:bodyPr wrap="square" rtlCol="0">
            <a:spAutoFit/>
          </a:bodyPr>
          <a:lstStyle/>
          <a:p>
            <a:pPr>
              <a:defRPr/>
            </a:pPr>
            <a:r>
              <a:rPr lang="en-US" sz="1000" b="1" kern="0" dirty="0">
                <a:solidFill>
                  <a:srgbClr val="99B2C8"/>
                </a:solidFill>
              </a:rPr>
              <a:t>3</a:t>
            </a:r>
            <a:endParaRPr lang="en-US" sz="1000" b="1" kern="0" dirty="0">
              <a:solidFill>
                <a:srgbClr val="99B2C8"/>
              </a:solidFill>
            </a:endParaRPr>
          </a:p>
        </p:txBody>
      </p:sp>
      <p:sp>
        <p:nvSpPr>
          <p:cNvPr id="31" name="TextBox 30"/>
          <p:cNvSpPr txBox="1"/>
          <p:nvPr/>
        </p:nvSpPr>
        <p:spPr>
          <a:xfrm>
            <a:off x="8363513" y="1212172"/>
            <a:ext cx="341087" cy="246221"/>
          </a:xfrm>
          <a:prstGeom prst="rect">
            <a:avLst/>
          </a:prstGeom>
          <a:noFill/>
        </p:spPr>
        <p:txBody>
          <a:bodyPr wrap="square" rtlCol="0">
            <a:spAutoFit/>
          </a:bodyPr>
          <a:lstStyle/>
          <a:p>
            <a:pPr>
              <a:defRPr/>
            </a:pPr>
            <a:r>
              <a:rPr lang="en-US" sz="1000" b="1" kern="0" dirty="0">
                <a:solidFill>
                  <a:srgbClr val="99B2C8"/>
                </a:solidFill>
              </a:rPr>
              <a:t>6</a:t>
            </a:r>
            <a:endParaRPr lang="en-US" sz="1000" b="1" kern="0" dirty="0">
              <a:solidFill>
                <a:srgbClr val="99B2C8"/>
              </a:solidFill>
            </a:endParaRPr>
          </a:p>
        </p:txBody>
      </p:sp>
      <p:sp>
        <p:nvSpPr>
          <p:cNvPr id="32" name="TextBox 31"/>
          <p:cNvSpPr txBox="1"/>
          <p:nvPr/>
        </p:nvSpPr>
        <p:spPr>
          <a:xfrm>
            <a:off x="8017788" y="996095"/>
            <a:ext cx="308455" cy="246221"/>
          </a:xfrm>
          <a:prstGeom prst="rect">
            <a:avLst/>
          </a:prstGeom>
          <a:noFill/>
        </p:spPr>
        <p:txBody>
          <a:bodyPr wrap="square" rtlCol="0">
            <a:spAutoFit/>
          </a:bodyPr>
          <a:lstStyle/>
          <a:p>
            <a:pPr>
              <a:defRPr/>
            </a:pPr>
            <a:r>
              <a:rPr lang="en-US" sz="1000" b="1" kern="0" dirty="0">
                <a:solidFill>
                  <a:srgbClr val="99B2C8"/>
                </a:solidFill>
              </a:rPr>
              <a:t>9</a:t>
            </a:r>
            <a:endParaRPr lang="en-US" sz="1000" b="1" kern="0" dirty="0">
              <a:solidFill>
                <a:srgbClr val="99B2C8"/>
              </a:solidFill>
            </a:endParaRPr>
          </a:p>
        </p:txBody>
      </p:sp>
      <p:sp>
        <p:nvSpPr>
          <p:cNvPr id="33" name="TextBox 32"/>
          <p:cNvSpPr txBox="1"/>
          <p:nvPr/>
        </p:nvSpPr>
        <p:spPr>
          <a:xfrm>
            <a:off x="8301686" y="712304"/>
            <a:ext cx="371406" cy="246221"/>
          </a:xfrm>
          <a:prstGeom prst="rect">
            <a:avLst/>
          </a:prstGeom>
          <a:noFill/>
        </p:spPr>
        <p:txBody>
          <a:bodyPr wrap="square" rtlCol="0">
            <a:spAutoFit/>
          </a:bodyPr>
          <a:lstStyle/>
          <a:p>
            <a:pPr>
              <a:defRPr/>
            </a:pPr>
            <a:r>
              <a:rPr lang="en-US" sz="1000" b="1" kern="0" dirty="0">
                <a:solidFill>
                  <a:srgbClr val="99B2C8"/>
                </a:solidFill>
              </a:rPr>
              <a:t>12</a:t>
            </a:r>
            <a:endParaRPr lang="en-US" sz="1000" b="1" kern="0" dirty="0">
              <a:solidFill>
                <a:srgbClr val="99B2C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2000" r="-2000"/>
          </a:stretch>
        </a:blipFill>
        <a:effectLst/>
      </p:bgPr>
    </p:bg>
    <p:spTree>
      <p:nvGrpSpPr>
        <p:cNvPr id="1" name=""/>
        <p:cNvGrpSpPr/>
        <p:nvPr/>
      </p:nvGrpSpPr>
      <p:grpSpPr>
        <a:xfrm>
          <a:off x="0" y="0"/>
          <a:ext cx="0" cy="0"/>
          <a:chOff x="0" y="0"/>
          <a:chExt cx="0" cy="0"/>
        </a:xfrm>
      </p:grpSpPr>
      <p:sp>
        <p:nvSpPr>
          <p:cNvPr id="2" name="Rounded Rectangle 1"/>
          <p:cNvSpPr/>
          <p:nvPr/>
        </p:nvSpPr>
        <p:spPr>
          <a:xfrm>
            <a:off x="1143000" y="304800"/>
            <a:ext cx="56388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1184564" y="736312"/>
            <a:ext cx="5410200" cy="830997"/>
          </a:xfrm>
          <a:prstGeom prst="rect">
            <a:avLst/>
          </a:prstGeom>
          <a:noFill/>
        </p:spPr>
        <p:txBody>
          <a:bodyPr wrap="square" rtlCol="0">
            <a:spAutoFit/>
          </a:bodyPr>
          <a:lstStyle/>
          <a:p>
            <a:r>
              <a:rPr lang="en-GB" sz="2400" smtClean="0">
                <a:solidFill>
                  <a:prstClr val="black"/>
                </a:solidFill>
                <a:latin typeface="Times New Roman" pitchFamily="18" charset="0"/>
                <a:cs typeface="Times New Roman" pitchFamily="18" charset="0"/>
              </a:rPr>
              <a:t>Đơn vị đo nhiệt độ trong hệ đo lường SI là</a:t>
            </a:r>
            <a:r>
              <a:rPr lang="vi-VN" sz="2400" smtClean="0">
                <a:solidFill>
                  <a:prstClr val="black"/>
                </a:solidFill>
                <a:latin typeface="Times New Roman" pitchFamily="18" charset="0"/>
                <a:cs typeface="Times New Roman"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2362200"/>
            <a:ext cx="46482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smtClean="0">
                <a:solidFill>
                  <a:prstClr val="black"/>
                </a:solidFill>
                <a:latin typeface="Times New Roman" panose="02020603050405020304" pitchFamily="18" charset="0"/>
                <a:cs typeface="Times New Roman" panose="02020603050405020304" pitchFamily="18" charset="0"/>
              </a:rPr>
              <a:t>A. Kelvin(K)</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46804" y="5474353"/>
            <a:ext cx="4572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smtClean="0">
                <a:solidFill>
                  <a:prstClr val="black"/>
                </a:solidFill>
                <a:latin typeface="Times New Roman" panose="02020603050405020304" pitchFamily="18" charset="0"/>
                <a:cs typeface="Times New Roman" panose="02020603050405020304" pitchFamily="18" charset="0"/>
              </a:rPr>
              <a:t>D. Cả 3 đơn vị trên</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57200" y="4231451"/>
            <a:ext cx="2458616" cy="101463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nSpc>
                <a:spcPct val="115000"/>
              </a:lnSpc>
              <a:spcAft>
                <a:spcPts val="1000"/>
              </a:spcAft>
            </a:pPr>
            <a:r>
              <a:rPr lang="en-US" sz="2400" smtClean="0">
                <a:solidFill>
                  <a:prstClr val="black"/>
                </a:solidFill>
                <a:latin typeface="Times New Roman" panose="02020603050405020304" pitchFamily="18" charset="0"/>
                <a:cs typeface="Times New Roman" panose="02020603050405020304" pitchFamily="18" charset="0"/>
              </a:rPr>
              <a:t>C. Fahrenheit(</a:t>
            </a:r>
            <a:r>
              <a:rPr lang="en-GB" sz="2400" baseline="30000" smtClean="0">
                <a:effectLst/>
                <a:latin typeface="Times New Roman"/>
                <a:ea typeface="Calibri"/>
                <a:cs typeface="Times New Roman"/>
              </a:rPr>
              <a:t>0</a:t>
            </a:r>
            <a:r>
              <a:rPr lang="en-GB" sz="2400" smtClean="0">
                <a:effectLst/>
                <a:latin typeface="Times New Roman"/>
                <a:ea typeface="Calibri"/>
                <a:cs typeface="Times New Roman"/>
              </a:rPr>
              <a:t>F</a:t>
            </a:r>
            <a:endParaRPr lang="en-GB" sz="1100">
              <a:ea typeface="Calibri"/>
              <a:cs typeface="Times New Roman"/>
            </a:endParaRPr>
          </a:p>
          <a:p>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57200" y="3009688"/>
            <a:ext cx="2324100" cy="101463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nSpc>
                <a:spcPct val="115000"/>
              </a:lnSpc>
              <a:spcAft>
                <a:spcPts val="1000"/>
              </a:spcAft>
            </a:pPr>
            <a:r>
              <a:rPr lang="en-US" sz="2400" smtClean="0">
                <a:solidFill>
                  <a:prstClr val="black"/>
                </a:solidFill>
                <a:latin typeface="Times New Roman" panose="02020603050405020304" pitchFamily="18" charset="0"/>
                <a:cs typeface="Times New Roman" panose="02020603050405020304" pitchFamily="18" charset="0"/>
              </a:rPr>
              <a:t>B.Celsius (</a:t>
            </a:r>
            <a:r>
              <a:rPr lang="en-GB" sz="2400" baseline="30000" smtClean="0">
                <a:effectLst/>
                <a:latin typeface="Times New Roman"/>
                <a:ea typeface="Calibri"/>
                <a:cs typeface="Times New Roman"/>
              </a:rPr>
              <a:t>0</a:t>
            </a:r>
            <a:r>
              <a:rPr lang="en-GB" sz="2400" smtClean="0">
                <a:effectLst/>
                <a:latin typeface="Times New Roman"/>
                <a:ea typeface="Calibri"/>
                <a:cs typeface="Times New Roman"/>
              </a:rPr>
              <a:t>C) </a:t>
            </a:r>
            <a:endParaRPr lang="en-GB" sz="1100">
              <a:ea typeface="Calibri"/>
              <a:cs typeface="Times New Roman"/>
            </a:endParaRPr>
          </a:p>
          <a:p>
            <a:r>
              <a:rPr lang="en-US" sz="2400" smtClean="0">
                <a:solidFill>
                  <a:prstClr val="black"/>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240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40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334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44330" y="2345801"/>
            <a:ext cx="609600" cy="609600"/>
          </a:xfrm>
          <a:prstGeom prst="rect">
            <a:avLst/>
          </a:prstGeom>
        </p:spPr>
      </p:pic>
      <p:sp>
        <p:nvSpPr>
          <p:cNvPr id="16" name="Cloud 15"/>
          <p:cNvSpPr/>
          <p:nvPr/>
        </p:nvSpPr>
        <p:spPr>
          <a:xfrm>
            <a:off x="5314802" y="2133256"/>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5905500" y="2755726"/>
            <a:ext cx="1752600" cy="1077218"/>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CHÚC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MỪNG</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290955" y="3971873"/>
            <a:ext cx="1046531" cy="1066063"/>
          </a:xfrm>
          <a:prstGeom prst="rect">
            <a:avLst/>
          </a:prstGeom>
        </p:spPr>
      </p:pic>
      <p:pic>
        <p:nvPicPr>
          <p:cNvPr id="19" name="Picture 18"/>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90055" y="5307984"/>
            <a:ext cx="1032155" cy="1051419"/>
          </a:xfrm>
          <a:prstGeom prst="rect">
            <a:avLst/>
          </a:prstGeom>
        </p:spPr>
      </p:pic>
      <p:pic>
        <p:nvPicPr>
          <p:cNvPr id="20" name="Picture 19"/>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48491" y="2823865"/>
            <a:ext cx="990591" cy="1009079"/>
          </a:xfrm>
          <a:prstGeom prst="rect">
            <a:avLst/>
          </a:prstGeom>
        </p:spPr>
      </p:pic>
      <p:pic>
        <p:nvPicPr>
          <p:cNvPr id="21" name="q4">
            <a:hlinkClick r:id="" action="ppaction://noaction"/>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a:fillRect/>
          </a:stretch>
        </p:blipFill>
        <p:spPr>
          <a:xfrm>
            <a:off x="7780968" y="5410200"/>
            <a:ext cx="1363031" cy="1350352"/>
          </a:xfrm>
          <a:prstGeom prst="rect">
            <a:avLst/>
          </a:prstGeom>
        </p:spPr>
      </p:pic>
      <p:grpSp>
        <p:nvGrpSpPr>
          <p:cNvPr id="22" name="times up"/>
          <p:cNvGrpSpPr/>
          <p:nvPr/>
        </p:nvGrpSpPr>
        <p:grpSpPr>
          <a:xfrm>
            <a:off x="7781353" y="1752029"/>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8096467" y="419"/>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endParaRPr lang="en-US" sz="1050" kern="0" dirty="0">
              <a:solidFill>
                <a:srgbClr val="FF0000"/>
              </a:solidFill>
            </a:endParaRPr>
          </a:p>
        </p:txBody>
      </p:sp>
      <p:pic>
        <p:nvPicPr>
          <p:cNvPr id="26" name="Picture 2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696200" y="304800"/>
            <a:ext cx="1370670" cy="1366322"/>
          </a:xfrm>
          <a:prstGeom prst="rect">
            <a:avLst/>
          </a:prstGeom>
        </p:spPr>
      </p:pic>
      <p:grpSp>
        <p:nvGrpSpPr>
          <p:cNvPr id="27" name="Clock hand spin"/>
          <p:cNvGrpSpPr/>
          <p:nvPr/>
        </p:nvGrpSpPr>
        <p:grpSpPr>
          <a:xfrm rot="1786145">
            <a:off x="8118685" y="882170"/>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kern="0" dirty="0">
                <a:solidFill>
                  <a:sysClr val="windowText" lastClr="000000"/>
                </a:solidFill>
              </a:endParaRPr>
            </a:p>
          </p:txBody>
        </p:sp>
      </p:grpSp>
      <p:sp>
        <p:nvSpPr>
          <p:cNvPr id="30" name="TextBox 29"/>
          <p:cNvSpPr txBox="1"/>
          <p:nvPr/>
        </p:nvSpPr>
        <p:spPr>
          <a:xfrm>
            <a:off x="8538970" y="927533"/>
            <a:ext cx="281032" cy="246221"/>
          </a:xfrm>
          <a:prstGeom prst="rect">
            <a:avLst/>
          </a:prstGeom>
          <a:noFill/>
        </p:spPr>
        <p:txBody>
          <a:bodyPr wrap="square" rtlCol="0">
            <a:spAutoFit/>
          </a:bodyPr>
          <a:lstStyle/>
          <a:p>
            <a:pPr>
              <a:defRPr/>
            </a:pPr>
            <a:r>
              <a:rPr lang="en-US" sz="1000" b="1" kern="0" dirty="0">
                <a:solidFill>
                  <a:srgbClr val="99B2C8"/>
                </a:solidFill>
              </a:rPr>
              <a:t>3</a:t>
            </a:r>
            <a:endParaRPr lang="en-US" sz="1000" b="1" kern="0" dirty="0">
              <a:solidFill>
                <a:srgbClr val="99B2C8"/>
              </a:solidFill>
            </a:endParaRPr>
          </a:p>
        </p:txBody>
      </p:sp>
      <p:sp>
        <p:nvSpPr>
          <p:cNvPr id="31" name="TextBox 30"/>
          <p:cNvSpPr txBox="1"/>
          <p:nvPr/>
        </p:nvSpPr>
        <p:spPr>
          <a:xfrm>
            <a:off x="8286383" y="1181180"/>
            <a:ext cx="341087" cy="246221"/>
          </a:xfrm>
          <a:prstGeom prst="rect">
            <a:avLst/>
          </a:prstGeom>
          <a:noFill/>
        </p:spPr>
        <p:txBody>
          <a:bodyPr wrap="square" rtlCol="0">
            <a:spAutoFit/>
          </a:bodyPr>
          <a:lstStyle/>
          <a:p>
            <a:pPr>
              <a:defRPr/>
            </a:pPr>
            <a:r>
              <a:rPr lang="en-US" sz="1000" b="1" kern="0" dirty="0">
                <a:solidFill>
                  <a:srgbClr val="99B2C8"/>
                </a:solidFill>
              </a:rPr>
              <a:t>6</a:t>
            </a:r>
            <a:endParaRPr lang="en-US" sz="1000" b="1" kern="0" dirty="0">
              <a:solidFill>
                <a:srgbClr val="99B2C8"/>
              </a:solidFill>
            </a:endParaRPr>
          </a:p>
        </p:txBody>
      </p:sp>
      <p:sp>
        <p:nvSpPr>
          <p:cNvPr id="32" name="TextBox 31"/>
          <p:cNvSpPr txBox="1"/>
          <p:nvPr/>
        </p:nvSpPr>
        <p:spPr>
          <a:xfrm>
            <a:off x="7940658" y="965103"/>
            <a:ext cx="308455" cy="246221"/>
          </a:xfrm>
          <a:prstGeom prst="rect">
            <a:avLst/>
          </a:prstGeom>
          <a:noFill/>
        </p:spPr>
        <p:txBody>
          <a:bodyPr wrap="square" rtlCol="0">
            <a:spAutoFit/>
          </a:bodyPr>
          <a:lstStyle/>
          <a:p>
            <a:pPr>
              <a:defRPr/>
            </a:pPr>
            <a:r>
              <a:rPr lang="en-US" sz="1000" b="1" kern="0" dirty="0">
                <a:solidFill>
                  <a:srgbClr val="99B2C8"/>
                </a:solidFill>
              </a:rPr>
              <a:t>9</a:t>
            </a:r>
            <a:endParaRPr lang="en-US" sz="1000" b="1" kern="0" dirty="0">
              <a:solidFill>
                <a:srgbClr val="99B2C8"/>
              </a:solidFill>
            </a:endParaRPr>
          </a:p>
        </p:txBody>
      </p:sp>
      <p:sp>
        <p:nvSpPr>
          <p:cNvPr id="33" name="TextBox 32"/>
          <p:cNvSpPr txBox="1"/>
          <p:nvPr/>
        </p:nvSpPr>
        <p:spPr>
          <a:xfrm>
            <a:off x="8224556" y="681312"/>
            <a:ext cx="371406" cy="246221"/>
          </a:xfrm>
          <a:prstGeom prst="rect">
            <a:avLst/>
          </a:prstGeom>
          <a:noFill/>
        </p:spPr>
        <p:txBody>
          <a:bodyPr wrap="square" rtlCol="0">
            <a:spAutoFit/>
          </a:bodyPr>
          <a:lstStyle/>
          <a:p>
            <a:pPr>
              <a:defRPr/>
            </a:pPr>
            <a:r>
              <a:rPr lang="en-US" sz="1000" b="1" kern="0" dirty="0">
                <a:solidFill>
                  <a:srgbClr val="99B2C8"/>
                </a:solidFill>
              </a:rPr>
              <a:t>12</a:t>
            </a:r>
            <a:endParaRPr lang="en-US" sz="1000" b="1" kern="0" dirty="0">
              <a:solidFill>
                <a:srgbClr val="99B2C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9000" r="-9000"/>
          </a:stretch>
        </a:blipFill>
        <a:effectLst/>
      </p:bgPr>
    </p:bg>
    <p:spTree>
      <p:nvGrpSpPr>
        <p:cNvPr id="1" name=""/>
        <p:cNvGrpSpPr/>
        <p:nvPr/>
      </p:nvGrpSpPr>
      <p:grpSpPr>
        <a:xfrm>
          <a:off x="0" y="0"/>
          <a:ext cx="0" cy="0"/>
          <a:chOff x="0" y="0"/>
          <a:chExt cx="0" cy="0"/>
        </a:xfrm>
      </p:grpSpPr>
      <p:sp>
        <p:nvSpPr>
          <p:cNvPr id="2" name="Rounded Rectangle 1"/>
          <p:cNvSpPr/>
          <p:nvPr/>
        </p:nvSpPr>
        <p:spPr>
          <a:xfrm>
            <a:off x="611560" y="117763"/>
            <a:ext cx="7243428" cy="16750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611561" y="117764"/>
            <a:ext cx="7243427" cy="1274388"/>
          </a:xfrm>
          <a:prstGeom prst="rect">
            <a:avLst/>
          </a:prstGeom>
          <a:noFill/>
        </p:spPr>
        <p:txBody>
          <a:bodyPr wrap="square" rtlCol="0">
            <a:spAutoFit/>
          </a:bodyPr>
          <a:lstStyle/>
          <a:p>
            <a:pPr>
              <a:lnSpc>
                <a:spcPct val="114000"/>
              </a:lnSpc>
              <a:spcAft>
                <a:spcPts val="1000"/>
              </a:spcAft>
            </a:pPr>
            <a:r>
              <a:rPr lang="en-GB" sz="3200" smtClean="0">
                <a:solidFill>
                  <a:srgbClr val="000000"/>
                </a:solidFill>
                <a:latin typeface="Calibri"/>
                <a:cs typeface="Times New Roman"/>
              </a:rPr>
              <a:t>Để đo nhiệt độ, người ta dùng</a:t>
            </a:r>
            <a:r>
              <a:rPr lang="en-GB" sz="3200" smtClean="0">
                <a:solidFill>
                  <a:srgbClr val="000000"/>
                </a:solidFill>
                <a:effectLst/>
                <a:latin typeface="Calibri"/>
                <a:cs typeface="Times New Roman"/>
              </a:rPr>
              <a:t>?</a:t>
            </a:r>
            <a:endParaRPr lang="vi-VN" sz="2400" smtClean="0">
              <a:effectLst/>
              <a:latin typeface="Calibri"/>
              <a:cs typeface="Times New Roman"/>
            </a:endParaRPr>
          </a:p>
          <a:p>
            <a:r>
              <a:rPr lang="en-US" sz="3200" smtClean="0">
                <a:solidFill>
                  <a:prstClr val="black"/>
                </a:solidFill>
                <a:latin typeface="Times New Roman" panose="02020603050405020304" pitchFamily="18" charset="0"/>
                <a:cs typeface="Times New Roman" panose="02020603050405020304" pitchFamily="18" charset="0"/>
              </a:rPr>
              <a:t> </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5835037"/>
            <a:ext cx="2386608"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smtClean="0">
                <a:solidFill>
                  <a:prstClr val="black"/>
                </a:solidFill>
                <a:latin typeface="Times New Roman" panose="02020603050405020304" pitchFamily="18" charset="0"/>
                <a:cs typeface="Times New Roman" panose="02020603050405020304" pitchFamily="18" charset="0"/>
              </a:rPr>
              <a:t>D. Nhiệt kế </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01782" y="2363699"/>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smtClean="0">
                <a:solidFill>
                  <a:prstClr val="black"/>
                </a:solidFill>
              </a:rPr>
              <a:t>A. Âm kế </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17368" y="4495800"/>
            <a:ext cx="199439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smtClean="0">
                <a:solidFill>
                  <a:prstClr val="black"/>
                </a:solidFill>
                <a:latin typeface="Times New Roman" panose="02020603050405020304" pitchFamily="18" charset="0"/>
                <a:cs typeface="Times New Roman" panose="02020603050405020304" pitchFamily="18" charset="0"/>
              </a:rPr>
              <a:t>C. Lực kế </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57200" y="3187067"/>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smtClean="0">
                <a:solidFill>
                  <a:prstClr val="black"/>
                </a:solidFill>
              </a:rPr>
              <a:t>B. Áp kế </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240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40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334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44330" y="2345801"/>
            <a:ext cx="609600" cy="609600"/>
          </a:xfrm>
          <a:prstGeom prst="rect">
            <a:avLst/>
          </a:prstGeom>
        </p:spPr>
      </p:pic>
      <p:sp>
        <p:nvSpPr>
          <p:cNvPr id="16" name="Cloud 15"/>
          <p:cNvSpPr/>
          <p:nvPr/>
        </p:nvSpPr>
        <p:spPr>
          <a:xfrm>
            <a:off x="3314700" y="2219244"/>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4191000" y="2743200"/>
            <a:ext cx="1752600" cy="1077218"/>
          </a:xfrm>
          <a:prstGeom prst="rect">
            <a:avLst/>
          </a:prstGeom>
          <a:noFill/>
        </p:spPr>
        <p:txBody>
          <a:bodyPr wrap="square" rtlCol="0">
            <a:spAutoFit/>
          </a:bodyPr>
          <a:lstStyle/>
          <a:p>
            <a:r>
              <a:rPr lang="en-US" sz="320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08519" y="4341656"/>
            <a:ext cx="1062204" cy="1082028"/>
          </a:xfrm>
          <a:prstGeom prst="rect">
            <a:avLst/>
          </a:prstGeom>
        </p:spPr>
      </p:pic>
      <p:pic>
        <p:nvPicPr>
          <p:cNvPr id="19" name="Picture 18"/>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08520" y="2105903"/>
            <a:ext cx="833934" cy="849498"/>
          </a:xfrm>
          <a:prstGeom prst="rect">
            <a:avLst/>
          </a:prstGeom>
        </p:spPr>
      </p:pic>
      <p:pic>
        <p:nvPicPr>
          <p:cNvPr id="20" name="Picture 19"/>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5966" y="3049205"/>
            <a:ext cx="959650" cy="977560"/>
          </a:xfrm>
          <a:prstGeom prst="rect">
            <a:avLst/>
          </a:prstGeom>
        </p:spPr>
      </p:pic>
      <p:pic>
        <p:nvPicPr>
          <p:cNvPr id="21" name="q5">
            <a:hlinkClick r:id="" action="ppaction://noaction"/>
          </p:cNvPr>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72863" y="5410199"/>
            <a:ext cx="1499175" cy="1499175"/>
          </a:xfrm>
          <a:prstGeom prst="rect">
            <a:avLst/>
          </a:prstGeom>
        </p:spPr>
      </p:pic>
      <p:grpSp>
        <p:nvGrpSpPr>
          <p:cNvPr id="22" name="times up"/>
          <p:cNvGrpSpPr/>
          <p:nvPr/>
        </p:nvGrpSpPr>
        <p:grpSpPr>
          <a:xfrm>
            <a:off x="7840158" y="1792767"/>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8155272" y="41157"/>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endParaRPr lang="en-US" sz="1050" kern="0" dirty="0">
              <a:solidFill>
                <a:srgbClr val="FF0000"/>
              </a:solidFill>
            </a:endParaRPr>
          </a:p>
        </p:txBody>
      </p:sp>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755005" y="345538"/>
            <a:ext cx="1370670" cy="1366322"/>
          </a:xfrm>
          <a:prstGeom prst="rect">
            <a:avLst/>
          </a:prstGeom>
        </p:spPr>
      </p:pic>
      <p:grpSp>
        <p:nvGrpSpPr>
          <p:cNvPr id="27" name="Clock hand spin"/>
          <p:cNvGrpSpPr/>
          <p:nvPr/>
        </p:nvGrpSpPr>
        <p:grpSpPr>
          <a:xfrm rot="1786145">
            <a:off x="8177490" y="922908"/>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kern="0" dirty="0">
                <a:solidFill>
                  <a:sysClr val="windowText" lastClr="000000"/>
                </a:solidFill>
              </a:endParaRPr>
            </a:p>
          </p:txBody>
        </p:sp>
      </p:grpSp>
      <p:sp>
        <p:nvSpPr>
          <p:cNvPr id="30" name="TextBox 29"/>
          <p:cNvSpPr txBox="1"/>
          <p:nvPr/>
        </p:nvSpPr>
        <p:spPr>
          <a:xfrm>
            <a:off x="8597775" y="968271"/>
            <a:ext cx="281032" cy="246221"/>
          </a:xfrm>
          <a:prstGeom prst="rect">
            <a:avLst/>
          </a:prstGeom>
          <a:noFill/>
        </p:spPr>
        <p:txBody>
          <a:bodyPr wrap="square" rtlCol="0">
            <a:spAutoFit/>
          </a:bodyPr>
          <a:lstStyle/>
          <a:p>
            <a:pPr>
              <a:defRPr/>
            </a:pPr>
            <a:r>
              <a:rPr lang="en-US" sz="1000" b="1" kern="0" dirty="0">
                <a:solidFill>
                  <a:srgbClr val="99B2C8"/>
                </a:solidFill>
              </a:rPr>
              <a:t>3</a:t>
            </a:r>
            <a:endParaRPr lang="en-US" sz="1000" b="1" kern="0" dirty="0">
              <a:solidFill>
                <a:srgbClr val="99B2C8"/>
              </a:solidFill>
            </a:endParaRPr>
          </a:p>
        </p:txBody>
      </p:sp>
      <p:sp>
        <p:nvSpPr>
          <p:cNvPr id="31" name="TextBox 30"/>
          <p:cNvSpPr txBox="1"/>
          <p:nvPr/>
        </p:nvSpPr>
        <p:spPr>
          <a:xfrm>
            <a:off x="8345188" y="1221918"/>
            <a:ext cx="341087" cy="246221"/>
          </a:xfrm>
          <a:prstGeom prst="rect">
            <a:avLst/>
          </a:prstGeom>
          <a:noFill/>
        </p:spPr>
        <p:txBody>
          <a:bodyPr wrap="square" rtlCol="0">
            <a:spAutoFit/>
          </a:bodyPr>
          <a:lstStyle/>
          <a:p>
            <a:pPr>
              <a:defRPr/>
            </a:pPr>
            <a:r>
              <a:rPr lang="en-US" sz="1000" b="1" kern="0" dirty="0">
                <a:solidFill>
                  <a:srgbClr val="99B2C8"/>
                </a:solidFill>
              </a:rPr>
              <a:t>6</a:t>
            </a:r>
            <a:endParaRPr lang="en-US" sz="1000" b="1" kern="0" dirty="0">
              <a:solidFill>
                <a:srgbClr val="99B2C8"/>
              </a:solidFill>
            </a:endParaRPr>
          </a:p>
        </p:txBody>
      </p:sp>
      <p:sp>
        <p:nvSpPr>
          <p:cNvPr id="32" name="TextBox 31"/>
          <p:cNvSpPr txBox="1"/>
          <p:nvPr/>
        </p:nvSpPr>
        <p:spPr>
          <a:xfrm>
            <a:off x="7999463" y="1005841"/>
            <a:ext cx="308455" cy="246221"/>
          </a:xfrm>
          <a:prstGeom prst="rect">
            <a:avLst/>
          </a:prstGeom>
          <a:noFill/>
        </p:spPr>
        <p:txBody>
          <a:bodyPr wrap="square" rtlCol="0">
            <a:spAutoFit/>
          </a:bodyPr>
          <a:lstStyle/>
          <a:p>
            <a:pPr>
              <a:defRPr/>
            </a:pPr>
            <a:r>
              <a:rPr lang="en-US" sz="1000" b="1" kern="0" dirty="0">
                <a:solidFill>
                  <a:srgbClr val="99B2C8"/>
                </a:solidFill>
              </a:rPr>
              <a:t>9</a:t>
            </a:r>
            <a:endParaRPr lang="en-US" sz="1000" b="1" kern="0" dirty="0">
              <a:solidFill>
                <a:srgbClr val="99B2C8"/>
              </a:solidFill>
            </a:endParaRPr>
          </a:p>
        </p:txBody>
      </p:sp>
      <p:sp>
        <p:nvSpPr>
          <p:cNvPr id="33" name="TextBox 32"/>
          <p:cNvSpPr txBox="1"/>
          <p:nvPr/>
        </p:nvSpPr>
        <p:spPr>
          <a:xfrm>
            <a:off x="8283361" y="722050"/>
            <a:ext cx="371406" cy="246221"/>
          </a:xfrm>
          <a:prstGeom prst="rect">
            <a:avLst/>
          </a:prstGeom>
          <a:noFill/>
        </p:spPr>
        <p:txBody>
          <a:bodyPr wrap="square" rtlCol="0">
            <a:spAutoFit/>
          </a:bodyPr>
          <a:lstStyle/>
          <a:p>
            <a:pPr>
              <a:defRPr/>
            </a:pPr>
            <a:r>
              <a:rPr lang="en-US" sz="1000" b="1" kern="0" dirty="0">
                <a:solidFill>
                  <a:srgbClr val="99B2C8"/>
                </a:solidFill>
              </a:rPr>
              <a:t>12</a:t>
            </a:r>
            <a:endParaRPr lang="en-US" sz="1000" b="1" kern="0" dirty="0">
              <a:solidFill>
                <a:srgbClr val="99B2C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9000" r="-9000"/>
          </a:stretch>
        </a:blipFill>
        <a:effectLst/>
      </p:bgPr>
    </p:bg>
    <p:spTree>
      <p:nvGrpSpPr>
        <p:cNvPr id="1" name=""/>
        <p:cNvGrpSpPr/>
        <p:nvPr/>
      </p:nvGrpSpPr>
      <p:grpSpPr>
        <a:xfrm>
          <a:off x="0" y="0"/>
          <a:ext cx="0" cy="0"/>
          <a:chOff x="0" y="0"/>
          <a:chExt cx="0" cy="0"/>
        </a:xfrm>
      </p:grpSpPr>
      <p:sp>
        <p:nvSpPr>
          <p:cNvPr id="2" name="Rounded Rectangle 1"/>
          <p:cNvSpPr/>
          <p:nvPr/>
        </p:nvSpPr>
        <p:spPr>
          <a:xfrm>
            <a:off x="457200" y="304800"/>
            <a:ext cx="6707088"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623454" y="313976"/>
            <a:ext cx="5860473" cy="2062103"/>
          </a:xfrm>
          <a:prstGeom prst="rect">
            <a:avLst/>
          </a:prstGeom>
          <a:noFill/>
        </p:spPr>
        <p:txBody>
          <a:bodyPr wrap="square" rtlCol="0">
            <a:spAutoFit/>
          </a:bodyPr>
          <a:lstStyle/>
          <a:p>
            <a:pPr marL="28575" marR="28575" algn="just">
              <a:spcBef>
                <a:spcPts val="0"/>
              </a:spcBef>
              <a:spcAft>
                <a:spcPts val="0"/>
              </a:spcAft>
            </a:pPr>
            <a:r>
              <a:rPr lang="vi-VN" sz="3200" smtClean="0">
                <a:solidFill>
                  <a:srgbClr val="000000"/>
                </a:solidFill>
                <a:effectLst/>
                <a:latin typeface="Times New Roman"/>
              </a:rPr>
              <a:t>Nhiệt kế thủy ngân </a:t>
            </a:r>
            <a:r>
              <a:rPr lang="vi-VN" sz="3200" b="1" smtClean="0">
                <a:solidFill>
                  <a:srgbClr val="000000"/>
                </a:solidFill>
                <a:effectLst/>
                <a:latin typeface="Times New Roman"/>
              </a:rPr>
              <a:t>không</a:t>
            </a:r>
            <a:r>
              <a:rPr lang="vi-VN" sz="3200" smtClean="0">
                <a:solidFill>
                  <a:srgbClr val="000000"/>
                </a:solidFill>
                <a:effectLst/>
                <a:latin typeface="Times New Roman"/>
              </a:rPr>
              <a:t> thể đo nhiệt độ nào trong các nhiệt độ sau?</a:t>
            </a:r>
            <a:endParaRPr lang="vi-VN" sz="2800" smtClean="0">
              <a:effectLst/>
              <a:latin typeface="Times New Roman"/>
            </a:endParaRPr>
          </a:p>
          <a:p>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2362200"/>
            <a:ext cx="43434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smtClean="0">
                <a:solidFill>
                  <a:prstClr val="black"/>
                </a:solidFill>
                <a:latin typeface="Times New Roman" panose="02020603050405020304" pitchFamily="18" charset="0"/>
                <a:cs typeface="Times New Roman" panose="02020603050405020304" pitchFamily="18" charset="0"/>
              </a:rPr>
              <a:t>A. Nhiệt độ của 1 lò luyện kim</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57200" y="5257800"/>
            <a:ext cx="43434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smtClean="0">
                <a:solidFill>
                  <a:prstClr val="black"/>
                </a:solidFill>
                <a:latin typeface="Times New Roman" panose="02020603050405020304" pitchFamily="18" charset="0"/>
                <a:cs typeface="Times New Roman" panose="02020603050405020304" pitchFamily="18" charset="0"/>
              </a:rPr>
              <a:t>D. Nhiệt độ của cơ thể người</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57200" y="4267200"/>
            <a:ext cx="43434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smtClean="0">
                <a:solidFill>
                  <a:prstClr val="black"/>
                </a:solidFill>
                <a:latin typeface="Times New Roman" panose="02020603050405020304" pitchFamily="18" charset="0"/>
                <a:cs typeface="Times New Roman" panose="02020603050405020304" pitchFamily="18" charset="0"/>
              </a:rPr>
              <a:t>C. Nhiệt độ của khí quyển</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57200" y="3404175"/>
            <a:ext cx="43434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smtClean="0">
                <a:solidFill>
                  <a:prstClr val="black"/>
                </a:solidFill>
                <a:latin typeface="Times New Roman" panose="02020603050405020304" pitchFamily="18" charset="0"/>
                <a:cs typeface="Times New Roman" panose="02020603050405020304" pitchFamily="18" charset="0"/>
              </a:rPr>
              <a:t>B. Nhiệt độ của nước đá </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240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40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334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44330" y="2345801"/>
            <a:ext cx="609600" cy="609600"/>
          </a:xfrm>
          <a:prstGeom prst="rect">
            <a:avLst/>
          </a:prstGeom>
        </p:spPr>
      </p:pic>
      <p:sp>
        <p:nvSpPr>
          <p:cNvPr id="16" name="Cloud 15"/>
          <p:cNvSpPr/>
          <p:nvPr/>
        </p:nvSpPr>
        <p:spPr>
          <a:xfrm>
            <a:off x="5110899" y="2173994"/>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6177079" y="2743200"/>
            <a:ext cx="1752600" cy="1077218"/>
          </a:xfrm>
          <a:prstGeom prst="rect">
            <a:avLst/>
          </a:prstGeom>
          <a:noFill/>
        </p:spPr>
        <p:txBody>
          <a:bodyPr wrap="square" rtlCol="0">
            <a:spAutoFit/>
          </a:bodyPr>
          <a:lstStyle/>
          <a:p>
            <a:r>
              <a:rPr lang="en-US" sz="320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59330" y="3943627"/>
            <a:ext cx="924781" cy="942040"/>
          </a:xfrm>
          <a:prstGeom prst="rect">
            <a:avLst/>
          </a:prstGeom>
        </p:spPr>
      </p:pic>
      <p:pic>
        <p:nvPicPr>
          <p:cNvPr id="19" name="Picture 18"/>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283969" y="4928175"/>
            <a:ext cx="1049421" cy="1069007"/>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59329" y="2992164"/>
            <a:ext cx="924780" cy="942040"/>
          </a:xfrm>
          <a:prstGeom prst="rect">
            <a:avLst/>
          </a:prstGeom>
        </p:spPr>
      </p:pic>
      <p:pic>
        <p:nvPicPr>
          <p:cNvPr id="21" name="q6">
            <a:hlinkClick r:id="" action="ppaction://noaction"/>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a:fillRect/>
          </a:stretch>
        </p:blipFill>
        <p:spPr>
          <a:xfrm>
            <a:off x="7924692" y="5556209"/>
            <a:ext cx="1219307" cy="1355511"/>
          </a:xfrm>
          <a:prstGeom prst="rect">
            <a:avLst/>
          </a:prstGeom>
        </p:spPr>
      </p:pic>
      <p:grpSp>
        <p:nvGrpSpPr>
          <p:cNvPr id="22" name="times up"/>
          <p:cNvGrpSpPr/>
          <p:nvPr/>
        </p:nvGrpSpPr>
        <p:grpSpPr>
          <a:xfrm>
            <a:off x="7858482" y="1792767"/>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8173596" y="41157"/>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endParaRPr lang="en-US" sz="1050" kern="0" dirty="0">
              <a:solidFill>
                <a:srgbClr val="FF0000"/>
              </a:solidFill>
            </a:endParaRPr>
          </a:p>
        </p:txBody>
      </p:sp>
      <p:pic>
        <p:nvPicPr>
          <p:cNvPr id="26" name="Picture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73329" y="345538"/>
            <a:ext cx="1370670" cy="1366322"/>
          </a:xfrm>
          <a:prstGeom prst="rect">
            <a:avLst/>
          </a:prstGeom>
        </p:spPr>
      </p:pic>
      <p:grpSp>
        <p:nvGrpSpPr>
          <p:cNvPr id="27" name="Clock hand spin"/>
          <p:cNvGrpSpPr/>
          <p:nvPr/>
        </p:nvGrpSpPr>
        <p:grpSpPr>
          <a:xfrm rot="1786145">
            <a:off x="8195814" y="922908"/>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kern="0" dirty="0">
                <a:solidFill>
                  <a:sysClr val="windowText" lastClr="000000"/>
                </a:solidFill>
              </a:endParaRPr>
            </a:p>
          </p:txBody>
        </p:sp>
      </p:grpSp>
      <p:sp>
        <p:nvSpPr>
          <p:cNvPr id="30" name="TextBox 29"/>
          <p:cNvSpPr txBox="1"/>
          <p:nvPr/>
        </p:nvSpPr>
        <p:spPr>
          <a:xfrm>
            <a:off x="8616099" y="968271"/>
            <a:ext cx="281032" cy="246221"/>
          </a:xfrm>
          <a:prstGeom prst="rect">
            <a:avLst/>
          </a:prstGeom>
          <a:noFill/>
        </p:spPr>
        <p:txBody>
          <a:bodyPr wrap="square" rtlCol="0">
            <a:spAutoFit/>
          </a:bodyPr>
          <a:lstStyle/>
          <a:p>
            <a:pPr>
              <a:defRPr/>
            </a:pPr>
            <a:r>
              <a:rPr lang="en-US" sz="1000" b="1" kern="0" dirty="0">
                <a:solidFill>
                  <a:srgbClr val="99B2C8"/>
                </a:solidFill>
              </a:rPr>
              <a:t>3</a:t>
            </a:r>
            <a:endParaRPr lang="en-US" sz="1000" b="1" kern="0" dirty="0">
              <a:solidFill>
                <a:srgbClr val="99B2C8"/>
              </a:solidFill>
            </a:endParaRPr>
          </a:p>
        </p:txBody>
      </p:sp>
      <p:sp>
        <p:nvSpPr>
          <p:cNvPr id="31" name="TextBox 30"/>
          <p:cNvSpPr txBox="1"/>
          <p:nvPr/>
        </p:nvSpPr>
        <p:spPr>
          <a:xfrm>
            <a:off x="8363512" y="1221918"/>
            <a:ext cx="341087" cy="246221"/>
          </a:xfrm>
          <a:prstGeom prst="rect">
            <a:avLst/>
          </a:prstGeom>
          <a:noFill/>
        </p:spPr>
        <p:txBody>
          <a:bodyPr wrap="square" rtlCol="0">
            <a:spAutoFit/>
          </a:bodyPr>
          <a:lstStyle/>
          <a:p>
            <a:pPr>
              <a:defRPr/>
            </a:pPr>
            <a:r>
              <a:rPr lang="en-US" sz="1000" b="1" kern="0" dirty="0">
                <a:solidFill>
                  <a:srgbClr val="99B2C8"/>
                </a:solidFill>
              </a:rPr>
              <a:t>6</a:t>
            </a:r>
            <a:endParaRPr lang="en-US" sz="1000" b="1" kern="0" dirty="0">
              <a:solidFill>
                <a:srgbClr val="99B2C8"/>
              </a:solidFill>
            </a:endParaRPr>
          </a:p>
        </p:txBody>
      </p:sp>
      <p:sp>
        <p:nvSpPr>
          <p:cNvPr id="32" name="TextBox 31"/>
          <p:cNvSpPr txBox="1"/>
          <p:nvPr/>
        </p:nvSpPr>
        <p:spPr>
          <a:xfrm>
            <a:off x="8017787" y="1005841"/>
            <a:ext cx="308455" cy="246221"/>
          </a:xfrm>
          <a:prstGeom prst="rect">
            <a:avLst/>
          </a:prstGeom>
          <a:noFill/>
        </p:spPr>
        <p:txBody>
          <a:bodyPr wrap="square" rtlCol="0">
            <a:spAutoFit/>
          </a:bodyPr>
          <a:lstStyle/>
          <a:p>
            <a:pPr>
              <a:defRPr/>
            </a:pPr>
            <a:r>
              <a:rPr lang="en-US" sz="1000" b="1" kern="0" dirty="0">
                <a:solidFill>
                  <a:srgbClr val="99B2C8"/>
                </a:solidFill>
              </a:rPr>
              <a:t>9</a:t>
            </a:r>
            <a:endParaRPr lang="en-US" sz="1000" b="1" kern="0" dirty="0">
              <a:solidFill>
                <a:srgbClr val="99B2C8"/>
              </a:solidFill>
            </a:endParaRPr>
          </a:p>
        </p:txBody>
      </p:sp>
      <p:sp>
        <p:nvSpPr>
          <p:cNvPr id="33" name="TextBox 32"/>
          <p:cNvSpPr txBox="1"/>
          <p:nvPr/>
        </p:nvSpPr>
        <p:spPr>
          <a:xfrm>
            <a:off x="8301685" y="722050"/>
            <a:ext cx="371406" cy="246221"/>
          </a:xfrm>
          <a:prstGeom prst="rect">
            <a:avLst/>
          </a:prstGeom>
          <a:noFill/>
        </p:spPr>
        <p:txBody>
          <a:bodyPr wrap="square" rtlCol="0">
            <a:spAutoFit/>
          </a:bodyPr>
          <a:lstStyle/>
          <a:p>
            <a:pPr>
              <a:defRPr/>
            </a:pPr>
            <a:r>
              <a:rPr lang="en-US" sz="1000" b="1" kern="0" dirty="0">
                <a:solidFill>
                  <a:srgbClr val="99B2C8"/>
                </a:solidFill>
              </a:rPr>
              <a:t>12</a:t>
            </a:r>
            <a:endParaRPr lang="en-US" sz="1000" b="1" kern="0" dirty="0">
              <a:solidFill>
                <a:srgbClr val="99B2C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Rounded Rectangle 2">
            <a:hlinkClick r:id="" action="ppaction://hlinkshowjump?jump=nextslide"/>
          </p:cNvPr>
          <p:cNvSpPr/>
          <p:nvPr/>
        </p:nvSpPr>
        <p:spPr>
          <a:xfrm>
            <a:off x="1763688" y="1905000"/>
            <a:ext cx="6218262" cy="243840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800" smtClean="0">
                <a:solidFill>
                  <a:srgbClr val="FF0000"/>
                </a:solidFill>
                <a:latin typeface="Times New Roman" panose="02020603050405020304" pitchFamily="18" charset="0"/>
                <a:cs typeface="Times New Roman" panose="02020603050405020304" pitchFamily="18" charset="0"/>
              </a:rPr>
              <a:t>Cảm ơn quý thầy cô </a:t>
            </a:r>
            <a:endParaRPr lang="en-US" sz="4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100000">
              <a:schemeClr val="bg1"/>
            </a:gs>
            <a:gs pos="100000">
              <a:srgbClr val="CCFFCC"/>
            </a:gs>
          </a:gsLst>
          <a:lin ang="0" scaled="1"/>
        </a:gradFill>
        <a:effectLst/>
      </p:bgPr>
    </p:bg>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4062046" y="12954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eaLnBrk="1" fontAlgn="base" hangingPunct="1">
              <a:spcBef>
                <a:spcPct val="50000"/>
              </a:spcBef>
              <a:spcAft>
                <a:spcPct val="0"/>
              </a:spcAft>
            </a:pPr>
            <a:endParaRPr lang="vi-VN" altLang="en-US" sz="2400">
              <a:solidFill>
                <a:srgbClr val="3333CC"/>
              </a:solidFill>
              <a:latin typeface="Times New Roman" panose="02020603050405020304" pitchFamily="18" charset="0"/>
            </a:endParaRPr>
          </a:p>
        </p:txBody>
      </p:sp>
      <p:sp>
        <p:nvSpPr>
          <p:cNvPr id="5127" name="Text Box 7"/>
          <p:cNvSpPr txBox="1">
            <a:spLocks noChangeArrowheads="1"/>
          </p:cNvSpPr>
          <p:nvPr/>
        </p:nvSpPr>
        <p:spPr bwMode="auto">
          <a:xfrm>
            <a:off x="503534" y="1492584"/>
            <a:ext cx="7899394"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marL="28575" marR="28575">
              <a:spcBef>
                <a:spcPts val="0"/>
              </a:spcBef>
              <a:spcAft>
                <a:spcPts val="0"/>
              </a:spcAft>
            </a:pPr>
            <a:r>
              <a:rPr lang="en-US" altLang="en-US" smtClean="0">
                <a:solidFill>
                  <a:srgbClr val="002060"/>
                </a:solidFill>
                <a:latin typeface="Times New Roman" panose="02020603050405020304" pitchFamily="18" charset="0"/>
              </a:rPr>
              <a:t>Câu1: </a:t>
            </a:r>
            <a:r>
              <a:rPr lang="vi-VN">
                <a:solidFill>
                  <a:srgbClr val="000000"/>
                </a:solidFill>
                <a:latin typeface="Times New Roman"/>
              </a:rPr>
              <a:t>Dụng cụ nào sau đây </a:t>
            </a:r>
            <a:r>
              <a:rPr lang="vi-VN" b="1">
                <a:solidFill>
                  <a:srgbClr val="000000"/>
                </a:solidFill>
                <a:latin typeface="Times New Roman"/>
              </a:rPr>
              <a:t>không</a:t>
            </a:r>
            <a:r>
              <a:rPr lang="vi-VN">
                <a:solidFill>
                  <a:srgbClr val="000000"/>
                </a:solidFill>
                <a:latin typeface="Times New Roman"/>
              </a:rPr>
              <a:t> dùng để đo nhiệt độ?</a:t>
            </a:r>
            <a:endParaRPr lang="vi-VN" sz="2400">
              <a:latin typeface="Times New Roman"/>
            </a:endParaRPr>
          </a:p>
          <a:p>
            <a:pPr eaLnBrk="1" fontAlgn="base" hangingPunct="1">
              <a:spcBef>
                <a:spcPct val="50000"/>
              </a:spcBef>
              <a:spcAft>
                <a:spcPct val="0"/>
              </a:spcAft>
            </a:pPr>
            <a:endParaRPr lang="en-US" altLang="en-US">
              <a:solidFill>
                <a:srgbClr val="002060"/>
              </a:solidFill>
              <a:latin typeface="Times New Roman" panose="02020603050405020304" pitchFamily="18" charset="0"/>
            </a:endParaRPr>
          </a:p>
        </p:txBody>
      </p:sp>
      <p:sp>
        <p:nvSpPr>
          <p:cNvPr id="5128" name="Text Box 8"/>
          <p:cNvSpPr txBox="1">
            <a:spLocks noChangeArrowheads="1"/>
          </p:cNvSpPr>
          <p:nvPr/>
        </p:nvSpPr>
        <p:spPr bwMode="auto">
          <a:xfrm>
            <a:off x="709246" y="2601877"/>
            <a:ext cx="7924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eaLnBrk="1" fontAlgn="base" hangingPunct="1">
              <a:spcBef>
                <a:spcPct val="50000"/>
              </a:spcBef>
              <a:spcAft>
                <a:spcPct val="0"/>
              </a:spcAft>
            </a:pPr>
            <a:r>
              <a:rPr lang="en-US" altLang="en-US" smtClean="0">
                <a:solidFill>
                  <a:schemeClr val="tx1"/>
                </a:solidFill>
                <a:latin typeface="Times New Roman" panose="02020603050405020304" pitchFamily="18" charset="0"/>
              </a:rPr>
              <a:t>A.Nhiệt kế thủy ngân</a:t>
            </a:r>
            <a:endParaRPr lang="en-US" altLang="en-US">
              <a:solidFill>
                <a:schemeClr val="tx1"/>
              </a:solidFill>
              <a:latin typeface="Times New Roman" panose="02020603050405020304" pitchFamily="18" charset="0"/>
            </a:endParaRPr>
          </a:p>
        </p:txBody>
      </p:sp>
      <p:sp>
        <p:nvSpPr>
          <p:cNvPr id="5129" name="Text Box 9"/>
          <p:cNvSpPr txBox="1">
            <a:spLocks noChangeArrowheads="1"/>
          </p:cNvSpPr>
          <p:nvPr/>
        </p:nvSpPr>
        <p:spPr bwMode="auto">
          <a:xfrm>
            <a:off x="709246" y="3048011"/>
            <a:ext cx="8077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eaLnBrk="1" fontAlgn="base" hangingPunct="1">
              <a:spcBef>
                <a:spcPct val="50000"/>
              </a:spcBef>
              <a:spcAft>
                <a:spcPct val="0"/>
              </a:spcAft>
            </a:pPr>
            <a:r>
              <a:rPr lang="en-US" altLang="en-US" smtClean="0">
                <a:solidFill>
                  <a:schemeClr val="tx1"/>
                </a:solidFill>
                <a:latin typeface="Times New Roman" panose="02020603050405020304" pitchFamily="18" charset="0"/>
              </a:rPr>
              <a:t>B. Nhiệt kế rượu</a:t>
            </a:r>
            <a:endParaRPr lang="en-US" altLang="en-US">
              <a:solidFill>
                <a:schemeClr val="tx1"/>
              </a:solidFill>
              <a:latin typeface="Times New Roman" panose="02020603050405020304" pitchFamily="18" charset="0"/>
            </a:endParaRPr>
          </a:p>
        </p:txBody>
      </p:sp>
      <p:sp>
        <p:nvSpPr>
          <p:cNvPr id="5130" name="Text Box 10"/>
          <p:cNvSpPr txBox="1">
            <a:spLocks noChangeArrowheads="1"/>
          </p:cNvSpPr>
          <p:nvPr/>
        </p:nvSpPr>
        <p:spPr bwMode="auto">
          <a:xfrm>
            <a:off x="721367" y="3505200"/>
            <a:ext cx="84226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eaLnBrk="1" fontAlgn="base" hangingPunct="1">
              <a:spcBef>
                <a:spcPct val="50000"/>
              </a:spcBef>
              <a:spcAft>
                <a:spcPct val="0"/>
              </a:spcAft>
            </a:pPr>
            <a:r>
              <a:rPr lang="en-US" altLang="en-US" smtClean="0">
                <a:solidFill>
                  <a:schemeClr val="tx1"/>
                </a:solidFill>
                <a:latin typeface="Times New Roman" panose="02020603050405020304" pitchFamily="18" charset="0"/>
              </a:rPr>
              <a:t>C. Nhiệt kế điện tử</a:t>
            </a:r>
            <a:endParaRPr lang="en-US" altLang="en-US">
              <a:solidFill>
                <a:schemeClr val="tx1"/>
              </a:solidFill>
              <a:latin typeface="Times New Roman" panose="02020603050405020304" pitchFamily="18" charset="0"/>
            </a:endParaRPr>
          </a:p>
        </p:txBody>
      </p:sp>
      <p:sp>
        <p:nvSpPr>
          <p:cNvPr id="5131" name="Text Box 11"/>
          <p:cNvSpPr txBox="1">
            <a:spLocks noChangeArrowheads="1"/>
          </p:cNvSpPr>
          <p:nvPr/>
        </p:nvSpPr>
        <p:spPr bwMode="auto">
          <a:xfrm>
            <a:off x="721365" y="3919545"/>
            <a:ext cx="8382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eaLnBrk="1" fontAlgn="base" hangingPunct="1">
              <a:spcBef>
                <a:spcPct val="50000"/>
              </a:spcBef>
              <a:spcAft>
                <a:spcPct val="0"/>
              </a:spcAft>
            </a:pPr>
            <a:r>
              <a:rPr lang="en-US" altLang="en-US" sz="2400" smtClean="0">
                <a:solidFill>
                  <a:schemeClr val="tx1"/>
                </a:solidFill>
                <a:latin typeface="Times New Roman" panose="02020603050405020304" pitchFamily="18" charset="0"/>
              </a:rPr>
              <a:t>D-Tốc kế </a:t>
            </a:r>
            <a:r>
              <a:rPr lang="en-US" altLang="en-US" i="1" smtClean="0">
                <a:solidFill>
                  <a:srgbClr val="0000FF"/>
                </a:solidFill>
                <a:latin typeface="Times New Roman" panose="02020603050405020304" pitchFamily="18" charset="0"/>
              </a:rPr>
              <a:t>.</a:t>
            </a:r>
            <a:endParaRPr lang="en-US" altLang="en-US" i="1">
              <a:solidFill>
                <a:srgbClr val="0000FF"/>
              </a:solidFill>
              <a:latin typeface="Times New Roman" panose="02020603050405020304" pitchFamily="18" charset="0"/>
            </a:endParaRPr>
          </a:p>
        </p:txBody>
      </p:sp>
      <p:sp>
        <p:nvSpPr>
          <p:cNvPr id="11" name="Oval 14"/>
          <p:cNvSpPr>
            <a:spLocks noChangeArrowheads="1"/>
          </p:cNvSpPr>
          <p:nvPr/>
        </p:nvSpPr>
        <p:spPr bwMode="auto">
          <a:xfrm>
            <a:off x="721365" y="3989581"/>
            <a:ext cx="457200" cy="457200"/>
          </a:xfrm>
          <a:prstGeom prst="ellipse">
            <a:avLst/>
          </a:prstGeom>
          <a:noFill/>
          <a:ln w="38100">
            <a:solidFill>
              <a:srgbClr val="FF33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eaLnBrk="1" fontAlgn="base" hangingPunct="1">
              <a:spcBef>
                <a:spcPct val="0"/>
              </a:spcBef>
              <a:spcAft>
                <a:spcPct val="0"/>
              </a:spcAft>
            </a:pPr>
            <a:endParaRPr lang="vi-VN" altLang="en-US">
              <a:solidFill>
                <a:srgbClr val="3333CC"/>
              </a:solidFill>
            </a:endParaRPr>
          </a:p>
        </p:txBody>
      </p:sp>
      <p:sp>
        <p:nvSpPr>
          <p:cNvPr id="9" name="Rectangle 8"/>
          <p:cNvSpPr/>
          <p:nvPr/>
        </p:nvSpPr>
        <p:spPr>
          <a:xfrm>
            <a:off x="530223" y="188641"/>
            <a:ext cx="7786194" cy="461665"/>
          </a:xfrm>
          <a:prstGeom prst="rect">
            <a:avLst/>
          </a:prstGeom>
        </p:spPr>
        <p:txBody>
          <a:bodyPr wrap="square">
            <a:spAutoFit/>
          </a:bodyPr>
          <a:lstStyle/>
          <a:p>
            <a:pPr lvl="0"/>
            <a:r>
              <a:rPr lang="en-GB" sz="2400">
                <a:solidFill>
                  <a:srgbClr val="FF0000"/>
                </a:solidFill>
                <a:latin typeface="Times New Roman" pitchFamily="18" charset="0"/>
                <a:cs typeface="Times New Roman" pitchFamily="18" charset="0"/>
              </a:rPr>
              <a:t>BÀI 7. THANG NHIỆT ĐỘ CELSIUS. ĐO NHIỆT ĐỘ</a:t>
            </a:r>
            <a:endParaRPr lang="en-GB" sz="2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additive="base">
                                        <p:cTn id="7" dur="500" fill="hold"/>
                                        <p:tgtEl>
                                          <p:spTgt spid="5127"/>
                                        </p:tgtEl>
                                        <p:attrNameLst>
                                          <p:attrName>ppt_x</p:attrName>
                                        </p:attrNameLst>
                                      </p:cBhvr>
                                      <p:tavLst>
                                        <p:tav tm="0">
                                          <p:val>
                                            <p:strVal val="#ppt_x"/>
                                          </p:val>
                                        </p:tav>
                                        <p:tav tm="100000">
                                          <p:val>
                                            <p:strVal val="#ppt_x"/>
                                          </p:val>
                                        </p:tav>
                                      </p:tavLst>
                                    </p:anim>
                                    <p:anim calcmode="lin" valueType="num">
                                      <p:cBhvr additive="base">
                                        <p:cTn id="8" dur="500" fill="hold"/>
                                        <p:tgtEl>
                                          <p:spTgt spid="51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8"/>
                                        </p:tgtEl>
                                        <p:attrNameLst>
                                          <p:attrName>style.visibility</p:attrName>
                                        </p:attrNameLst>
                                      </p:cBhvr>
                                      <p:to>
                                        <p:strVal val="visible"/>
                                      </p:to>
                                    </p:set>
                                    <p:anim calcmode="lin" valueType="num">
                                      <p:cBhvr additive="base">
                                        <p:cTn id="11" dur="500" fill="hold"/>
                                        <p:tgtEl>
                                          <p:spTgt spid="5128"/>
                                        </p:tgtEl>
                                        <p:attrNameLst>
                                          <p:attrName>ppt_x</p:attrName>
                                        </p:attrNameLst>
                                      </p:cBhvr>
                                      <p:tavLst>
                                        <p:tav tm="0">
                                          <p:val>
                                            <p:strVal val="#ppt_x"/>
                                          </p:val>
                                        </p:tav>
                                        <p:tav tm="100000">
                                          <p:val>
                                            <p:strVal val="#ppt_x"/>
                                          </p:val>
                                        </p:tav>
                                      </p:tavLst>
                                    </p:anim>
                                    <p:anim calcmode="lin" valueType="num">
                                      <p:cBhvr additive="base">
                                        <p:cTn id="12" dur="500" fill="hold"/>
                                        <p:tgtEl>
                                          <p:spTgt spid="51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29"/>
                                        </p:tgtEl>
                                        <p:attrNameLst>
                                          <p:attrName>style.visibility</p:attrName>
                                        </p:attrNameLst>
                                      </p:cBhvr>
                                      <p:to>
                                        <p:strVal val="visible"/>
                                      </p:to>
                                    </p:set>
                                    <p:anim calcmode="lin" valueType="num">
                                      <p:cBhvr additive="base">
                                        <p:cTn id="15" dur="500" fill="hold"/>
                                        <p:tgtEl>
                                          <p:spTgt spid="5129"/>
                                        </p:tgtEl>
                                        <p:attrNameLst>
                                          <p:attrName>ppt_x</p:attrName>
                                        </p:attrNameLst>
                                      </p:cBhvr>
                                      <p:tavLst>
                                        <p:tav tm="0">
                                          <p:val>
                                            <p:strVal val="#ppt_x"/>
                                          </p:val>
                                        </p:tav>
                                        <p:tav tm="100000">
                                          <p:val>
                                            <p:strVal val="#ppt_x"/>
                                          </p:val>
                                        </p:tav>
                                      </p:tavLst>
                                    </p:anim>
                                    <p:anim calcmode="lin" valueType="num">
                                      <p:cBhvr additive="base">
                                        <p:cTn id="16" dur="500" fill="hold"/>
                                        <p:tgtEl>
                                          <p:spTgt spid="512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30"/>
                                        </p:tgtEl>
                                        <p:attrNameLst>
                                          <p:attrName>style.visibility</p:attrName>
                                        </p:attrNameLst>
                                      </p:cBhvr>
                                      <p:to>
                                        <p:strVal val="visible"/>
                                      </p:to>
                                    </p:set>
                                    <p:anim calcmode="lin" valueType="num">
                                      <p:cBhvr additive="base">
                                        <p:cTn id="19" dur="500" fill="hold"/>
                                        <p:tgtEl>
                                          <p:spTgt spid="5130"/>
                                        </p:tgtEl>
                                        <p:attrNameLst>
                                          <p:attrName>ppt_x</p:attrName>
                                        </p:attrNameLst>
                                      </p:cBhvr>
                                      <p:tavLst>
                                        <p:tav tm="0">
                                          <p:val>
                                            <p:strVal val="#ppt_x"/>
                                          </p:val>
                                        </p:tav>
                                        <p:tav tm="100000">
                                          <p:val>
                                            <p:strVal val="#ppt_x"/>
                                          </p:val>
                                        </p:tav>
                                      </p:tavLst>
                                    </p:anim>
                                    <p:anim calcmode="lin" valueType="num">
                                      <p:cBhvr additive="base">
                                        <p:cTn id="20" dur="500" fill="hold"/>
                                        <p:tgtEl>
                                          <p:spTgt spid="513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131"/>
                                        </p:tgtEl>
                                        <p:attrNameLst>
                                          <p:attrName>style.visibility</p:attrName>
                                        </p:attrNameLst>
                                      </p:cBhvr>
                                      <p:to>
                                        <p:strVal val="visible"/>
                                      </p:to>
                                    </p:set>
                                    <p:anim calcmode="lin" valueType="num">
                                      <p:cBhvr additive="base">
                                        <p:cTn id="23" dur="500" fill="hold"/>
                                        <p:tgtEl>
                                          <p:spTgt spid="5131"/>
                                        </p:tgtEl>
                                        <p:attrNameLst>
                                          <p:attrName>ppt_x</p:attrName>
                                        </p:attrNameLst>
                                      </p:cBhvr>
                                      <p:tavLst>
                                        <p:tav tm="0">
                                          <p:val>
                                            <p:strVal val="#ppt_x"/>
                                          </p:val>
                                        </p:tav>
                                        <p:tav tm="100000">
                                          <p:val>
                                            <p:strVal val="#ppt_x"/>
                                          </p:val>
                                        </p:tav>
                                      </p:tavLst>
                                    </p:anim>
                                    <p:anim calcmode="lin" valueType="num">
                                      <p:cBhvr additive="base">
                                        <p:cTn id="24" dur="500" fill="hold"/>
                                        <p:tgtEl>
                                          <p:spTgt spid="513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mph" presetSubtype="0" fill="hold" nodeType="clickEffect">
                                  <p:stCondLst>
                                    <p:cond delay="0"/>
                                  </p:stCondLst>
                                  <p:childTnLst>
                                    <p:animClr clrSpc="hsl" dir="cw">
                                      <p:cBhvr override="childStyle">
                                        <p:cTn id="33" dur="500" fill="hold"/>
                                        <p:tgtEl>
                                          <p:spTgt spid="11"/>
                                        </p:tgtEl>
                                        <p:attrNameLst>
                                          <p:attrName>style.color</p:attrName>
                                        </p:attrNameLst>
                                      </p:cBhvr>
                                      <p:by>
                                        <p:hsl h="7200000" s="0" l="0"/>
                                      </p:by>
                                    </p:animClr>
                                    <p:animClr clrSpc="hsl" dir="cw">
                                      <p:cBhvr>
                                        <p:cTn id="34" dur="500" fill="hold"/>
                                        <p:tgtEl>
                                          <p:spTgt spid="11"/>
                                        </p:tgtEl>
                                        <p:attrNameLst>
                                          <p:attrName>fillcolor</p:attrName>
                                        </p:attrNameLst>
                                      </p:cBhvr>
                                      <p:by>
                                        <p:hsl h="7200000" s="0" l="0"/>
                                      </p:by>
                                    </p:animClr>
                                    <p:animClr clrSpc="hsl" dir="cw">
                                      <p:cBhvr>
                                        <p:cTn id="35" dur="500" fill="hold"/>
                                        <p:tgtEl>
                                          <p:spTgt spid="11"/>
                                        </p:tgtEl>
                                        <p:attrNameLst>
                                          <p:attrName>stroke.color</p:attrName>
                                        </p:attrNameLst>
                                      </p:cBhvr>
                                      <p:by>
                                        <p:hsl h="7200000" s="0" l="0"/>
                                      </p:by>
                                    </p:animClr>
                                    <p:set>
                                      <p:cBhvr>
                                        <p:cTn id="36"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28" grpId="0"/>
      <p:bldP spid="5129" grpId="0"/>
      <p:bldP spid="5130" grpId="0"/>
      <p:bldP spid="5131" grpId="0"/>
      <p:bldP spid="11" grpId="0" animBg="1"/>
      <p:bldP spid="11"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100000">
              <a:schemeClr val="bg1"/>
            </a:gs>
            <a:gs pos="100000">
              <a:srgbClr val="CCFFCC"/>
            </a:gs>
          </a:gsLst>
          <a:lin ang="0" scaled="1"/>
        </a:gra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323528" y="1052736"/>
            <a:ext cx="8163980" cy="1359024"/>
          </a:xfrm>
        </p:spPr>
        <p:txBody>
          <a:bodyPr/>
          <a:lstStyle/>
          <a:p>
            <a:pPr marL="28575" marR="28575" algn="l">
              <a:spcBef>
                <a:spcPts val="0"/>
              </a:spcBef>
              <a:spcAft>
                <a:spcPts val="0"/>
              </a:spcAft>
            </a:pPr>
            <a:r>
              <a:rPr lang="en-US" altLang="en-US" sz="3600" smtClean="0">
                <a:solidFill>
                  <a:schemeClr val="tx1"/>
                </a:solidFill>
              </a:rPr>
              <a:t>Câu 2 :</a:t>
            </a:r>
            <a:r>
              <a:rPr lang="vi-VN" sz="3600">
                <a:solidFill>
                  <a:srgbClr val="000000"/>
                </a:solidFill>
              </a:rPr>
              <a:t>Nhiệt kế thường dùng hoạt động dựa trên hiện tượng nào?</a:t>
            </a:r>
            <a:r>
              <a:rPr lang="vi-VN" sz="3200"/>
              <a:t/>
            </a:r>
            <a:br>
              <a:rPr lang="vi-VN" sz="3200"/>
            </a:br>
            <a:endParaRPr lang="en-US" altLang="en-US" sz="3600">
              <a:solidFill>
                <a:schemeClr val="tx1"/>
              </a:solidFill>
            </a:endParaRPr>
          </a:p>
        </p:txBody>
      </p:sp>
      <p:sp>
        <p:nvSpPr>
          <p:cNvPr id="21507" name="Content Placeholder 2"/>
          <p:cNvSpPr>
            <a:spLocks noGrp="1"/>
          </p:cNvSpPr>
          <p:nvPr>
            <p:ph idx="1"/>
          </p:nvPr>
        </p:nvSpPr>
        <p:spPr>
          <a:xfrm>
            <a:off x="703385" y="2590800"/>
            <a:ext cx="7772400" cy="2590800"/>
          </a:xfrm>
        </p:spPr>
        <p:txBody>
          <a:bodyPr/>
          <a:lstStyle/>
          <a:p>
            <a:pPr marL="514350" indent="-514350">
              <a:buFontTx/>
              <a:buAutoNum type="alphaUcPeriod"/>
            </a:pPr>
            <a:r>
              <a:rPr lang="en-US" altLang="en-US" smtClean="0"/>
              <a:t>Sự dãn nở vì nhiệt của chất lỏng. </a:t>
            </a:r>
            <a:endParaRPr lang="en-US" altLang="en-US"/>
          </a:p>
          <a:p>
            <a:pPr marL="514350" indent="-514350">
              <a:buFontTx/>
              <a:buAutoNum type="alphaUcPeriod"/>
            </a:pPr>
            <a:r>
              <a:rPr lang="en-US" altLang="en-US" smtClean="0"/>
              <a:t>Sự dãn nở vì nhiệt của chất rắn.</a:t>
            </a:r>
            <a:endParaRPr lang="en-US" altLang="en-US"/>
          </a:p>
          <a:p>
            <a:pPr marL="514350" indent="-514350">
              <a:buFontTx/>
              <a:buAutoNum type="alphaUcPeriod"/>
            </a:pPr>
            <a:r>
              <a:rPr lang="en-US" altLang="en-US" smtClean="0"/>
              <a:t>Sự dãn nở vì nhiệt của chất khí </a:t>
            </a:r>
            <a:r>
              <a:rPr lang="en-US" altLang="en-US" smtClean="0"/>
              <a:t>.</a:t>
            </a:r>
            <a:endParaRPr lang="en-US" altLang="en-US"/>
          </a:p>
          <a:p>
            <a:pPr marL="514350" indent="-514350">
              <a:buFontTx/>
              <a:buAutoNum type="alphaUcPeriod"/>
            </a:pPr>
            <a:r>
              <a:rPr lang="en-US" altLang="en-US" smtClean="0"/>
              <a:t>Sự dãn vì nhiệt của các chất.</a:t>
            </a:r>
            <a:endParaRPr lang="en-US" altLang="en-US"/>
          </a:p>
        </p:txBody>
      </p:sp>
      <p:sp>
        <p:nvSpPr>
          <p:cNvPr id="6" name="Slide Number Placeholder 5"/>
          <p:cNvSpPr>
            <a:spLocks noGrp="1"/>
          </p:cNvSpPr>
          <p:nvPr>
            <p:ph type="sldNum" sz="quarter" idx="12"/>
          </p:nvPr>
        </p:nvSpPr>
        <p:spPr/>
        <p:txBody>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eaLnBrk="1" hangingPunct="1"/>
            <a:fld id="{37864502-107D-4444-9012-77788B24ED55}" type="slidenum">
              <a:rPr lang="en-US" altLang="en-US" sz="1400">
                <a:solidFill>
                  <a:srgbClr val="000000"/>
                </a:solidFill>
                <a:latin typeface="Times New Roman" panose="02020603050405020304" pitchFamily="18" charset="0"/>
              </a:rPr>
              <a:pPr eaLnBrk="1" hangingPunct="1"/>
              <a:t>28</a:t>
            </a:fld>
            <a:endParaRPr lang="en-US" altLang="en-US" sz="1400">
              <a:solidFill>
                <a:srgbClr val="000000"/>
              </a:solidFill>
              <a:latin typeface="Times New Roman" panose="02020603050405020304" pitchFamily="18" charset="0"/>
            </a:endParaRPr>
          </a:p>
        </p:txBody>
      </p:sp>
      <p:sp>
        <p:nvSpPr>
          <p:cNvPr id="5" name="Oval 14"/>
          <p:cNvSpPr>
            <a:spLocks noChangeArrowheads="1"/>
          </p:cNvSpPr>
          <p:nvPr/>
        </p:nvSpPr>
        <p:spPr bwMode="auto">
          <a:xfrm>
            <a:off x="715108" y="2743200"/>
            <a:ext cx="457200" cy="457200"/>
          </a:xfrm>
          <a:prstGeom prst="ellipse">
            <a:avLst/>
          </a:prstGeom>
          <a:noFill/>
          <a:ln w="38100">
            <a:solidFill>
              <a:srgbClr val="FF33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eaLnBrk="1" fontAlgn="base" hangingPunct="1">
              <a:spcBef>
                <a:spcPct val="0"/>
              </a:spcBef>
              <a:spcAft>
                <a:spcPct val="0"/>
              </a:spcAft>
            </a:pPr>
            <a:endParaRPr lang="vi-VN" altLang="en-US">
              <a:solidFill>
                <a:srgbClr val="3333CC"/>
              </a:solidFill>
            </a:endParaRPr>
          </a:p>
        </p:txBody>
      </p:sp>
      <p:sp>
        <p:nvSpPr>
          <p:cNvPr id="7" name="Rectangle 6"/>
          <p:cNvSpPr/>
          <p:nvPr/>
        </p:nvSpPr>
        <p:spPr>
          <a:xfrm>
            <a:off x="530223" y="188641"/>
            <a:ext cx="7786194" cy="461665"/>
          </a:xfrm>
          <a:prstGeom prst="rect">
            <a:avLst/>
          </a:prstGeom>
        </p:spPr>
        <p:txBody>
          <a:bodyPr wrap="square">
            <a:spAutoFit/>
          </a:bodyPr>
          <a:lstStyle/>
          <a:p>
            <a:pPr lvl="0"/>
            <a:r>
              <a:rPr lang="en-GB" sz="2400">
                <a:solidFill>
                  <a:srgbClr val="FF0000"/>
                </a:solidFill>
                <a:latin typeface="Times New Roman" pitchFamily="18" charset="0"/>
                <a:cs typeface="Times New Roman" pitchFamily="18" charset="0"/>
              </a:rPr>
              <a:t>BÀI 7. THANG NHIỆT ĐỘ CELSIUS. ĐO NHIỆT ĐỘ</a:t>
            </a:r>
            <a:endParaRPr lang="en-GB" sz="2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nodeType="clickEffect">
                                  <p:stCondLst>
                                    <p:cond delay="0"/>
                                  </p:stCondLst>
                                  <p:childTnLst>
                                    <p:animClr clrSpc="hsl" dir="cw">
                                      <p:cBhvr override="childStyle">
                                        <p:cTn id="11" dur="500" fill="hold"/>
                                        <p:tgtEl>
                                          <p:spTgt spid="5"/>
                                        </p:tgtEl>
                                        <p:attrNameLst>
                                          <p:attrName>style.color</p:attrName>
                                        </p:attrNameLst>
                                      </p:cBhvr>
                                      <p:by>
                                        <p:hsl h="7200000" s="0" l="0"/>
                                      </p:by>
                                    </p:animClr>
                                    <p:animClr clrSpc="hsl" dir="cw">
                                      <p:cBhvr>
                                        <p:cTn id="12" dur="500" fill="hold"/>
                                        <p:tgtEl>
                                          <p:spTgt spid="5"/>
                                        </p:tgtEl>
                                        <p:attrNameLst>
                                          <p:attrName>fillcolor</p:attrName>
                                        </p:attrNameLst>
                                      </p:cBhvr>
                                      <p:by>
                                        <p:hsl h="7200000" s="0" l="0"/>
                                      </p:by>
                                    </p:animClr>
                                    <p:animClr clrSpc="hsl" dir="cw">
                                      <p:cBhvr>
                                        <p:cTn id="13" dur="500" fill="hold"/>
                                        <p:tgtEl>
                                          <p:spTgt spid="5"/>
                                        </p:tgtEl>
                                        <p:attrNameLst>
                                          <p:attrName>stroke.color</p:attrName>
                                        </p:attrNameLst>
                                      </p:cBhvr>
                                      <p:by>
                                        <p:hsl h="7200000" s="0" l="0"/>
                                      </p:by>
                                    </p:animClr>
                                    <p:set>
                                      <p:cBhvr>
                                        <p:cTn id="14"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265562" y="1412776"/>
            <a:ext cx="90189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nSpc>
                <a:spcPct val="150000"/>
              </a:lnSpc>
              <a:spcBef>
                <a:spcPct val="0"/>
              </a:spcBef>
              <a:buClrTx/>
              <a:buSzTx/>
              <a:buFontTx/>
              <a:buNone/>
            </a:pPr>
            <a:r>
              <a:rPr lang="en-GB" altLang="en-US" sz="3200" b="1" smtClean="0">
                <a:solidFill>
                  <a:prstClr val="black"/>
                </a:solidFill>
                <a:latin typeface="Times New Roman"/>
              </a:rPr>
              <a:t>Câu 3:Để đo nhiệt độ cơ thể ta nên dùng loại nhiệt kế nào</a:t>
            </a:r>
            <a:r>
              <a:rPr lang="vi-VN" altLang="en-US" sz="3200" b="1" smtClean="0">
                <a:solidFill>
                  <a:prstClr val="black"/>
                </a:solidFill>
                <a:latin typeface="Times New Roman"/>
              </a:rPr>
              <a:t>?</a:t>
            </a:r>
            <a:endParaRPr lang="vi-VN" altLang="en-US" sz="3200" b="1" dirty="0">
              <a:solidFill>
                <a:prstClr val="black"/>
              </a:solidFill>
              <a:latin typeface="Times New Roman"/>
            </a:endParaRPr>
          </a:p>
          <a:p>
            <a:pPr>
              <a:lnSpc>
                <a:spcPct val="150000"/>
              </a:lnSpc>
              <a:spcBef>
                <a:spcPct val="0"/>
              </a:spcBef>
              <a:buClrTx/>
              <a:buSzTx/>
              <a:buFontTx/>
              <a:buNone/>
            </a:pPr>
            <a:r>
              <a:rPr lang="vi-VN" altLang="en-US" sz="3200" b="1" smtClean="0">
                <a:solidFill>
                  <a:prstClr val="black"/>
                </a:solidFill>
                <a:latin typeface="Times New Roman"/>
              </a:rPr>
              <a:t>A.</a:t>
            </a:r>
            <a:r>
              <a:rPr lang="en-GB" altLang="en-US" sz="3200" b="1" smtClean="0">
                <a:solidFill>
                  <a:prstClr val="black"/>
                </a:solidFill>
                <a:latin typeface="Times New Roman"/>
              </a:rPr>
              <a:t>Nhiệt kế rượu</a:t>
            </a:r>
            <a:r>
              <a:rPr lang="vi-VN" altLang="en-US" sz="3200" b="1" smtClean="0">
                <a:solidFill>
                  <a:prstClr val="black"/>
                </a:solidFill>
                <a:latin typeface="Times New Roman"/>
              </a:rPr>
              <a:t>.</a:t>
            </a:r>
            <a:endParaRPr lang="vi-VN" altLang="en-US" sz="3200" b="1" dirty="0">
              <a:solidFill>
                <a:prstClr val="black"/>
              </a:solidFill>
              <a:latin typeface="Times New Roman"/>
            </a:endParaRPr>
          </a:p>
          <a:p>
            <a:pPr>
              <a:lnSpc>
                <a:spcPct val="150000"/>
              </a:lnSpc>
              <a:spcBef>
                <a:spcPct val="0"/>
              </a:spcBef>
              <a:buClrTx/>
              <a:buSzTx/>
              <a:buFontTx/>
              <a:buNone/>
            </a:pPr>
            <a:r>
              <a:rPr lang="vi-VN" altLang="en-US" sz="3200" b="1" smtClean="0">
                <a:solidFill>
                  <a:prstClr val="black"/>
                </a:solidFill>
                <a:latin typeface="Times New Roman"/>
              </a:rPr>
              <a:t>B.</a:t>
            </a:r>
            <a:r>
              <a:rPr lang="en-GB" altLang="en-US" sz="3200" b="1" smtClean="0">
                <a:solidFill>
                  <a:prstClr val="black"/>
                </a:solidFill>
                <a:latin typeface="Times New Roman"/>
              </a:rPr>
              <a:t>Nhiệt kế y tế</a:t>
            </a:r>
            <a:r>
              <a:rPr lang="vi-VN" altLang="en-US" sz="3200" b="1" smtClean="0">
                <a:solidFill>
                  <a:prstClr val="black"/>
                </a:solidFill>
                <a:latin typeface="Times New Roman"/>
              </a:rPr>
              <a:t>.</a:t>
            </a:r>
            <a:endParaRPr lang="vi-VN" altLang="en-US" sz="3200" b="1" dirty="0">
              <a:solidFill>
                <a:prstClr val="black"/>
              </a:solidFill>
              <a:latin typeface="Times New Roman"/>
            </a:endParaRPr>
          </a:p>
          <a:p>
            <a:pPr>
              <a:lnSpc>
                <a:spcPct val="150000"/>
              </a:lnSpc>
              <a:spcBef>
                <a:spcPct val="0"/>
              </a:spcBef>
              <a:buClrTx/>
              <a:buSzTx/>
              <a:buFontTx/>
              <a:buNone/>
            </a:pPr>
            <a:r>
              <a:rPr lang="vi-VN" altLang="en-US" sz="3200" b="1" smtClean="0">
                <a:solidFill>
                  <a:prstClr val="black"/>
                </a:solidFill>
                <a:latin typeface="Times New Roman"/>
              </a:rPr>
              <a:t>C.</a:t>
            </a:r>
            <a:r>
              <a:rPr lang="en-GB" altLang="en-US" sz="3200" b="1" smtClean="0">
                <a:solidFill>
                  <a:prstClr val="black"/>
                </a:solidFill>
                <a:latin typeface="Times New Roman"/>
              </a:rPr>
              <a:t>Nhiệt kế nước</a:t>
            </a:r>
            <a:r>
              <a:rPr lang="vi-VN" altLang="en-US" sz="3200" b="1" smtClean="0">
                <a:solidFill>
                  <a:prstClr val="black"/>
                </a:solidFill>
                <a:latin typeface="Times New Roman"/>
              </a:rPr>
              <a:t>.</a:t>
            </a:r>
            <a:endParaRPr lang="vi-VN" altLang="en-US" sz="3200" b="1" dirty="0">
              <a:solidFill>
                <a:prstClr val="black"/>
              </a:solidFill>
              <a:latin typeface="Times New Roman"/>
            </a:endParaRPr>
          </a:p>
          <a:p>
            <a:pPr>
              <a:lnSpc>
                <a:spcPct val="150000"/>
              </a:lnSpc>
              <a:spcBef>
                <a:spcPct val="0"/>
              </a:spcBef>
              <a:buClrTx/>
              <a:buSzTx/>
              <a:buFontTx/>
              <a:buNone/>
            </a:pPr>
            <a:r>
              <a:rPr lang="vi-VN" altLang="en-US" sz="3200" b="1" smtClean="0">
                <a:solidFill>
                  <a:prstClr val="black"/>
                </a:solidFill>
                <a:latin typeface="Times New Roman"/>
              </a:rPr>
              <a:t>D.</a:t>
            </a:r>
            <a:r>
              <a:rPr lang="en-GB" altLang="en-US" sz="3200" b="1" smtClean="0">
                <a:solidFill>
                  <a:prstClr val="black"/>
                </a:solidFill>
                <a:latin typeface="Times New Roman"/>
              </a:rPr>
              <a:t>Cả ba nhiệt kế trên</a:t>
            </a:r>
            <a:r>
              <a:rPr lang="vi-VN" altLang="en-US" sz="3200" b="1" smtClean="0">
                <a:solidFill>
                  <a:prstClr val="black"/>
                </a:solidFill>
                <a:latin typeface="Times New Roman"/>
              </a:rPr>
              <a:t>.</a:t>
            </a:r>
            <a:endParaRPr lang="vi-VN" altLang="en-US" sz="3200" b="1" dirty="0">
              <a:solidFill>
                <a:prstClr val="black"/>
              </a:solidFill>
              <a:latin typeface="Times New Roman"/>
            </a:endParaRPr>
          </a:p>
        </p:txBody>
      </p:sp>
      <p:sp>
        <p:nvSpPr>
          <p:cNvPr id="5" name="Oval 4"/>
          <p:cNvSpPr/>
          <p:nvPr/>
        </p:nvSpPr>
        <p:spPr>
          <a:xfrm>
            <a:off x="343482" y="3861048"/>
            <a:ext cx="373479" cy="4368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Calibri Light"/>
            </a:endParaRPr>
          </a:p>
        </p:txBody>
      </p:sp>
      <p:sp>
        <p:nvSpPr>
          <p:cNvPr id="6" name="Rectangle 5"/>
          <p:cNvSpPr/>
          <p:nvPr/>
        </p:nvSpPr>
        <p:spPr>
          <a:xfrm>
            <a:off x="530223" y="188641"/>
            <a:ext cx="7786194" cy="461665"/>
          </a:xfrm>
          <a:prstGeom prst="rect">
            <a:avLst/>
          </a:prstGeom>
        </p:spPr>
        <p:txBody>
          <a:bodyPr wrap="square">
            <a:spAutoFit/>
          </a:bodyPr>
          <a:lstStyle/>
          <a:p>
            <a:pPr lvl="0"/>
            <a:r>
              <a:rPr lang="en-GB" sz="2400">
                <a:solidFill>
                  <a:srgbClr val="FF0000"/>
                </a:solidFill>
                <a:latin typeface="Times New Roman" pitchFamily="18" charset="0"/>
                <a:cs typeface="Times New Roman" pitchFamily="18" charset="0"/>
              </a:rPr>
              <a:t>BÀI 7. THANG NHIỆT ĐỘ CELSIUS. ĐO NHIỆT ĐỘ</a:t>
            </a:r>
            <a:endParaRPr lang="en-GB" sz="2400">
              <a:solidFill>
                <a:srgbClr val="FF0000"/>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916832"/>
            <a:ext cx="8964488" cy="1754326"/>
          </a:xfrm>
          <a:prstGeom prst="rect">
            <a:avLst/>
          </a:prstGeom>
          <a:noFill/>
        </p:spPr>
        <p:txBody>
          <a:bodyPr wrap="square" rtlCol="0">
            <a:spAutoFit/>
          </a:bodyPr>
          <a:lstStyle/>
          <a:p>
            <a:r>
              <a:rPr lang="en-GB" sz="5400" smtClean="0">
                <a:solidFill>
                  <a:srgbClr val="FF0000"/>
                </a:solidFill>
                <a:latin typeface="Times New Roman" pitchFamily="18" charset="0"/>
                <a:cs typeface="Times New Roman" pitchFamily="18" charset="0"/>
              </a:rPr>
              <a:t>BÀI 7: THANG NHIỆT ĐỘ CELSIUS. ĐO NHIỆT ĐỘ</a:t>
            </a:r>
            <a:endParaRPr lang="en-GB" sz="5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5508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100000">
              <a:schemeClr val="bg1"/>
            </a:gs>
            <a:gs pos="100000">
              <a:srgbClr val="CCFFCC"/>
            </a:gs>
          </a:gsLst>
          <a:lin ang="0" scaled="1"/>
        </a:gradFill>
        <a:effectLst/>
      </p:bgPr>
    </p:bg>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4062046" y="12954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eaLnBrk="1" fontAlgn="base" hangingPunct="1">
              <a:spcBef>
                <a:spcPct val="50000"/>
              </a:spcBef>
              <a:spcAft>
                <a:spcPct val="0"/>
              </a:spcAft>
            </a:pPr>
            <a:endParaRPr lang="vi-VN" altLang="en-US" sz="2400">
              <a:solidFill>
                <a:srgbClr val="3333CC"/>
              </a:solidFill>
              <a:latin typeface="Times New Roman" panose="02020603050405020304" pitchFamily="18" charset="0"/>
            </a:endParaRPr>
          </a:p>
        </p:txBody>
      </p:sp>
      <p:sp>
        <p:nvSpPr>
          <p:cNvPr id="5127" name="Text Box 7"/>
          <p:cNvSpPr txBox="1">
            <a:spLocks noChangeArrowheads="1"/>
          </p:cNvSpPr>
          <p:nvPr/>
        </p:nvSpPr>
        <p:spPr bwMode="auto">
          <a:xfrm>
            <a:off x="503534" y="1492584"/>
            <a:ext cx="7899394"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marL="28575" marR="28575"/>
            <a:r>
              <a:rPr lang="en-US" altLang="en-US" smtClean="0">
                <a:solidFill>
                  <a:srgbClr val="002060"/>
                </a:solidFill>
                <a:latin typeface="Times New Roman" panose="02020603050405020304" pitchFamily="18" charset="0"/>
              </a:rPr>
              <a:t>Câu 4: Đơn vị đo nhiệt độ trong hệ đo lường SI là</a:t>
            </a:r>
            <a:r>
              <a:rPr lang="vi-VN" smtClean="0">
                <a:solidFill>
                  <a:srgbClr val="000000"/>
                </a:solidFill>
                <a:latin typeface="Times New Roman"/>
              </a:rPr>
              <a:t>?</a:t>
            </a:r>
            <a:endParaRPr lang="vi-VN" sz="2400">
              <a:solidFill>
                <a:srgbClr val="3333CC"/>
              </a:solidFill>
              <a:latin typeface="Times New Roman"/>
            </a:endParaRPr>
          </a:p>
          <a:p>
            <a:pPr eaLnBrk="1" fontAlgn="base" hangingPunct="1">
              <a:spcBef>
                <a:spcPct val="50000"/>
              </a:spcBef>
              <a:spcAft>
                <a:spcPct val="0"/>
              </a:spcAft>
            </a:pPr>
            <a:endParaRPr lang="en-US" altLang="en-US">
              <a:solidFill>
                <a:srgbClr val="002060"/>
              </a:solidFill>
              <a:latin typeface="Times New Roman" panose="02020603050405020304" pitchFamily="18" charset="0"/>
            </a:endParaRPr>
          </a:p>
        </p:txBody>
      </p:sp>
      <p:sp>
        <p:nvSpPr>
          <p:cNvPr id="5128" name="Text Box 8"/>
          <p:cNvSpPr txBox="1">
            <a:spLocks noChangeArrowheads="1"/>
          </p:cNvSpPr>
          <p:nvPr/>
        </p:nvSpPr>
        <p:spPr bwMode="auto">
          <a:xfrm>
            <a:off x="721367" y="2524136"/>
            <a:ext cx="7760585" cy="136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a:lnSpc>
                <a:spcPct val="115000"/>
              </a:lnSpc>
              <a:spcAft>
                <a:spcPts val="1000"/>
              </a:spcAft>
            </a:pPr>
            <a:r>
              <a:rPr lang="en-US" altLang="en-US" smtClean="0">
                <a:solidFill>
                  <a:srgbClr val="000000"/>
                </a:solidFill>
                <a:latin typeface="Times New Roman" panose="02020603050405020304" pitchFamily="18" charset="0"/>
              </a:rPr>
              <a:t>A. </a:t>
            </a:r>
            <a:r>
              <a:rPr lang="en-US" altLang="en-US" smtClean="0">
                <a:solidFill>
                  <a:schemeClr val="tx1"/>
                </a:solidFill>
                <a:latin typeface="Times New Roman" panose="02020603050405020304" pitchFamily="18" charset="0"/>
              </a:rPr>
              <a:t>Celsius(</a:t>
            </a:r>
            <a:r>
              <a:rPr lang="en-GB" baseline="30000" smtClean="0">
                <a:solidFill>
                  <a:schemeClr val="tx1"/>
                </a:solidFill>
                <a:latin typeface="Times New Roman"/>
                <a:ea typeface="Calibri"/>
                <a:cs typeface="Times New Roman"/>
              </a:rPr>
              <a:t>0</a:t>
            </a:r>
            <a:r>
              <a:rPr lang="en-GB" smtClean="0">
                <a:solidFill>
                  <a:schemeClr val="tx1"/>
                </a:solidFill>
                <a:latin typeface="Times New Roman"/>
                <a:ea typeface="Calibri"/>
                <a:cs typeface="Times New Roman"/>
              </a:rPr>
              <a:t>C) </a:t>
            </a:r>
            <a:endParaRPr lang="en-GB" sz="1200">
              <a:solidFill>
                <a:schemeClr val="tx1"/>
              </a:solidFill>
              <a:latin typeface="Calibri"/>
              <a:ea typeface="Calibri"/>
              <a:cs typeface="Times New Roman"/>
            </a:endParaRPr>
          </a:p>
          <a:p>
            <a:pPr eaLnBrk="1" fontAlgn="base" hangingPunct="1">
              <a:spcBef>
                <a:spcPct val="50000"/>
              </a:spcBef>
              <a:spcAft>
                <a:spcPct val="0"/>
              </a:spcAft>
            </a:pPr>
            <a:r>
              <a:rPr lang="en-US" altLang="en-US" smtClean="0">
                <a:solidFill>
                  <a:srgbClr val="000000"/>
                </a:solidFill>
                <a:latin typeface="Times New Roman" panose="02020603050405020304" pitchFamily="18" charset="0"/>
              </a:rPr>
              <a:t> </a:t>
            </a:r>
            <a:endParaRPr lang="en-US" altLang="en-US">
              <a:solidFill>
                <a:srgbClr val="000000"/>
              </a:solidFill>
              <a:latin typeface="Times New Roman" panose="02020603050405020304" pitchFamily="18" charset="0"/>
            </a:endParaRPr>
          </a:p>
        </p:txBody>
      </p:sp>
      <p:sp>
        <p:nvSpPr>
          <p:cNvPr id="5129" name="Text Box 9"/>
          <p:cNvSpPr txBox="1">
            <a:spLocks noChangeArrowheads="1"/>
          </p:cNvSpPr>
          <p:nvPr/>
        </p:nvSpPr>
        <p:spPr bwMode="auto">
          <a:xfrm>
            <a:off x="709246" y="3048011"/>
            <a:ext cx="8077200" cy="136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a:lnSpc>
                <a:spcPct val="115000"/>
              </a:lnSpc>
              <a:spcAft>
                <a:spcPts val="1000"/>
              </a:spcAft>
            </a:pPr>
            <a:r>
              <a:rPr lang="en-US" altLang="en-US" smtClean="0">
                <a:solidFill>
                  <a:srgbClr val="000000"/>
                </a:solidFill>
                <a:latin typeface="Times New Roman" panose="02020603050405020304" pitchFamily="18" charset="0"/>
              </a:rPr>
              <a:t>B</a:t>
            </a:r>
            <a:r>
              <a:rPr lang="en-US" altLang="en-US" smtClean="0">
                <a:solidFill>
                  <a:srgbClr val="000000"/>
                </a:solidFill>
                <a:latin typeface="Times New Roman" panose="02020603050405020304" pitchFamily="18" charset="0"/>
              </a:rPr>
              <a:t>. </a:t>
            </a:r>
            <a:r>
              <a:rPr lang="en-US" altLang="en-US" smtClean="0">
                <a:solidFill>
                  <a:schemeClr val="tx1"/>
                </a:solidFill>
                <a:latin typeface="Times New Roman" panose="02020603050405020304" pitchFamily="18" charset="0"/>
              </a:rPr>
              <a:t>Fahrenheit(</a:t>
            </a:r>
            <a:r>
              <a:rPr lang="en-GB" baseline="30000" smtClean="0">
                <a:solidFill>
                  <a:schemeClr val="tx1"/>
                </a:solidFill>
                <a:latin typeface="Times New Roman"/>
                <a:ea typeface="Calibri"/>
                <a:cs typeface="Times New Roman"/>
              </a:rPr>
              <a:t>0</a:t>
            </a:r>
            <a:r>
              <a:rPr lang="en-GB" smtClean="0">
                <a:solidFill>
                  <a:schemeClr val="tx1"/>
                </a:solidFill>
                <a:latin typeface="Times New Roman"/>
                <a:ea typeface="Calibri"/>
                <a:cs typeface="Times New Roman"/>
              </a:rPr>
              <a:t>F)</a:t>
            </a:r>
            <a:endParaRPr lang="en-GB" sz="1200">
              <a:solidFill>
                <a:schemeClr val="tx1"/>
              </a:solidFill>
              <a:latin typeface="Calibri"/>
              <a:ea typeface="Calibri"/>
              <a:cs typeface="Times New Roman"/>
            </a:endParaRPr>
          </a:p>
          <a:p>
            <a:pPr eaLnBrk="1" fontAlgn="base" hangingPunct="1">
              <a:spcBef>
                <a:spcPct val="50000"/>
              </a:spcBef>
              <a:spcAft>
                <a:spcPct val="0"/>
              </a:spcAft>
            </a:pPr>
            <a:r>
              <a:rPr lang="en-US" altLang="en-US" smtClean="0">
                <a:solidFill>
                  <a:srgbClr val="000000"/>
                </a:solidFill>
                <a:latin typeface="Times New Roman" panose="02020603050405020304" pitchFamily="18" charset="0"/>
              </a:rPr>
              <a:t> </a:t>
            </a:r>
            <a:endParaRPr lang="en-US" altLang="en-US">
              <a:solidFill>
                <a:srgbClr val="000000"/>
              </a:solidFill>
              <a:latin typeface="Times New Roman" panose="02020603050405020304" pitchFamily="18" charset="0"/>
            </a:endParaRPr>
          </a:p>
        </p:txBody>
      </p:sp>
      <p:sp>
        <p:nvSpPr>
          <p:cNvPr id="5130" name="Text Box 10"/>
          <p:cNvSpPr txBox="1">
            <a:spLocks noChangeArrowheads="1"/>
          </p:cNvSpPr>
          <p:nvPr/>
        </p:nvSpPr>
        <p:spPr bwMode="auto">
          <a:xfrm>
            <a:off x="721367" y="3505200"/>
            <a:ext cx="84226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eaLnBrk="1" fontAlgn="base" hangingPunct="1">
              <a:spcBef>
                <a:spcPct val="50000"/>
              </a:spcBef>
              <a:spcAft>
                <a:spcPct val="0"/>
              </a:spcAft>
            </a:pPr>
            <a:r>
              <a:rPr lang="en-US" altLang="en-US" smtClean="0">
                <a:solidFill>
                  <a:srgbClr val="000000"/>
                </a:solidFill>
                <a:latin typeface="Times New Roman" panose="02020603050405020304" pitchFamily="18" charset="0"/>
              </a:rPr>
              <a:t>C</a:t>
            </a:r>
            <a:r>
              <a:rPr lang="en-US" altLang="en-US" smtClean="0">
                <a:solidFill>
                  <a:srgbClr val="000000"/>
                </a:solidFill>
                <a:latin typeface="Times New Roman" panose="02020603050405020304" pitchFamily="18" charset="0"/>
              </a:rPr>
              <a:t>. </a:t>
            </a:r>
            <a:r>
              <a:rPr lang="en-US" altLang="en-US" smtClean="0">
                <a:solidFill>
                  <a:srgbClr val="000000"/>
                </a:solidFill>
                <a:latin typeface="Times New Roman" panose="02020603050405020304" pitchFamily="18" charset="0"/>
              </a:rPr>
              <a:t>Cả 3 đơn vị trên</a:t>
            </a:r>
            <a:endParaRPr lang="en-US" altLang="en-US">
              <a:solidFill>
                <a:srgbClr val="000000"/>
              </a:solidFill>
              <a:latin typeface="Times New Roman" panose="02020603050405020304" pitchFamily="18" charset="0"/>
            </a:endParaRPr>
          </a:p>
        </p:txBody>
      </p:sp>
      <p:sp>
        <p:nvSpPr>
          <p:cNvPr id="5131" name="Text Box 11"/>
          <p:cNvSpPr txBox="1">
            <a:spLocks noChangeArrowheads="1"/>
          </p:cNvSpPr>
          <p:nvPr/>
        </p:nvSpPr>
        <p:spPr bwMode="auto">
          <a:xfrm>
            <a:off x="721365" y="3919545"/>
            <a:ext cx="8382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eaLnBrk="1" fontAlgn="base" hangingPunct="1">
              <a:spcBef>
                <a:spcPct val="50000"/>
              </a:spcBef>
              <a:spcAft>
                <a:spcPct val="0"/>
              </a:spcAft>
            </a:pPr>
            <a:r>
              <a:rPr lang="en-US" altLang="en-US" sz="2400" smtClean="0">
                <a:solidFill>
                  <a:srgbClr val="000000"/>
                </a:solidFill>
                <a:latin typeface="Times New Roman" panose="02020603050405020304" pitchFamily="18" charset="0"/>
              </a:rPr>
              <a:t>D-Kelvin( K) </a:t>
            </a:r>
            <a:r>
              <a:rPr lang="en-US" altLang="en-US" i="1" smtClean="0">
                <a:solidFill>
                  <a:srgbClr val="0000FF"/>
                </a:solidFill>
                <a:latin typeface="Times New Roman" panose="02020603050405020304" pitchFamily="18" charset="0"/>
              </a:rPr>
              <a:t>.</a:t>
            </a:r>
            <a:endParaRPr lang="en-US" altLang="en-US" i="1">
              <a:solidFill>
                <a:srgbClr val="0000FF"/>
              </a:solidFill>
              <a:latin typeface="Times New Roman" panose="02020603050405020304" pitchFamily="18" charset="0"/>
            </a:endParaRPr>
          </a:p>
        </p:txBody>
      </p:sp>
      <p:sp>
        <p:nvSpPr>
          <p:cNvPr id="11" name="Oval 14"/>
          <p:cNvSpPr>
            <a:spLocks noChangeArrowheads="1"/>
          </p:cNvSpPr>
          <p:nvPr/>
        </p:nvSpPr>
        <p:spPr bwMode="auto">
          <a:xfrm>
            <a:off x="721365" y="3989581"/>
            <a:ext cx="457200" cy="457200"/>
          </a:xfrm>
          <a:prstGeom prst="ellipse">
            <a:avLst/>
          </a:prstGeom>
          <a:noFill/>
          <a:ln w="38100">
            <a:solidFill>
              <a:srgbClr val="FF33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eaLnBrk="1" fontAlgn="base" hangingPunct="1">
              <a:spcBef>
                <a:spcPct val="0"/>
              </a:spcBef>
              <a:spcAft>
                <a:spcPct val="0"/>
              </a:spcAft>
            </a:pPr>
            <a:endParaRPr lang="vi-VN" altLang="en-US">
              <a:solidFill>
                <a:srgbClr val="3333CC"/>
              </a:solidFill>
            </a:endParaRPr>
          </a:p>
        </p:txBody>
      </p:sp>
      <p:sp>
        <p:nvSpPr>
          <p:cNvPr id="9" name="Rectangle 8"/>
          <p:cNvSpPr/>
          <p:nvPr/>
        </p:nvSpPr>
        <p:spPr>
          <a:xfrm>
            <a:off x="530223" y="188641"/>
            <a:ext cx="7786194" cy="461665"/>
          </a:xfrm>
          <a:prstGeom prst="rect">
            <a:avLst/>
          </a:prstGeom>
        </p:spPr>
        <p:txBody>
          <a:bodyPr wrap="square">
            <a:spAutoFit/>
          </a:bodyPr>
          <a:lstStyle/>
          <a:p>
            <a:r>
              <a:rPr lang="en-GB" sz="2400">
                <a:solidFill>
                  <a:srgbClr val="FF0000"/>
                </a:solidFill>
                <a:cs typeface="Times New Roman" pitchFamily="18" charset="0"/>
              </a:rPr>
              <a:t>BÀI 7. THANG NHIỆT ĐỘ CELSIUS. ĐO NHIỆT ĐỘ</a:t>
            </a:r>
            <a:endParaRPr lang="en-GB" sz="2400">
              <a:solidFill>
                <a:srgbClr val="FF0000"/>
              </a:solidFill>
              <a:cs typeface="Times New Roman" pitchFamily="18" charset="0"/>
            </a:endParaRPr>
          </a:p>
        </p:txBody>
      </p:sp>
    </p:spTree>
    <p:extLst>
      <p:ext uri="{BB962C8B-B14F-4D97-AF65-F5344CB8AC3E}">
        <p14:creationId xmlns:p14="http://schemas.microsoft.com/office/powerpoint/2010/main" val="219226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additive="base">
                                        <p:cTn id="7" dur="500" fill="hold"/>
                                        <p:tgtEl>
                                          <p:spTgt spid="5127"/>
                                        </p:tgtEl>
                                        <p:attrNameLst>
                                          <p:attrName>ppt_x</p:attrName>
                                        </p:attrNameLst>
                                      </p:cBhvr>
                                      <p:tavLst>
                                        <p:tav tm="0">
                                          <p:val>
                                            <p:strVal val="#ppt_x"/>
                                          </p:val>
                                        </p:tav>
                                        <p:tav tm="100000">
                                          <p:val>
                                            <p:strVal val="#ppt_x"/>
                                          </p:val>
                                        </p:tav>
                                      </p:tavLst>
                                    </p:anim>
                                    <p:anim calcmode="lin" valueType="num">
                                      <p:cBhvr additive="base">
                                        <p:cTn id="8" dur="500" fill="hold"/>
                                        <p:tgtEl>
                                          <p:spTgt spid="51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8"/>
                                        </p:tgtEl>
                                        <p:attrNameLst>
                                          <p:attrName>style.visibility</p:attrName>
                                        </p:attrNameLst>
                                      </p:cBhvr>
                                      <p:to>
                                        <p:strVal val="visible"/>
                                      </p:to>
                                    </p:set>
                                    <p:anim calcmode="lin" valueType="num">
                                      <p:cBhvr additive="base">
                                        <p:cTn id="11" dur="500" fill="hold"/>
                                        <p:tgtEl>
                                          <p:spTgt spid="5128"/>
                                        </p:tgtEl>
                                        <p:attrNameLst>
                                          <p:attrName>ppt_x</p:attrName>
                                        </p:attrNameLst>
                                      </p:cBhvr>
                                      <p:tavLst>
                                        <p:tav tm="0">
                                          <p:val>
                                            <p:strVal val="#ppt_x"/>
                                          </p:val>
                                        </p:tav>
                                        <p:tav tm="100000">
                                          <p:val>
                                            <p:strVal val="#ppt_x"/>
                                          </p:val>
                                        </p:tav>
                                      </p:tavLst>
                                    </p:anim>
                                    <p:anim calcmode="lin" valueType="num">
                                      <p:cBhvr additive="base">
                                        <p:cTn id="12" dur="500" fill="hold"/>
                                        <p:tgtEl>
                                          <p:spTgt spid="51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29"/>
                                        </p:tgtEl>
                                        <p:attrNameLst>
                                          <p:attrName>style.visibility</p:attrName>
                                        </p:attrNameLst>
                                      </p:cBhvr>
                                      <p:to>
                                        <p:strVal val="visible"/>
                                      </p:to>
                                    </p:set>
                                    <p:anim calcmode="lin" valueType="num">
                                      <p:cBhvr additive="base">
                                        <p:cTn id="15" dur="500" fill="hold"/>
                                        <p:tgtEl>
                                          <p:spTgt spid="5129"/>
                                        </p:tgtEl>
                                        <p:attrNameLst>
                                          <p:attrName>ppt_x</p:attrName>
                                        </p:attrNameLst>
                                      </p:cBhvr>
                                      <p:tavLst>
                                        <p:tav tm="0">
                                          <p:val>
                                            <p:strVal val="#ppt_x"/>
                                          </p:val>
                                        </p:tav>
                                        <p:tav tm="100000">
                                          <p:val>
                                            <p:strVal val="#ppt_x"/>
                                          </p:val>
                                        </p:tav>
                                      </p:tavLst>
                                    </p:anim>
                                    <p:anim calcmode="lin" valueType="num">
                                      <p:cBhvr additive="base">
                                        <p:cTn id="16" dur="500" fill="hold"/>
                                        <p:tgtEl>
                                          <p:spTgt spid="512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30"/>
                                        </p:tgtEl>
                                        <p:attrNameLst>
                                          <p:attrName>style.visibility</p:attrName>
                                        </p:attrNameLst>
                                      </p:cBhvr>
                                      <p:to>
                                        <p:strVal val="visible"/>
                                      </p:to>
                                    </p:set>
                                    <p:anim calcmode="lin" valueType="num">
                                      <p:cBhvr additive="base">
                                        <p:cTn id="19" dur="500" fill="hold"/>
                                        <p:tgtEl>
                                          <p:spTgt spid="5130"/>
                                        </p:tgtEl>
                                        <p:attrNameLst>
                                          <p:attrName>ppt_x</p:attrName>
                                        </p:attrNameLst>
                                      </p:cBhvr>
                                      <p:tavLst>
                                        <p:tav tm="0">
                                          <p:val>
                                            <p:strVal val="#ppt_x"/>
                                          </p:val>
                                        </p:tav>
                                        <p:tav tm="100000">
                                          <p:val>
                                            <p:strVal val="#ppt_x"/>
                                          </p:val>
                                        </p:tav>
                                      </p:tavLst>
                                    </p:anim>
                                    <p:anim calcmode="lin" valueType="num">
                                      <p:cBhvr additive="base">
                                        <p:cTn id="20" dur="500" fill="hold"/>
                                        <p:tgtEl>
                                          <p:spTgt spid="513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131"/>
                                        </p:tgtEl>
                                        <p:attrNameLst>
                                          <p:attrName>style.visibility</p:attrName>
                                        </p:attrNameLst>
                                      </p:cBhvr>
                                      <p:to>
                                        <p:strVal val="visible"/>
                                      </p:to>
                                    </p:set>
                                    <p:anim calcmode="lin" valueType="num">
                                      <p:cBhvr additive="base">
                                        <p:cTn id="23" dur="500" fill="hold"/>
                                        <p:tgtEl>
                                          <p:spTgt spid="5131"/>
                                        </p:tgtEl>
                                        <p:attrNameLst>
                                          <p:attrName>ppt_x</p:attrName>
                                        </p:attrNameLst>
                                      </p:cBhvr>
                                      <p:tavLst>
                                        <p:tav tm="0">
                                          <p:val>
                                            <p:strVal val="#ppt_x"/>
                                          </p:val>
                                        </p:tav>
                                        <p:tav tm="100000">
                                          <p:val>
                                            <p:strVal val="#ppt_x"/>
                                          </p:val>
                                        </p:tav>
                                      </p:tavLst>
                                    </p:anim>
                                    <p:anim calcmode="lin" valueType="num">
                                      <p:cBhvr additive="base">
                                        <p:cTn id="24" dur="500" fill="hold"/>
                                        <p:tgtEl>
                                          <p:spTgt spid="513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mph" presetSubtype="0" fill="hold" nodeType="clickEffect">
                                  <p:stCondLst>
                                    <p:cond delay="0"/>
                                  </p:stCondLst>
                                  <p:childTnLst>
                                    <p:animClr clrSpc="hsl" dir="cw">
                                      <p:cBhvr override="childStyle">
                                        <p:cTn id="33" dur="500" fill="hold"/>
                                        <p:tgtEl>
                                          <p:spTgt spid="11"/>
                                        </p:tgtEl>
                                        <p:attrNameLst>
                                          <p:attrName>style.color</p:attrName>
                                        </p:attrNameLst>
                                      </p:cBhvr>
                                      <p:by>
                                        <p:hsl h="7200000" s="0" l="0"/>
                                      </p:by>
                                    </p:animClr>
                                    <p:animClr clrSpc="hsl" dir="cw">
                                      <p:cBhvr>
                                        <p:cTn id="34" dur="500" fill="hold"/>
                                        <p:tgtEl>
                                          <p:spTgt spid="11"/>
                                        </p:tgtEl>
                                        <p:attrNameLst>
                                          <p:attrName>fillcolor</p:attrName>
                                        </p:attrNameLst>
                                      </p:cBhvr>
                                      <p:by>
                                        <p:hsl h="7200000" s="0" l="0"/>
                                      </p:by>
                                    </p:animClr>
                                    <p:animClr clrSpc="hsl" dir="cw">
                                      <p:cBhvr>
                                        <p:cTn id="35" dur="500" fill="hold"/>
                                        <p:tgtEl>
                                          <p:spTgt spid="11"/>
                                        </p:tgtEl>
                                        <p:attrNameLst>
                                          <p:attrName>stroke.color</p:attrName>
                                        </p:attrNameLst>
                                      </p:cBhvr>
                                      <p:by>
                                        <p:hsl h="7200000" s="0" l="0"/>
                                      </p:by>
                                    </p:animClr>
                                    <p:set>
                                      <p:cBhvr>
                                        <p:cTn id="36"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28" grpId="0"/>
      <p:bldP spid="5129" grpId="0"/>
      <p:bldP spid="5130" grpId="0"/>
      <p:bldP spid="5131" grpId="0"/>
      <p:bldP spid="11" grpId="0" animBg="1"/>
      <p:bldP spid="11"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100000">
              <a:schemeClr val="bg1"/>
            </a:gs>
            <a:gs pos="100000">
              <a:srgbClr val="CCFFCC"/>
            </a:gs>
          </a:gsLst>
          <a:lin ang="0" scaled="1"/>
        </a:gra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323528" y="1052736"/>
            <a:ext cx="8163980" cy="1359024"/>
          </a:xfrm>
        </p:spPr>
        <p:txBody>
          <a:bodyPr/>
          <a:lstStyle/>
          <a:p>
            <a:pPr>
              <a:lnSpc>
                <a:spcPct val="114000"/>
              </a:lnSpc>
              <a:spcAft>
                <a:spcPts val="1000"/>
              </a:spcAft>
            </a:pPr>
            <a:r>
              <a:rPr lang="en-US" altLang="en-US" sz="3600" smtClean="0">
                <a:solidFill>
                  <a:schemeClr val="tx1"/>
                </a:solidFill>
              </a:rPr>
              <a:t/>
            </a:r>
            <a:br>
              <a:rPr lang="en-US" altLang="en-US" sz="3600" smtClean="0">
                <a:solidFill>
                  <a:schemeClr val="tx1"/>
                </a:solidFill>
              </a:rPr>
            </a:br>
            <a:r>
              <a:rPr lang="en-US" altLang="en-US" sz="3600" smtClean="0">
                <a:solidFill>
                  <a:schemeClr val="tx1"/>
                </a:solidFill>
              </a:rPr>
              <a:t/>
            </a:r>
            <a:br>
              <a:rPr lang="en-US" altLang="en-US" sz="3600" smtClean="0">
                <a:solidFill>
                  <a:schemeClr val="tx1"/>
                </a:solidFill>
              </a:rPr>
            </a:br>
            <a:r>
              <a:rPr lang="en-US" altLang="en-US" sz="3600" smtClean="0">
                <a:solidFill>
                  <a:schemeClr val="tx1"/>
                </a:solidFill>
              </a:rPr>
              <a:t>Câu 5:</a:t>
            </a:r>
            <a:r>
              <a:rPr lang="vi-VN" sz="3600">
                <a:solidFill>
                  <a:srgbClr val="000000"/>
                </a:solidFill>
                <a:cs typeface="Times New Roman"/>
              </a:rPr>
              <a:t>Nhiệt kế thủy ngân </a:t>
            </a:r>
            <a:r>
              <a:rPr lang="vi-VN" sz="3600" b="1">
                <a:solidFill>
                  <a:srgbClr val="000000"/>
                </a:solidFill>
                <a:cs typeface="Times New Roman"/>
              </a:rPr>
              <a:t>không</a:t>
            </a:r>
            <a:r>
              <a:rPr lang="vi-VN" sz="3600">
                <a:solidFill>
                  <a:srgbClr val="000000"/>
                </a:solidFill>
                <a:cs typeface="Times New Roman"/>
              </a:rPr>
              <a:t> thể đo nhiệt độ nào trong các nhiệt </a:t>
            </a:r>
            <a:r>
              <a:rPr lang="vi-VN" sz="3600">
                <a:solidFill>
                  <a:srgbClr val="000000"/>
                </a:solidFill>
                <a:cs typeface="Times New Roman"/>
              </a:rPr>
              <a:t>độ </a:t>
            </a:r>
            <a:r>
              <a:rPr lang="vi-VN" sz="3600" smtClean="0">
                <a:solidFill>
                  <a:srgbClr val="000000"/>
                </a:solidFill>
                <a:cs typeface="Times New Roman"/>
              </a:rPr>
              <a:t>sau</a:t>
            </a:r>
            <a:r>
              <a:rPr lang="en-GB" sz="3600" smtClean="0">
                <a:solidFill>
                  <a:srgbClr val="000000"/>
                </a:solidFill>
                <a:cs typeface="Times New Roman"/>
              </a:rPr>
              <a:t>?</a:t>
            </a:r>
            <a:r>
              <a:rPr lang="vi-VN" sz="2800">
                <a:latin typeface="Calibri"/>
                <a:cs typeface="Times New Roman"/>
              </a:rPr>
              <a:t/>
            </a:r>
            <a:br>
              <a:rPr lang="vi-VN" sz="2800">
                <a:latin typeface="Calibri"/>
                <a:cs typeface="Times New Roman"/>
              </a:rPr>
            </a:br>
            <a:r>
              <a:rPr lang="vi-VN" sz="3200"/>
              <a:t/>
            </a:r>
            <a:br>
              <a:rPr lang="vi-VN" sz="3200"/>
            </a:br>
            <a:endParaRPr lang="en-US" altLang="en-US" sz="3600">
              <a:solidFill>
                <a:schemeClr val="tx1"/>
              </a:solidFill>
            </a:endParaRPr>
          </a:p>
        </p:txBody>
      </p:sp>
      <p:sp>
        <p:nvSpPr>
          <p:cNvPr id="21507" name="Content Placeholder 2"/>
          <p:cNvSpPr>
            <a:spLocks noGrp="1"/>
          </p:cNvSpPr>
          <p:nvPr>
            <p:ph idx="1"/>
          </p:nvPr>
        </p:nvSpPr>
        <p:spPr>
          <a:xfrm>
            <a:off x="703385" y="2590800"/>
            <a:ext cx="7772400" cy="2590800"/>
          </a:xfrm>
        </p:spPr>
        <p:txBody>
          <a:bodyPr/>
          <a:lstStyle/>
          <a:p>
            <a:pPr marL="514350" indent="-514350">
              <a:buFontTx/>
              <a:buAutoNum type="alphaUcPeriod"/>
            </a:pPr>
            <a:r>
              <a:rPr lang="en-US" altLang="en-US" smtClean="0"/>
              <a:t>Nhiệt độ của một lò luyện kim</a:t>
            </a:r>
            <a:r>
              <a:rPr lang="en-US" altLang="en-US" smtClean="0"/>
              <a:t>. </a:t>
            </a:r>
            <a:endParaRPr lang="en-US" altLang="en-US"/>
          </a:p>
          <a:p>
            <a:pPr marL="514350" indent="-514350">
              <a:buFontTx/>
              <a:buAutoNum type="alphaUcPeriod"/>
            </a:pPr>
            <a:r>
              <a:rPr lang="en-US" altLang="en-US" smtClean="0"/>
              <a:t>Nhiệt độ của khí quyển</a:t>
            </a:r>
            <a:endParaRPr lang="en-US" altLang="en-US"/>
          </a:p>
          <a:p>
            <a:pPr marL="514350" indent="-514350">
              <a:buFontTx/>
              <a:buAutoNum type="alphaUcPeriod"/>
            </a:pPr>
            <a:r>
              <a:rPr lang="en-US" altLang="en-US" smtClean="0"/>
              <a:t>Nhiệt độ của cơ thể người.</a:t>
            </a:r>
            <a:endParaRPr lang="en-US" altLang="en-US"/>
          </a:p>
          <a:p>
            <a:pPr marL="514350" indent="-514350">
              <a:buFontTx/>
              <a:buAutoNum type="alphaUcPeriod"/>
            </a:pPr>
            <a:r>
              <a:rPr lang="en-US" altLang="en-US" smtClean="0"/>
              <a:t>Nhiệt độ của nước đá.</a:t>
            </a:r>
            <a:endParaRPr lang="en-US" altLang="en-US"/>
          </a:p>
        </p:txBody>
      </p:sp>
      <p:sp>
        <p:nvSpPr>
          <p:cNvPr id="6" name="Slide Number Placeholder 5"/>
          <p:cNvSpPr>
            <a:spLocks noGrp="1"/>
          </p:cNvSpPr>
          <p:nvPr>
            <p:ph type="sldNum" sz="quarter" idx="12"/>
          </p:nvPr>
        </p:nvSpPr>
        <p:spPr/>
        <p:txBody>
          <a:bodyP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eaLnBrk="1" hangingPunct="1"/>
            <a:fld id="{37864502-107D-4444-9012-77788B24ED55}" type="slidenum">
              <a:rPr lang="en-US" altLang="en-US" sz="1400">
                <a:solidFill>
                  <a:srgbClr val="000000"/>
                </a:solidFill>
                <a:latin typeface="Times New Roman" panose="02020603050405020304" pitchFamily="18" charset="0"/>
              </a:rPr>
              <a:pPr eaLnBrk="1" hangingPunct="1"/>
              <a:t>31</a:t>
            </a:fld>
            <a:endParaRPr lang="en-US" altLang="en-US" sz="1400">
              <a:solidFill>
                <a:srgbClr val="000000"/>
              </a:solidFill>
              <a:latin typeface="Times New Roman" panose="02020603050405020304" pitchFamily="18" charset="0"/>
            </a:endParaRPr>
          </a:p>
        </p:txBody>
      </p:sp>
      <p:sp>
        <p:nvSpPr>
          <p:cNvPr id="5" name="Oval 14"/>
          <p:cNvSpPr>
            <a:spLocks noChangeArrowheads="1"/>
          </p:cNvSpPr>
          <p:nvPr/>
        </p:nvSpPr>
        <p:spPr bwMode="auto">
          <a:xfrm>
            <a:off x="715108" y="2743200"/>
            <a:ext cx="457200" cy="457200"/>
          </a:xfrm>
          <a:prstGeom prst="ellipse">
            <a:avLst/>
          </a:prstGeom>
          <a:noFill/>
          <a:ln w="38100">
            <a:solidFill>
              <a:srgbClr val="FF33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accent2"/>
                </a:solidFill>
                <a:latin typeface="VNI-Times" pitchFamily="2" charset="0"/>
              </a:defRPr>
            </a:lvl1pPr>
            <a:lvl2pPr marL="742950" indent="-285750" eaLnBrk="0" hangingPunct="0">
              <a:defRPr sz="2800">
                <a:solidFill>
                  <a:schemeClr val="accent2"/>
                </a:solidFill>
                <a:latin typeface="VNI-Times" pitchFamily="2" charset="0"/>
              </a:defRPr>
            </a:lvl2pPr>
            <a:lvl3pPr marL="1143000" indent="-228600" eaLnBrk="0" hangingPunct="0">
              <a:defRPr sz="2800">
                <a:solidFill>
                  <a:schemeClr val="accent2"/>
                </a:solidFill>
                <a:latin typeface="VNI-Times" pitchFamily="2" charset="0"/>
              </a:defRPr>
            </a:lvl3pPr>
            <a:lvl4pPr marL="1600200" indent="-228600" eaLnBrk="0" hangingPunct="0">
              <a:defRPr sz="2800">
                <a:solidFill>
                  <a:schemeClr val="accent2"/>
                </a:solidFill>
                <a:latin typeface="VNI-Times" pitchFamily="2" charset="0"/>
              </a:defRPr>
            </a:lvl4pPr>
            <a:lvl5pPr marL="2057400" indent="-228600" eaLnBrk="0" hangingPunct="0">
              <a:defRPr sz="2800">
                <a:solidFill>
                  <a:schemeClr val="accent2"/>
                </a:solidFill>
                <a:latin typeface="VNI-Times" pitchFamily="2" charset="0"/>
              </a:defRPr>
            </a:lvl5pPr>
            <a:lvl6pPr marL="2514600" indent="-228600" eaLnBrk="0" fontAlgn="base" hangingPunct="0">
              <a:spcBef>
                <a:spcPct val="0"/>
              </a:spcBef>
              <a:spcAft>
                <a:spcPct val="0"/>
              </a:spcAft>
              <a:defRPr sz="2800">
                <a:solidFill>
                  <a:schemeClr val="accent2"/>
                </a:solidFill>
                <a:latin typeface="VNI-Times" pitchFamily="2" charset="0"/>
              </a:defRPr>
            </a:lvl6pPr>
            <a:lvl7pPr marL="2971800" indent="-228600" eaLnBrk="0" fontAlgn="base" hangingPunct="0">
              <a:spcBef>
                <a:spcPct val="0"/>
              </a:spcBef>
              <a:spcAft>
                <a:spcPct val="0"/>
              </a:spcAft>
              <a:defRPr sz="2800">
                <a:solidFill>
                  <a:schemeClr val="accent2"/>
                </a:solidFill>
                <a:latin typeface="VNI-Times" pitchFamily="2" charset="0"/>
              </a:defRPr>
            </a:lvl7pPr>
            <a:lvl8pPr marL="3429000" indent="-228600" eaLnBrk="0" fontAlgn="base" hangingPunct="0">
              <a:spcBef>
                <a:spcPct val="0"/>
              </a:spcBef>
              <a:spcAft>
                <a:spcPct val="0"/>
              </a:spcAft>
              <a:defRPr sz="2800">
                <a:solidFill>
                  <a:schemeClr val="accent2"/>
                </a:solidFill>
                <a:latin typeface="VNI-Times" pitchFamily="2" charset="0"/>
              </a:defRPr>
            </a:lvl8pPr>
            <a:lvl9pPr marL="3886200" indent="-228600" eaLnBrk="0" fontAlgn="base" hangingPunct="0">
              <a:spcBef>
                <a:spcPct val="0"/>
              </a:spcBef>
              <a:spcAft>
                <a:spcPct val="0"/>
              </a:spcAft>
              <a:defRPr sz="2800">
                <a:solidFill>
                  <a:schemeClr val="accent2"/>
                </a:solidFill>
                <a:latin typeface="VNI-Times" pitchFamily="2" charset="0"/>
              </a:defRPr>
            </a:lvl9pPr>
          </a:lstStyle>
          <a:p>
            <a:pPr eaLnBrk="1" fontAlgn="base" hangingPunct="1">
              <a:spcBef>
                <a:spcPct val="0"/>
              </a:spcBef>
              <a:spcAft>
                <a:spcPct val="0"/>
              </a:spcAft>
            </a:pPr>
            <a:endParaRPr lang="vi-VN" altLang="en-US">
              <a:solidFill>
                <a:srgbClr val="3333CC"/>
              </a:solidFill>
            </a:endParaRPr>
          </a:p>
        </p:txBody>
      </p:sp>
      <p:sp>
        <p:nvSpPr>
          <p:cNvPr id="7" name="Rectangle 6"/>
          <p:cNvSpPr/>
          <p:nvPr/>
        </p:nvSpPr>
        <p:spPr>
          <a:xfrm>
            <a:off x="530223" y="188641"/>
            <a:ext cx="7786194" cy="461665"/>
          </a:xfrm>
          <a:prstGeom prst="rect">
            <a:avLst/>
          </a:prstGeom>
        </p:spPr>
        <p:txBody>
          <a:bodyPr wrap="square">
            <a:spAutoFit/>
          </a:bodyPr>
          <a:lstStyle/>
          <a:p>
            <a:r>
              <a:rPr lang="en-GB" sz="2400">
                <a:solidFill>
                  <a:srgbClr val="FF0000"/>
                </a:solidFill>
                <a:cs typeface="Times New Roman" pitchFamily="18" charset="0"/>
              </a:rPr>
              <a:t>BÀI 7. THANG NHIỆT ĐỘ CELSIUS. ĐO NHIỆT ĐỘ</a:t>
            </a:r>
            <a:endParaRPr lang="en-GB" sz="2400">
              <a:solidFill>
                <a:srgbClr val="FF0000"/>
              </a:solidFill>
              <a:cs typeface="Times New Roman" pitchFamily="18" charset="0"/>
            </a:endParaRPr>
          </a:p>
        </p:txBody>
      </p:sp>
    </p:spTree>
    <p:extLst>
      <p:ext uri="{BB962C8B-B14F-4D97-AF65-F5344CB8AC3E}">
        <p14:creationId xmlns:p14="http://schemas.microsoft.com/office/powerpoint/2010/main" val="44746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nodeType="clickEffect">
                                  <p:stCondLst>
                                    <p:cond delay="0"/>
                                  </p:stCondLst>
                                  <p:childTnLst>
                                    <p:animClr clrSpc="hsl" dir="cw">
                                      <p:cBhvr override="childStyle">
                                        <p:cTn id="11" dur="500" fill="hold"/>
                                        <p:tgtEl>
                                          <p:spTgt spid="5"/>
                                        </p:tgtEl>
                                        <p:attrNameLst>
                                          <p:attrName>style.color</p:attrName>
                                        </p:attrNameLst>
                                      </p:cBhvr>
                                      <p:by>
                                        <p:hsl h="7200000" s="0" l="0"/>
                                      </p:by>
                                    </p:animClr>
                                    <p:animClr clrSpc="hsl" dir="cw">
                                      <p:cBhvr>
                                        <p:cTn id="12" dur="500" fill="hold"/>
                                        <p:tgtEl>
                                          <p:spTgt spid="5"/>
                                        </p:tgtEl>
                                        <p:attrNameLst>
                                          <p:attrName>fillcolor</p:attrName>
                                        </p:attrNameLst>
                                      </p:cBhvr>
                                      <p:by>
                                        <p:hsl h="7200000" s="0" l="0"/>
                                      </p:by>
                                    </p:animClr>
                                    <p:animClr clrSpc="hsl" dir="cw">
                                      <p:cBhvr>
                                        <p:cTn id="13" dur="500" fill="hold"/>
                                        <p:tgtEl>
                                          <p:spTgt spid="5"/>
                                        </p:tgtEl>
                                        <p:attrNameLst>
                                          <p:attrName>stroke.color</p:attrName>
                                        </p:attrNameLst>
                                      </p:cBhvr>
                                      <p:by>
                                        <p:hsl h="7200000" s="0" l="0"/>
                                      </p:by>
                                    </p:animClr>
                                    <p:set>
                                      <p:cBhvr>
                                        <p:cTn id="14"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Rounded Rectangle 2">
            <a:hlinkClick r:id="" action="ppaction://hlinkshowjump?jump=nextslide"/>
          </p:cNvPr>
          <p:cNvSpPr/>
          <p:nvPr/>
        </p:nvSpPr>
        <p:spPr>
          <a:xfrm>
            <a:off x="1763688" y="1905000"/>
            <a:ext cx="6218262" cy="243840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800" smtClean="0">
                <a:solidFill>
                  <a:srgbClr val="FF0000"/>
                </a:solidFill>
                <a:latin typeface="Times New Roman" panose="02020603050405020304" pitchFamily="18" charset="0"/>
                <a:cs typeface="Times New Roman" panose="02020603050405020304" pitchFamily="18" charset="0"/>
              </a:rPr>
              <a:t>Cảm ơn quý thầy cô </a:t>
            </a:r>
            <a:endParaRPr 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0158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332659"/>
            <a:ext cx="7560840" cy="461665"/>
          </a:xfrm>
          <a:prstGeom prst="rect">
            <a:avLst/>
          </a:prstGeom>
          <a:noFill/>
        </p:spPr>
        <p:txBody>
          <a:bodyPr wrap="square" rtlCol="0">
            <a:spAutoFit/>
          </a:bodyPr>
          <a:lstStyle/>
          <a:p>
            <a:r>
              <a:rPr lang="en-GB" sz="2400" smtClean="0">
                <a:solidFill>
                  <a:srgbClr val="FF0000"/>
                </a:solidFill>
                <a:latin typeface="Times New Roman" pitchFamily="18" charset="0"/>
                <a:cs typeface="Times New Roman" pitchFamily="18" charset="0"/>
              </a:rPr>
              <a:t>BÀI 7. THANG NHIỆT ĐỘ CELSIUS. ĐO NHIỆT ĐỘ</a:t>
            </a:r>
            <a:endParaRPr lang="en-GB" sz="2400">
              <a:solidFill>
                <a:srgbClr val="FF0000"/>
              </a:solidFill>
              <a:latin typeface="Times New Roman" pitchFamily="18" charset="0"/>
              <a:cs typeface="Times New Roman" pitchFamily="18" charset="0"/>
            </a:endParaRPr>
          </a:p>
        </p:txBody>
      </p:sp>
      <p:sp>
        <p:nvSpPr>
          <p:cNvPr id="3" name="TextBox 2"/>
          <p:cNvSpPr txBox="1"/>
          <p:nvPr/>
        </p:nvSpPr>
        <p:spPr>
          <a:xfrm>
            <a:off x="323530" y="1069725"/>
            <a:ext cx="4284476" cy="461665"/>
          </a:xfrm>
          <a:prstGeom prst="rect">
            <a:avLst/>
          </a:prstGeom>
          <a:noFill/>
        </p:spPr>
        <p:txBody>
          <a:bodyPr wrap="square" rtlCol="0">
            <a:spAutoFit/>
          </a:bodyPr>
          <a:lstStyle/>
          <a:p>
            <a:r>
              <a:rPr lang="en-GB" sz="2400" smtClean="0">
                <a:solidFill>
                  <a:schemeClr val="accent5">
                    <a:lumMod val="75000"/>
                  </a:schemeClr>
                </a:solidFill>
                <a:latin typeface="Times New Roman" pitchFamily="18" charset="0"/>
                <a:cs typeface="Times New Roman" pitchFamily="18" charset="0"/>
              </a:rPr>
              <a:t>I. NHIỆT ĐỘ VÀ NHIỆT KẾ</a:t>
            </a:r>
            <a:endParaRPr lang="en-GB" sz="2400">
              <a:solidFill>
                <a:schemeClr val="accent5">
                  <a:lumMod val="75000"/>
                </a:schemeClr>
              </a:solidFill>
              <a:latin typeface="Times New Roman" pitchFamily="18" charset="0"/>
              <a:cs typeface="Times New Roman" pitchFamily="18" charset="0"/>
            </a:endParaRPr>
          </a:p>
        </p:txBody>
      </p:sp>
      <p:sp>
        <p:nvSpPr>
          <p:cNvPr id="4" name="TextBox 3"/>
          <p:cNvSpPr txBox="1"/>
          <p:nvPr/>
        </p:nvSpPr>
        <p:spPr>
          <a:xfrm>
            <a:off x="611560" y="1686002"/>
            <a:ext cx="5112568" cy="461665"/>
          </a:xfrm>
          <a:prstGeom prst="rect">
            <a:avLst/>
          </a:prstGeom>
          <a:noFill/>
        </p:spPr>
        <p:txBody>
          <a:bodyPr wrap="square" rtlCol="0">
            <a:spAutoFit/>
          </a:bodyPr>
          <a:lstStyle/>
          <a:p>
            <a:r>
              <a:rPr lang="en-GB" sz="2400" smtClean="0">
                <a:solidFill>
                  <a:schemeClr val="accent1">
                    <a:lumMod val="75000"/>
                  </a:schemeClr>
                </a:solidFill>
                <a:latin typeface="Times New Roman" pitchFamily="18" charset="0"/>
                <a:cs typeface="Times New Roman" pitchFamily="18" charset="0"/>
              </a:rPr>
              <a:t>1. Tìm hiểu về nhiệt độ và nhiệt kế</a:t>
            </a:r>
            <a:endParaRPr lang="en-GB" sz="2400">
              <a:solidFill>
                <a:schemeClr val="accent1">
                  <a:lumMod val="75000"/>
                </a:schemeClr>
              </a:solidFill>
              <a:latin typeface="Times New Roman" pitchFamily="18" charset="0"/>
              <a:cs typeface="Times New Roman" pitchFamily="18" charset="0"/>
            </a:endParaRPr>
          </a:p>
        </p:txBody>
      </p:sp>
      <p:sp>
        <p:nvSpPr>
          <p:cNvPr id="5" name="TextBox 4"/>
          <p:cNvSpPr txBox="1"/>
          <p:nvPr/>
        </p:nvSpPr>
        <p:spPr>
          <a:xfrm>
            <a:off x="827584" y="2147676"/>
            <a:ext cx="5616624" cy="830997"/>
          </a:xfrm>
          <a:prstGeom prst="rect">
            <a:avLst/>
          </a:prstGeom>
          <a:noFill/>
        </p:spPr>
        <p:txBody>
          <a:bodyPr wrap="square" rtlCol="0">
            <a:spAutoFit/>
          </a:bodyPr>
          <a:lstStyle/>
          <a:p>
            <a:r>
              <a:rPr lang="en-GB" sz="2400" smtClean="0"/>
              <a:t>a</a:t>
            </a:r>
            <a:r>
              <a:rPr lang="en-GB" sz="2400" smtClean="0">
                <a:latin typeface="Times New Roman" pitchFamily="18" charset="0"/>
                <a:cs typeface="Times New Roman" pitchFamily="18" charset="0"/>
              </a:rPr>
              <a:t>. Thí nghiệm 1: Cảm nhận về độ nóng, lạnh của nước </a:t>
            </a:r>
            <a:endParaRPr lang="en-GB" sz="2400">
              <a:latin typeface="Times New Roman" pitchFamily="18" charset="0"/>
              <a:cs typeface="Times New Roman" pitchFamily="18" charset="0"/>
            </a:endParaRPr>
          </a:p>
        </p:txBody>
      </p:sp>
      <p:sp>
        <p:nvSpPr>
          <p:cNvPr id="6" name="TextBox 5"/>
          <p:cNvSpPr txBox="1"/>
          <p:nvPr/>
        </p:nvSpPr>
        <p:spPr>
          <a:xfrm>
            <a:off x="408615" y="3005063"/>
            <a:ext cx="8424936" cy="830997"/>
          </a:xfrm>
          <a:prstGeom prst="rect">
            <a:avLst/>
          </a:prstGeom>
          <a:noFill/>
        </p:spPr>
        <p:txBody>
          <a:bodyPr wrap="square" rtlCol="0">
            <a:spAutoFit/>
          </a:bodyPr>
          <a:lstStyle/>
          <a:p>
            <a:r>
              <a:rPr lang="en-GB" sz="2400" smtClean="0">
                <a:latin typeface="Times New Roman" pitchFamily="18" charset="0"/>
                <a:cs typeface="Times New Roman" pitchFamily="18" charset="0"/>
              </a:rPr>
              <a:t>Dụng cụ: Ba cốc nước 1,2,3 ( cho thêm nước đá vào cốc 1 để có nước lạnh và cho thêm nước nóng vào cốc 3 để có nước ấm)</a:t>
            </a:r>
            <a:endParaRPr lang="en-GB" sz="2400">
              <a:latin typeface="Times New Roman" pitchFamily="18" charset="0"/>
              <a:cs typeface="Times New Roman" pitchFamily="18" charset="0"/>
            </a:endParaRPr>
          </a:p>
        </p:txBody>
      </p:sp>
      <p:sp>
        <p:nvSpPr>
          <p:cNvPr id="7" name="TextBox 6"/>
          <p:cNvSpPr txBox="1"/>
          <p:nvPr/>
        </p:nvSpPr>
        <p:spPr>
          <a:xfrm>
            <a:off x="408618" y="4005064"/>
            <a:ext cx="8123825" cy="1200329"/>
          </a:xfrm>
          <a:prstGeom prst="rect">
            <a:avLst/>
          </a:prstGeom>
          <a:noFill/>
        </p:spPr>
        <p:txBody>
          <a:bodyPr wrap="square" rtlCol="0">
            <a:spAutoFit/>
          </a:bodyPr>
          <a:lstStyle/>
          <a:p>
            <a:r>
              <a:rPr lang="en-GB" sz="2400" smtClean="0">
                <a:latin typeface="Times New Roman" pitchFamily="18" charset="0"/>
                <a:cs typeface="Times New Roman" pitchFamily="18" charset="0"/>
              </a:rPr>
              <a:t>Tiến hành thí nghiệm: Nhúng đồng thời ngón tay trỏ của tay phải vào cốc 1, ngón tay trỏ của tay trái vào cốc 3. Sau một lúc ta rút các ngón tay ra rồi cùng nhúng vào cốc 2.</a:t>
            </a:r>
            <a:endParaRPr lang="en-GB" sz="2400">
              <a:latin typeface="Times New Roman" pitchFamily="18" charset="0"/>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5205392"/>
            <a:ext cx="6480720" cy="165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29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1)">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16633"/>
            <a:ext cx="7128792" cy="461665"/>
          </a:xfrm>
          <a:prstGeom prst="rect">
            <a:avLst/>
          </a:prstGeom>
        </p:spPr>
        <p:txBody>
          <a:bodyPr wrap="square">
            <a:spAutoFit/>
          </a:bodyPr>
          <a:lstStyle/>
          <a:p>
            <a:pPr lvl="0"/>
            <a:r>
              <a:rPr lang="en-GB" sz="2400">
                <a:solidFill>
                  <a:srgbClr val="FF0000"/>
                </a:solidFill>
                <a:latin typeface="Times New Roman" pitchFamily="18" charset="0"/>
                <a:cs typeface="Times New Roman" pitchFamily="18" charset="0"/>
              </a:rPr>
              <a:t>BÀI 7. THANG NHIỆT ĐỘ CELSIUS. ĐO NHIỆT ĐỘ</a:t>
            </a:r>
            <a:endParaRPr lang="en-GB" sz="2400">
              <a:solidFill>
                <a:srgbClr val="FF0000"/>
              </a:solidFill>
              <a:latin typeface="Times New Roman" pitchFamily="18" charset="0"/>
              <a:cs typeface="Times New Roman" pitchFamily="18" charset="0"/>
            </a:endParaRPr>
          </a:p>
        </p:txBody>
      </p:sp>
      <p:sp>
        <p:nvSpPr>
          <p:cNvPr id="3" name="Rectangle 2"/>
          <p:cNvSpPr/>
          <p:nvPr/>
        </p:nvSpPr>
        <p:spPr>
          <a:xfrm>
            <a:off x="537002" y="980733"/>
            <a:ext cx="4251022" cy="461665"/>
          </a:xfrm>
          <a:prstGeom prst="rect">
            <a:avLst/>
          </a:prstGeom>
        </p:spPr>
        <p:txBody>
          <a:bodyPr wrap="square">
            <a:spAutoFit/>
          </a:bodyPr>
          <a:lstStyle/>
          <a:p>
            <a:pPr lvl="0"/>
            <a:r>
              <a:rPr lang="en-GB" sz="2400">
                <a:solidFill>
                  <a:srgbClr val="4BACC6">
                    <a:lumMod val="75000"/>
                  </a:srgbClr>
                </a:solidFill>
                <a:latin typeface="Times New Roman" pitchFamily="18" charset="0"/>
                <a:cs typeface="Times New Roman" pitchFamily="18" charset="0"/>
              </a:rPr>
              <a:t>I. NHIỆT ĐỘ VÀ NHIỆT KẾ</a:t>
            </a:r>
            <a:endParaRPr lang="en-GB" sz="2400">
              <a:solidFill>
                <a:srgbClr val="4BACC6">
                  <a:lumMod val="75000"/>
                </a:srgbClr>
              </a:solidFill>
              <a:latin typeface="Times New Roman" pitchFamily="18" charset="0"/>
              <a:cs typeface="Times New Roman" pitchFamily="18" charset="0"/>
            </a:endParaRPr>
          </a:p>
        </p:txBody>
      </p:sp>
      <p:sp>
        <p:nvSpPr>
          <p:cNvPr id="4" name="Rectangle 3"/>
          <p:cNvSpPr/>
          <p:nvPr/>
        </p:nvSpPr>
        <p:spPr>
          <a:xfrm>
            <a:off x="683569" y="1427839"/>
            <a:ext cx="4615946" cy="461665"/>
          </a:xfrm>
          <a:prstGeom prst="rect">
            <a:avLst/>
          </a:prstGeom>
        </p:spPr>
        <p:txBody>
          <a:bodyPr wrap="square">
            <a:spAutoFit/>
          </a:bodyPr>
          <a:lstStyle/>
          <a:p>
            <a:pPr lvl="0"/>
            <a:r>
              <a:rPr lang="en-GB" sz="2400">
                <a:solidFill>
                  <a:srgbClr val="4F81BD">
                    <a:lumMod val="75000"/>
                  </a:srgbClr>
                </a:solidFill>
                <a:latin typeface="Times New Roman" pitchFamily="18" charset="0"/>
                <a:cs typeface="Times New Roman" pitchFamily="18" charset="0"/>
              </a:rPr>
              <a:t>1. Tìm hiểu về nhiệt độ và nhiệt kế</a:t>
            </a:r>
            <a:endParaRPr lang="en-GB" sz="2400">
              <a:solidFill>
                <a:srgbClr val="4F81BD">
                  <a:lumMod val="75000"/>
                </a:srgbClr>
              </a:solidFill>
              <a:latin typeface="Times New Roman" pitchFamily="18" charset="0"/>
              <a:cs typeface="Times New Roman" pitchFamily="18" charset="0"/>
            </a:endParaRPr>
          </a:p>
        </p:txBody>
      </p:sp>
      <p:sp>
        <p:nvSpPr>
          <p:cNvPr id="5" name="TextBox 4"/>
          <p:cNvSpPr txBox="1"/>
          <p:nvPr/>
        </p:nvSpPr>
        <p:spPr>
          <a:xfrm>
            <a:off x="107506" y="2348880"/>
            <a:ext cx="9036496" cy="3416320"/>
          </a:xfrm>
          <a:prstGeom prst="rect">
            <a:avLst/>
          </a:prstGeom>
          <a:noFill/>
        </p:spPr>
        <p:txBody>
          <a:bodyPr wrap="square" rtlCol="0">
            <a:spAutoFit/>
          </a:bodyPr>
          <a:lstStyle/>
          <a:p>
            <a:pPr algn="ctr"/>
            <a:r>
              <a:rPr lang="en-GB" sz="2400" smtClean="0">
                <a:latin typeface="Times New Roman" pitchFamily="18" charset="0"/>
                <a:cs typeface="Times New Roman" pitchFamily="18" charset="0"/>
              </a:rPr>
              <a:t>PHIẾU HỌC TẬP SỐ 1</a:t>
            </a:r>
          </a:p>
          <a:p>
            <a:pPr algn="ctr"/>
            <a:r>
              <a:rPr lang="en-GB" sz="2400" smtClean="0">
                <a:latin typeface="Times New Roman" pitchFamily="18" charset="0"/>
                <a:cs typeface="Times New Roman" pitchFamily="18" charset="0"/>
              </a:rPr>
              <a:t>Câu 1: Ngón tay trỏ của tay phải khi nhúng vào cốc 1 cảm thấy như thế nào?</a:t>
            </a:r>
          </a:p>
          <a:p>
            <a:pPr algn="ctr"/>
            <a:r>
              <a:rPr lang="en-GB" sz="2400" smtClean="0">
                <a:latin typeface="Times New Roman" pitchFamily="18" charset="0"/>
                <a:cs typeface="Times New Roman" pitchFamily="18" charset="0"/>
              </a:rPr>
              <a:t>Sau đó rút nhúng vào cốc 2 thì như thế nào ?</a:t>
            </a:r>
          </a:p>
          <a:p>
            <a:pPr algn="ctr"/>
            <a:r>
              <a:rPr lang="en-GB" sz="2400" smtClean="0">
                <a:latin typeface="Times New Roman" pitchFamily="18" charset="0"/>
                <a:cs typeface="Times New Roman" pitchFamily="18" charset="0"/>
              </a:rPr>
              <a:t>Câu 2: Ngón tay trỏ của tay trái khi nhúng vào cốc 3 cảm thấy như thế nào?</a:t>
            </a:r>
          </a:p>
          <a:p>
            <a:pPr algn="ctr"/>
            <a:r>
              <a:rPr lang="en-GB" sz="2400" smtClean="0">
                <a:latin typeface="Times New Roman" pitchFamily="18" charset="0"/>
                <a:cs typeface="Times New Roman" pitchFamily="18" charset="0"/>
              </a:rPr>
              <a:t>Sau đó rút nhúng vào cốc 2 thì như thế nào?</a:t>
            </a:r>
          </a:p>
          <a:p>
            <a:pPr algn="ctr"/>
            <a:r>
              <a:rPr lang="en-GB" sz="2400" smtClean="0">
                <a:latin typeface="Times New Roman" pitchFamily="18" charset="0"/>
                <a:cs typeface="Times New Roman" pitchFamily="18" charset="0"/>
              </a:rPr>
              <a:t>Câu 3: Cảm nhận của em về độ “ nóng”, “ lạnh” ở các ngón tay khi nhúng vào cốc 2 có như nhau không ?</a:t>
            </a:r>
            <a:endParaRPr lang="en-GB" sz="2400">
              <a:latin typeface="Times New Roman" pitchFamily="18" charset="0"/>
              <a:cs typeface="Times New Roman" pitchFamily="18" charset="0"/>
            </a:endParaRPr>
          </a:p>
        </p:txBody>
      </p:sp>
    </p:spTree>
    <p:extLst>
      <p:ext uri="{BB962C8B-B14F-4D97-AF65-F5344CB8AC3E}">
        <p14:creationId xmlns:p14="http://schemas.microsoft.com/office/powerpoint/2010/main" val="39230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260648"/>
            <a:ext cx="7344816" cy="461665"/>
          </a:xfrm>
          <a:prstGeom prst="rect">
            <a:avLst/>
          </a:prstGeom>
          <a:noFill/>
        </p:spPr>
        <p:txBody>
          <a:bodyPr wrap="square" rtlCol="0">
            <a:spAutoFit/>
          </a:bodyPr>
          <a:lstStyle/>
          <a:p>
            <a:r>
              <a:rPr lang="en-GB" sz="2400" smtClean="0">
                <a:solidFill>
                  <a:srgbClr val="FF0000"/>
                </a:solidFill>
                <a:latin typeface="Times New Roman" pitchFamily="18" charset="0"/>
                <a:cs typeface="Times New Roman" pitchFamily="18" charset="0"/>
              </a:rPr>
              <a:t>BÀI 7. THANG NHIỆT ĐỘ CELSIUS. ĐO NHIỆT ĐỘ</a:t>
            </a:r>
            <a:endParaRPr lang="en-GB" sz="2400">
              <a:solidFill>
                <a:srgbClr val="FF0000"/>
              </a:solidFill>
              <a:latin typeface="Times New Roman" pitchFamily="18" charset="0"/>
              <a:cs typeface="Times New Roman" pitchFamily="18" charset="0"/>
            </a:endParaRPr>
          </a:p>
        </p:txBody>
      </p:sp>
      <p:sp>
        <p:nvSpPr>
          <p:cNvPr id="3" name="Rectangle 2"/>
          <p:cNvSpPr/>
          <p:nvPr/>
        </p:nvSpPr>
        <p:spPr>
          <a:xfrm>
            <a:off x="537002" y="980733"/>
            <a:ext cx="4251022" cy="461665"/>
          </a:xfrm>
          <a:prstGeom prst="rect">
            <a:avLst/>
          </a:prstGeom>
        </p:spPr>
        <p:txBody>
          <a:bodyPr wrap="square">
            <a:spAutoFit/>
          </a:bodyPr>
          <a:lstStyle/>
          <a:p>
            <a:pPr lvl="0"/>
            <a:r>
              <a:rPr lang="en-GB" sz="2400">
                <a:solidFill>
                  <a:srgbClr val="4BACC6">
                    <a:lumMod val="75000"/>
                  </a:srgbClr>
                </a:solidFill>
                <a:latin typeface="Times New Roman" pitchFamily="18" charset="0"/>
                <a:cs typeface="Times New Roman" pitchFamily="18" charset="0"/>
              </a:rPr>
              <a:t>I. NHIỆT ĐỘ VÀ NHIỆT KẾ</a:t>
            </a:r>
            <a:endParaRPr lang="en-GB" sz="2400">
              <a:solidFill>
                <a:srgbClr val="4BACC6">
                  <a:lumMod val="75000"/>
                </a:srgbClr>
              </a:solidFill>
              <a:latin typeface="Times New Roman" pitchFamily="18" charset="0"/>
              <a:cs typeface="Times New Roman" pitchFamily="18" charset="0"/>
            </a:endParaRPr>
          </a:p>
        </p:txBody>
      </p:sp>
      <p:sp>
        <p:nvSpPr>
          <p:cNvPr id="4" name="Rectangle 3"/>
          <p:cNvSpPr/>
          <p:nvPr/>
        </p:nvSpPr>
        <p:spPr>
          <a:xfrm>
            <a:off x="683569" y="1427839"/>
            <a:ext cx="4615946" cy="461665"/>
          </a:xfrm>
          <a:prstGeom prst="rect">
            <a:avLst/>
          </a:prstGeom>
        </p:spPr>
        <p:txBody>
          <a:bodyPr wrap="square">
            <a:spAutoFit/>
          </a:bodyPr>
          <a:lstStyle/>
          <a:p>
            <a:pPr lvl="0"/>
            <a:r>
              <a:rPr lang="en-GB" sz="2400">
                <a:solidFill>
                  <a:srgbClr val="4F81BD">
                    <a:lumMod val="75000"/>
                  </a:srgbClr>
                </a:solidFill>
                <a:latin typeface="Times New Roman" pitchFamily="18" charset="0"/>
                <a:cs typeface="Times New Roman" pitchFamily="18" charset="0"/>
              </a:rPr>
              <a:t>1. Tìm hiểu về nhiệt độ và nhiệt kế</a:t>
            </a:r>
            <a:endParaRPr lang="en-GB" sz="2400">
              <a:solidFill>
                <a:srgbClr val="4F81BD">
                  <a:lumMod val="75000"/>
                </a:srgbClr>
              </a:solidFill>
              <a:latin typeface="Times New Roman" pitchFamily="18" charset="0"/>
              <a:cs typeface="Times New Roman" pitchFamily="18" charset="0"/>
            </a:endParaRPr>
          </a:p>
        </p:txBody>
      </p:sp>
      <p:sp>
        <p:nvSpPr>
          <p:cNvPr id="5" name="TextBox 4"/>
          <p:cNvSpPr txBox="1"/>
          <p:nvPr/>
        </p:nvSpPr>
        <p:spPr>
          <a:xfrm>
            <a:off x="2051725" y="2103251"/>
            <a:ext cx="5040560" cy="461665"/>
          </a:xfrm>
          <a:prstGeom prst="rect">
            <a:avLst/>
          </a:prstGeom>
          <a:noFill/>
        </p:spPr>
        <p:txBody>
          <a:bodyPr wrap="square" rtlCol="0">
            <a:spAutoFit/>
          </a:bodyPr>
          <a:lstStyle/>
          <a:p>
            <a:pPr algn="ctr"/>
            <a:r>
              <a:rPr lang="en-GB" sz="2400" smtClean="0">
                <a:latin typeface="Times New Roman" pitchFamily="18" charset="0"/>
                <a:cs typeface="Times New Roman" pitchFamily="18" charset="0"/>
              </a:rPr>
              <a:t>PHIẾU HỌC TẬP SỐ 1</a:t>
            </a:r>
            <a:endParaRPr lang="en-GB" sz="2400">
              <a:latin typeface="Times New Roman" pitchFamily="18" charset="0"/>
              <a:cs typeface="Times New Roman" pitchFamily="18" charset="0"/>
            </a:endParaRPr>
          </a:p>
        </p:txBody>
      </p:sp>
      <p:sp>
        <p:nvSpPr>
          <p:cNvPr id="6" name="TextBox 5"/>
          <p:cNvSpPr txBox="1"/>
          <p:nvPr/>
        </p:nvSpPr>
        <p:spPr>
          <a:xfrm>
            <a:off x="683568" y="2564904"/>
            <a:ext cx="7704856" cy="1107996"/>
          </a:xfrm>
          <a:prstGeom prst="rect">
            <a:avLst/>
          </a:prstGeom>
          <a:noFill/>
        </p:spPr>
        <p:txBody>
          <a:bodyPr wrap="square" rtlCol="0">
            <a:spAutoFit/>
          </a:bodyPr>
          <a:lstStyle/>
          <a:p>
            <a:r>
              <a:rPr lang="en-GB" sz="2400" smtClean="0">
                <a:latin typeface="Times New Roman" pitchFamily="18" charset="0"/>
                <a:cs typeface="Times New Roman" pitchFamily="18" charset="0"/>
              </a:rPr>
              <a:t>Câu 1: Ngón tay trỏ của tay phải khi nhúng vào cốc 1 cảm thấy </a:t>
            </a:r>
            <a:r>
              <a:rPr lang="en-GB" sz="2400" smtClean="0">
                <a:solidFill>
                  <a:srgbClr val="FF0000"/>
                </a:solidFill>
                <a:latin typeface="Times New Roman" pitchFamily="18" charset="0"/>
                <a:cs typeface="Times New Roman" pitchFamily="18" charset="0"/>
              </a:rPr>
              <a:t>lạnh. </a:t>
            </a:r>
          </a:p>
          <a:p>
            <a:endParaRPr lang="en-GB"/>
          </a:p>
        </p:txBody>
      </p:sp>
      <p:sp>
        <p:nvSpPr>
          <p:cNvPr id="7" name="TextBox 6"/>
          <p:cNvSpPr txBox="1"/>
          <p:nvPr/>
        </p:nvSpPr>
        <p:spPr>
          <a:xfrm>
            <a:off x="683568" y="3429003"/>
            <a:ext cx="7704856" cy="461665"/>
          </a:xfrm>
          <a:prstGeom prst="rect">
            <a:avLst/>
          </a:prstGeom>
          <a:noFill/>
        </p:spPr>
        <p:txBody>
          <a:bodyPr wrap="square" rtlCol="0">
            <a:spAutoFit/>
          </a:bodyPr>
          <a:lstStyle/>
          <a:p>
            <a:r>
              <a:rPr lang="en-GB" sz="2400" smtClean="0">
                <a:latin typeface="Times New Roman" pitchFamily="18" charset="0"/>
                <a:cs typeface="Times New Roman" pitchFamily="18" charset="0"/>
              </a:rPr>
              <a:t>Sau đó rút nhúng vào cốc 2 thì lại </a:t>
            </a:r>
            <a:r>
              <a:rPr lang="en-GB" sz="2400" smtClean="0">
                <a:solidFill>
                  <a:srgbClr val="FF0000"/>
                </a:solidFill>
                <a:latin typeface="Times New Roman" pitchFamily="18" charset="0"/>
                <a:cs typeface="Times New Roman" pitchFamily="18" charset="0"/>
              </a:rPr>
              <a:t>nóng</a:t>
            </a:r>
            <a:r>
              <a:rPr lang="en-GB" sz="2400" smtClean="0">
                <a:latin typeface="Times New Roman" pitchFamily="18" charset="0"/>
                <a:cs typeface="Times New Roman" pitchFamily="18" charset="0"/>
              </a:rPr>
              <a:t> </a:t>
            </a:r>
            <a:endParaRPr lang="en-GB" sz="2400">
              <a:latin typeface="Times New Roman" pitchFamily="18" charset="0"/>
              <a:cs typeface="Times New Roman" pitchFamily="18" charset="0"/>
            </a:endParaRPr>
          </a:p>
        </p:txBody>
      </p:sp>
      <p:sp>
        <p:nvSpPr>
          <p:cNvPr id="8" name="TextBox 7"/>
          <p:cNvSpPr txBox="1"/>
          <p:nvPr/>
        </p:nvSpPr>
        <p:spPr>
          <a:xfrm>
            <a:off x="755576" y="3890665"/>
            <a:ext cx="8064896" cy="1107996"/>
          </a:xfrm>
          <a:prstGeom prst="rect">
            <a:avLst/>
          </a:prstGeom>
          <a:noFill/>
        </p:spPr>
        <p:txBody>
          <a:bodyPr wrap="square" rtlCol="0">
            <a:spAutoFit/>
          </a:bodyPr>
          <a:lstStyle/>
          <a:p>
            <a:r>
              <a:rPr lang="en-GB" sz="2400" smtClean="0">
                <a:latin typeface="Times New Roman" pitchFamily="18" charset="0"/>
                <a:cs typeface="Times New Roman" pitchFamily="18" charset="0"/>
              </a:rPr>
              <a:t>Câu 2: Ngón tay trỏ của tay trái khi nhúng vào cốc 3 cảm thấy </a:t>
            </a:r>
            <a:r>
              <a:rPr lang="en-GB" sz="2400" smtClean="0">
                <a:solidFill>
                  <a:srgbClr val="FF0000"/>
                </a:solidFill>
                <a:latin typeface="Times New Roman" pitchFamily="18" charset="0"/>
                <a:cs typeface="Times New Roman" pitchFamily="18" charset="0"/>
              </a:rPr>
              <a:t>nóng</a:t>
            </a:r>
          </a:p>
          <a:p>
            <a:endParaRPr lang="en-GB"/>
          </a:p>
        </p:txBody>
      </p:sp>
      <p:sp>
        <p:nvSpPr>
          <p:cNvPr id="9" name="TextBox 8"/>
          <p:cNvSpPr txBox="1"/>
          <p:nvPr/>
        </p:nvSpPr>
        <p:spPr>
          <a:xfrm>
            <a:off x="755576" y="4725156"/>
            <a:ext cx="7560840" cy="461665"/>
          </a:xfrm>
          <a:prstGeom prst="rect">
            <a:avLst/>
          </a:prstGeom>
          <a:noFill/>
        </p:spPr>
        <p:txBody>
          <a:bodyPr wrap="square" rtlCol="0">
            <a:spAutoFit/>
          </a:bodyPr>
          <a:lstStyle/>
          <a:p>
            <a:r>
              <a:rPr lang="en-GB" sz="2400" smtClean="0">
                <a:latin typeface="Times New Roman" pitchFamily="18" charset="0"/>
                <a:cs typeface="Times New Roman" pitchFamily="18" charset="0"/>
              </a:rPr>
              <a:t>Sau đó rút nhúng vào cốc 2 thì lại </a:t>
            </a:r>
            <a:r>
              <a:rPr lang="en-GB" sz="2400" smtClean="0">
                <a:solidFill>
                  <a:srgbClr val="FF0000"/>
                </a:solidFill>
                <a:latin typeface="Times New Roman" pitchFamily="18" charset="0"/>
                <a:cs typeface="Times New Roman" pitchFamily="18" charset="0"/>
              </a:rPr>
              <a:t>lạnh</a:t>
            </a:r>
            <a:endParaRPr lang="en-GB" sz="2400">
              <a:solidFill>
                <a:srgbClr val="FF0000"/>
              </a:solidFill>
              <a:latin typeface="Times New Roman" pitchFamily="18" charset="0"/>
              <a:cs typeface="Times New Roman" pitchFamily="18" charset="0"/>
            </a:endParaRPr>
          </a:p>
        </p:txBody>
      </p:sp>
      <p:sp>
        <p:nvSpPr>
          <p:cNvPr id="10" name="TextBox 9"/>
          <p:cNvSpPr txBox="1"/>
          <p:nvPr/>
        </p:nvSpPr>
        <p:spPr>
          <a:xfrm>
            <a:off x="755576" y="5301220"/>
            <a:ext cx="7128792" cy="830997"/>
          </a:xfrm>
          <a:prstGeom prst="rect">
            <a:avLst/>
          </a:prstGeom>
          <a:noFill/>
        </p:spPr>
        <p:txBody>
          <a:bodyPr wrap="square" rtlCol="0">
            <a:spAutoFit/>
          </a:bodyPr>
          <a:lstStyle/>
          <a:p>
            <a:r>
              <a:rPr lang="en-GB" sz="2400" smtClean="0">
                <a:latin typeface="Times New Roman" pitchFamily="18" charset="0"/>
                <a:cs typeface="Times New Roman" pitchFamily="18" charset="0"/>
              </a:rPr>
              <a:t>Câu 3: Cảm nhận của em về độ “ nóng”, “ lạnh” ở các ngón tay khi nhúng vào cốc 2 là </a:t>
            </a:r>
            <a:r>
              <a:rPr lang="en-GB" sz="2400" smtClean="0">
                <a:solidFill>
                  <a:srgbClr val="FF0000"/>
                </a:solidFill>
                <a:latin typeface="Times New Roman" pitchFamily="18" charset="0"/>
                <a:cs typeface="Times New Roman" pitchFamily="18" charset="0"/>
              </a:rPr>
              <a:t>không như nhau </a:t>
            </a:r>
            <a:endParaRPr lang="en-GB" sz="2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9402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circle(in)">
                                      <p:cBhvr>
                                        <p:cTn id="23" dur="20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wipe(down)">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1000"/>
                                        <p:tgtEl>
                                          <p:spTgt spid="10">
                                            <p:txEl>
                                              <p:pRg st="0" end="0"/>
                                            </p:txEl>
                                          </p:spTgt>
                                        </p:tgtEl>
                                      </p:cBhvr>
                                    </p:animEffect>
                                    <p:anim calcmode="lin" valueType="num">
                                      <p:cBhvr>
                                        <p:cTn id="3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72" y="188641"/>
            <a:ext cx="7632848" cy="461665"/>
          </a:xfrm>
          <a:prstGeom prst="rect">
            <a:avLst/>
          </a:prstGeom>
        </p:spPr>
        <p:txBody>
          <a:bodyPr wrap="square">
            <a:spAutoFit/>
          </a:bodyPr>
          <a:lstStyle/>
          <a:p>
            <a:pPr lvl="0"/>
            <a:r>
              <a:rPr lang="en-GB" sz="2400">
                <a:solidFill>
                  <a:srgbClr val="FF0000"/>
                </a:solidFill>
                <a:latin typeface="Times New Roman" pitchFamily="18" charset="0"/>
                <a:cs typeface="Times New Roman" pitchFamily="18" charset="0"/>
              </a:rPr>
              <a:t>BÀI 7. THANG NHIỆT ĐỘ CELSIUS. ĐO NHIỆT ĐỘ</a:t>
            </a:r>
            <a:endParaRPr lang="en-GB" sz="2400">
              <a:solidFill>
                <a:srgbClr val="FF0000"/>
              </a:solidFill>
              <a:latin typeface="Times New Roman" pitchFamily="18" charset="0"/>
              <a:cs typeface="Times New Roman" pitchFamily="18" charset="0"/>
            </a:endParaRPr>
          </a:p>
        </p:txBody>
      </p:sp>
      <p:sp>
        <p:nvSpPr>
          <p:cNvPr id="3" name="Rectangle 2"/>
          <p:cNvSpPr/>
          <p:nvPr/>
        </p:nvSpPr>
        <p:spPr>
          <a:xfrm>
            <a:off x="530223" y="675069"/>
            <a:ext cx="4251022" cy="461665"/>
          </a:xfrm>
          <a:prstGeom prst="rect">
            <a:avLst/>
          </a:prstGeom>
        </p:spPr>
        <p:txBody>
          <a:bodyPr wrap="square">
            <a:spAutoFit/>
          </a:bodyPr>
          <a:lstStyle/>
          <a:p>
            <a:pPr lvl="0"/>
            <a:r>
              <a:rPr lang="en-GB" sz="2400">
                <a:solidFill>
                  <a:srgbClr val="4BACC6">
                    <a:lumMod val="75000"/>
                  </a:srgbClr>
                </a:solidFill>
                <a:latin typeface="Times New Roman" pitchFamily="18" charset="0"/>
                <a:cs typeface="Times New Roman" pitchFamily="18" charset="0"/>
              </a:rPr>
              <a:t>I. NHIỆT ĐỘ VÀ NHIỆT KẾ</a:t>
            </a:r>
            <a:endParaRPr lang="en-GB" sz="2400">
              <a:solidFill>
                <a:srgbClr val="4BACC6">
                  <a:lumMod val="75000"/>
                </a:srgbClr>
              </a:solidFill>
              <a:latin typeface="Times New Roman" pitchFamily="18" charset="0"/>
              <a:cs typeface="Times New Roman" pitchFamily="18" charset="0"/>
            </a:endParaRPr>
          </a:p>
        </p:txBody>
      </p:sp>
      <p:sp>
        <p:nvSpPr>
          <p:cNvPr id="4" name="Rectangle 3"/>
          <p:cNvSpPr/>
          <p:nvPr/>
        </p:nvSpPr>
        <p:spPr>
          <a:xfrm>
            <a:off x="659842" y="1137555"/>
            <a:ext cx="4615946" cy="461665"/>
          </a:xfrm>
          <a:prstGeom prst="rect">
            <a:avLst/>
          </a:prstGeom>
        </p:spPr>
        <p:txBody>
          <a:bodyPr wrap="square">
            <a:spAutoFit/>
          </a:bodyPr>
          <a:lstStyle/>
          <a:p>
            <a:pPr lvl="0"/>
            <a:r>
              <a:rPr lang="en-GB" sz="2400">
                <a:solidFill>
                  <a:srgbClr val="4F81BD">
                    <a:lumMod val="75000"/>
                  </a:srgbClr>
                </a:solidFill>
                <a:latin typeface="Times New Roman" pitchFamily="18" charset="0"/>
                <a:cs typeface="Times New Roman" pitchFamily="18" charset="0"/>
              </a:rPr>
              <a:t>1. Tìm hiểu về nhiệt độ và nhiệt kế</a:t>
            </a:r>
            <a:endParaRPr lang="en-GB" sz="2400">
              <a:solidFill>
                <a:srgbClr val="4F81BD">
                  <a:lumMod val="75000"/>
                </a:srgbClr>
              </a:solidFill>
              <a:latin typeface="Times New Roman" pitchFamily="18" charset="0"/>
              <a:cs typeface="Times New Roman" pitchFamily="18" charset="0"/>
            </a:endParaRPr>
          </a:p>
        </p:txBody>
      </p:sp>
      <p:sp>
        <p:nvSpPr>
          <p:cNvPr id="5" name="Flowchart: Sequential Access Storage 4"/>
          <p:cNvSpPr/>
          <p:nvPr/>
        </p:nvSpPr>
        <p:spPr>
          <a:xfrm>
            <a:off x="2967814" y="1484784"/>
            <a:ext cx="3908442" cy="1584176"/>
          </a:xfrm>
          <a:prstGeom prst="flowChartMagneticTap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smtClean="0">
                <a:latin typeface="Times New Roman" pitchFamily="18" charset="0"/>
                <a:cs typeface="Times New Roman" pitchFamily="18" charset="0"/>
              </a:rPr>
              <a:t>Từ thí nghiệm trên em rút ra được nhận xét gì?</a:t>
            </a:r>
          </a:p>
          <a:p>
            <a:pPr algn="ctr"/>
            <a:endParaRPr lang="en-GB" sz="2400">
              <a:latin typeface="Times New Roman" pitchFamily="18" charset="0"/>
              <a:cs typeface="Times New Roman" pitchFamily="18" charset="0"/>
            </a:endParaRPr>
          </a:p>
        </p:txBody>
      </p:sp>
      <p:sp>
        <p:nvSpPr>
          <p:cNvPr id="6" name="TextBox 5"/>
          <p:cNvSpPr txBox="1"/>
          <p:nvPr/>
        </p:nvSpPr>
        <p:spPr>
          <a:xfrm>
            <a:off x="530222" y="3356992"/>
            <a:ext cx="8506274" cy="934358"/>
          </a:xfrm>
          <a:prstGeom prst="rect">
            <a:avLst/>
          </a:prstGeom>
          <a:noFill/>
        </p:spPr>
        <p:txBody>
          <a:bodyPr wrap="square" rtlCol="0">
            <a:spAutoFit/>
          </a:bodyPr>
          <a:lstStyle/>
          <a:p>
            <a:pPr>
              <a:lnSpc>
                <a:spcPct val="114000"/>
              </a:lnSpc>
              <a:spcAft>
                <a:spcPts val="1000"/>
              </a:spcAft>
            </a:pPr>
            <a:r>
              <a:rPr lang="en-GB" sz="2400" kern="100" smtClean="0">
                <a:solidFill>
                  <a:srgbClr val="FF0000"/>
                </a:solidFill>
                <a:latin typeface="Times New Roman" pitchFamily="18" charset="0"/>
                <a:ea typeface="Calibri"/>
                <a:cs typeface="Times New Roman" pitchFamily="18" charset="0"/>
              </a:rPr>
              <a:t>Nhận xét </a:t>
            </a:r>
            <a:r>
              <a:rPr lang="en-GB" sz="2400" kern="100" smtClean="0">
                <a:solidFill>
                  <a:srgbClr val="FF0000"/>
                </a:solidFill>
                <a:effectLst/>
                <a:latin typeface="Times New Roman" pitchFamily="18" charset="0"/>
                <a:ea typeface="Calibri"/>
                <a:cs typeface="Times New Roman" pitchFamily="18" charset="0"/>
              </a:rPr>
              <a:t>: </a:t>
            </a:r>
            <a:r>
              <a:rPr lang="vi-VN" sz="2400" kern="100" smtClean="0">
                <a:solidFill>
                  <a:srgbClr val="FF0000"/>
                </a:solidFill>
                <a:effectLst/>
                <a:latin typeface="Times New Roman" pitchFamily="18" charset="0"/>
                <a:ea typeface="Calibri"/>
                <a:cs typeface="Times New Roman" pitchFamily="18" charset="0"/>
              </a:rPr>
              <a:t>Cảm giác của tay không xác định đúng được độ “nóng”,  “lạnh” một vật mà ta tiếp xúc với nó.</a:t>
            </a:r>
            <a:endParaRPr lang="vi-VN" sz="2400">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0196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72" y="188641"/>
            <a:ext cx="7632848" cy="461665"/>
          </a:xfrm>
          <a:prstGeom prst="rect">
            <a:avLst/>
          </a:prstGeom>
        </p:spPr>
        <p:txBody>
          <a:bodyPr wrap="square">
            <a:spAutoFit/>
          </a:bodyPr>
          <a:lstStyle/>
          <a:p>
            <a:pPr lvl="0"/>
            <a:r>
              <a:rPr lang="en-GB" sz="2400">
                <a:solidFill>
                  <a:srgbClr val="FF0000"/>
                </a:solidFill>
                <a:latin typeface="Times New Roman" pitchFamily="18" charset="0"/>
                <a:cs typeface="Times New Roman" pitchFamily="18" charset="0"/>
              </a:rPr>
              <a:t>BÀI 7. THANG NHIỆT ĐỘ CELSIUS. ĐO NHIỆT ĐỘ</a:t>
            </a:r>
            <a:endParaRPr lang="en-GB" sz="2400">
              <a:solidFill>
                <a:srgbClr val="FF0000"/>
              </a:solidFill>
              <a:latin typeface="Times New Roman" pitchFamily="18" charset="0"/>
              <a:cs typeface="Times New Roman" pitchFamily="18" charset="0"/>
            </a:endParaRPr>
          </a:p>
        </p:txBody>
      </p:sp>
      <p:sp>
        <p:nvSpPr>
          <p:cNvPr id="3" name="Rectangle 2"/>
          <p:cNvSpPr/>
          <p:nvPr/>
        </p:nvSpPr>
        <p:spPr>
          <a:xfrm>
            <a:off x="530223" y="675069"/>
            <a:ext cx="4251022" cy="461665"/>
          </a:xfrm>
          <a:prstGeom prst="rect">
            <a:avLst/>
          </a:prstGeom>
        </p:spPr>
        <p:txBody>
          <a:bodyPr wrap="square">
            <a:spAutoFit/>
          </a:bodyPr>
          <a:lstStyle/>
          <a:p>
            <a:pPr lvl="0"/>
            <a:r>
              <a:rPr lang="en-GB" sz="2400">
                <a:solidFill>
                  <a:srgbClr val="4BACC6">
                    <a:lumMod val="75000"/>
                  </a:srgbClr>
                </a:solidFill>
                <a:latin typeface="Times New Roman" pitchFamily="18" charset="0"/>
                <a:cs typeface="Times New Roman" pitchFamily="18" charset="0"/>
              </a:rPr>
              <a:t>I. NHIỆT ĐỘ VÀ NHIỆT KẾ</a:t>
            </a:r>
            <a:endParaRPr lang="en-GB" sz="2400">
              <a:solidFill>
                <a:srgbClr val="4BACC6">
                  <a:lumMod val="75000"/>
                </a:srgbClr>
              </a:solidFill>
              <a:latin typeface="Times New Roman" pitchFamily="18" charset="0"/>
              <a:cs typeface="Times New Roman" pitchFamily="18" charset="0"/>
            </a:endParaRPr>
          </a:p>
        </p:txBody>
      </p:sp>
      <p:sp>
        <p:nvSpPr>
          <p:cNvPr id="4" name="Rectangle 3"/>
          <p:cNvSpPr/>
          <p:nvPr/>
        </p:nvSpPr>
        <p:spPr>
          <a:xfrm>
            <a:off x="659842" y="1137555"/>
            <a:ext cx="4615946" cy="461665"/>
          </a:xfrm>
          <a:prstGeom prst="rect">
            <a:avLst/>
          </a:prstGeom>
        </p:spPr>
        <p:txBody>
          <a:bodyPr wrap="square">
            <a:spAutoFit/>
          </a:bodyPr>
          <a:lstStyle/>
          <a:p>
            <a:pPr lvl="0"/>
            <a:r>
              <a:rPr lang="en-GB" sz="2400">
                <a:solidFill>
                  <a:srgbClr val="4F81BD">
                    <a:lumMod val="75000"/>
                  </a:srgbClr>
                </a:solidFill>
                <a:latin typeface="Times New Roman" pitchFamily="18" charset="0"/>
                <a:cs typeface="Times New Roman" pitchFamily="18" charset="0"/>
              </a:rPr>
              <a:t>1. Tìm hiểu về nhiệt độ và nhiệt kế</a:t>
            </a:r>
            <a:endParaRPr lang="en-GB" sz="2400">
              <a:solidFill>
                <a:srgbClr val="4F81BD">
                  <a:lumMod val="75000"/>
                </a:srgbClr>
              </a:solidFill>
              <a:latin typeface="Times New Roman" pitchFamily="18" charset="0"/>
              <a:cs typeface="Times New Roman" pitchFamily="18" charset="0"/>
            </a:endParaRPr>
          </a:p>
        </p:txBody>
      </p:sp>
      <p:sp>
        <p:nvSpPr>
          <p:cNvPr id="5" name="Explosion 2 4"/>
          <p:cNvSpPr/>
          <p:nvPr/>
        </p:nvSpPr>
        <p:spPr>
          <a:xfrm>
            <a:off x="1763692" y="1844824"/>
            <a:ext cx="6552728" cy="2664296"/>
          </a:xfrm>
          <a:prstGeom prst="irregularSeal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smtClean="0">
                <a:latin typeface="Times New Roman" pitchFamily="18" charset="0"/>
                <a:cs typeface="Times New Roman" pitchFamily="18" charset="0"/>
              </a:rPr>
              <a:t>Để so sánh độ “nóng”, “ lạnh” của các vật, người ta dùng đại lượng nào ?</a:t>
            </a:r>
            <a:endParaRPr lang="en-GB" sz="2400">
              <a:latin typeface="Times New Roman" pitchFamily="18" charset="0"/>
              <a:cs typeface="Times New Roman" pitchFamily="18" charset="0"/>
            </a:endParaRPr>
          </a:p>
        </p:txBody>
      </p:sp>
      <p:sp>
        <p:nvSpPr>
          <p:cNvPr id="6" name="TextBox 5"/>
          <p:cNvSpPr txBox="1"/>
          <p:nvPr/>
        </p:nvSpPr>
        <p:spPr>
          <a:xfrm>
            <a:off x="251526" y="4797164"/>
            <a:ext cx="8640959" cy="830997"/>
          </a:xfrm>
          <a:prstGeom prst="rect">
            <a:avLst/>
          </a:prstGeom>
          <a:noFill/>
        </p:spPr>
        <p:txBody>
          <a:bodyPr wrap="square" rtlCol="0">
            <a:spAutoFit/>
          </a:bodyPr>
          <a:lstStyle/>
          <a:p>
            <a:r>
              <a:rPr lang="en-GB" sz="2400" smtClean="0">
                <a:latin typeface="Times New Roman" pitchFamily="18" charset="0"/>
                <a:cs typeface="Times New Roman" pitchFamily="18" charset="0"/>
              </a:rPr>
              <a:t>Để so sánh độ “ nóng”, “ lạnh” của các vật, người ta dùng đại lượng là </a:t>
            </a:r>
            <a:r>
              <a:rPr lang="en-GB" sz="2400" smtClean="0">
                <a:solidFill>
                  <a:srgbClr val="FF0000"/>
                </a:solidFill>
                <a:latin typeface="Times New Roman" pitchFamily="18" charset="0"/>
                <a:cs typeface="Times New Roman" pitchFamily="18" charset="0"/>
              </a:rPr>
              <a:t>nhiệt độ </a:t>
            </a:r>
            <a:endParaRPr lang="en-GB" sz="2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6731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72" y="188641"/>
            <a:ext cx="7632848" cy="461665"/>
          </a:xfrm>
          <a:prstGeom prst="rect">
            <a:avLst/>
          </a:prstGeom>
        </p:spPr>
        <p:txBody>
          <a:bodyPr wrap="square">
            <a:spAutoFit/>
          </a:bodyPr>
          <a:lstStyle/>
          <a:p>
            <a:pPr lvl="0"/>
            <a:r>
              <a:rPr lang="en-GB" sz="2400">
                <a:solidFill>
                  <a:srgbClr val="FF0000"/>
                </a:solidFill>
                <a:latin typeface="Times New Roman" pitchFamily="18" charset="0"/>
                <a:cs typeface="Times New Roman" pitchFamily="18" charset="0"/>
              </a:rPr>
              <a:t>BÀI 7. THANG NHIỆT ĐỘ CELSIUS. ĐO NHIỆT ĐỘ</a:t>
            </a:r>
            <a:endParaRPr lang="en-GB" sz="2400">
              <a:solidFill>
                <a:srgbClr val="FF0000"/>
              </a:solidFill>
              <a:latin typeface="Times New Roman" pitchFamily="18" charset="0"/>
              <a:cs typeface="Times New Roman" pitchFamily="18" charset="0"/>
            </a:endParaRPr>
          </a:p>
        </p:txBody>
      </p:sp>
      <p:sp>
        <p:nvSpPr>
          <p:cNvPr id="3" name="Rectangle 2"/>
          <p:cNvSpPr/>
          <p:nvPr/>
        </p:nvSpPr>
        <p:spPr>
          <a:xfrm>
            <a:off x="530223" y="675069"/>
            <a:ext cx="4251022" cy="461665"/>
          </a:xfrm>
          <a:prstGeom prst="rect">
            <a:avLst/>
          </a:prstGeom>
        </p:spPr>
        <p:txBody>
          <a:bodyPr wrap="square">
            <a:spAutoFit/>
          </a:bodyPr>
          <a:lstStyle/>
          <a:p>
            <a:pPr lvl="0"/>
            <a:r>
              <a:rPr lang="en-GB" sz="2400">
                <a:solidFill>
                  <a:srgbClr val="4BACC6">
                    <a:lumMod val="75000"/>
                  </a:srgbClr>
                </a:solidFill>
                <a:latin typeface="Times New Roman" pitchFamily="18" charset="0"/>
                <a:cs typeface="Times New Roman" pitchFamily="18" charset="0"/>
              </a:rPr>
              <a:t>I. NHIỆT ĐỘ VÀ NHIỆT KẾ</a:t>
            </a:r>
            <a:endParaRPr lang="en-GB" sz="2400">
              <a:solidFill>
                <a:srgbClr val="4BACC6">
                  <a:lumMod val="75000"/>
                </a:srgbClr>
              </a:solidFill>
              <a:latin typeface="Times New Roman" pitchFamily="18" charset="0"/>
              <a:cs typeface="Times New Roman" pitchFamily="18" charset="0"/>
            </a:endParaRPr>
          </a:p>
        </p:txBody>
      </p:sp>
      <p:sp>
        <p:nvSpPr>
          <p:cNvPr id="4" name="Rectangle 3"/>
          <p:cNvSpPr/>
          <p:nvPr/>
        </p:nvSpPr>
        <p:spPr>
          <a:xfrm>
            <a:off x="659842" y="1137555"/>
            <a:ext cx="4615946" cy="461665"/>
          </a:xfrm>
          <a:prstGeom prst="rect">
            <a:avLst/>
          </a:prstGeom>
        </p:spPr>
        <p:txBody>
          <a:bodyPr wrap="square">
            <a:spAutoFit/>
          </a:bodyPr>
          <a:lstStyle/>
          <a:p>
            <a:pPr lvl="0"/>
            <a:r>
              <a:rPr lang="en-GB" sz="2400">
                <a:solidFill>
                  <a:srgbClr val="4F81BD">
                    <a:lumMod val="75000"/>
                  </a:srgbClr>
                </a:solidFill>
                <a:latin typeface="Times New Roman" pitchFamily="18" charset="0"/>
                <a:cs typeface="Times New Roman" pitchFamily="18" charset="0"/>
              </a:rPr>
              <a:t>1. Tìm hiểu về nhiệt độ và nhiệt kế</a:t>
            </a:r>
            <a:endParaRPr lang="en-GB" sz="2400">
              <a:solidFill>
                <a:srgbClr val="4F81BD">
                  <a:lumMod val="75000"/>
                </a:srgbClr>
              </a:solidFill>
              <a:latin typeface="Times New Roman" pitchFamily="18" charset="0"/>
              <a:cs typeface="Times New Roman" pitchFamily="18" charset="0"/>
            </a:endParaRPr>
          </a:p>
        </p:txBody>
      </p:sp>
      <p:sp>
        <p:nvSpPr>
          <p:cNvPr id="5" name="TextBox 4"/>
          <p:cNvSpPr txBox="1"/>
          <p:nvPr/>
        </p:nvSpPr>
        <p:spPr>
          <a:xfrm>
            <a:off x="827584" y="1988840"/>
            <a:ext cx="6840760" cy="461665"/>
          </a:xfrm>
          <a:prstGeom prst="rect">
            <a:avLst/>
          </a:prstGeom>
          <a:noFill/>
        </p:spPr>
        <p:txBody>
          <a:bodyPr wrap="square" rtlCol="0">
            <a:spAutoFit/>
          </a:bodyPr>
          <a:lstStyle/>
          <a:p>
            <a:r>
              <a:rPr lang="en-GB" sz="2400" smtClean="0">
                <a:latin typeface="Times New Roman" pitchFamily="18" charset="0"/>
                <a:cs typeface="Times New Roman" pitchFamily="18" charset="0"/>
              </a:rPr>
              <a:t>- Nhiệt độ là số đo độ “ nóng”, “lạnh” của vật </a:t>
            </a:r>
            <a:endParaRPr lang="en-GB" sz="2400">
              <a:latin typeface="Times New Roman" pitchFamily="18" charset="0"/>
              <a:cs typeface="Times New Roman" pitchFamily="18" charset="0"/>
            </a:endParaRPr>
          </a:p>
        </p:txBody>
      </p:sp>
      <p:sp>
        <p:nvSpPr>
          <p:cNvPr id="6" name="TextBox 5"/>
          <p:cNvSpPr txBox="1"/>
          <p:nvPr/>
        </p:nvSpPr>
        <p:spPr>
          <a:xfrm>
            <a:off x="827584" y="2852948"/>
            <a:ext cx="5832648" cy="461665"/>
          </a:xfrm>
          <a:prstGeom prst="rect">
            <a:avLst/>
          </a:prstGeom>
          <a:noFill/>
        </p:spPr>
        <p:txBody>
          <a:bodyPr wrap="square" rtlCol="0">
            <a:spAutoFit/>
          </a:bodyPr>
          <a:lstStyle/>
          <a:p>
            <a:r>
              <a:rPr lang="en-GB" sz="2400" smtClean="0">
                <a:latin typeface="Times New Roman" pitchFamily="18" charset="0"/>
                <a:cs typeface="Times New Roman" pitchFamily="18" charset="0"/>
              </a:rPr>
              <a:t>- Vật nóng hơn có nhiệt độ cao hơn</a:t>
            </a:r>
            <a:endParaRPr lang="en-GB" sz="2400">
              <a:latin typeface="Times New Roman" pitchFamily="18" charset="0"/>
              <a:cs typeface="Times New Roman" pitchFamily="18" charset="0"/>
            </a:endParaRPr>
          </a:p>
        </p:txBody>
      </p:sp>
      <p:sp>
        <p:nvSpPr>
          <p:cNvPr id="7" name="TextBox 6"/>
          <p:cNvSpPr txBox="1"/>
          <p:nvPr/>
        </p:nvSpPr>
        <p:spPr>
          <a:xfrm>
            <a:off x="827584" y="3645028"/>
            <a:ext cx="5400600" cy="461665"/>
          </a:xfrm>
          <a:prstGeom prst="rect">
            <a:avLst/>
          </a:prstGeom>
          <a:noFill/>
        </p:spPr>
        <p:txBody>
          <a:bodyPr wrap="square" rtlCol="0">
            <a:spAutoFit/>
          </a:bodyPr>
          <a:lstStyle/>
          <a:p>
            <a:r>
              <a:rPr lang="en-GB" sz="2400" smtClean="0">
                <a:latin typeface="Times New Roman" pitchFamily="18" charset="0"/>
                <a:cs typeface="Times New Roman" pitchFamily="18" charset="0"/>
              </a:rPr>
              <a:t>- Vật lạnh hơn có nhiệt độ thấp hơn</a:t>
            </a:r>
            <a:endParaRPr lang="en-GB" sz="2400">
              <a:latin typeface="Times New Roman" pitchFamily="18" charset="0"/>
              <a:cs typeface="Times New Roman" pitchFamily="18" charset="0"/>
            </a:endParaRPr>
          </a:p>
        </p:txBody>
      </p:sp>
    </p:spTree>
    <p:extLst>
      <p:ext uri="{BB962C8B-B14F-4D97-AF65-F5344CB8AC3E}">
        <p14:creationId xmlns:p14="http://schemas.microsoft.com/office/powerpoint/2010/main" val="65365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arn(inVertical)">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800" b="0" i="0" u="none" strike="noStrike" cap="none" normalizeH="0" baseline="0" smtClean="0">
            <a:ln>
              <a:noFill/>
            </a:ln>
            <a:solidFill>
              <a:schemeClr val="accent2"/>
            </a:solidFill>
            <a:effectLst/>
            <a:latin typeface="VNI-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800" b="0" i="0" u="none" strike="noStrike" cap="none" normalizeH="0" baseline="0" smtClean="0">
            <a:ln>
              <a:noFill/>
            </a:ln>
            <a:solidFill>
              <a:schemeClr val="accent2"/>
            </a:solidFill>
            <a:effectLst/>
            <a:latin typeface="VNI-Times" pitchFamily="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800" b="0" i="0" u="none" strike="noStrike" cap="none" normalizeH="0" baseline="0" smtClean="0">
            <a:ln>
              <a:noFill/>
            </a:ln>
            <a:solidFill>
              <a:schemeClr val="accent2"/>
            </a:solidFill>
            <a:effectLst/>
            <a:latin typeface="VNI-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800" b="0" i="0" u="none" strike="noStrike" cap="none" normalizeH="0" baseline="0" smtClean="0">
            <a:ln>
              <a:noFill/>
            </a:ln>
            <a:solidFill>
              <a:schemeClr val="accent2"/>
            </a:solidFill>
            <a:effectLst/>
            <a:latin typeface="VNI-Times" pitchFamily="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2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837</TotalTime>
  <Words>2041</Words>
  <Application>Microsoft Office PowerPoint</Application>
  <PresentationFormat>On-screen Show (4:3)</PresentationFormat>
  <Paragraphs>263</Paragraphs>
  <Slides>32</Slides>
  <Notes>2</Notes>
  <HiddenSlides>0</HiddenSlides>
  <MMClips>24</MMClips>
  <ScaleCrop>false</ScaleCrop>
  <HeadingPairs>
    <vt:vector size="6" baseType="variant">
      <vt:variant>
        <vt:lpstr>Theme</vt:lpstr>
      </vt:variant>
      <vt:variant>
        <vt:i4>13</vt:i4>
      </vt:variant>
      <vt:variant>
        <vt:lpstr>Embedded OLE Servers</vt:lpstr>
      </vt:variant>
      <vt:variant>
        <vt:i4>1</vt:i4>
      </vt:variant>
      <vt:variant>
        <vt:lpstr>Slide Titles</vt:lpstr>
      </vt:variant>
      <vt:variant>
        <vt:i4>32</vt:i4>
      </vt:variant>
    </vt:vector>
  </HeadingPairs>
  <TitlesOfParts>
    <vt:vector size="46" baseType="lpstr">
      <vt:lpstr>Office Theme</vt:lpstr>
      <vt:lpstr>Chủ đề Office</vt:lpstr>
      <vt:lpstr>1_Chủ đề Office</vt:lpstr>
      <vt:lpstr>Default Design</vt:lpstr>
      <vt:lpstr>1_Default Design</vt:lpstr>
      <vt:lpstr>2_Chủ đề Office</vt:lpstr>
      <vt:lpstr>3_Office Theme</vt:lpstr>
      <vt:lpstr>4_Office Theme</vt:lpstr>
      <vt:lpstr>5_Office Theme</vt:lpstr>
      <vt:lpstr>6_Office Theme</vt:lpstr>
      <vt:lpstr>7_Office Theme</vt:lpstr>
      <vt:lpstr>8_Office Theme</vt:lpstr>
      <vt:lpstr>9_Office Theme</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2 :Nhiệt kế thường dùng hoạt động dựa trên hiện tượng nào? </vt:lpstr>
      <vt:lpstr>PowerPoint Presentation</vt:lpstr>
      <vt:lpstr>PowerPoint Presentation</vt:lpstr>
      <vt:lpstr>  Câu 5:Nhiệt kế thủy ngân không thể đo nhiệt độ nào trong các nhiệt độ sau?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43</cp:revision>
  <dcterms:created xsi:type="dcterms:W3CDTF">2024-11-11T01:21:24Z</dcterms:created>
  <dcterms:modified xsi:type="dcterms:W3CDTF">2024-11-11T15:19:06Z</dcterms:modified>
</cp:coreProperties>
</file>