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9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1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2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4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5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6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8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9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0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5" r:id="rId3"/>
    <p:sldMasterId id="2147483709" r:id="rId4"/>
    <p:sldMasterId id="2147483723" r:id="rId5"/>
    <p:sldMasterId id="2147483737" r:id="rId6"/>
    <p:sldMasterId id="2147483751" r:id="rId7"/>
    <p:sldMasterId id="2147483765" r:id="rId8"/>
    <p:sldMasterId id="2147483779" r:id="rId9"/>
    <p:sldMasterId id="2147483793" r:id="rId10"/>
    <p:sldMasterId id="2147483807" r:id="rId11"/>
    <p:sldMasterId id="2147483821" r:id="rId12"/>
    <p:sldMasterId id="2147483833" r:id="rId13"/>
    <p:sldMasterId id="2147483845" r:id="rId14"/>
    <p:sldMasterId id="2147483857" r:id="rId15"/>
    <p:sldMasterId id="2147483869" r:id="rId16"/>
    <p:sldMasterId id="2147483881" r:id="rId17"/>
    <p:sldMasterId id="2147483893" r:id="rId18"/>
    <p:sldMasterId id="2147483905" r:id="rId19"/>
    <p:sldMasterId id="2147483917" r:id="rId20"/>
    <p:sldMasterId id="2147483929" r:id="rId21"/>
  </p:sldMasterIdLst>
  <p:notesMasterIdLst>
    <p:notesMasterId r:id="rId43"/>
  </p:notesMasterIdLst>
  <p:sldIdLst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D0D1E-7E68-4895-BA50-C779D8B145EB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A1CA6-0EDD-4867-ACFB-1F4CE60B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7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1665C2C4-3D26-40E3-B86D-157D6AE30B0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20-A66D-4789-A98A-0ADFF6EEE4FF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choột</a:t>
            </a:r>
            <a:r>
              <a:rPr lang="en-US" altLang="zh-CN" dirty="0"/>
              <a:t>, </a:t>
            </a:r>
            <a:r>
              <a:rPr lang="en-US" altLang="zh-CN" dirty="0" err="1"/>
              <a:t>hình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ra,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đồng</a:t>
            </a:r>
            <a:r>
              <a:rPr lang="en-US" altLang="zh-CN" dirty="0"/>
              <a:t> </a:t>
            </a:r>
            <a:r>
              <a:rPr lang="en-US" altLang="zh-CN" dirty="0" err="1"/>
              <a:t>hồ</a:t>
            </a:r>
            <a:r>
              <a:rPr lang="en-US" altLang="zh-CN" dirty="0"/>
              <a:t>. </a:t>
            </a:r>
            <a:r>
              <a:rPr lang="en-US" altLang="zh-CN" dirty="0" err="1"/>
              <a:t>Khi</a:t>
            </a:r>
            <a:r>
              <a:rPr lang="en-US" altLang="zh-CN" dirty="0"/>
              <a:t> </a:t>
            </a:r>
            <a:r>
              <a:rPr lang="en-US" altLang="zh-CN" dirty="0" err="1"/>
              <a:t>học</a:t>
            </a:r>
            <a:r>
              <a:rPr lang="en-US" altLang="zh-CN" dirty="0"/>
              <a:t> </a:t>
            </a:r>
            <a:r>
              <a:rPr lang="en-US" altLang="zh-CN" dirty="0" err="1"/>
              <a:t>sinh</a:t>
            </a:r>
            <a:r>
              <a:rPr lang="en-US" altLang="zh-CN" dirty="0"/>
              <a:t> </a:t>
            </a:r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gv</a:t>
            </a:r>
            <a:r>
              <a:rPr lang="en-US" altLang="zh-CN" dirty="0"/>
              <a:t>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dừng</a:t>
            </a:r>
            <a:r>
              <a:rPr lang="en-US" altLang="zh-CN" dirty="0"/>
              <a:t> </a:t>
            </a:r>
            <a:r>
              <a:rPr lang="en-US" altLang="zh-CN" dirty="0" err="1"/>
              <a:t>đồng</a:t>
            </a:r>
            <a:r>
              <a:rPr lang="en-US" altLang="zh-CN" dirty="0"/>
              <a:t> </a:t>
            </a:r>
            <a:r>
              <a:rPr lang="en-US" altLang="zh-CN" dirty="0" err="1"/>
              <a:t>hồ</a:t>
            </a:r>
            <a:r>
              <a:rPr lang="en-US" altLang="zh-CN" dirty="0"/>
              <a:t>.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đáp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đúng</a:t>
            </a:r>
            <a:r>
              <a:rPr lang="en-US" altLang="zh-CN" dirty="0"/>
              <a:t>. T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</a:t>
            </a:r>
            <a:r>
              <a:rPr lang="en-US" altLang="zh-CN" dirty="0" err="1"/>
              <a:t>tự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hình</a:t>
            </a:r>
            <a:r>
              <a:rPr lang="en-US" altLang="zh-CN" dirty="0"/>
              <a:t> </a:t>
            </a:r>
            <a:r>
              <a:rPr lang="en-US" altLang="zh-CN" dirty="0" err="1"/>
              <a:t>còn</a:t>
            </a:r>
            <a:r>
              <a:rPr lang="en-US" altLang="zh-CN" dirty="0"/>
              <a:t> </a:t>
            </a:r>
            <a:r>
              <a:rPr lang="en-US" altLang="zh-CN" dirty="0" err="1"/>
              <a:t>lại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20-A66D-4789-A98A-0ADFF6EEE4FF}" type="slidenum">
              <a:rPr lang="zh-CN" altLang="en-US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B033-94A9-4ACB-BB46-BE911736348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67F-54E4-405D-A09C-BBC0865B464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B033-94A9-4ACB-BB46-BE911736348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67F-54E4-405D-A09C-BBC0865B464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B033-94A9-4ACB-BB46-BE911736348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67F-54E4-405D-A09C-BBC0865B464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dpi="0" rotWithShape="1">
          <a:blip r:embed="rId2">
            <a:lum/>
          </a:blip>
          <a:srcRect/>
          <a:stretch>
            <a:fillRect l="47000" t="30000" r="-1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643562" y="0"/>
            <a:ext cx="3500438" cy="207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7272338" cy="6858000"/>
          </a:xfrm>
          <a:prstGeom prst="rect">
            <a:avLst/>
          </a:prstGeom>
          <a:gradFill>
            <a:gsLst>
              <a:gs pos="8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B033-94A9-4ACB-BB46-BE911736348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67F-54E4-405D-A09C-BBC0865B464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dpi="0" rotWithShape="1">
          <a:blip r:embed="rId2">
            <a:lum/>
          </a:blip>
          <a:srcRect/>
          <a:stretch>
            <a:fillRect l="47000" t="30000" r="-1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643562" y="0"/>
            <a:ext cx="3500438" cy="207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7272338" cy="6858000"/>
          </a:xfrm>
          <a:prstGeom prst="rect">
            <a:avLst/>
          </a:prstGeom>
          <a:gradFill>
            <a:gsLst>
              <a:gs pos="8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B033-94A9-4ACB-BB46-BE911736348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67F-54E4-405D-A09C-BBC0865B464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dpi="0" rotWithShape="1">
          <a:blip r:embed="rId2">
            <a:lum/>
          </a:blip>
          <a:srcRect/>
          <a:stretch>
            <a:fillRect l="47000" t="30000" r="-1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643562" y="0"/>
            <a:ext cx="3500438" cy="207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7272338" cy="6858000"/>
          </a:xfrm>
          <a:prstGeom prst="rect">
            <a:avLst/>
          </a:prstGeom>
          <a:gradFill>
            <a:gsLst>
              <a:gs pos="8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B033-94A9-4ACB-BB46-BE911736348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67F-54E4-405D-A09C-BBC0865B464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dpi="0" rotWithShape="1">
          <a:blip r:embed="rId2">
            <a:lum/>
          </a:blip>
          <a:srcRect/>
          <a:stretch>
            <a:fillRect l="47000" t="30000" r="-1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643562" y="0"/>
            <a:ext cx="3500438" cy="207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7272338" cy="6858000"/>
          </a:xfrm>
          <a:prstGeom prst="rect">
            <a:avLst/>
          </a:prstGeom>
          <a:gradFill>
            <a:gsLst>
              <a:gs pos="8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B033-94A9-4ACB-BB46-BE911736348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67F-54E4-405D-A09C-BBC0865B464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B033-94A9-4ACB-BB46-BE911736348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67F-54E4-405D-A09C-BBC0865B464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B033-94A9-4ACB-BB46-BE911736348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67F-54E4-405D-A09C-BBC0865B464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B033-94A9-4ACB-BB46-BE911736348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67F-54E4-405D-A09C-BBC0865B464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B033-94A9-4ACB-BB46-BE911736348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67F-54E4-405D-A09C-BBC0865B464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B5C-38CA-471A-B7CB-8066111B85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EE68-ACC6-4CA7-A237-7BE007A63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B033-94A9-4ACB-BB46-BE911736348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67F-54E4-405D-A09C-BBC0865B464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12FF-70B7-4FE8-9510-23E7283019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D78-E2BE-454B-A138-3ED5061E32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B033-94A9-4ACB-BB46-BE911736348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67F-54E4-405D-A09C-BBC0865B464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dpi="0" rotWithShape="1">
          <a:blip r:embed="rId2">
            <a:lum/>
          </a:blip>
          <a:srcRect/>
          <a:stretch>
            <a:fillRect l="47000" t="30000" r="-1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643562" y="0"/>
            <a:ext cx="3500438" cy="207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7272338" cy="6858000"/>
          </a:xfrm>
          <a:prstGeom prst="rect">
            <a:avLst/>
          </a:prstGeom>
          <a:gradFill>
            <a:gsLst>
              <a:gs pos="8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DC94-8C55-402A-83D5-D87E8137A2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A1B7-9A87-42FD-A9ED-8D8676656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dpi="0" rotWithShape="1">
          <a:blip r:embed="rId2">
            <a:lum/>
          </a:blip>
          <a:srcRect/>
          <a:stretch>
            <a:fillRect l="47000" t="30000" r="-1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643562" y="0"/>
            <a:ext cx="3500438" cy="207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7272338" cy="6858000"/>
          </a:xfrm>
          <a:prstGeom prst="rect">
            <a:avLst/>
          </a:prstGeom>
          <a:gradFill>
            <a:gsLst>
              <a:gs pos="8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B033-94A9-4ACB-BB46-BE911736348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67F-54E4-405D-A09C-BBC0865B464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dpi="0" rotWithShape="1">
          <a:blip r:embed="rId2">
            <a:lum/>
          </a:blip>
          <a:srcRect/>
          <a:stretch>
            <a:fillRect l="47000" t="30000" r="-1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643562" y="0"/>
            <a:ext cx="3500438" cy="207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7272338" cy="6858000"/>
          </a:xfrm>
          <a:prstGeom prst="rect">
            <a:avLst/>
          </a:prstGeom>
          <a:gradFill>
            <a:gsLst>
              <a:gs pos="8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B033-94A9-4ACB-BB46-BE911736348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67F-54E4-405D-A09C-BBC0865B464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B033-94A9-4ACB-BB46-BE911736348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67F-54E4-405D-A09C-BBC0865B464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dpi="0" rotWithShape="1">
          <a:blip r:embed="rId2">
            <a:lum/>
          </a:blip>
          <a:srcRect/>
          <a:stretch>
            <a:fillRect l="47000" t="30000" r="-1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643562" y="0"/>
            <a:ext cx="3500438" cy="207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7272338" cy="6858000"/>
          </a:xfrm>
          <a:prstGeom prst="rect">
            <a:avLst/>
          </a:prstGeom>
          <a:gradFill>
            <a:gsLst>
              <a:gs pos="8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B033-94A9-4ACB-BB46-BE911736348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67F-54E4-405D-A09C-BBC0865B464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dpi="0" rotWithShape="1">
          <a:blip r:embed="rId2">
            <a:lum/>
          </a:blip>
          <a:srcRect/>
          <a:stretch>
            <a:fillRect l="47000" t="30000" r="-1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643562" y="0"/>
            <a:ext cx="3500438" cy="207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7272338" cy="6858000"/>
          </a:xfrm>
          <a:prstGeom prst="rect">
            <a:avLst/>
          </a:prstGeom>
          <a:gradFill>
            <a:gsLst>
              <a:gs pos="8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B033-94A9-4ACB-BB46-BE911736348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267F-54E4-405D-A09C-BBC0865B464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dpi="0" rotWithShape="1">
          <a:blip r:embed="rId2">
            <a:lum/>
          </a:blip>
          <a:srcRect/>
          <a:stretch>
            <a:fillRect l="47000" t="30000" r="-1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643562" y="0"/>
            <a:ext cx="3500438" cy="207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7272338" cy="6858000"/>
          </a:xfrm>
          <a:prstGeom prst="rect">
            <a:avLst/>
          </a:prstGeom>
          <a:gradFill>
            <a:gsLst>
              <a:gs pos="8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B033-94A9-4ACB-BB46-BE911736348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1267F-54E4-405D-A09C-BBC0865B464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D12FF-70B7-4FE8-9510-23E7283019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5AD78-E2BE-454B-A138-3ED5061E3206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D12FF-70B7-4FE8-9510-23E7283019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5AD78-E2BE-454B-A138-3ED5061E32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2800-1763-49A0-91BA-6196944BA5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8828-EF11-4975-ADA6-21AD098F6D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3EDE-D8CB-4B38-9FC6-5076D4847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BBCB-1029-4BFF-9EF3-B12E070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5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en-US">
              <a:solidFill>
                <a:srgbClr val="F9879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-2084388" y="1530423"/>
            <a:ext cx="9144000" cy="67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76962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8153400" y="3124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533400" y="2971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533400" y="685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838200" y="4724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6781800" y="5943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2514600" y="3657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858000" y="27432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1905000" y="2819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5943600" y="3505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3124200" y="3124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2667000" y="4953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1905000" y="3810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7772400" y="4572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7391400" y="2286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1905000" y="2438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 bwMode="auto">
          <a:xfrm>
            <a:off x="0" y="-3175"/>
            <a:ext cx="9144000" cy="6861175"/>
            <a:chOff x="0" y="-2"/>
            <a:chExt cx="5760" cy="4322"/>
          </a:xfrm>
        </p:grpSpPr>
        <p:pic>
          <p:nvPicPr>
            <p:cNvPr id="3" name="Picture 24" descr="duong phan cach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" y="-2"/>
              <a:ext cx="5710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5" descr="duong phan cach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-2101" y="2101"/>
              <a:ext cx="426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8" name="Picture 26" descr="duong phan cach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3591" y="2101"/>
              <a:ext cx="426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9" name="Picture 27" descr="duong phan cach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4953000" y="5943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6248400" y="304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4114800" y="3810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3276600" y="5943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5257800" y="419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7848600" y="4038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2743200" y="914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8077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5105400" y="1676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3810000" y="2895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6172200" y="5410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5791200" y="2895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6172200" y="4038600"/>
            <a:ext cx="493713" cy="539750"/>
          </a:xfrm>
          <a:prstGeom prst="star4">
            <a:avLst>
              <a:gd name="adj" fmla="val 1238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15" name="WordArt 43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754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QUÝ THẦY CÔ ĐẾN DỰ GIỜ</a:t>
            </a: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914400" y="4343400"/>
            <a:ext cx="73152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</a:t>
            </a:r>
            <a:r>
              <a:rPr lang="vi-VN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KHTN </a:t>
            </a:r>
            <a:r>
              <a:rPr lang="en-GB" sz="4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7" name="WordArt 45"/>
          <p:cNvSpPr>
            <a:spLocks noChangeArrowheads="1" noChangeShapeType="1" noTextEdit="1"/>
          </p:cNvSpPr>
          <p:nvPr/>
        </p:nvSpPr>
        <p:spPr bwMode="auto">
          <a:xfrm>
            <a:off x="1295400" y="1066800"/>
            <a:ext cx="7400925" cy="960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NHIỆT LIỆT CHÀO MỪNG  </a:t>
            </a:r>
          </a:p>
        </p:txBody>
      </p:sp>
      <p:pic>
        <p:nvPicPr>
          <p:cNvPr id="5" name="Picture 46" descr="Fireworks-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0"/>
            <a:ext cx="13049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7" descr="Fireworks-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0"/>
            <a:ext cx="13049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8" descr="Fireworks-02"/>
          <p:cNvPicPr>
            <a:picLocks noChangeAspect="1" noChangeArrowheads="1" noCrop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514600" y="0"/>
            <a:ext cx="1447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" name="Picture 49" descr="Fireworks-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0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50" descr="Fireworks-02"/>
          <p:cNvPicPr>
            <a:picLocks noChangeAspect="1" noChangeArrowheads="1" noCrop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553200" y="0"/>
            <a:ext cx="1447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1" descr="Fireworks-02"/>
          <p:cNvPicPr>
            <a:picLocks noChangeAspect="1" noChangeArrowheads="1" noCrop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624638" y="100013"/>
            <a:ext cx="14478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7" dur="2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9" dur="500" autoRev="1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autoRev="1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autoRev="1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4" dur="2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100" grpId="0" animBg="1"/>
      <p:bldP spid="3101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 animBg="1"/>
      <p:bldP spid="3108" grpId="0" animBg="1"/>
      <p:bldP spid="3109" grpId="0" animBg="1"/>
      <p:bldP spid="3110" grpId="0" animBg="1"/>
      <p:bldP spid="3111" grpId="0" animBg="1"/>
      <p:bldP spid="3112" grpId="0" animBg="1"/>
      <p:bldP spid="3115" grpId="0" animBg="1"/>
      <p:bldP spid="3116" grpId="0" build="allAtOnce"/>
      <p:bldP spid="31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18. TÁC DỤNG LÀM QUAY CỦA LỰC. MOMENT LỰC</a:t>
            </a:r>
            <a:endParaRPr lang="en-GB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3635896" y="2060848"/>
            <a:ext cx="4824536" cy="2016224"/>
          </a:xfrm>
          <a:prstGeom prst="flowChartMagnetic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khi treo quả nặng tại vị trí O thanh không quay?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221088"/>
            <a:ext cx="8352928" cy="121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14000"/>
              </a:lnSpc>
            </a:pPr>
            <a:r>
              <a:rPr lang="en-GB" sz="320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Khi treo quả nặng tại vị trí O thanh không quay vì tại vị trí O là trục quay.</a:t>
            </a:r>
            <a:endParaRPr lang="en-GB" sz="3200">
              <a:solidFill>
                <a:srgbClr val="FF0000"/>
              </a:solidFill>
              <a:cs typeface="Times New Roman" panose="020206030504050203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748" y="1340768"/>
            <a:ext cx="4543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Lực có thể làm quay vật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18. TÁC DỤNG LÀM QUAY CỦA LỰC. MOMENT LỰC</a:t>
            </a:r>
            <a:endParaRPr lang="en-GB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3590109" y="1556792"/>
            <a:ext cx="5040560" cy="3240360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GB" sz="320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Từ kết quả thí nghiệm em rút ra nhận xét gì?</a:t>
            </a:r>
            <a:endParaRPr lang="en-GB" sz="3200">
              <a:solidFill>
                <a:prstClr val="black"/>
              </a:solidFill>
              <a:cs typeface="Times New Roman" panose="020206030504050203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749" y="4797152"/>
            <a:ext cx="8280920" cy="177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14000"/>
              </a:lnSpc>
            </a:pPr>
            <a:r>
              <a:rPr lang="en-GB" sz="320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Khi tác dụng lực vào thanh ở vị trí A và C ( khác trục của thanh) có thể làm thanh quay theo các chiều khác nhau.</a:t>
            </a:r>
            <a:endParaRPr lang="en-GB" sz="3200">
              <a:solidFill>
                <a:srgbClr val="FF0000"/>
              </a:solidFill>
              <a:cs typeface="Times New Roman" panose="020206030504050203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Lực có thể làm quay vật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47"/>
            <a:ext cx="8712968" cy="1196605"/>
          </a:xfrm>
        </p:spPr>
        <p:txBody>
          <a:bodyPr>
            <a:normAutofit/>
          </a:bodyPr>
          <a:lstStyle/>
          <a:p>
            <a:r>
              <a:rPr lang="en-GB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18. TÁC DỤNG LÀM QUAY CỦA LỰC. MOMENT LỰC</a:t>
            </a:r>
            <a:endParaRPr lang="en-GB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3142184" y="1412776"/>
            <a:ext cx="5976664" cy="3096344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tác dụng lên vật có thể làm vật như thế nào?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024" y="4941168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GB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tác dụng lên một vật có thể làm vật quay quanh một trục hay một điểm cố định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872" y="1268760"/>
            <a:ext cx="4742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Lực có thể làm quay vật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024" y="4293096"/>
            <a:ext cx="278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Kết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266"/>
            <a:ext cx="8712968" cy="1196605"/>
          </a:xfrm>
        </p:spPr>
        <p:txBody>
          <a:bodyPr>
            <a:normAutofit/>
          </a:bodyPr>
          <a:lstStyle/>
          <a:p>
            <a:r>
              <a:rPr lang="en-GB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18. TÁC DỤNG LÀM QUAY CỦA LỰC. MOMENT LỰC</a:t>
            </a:r>
            <a:endParaRPr lang="en-GB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2704964" y="1268760"/>
            <a:ext cx="6270109" cy="2851108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một số ví dụ trong thực tế tác dụng làm quay vật </a:t>
            </a:r>
            <a:endParaRPr lang="en-GB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872" y="1268760"/>
            <a:ext cx="4742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Lực có thể làm quay vật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9"/>
            <a:ext cx="3312368" cy="2930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1880" y="4797152"/>
            <a:ext cx="5652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000000"/>
                </a:solidFill>
                <a:latin typeface="Roboto"/>
              </a:rPr>
              <a:t> </a:t>
            </a:r>
            <a:r>
              <a:rPr lang="vi-VN" sz="3200">
                <a:solidFill>
                  <a:srgbClr val="000000"/>
                </a:solidFill>
                <a:latin typeface="Times New Roman"/>
              </a:rPr>
              <a:t>Lái xe ô tô: người lái xe tác dụng lực vào vô – lăng làm vô – lăng quay quanh trục của nó.</a:t>
            </a:r>
            <a:endParaRPr lang="en-GB" sz="32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2" y="476672"/>
            <a:ext cx="8726246" cy="4781118"/>
          </a:xfrm>
        </p:spPr>
      </p:pic>
      <p:sp>
        <p:nvSpPr>
          <p:cNvPr id="5" name="TextBox 4"/>
          <p:cNvSpPr txBox="1"/>
          <p:nvPr/>
        </p:nvSpPr>
        <p:spPr>
          <a:xfrm>
            <a:off x="179512" y="558924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000000"/>
                </a:solidFill>
                <a:latin typeface="Times New Roman"/>
              </a:rPr>
              <a:t>Trò chơi vòng quay mặt trời: các carbin quay quanh một trục cố định.</a:t>
            </a:r>
            <a:endParaRPr lang="en-GB" sz="32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r>
              <a:rPr lang="en-GB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18. TÁC DỤNG LÀM QUAY CỦA LỰC. MOMENT LỰC </a:t>
            </a:r>
            <a:endParaRPr lang="en-GB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1925502"/>
            <a:ext cx="8644010" cy="121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Lực tác dụng làm thanh quay là lực gì? Có phương như thế nào?</a:t>
            </a:r>
            <a:endParaRPr lang="vi-VN" sz="3200" dirty="0">
              <a:solidFill>
                <a:prstClr val="black"/>
              </a:solidFill>
              <a:latin typeface="Calibri" panose="020F0502020204030204"/>
              <a:cs typeface="Times New Roman" panose="02020603050405020304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4787900" y="2373313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3048000" imgH="4876800" progId="Equation.DSMT4">
                  <p:embed/>
                </p:oleObj>
              </mc:Choice>
              <mc:Fallback>
                <p:oleObj name="Equation" r:id="rId3" imgW="3048000" imgH="487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/>
                      <a:stretch>
                        <a:fillRect/>
                      </a:stretch>
                    </p:blipFill>
                    <p:spPr>
                      <a:xfrm>
                        <a:off x="4787900" y="2373313"/>
                        <a:ext cx="127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95535" y="5301196"/>
            <a:ext cx="430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563" y="1402282"/>
            <a:ext cx="442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GB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8541" y="3143879"/>
            <a:ext cx="4445570" cy="2813674"/>
            <a:chOff x="4348541" y="3143879"/>
            <a:chExt cx="4445570" cy="2813674"/>
          </a:xfrm>
        </p:grpSpPr>
        <p:grpSp>
          <p:nvGrpSpPr>
            <p:cNvPr id="29" name="Group 28"/>
            <p:cNvGrpSpPr/>
            <p:nvPr/>
          </p:nvGrpSpPr>
          <p:grpSpPr>
            <a:xfrm>
              <a:off x="4348541" y="3143879"/>
              <a:ext cx="4104456" cy="2813674"/>
              <a:chOff x="0" y="-152400"/>
              <a:chExt cx="2233882" cy="22734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42875" y="342900"/>
                <a:ext cx="1628775" cy="3810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942975" y="485775"/>
                <a:ext cx="0" cy="148590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771650" y="723900"/>
                <a:ext cx="0" cy="24765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33" name="Rectangle 32"/>
              <p:cNvSpPr/>
              <p:nvPr/>
            </p:nvSpPr>
            <p:spPr>
              <a:xfrm>
                <a:off x="1685925" y="971550"/>
                <a:ext cx="171450" cy="1905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>
                  <a:defRPr/>
                </a:pPr>
                <a:endParaRPr lang="en-GB" kern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1771650" y="1085850"/>
                <a:ext cx="0" cy="50482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C0504D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sp>
            <p:nvSpPr>
              <p:cNvPr id="35" name="Text Box 6"/>
              <p:cNvSpPr txBox="1"/>
              <p:nvPr/>
            </p:nvSpPr>
            <p:spPr>
              <a:xfrm>
                <a:off x="1857375" y="1524000"/>
                <a:ext cx="376507" cy="59700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sysClr val="window" lastClr="FFFFFF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GB" sz="1100" kern="0">
                    <a:solidFill>
                      <a:sysClr val="windowText" lastClr="000000"/>
                    </a:solidFill>
                    <a:ea typeface="Calibri" panose="020F0502020204030204"/>
                    <a:cs typeface="Times New Roman" panose="02020603050405020304"/>
                  </a:rPr>
                  <a:t> </a:t>
                </a:r>
              </a:p>
            </p:txBody>
          </p:sp>
          <p:sp>
            <p:nvSpPr>
              <p:cNvPr id="36" name="Text Box 7"/>
              <p:cNvSpPr txBox="1"/>
              <p:nvPr/>
            </p:nvSpPr>
            <p:spPr>
              <a:xfrm>
                <a:off x="1685924" y="285750"/>
                <a:ext cx="270746" cy="30480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sysClr val="window" lastClr="FFFFFF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GB" sz="2800" kern="0">
                    <a:solidFill>
                      <a:sysClr val="windowText" lastClr="000000"/>
                    </a:solidFill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C</a:t>
                </a:r>
                <a:endParaRPr lang="en-GB" sz="2800" kern="0">
                  <a:solidFill>
                    <a:sysClr val="windowText" lastClr="000000"/>
                  </a:solidFill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37" name="Text Box 8"/>
              <p:cNvSpPr txBox="1"/>
              <p:nvPr/>
            </p:nvSpPr>
            <p:spPr>
              <a:xfrm>
                <a:off x="823009" y="152400"/>
                <a:ext cx="409575" cy="28575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sysClr val="window" lastClr="FFFFFF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GB" sz="2400" kern="0" dirty="0">
                    <a:solidFill>
                      <a:sysClr val="windowText" lastClr="000000"/>
                    </a:solidFill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O</a:t>
                </a:r>
                <a:endParaRPr lang="en-GB" sz="2400" kern="0" dirty="0">
                  <a:solidFill>
                    <a:sysClr val="windowText" lastClr="000000"/>
                  </a:solidFill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38" name="Text Box 9"/>
              <p:cNvSpPr txBox="1"/>
              <p:nvPr/>
            </p:nvSpPr>
            <p:spPr>
              <a:xfrm>
                <a:off x="0" y="-152400"/>
                <a:ext cx="381000" cy="30480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sysClr val="window" lastClr="FFFFFF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GB" sz="2800" kern="0">
                    <a:solidFill>
                      <a:sysClr val="windowText" lastClr="000000"/>
                    </a:solidFill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A</a:t>
                </a:r>
                <a:endParaRPr lang="en-GB" sz="2800" kern="0">
                  <a:solidFill>
                    <a:sysClr val="windowText" lastClr="000000"/>
                  </a:solidFill>
                  <a:ea typeface="Calibri" panose="020F0502020204030204"/>
                  <a:cs typeface="Times New Roman" panose="02020603050405020304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463702" y="5366419"/>
              <a:ext cx="1330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7450175" y="5366419"/>
              <a:ext cx="3350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95535" y="3332497"/>
            <a:ext cx="3600401" cy="1569660"/>
            <a:chOff x="395535" y="3332497"/>
            <a:chExt cx="3600401" cy="1569660"/>
          </a:xfrm>
        </p:grpSpPr>
        <p:sp>
          <p:nvSpPr>
            <p:cNvPr id="41" name="TextBox 40"/>
            <p:cNvSpPr txBox="1"/>
            <p:nvPr/>
          </p:nvSpPr>
          <p:spPr>
            <a:xfrm>
              <a:off x="395535" y="3332497"/>
              <a:ext cx="36004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GB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GB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GB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GB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GB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GB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quay </a:t>
              </a:r>
              <a:r>
                <a:rPr lang="en-GB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GB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GB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GB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GB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184155" y="4437112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55"/>
            <a:ext cx="9144000" cy="1143000"/>
          </a:xfrm>
        </p:spPr>
        <p:txBody>
          <a:bodyPr>
            <a:normAutofit/>
          </a:bodyPr>
          <a:lstStyle/>
          <a:p>
            <a:r>
              <a:rPr lang="en-GB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18. TÁC DỤNG LÀM QUAY CỦA LỰC. MOMENT LỰC.</a:t>
            </a:r>
            <a:endParaRPr lang="en-GB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Lực có thể làm quay vật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1560" y="1844824"/>
          <a:ext cx="8064896" cy="4606986"/>
        </p:xfrm>
        <a:graphic>
          <a:graphicData uri="http://schemas.openxmlformats.org/drawingml/2006/table">
            <a:tbl>
              <a:tblPr/>
              <a:tblGrid>
                <a:gridCol w="1872208"/>
                <a:gridCol w="1944216"/>
                <a:gridCol w="2214246"/>
                <a:gridCol w="2034226"/>
              </a:tblGrid>
              <a:tr h="835910">
                <a:tc gridSpan="4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PHIẾU HỌC TẬP 2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Vị trí treo quả nặng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Thanh nhựa có quay hay không 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 b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Giá</a:t>
                      </a:r>
                      <a:r>
                        <a:rPr lang="en-GB" sz="2800" b="1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vi-VN" sz="2800" b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của lực có song song với trục không </a:t>
                      </a:r>
                      <a:endParaRPr lang="vi-VN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 b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Giá</a:t>
                      </a:r>
                      <a:r>
                        <a:rPr lang="en-GB" sz="2800" b="1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vi-VN" sz="2800" b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của lực có cắt trục quay không</a:t>
                      </a:r>
                      <a:endParaRPr lang="vi-VN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A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37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O 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55"/>
            <a:ext cx="9144000" cy="1143000"/>
          </a:xfrm>
        </p:spPr>
        <p:txBody>
          <a:bodyPr>
            <a:normAutofit/>
          </a:bodyPr>
          <a:lstStyle/>
          <a:p>
            <a:r>
              <a:rPr lang="en-GB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18. TÁC DỤNG LÀM QUAY CỦA LỰC. MOMENT LỰC.</a:t>
            </a:r>
            <a:endParaRPr lang="en-GB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Lực có thể làm quay vật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1560" y="1844824"/>
          <a:ext cx="8064896" cy="4606986"/>
        </p:xfrm>
        <a:graphic>
          <a:graphicData uri="http://schemas.openxmlformats.org/drawingml/2006/table">
            <a:tbl>
              <a:tblPr/>
              <a:tblGrid>
                <a:gridCol w="1872208"/>
                <a:gridCol w="1944216"/>
                <a:gridCol w="2214246"/>
                <a:gridCol w="2034226"/>
              </a:tblGrid>
              <a:tr h="835910">
                <a:tc gridSpan="4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PHIẾU HỌC TẬP 2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Vị trí treo quả nặng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Thanh nhựa có quay hay không 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 b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Giá</a:t>
                      </a:r>
                      <a:r>
                        <a:rPr lang="en-GB" sz="2800" b="1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vi-VN" sz="2800" b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của lực có song song với trục không </a:t>
                      </a:r>
                      <a:endParaRPr lang="vi-VN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 b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Giá</a:t>
                      </a:r>
                      <a:r>
                        <a:rPr lang="en-GB" sz="2800" b="1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vi-VN" sz="2800" b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của lực có cắt trục quay không</a:t>
                      </a:r>
                      <a:endParaRPr lang="vi-VN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A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37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O 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9792" y="479715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479715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6256" y="47971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537321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8" y="537321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6256" y="537321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9792" y="59492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4008" y="594928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20272" y="594928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0"/>
            <a:ext cx="8640960" cy="1470025"/>
          </a:xfrm>
        </p:spPr>
        <p:txBody>
          <a:bodyPr>
            <a:normAutofit/>
          </a:bodyPr>
          <a:lstStyle/>
          <a:p>
            <a:r>
              <a:rPr lang="en-GB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18. TÁC DỤNG LÀM QUAY CỦA LỰC. MOMENT LỰC</a:t>
            </a:r>
            <a:endParaRPr lang="en-GB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69903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Lực có thể làm quay vật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559" y="5126607"/>
            <a:ext cx="8976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hợp nào lực có thể làm quay cánh cửa?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9" y="1798232"/>
            <a:ext cx="8958966" cy="3328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759" y="5849068"/>
            <a:ext cx="8958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hình 18.2, trường hợp c lực có thể làm quay cánh cửa. 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18. TÁC DỤNG LÀM QUAY CỦA LỰC. MOMENT LỰC </a:t>
            </a:r>
            <a:endParaRPr lang="en-GB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382" y="4941168"/>
            <a:ext cx="8355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=&gt;Khi lực tác 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 vào vật  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giá không song song và không cắt trục quay thì có thể  làm quay vật.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382" y="1268760"/>
            <a:ext cx="4466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Lực có thể làm quay vật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3779912" y="1561147"/>
            <a:ext cx="4824536" cy="2947973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 điều kiện để lực có thể làm quay vật</a:t>
            </a:r>
            <a:endParaRPr lang="en-GB" sz="32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2400" y="2286000"/>
            <a:ext cx="1389119" cy="1238314"/>
          </a:xfrm>
          <a:prstGeom prst="roundRect">
            <a:avLst/>
          </a:prstGeom>
          <a:solidFill>
            <a:srgbClr val="E0F2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3200" dirty="0">
              <a:solidFill>
                <a:srgbClr val="E75329"/>
              </a:solidFill>
              <a:latin typeface="Times New Roman" panose="02020603050405020304" pitchFamily="18" charset="0"/>
              <a:ea typeface="Adobe 黑体 Std R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579628" y="4729867"/>
            <a:ext cx="7543800" cy="613245"/>
          </a:xfrm>
          <a:prstGeom prst="rect">
            <a:avLst/>
          </a:prstGeom>
          <a:noFill/>
          <a:ln w="19050">
            <a:solidFill>
              <a:srgbClr val="E75329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/>
            </a:lvl1pPr>
          </a:lstStyle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365F9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579628" y="1362076"/>
            <a:ext cx="7467599" cy="3046988"/>
          </a:xfrm>
          <a:prstGeom prst="rect">
            <a:avLst/>
          </a:prstGeom>
          <a:noFill/>
          <a:ln w="19050">
            <a:solidFill>
              <a:srgbClr val="E75329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đội. Nhóm 1 và 2 đội 1. Nhóm 3 và 4 đội 2.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 </a:t>
            </a:r>
            <a:r>
              <a:rPr 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 rung chuông 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 trả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82066" y="123858"/>
            <a:ext cx="5379869" cy="10953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CHƠI: ĐUỔI HÌNH BẮT CHỮ. </a:t>
            </a:r>
            <a:endParaRPr lang="en-US" sz="3200" b="1" kern="0" dirty="0">
              <a:solidFill>
                <a:srgbClr val="365F9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7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18. TÁC DỤNG LÀM QUAY CỦA LỰC. MOMENT LỰC.</a:t>
            </a:r>
            <a:endParaRPr lang="en-GB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92" y="1417740"/>
            <a:ext cx="9036496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28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Q</a:t>
            </a:r>
            <a:r>
              <a:rPr lang="en-GB" sz="28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uan </a:t>
            </a:r>
            <a:r>
              <a:rPr lang="en-GB" sz="28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sát hình trả lời câu hỏi sau:</a:t>
            </a:r>
            <a:r>
              <a:rPr lang="en-GB" sz="280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en-GB" sz="2800">
              <a:solidFill>
                <a:prstClr val="black"/>
              </a:solidFill>
              <a:cs typeface="Times New Roman" panose="020206030504050203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92" y="5661248"/>
            <a:ext cx="8892480" cy="10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28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Xác định vị trí trục quay? Nhận xét </a:t>
            </a:r>
            <a:r>
              <a:rPr lang="en-GB" sz="28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giá </a:t>
            </a:r>
            <a:r>
              <a:rPr lang="vi-VN" sz="28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 </a:t>
            </a:r>
            <a:r>
              <a:rPr lang="vi-VN" sz="28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lực so với trục quay như thế nào?</a:t>
            </a:r>
            <a:endParaRPr lang="vi-VN" sz="2800">
              <a:solidFill>
                <a:prstClr val="black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Picture 7" descr="C:\Users\FPTShop\AppData\Local\Temp\ksohtml6080\wps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2521836"/>
            <a:ext cx="9036496" cy="3139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18. TÁC DỤNG LÀM QUAY CỦA LỰC. MOMENT LỰC</a:t>
            </a:r>
            <a:br>
              <a:rPr lang="en-GB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FPTShop\AppData\Local\Temp\ksohtml6080\wps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484784"/>
            <a:ext cx="9036495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10"/>
          <p:cNvGrpSpPr/>
          <p:nvPr/>
        </p:nvGrpSpPr>
        <p:grpSpPr>
          <a:xfrm>
            <a:off x="713603" y="2155665"/>
            <a:ext cx="7944623" cy="3004648"/>
            <a:chOff x="951470" y="1694020"/>
            <a:chExt cx="10592831" cy="3004648"/>
          </a:xfrm>
        </p:grpSpPr>
        <p:sp>
          <p:nvSpPr>
            <p:cNvPr id="589" name="直接连接符 13"/>
            <p:cNvSpPr>
              <a:spLocks noChangeShapeType="1"/>
            </p:cNvSpPr>
            <p:nvPr/>
          </p:nvSpPr>
          <p:spPr bwMode="auto">
            <a:xfrm>
              <a:off x="951470" y="1698757"/>
              <a:ext cx="9976645" cy="0"/>
            </a:xfrm>
            <a:prstGeom prst="line">
              <a:avLst/>
            </a:prstGeom>
            <a:noFill/>
            <a:ln w="12700">
              <a:solidFill>
                <a:srgbClr val="72BE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0" name="右中括号 599"/>
            <p:cNvSpPr/>
            <p:nvPr/>
          </p:nvSpPr>
          <p:spPr>
            <a:xfrm>
              <a:off x="10869613" y="1694020"/>
              <a:ext cx="674688" cy="1504837"/>
            </a:xfrm>
            <a:prstGeom prst="rightBracket">
              <a:avLst>
                <a:gd name="adj" fmla="val 143203"/>
              </a:avLst>
            </a:prstGeom>
            <a:ln w="12700">
              <a:solidFill>
                <a:srgbClr val="72B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1" name="直接连接符 13"/>
            <p:cNvSpPr>
              <a:spLocks noChangeShapeType="1"/>
            </p:cNvSpPr>
            <p:nvPr/>
          </p:nvSpPr>
          <p:spPr bwMode="auto">
            <a:xfrm>
              <a:off x="2876316" y="3198857"/>
              <a:ext cx="8069600" cy="0"/>
            </a:xfrm>
            <a:prstGeom prst="line">
              <a:avLst/>
            </a:prstGeom>
            <a:noFill/>
            <a:ln w="12700">
              <a:solidFill>
                <a:srgbClr val="72BE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2" name="右中括号 601"/>
            <p:cNvSpPr/>
            <p:nvPr/>
          </p:nvSpPr>
          <p:spPr>
            <a:xfrm flipH="1">
              <a:off x="2238140" y="3193868"/>
              <a:ext cx="674688" cy="1504800"/>
            </a:xfrm>
            <a:prstGeom prst="rightBracket">
              <a:avLst>
                <a:gd name="adj" fmla="val 143203"/>
              </a:avLst>
            </a:prstGeom>
            <a:ln w="12700">
              <a:solidFill>
                <a:srgbClr val="72B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3" name="直接连接符 13"/>
            <p:cNvSpPr>
              <a:spLocks noChangeShapeType="1"/>
            </p:cNvSpPr>
            <p:nvPr/>
          </p:nvSpPr>
          <p:spPr bwMode="auto">
            <a:xfrm>
              <a:off x="2848991" y="4698668"/>
              <a:ext cx="8069600" cy="0"/>
            </a:xfrm>
            <a:prstGeom prst="line">
              <a:avLst/>
            </a:prstGeom>
            <a:noFill/>
            <a:ln w="12700">
              <a:solidFill>
                <a:srgbClr val="72BE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7" name="Freeform 6"/>
          <p:cNvSpPr/>
          <p:nvPr/>
        </p:nvSpPr>
        <p:spPr bwMode="auto">
          <a:xfrm>
            <a:off x="5315964" y="1844605"/>
            <a:ext cx="415529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0" name="矩形 45"/>
          <p:cNvSpPr>
            <a:spLocks noChangeArrowheads="1"/>
          </p:cNvSpPr>
          <p:nvPr/>
        </p:nvSpPr>
        <p:spPr bwMode="auto">
          <a:xfrm>
            <a:off x="3505200" y="457200"/>
            <a:ext cx="1307306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1" name="矩形 46"/>
          <p:cNvSpPr>
            <a:spLocks noChangeArrowheads="1"/>
          </p:cNvSpPr>
          <p:nvPr/>
        </p:nvSpPr>
        <p:spPr bwMode="auto">
          <a:xfrm>
            <a:off x="7429500" y="457200"/>
            <a:ext cx="11811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5" name="矩形 45"/>
          <p:cNvSpPr>
            <a:spLocks noChangeArrowheads="1"/>
          </p:cNvSpPr>
          <p:nvPr/>
        </p:nvSpPr>
        <p:spPr bwMode="auto">
          <a:xfrm>
            <a:off x="3668554" y="2286000"/>
            <a:ext cx="1208246" cy="16001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7" name="矩形 45"/>
          <p:cNvSpPr>
            <a:spLocks noChangeArrowheads="1"/>
          </p:cNvSpPr>
          <p:nvPr/>
        </p:nvSpPr>
        <p:spPr bwMode="auto">
          <a:xfrm>
            <a:off x="7427790" y="2286000"/>
            <a:ext cx="1106609" cy="1295400"/>
          </a:xfrm>
          <a:prstGeom prst="rect">
            <a:avLst/>
          </a:prstGeom>
          <a:solidFill>
            <a:srgbClr val="F0587D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9" name="矩形 45"/>
          <p:cNvSpPr>
            <a:spLocks noChangeArrowheads="1"/>
          </p:cNvSpPr>
          <p:nvPr/>
        </p:nvSpPr>
        <p:spPr bwMode="auto">
          <a:xfrm>
            <a:off x="3776972" y="4419600"/>
            <a:ext cx="891469" cy="1295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2" name="矩形 45"/>
          <p:cNvSpPr>
            <a:spLocks noChangeArrowheads="1"/>
          </p:cNvSpPr>
          <p:nvPr/>
        </p:nvSpPr>
        <p:spPr bwMode="auto">
          <a:xfrm>
            <a:off x="7434120" y="4191000"/>
            <a:ext cx="125268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7" name="Picture 406" descr="Momen lực là gì? Những khái niệm cần biết liên quan đến momen lự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2100263" cy="20947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8" name="Picture 407" descr="Giải thích chi tiết ngẫu lực là gì và bài tập thực hành ngẫu lực (Vật Lý 10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94" y="58536"/>
            <a:ext cx="2012936" cy="2065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5" name="Picture 414" descr="TVS - Bài học nhận thức - Trò chơi bập bênh - YouTub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301712"/>
            <a:ext cx="2524304" cy="1556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6" name="Picture 415" descr="Cách Mở Ổ Khoá Tay Nắm Tròn Bị Kẹt &amp; Cách Sửa Đơn Giản Hiệu Quả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07" y="2322575"/>
            <a:ext cx="2062693" cy="1631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8" name="Picture 417" descr="KỸ NĂNG LÁI THUYỀN BẠN CẦN CÓ LÀ GÌ?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251485"/>
            <a:ext cx="2569518" cy="1775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20" name="Picture 419" descr="大力開門進來的男人-插圖素材[96660031] - PIXTA圖庫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45" y="4143133"/>
            <a:ext cx="1905714" cy="1809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animBg="1"/>
      <p:bldP spid="590" grpId="0" animBg="1"/>
      <p:bldP spid="591" grpId="0" animBg="1"/>
      <p:bldP spid="605" grpId="0" animBg="1"/>
      <p:bldP spid="607" grpId="0" animBg="1"/>
      <p:bldP spid="609" grpId="0" animBg="1"/>
      <p:bldP spid="6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907704" y="764704"/>
            <a:ext cx="4896544" cy="266429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lực trên làm vật chuyển động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4285619"/>
            <a:ext cx="8852761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Các lực trên làm vật chuyển động quay.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FSB_Background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</p:spPr>
      </p:pic>
      <p:pic>
        <p:nvPicPr>
          <p:cNvPr id="12291" name="Picture 3" descr="053_SPG12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990600" cy="16764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45243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7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7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 DỤNG LÀM QUAY CỦA LỰC,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7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MOMENT LỰC</a:t>
            </a:r>
          </a:p>
        </p:txBody>
      </p:sp>
      <p:pic>
        <p:nvPicPr>
          <p:cNvPr id="11" name="Picture 6" descr="ato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267200"/>
            <a:ext cx="3276600" cy="233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39" descr="ANI15"/>
          <p:cNvPicPr>
            <a:picLocks noChangeAspect="1" noChangeArrowheads="1" noCrop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8286750" y="2286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00" y="116632"/>
            <a:ext cx="9003495" cy="850106"/>
          </a:xfrm>
        </p:spPr>
        <p:txBody>
          <a:bodyPr>
            <a:noAutofit/>
          </a:bodyPr>
          <a:lstStyle/>
          <a:p>
            <a:r>
              <a:rPr lang="en-GB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 TÁC DỤNG LÀM QUAY CỦA LỰC. MOMENT LỰC</a:t>
            </a:r>
            <a:endParaRPr lang="en-GB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6" y="1127994"/>
            <a:ext cx="448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Lực có thể làm quay vật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71276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Thí nghiệm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4" y="3356992"/>
            <a:ext cx="7074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nhựa cứng có lỗ cách đều</a:t>
            </a:r>
          </a:p>
          <a:p>
            <a:pPr marL="285750" indent="-285750">
              <a:buFontTx/>
              <a:buChar char="-"/>
            </a:pPr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thí nghiệm</a:t>
            </a:r>
          </a:p>
          <a:p>
            <a:pPr marL="285750" indent="-285750">
              <a:buFontTx/>
              <a:buChar char="-"/>
            </a:pPr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quả nặng giống nhau có móc treo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35477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Chuẩn bị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18. TÁC DỤNG LÀM QUAY CỦA LỰC. MOMENT LỰC </a:t>
            </a:r>
            <a:endParaRPr lang="en-GB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9675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Lực có thể làm quay vật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781527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Thí nghiệm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780" y="3068960"/>
            <a:ext cx="86409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 thanh nhựa lên giá tại trục quay O sao cho thanh nằm cân bằng theo phương ngang</a:t>
            </a:r>
          </a:p>
          <a:p>
            <a:pPr marL="285750" indent="-285750">
              <a:buFontTx/>
              <a:buChar char="-"/>
            </a:pPr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treo quả nặng vào các vị trí A, O, C trên thanh và quan sát hiện tượng xảy ra.</a:t>
            </a:r>
          </a:p>
          <a:p>
            <a:pPr marL="285750" indent="-285750">
              <a:buFontTx/>
              <a:buChar char="-"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49289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Tiến hành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18. TÁC DỤNG LÀM QUAY CỦA LỰC. MOMENT LỰC</a:t>
            </a:r>
            <a:endParaRPr lang="en-GB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8301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Lực có thể làm quay vật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667789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Thí nghiệm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9441" y="220486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1559" y="2987540"/>
          <a:ext cx="8280921" cy="3644708"/>
        </p:xfrm>
        <a:graphic>
          <a:graphicData uri="http://schemas.openxmlformats.org/drawingml/2006/table">
            <a:tbl>
              <a:tblPr/>
              <a:tblGrid>
                <a:gridCol w="1167832"/>
                <a:gridCol w="2310155"/>
                <a:gridCol w="4802934"/>
              </a:tblGrid>
              <a:tr h="1290412"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Vị trí quả nặng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Thanh có quay hay không</a:t>
                      </a:r>
                      <a:endParaRPr lang="en-GB" sz="32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Mô tả chuyển động quay của thanh</a:t>
                      </a:r>
                      <a:endParaRPr lang="vi-VN" sz="32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80"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A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80"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C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80"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O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en-GB" sz="13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18. TÁC DỤNG LÀM QUAY CỦA LỰC. MOMENT LỰC</a:t>
            </a:r>
            <a:endParaRPr lang="en-GB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8301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Lực có thể làm quay vật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50902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Thí nghiệm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9441" y="191683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1560" y="2629731"/>
          <a:ext cx="8424936" cy="4255653"/>
        </p:xfrm>
        <a:graphic>
          <a:graphicData uri="http://schemas.openxmlformats.org/drawingml/2006/table">
            <a:tbl>
              <a:tblPr/>
              <a:tblGrid>
                <a:gridCol w="1167832"/>
                <a:gridCol w="2310155"/>
                <a:gridCol w="4946949"/>
              </a:tblGrid>
              <a:tr h="1303325"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Vị trí quả nặng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Thanh có quay hay không</a:t>
                      </a:r>
                      <a:endParaRPr lang="en-GB" sz="32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Mô tả chuyển động quay của thanh</a:t>
                      </a:r>
                      <a:endParaRPr lang="vi-VN" sz="32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436"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A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C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845"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O</a:t>
                      </a:r>
                      <a:endParaRPr lang="en-GB" sz="2800"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280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en-GB" sz="280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9752" y="458112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7944" y="4305347"/>
            <a:ext cx="4824536" cy="10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14000"/>
              </a:lnSpc>
            </a:pPr>
            <a:r>
              <a:rPr lang="en-GB" sz="280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lang="vi-VN" sz="280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hanh quay ngược chiều kim đồng hồ quanh trục O.</a:t>
            </a:r>
            <a:endParaRPr lang="vi-VN" sz="2800">
              <a:solidFill>
                <a:srgbClr val="FF0000"/>
              </a:solidFill>
              <a:latin typeface="Calibri" panose="020F0502020204030204"/>
              <a:cs typeface="Times New Roman" panose="020206030504050203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538012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1960" y="5229200"/>
            <a:ext cx="4680520" cy="10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14000"/>
              </a:lnSpc>
            </a:pPr>
            <a:r>
              <a:rPr lang="en-GB" sz="280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lang="vi-VN" sz="280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hanh quay </a:t>
            </a:r>
            <a:r>
              <a:rPr lang="en-GB" sz="280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cùng </a:t>
            </a:r>
            <a:r>
              <a:rPr lang="vi-VN" sz="280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chiều kim đồng hồ quanh trục O.</a:t>
            </a:r>
            <a:endParaRPr lang="vi-VN" sz="2800">
              <a:solidFill>
                <a:srgbClr val="FF0000"/>
              </a:solidFill>
              <a:latin typeface="Calibri" panose="020F0502020204030204"/>
              <a:cs typeface="Times New Roman" panose="020206030504050203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6303981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2080" y="6303981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 yên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975</Words>
  <Application>Microsoft Office PowerPoint</Application>
  <PresentationFormat>On-screen Show (4:3)</PresentationFormat>
  <Paragraphs>154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18. TÁC DỤNG LÀM QUAY CỦA LỰC. MOMENT LỰC</vt:lpstr>
      <vt:lpstr>BÀI 18. TÁC DỤNG LÀM QUAY CỦA LỰC. MOMENT LỰC </vt:lpstr>
      <vt:lpstr>Bài 18. TÁC DỤNG LÀM QUAY CỦA LỰC. MOMENT LỰC</vt:lpstr>
      <vt:lpstr>Bài 18. TÁC DỤNG LÀM QUAY CỦA LỰC. MOMENT LỰC</vt:lpstr>
      <vt:lpstr>BÀI 18. TÁC DỤNG LÀM QUAY CỦA LỰC. MOMENT LỰC</vt:lpstr>
      <vt:lpstr>BÀI 18. TÁC DỤNG LÀM QUAY CỦA LỰC. MOMENT LỰC</vt:lpstr>
      <vt:lpstr>BÀI 18. TÁC DỤNG LÀM QUAY CỦA LỰC. MOMENT LỰC</vt:lpstr>
      <vt:lpstr>BÀI 18. TÁC DỤNG LÀM QUAY CỦA LỰC. MOMENT LỰC</vt:lpstr>
      <vt:lpstr>PowerPoint Presentation</vt:lpstr>
      <vt:lpstr>BÀI 18. TÁC DỤNG LÀM QUAY CỦA LỰC. MOMENT LỰC </vt:lpstr>
      <vt:lpstr>BÀI 18. TÁC DỤNG LÀM QUAY CỦA LỰC. MOMENT LỰC.</vt:lpstr>
      <vt:lpstr>BÀI 18. TÁC DỤNG LÀM QUAY CỦA LỰC. MOMENT LỰC.</vt:lpstr>
      <vt:lpstr>BÀI 18. TÁC DỤNG LÀM QUAY CỦA LỰC. MOMENT LỰC</vt:lpstr>
      <vt:lpstr>BÀI 18. TÁC DỤNG LÀM QUAY CỦA LỰC. MOMENT LỰC </vt:lpstr>
      <vt:lpstr>BÀI 18. TÁC DỤNG LÀM QUAY CỦA LỰC. MOMENT LỰC.</vt:lpstr>
      <vt:lpstr> BÀI 18. TÁC DỤNG LÀM QUAY CỦA LỰC. MOMENT LỰC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2024-11-27T14:07:51Z</dcterms:created>
  <dcterms:modified xsi:type="dcterms:W3CDTF">2024-11-27T14:23:48Z</dcterms:modified>
</cp:coreProperties>
</file>