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316" r:id="rId2"/>
    <p:sldId id="312" r:id="rId3"/>
    <p:sldId id="259" r:id="rId4"/>
    <p:sldId id="257" r:id="rId5"/>
    <p:sldId id="258" r:id="rId6"/>
    <p:sldId id="260" r:id="rId7"/>
    <p:sldId id="261" r:id="rId8"/>
    <p:sldId id="262" r:id="rId9"/>
    <p:sldId id="289" r:id="rId10"/>
    <p:sldId id="263" r:id="rId11"/>
    <p:sldId id="292" r:id="rId12"/>
    <p:sldId id="291" r:id="rId13"/>
    <p:sldId id="270" r:id="rId14"/>
    <p:sldId id="266" r:id="rId15"/>
    <p:sldId id="290" r:id="rId16"/>
    <p:sldId id="264" r:id="rId17"/>
    <p:sldId id="348" r:id="rId18"/>
    <p:sldId id="279" r:id="rId19"/>
    <p:sldId id="346" r:id="rId20"/>
    <p:sldId id="265" r:id="rId21"/>
    <p:sldId id="267" r:id="rId22"/>
    <p:sldId id="278" r:id="rId23"/>
    <p:sldId id="293" r:id="rId24"/>
    <p:sldId id="295" r:id="rId25"/>
    <p:sldId id="313" r:id="rId26"/>
    <p:sldId id="310" r:id="rId27"/>
    <p:sldId id="29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22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479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191F5-762F-4C60-B182-3A97ED785A72}" type="slidenum">
              <a:rPr lang="zh-CN" altLang="en-US" smtClean="0"/>
              <a:t>3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191F5-762F-4C60-B182-3A97ED785A72}" type="slidenum">
              <a:rPr lang="zh-CN" altLang="en-US" smtClean="0"/>
              <a:t>7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">
        <p14:honeycomb/>
      </p:transition>
    </mc:Choice>
    <mc:Fallback xmlns="">
      <p:transition spd="slow" advClick="0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>
            <a:fillRect/>
          </a:stretch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"/>
          <p:cNvSpPr>
            <a:spLocks noChangeArrowheads="1"/>
          </p:cNvSpPr>
          <p:nvPr/>
        </p:nvSpPr>
        <p:spPr bwMode="auto">
          <a:xfrm rot="187128">
            <a:off x="325120" y="297180"/>
            <a:ext cx="11019155" cy="3795395"/>
          </a:xfrm>
          <a:prstGeom prst="cloudCallout">
            <a:avLst>
              <a:gd name="adj1" fmla="val 1366"/>
              <a:gd name="adj2" fmla="val -4245"/>
            </a:avLst>
          </a:prstGeom>
          <a:gradFill rotWithShape="1">
            <a:gsLst>
              <a:gs pos="0">
                <a:schemeClr val="bg1"/>
              </a:gs>
              <a:gs pos="100000">
                <a:srgbClr val="00CCFF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007A99"/>
            </a:prstShdw>
          </a:effec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altLang="vi-VN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659255" y="777875"/>
            <a:ext cx="9060180" cy="2437130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vi-VN" alt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KÍNH CHÀO QUÝ THẦY CÔ VÀ CÁC EM HỌC SINH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474595" y="4538980"/>
            <a:ext cx="89647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Môn: KHOA HỌC TỰ NHIÊN 6 </a:t>
            </a:r>
          </a:p>
          <a:p>
            <a:pPr algn="ctr"/>
            <a:r>
              <a:rPr lang="vi-VN" altLang="en-US" sz="4000" b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Giáo viên: ĐỖ THỊ </a:t>
            </a:r>
            <a:r>
              <a:rPr lang="en-US" altLang="en-US" sz="4000" b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TUYẾT SƯƠNG</a:t>
            </a:r>
            <a:endParaRPr lang="vi-VN" altLang="en-US" sz="4000" b="1">
              <a:ln>
                <a:noFill/>
              </a:ln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595630" y="193040"/>
            <a:ext cx="74002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3200" b="1" i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a. </a:t>
            </a:r>
            <a:r>
              <a:rPr lang="vi-VN" altLang="en-US" sz="3200" b="1" i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Thí nghiệm 4: Làm nóng chảy nến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1025" y="4588510"/>
            <a:ext cx="11029315" cy="2061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03200" algn="just"/>
            <a:r>
              <a:rPr lang="vi-VN" sz="3200" b="1" i="1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Bước 1:</a:t>
            </a:r>
            <a:r>
              <a:rPr lang="vi-VN" sz="3200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 Cắt nhỏ một mẩu nến màu </a:t>
            </a:r>
            <a:r>
              <a:rPr lang="en-US" altLang="vi-VN" sz="3200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đỏ</a:t>
            </a:r>
            <a:r>
              <a:rPr lang="vi-VN" sz="3200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 vào bát nhôm.</a:t>
            </a:r>
            <a:endParaRPr lang="en-US" sz="3200" dirty="0">
              <a:latin typeface="Times New Roman" panose="02020603050405020304" charset="0"/>
              <a:ea typeface="Times New Roman" panose="02020603050405020304"/>
              <a:cs typeface="Times New Roman" panose="02020603050405020304" charset="0"/>
            </a:endParaRPr>
          </a:p>
          <a:p>
            <a:pPr indent="203200" algn="just"/>
            <a:r>
              <a:rPr lang="vi-VN" sz="3200" b="1" i="1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Bước 2:</a:t>
            </a:r>
            <a:r>
              <a:rPr lang="vi-VN" sz="3200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 Đun nóng bát nhôm bằng đèn cồn.</a:t>
            </a:r>
            <a:endParaRPr lang="en-US" sz="3200" dirty="0">
              <a:latin typeface="Times New Roman" panose="02020603050405020304" charset="0"/>
              <a:ea typeface="Times New Roman" panose="02020603050405020304"/>
              <a:cs typeface="Times New Roman" panose="02020603050405020304" charset="0"/>
            </a:endParaRPr>
          </a:p>
          <a:p>
            <a:pPr indent="203200" algn="just"/>
            <a:r>
              <a:rPr lang="vi-VN" sz="3200" b="1" i="1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Bước 3:</a:t>
            </a:r>
            <a:r>
              <a:rPr lang="vi-VN" sz="3200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 Sau khi nến chuyển sang thể lỏng, tắt đèn cồn, để nguội.</a:t>
            </a:r>
            <a:endParaRPr lang="en-US" sz="3200" dirty="0">
              <a:latin typeface="Times New Roman" panose="02020603050405020304" charset="0"/>
              <a:ea typeface="Times New Roman" panose="02020603050405020304"/>
              <a:cs typeface="Times New Roman" panose="02020603050405020304" charset="0"/>
            </a:endParaRPr>
          </a:p>
          <a:p>
            <a:pPr indent="203200" algn="just"/>
            <a:r>
              <a:rPr lang="vi-VN" sz="3200" b="1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Quan sát các hiện tượng xảy ra.</a:t>
            </a:r>
            <a:endParaRPr lang="vi-VN" sz="3200" b="1" dirty="0">
              <a:effectLst/>
              <a:latin typeface="Times New Roman" panose="02020603050405020304" charset="0"/>
              <a:ea typeface="Times New Roman" panose="02020603050405020304"/>
              <a:cs typeface="Times New Roman" panose="0202060305040502030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719455" y="3733165"/>
            <a:ext cx="74002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vi-VN" sz="3200" b="1" i="1" u="sng">
                <a:solidFill>
                  <a:schemeClr val="accent2"/>
                </a:solidFill>
                <a:latin typeface="Times New Roman" panose="02020603050405020304" charset="0"/>
                <a:cs typeface="Times New Roman" panose="02020603050405020304" charset="0"/>
              </a:rPr>
              <a:t>* Tiến hành thí nghiệm:</a:t>
            </a:r>
          </a:p>
        </p:txBody>
      </p:sp>
      <p:pic>
        <p:nvPicPr>
          <p:cNvPr id="11" name="Picture 10" descr="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" y="1031240"/>
            <a:ext cx="2722880" cy="2665730"/>
          </a:xfrm>
          <a:prstGeom prst="rect">
            <a:avLst/>
          </a:prstGeom>
        </p:spPr>
      </p:pic>
      <p:pic>
        <p:nvPicPr>
          <p:cNvPr id="12" name="Picture 11" descr="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1690" y="1031240"/>
            <a:ext cx="3040380" cy="2665095"/>
          </a:xfrm>
          <a:prstGeom prst="rect">
            <a:avLst/>
          </a:prstGeom>
        </p:spPr>
      </p:pic>
      <p:pic>
        <p:nvPicPr>
          <p:cNvPr id="13" name="Picture 12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2415" y="1030605"/>
            <a:ext cx="2893695" cy="2665730"/>
          </a:xfrm>
          <a:prstGeom prst="rect">
            <a:avLst/>
          </a:prstGeom>
        </p:spPr>
      </p:pic>
      <p:pic>
        <p:nvPicPr>
          <p:cNvPr id="14" name="Picture 13" descr="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6445" y="1030605"/>
            <a:ext cx="2225675" cy="266509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8640" y="299085"/>
            <a:ext cx="8675370" cy="122491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PHIẾU HỌC TẬP SỐ 4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065655" y="1490345"/>
            <a:ext cx="8428355" cy="38766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+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Đun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nóng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nến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thì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nến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chuyển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từ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 </a:t>
            </a:r>
          </a:p>
          <a:p>
            <a:pPr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thể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 ....…… sang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thể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 ………</a:t>
            </a:r>
            <a:endParaRPr lang="vi-VN" sz="3600" b="1" dirty="0">
              <a:solidFill>
                <a:srgbClr val="000000"/>
              </a:solidFill>
              <a:effectLst/>
              <a:latin typeface="Times New Roman" panose="02020603050405020304" charset="0"/>
              <a:ea typeface="Arial" panose="020B0604020202020204" pitchFamily="34" charset="0"/>
            </a:endParaRPr>
          </a:p>
          <a:p>
            <a:pPr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+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Tắt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đèn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cồn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để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nguội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thì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nến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chuyển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từ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 </a:t>
            </a:r>
          </a:p>
          <a:p>
            <a:pPr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thể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 …....… sang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thể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 ………</a:t>
            </a:r>
            <a:endParaRPr lang="en-US" sz="3600" b="1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/>
        </p:nvSpPr>
        <p:spPr bwMode="auto">
          <a:xfrm>
            <a:off x="1323975" y="1447800"/>
            <a:ext cx="3019425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4" name="Freeform 3"/>
          <p:cNvSpPr/>
          <p:nvPr/>
        </p:nvSpPr>
        <p:spPr bwMode="auto">
          <a:xfrm>
            <a:off x="1520825" y="1735138"/>
            <a:ext cx="2628900" cy="4381500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5" name="Freeform 4"/>
          <p:cNvSpPr/>
          <p:nvPr/>
        </p:nvSpPr>
        <p:spPr bwMode="auto">
          <a:xfrm>
            <a:off x="1325563" y="1449388"/>
            <a:ext cx="3019425" cy="285750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1325563" y="6116638"/>
            <a:ext cx="3019425" cy="288925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7" name="Freeform 6"/>
          <p:cNvSpPr/>
          <p:nvPr/>
        </p:nvSpPr>
        <p:spPr bwMode="auto">
          <a:xfrm>
            <a:off x="1325563" y="6232525"/>
            <a:ext cx="3019425" cy="173038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8" name="top sand"/>
          <p:cNvSpPr/>
          <p:nvPr/>
        </p:nvSpPr>
        <p:spPr bwMode="auto">
          <a:xfrm>
            <a:off x="1638300" y="2382838"/>
            <a:ext cx="2395538" cy="1495425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9" name="bottom sand"/>
          <p:cNvSpPr/>
          <p:nvPr/>
        </p:nvSpPr>
        <p:spPr bwMode="auto">
          <a:xfrm>
            <a:off x="1625600" y="5057775"/>
            <a:ext cx="2417763" cy="1058863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10" name="straight connector"/>
          <p:cNvSpPr>
            <a:spLocks noChangeArrowheads="1"/>
          </p:cNvSpPr>
          <p:nvPr/>
        </p:nvSpPr>
        <p:spPr bwMode="auto">
          <a:xfrm>
            <a:off x="2792413" y="3855244"/>
            <a:ext cx="87313" cy="2259807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grpSp>
        <p:nvGrpSpPr>
          <p:cNvPr id="12" name="button: start timer"/>
          <p:cNvGrpSpPr/>
          <p:nvPr/>
        </p:nvGrpSpPr>
        <p:grpSpPr>
          <a:xfrm>
            <a:off x="1512000" y="185859"/>
            <a:ext cx="2636838" cy="799962"/>
            <a:chOff x="1332706" y="185859"/>
            <a:chExt cx="2636838" cy="799962"/>
          </a:xfrm>
        </p:grpSpPr>
        <p:sp>
          <p:nvSpPr>
            <p:cNvPr id="13" name="Rounded Rectangle 12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5" name="times up"/>
          <p:cNvGrpSpPr/>
          <p:nvPr/>
        </p:nvGrpSpPr>
        <p:grpSpPr>
          <a:xfrm>
            <a:off x="1512000" y="185859"/>
            <a:ext cx="2636838" cy="799962"/>
            <a:chOff x="4321176" y="185859"/>
            <a:chExt cx="2636838" cy="799962"/>
          </a:xfrm>
        </p:grpSpPr>
        <p:sp>
          <p:nvSpPr>
            <p:cNvPr id="16" name="Rounded Rectangle 15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8102284" y="185859"/>
            <a:ext cx="2521585" cy="12604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LIMIT: </a:t>
            </a:r>
          </a:p>
          <a:p>
            <a:pPr algn="ctr"/>
            <a:r>
              <a:rPr lang="vi-VN" altLang="en-GB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minute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24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39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249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49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0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8640" y="299085"/>
            <a:ext cx="8675370" cy="122491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sym typeface="+mn-ea"/>
              </a:rPr>
              <a:t>PHIẾU HỌC TẬP SỐ 4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065655" y="1490345"/>
            <a:ext cx="8428355" cy="38766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+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Đun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nóng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nến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thì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nến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chuyển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từ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 </a:t>
            </a:r>
          </a:p>
          <a:p>
            <a:pPr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thể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 ....…… sang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thể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 ………</a:t>
            </a:r>
            <a:endParaRPr lang="vi-VN" sz="3600" b="1" dirty="0">
              <a:solidFill>
                <a:srgbClr val="000000"/>
              </a:solidFill>
              <a:effectLst/>
              <a:latin typeface="Times New Roman" panose="02020603050405020304" charset="0"/>
              <a:ea typeface="Arial" panose="020B0604020202020204" pitchFamily="34" charset="0"/>
            </a:endParaRPr>
          </a:p>
          <a:p>
            <a:pPr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+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Tắt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đèn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cồn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để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nguội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thì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nến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chuyển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từ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 </a:t>
            </a:r>
          </a:p>
          <a:p>
            <a:pPr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thể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 …....… sang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thể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 ………</a:t>
            </a:r>
            <a:endParaRPr lang="en-US" sz="3600" b="1"/>
          </a:p>
        </p:txBody>
      </p:sp>
      <p:sp>
        <p:nvSpPr>
          <p:cNvPr id="5" name="TextBox 4"/>
          <p:cNvSpPr txBox="1"/>
          <p:nvPr/>
        </p:nvSpPr>
        <p:spPr>
          <a:xfrm>
            <a:off x="3124200" y="2564130"/>
            <a:ext cx="1482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rắn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83865" y="4493895"/>
            <a:ext cx="1482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lỏng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34100" y="2564130"/>
            <a:ext cx="1482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lỏng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76340" y="4547235"/>
            <a:ext cx="1482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rắn</a:t>
            </a:r>
          </a:p>
        </p:txBody>
      </p:sp>
      <p:sp>
        <p:nvSpPr>
          <p:cNvPr id="4" name="Right Arrow 3"/>
          <p:cNvSpPr/>
          <p:nvPr/>
        </p:nvSpPr>
        <p:spPr>
          <a:xfrm>
            <a:off x="7616190" y="2703830"/>
            <a:ext cx="1158240" cy="50546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7616190" y="4686935"/>
            <a:ext cx="1158240" cy="50546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8917305" y="2398395"/>
            <a:ext cx="2261870" cy="102933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Sự nóng chảy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989060" y="4301490"/>
            <a:ext cx="2261870" cy="102933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Sự đông đặc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8" grpId="0"/>
      <p:bldP spid="8" grpId="1"/>
      <p:bldP spid="10" grpId="0"/>
      <p:bldP spid="10" grpId="1"/>
      <p:bldP spid="4" grpId="0" animBg="1"/>
      <p:bldP spid="4" grpId="1" animBg="1"/>
      <p:bldP spid="7" grpId="0" animBg="1"/>
      <p:bldP spid="7" grpId="1" animBg="1"/>
      <p:bldP spid="9" grpId="0" animBg="1"/>
      <p:bldP spid="9" grpId="1" animBg="1"/>
      <p:bldP spid="11" grpId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6"/>
          <p:cNvSpPr txBox="1"/>
          <p:nvPr/>
        </p:nvSpPr>
        <p:spPr>
          <a:xfrm>
            <a:off x="367665" y="304165"/>
            <a:ext cx="1021080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vi-VN" altLang="en-US" sz="3600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字魂20号-石头体" panose="00000500000000000000" pitchFamily="2" charset="-122"/>
                <a:cs typeface="Times New Roman" panose="02020603050405020304" charset="0"/>
              </a:rPr>
              <a:t>4. </a:t>
            </a:r>
            <a:r>
              <a:rPr lang="en-US" altLang="zh-CN" sz="3600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字魂20号-石头体" panose="00000500000000000000" pitchFamily="2" charset="-122"/>
                <a:cs typeface="Times New Roman" panose="02020603050405020304" charset="0"/>
              </a:rPr>
              <a:t>SỰ CHUYỂN THỂ CỦA CHẤT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45795" y="893445"/>
            <a:ext cx="74002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i="1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</a:rPr>
              <a:t>4.1 Quan sát một số hiện tượng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645795" y="1433830"/>
            <a:ext cx="74002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i="1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</a:rPr>
              <a:t>4.2 Thực hành chuyển đổi thể của chất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911225" y="2075815"/>
            <a:ext cx="74002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i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a. Thí nghiệm 4: Làm nóng chảy nến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-286385" y="3097530"/>
            <a:ext cx="12599670" cy="15182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82600" algn="just">
              <a:lnSpc>
                <a:spcPct val="145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+mn-ea"/>
              </a:rPr>
              <a:t>Sự nóng chảy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+mn-ea"/>
              </a:rPr>
              <a:t>là quá trình chuyển từ thể rắn sang thể lỏng của chất.</a:t>
            </a:r>
            <a:endParaRPr lang="en-US" sz="3200" dirty="0">
              <a:solidFill>
                <a:srgbClr val="0000CC"/>
              </a:solidFill>
              <a:latin typeface="Times New Roman" panose="02020603050405020304" charset="0"/>
              <a:ea typeface="Times New Roman" panose="02020603050405020304"/>
              <a:cs typeface="Times New Roman" panose="02020603050405020304" charset="0"/>
            </a:endParaRPr>
          </a:p>
          <a:p>
            <a:pPr indent="482600" algn="just">
              <a:lnSpc>
                <a:spcPct val="145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+mn-ea"/>
              </a:rPr>
              <a:t>Sự đông đặc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+mn-ea"/>
              </a:rPr>
              <a:t>là quá trình chuyển từ thể lỏng sang thể rắn của chất.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081530" y="5235575"/>
            <a:ext cx="2030095" cy="82740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3200" b="1">
                <a:latin typeface="Times New Roman" panose="02020603050405020304" charset="0"/>
                <a:cs typeface="Times New Roman" panose="02020603050405020304" charset="0"/>
              </a:rPr>
              <a:t>RẮN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690360" y="5235575"/>
            <a:ext cx="2030095" cy="82740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3200" b="1">
                <a:latin typeface="Times New Roman" panose="02020603050405020304" charset="0"/>
                <a:cs typeface="Times New Roman" panose="02020603050405020304" charset="0"/>
              </a:rPr>
              <a:t>LỎNG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269930" y="5447030"/>
            <a:ext cx="204262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140250" y="4861954"/>
            <a:ext cx="226634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NÓNG CHẢY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284345" y="5634990"/>
            <a:ext cx="1952008" cy="0"/>
          </a:xfrm>
          <a:prstGeom prst="straightConnector1">
            <a:avLst/>
          </a:prstGeom>
          <a:ln w="57150"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158088" y="5710476"/>
            <a:ext cx="226634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ĐÔNG ĐẶC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911225" y="2632710"/>
            <a:ext cx="74002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i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b. Kết luận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4" grpId="1"/>
      <p:bldP spid="5" grpId="0"/>
      <p:bldP spid="5" grpId="1"/>
      <p:bldP spid="2" grpId="0" animBg="1"/>
      <p:bldP spid="2" grpId="1" animBg="1"/>
      <p:bldP spid="6" grpId="0" animBg="1"/>
      <p:bldP spid="6" grpId="1" animBg="1"/>
      <p:bldP spid="18" grpId="0"/>
      <p:bldP spid="18" grpId="1"/>
      <p:bldP spid="19" grpId="0"/>
      <p:bldP spid="1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/>
          <p:nvPr/>
        </p:nvSpPr>
        <p:spPr>
          <a:xfrm>
            <a:off x="1466215" y="601980"/>
            <a:ext cx="9258935" cy="632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altLang="en-US" sz="3200" b="1" i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c. Thí nghiệm 5: </a:t>
            </a:r>
            <a:r>
              <a:rPr lang="vi-VN" sz="3200" b="1" i="1" dirty="0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+mn-ea"/>
              </a:rPr>
              <a:t>Đun sôi và làm lạnh nước</a:t>
            </a:r>
            <a:endParaRPr lang="en-US" altLang="vi-VN" sz="3200" b="1" i="1" u="sng">
              <a:solidFill>
                <a:schemeClr val="accent2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694180" y="1234440"/>
            <a:ext cx="590867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vi-VN" sz="3200" b="1" i="1" u="sng">
                <a:solidFill>
                  <a:schemeClr val="accent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* Dụng cụ thí nghiệm</a:t>
            </a:r>
            <a:endParaRPr lang="en-US" altLang="vi-VN" sz="3200" b="1" i="1" u="sng">
              <a:solidFill>
                <a:schemeClr val="accent2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50000"/>
              </a:lnSpc>
            </a:pPr>
            <a:r>
              <a:rPr lang="en-US" altLang="vi-VN" sz="3200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vi-VN" altLang="en-US" sz="3200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Cốc chia độ</a:t>
            </a:r>
          </a:p>
          <a:p>
            <a:pPr>
              <a:lnSpc>
                <a:spcPct val="150000"/>
              </a:lnSpc>
            </a:pPr>
            <a:r>
              <a:rPr lang="en-US" altLang="vi-VN" sz="3200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Đèn cồn</a:t>
            </a:r>
          </a:p>
          <a:p>
            <a:pPr>
              <a:lnSpc>
                <a:spcPct val="150000"/>
              </a:lnSpc>
            </a:pPr>
            <a:r>
              <a:rPr lang="en-US" altLang="vi-VN" sz="3200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Lưới tản nhiệt</a:t>
            </a:r>
          </a:p>
          <a:p>
            <a:pPr>
              <a:lnSpc>
                <a:spcPct val="150000"/>
              </a:lnSpc>
            </a:pPr>
            <a:r>
              <a:rPr lang="en-US" altLang="vi-VN" sz="3200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Giá </a:t>
            </a:r>
            <a:r>
              <a:rPr lang="vi-VN" altLang="en-US" sz="3200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đun</a:t>
            </a:r>
            <a:endParaRPr lang="en-US" altLang="vi-VN" sz="3200" b="1" i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50000"/>
              </a:lnSpc>
            </a:pPr>
            <a:r>
              <a:rPr lang="en-US" altLang="vi-VN" sz="3200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vi-VN" sz="3200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Bình cầu thủy tinh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394970" y="109855"/>
            <a:ext cx="7840980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3200" b="1" i="1" dirty="0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+mn-ea"/>
              </a:rPr>
              <a:t>c. Thí nghiệm 5: Đun sôi và làm lạnh nước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539115" y="3891280"/>
            <a:ext cx="11464290" cy="2399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203200"/>
            <a:r>
              <a:rPr lang="vi-VN" sz="3000" b="1" i="1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+mn-ea"/>
              </a:rPr>
              <a:t>Bước 1:</a:t>
            </a:r>
            <a:r>
              <a:rPr lang="vi-VN" sz="3000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+mn-ea"/>
              </a:rPr>
              <a:t> Lấy một lượng nhỏ nước cho vào cốc thuỷ tinh chịu nhiệt.</a:t>
            </a:r>
            <a:endParaRPr lang="en-US" sz="3000" dirty="0">
              <a:latin typeface="Times New Roman" panose="02020603050405020304" charset="0"/>
              <a:ea typeface="Times New Roman" panose="02020603050405020304"/>
              <a:cs typeface="Times New Roman" panose="02020603050405020304" charset="0"/>
            </a:endParaRPr>
          </a:p>
          <a:p>
            <a:pPr indent="203200"/>
            <a:r>
              <a:rPr lang="vi-VN" sz="3000" b="1" i="1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+mn-ea"/>
              </a:rPr>
              <a:t>Bước 2:</a:t>
            </a:r>
            <a:r>
              <a:rPr lang="vi-VN" sz="3000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+mn-ea"/>
              </a:rPr>
              <a:t> Đun sôi nước trong cốc thuỷ tinh bằng đèn cồn.</a:t>
            </a:r>
            <a:endParaRPr lang="en-US" sz="3000" dirty="0">
              <a:latin typeface="Times New Roman" panose="02020603050405020304" charset="0"/>
              <a:ea typeface="Times New Roman" panose="02020603050405020304"/>
              <a:cs typeface="Times New Roman" panose="02020603050405020304" charset="0"/>
            </a:endParaRPr>
          </a:p>
          <a:p>
            <a:pPr indent="203200"/>
            <a:r>
              <a:rPr lang="vi-VN" sz="3000" b="1" i="1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+mn-ea"/>
              </a:rPr>
              <a:t>Bước 3:</a:t>
            </a:r>
            <a:r>
              <a:rPr lang="vi-VN" sz="3000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+mn-ea"/>
              </a:rPr>
              <a:t> Quan sát hiện tượng trên bề mặt thoáng của nước.</a:t>
            </a:r>
            <a:endParaRPr lang="en-US" sz="3000" dirty="0">
              <a:latin typeface="Times New Roman" panose="02020603050405020304" charset="0"/>
              <a:ea typeface="Times New Roman" panose="02020603050405020304"/>
              <a:cs typeface="Times New Roman" panose="02020603050405020304" charset="0"/>
            </a:endParaRPr>
          </a:p>
          <a:p>
            <a:pPr marL="203200" marR="0" indent="12700">
              <a:spcBef>
                <a:spcPts val="0"/>
              </a:spcBef>
              <a:spcAft>
                <a:spcPts val="0"/>
              </a:spcAft>
            </a:pPr>
            <a:r>
              <a:rPr lang="vi-VN" sz="3000" b="1" i="1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+mn-ea"/>
              </a:rPr>
              <a:t>Bước 4:</a:t>
            </a:r>
            <a:r>
              <a:rPr lang="vi-VN" sz="3000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+mn-ea"/>
              </a:rPr>
              <a:t> Đặt một bình c</a:t>
            </a:r>
            <a:r>
              <a:rPr lang="en-US" sz="3000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+mn-ea"/>
              </a:rPr>
              <a:t>ầ</a:t>
            </a:r>
            <a:r>
              <a:rPr lang="vi-VN" sz="3000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+mn-ea"/>
              </a:rPr>
              <a:t>u đáy tròn chứa nước lạnh trên miệng cốc thuỷ tinh. </a:t>
            </a:r>
            <a:r>
              <a:rPr lang="en-US" sz="3000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+mn-ea"/>
              </a:rPr>
              <a:t>Q</a:t>
            </a:r>
            <a:r>
              <a:rPr lang="vi-VN" sz="3000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+mn-ea"/>
              </a:rPr>
              <a:t>uan sát hiện tượng xảy ra dưới đáy bình c</a:t>
            </a:r>
            <a:r>
              <a:rPr lang="en-US" sz="3000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+mn-ea"/>
              </a:rPr>
              <a:t>ầ</a:t>
            </a:r>
            <a:r>
              <a:rPr lang="vi-VN" sz="3000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+mn-ea"/>
              </a:rPr>
              <a:t>u.</a:t>
            </a:r>
            <a:endParaRPr lang="en-US" sz="3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723900" y="1289050"/>
            <a:ext cx="244094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vi-VN" sz="3000" b="1" i="1" u="sng">
                <a:solidFill>
                  <a:schemeClr val="accent2"/>
                </a:solidFill>
                <a:latin typeface="Times New Roman" panose="02020603050405020304" charset="0"/>
                <a:cs typeface="Times New Roman" panose="02020603050405020304" charset="0"/>
              </a:rPr>
              <a:t>* Tiến hành thí nghiệm:</a:t>
            </a:r>
          </a:p>
        </p:txBody>
      </p:sp>
      <p:pic>
        <p:nvPicPr>
          <p:cNvPr id="10" name="Content Placeholder 9" descr="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527800" y="798830"/>
            <a:ext cx="4821555" cy="2921000"/>
          </a:xfrm>
          <a:prstGeom prst="rect">
            <a:avLst/>
          </a:prstGeom>
        </p:spPr>
      </p:pic>
      <p:pic>
        <p:nvPicPr>
          <p:cNvPr id="15" name="Content Placeholder 14" descr="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481705" y="702945"/>
            <a:ext cx="2533015" cy="301688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64235" y="116205"/>
            <a:ext cx="8675370" cy="69469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PHIẾU HỌC TẬP SỐ </a:t>
            </a:r>
            <a:r>
              <a:rPr lang="vi-VN" altLang="en-US" sz="40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5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19100" y="3343910"/>
            <a:ext cx="11015345" cy="3322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...........nước bay lên, trong nước và mặt thoáng của cốc có nhiều ............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chứng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tỏ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có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sự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chuyển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thể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nước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từ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thể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 ……sang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thể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 ……</a:t>
            </a:r>
          </a:p>
          <a:p>
            <a:pPr marL="457200" indent="-45720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Dưới đáy bình cầu: nhiều……lỏng bám vào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chứng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tỏ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có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sự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chuyển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thể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nước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từ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thể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…… sang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thể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 ……</a:t>
            </a:r>
            <a:endParaRPr 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958215" y="1066165"/>
            <a:ext cx="77184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i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Điền từ thích hợp vào chỗ trống</a:t>
            </a:r>
          </a:p>
        </p:txBody>
      </p:sp>
      <p:sp>
        <p:nvSpPr>
          <p:cNvPr id="26" name="TextBox 12"/>
          <p:cNvSpPr txBox="1"/>
          <p:nvPr/>
        </p:nvSpPr>
        <p:spPr>
          <a:xfrm>
            <a:off x="708025" y="2470150"/>
            <a:ext cx="22091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bọt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khí</a:t>
            </a:r>
            <a:endParaRPr lang="vi-VN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TextBox 11"/>
          <p:cNvSpPr txBox="1"/>
          <p:nvPr/>
        </p:nvSpPr>
        <p:spPr>
          <a:xfrm>
            <a:off x="3578225" y="1866900"/>
            <a:ext cx="14166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Hơi</a:t>
            </a:r>
          </a:p>
        </p:txBody>
      </p:sp>
      <p:sp>
        <p:nvSpPr>
          <p:cNvPr id="23" name="TextBox 17"/>
          <p:cNvSpPr txBox="1"/>
          <p:nvPr/>
        </p:nvSpPr>
        <p:spPr>
          <a:xfrm>
            <a:off x="3510915" y="2490470"/>
            <a:ext cx="2424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lỏng</a:t>
            </a:r>
          </a:p>
        </p:txBody>
      </p:sp>
      <p:sp>
        <p:nvSpPr>
          <p:cNvPr id="8" name="TextBox 11"/>
          <p:cNvSpPr txBox="1"/>
          <p:nvPr/>
        </p:nvSpPr>
        <p:spPr>
          <a:xfrm>
            <a:off x="958215" y="1798955"/>
            <a:ext cx="14166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hơi</a:t>
            </a:r>
          </a:p>
        </p:txBody>
      </p:sp>
      <p:sp>
        <p:nvSpPr>
          <p:cNvPr id="19" name="TextBox 13"/>
          <p:cNvSpPr txBox="1"/>
          <p:nvPr/>
        </p:nvSpPr>
        <p:spPr>
          <a:xfrm>
            <a:off x="5259705" y="1866900"/>
            <a:ext cx="10502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lỏng</a:t>
            </a:r>
          </a:p>
        </p:txBody>
      </p:sp>
      <p:sp>
        <p:nvSpPr>
          <p:cNvPr id="22" name="TextBox 15"/>
          <p:cNvSpPr txBox="1"/>
          <p:nvPr/>
        </p:nvSpPr>
        <p:spPr>
          <a:xfrm>
            <a:off x="6668770" y="1866900"/>
            <a:ext cx="35198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giọt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nước</a:t>
            </a:r>
            <a:endParaRPr lang="vi-VN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8" name="TextBox 16"/>
          <p:cNvSpPr txBox="1"/>
          <p:nvPr/>
        </p:nvSpPr>
        <p:spPr>
          <a:xfrm>
            <a:off x="5252085" y="2490470"/>
            <a:ext cx="14166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hơi</a:t>
            </a:r>
          </a:p>
        </p:txBody>
      </p:sp>
      <p:sp>
        <p:nvSpPr>
          <p:cNvPr id="29" name="TextBox 10"/>
          <p:cNvSpPr txBox="1"/>
          <p:nvPr/>
        </p:nvSpPr>
        <p:spPr>
          <a:xfrm>
            <a:off x="1270000" y="3227070"/>
            <a:ext cx="11074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(1)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56510" y="3900170"/>
            <a:ext cx="11074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09750" y="4528820"/>
            <a:ext cx="11074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</a:p>
        </p:txBody>
      </p:sp>
      <p:sp>
        <p:nvSpPr>
          <p:cNvPr id="12" name="TextBox 10"/>
          <p:cNvSpPr txBox="1"/>
          <p:nvPr/>
        </p:nvSpPr>
        <p:spPr>
          <a:xfrm>
            <a:off x="3995420" y="4528820"/>
            <a:ext cx="11074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4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</a:p>
        </p:txBody>
      </p:sp>
      <p:sp>
        <p:nvSpPr>
          <p:cNvPr id="13" name="TextBox 10"/>
          <p:cNvSpPr txBox="1"/>
          <p:nvPr/>
        </p:nvSpPr>
        <p:spPr>
          <a:xfrm>
            <a:off x="5780405" y="5908040"/>
            <a:ext cx="11074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6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</a:p>
        </p:txBody>
      </p:sp>
      <p:sp>
        <p:nvSpPr>
          <p:cNvPr id="14" name="TextBox 10"/>
          <p:cNvSpPr txBox="1"/>
          <p:nvPr/>
        </p:nvSpPr>
        <p:spPr>
          <a:xfrm>
            <a:off x="5577205" y="5283835"/>
            <a:ext cx="11074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5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</a:p>
        </p:txBody>
      </p:sp>
      <p:sp>
        <p:nvSpPr>
          <p:cNvPr id="15" name="TextBox 10"/>
          <p:cNvSpPr txBox="1"/>
          <p:nvPr/>
        </p:nvSpPr>
        <p:spPr>
          <a:xfrm>
            <a:off x="8190230" y="5906770"/>
            <a:ext cx="11074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7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26" grpId="1"/>
      <p:bldP spid="24" grpId="1"/>
      <p:bldP spid="23" grpId="1"/>
      <p:bldP spid="8" grpId="1"/>
      <p:bldP spid="19" grpId="1"/>
      <p:bldP spid="22" grpId="1"/>
      <p:bldP spid="28" grpId="1"/>
      <p:bldP spid="29" grpId="1"/>
      <p:bldP spid="10" grpId="1"/>
      <p:bldP spid="11" grpId="1"/>
      <p:bldP spid="12" grpId="1"/>
      <p:bldP spid="13" grpId="1"/>
      <p:bldP spid="14" grpId="1"/>
      <p:bldP spid="1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17_Tri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3105" y="186690"/>
            <a:ext cx="10765790" cy="605663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11935" y="116205"/>
            <a:ext cx="8675370" cy="69469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PHIẾU HỌC TẬP SỐ </a:t>
            </a:r>
            <a:r>
              <a:rPr lang="vi-VN" altLang="en-US" sz="40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5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19100" y="3343910"/>
            <a:ext cx="11015345" cy="3322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...........nước bay lên, trong nước và mặt thoáng của cốc có nhiều ......................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chứng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tỏ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có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sự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chuyển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thể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nước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từ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thể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 .....……sang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thể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 ……</a:t>
            </a:r>
          </a:p>
          <a:p>
            <a:pPr marL="457200" indent="-45720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Dưới đáy bình cầu: nhiều............……lỏng bám vào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chứng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tỏ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có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sự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chuyển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thể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nước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từ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thể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........ sang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thể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+mn-ea"/>
              </a:rPr>
              <a:t> .…..…</a:t>
            </a:r>
            <a:endParaRPr 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958215" y="1066165"/>
            <a:ext cx="77184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i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Điền từ thích hợp vào chỗ trống</a:t>
            </a:r>
          </a:p>
        </p:txBody>
      </p:sp>
      <p:sp>
        <p:nvSpPr>
          <p:cNvPr id="26" name="TextBox 12"/>
          <p:cNvSpPr txBox="1"/>
          <p:nvPr/>
        </p:nvSpPr>
        <p:spPr>
          <a:xfrm>
            <a:off x="708025" y="2470150"/>
            <a:ext cx="22091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bọt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khí</a:t>
            </a:r>
            <a:endParaRPr lang="vi-VN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TextBox 11"/>
          <p:cNvSpPr txBox="1"/>
          <p:nvPr/>
        </p:nvSpPr>
        <p:spPr>
          <a:xfrm>
            <a:off x="3578225" y="1866900"/>
            <a:ext cx="14166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Hơi</a:t>
            </a:r>
          </a:p>
        </p:txBody>
      </p:sp>
      <p:sp>
        <p:nvSpPr>
          <p:cNvPr id="23" name="TextBox 17"/>
          <p:cNvSpPr txBox="1"/>
          <p:nvPr/>
        </p:nvSpPr>
        <p:spPr>
          <a:xfrm>
            <a:off x="3510915" y="2490470"/>
            <a:ext cx="2424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lỏng</a:t>
            </a:r>
          </a:p>
        </p:txBody>
      </p:sp>
      <p:sp>
        <p:nvSpPr>
          <p:cNvPr id="8" name="TextBox 11"/>
          <p:cNvSpPr txBox="1"/>
          <p:nvPr/>
        </p:nvSpPr>
        <p:spPr>
          <a:xfrm>
            <a:off x="7164705" y="5938520"/>
            <a:ext cx="14166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hơi</a:t>
            </a:r>
          </a:p>
        </p:txBody>
      </p:sp>
      <p:sp>
        <p:nvSpPr>
          <p:cNvPr id="19" name="TextBox 13"/>
          <p:cNvSpPr txBox="1"/>
          <p:nvPr/>
        </p:nvSpPr>
        <p:spPr>
          <a:xfrm>
            <a:off x="6419215" y="1866900"/>
            <a:ext cx="2338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lỏng</a:t>
            </a:r>
          </a:p>
        </p:txBody>
      </p:sp>
      <p:sp>
        <p:nvSpPr>
          <p:cNvPr id="22" name="TextBox 15"/>
          <p:cNvSpPr txBox="1"/>
          <p:nvPr/>
        </p:nvSpPr>
        <p:spPr>
          <a:xfrm>
            <a:off x="8865235" y="1779905"/>
            <a:ext cx="35198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giọt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nước</a:t>
            </a:r>
            <a:endParaRPr lang="vi-VN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8" name="TextBox 16"/>
          <p:cNvSpPr txBox="1"/>
          <p:nvPr/>
        </p:nvSpPr>
        <p:spPr>
          <a:xfrm>
            <a:off x="6773545" y="2470150"/>
            <a:ext cx="14166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hơi</a:t>
            </a:r>
          </a:p>
        </p:txBody>
      </p:sp>
      <p:sp>
        <p:nvSpPr>
          <p:cNvPr id="29" name="TextBox 10"/>
          <p:cNvSpPr txBox="1"/>
          <p:nvPr/>
        </p:nvSpPr>
        <p:spPr>
          <a:xfrm>
            <a:off x="1270000" y="3227070"/>
            <a:ext cx="11074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(1)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69235" y="3945255"/>
            <a:ext cx="11074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09750" y="4528820"/>
            <a:ext cx="11074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</a:p>
        </p:txBody>
      </p:sp>
      <p:sp>
        <p:nvSpPr>
          <p:cNvPr id="12" name="TextBox 10"/>
          <p:cNvSpPr txBox="1"/>
          <p:nvPr/>
        </p:nvSpPr>
        <p:spPr>
          <a:xfrm>
            <a:off x="4469765" y="4528820"/>
            <a:ext cx="11074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4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</a:p>
        </p:txBody>
      </p:sp>
      <p:sp>
        <p:nvSpPr>
          <p:cNvPr id="13" name="TextBox 10"/>
          <p:cNvSpPr txBox="1"/>
          <p:nvPr/>
        </p:nvSpPr>
        <p:spPr>
          <a:xfrm>
            <a:off x="7118985" y="5927090"/>
            <a:ext cx="11074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6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</a:p>
        </p:txBody>
      </p:sp>
      <p:sp>
        <p:nvSpPr>
          <p:cNvPr id="14" name="TextBox 10"/>
          <p:cNvSpPr txBox="1"/>
          <p:nvPr/>
        </p:nvSpPr>
        <p:spPr>
          <a:xfrm>
            <a:off x="6281420" y="5324475"/>
            <a:ext cx="11074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5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</a:p>
        </p:txBody>
      </p:sp>
      <p:sp>
        <p:nvSpPr>
          <p:cNvPr id="15" name="TextBox 10"/>
          <p:cNvSpPr txBox="1"/>
          <p:nvPr/>
        </p:nvSpPr>
        <p:spPr>
          <a:xfrm>
            <a:off x="9790430" y="5925820"/>
            <a:ext cx="11074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7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</a:p>
        </p:txBody>
      </p:sp>
      <p:sp>
        <p:nvSpPr>
          <p:cNvPr id="16" name="TextBox 11"/>
          <p:cNvSpPr txBox="1"/>
          <p:nvPr/>
        </p:nvSpPr>
        <p:spPr>
          <a:xfrm>
            <a:off x="1139825" y="3316605"/>
            <a:ext cx="14166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Hơi</a:t>
            </a:r>
          </a:p>
        </p:txBody>
      </p:sp>
      <p:sp>
        <p:nvSpPr>
          <p:cNvPr id="17" name="TextBox 12"/>
          <p:cNvSpPr txBox="1"/>
          <p:nvPr/>
        </p:nvSpPr>
        <p:spPr>
          <a:xfrm>
            <a:off x="2458085" y="3970020"/>
            <a:ext cx="22091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bọt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khí</a:t>
            </a:r>
            <a:endParaRPr lang="vi-VN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TextBox 13"/>
          <p:cNvSpPr txBox="1"/>
          <p:nvPr/>
        </p:nvSpPr>
        <p:spPr>
          <a:xfrm>
            <a:off x="1700530" y="4559935"/>
            <a:ext cx="2338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lỏng</a:t>
            </a:r>
          </a:p>
        </p:txBody>
      </p:sp>
      <p:sp>
        <p:nvSpPr>
          <p:cNvPr id="20" name="TextBox 16"/>
          <p:cNvSpPr txBox="1"/>
          <p:nvPr/>
        </p:nvSpPr>
        <p:spPr>
          <a:xfrm>
            <a:off x="4550410" y="4583430"/>
            <a:ext cx="14166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hơi</a:t>
            </a:r>
          </a:p>
        </p:txBody>
      </p:sp>
      <p:sp>
        <p:nvSpPr>
          <p:cNvPr id="21" name="TextBox 15"/>
          <p:cNvSpPr txBox="1"/>
          <p:nvPr/>
        </p:nvSpPr>
        <p:spPr>
          <a:xfrm>
            <a:off x="5795010" y="5324475"/>
            <a:ext cx="29622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giọt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nước</a:t>
            </a:r>
            <a:endParaRPr lang="vi-VN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5" name="TextBox 11"/>
          <p:cNvSpPr txBox="1"/>
          <p:nvPr/>
        </p:nvSpPr>
        <p:spPr>
          <a:xfrm>
            <a:off x="958215" y="1835785"/>
            <a:ext cx="14166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hơi</a:t>
            </a:r>
          </a:p>
        </p:txBody>
      </p:sp>
      <p:sp>
        <p:nvSpPr>
          <p:cNvPr id="27" name="TextBox 13"/>
          <p:cNvSpPr txBox="1"/>
          <p:nvPr/>
        </p:nvSpPr>
        <p:spPr>
          <a:xfrm>
            <a:off x="9584690" y="5913120"/>
            <a:ext cx="2338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lỏng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4" grpId="0"/>
      <p:bldP spid="24" grpId="1"/>
      <p:bldP spid="23" grpId="0"/>
      <p:bldP spid="23" grpId="1"/>
      <p:bldP spid="8" grpId="0"/>
      <p:bldP spid="8" grpId="1"/>
      <p:bldP spid="19" grpId="0"/>
      <p:bldP spid="19" grpId="1"/>
      <p:bldP spid="22" grpId="0"/>
      <p:bldP spid="22" grpId="1"/>
      <p:bldP spid="28" grpId="0"/>
      <p:bldP spid="28" grpId="1"/>
      <p:bldP spid="29" grpId="0"/>
      <p:bldP spid="2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20" grpId="0"/>
      <p:bldP spid="20" grpId="1"/>
      <p:bldP spid="21" grpId="0"/>
      <p:bldP spid="21" grpId="1"/>
      <p:bldP spid="25" grpId="0"/>
      <p:bldP spid="25" grpId="1"/>
      <p:bldP spid="27" grpId="0"/>
      <p:bldP spid="2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038350" y="938530"/>
            <a:ext cx="81146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1. </a:t>
            </a:r>
            <a:r>
              <a:rPr lang="vi-VN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Em hãy kể tên các thể cơ bản của chất.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712595" y="2502535"/>
            <a:ext cx="1004633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altLang="vi-VN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2. </a:t>
            </a:r>
            <a:r>
              <a:rPr lang="vi-VN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Kể tên ít nhất hai chất ở mỗi thể rắn, lỏng, khí mà em biết.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832610" y="1714500"/>
            <a:ext cx="101911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latin typeface="Times New Roman" panose="02020603050405020304" charset="0"/>
                <a:cs typeface="Times New Roman" panose="02020603050405020304" charset="0"/>
              </a:rPr>
              <a:t>Các thể cơ bản của chất: thể rắn, thể lỏng, thể khí.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2038350" y="3953510"/>
            <a:ext cx="8462645" cy="1918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altLang="en-US" sz="3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Thể rắn: Sắt, muối,...</a:t>
            </a:r>
            <a:endParaRPr lang="vi-VN" altLang="en-US" sz="3600" b="1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altLang="en-US" sz="3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Thể lỏng: nước, rượu,...</a:t>
            </a:r>
            <a:endParaRPr lang="vi-VN" altLang="en-US" sz="3600" b="1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altLang="en-US" sz="3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Thể khí: carbon dioxide, oxygen,...</a:t>
            </a:r>
            <a:endParaRPr lang="en-US" sz="36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2345690" y="231775"/>
            <a:ext cx="80333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ÔN TẬP KIẾN THỨC CŨ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8" grpId="0"/>
      <p:bldP spid="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309245" y="178435"/>
            <a:ext cx="740029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000" b="1" i="1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</a:rPr>
              <a:t>4.2 Thực hành chuyển đổi thể của chất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74675" y="668655"/>
            <a:ext cx="740029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000" b="1" i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a. Thí nghiệm 4: Làm nóng chảy nến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574675" y="1694815"/>
            <a:ext cx="784098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i="1" dirty="0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+mn-ea"/>
              </a:rPr>
              <a:t>c. Thí nghiệm 5: Đun sôi và làm lạnh nước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01930" y="2595880"/>
            <a:ext cx="11548745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82600">
              <a:lnSpc>
                <a:spcPct val="150000"/>
              </a:lnSpc>
            </a:pPr>
            <a:r>
              <a:rPr lang="vi-VN" sz="3000" b="1" dirty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+mn-ea"/>
              </a:rPr>
              <a:t>Sự bay hơi </a:t>
            </a:r>
            <a:r>
              <a:rPr lang="vi-VN" sz="3000" b="1" dirty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+mn-ea"/>
              </a:rPr>
              <a:t>là quá trình chuyển từ thể lỏng sang thể hơi của chất.</a:t>
            </a:r>
            <a:endParaRPr lang="en-US" sz="3000" b="1" dirty="0">
              <a:solidFill>
                <a:schemeClr val="tx1"/>
              </a:solidFill>
              <a:latin typeface="Times New Roman" panose="02020603050405020304" charset="0"/>
              <a:ea typeface="Times New Roman" panose="02020603050405020304"/>
              <a:cs typeface="Times New Roman" panose="02020603050405020304" charset="0"/>
            </a:endParaRPr>
          </a:p>
          <a:p>
            <a:pPr marL="48260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000" b="1" dirty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+mn-ea"/>
              </a:rPr>
              <a:t>Sự sôi </a:t>
            </a:r>
            <a:r>
              <a:rPr lang="vi-VN" sz="3000" b="1" dirty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+mn-ea"/>
              </a:rPr>
              <a:t>là quá trình bay hơi xảy ra trong lòng và cả trên mặt thoáng của chất lỏng. </a:t>
            </a:r>
            <a:r>
              <a:rPr lang="vi-VN" sz="3000" b="1" i="1" dirty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+mn-ea"/>
              </a:rPr>
              <a:t>Sự sôi là trường hợp đặc biệt của sự bay hơi.</a:t>
            </a:r>
            <a:endParaRPr lang="en-US" sz="3000" b="1" dirty="0">
              <a:solidFill>
                <a:schemeClr val="tx1"/>
              </a:solidFill>
              <a:latin typeface="Times New Roman" panose="02020603050405020304" charset="0"/>
              <a:ea typeface="Times New Roman" panose="02020603050405020304"/>
              <a:cs typeface="Times New Roman" panose="02020603050405020304" charset="0"/>
            </a:endParaRP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chemeClr val="tx1"/>
                </a:solidFill>
                <a:latin typeface="Times New Roman" panose="02020603050405020304" charset="0"/>
                <a:ea typeface="Courier New" panose="02070309020205020404"/>
                <a:cs typeface="Times New Roman" panose="02020603050405020304" charset="0"/>
                <a:sym typeface="+mn-ea"/>
              </a:rPr>
              <a:t>     </a:t>
            </a:r>
            <a:r>
              <a:rPr lang="vi-VN" sz="3000" b="1" dirty="0">
                <a:solidFill>
                  <a:srgbClr val="FF0000"/>
                </a:solidFill>
                <a:latin typeface="Times New Roman" panose="02020603050405020304" charset="0"/>
                <a:ea typeface="Courier New" panose="02070309020205020404"/>
                <a:cs typeface="Times New Roman" panose="02020603050405020304" charset="0"/>
                <a:sym typeface="+mn-ea"/>
              </a:rPr>
              <a:t>Sự ngưng tụ</a:t>
            </a:r>
            <a:r>
              <a:rPr lang="vi-VN" sz="3000" b="1" dirty="0">
                <a:solidFill>
                  <a:schemeClr val="tx1"/>
                </a:solidFill>
                <a:latin typeface="Times New Roman" panose="02020603050405020304" charset="0"/>
                <a:ea typeface="Courier New" panose="02070309020205020404"/>
                <a:cs typeface="Times New Roman" panose="02020603050405020304" charset="0"/>
                <a:sym typeface="+mn-ea"/>
              </a:rPr>
              <a:t> là quá trình chất chuyển từ thể khí (hơi) sang thể lỏng.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74675" y="2251075"/>
            <a:ext cx="784098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i="1" dirty="0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+mn-ea"/>
              </a:rPr>
              <a:t>d. Kết luận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68325" y="1205230"/>
            <a:ext cx="784098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i="1" dirty="0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+mn-ea"/>
              </a:rPr>
              <a:t>b. Kết luận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249170" y="5668010"/>
            <a:ext cx="2030095" cy="82740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3200" b="1">
                <a:latin typeface="Times New Roman" panose="02020603050405020304" charset="0"/>
                <a:cs typeface="Times New Roman" panose="02020603050405020304" charset="0"/>
              </a:rPr>
              <a:t>LỎNG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888480" y="5668010"/>
            <a:ext cx="2030095" cy="82740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3200" b="1">
                <a:latin typeface="Times New Roman" panose="02020603050405020304" charset="0"/>
                <a:cs typeface="Times New Roman" panose="02020603050405020304" charset="0"/>
              </a:rPr>
              <a:t>KHÍ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437570" y="5869940"/>
            <a:ext cx="204262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4451985" y="6057900"/>
            <a:ext cx="1952008" cy="0"/>
          </a:xfrm>
          <a:prstGeom prst="straightConnector1">
            <a:avLst/>
          </a:prstGeom>
          <a:ln w="57150"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294312" y="5341699"/>
            <a:ext cx="2266341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BAY HƠI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25503" y="6086175"/>
            <a:ext cx="2266341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NGƯNG TỤ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20" grpId="0"/>
      <p:bldP spid="20" grpId="1"/>
      <p:bldP spid="21" grpId="0"/>
      <p:bldP spid="2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914525" y="6113145"/>
            <a:ext cx="1045781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00CC"/>
                </a:solidFill>
                <a:latin typeface="Times New Roman" panose="02020603050405020304" charset="0"/>
                <a:ea typeface="Courier New" panose="02070309020205020404"/>
                <a:cs typeface="Times New Roman" panose="02020603050405020304" charset="0"/>
              </a:rPr>
              <a:t>Tóm tắt các quá trình chuyển thể của </a:t>
            </a:r>
            <a:r>
              <a:rPr lang="vi-VN" sz="3200" b="1" dirty="0">
                <a:solidFill>
                  <a:srgbClr val="0000CC"/>
                </a:solidFill>
                <a:latin typeface="Times New Roman" panose="02020603050405020304" charset="0"/>
                <a:ea typeface="Courier New" panose="02070309020205020404"/>
                <a:cs typeface="Times New Roman" panose="02020603050405020304" charset="0"/>
                <a:sym typeface="+mn-ea"/>
              </a:rPr>
              <a:t>chất</a:t>
            </a:r>
            <a:r>
              <a:rPr lang="vi-VN" sz="3200" b="1" dirty="0">
                <a:solidFill>
                  <a:srgbClr val="0000CC"/>
                </a:solidFill>
                <a:latin typeface="Times New Roman" panose="02020603050405020304" charset="0"/>
                <a:ea typeface="Courier New" panose="02070309020205020404"/>
                <a:cs typeface="Times New Roman" panose="02020603050405020304" charset="0"/>
              </a:rPr>
              <a:t> </a:t>
            </a:r>
            <a:endParaRPr lang="en-US" sz="3200" b="1" dirty="0">
              <a:solidFill>
                <a:srgbClr val="0000CC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1276" name="Picture 12" descr="Cty TNHH MTV Nước đá Susu, Nước đá tinh khiết, nuoc da tinh khiet, may san  xuat nuoc da vien, nuoc da xay, nuoc 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44" y="1881657"/>
            <a:ext cx="2308827" cy="314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>
            <a:off x="2822028" y="2713312"/>
            <a:ext cx="1718441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997288" y="4341035"/>
            <a:ext cx="1718441" cy="0"/>
          </a:xfrm>
          <a:prstGeom prst="straightConnector1">
            <a:avLst/>
          </a:prstGeom>
          <a:ln>
            <a:solidFill>
              <a:srgbClr val="0000CC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822028" y="1921805"/>
            <a:ext cx="2081048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nóng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chảy</a:t>
            </a:r>
          </a:p>
          <a:p>
            <a:pPr algn="ctr">
              <a:lnSpc>
                <a:spcPct val="150000"/>
              </a:lnSpc>
            </a:pPr>
            <a:r>
              <a:rPr lang="vi-VN" altLang="en-US" sz="32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(1)</a:t>
            </a:r>
          </a:p>
        </p:txBody>
      </p:sp>
      <p:pic>
        <p:nvPicPr>
          <p:cNvPr id="26" name="Picture 8" descr="Thông tin: - Uống Nước Đúng Cách Giúp Bạn Giảm Cân Hiệu Quả Hơn. |  Lamchame.com - Nguồn thông tin tin cậy dành cho cha m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156" y="1959211"/>
            <a:ext cx="2033334" cy="299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4902835" y="5022850"/>
            <a:ext cx="1554480" cy="107632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Nước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  <a:p>
            <a:pPr algn="ctr"/>
            <a:r>
              <a:rPr lang="vi-VN" altLang="en-US" sz="32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lỏng</a:t>
            </a:r>
            <a:r>
              <a:rPr lang="vi-VN" altLang="en-US" sz="32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8125" y="5127017"/>
            <a:ext cx="1984530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ysClr val="window" lastClr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vi-VN" sz="32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Nướ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đá</a:t>
            </a:r>
          </a:p>
          <a:p>
            <a:pPr algn="ctr"/>
            <a:r>
              <a:rPr lang="vi-VN" altLang="en-US" sz="32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(Rắn)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330927" y="5031131"/>
            <a:ext cx="2638097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ysClr val="window" lastClr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Khí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/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Hơi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nước</a:t>
            </a:r>
          </a:p>
          <a:p>
            <a:pPr algn="ctr"/>
            <a:r>
              <a:rPr lang="vi-VN" altLang="en-US" sz="32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(khí)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6894699" y="2761880"/>
            <a:ext cx="1718441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7032494" y="4341012"/>
            <a:ext cx="1718441" cy="0"/>
          </a:xfrm>
          <a:prstGeom prst="straightConnector1">
            <a:avLst/>
          </a:prstGeom>
          <a:ln>
            <a:solidFill>
              <a:srgbClr val="0000CC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278" name="Picture 14" descr="Hộp Thoại Phim Hoạt Hình đám Mây đơn Giản Hình ảnh | Định dạng hình ảnh PNG  401462098| vn.lovepik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353" y="1505159"/>
            <a:ext cx="2927815" cy="292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6"/>
          <p:cNvSpPr txBox="1"/>
          <p:nvPr/>
        </p:nvSpPr>
        <p:spPr>
          <a:xfrm>
            <a:off x="6605993" y="1967525"/>
            <a:ext cx="2081048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en-US" sz="32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bay hơi</a:t>
            </a:r>
            <a:endParaRPr lang="en-US" sz="3200" b="1" dirty="0" err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>
              <a:lnSpc>
                <a:spcPct val="150000"/>
              </a:lnSpc>
            </a:pPr>
            <a:r>
              <a:rPr lang="vi-VN" altLang="en-US" sz="32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(3)</a:t>
            </a:r>
          </a:p>
        </p:txBody>
      </p:sp>
      <p:sp>
        <p:nvSpPr>
          <p:cNvPr id="3" name="TextBox 16"/>
          <p:cNvSpPr txBox="1"/>
          <p:nvPr/>
        </p:nvSpPr>
        <p:spPr>
          <a:xfrm>
            <a:off x="2718523" y="3569630"/>
            <a:ext cx="2081048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en-US" sz="32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đông đặc</a:t>
            </a:r>
            <a:endParaRPr lang="en-US" sz="3200" b="1" dirty="0" err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>
              <a:lnSpc>
                <a:spcPct val="150000"/>
              </a:lnSpc>
            </a:pPr>
            <a:r>
              <a:rPr lang="vi-VN" altLang="en-US" sz="32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(2)</a:t>
            </a:r>
          </a:p>
        </p:txBody>
      </p:sp>
      <p:sp>
        <p:nvSpPr>
          <p:cNvPr id="4" name="TextBox 16"/>
          <p:cNvSpPr txBox="1"/>
          <p:nvPr/>
        </p:nvSpPr>
        <p:spPr>
          <a:xfrm>
            <a:off x="6832688" y="3544230"/>
            <a:ext cx="2081048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ngưng tụ</a:t>
            </a:r>
          </a:p>
          <a:p>
            <a:pPr algn="ctr">
              <a:lnSpc>
                <a:spcPct val="150000"/>
              </a:lnSpc>
            </a:pPr>
            <a:r>
              <a:rPr lang="vi-VN" altLang="en-US" sz="32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(4)</a:t>
            </a:r>
          </a:p>
        </p:txBody>
      </p:sp>
      <p:sp>
        <p:nvSpPr>
          <p:cNvPr id="5" name="Shape 718"/>
          <p:cNvSpPr txBox="1"/>
          <p:nvPr/>
        </p:nvSpPr>
        <p:spPr>
          <a:xfrm>
            <a:off x="572770" y="196850"/>
            <a:ext cx="1078738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/>
          <a:lstStyle/>
          <a:p>
            <a:pPr marL="0" marR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charset="0"/>
                <a:ea typeface="Tahoma" panose="020B0604030504040204"/>
                <a:cs typeface="Times New Roman" panose="02020603050405020304" charset="0"/>
              </a:rPr>
              <a:t>Em</a:t>
            </a:r>
            <a:r>
              <a:rPr lang="en-US" sz="3200" b="1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charset="0"/>
                <a:ea typeface="Tahoma" panose="020B0604030504040204"/>
                <a:cs typeface="Times New Roman" panose="02020603050405020304" charset="0"/>
              </a:rPr>
              <a:t> </a:t>
            </a:r>
            <a:r>
              <a:rPr lang="en-US" sz="3200" b="1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charset="0"/>
                <a:ea typeface="Tahoma" panose="020B0604030504040204"/>
                <a:cs typeface="Times New Roman" panose="02020603050405020304" charset="0"/>
              </a:rPr>
              <a:t>hãy</a:t>
            </a:r>
            <a:r>
              <a:rPr lang="en-US" sz="3200" b="1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charset="0"/>
                <a:ea typeface="Tahoma" panose="020B0604030504040204"/>
                <a:cs typeface="Times New Roman" panose="02020603050405020304" charset="0"/>
              </a:rPr>
              <a:t> </a:t>
            </a:r>
            <a:r>
              <a:rPr lang="en-US" sz="3200" b="1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charset="0"/>
                <a:ea typeface="Tahoma" panose="020B0604030504040204"/>
                <a:cs typeface="Times New Roman" panose="02020603050405020304" charset="0"/>
              </a:rPr>
              <a:t>lấy</a:t>
            </a:r>
            <a:r>
              <a:rPr lang="en-US" sz="3200" b="1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charset="0"/>
                <a:ea typeface="Tahoma" panose="020B0604030504040204"/>
                <a:cs typeface="Times New Roman" panose="02020603050405020304" charset="0"/>
              </a:rPr>
              <a:t> </a:t>
            </a:r>
            <a:r>
              <a:rPr lang="en-US" sz="3200" b="1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charset="0"/>
                <a:ea typeface="Tahoma" panose="020B0604030504040204"/>
                <a:cs typeface="Times New Roman" panose="02020603050405020304" charset="0"/>
              </a:rPr>
              <a:t>ví</a:t>
            </a:r>
            <a:r>
              <a:rPr lang="en-US" sz="3200" b="1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charset="0"/>
                <a:ea typeface="Tahoma" panose="020B0604030504040204"/>
                <a:cs typeface="Times New Roman" panose="02020603050405020304" charset="0"/>
              </a:rPr>
              <a:t> </a:t>
            </a:r>
            <a:r>
              <a:rPr lang="en-US" sz="3200" b="1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charset="0"/>
                <a:ea typeface="Tahoma" panose="020B0604030504040204"/>
                <a:cs typeface="Times New Roman" panose="02020603050405020304" charset="0"/>
              </a:rPr>
              <a:t>dụ</a:t>
            </a:r>
            <a:r>
              <a:rPr lang="en-US" sz="3200" b="1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charset="0"/>
                <a:ea typeface="Tahoma" panose="020B0604030504040204"/>
                <a:cs typeface="Times New Roman" panose="02020603050405020304" charset="0"/>
              </a:rPr>
              <a:t> </a:t>
            </a:r>
            <a:r>
              <a:rPr lang="en-US" sz="3200" b="1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charset="0"/>
                <a:ea typeface="Tahoma" panose="020B0604030504040204"/>
                <a:cs typeface="Times New Roman" panose="02020603050405020304" charset="0"/>
              </a:rPr>
              <a:t>trong</a:t>
            </a:r>
            <a:r>
              <a:rPr lang="en-US" sz="3200" b="1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charset="0"/>
                <a:ea typeface="Tahoma" panose="020B0604030504040204"/>
                <a:cs typeface="Times New Roman" panose="02020603050405020304" charset="0"/>
              </a:rPr>
              <a:t> </a:t>
            </a:r>
            <a:r>
              <a:rPr lang="vi-VN" sz="3200" b="1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charset="0"/>
                <a:ea typeface="Tahoma" panose="020B0604030504040204"/>
                <a:cs typeface="Times New Roman" panose="02020603050405020304" charset="0"/>
              </a:rPr>
              <a:t>cuộc sống ứng với mỗi quá tình chuyển thể: nóng chảy,</a:t>
            </a:r>
            <a:r>
              <a:rPr lang="en-US" sz="3200" b="1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charset="0"/>
                <a:ea typeface="Tahoma" panose="020B0604030504040204"/>
                <a:cs typeface="Times New Roman" panose="02020603050405020304" charset="0"/>
              </a:rPr>
              <a:t> </a:t>
            </a:r>
            <a:r>
              <a:rPr lang="en-US" sz="3200" b="1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charset="0"/>
                <a:ea typeface="Tahoma" panose="020B0604030504040204"/>
                <a:cs typeface="Times New Roman" panose="02020603050405020304" charset="0"/>
              </a:rPr>
              <a:t>đông</a:t>
            </a:r>
            <a:r>
              <a:rPr lang="en-US" sz="3200" b="1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charset="0"/>
                <a:ea typeface="Tahoma" panose="020B0604030504040204"/>
                <a:cs typeface="Times New Roman" panose="02020603050405020304" charset="0"/>
              </a:rPr>
              <a:t> </a:t>
            </a:r>
            <a:r>
              <a:rPr lang="en-US" sz="3200" b="1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charset="0"/>
                <a:ea typeface="Tahoma" panose="020B0604030504040204"/>
                <a:cs typeface="Times New Roman" panose="02020603050405020304" charset="0"/>
              </a:rPr>
              <a:t>đặc</a:t>
            </a:r>
            <a:r>
              <a:rPr lang="en-US" sz="3200" b="1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charset="0"/>
                <a:ea typeface="Tahoma" panose="020B0604030504040204"/>
                <a:cs typeface="Times New Roman" panose="02020603050405020304" charset="0"/>
              </a:rPr>
              <a:t>, bay </a:t>
            </a:r>
            <a:r>
              <a:rPr lang="en-US" sz="3200" b="1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charset="0"/>
                <a:ea typeface="Tahoma" panose="020B0604030504040204"/>
                <a:cs typeface="Times New Roman" panose="02020603050405020304" charset="0"/>
              </a:rPr>
              <a:t>hơi</a:t>
            </a:r>
            <a:r>
              <a:rPr lang="en-US" sz="3200" b="1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charset="0"/>
                <a:ea typeface="Tahoma" panose="020B0604030504040204"/>
                <a:cs typeface="Times New Roman" panose="02020603050405020304" charset="0"/>
              </a:rPr>
              <a:t> </a:t>
            </a:r>
            <a:r>
              <a:rPr lang="en-US" sz="3200" b="1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charset="0"/>
                <a:ea typeface="Tahoma" panose="020B0604030504040204"/>
                <a:cs typeface="Times New Roman" panose="02020603050405020304" charset="0"/>
              </a:rPr>
              <a:t>và</a:t>
            </a:r>
            <a:r>
              <a:rPr lang="en-US" sz="3200" b="1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charset="0"/>
                <a:ea typeface="Tahoma" panose="020B0604030504040204"/>
                <a:cs typeface="Times New Roman" panose="02020603050405020304" charset="0"/>
              </a:rPr>
              <a:t> </a:t>
            </a:r>
            <a:r>
              <a:rPr lang="en-US" sz="3200" b="1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charset="0"/>
                <a:ea typeface="Tahoma" panose="020B0604030504040204"/>
                <a:cs typeface="Times New Roman" panose="02020603050405020304" charset="0"/>
              </a:rPr>
              <a:t>ngưng</a:t>
            </a:r>
            <a:r>
              <a:rPr lang="en-US" sz="3200" b="1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charset="0"/>
                <a:ea typeface="Tahoma" panose="020B0604030504040204"/>
                <a:cs typeface="Times New Roman" panose="02020603050405020304" charset="0"/>
              </a:rPr>
              <a:t> </a:t>
            </a:r>
            <a:r>
              <a:rPr lang="en-US" sz="3200" b="1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charset="0"/>
                <a:ea typeface="Tahoma" panose="020B0604030504040204"/>
                <a:cs typeface="Times New Roman" panose="02020603050405020304" charset="0"/>
              </a:rPr>
              <a:t>tụ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7" grpId="0"/>
      <p:bldP spid="17" grpId="1"/>
      <p:bldP spid="28" grpId="0" bldLvl="0" animBg="1"/>
      <p:bldP spid="28" grpId="1" animBg="1"/>
      <p:bldP spid="29" grpId="0"/>
      <p:bldP spid="29" grpId="1"/>
      <p:bldP spid="30" grpId="0"/>
      <p:bldP spid="30" grpId="1"/>
      <p:bldP spid="2" grpId="0"/>
      <p:bldP spid="2" grpId="1"/>
      <p:bldP spid="3" grpId="0"/>
      <p:bldP spid="3" grpId="1"/>
      <p:bldP spid="4" grpId="0"/>
      <p:bldP spid="4" grpId="1"/>
      <p:bldP spid="5" grpId="0" bldLvl="0" animBg="1"/>
      <p:bldP spid="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hiet-do-tan-chay-thep-khong-gi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66420" y="153035"/>
            <a:ext cx="3837940" cy="2729230"/>
          </a:xfrm>
          <a:prstGeom prst="rect">
            <a:avLst/>
          </a:prstGeom>
        </p:spPr>
      </p:pic>
      <p:pic>
        <p:nvPicPr>
          <p:cNvPr id="6" name="Picture 5" descr="ba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6470" y="153035"/>
            <a:ext cx="4534535" cy="2804160"/>
          </a:xfrm>
          <a:prstGeom prst="rect">
            <a:avLst/>
          </a:prstGeom>
        </p:spPr>
      </p:pic>
      <p:pic>
        <p:nvPicPr>
          <p:cNvPr id="9" name="Picture 8" descr="rau câu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080" y="3431540"/>
            <a:ext cx="4267200" cy="2859405"/>
          </a:xfrm>
          <a:prstGeom prst="rect">
            <a:avLst/>
          </a:prstGeom>
        </p:spPr>
      </p:pic>
      <p:pic>
        <p:nvPicPr>
          <p:cNvPr id="10" name="Picture 9" descr="đá viên đông đặ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885" y="3372485"/>
            <a:ext cx="4231005" cy="3018155"/>
          </a:xfrm>
          <a:prstGeom prst="rect">
            <a:avLst/>
          </a:prstGeom>
        </p:spPr>
      </p:pic>
      <p:sp>
        <p:nvSpPr>
          <p:cNvPr id="14" name="TextBox 3"/>
          <p:cNvSpPr txBox="1"/>
          <p:nvPr/>
        </p:nvSpPr>
        <p:spPr>
          <a:xfrm>
            <a:off x="666769" y="2839677"/>
            <a:ext cx="371086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</a:rPr>
              <a:t>Nấu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chảy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kim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loại</a:t>
            </a:r>
            <a:endParaRPr lang="en-US" sz="3200" b="1" dirty="0">
              <a:solidFill>
                <a:srgbClr val="0000CC"/>
              </a:solidFill>
            </a:endParaRPr>
          </a:p>
        </p:txBody>
      </p:sp>
      <p:sp>
        <p:nvSpPr>
          <p:cNvPr id="15" name="TextBox 3"/>
          <p:cNvSpPr txBox="1"/>
          <p:nvPr/>
        </p:nvSpPr>
        <p:spPr>
          <a:xfrm>
            <a:off x="6591954" y="2884127"/>
            <a:ext cx="371086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</a:rPr>
              <a:t>Băng tan</a:t>
            </a:r>
          </a:p>
        </p:txBody>
      </p:sp>
      <p:sp>
        <p:nvSpPr>
          <p:cNvPr id="16" name="TextBox 3"/>
          <p:cNvSpPr txBox="1"/>
          <p:nvPr/>
        </p:nvSpPr>
        <p:spPr>
          <a:xfrm>
            <a:off x="972204" y="6248992"/>
            <a:ext cx="3710866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</a:rPr>
              <a:t>Nước đá đông đặc</a:t>
            </a:r>
          </a:p>
        </p:txBody>
      </p:sp>
      <p:sp>
        <p:nvSpPr>
          <p:cNvPr id="17" name="TextBox 3"/>
          <p:cNvSpPr txBox="1"/>
          <p:nvPr/>
        </p:nvSpPr>
        <p:spPr>
          <a:xfrm>
            <a:off x="6870084" y="6220417"/>
            <a:ext cx="371086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</a:rPr>
              <a:t>Rau câu đông đặc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5" grpId="1"/>
      <p:bldP spid="16" grpId="0" animBg="1"/>
      <p:bldP spid="16" grpId="1" animBg="1"/>
      <p:bldP spid="17" grpId="0"/>
      <p:bldP spid="17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KINH MỜ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11505" y="3514090"/>
            <a:ext cx="4074795" cy="2448560"/>
          </a:xfrm>
          <a:prstGeom prst="rect">
            <a:avLst/>
          </a:prstGeom>
        </p:spPr>
      </p:pic>
      <p:pic>
        <p:nvPicPr>
          <p:cNvPr id="6" name="Content Placeholder 5" descr="ly-do-nen-deo-kinh-chong-suong-mu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46850" y="3514725"/>
            <a:ext cx="4097020" cy="2447925"/>
          </a:xfrm>
          <a:prstGeom prst="rect">
            <a:avLst/>
          </a:prstGeom>
        </p:spPr>
      </p:pic>
      <p:pic>
        <p:nvPicPr>
          <p:cNvPr id="8" name="Picture 7" descr="mặt đường sau cơn mư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05" y="245110"/>
            <a:ext cx="4240530" cy="2397760"/>
          </a:xfrm>
          <a:prstGeom prst="rect">
            <a:avLst/>
          </a:prstGeom>
        </p:spPr>
      </p:pic>
      <p:pic>
        <p:nvPicPr>
          <p:cNvPr id="9" name="Picture 8" descr="sương sớ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1115" y="245110"/>
            <a:ext cx="4262755" cy="2397760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516890" y="2723515"/>
            <a:ext cx="48475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>
                <a:latin typeface="Times New Roman" panose="02020603050405020304" charset="0"/>
                <a:cs typeface="Times New Roman" panose="02020603050405020304" charset="0"/>
              </a:rPr>
              <a:t>Nước trên mặt đường bay hơi 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485890" y="2680970"/>
            <a:ext cx="48475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>
                <a:latin typeface="Times New Roman" panose="02020603050405020304" charset="0"/>
                <a:cs typeface="Times New Roman" panose="02020603050405020304" charset="0"/>
              </a:rPr>
              <a:t>Sương đọng trên lá cây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3743325" y="6123305"/>
            <a:ext cx="48475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>
                <a:latin typeface="Times New Roman" panose="02020603050405020304" charset="0"/>
                <a:cs typeface="Times New Roman" panose="02020603050405020304" charset="0"/>
              </a:rPr>
              <a:t>Hơi ngưng tụ trên kính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6124" y="30455"/>
            <a:ext cx="11571890" cy="3580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0" marR="0" indent="129540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Nhiệt độ mà ở đó một chất rắn bắt đ</a:t>
            </a:r>
            <a:r>
              <a:rPr lang="en-US" sz="2800" b="1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ầ</a:t>
            </a:r>
            <a:r>
              <a:rPr lang="vi-VN" sz="2800" b="1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u chuyển thành chất lỏng gọi là </a:t>
            </a:r>
            <a:r>
              <a:rPr lang="vi-VN" sz="2800" b="1" i="1" dirty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nhiệt độ nóng chảy</a:t>
            </a:r>
            <a:r>
              <a:rPr lang="vi-VN" sz="2800" b="1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 hay </a:t>
            </a:r>
            <a:r>
              <a:rPr lang="vi-VN" sz="2800" b="1" i="1" dirty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điểm nóng chảy</a:t>
            </a:r>
            <a:r>
              <a:rPr lang="vi-VN" sz="2800" b="1" i="1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.</a:t>
            </a:r>
            <a:r>
              <a:rPr lang="vi-VN" sz="2800" b="1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 Với chất lỏng, nhiệt độ nóng chảy c</a:t>
            </a:r>
            <a:r>
              <a:rPr lang="en-US" sz="2800" b="1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ũ</a:t>
            </a:r>
            <a:r>
              <a:rPr lang="vi-VN" sz="2800" b="1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ng chính là </a:t>
            </a:r>
            <a:r>
              <a:rPr lang="vi-VN" sz="2800" b="1" i="1" dirty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nhiệt độ đông đặc</a:t>
            </a:r>
            <a:r>
              <a:rPr lang="vi-VN" sz="2800" b="1" i="1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 </a:t>
            </a:r>
            <a:r>
              <a:rPr lang="vi-VN" sz="2800" b="1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hay </a:t>
            </a:r>
            <a:r>
              <a:rPr lang="vi-VN" sz="2800" b="1" i="1" dirty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điểm đông đặc</a:t>
            </a:r>
            <a:r>
              <a:rPr lang="vi-VN" sz="2800" b="1" i="1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.</a:t>
            </a:r>
            <a:r>
              <a:rPr lang="vi-VN" sz="2800" b="1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 Các chất khác nhau có nhiệt độ nóng chảy khác nhau.</a:t>
            </a:r>
            <a:endParaRPr lang="en-US" sz="2800" b="1" dirty="0">
              <a:latin typeface="Times New Roman" panose="02020603050405020304" charset="0"/>
              <a:ea typeface="Times New Roman" panose="02020603050405020304"/>
              <a:cs typeface="Times New Roman" panose="02020603050405020304" charset="0"/>
            </a:endParaRPr>
          </a:p>
          <a:p>
            <a:pPr marL="254000" marR="0" indent="12700">
              <a:lnSpc>
                <a:spcPct val="135000"/>
              </a:lnSpc>
              <a:spcBef>
                <a:spcPts val="0"/>
              </a:spcBef>
              <a:spcAft>
                <a:spcPts val="500"/>
              </a:spcAft>
            </a:pPr>
            <a:r>
              <a:rPr lang="vi-VN" sz="2800" b="1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Nhiệt độ mà ở đó một chất lỏng bắt đ</a:t>
            </a:r>
            <a:r>
              <a:rPr lang="en-US" sz="2800" b="1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ầ</a:t>
            </a:r>
            <a:r>
              <a:rPr lang="vi-VN" sz="2800" b="1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u sôi đ</a:t>
            </a:r>
            <a:r>
              <a:rPr lang="en-US" sz="2800" b="1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ể </a:t>
            </a:r>
            <a:r>
              <a:rPr lang="vi-VN" sz="2800" b="1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chuyển sang th</a:t>
            </a:r>
            <a:r>
              <a:rPr lang="en-US" sz="2800" b="1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ể</a:t>
            </a:r>
            <a:r>
              <a:rPr lang="vi-VN" sz="2800" b="1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 khí gọi là </a:t>
            </a:r>
            <a:r>
              <a:rPr lang="vi-VN" sz="2800" b="1" i="1" dirty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nhiệt độ sôi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 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hay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 </a:t>
            </a:r>
            <a:r>
              <a:rPr lang="vi-VN" sz="2800" b="1" i="1" dirty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điểm sôi</a:t>
            </a:r>
            <a:r>
              <a:rPr lang="vi-VN" sz="2800" b="1" i="1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.</a:t>
            </a:r>
            <a:r>
              <a:rPr lang="vi-VN" sz="2800" b="1" dirty="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 Các chất khác nhau có nhiệt độ sôi khác nhau.</a:t>
            </a:r>
            <a:endParaRPr lang="en-US" sz="2800" b="1" dirty="0">
              <a:effectLst/>
              <a:latin typeface="Times New Roman" panose="02020603050405020304" charset="0"/>
              <a:ea typeface="Times New Roman" panose="02020603050405020304"/>
              <a:cs typeface="Times New Roman" panose="0202060305040502030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064173" y="3577414"/>
          <a:ext cx="9940158" cy="1408176"/>
        </p:xfrm>
        <a:graphic>
          <a:graphicData uri="http://schemas.openxmlformats.org/drawingml/2006/table">
            <a:tbl>
              <a:tblPr/>
              <a:tblGrid>
                <a:gridCol w="2030515"/>
                <a:gridCol w="1650093"/>
                <a:gridCol w="1564888"/>
                <a:gridCol w="1528886"/>
                <a:gridCol w="1630891"/>
                <a:gridCol w="1534885"/>
              </a:tblGrid>
              <a:tr h="3858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Times New Roman" panose="02020603050405020304" charset="0"/>
                          <a:ea typeface="Arial" panose="020B0604020202020204"/>
                          <a:cs typeface="Times New Roman" panose="02020603050405020304" charset="0"/>
                        </a:rPr>
                        <a:t>Chất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2E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charset="0"/>
                          <a:ea typeface="Arial" panose="020B0604020202020204"/>
                          <a:cs typeface="Times New Roman" panose="02020603050405020304" charset="0"/>
                        </a:rPr>
                        <a:t>Oxygen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2E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charset="0"/>
                          <a:ea typeface="Arial" panose="020B0604020202020204"/>
                          <a:cs typeface="Times New Roman" panose="02020603050405020304" charset="0"/>
                        </a:rPr>
                        <a:t>Ethanol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2E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Times New Roman" panose="02020603050405020304" charset="0"/>
                          <a:ea typeface="Arial" panose="020B0604020202020204"/>
                          <a:cs typeface="Times New Roman" panose="02020603050405020304" charset="0"/>
                        </a:rPr>
                        <a:t>Nước đá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2E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Times New Roman" panose="02020603050405020304" charset="0"/>
                          <a:ea typeface="Arial" panose="020B0604020202020204"/>
                          <a:cs typeface="Times New Roman" panose="02020603050405020304" charset="0"/>
                        </a:rPr>
                        <a:t>Thuỷ</a:t>
                      </a:r>
                      <a:r>
                        <a:rPr lang="en-US" sz="2600" dirty="0">
                          <a:effectLst/>
                          <a:latin typeface="Times New Roman" panose="02020603050405020304" charset="0"/>
                          <a:ea typeface="Arial" panose="020B0604020202020204"/>
                          <a:cs typeface="Times New Roman" panose="02020603050405020304" charset="0"/>
                        </a:rPr>
                        <a:t> </a:t>
                      </a:r>
                      <a:r>
                        <a:rPr lang="vi-VN" sz="2600" dirty="0">
                          <a:effectLst/>
                          <a:latin typeface="Times New Roman" panose="02020603050405020304" charset="0"/>
                          <a:ea typeface="Arial" panose="020B0604020202020204"/>
                          <a:cs typeface="Times New Roman" panose="02020603050405020304" charset="0"/>
                        </a:rPr>
                        <a:t>ngân</a:t>
                      </a:r>
                      <a:endParaRPr lang="en-US" sz="2600" dirty="0">
                        <a:effectLst/>
                        <a:latin typeface="Times New Roman" panose="02020603050405020304" charset="0"/>
                        <a:ea typeface="Arial" panose="020B0604020202020204"/>
                        <a:cs typeface="Times New Roman" panose="0202060305040502030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2E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Times New Roman" panose="02020603050405020304" charset="0"/>
                          <a:ea typeface="Arial" panose="020B0604020202020204"/>
                          <a:cs typeface="Times New Roman" panose="02020603050405020304" charset="0"/>
                        </a:rPr>
                        <a:t>Sắt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2E7EE"/>
                    </a:solidFill>
                  </a:tcPr>
                </a:tc>
              </a:tr>
              <a:tr h="6754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charset="0"/>
                          <a:ea typeface="Arial" panose="020B0604020202020204"/>
                          <a:cs typeface="Times New Roman" panose="02020603050405020304" charset="0"/>
                        </a:rPr>
                        <a:t>Nhiệt độ nóng chảy (°C)</a:t>
                      </a:r>
                      <a:endParaRPr lang="en-US" sz="2000" dirty="0">
                        <a:effectLst/>
                        <a:latin typeface="Times New Roman" panose="02020603050405020304" charset="0"/>
                        <a:ea typeface="Times New Roman" panose="02020603050405020304"/>
                        <a:cs typeface="Times New Roman" panose="0202060305040502030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charset="0"/>
                          <a:ea typeface="Arial" panose="020B0604020202020204"/>
                          <a:cs typeface="Times New Roman" panose="02020603050405020304" charset="0"/>
                        </a:rPr>
                        <a:t>-219</a:t>
                      </a:r>
                      <a:endParaRPr lang="en-US" sz="2000">
                        <a:effectLst/>
                        <a:latin typeface="Times New Roman" panose="02020603050405020304" charset="0"/>
                        <a:ea typeface="Times New Roman" panose="02020603050405020304"/>
                        <a:cs typeface="Times New Roman" panose="0202060305040502030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charset="0"/>
                          <a:ea typeface="Arial" panose="020B0604020202020204"/>
                          <a:cs typeface="Times New Roman" panose="02020603050405020304" charset="0"/>
                        </a:rPr>
                        <a:t>-114</a:t>
                      </a:r>
                      <a:endParaRPr lang="en-US" sz="2000" dirty="0">
                        <a:effectLst/>
                        <a:latin typeface="Times New Roman" panose="02020603050405020304" charset="0"/>
                        <a:ea typeface="Times New Roman" panose="02020603050405020304"/>
                        <a:cs typeface="Times New Roman" panose="0202060305040502030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charset="0"/>
                          <a:ea typeface="Arial" panose="020B0604020202020204"/>
                          <a:cs typeface="Times New Roman" panose="02020603050405020304" charset="0"/>
                        </a:rPr>
                        <a:t>0</a:t>
                      </a:r>
                      <a:endParaRPr lang="en-US" sz="2000" dirty="0">
                        <a:effectLst/>
                        <a:latin typeface="Times New Roman" panose="02020603050405020304" charset="0"/>
                        <a:ea typeface="Times New Roman" panose="02020603050405020304"/>
                        <a:cs typeface="Times New Roman" panose="0202060305040502030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charset="0"/>
                          <a:ea typeface="Arial" panose="020B0604020202020204"/>
                          <a:cs typeface="Times New Roman" panose="02020603050405020304" charset="0"/>
                        </a:rPr>
                        <a:t>-39</a:t>
                      </a:r>
                      <a:endParaRPr lang="en-US" sz="2000" dirty="0">
                        <a:effectLst/>
                        <a:latin typeface="Times New Roman" panose="02020603050405020304" charset="0"/>
                        <a:ea typeface="Times New Roman" panose="02020603050405020304"/>
                        <a:cs typeface="Times New Roman" panose="0202060305040502030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charset="0"/>
                          <a:ea typeface="Arial" panose="020B0604020202020204"/>
                          <a:cs typeface="Times New Roman" panose="02020603050405020304" charset="0"/>
                        </a:rPr>
                        <a:t>1536</a:t>
                      </a:r>
                      <a:endParaRPr lang="en-US" sz="2000" dirty="0">
                        <a:effectLst/>
                        <a:latin typeface="Times New Roman" panose="02020603050405020304" charset="0"/>
                        <a:ea typeface="Times New Roman" panose="02020603050405020304"/>
                        <a:cs typeface="Times New Roman" panose="0202060305040502030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084864" y="4955546"/>
          <a:ext cx="9916511" cy="1578864"/>
        </p:xfrm>
        <a:graphic>
          <a:graphicData uri="http://schemas.openxmlformats.org/drawingml/2006/table">
            <a:tbl>
              <a:tblPr/>
              <a:tblGrid>
                <a:gridCol w="2059940"/>
                <a:gridCol w="1598742"/>
                <a:gridCol w="1573137"/>
                <a:gridCol w="1501304"/>
                <a:gridCol w="1652153"/>
                <a:gridCol w="1531235"/>
              </a:tblGrid>
              <a:tr h="3067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Times New Roman" panose="02020603050405020304" charset="0"/>
                          <a:ea typeface="Arial" panose="020B0604020202020204"/>
                          <a:cs typeface="Times New Roman" panose="02020603050405020304" charset="0"/>
                        </a:rPr>
                        <a:t>Chất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2E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charset="0"/>
                          <a:ea typeface="Arial" panose="020B0604020202020204"/>
                          <a:cs typeface="Times New Roman" panose="02020603050405020304" charset="0"/>
                        </a:rPr>
                        <a:t>Oxygen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2E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charset="0"/>
                          <a:ea typeface="Arial" panose="020B0604020202020204"/>
                          <a:cs typeface="Times New Roman" panose="02020603050405020304" charset="0"/>
                        </a:rPr>
                        <a:t>Ethanol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2E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Times New Roman" panose="02020603050405020304" charset="0"/>
                          <a:ea typeface="Arial" panose="020B0604020202020204"/>
                          <a:cs typeface="Times New Roman" panose="02020603050405020304" charset="0"/>
                        </a:rPr>
                        <a:t>Nước đá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2E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Times New Roman" panose="02020603050405020304" charset="0"/>
                          <a:ea typeface="Arial" panose="020B0604020202020204"/>
                          <a:cs typeface="Times New Roman" panose="02020603050405020304" charset="0"/>
                        </a:rPr>
                        <a:t>Thuỷ</a:t>
                      </a:r>
                      <a:r>
                        <a:rPr lang="en-US" sz="2600" dirty="0">
                          <a:effectLst/>
                          <a:latin typeface="Times New Roman" panose="02020603050405020304" charset="0"/>
                          <a:ea typeface="Arial" panose="020B0604020202020204"/>
                          <a:cs typeface="Times New Roman" panose="02020603050405020304" charset="0"/>
                        </a:rPr>
                        <a:t> </a:t>
                      </a:r>
                      <a:r>
                        <a:rPr lang="vi-VN" sz="2600" dirty="0">
                          <a:effectLst/>
                          <a:latin typeface="Times New Roman" panose="02020603050405020304" charset="0"/>
                          <a:ea typeface="Arial" panose="020B0604020202020204"/>
                          <a:cs typeface="Times New Roman" panose="02020603050405020304" charset="0"/>
                        </a:rPr>
                        <a:t>ngân</a:t>
                      </a:r>
                      <a:endParaRPr lang="en-US" sz="2600" dirty="0">
                        <a:effectLst/>
                        <a:latin typeface="Times New Roman" panose="02020603050405020304" charset="0"/>
                        <a:ea typeface="Arial" panose="020B0604020202020204"/>
                        <a:cs typeface="Times New Roman" panose="0202060305040502030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2E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Times New Roman" panose="02020603050405020304" charset="0"/>
                          <a:ea typeface="Arial" panose="020B0604020202020204"/>
                          <a:cs typeface="Times New Roman" panose="02020603050405020304" charset="0"/>
                        </a:rPr>
                        <a:t>Sắt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2E7EE"/>
                    </a:solidFill>
                  </a:tcPr>
                </a:tc>
              </a:tr>
              <a:tr h="3162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charset="0"/>
                          <a:ea typeface="Arial" panose="020B0604020202020204"/>
                          <a:cs typeface="Times New Roman" panose="02020603050405020304" charset="0"/>
                        </a:rPr>
                        <a:t>Nhiệt độ sôi (°C)</a:t>
                      </a:r>
                      <a:endParaRPr lang="en-US" sz="2400" dirty="0">
                        <a:effectLst/>
                        <a:latin typeface="Times New Roman" panose="02020603050405020304" charset="0"/>
                        <a:ea typeface="Times New Roman" panose="02020603050405020304"/>
                        <a:cs typeface="Times New Roman" panose="0202060305040502030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charset="0"/>
                          <a:ea typeface="Arial" panose="020B0604020202020204"/>
                          <a:cs typeface="Times New Roman" panose="02020603050405020304" charset="0"/>
                        </a:rPr>
                        <a:t>-183</a:t>
                      </a:r>
                      <a:endParaRPr lang="en-US" sz="2400" dirty="0">
                        <a:effectLst/>
                        <a:latin typeface="Times New Roman" panose="02020603050405020304" charset="0"/>
                        <a:ea typeface="Times New Roman" panose="02020603050405020304"/>
                        <a:cs typeface="Times New Roman" panose="0202060305040502030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charset="0"/>
                          <a:ea typeface="Arial" panose="020B0604020202020204"/>
                          <a:cs typeface="Times New Roman" panose="02020603050405020304" charset="0"/>
                        </a:rPr>
                        <a:t>78</a:t>
                      </a:r>
                      <a:endParaRPr lang="en-US" sz="2400" dirty="0">
                        <a:effectLst/>
                        <a:latin typeface="Times New Roman" panose="02020603050405020304" charset="0"/>
                        <a:ea typeface="Times New Roman" panose="02020603050405020304"/>
                        <a:cs typeface="Times New Roman" panose="0202060305040502030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charset="0"/>
                          <a:ea typeface="Arial" panose="020B0604020202020204"/>
                          <a:cs typeface="Times New Roman" panose="02020603050405020304" charset="0"/>
                        </a:rPr>
                        <a:t>100</a:t>
                      </a:r>
                      <a:endParaRPr lang="en-US" sz="2400" dirty="0">
                        <a:effectLst/>
                        <a:latin typeface="Times New Roman" panose="02020603050405020304" charset="0"/>
                        <a:ea typeface="Times New Roman" panose="02020603050405020304"/>
                        <a:cs typeface="Times New Roman" panose="0202060305040502030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charset="0"/>
                          <a:ea typeface="Arial" panose="020B0604020202020204"/>
                          <a:cs typeface="Times New Roman" panose="02020603050405020304" charset="0"/>
                        </a:rPr>
                        <a:t>357</a:t>
                      </a:r>
                      <a:endParaRPr lang="en-US" sz="2400" dirty="0">
                        <a:effectLst/>
                        <a:latin typeface="Times New Roman" panose="02020603050405020304" charset="0"/>
                        <a:ea typeface="Times New Roman" panose="02020603050405020304"/>
                        <a:cs typeface="Times New Roman" panose="0202060305040502030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charset="0"/>
                          <a:ea typeface="Arial" panose="020B0604020202020204"/>
                          <a:cs typeface="Times New Roman" panose="02020603050405020304" charset="0"/>
                        </a:rPr>
                        <a:t>2880</a:t>
                      </a:r>
                      <a:endParaRPr lang="en-US" sz="2400" dirty="0">
                        <a:effectLst/>
                        <a:latin typeface="Times New Roman" panose="02020603050405020304" charset="0"/>
                        <a:ea typeface="Times New Roman" panose="02020603050405020304"/>
                        <a:cs typeface="Times New Roman" panose="0202060305040502030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Click="0">
    <p:wedge/>
  </p:transition>
  <p:timing>
    <p:tnLst>
      <p:par>
        <p:cTn id="1" dur="indefinite" restart="never" nodeType="tmRoot"/>
      </p:par>
    </p:tnLst>
    <p:bldLst>
      <p:bldP spid="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155700" y="791845"/>
            <a:ext cx="84296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i="1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</a:rPr>
              <a:t>Chọn đáp án đúng trong các câu sau đây: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155700" y="1347470"/>
            <a:ext cx="940308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1. Làm một khay nước đá trong tủ lạnh là dựa vào quá trình.</a:t>
            </a:r>
            <a:endParaRPr lang="vi-VN" alt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pPr indent="539115" algn="l"/>
            <a:r>
              <a:rPr lang="vi-VN" altLang="en-US" sz="2800" b="1">
                <a:latin typeface="Times New Roman" panose="02020603050405020304" charset="0"/>
                <a:cs typeface="Times New Roman" panose="02020603050405020304" charset="0"/>
              </a:rPr>
              <a:t>A. hóa hơi</a:t>
            </a:r>
          </a:p>
          <a:p>
            <a:pPr indent="539115" algn="l"/>
            <a:r>
              <a:rPr lang="vi-VN" altLang="en-US" sz="2800" b="1">
                <a:latin typeface="Times New Roman" panose="02020603050405020304" charset="0"/>
                <a:cs typeface="Times New Roman" panose="02020603050405020304" charset="0"/>
              </a:rPr>
              <a:t>B. đông đặc</a:t>
            </a:r>
          </a:p>
          <a:p>
            <a:pPr indent="539115" algn="l"/>
            <a:r>
              <a:rPr lang="vi-VN" altLang="en-US" sz="2800" b="1">
                <a:latin typeface="Times New Roman" panose="02020603050405020304" charset="0"/>
                <a:cs typeface="Times New Roman" panose="02020603050405020304" charset="0"/>
              </a:rPr>
              <a:t>C. nóng chảy</a:t>
            </a:r>
          </a:p>
          <a:p>
            <a:pPr indent="539115" algn="l"/>
            <a:r>
              <a:rPr lang="vi-VN" altLang="en-US" sz="2800" b="1">
                <a:latin typeface="Times New Roman" panose="02020603050405020304" charset="0"/>
                <a:cs typeface="Times New Roman" panose="02020603050405020304" charset="0"/>
              </a:rPr>
              <a:t>D. ngưng tụ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234440" y="3626485"/>
            <a:ext cx="1071372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2. Mực nước biển trung bình dâng lên, do mất dần băng ở hai cực của Trái Đất là xảy ra quá trình</a:t>
            </a:r>
            <a:endParaRPr lang="vi-VN" alt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pPr indent="585470"/>
            <a:r>
              <a:rPr lang="vi-VN" altLang="en-US" sz="2800" b="1">
                <a:latin typeface="Times New Roman" panose="02020603050405020304" charset="0"/>
                <a:cs typeface="Times New Roman" panose="02020603050405020304" charset="0"/>
              </a:rPr>
              <a:t>A. nóng chảy</a:t>
            </a:r>
          </a:p>
          <a:p>
            <a:pPr indent="585470"/>
            <a:r>
              <a:rPr lang="vi-VN" altLang="en-US" sz="2800" b="1">
                <a:latin typeface="Times New Roman" panose="02020603050405020304" charset="0"/>
                <a:cs typeface="Times New Roman" panose="02020603050405020304" charset="0"/>
              </a:rPr>
              <a:t>B. bay hơi</a:t>
            </a:r>
          </a:p>
          <a:p>
            <a:pPr indent="585470"/>
            <a:r>
              <a:rPr lang="vi-VN" altLang="en-US" sz="2800" b="1">
                <a:latin typeface="Times New Roman" panose="02020603050405020304" charset="0"/>
                <a:cs typeface="Times New Roman" panose="02020603050405020304" charset="0"/>
              </a:rPr>
              <a:t>C. ngưng tụ</a:t>
            </a:r>
          </a:p>
          <a:p>
            <a:pPr indent="585470"/>
            <a:r>
              <a:rPr lang="vi-VN" altLang="en-US" sz="2800" b="1">
                <a:latin typeface="Times New Roman" panose="02020603050405020304" charset="0"/>
                <a:cs typeface="Times New Roman" panose="02020603050405020304" charset="0"/>
              </a:rPr>
              <a:t>D. đông đặc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055110" y="78105"/>
            <a:ext cx="40817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40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LUYỆN TẬP</a:t>
            </a:r>
          </a:p>
        </p:txBody>
      </p:sp>
      <p:sp>
        <p:nvSpPr>
          <p:cNvPr id="6" name="Oval 5"/>
          <p:cNvSpPr/>
          <p:nvPr/>
        </p:nvSpPr>
        <p:spPr>
          <a:xfrm>
            <a:off x="1652270" y="2200910"/>
            <a:ext cx="538480" cy="53848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769745" y="4521200"/>
            <a:ext cx="538480" cy="53848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8875" y="4633912"/>
            <a:ext cx="2143125" cy="21431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21765" y="132715"/>
            <a:ext cx="98399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NHIỆM VỤ HỌC TẬP TẠI NHÀ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Box 1"/>
          <p:cNvSpPr txBox="1"/>
          <p:nvPr/>
        </p:nvSpPr>
        <p:spPr>
          <a:xfrm>
            <a:off x="1249124" y="1399696"/>
            <a:ext cx="10185321" cy="4469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charset="0"/>
                <a:ea typeface="Arial" panose="020B0604020202020204" pitchFamily="34" charset="0"/>
              </a:rPr>
              <a:t>Học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charset="0"/>
                <a:ea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charset="0"/>
                <a:ea typeface="Arial" panose="020B0604020202020204" pitchFamily="34" charset="0"/>
              </a:rPr>
              <a:t>bài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charset="0"/>
                <a:ea typeface="Arial" panose="020B0604020202020204" pitchFamily="34" charset="0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charset="0"/>
                <a:ea typeface="Arial" panose="020B0604020202020204" pitchFamily="34" charset="0"/>
              </a:rPr>
              <a:t>ôn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charset="0"/>
                <a:ea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charset="0"/>
                <a:ea typeface="Arial" panose="020B0604020202020204" pitchFamily="34" charset="0"/>
              </a:rPr>
              <a:t>lại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charset="0"/>
                <a:ea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charset="0"/>
                <a:ea typeface="Arial" panose="020B0604020202020204" pitchFamily="34" charset="0"/>
              </a:rPr>
              <a:t>các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charset="0"/>
                <a:ea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charset="0"/>
                <a:ea typeface="Arial" panose="020B0604020202020204" pitchFamily="34" charset="0"/>
              </a:rPr>
              <a:t>bài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charset="0"/>
                <a:ea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charset="0"/>
                <a:ea typeface="Arial" panose="020B0604020202020204" pitchFamily="34" charset="0"/>
              </a:rPr>
              <a:t>tập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charset="0"/>
                <a:ea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charset="0"/>
                <a:ea typeface="Arial" panose="020B0604020202020204" pitchFamily="34" charset="0"/>
              </a:rPr>
              <a:t>chuẩn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charset="0"/>
                <a:ea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charset="0"/>
                <a:ea typeface="Arial" panose="020B0604020202020204" pitchFamily="34" charset="0"/>
              </a:rPr>
              <a:t>bị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charset="0"/>
                <a:ea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charset="0"/>
                <a:ea typeface="Arial" panose="020B0604020202020204" pitchFamily="34" charset="0"/>
              </a:rPr>
              <a:t>tiết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charset="0"/>
                <a:ea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charset="0"/>
                <a:ea typeface="Arial" panose="020B0604020202020204" pitchFamily="34" charset="0"/>
              </a:rPr>
              <a:t>ôn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charset="0"/>
                <a:ea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charset="0"/>
                <a:ea typeface="Arial" panose="020B0604020202020204" pitchFamily="34" charset="0"/>
              </a:rPr>
              <a:t>tập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charset="0"/>
                <a:ea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Khi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làm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muối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nước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biển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ng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ư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ời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dân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làm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muối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(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diêm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dân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)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dẫn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n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ư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ớc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biển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ruộng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muối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Nước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biển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bay h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ơ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ng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ư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ời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ta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đ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ư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ợc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muối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 Theo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thời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tiết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nh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ư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thế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thì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thuận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lợi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cho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nghề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làm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muối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?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Giải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thích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r>
              <a:rPr lang="vi-VN" altLang="en-US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(bài 4 trang 43)</a:t>
            </a:r>
            <a:endParaRPr lang="en-US" sz="36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</a:rPr>
              <a:t>nhân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</a:rPr>
              <a:t>hoặc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</a:rPr>
              <a:t>nhóm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</a:rPr>
              <a:t> 2 -3 HS</a:t>
            </a:r>
            <a:r>
              <a:rPr lang="en-US" sz="3600" dirty="0" smtClean="0">
                <a:solidFill>
                  <a:srgbClr val="0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</a:rPr>
              <a:t>.</a:t>
            </a:r>
            <a:endParaRPr lang="en-US" sz="3600" dirty="0">
              <a:solidFill>
                <a:srgbClr val="000000"/>
              </a:solidFill>
              <a:effectLst/>
              <a:latin typeface="Times New Roman" panose="02020603050405020304" charset="0"/>
              <a:ea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96" y="956944"/>
            <a:ext cx="1022508" cy="102250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565910" y="2146935"/>
            <a:ext cx="9060180" cy="2437130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vi-VN" altLang="en-US" sz="5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ang="5400000" scaled="0"/>
                </a:gradFill>
                <a:effectLst>
                  <a:outerShdw blurRad="38100" dist="19050" dir="2700000" algn="tl" rotWithShape="0">
                    <a:srgbClr val="FF0000">
                      <a:alpha val="4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CÁM ƠN QUÝ THẦY CÔ VÀ CÁC EM HỌC SINH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0810" y="-2667000"/>
            <a:ext cx="6858000" cy="12192000"/>
          </a:xfrm>
          <a:prstGeom prst="rect">
            <a:avLst/>
          </a:prstGeom>
        </p:spPr>
      </p:pic>
      <p:sp>
        <p:nvSpPr>
          <p:cNvPr id="10" name="文本框 6"/>
          <p:cNvSpPr txBox="1"/>
          <p:nvPr/>
        </p:nvSpPr>
        <p:spPr>
          <a:xfrm>
            <a:off x="397510" y="424180"/>
            <a:ext cx="11589385" cy="474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5400" b="1" u="sng" dirty="0">
                <a:solidFill>
                  <a:srgbClr val="FF0000"/>
                </a:solidFill>
                <a:latin typeface="Tahoma" panose="020B0604030504040204" pitchFamily="34" charset="0"/>
                <a:ea typeface="字魂20号-石头体" panose="00000500000000000000" pitchFamily="2" charset="-122"/>
                <a:cs typeface="Tahoma" panose="020B0604030504040204" pitchFamily="34" charset="0"/>
              </a:rPr>
              <a:t>BÀI 8: </a:t>
            </a:r>
            <a:endParaRPr lang="vi-VN" altLang="en-US" sz="5400" b="1" dirty="0">
              <a:solidFill>
                <a:srgbClr val="FFFF00"/>
              </a:solidFill>
              <a:latin typeface="Tahoma" panose="020B0604030504040204" pitchFamily="34" charset="0"/>
              <a:ea typeface="字魂20号-石头体" panose="00000500000000000000" pitchFamily="2" charset="-122"/>
              <a:cs typeface="Tahoma" panose="020B060403050404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vi-VN" altLang="en-US" sz="5400" b="1" dirty="0">
                <a:solidFill>
                  <a:srgbClr val="FFFF00"/>
                </a:solidFill>
                <a:latin typeface="Tahoma" panose="020B0604030504040204" pitchFamily="34" charset="0"/>
                <a:ea typeface="字魂20号-石头体" panose="00000500000000000000" pitchFamily="2" charset="-122"/>
                <a:cs typeface="Tahoma" panose="020B0604030504040204" pitchFamily="34" charset="0"/>
              </a:rPr>
              <a:t>SỰ ĐA DẠNG VÀ CÁC THỂ </a:t>
            </a:r>
          </a:p>
          <a:p>
            <a:pPr algn="ctr">
              <a:lnSpc>
                <a:spcPct val="115000"/>
              </a:lnSpc>
            </a:pPr>
            <a:r>
              <a:rPr lang="vi-VN" altLang="en-US" sz="5400" b="1" dirty="0">
                <a:solidFill>
                  <a:srgbClr val="FFFF00"/>
                </a:solidFill>
                <a:latin typeface="Tahoma" panose="020B0604030504040204" pitchFamily="34" charset="0"/>
                <a:ea typeface="字魂20号-石头体" panose="00000500000000000000" pitchFamily="2" charset="-122"/>
                <a:cs typeface="Tahoma" panose="020B0604030504040204" pitchFamily="34" charset="0"/>
              </a:rPr>
              <a:t>CƠ BẢN CỦA CHẤT. </a:t>
            </a: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altLang="en-US" sz="5400" b="1" dirty="0">
                <a:solidFill>
                  <a:srgbClr val="FFFF00"/>
                </a:solidFill>
                <a:latin typeface="Tahoma" panose="020B0604030504040204" pitchFamily="34" charset="0"/>
                <a:ea typeface="字魂20号-石头体" panose="00000500000000000000" pitchFamily="2" charset="-122"/>
                <a:cs typeface="Tahoma" panose="020B0604030504040204" pitchFamily="34" charset="0"/>
              </a:rPr>
              <a:t>TÍNH CHẤT CỦA CHẤT</a:t>
            </a:r>
            <a:endParaRPr lang="vi-VN" altLang="en-US" sz="5400" b="1" dirty="0">
              <a:solidFill>
                <a:schemeClr val="bg1"/>
              </a:solidFill>
              <a:latin typeface="Tahoma" panose="020B0604030504040204" pitchFamily="34" charset="0"/>
              <a:ea typeface="字魂20号-石头体" panose="00000500000000000000" pitchFamily="2" charset="-122"/>
              <a:cs typeface="Tahoma" panose="020B0604030504040204" pitchFamily="34" charset="0"/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5400" b="1" dirty="0">
              <a:solidFill>
                <a:schemeClr val="bg1"/>
              </a:solidFill>
              <a:latin typeface="Tahoma" panose="020B0604030504040204" pitchFamily="34" charset="0"/>
              <a:ea typeface="字魂20号-石头体" panose="00000500000000000000" pitchFamily="2" charset="-122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KEM CHAY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108825" y="2247265"/>
            <a:ext cx="3821430" cy="2548255"/>
          </a:xfrm>
          <a:prstGeom prst="rect">
            <a:avLst/>
          </a:prstGeom>
        </p:spPr>
      </p:pic>
      <p:pic>
        <p:nvPicPr>
          <p:cNvPr id="6" name="Content Placeholder 5" descr="KEM CHUA CHAY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55955" y="2295525"/>
            <a:ext cx="4060190" cy="266636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63830" y="5053965"/>
            <a:ext cx="59575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800">
                <a:latin typeface="Times New Roman" panose="02020603050405020304" charset="0"/>
                <a:cs typeface="Times New Roman" panose="02020603050405020304" charset="0"/>
              </a:rPr>
              <a:t>Kem để trong tủ lạnh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6239510" y="4838700"/>
            <a:ext cx="595249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800">
                <a:latin typeface="Times New Roman" panose="02020603050405020304" charset="0"/>
                <a:cs typeface="Times New Roman" panose="02020603050405020304" charset="0"/>
              </a:rPr>
              <a:t>Kem đưa ra ngoài tủ lạnh </a:t>
            </a:r>
          </a:p>
          <a:p>
            <a:pPr algn="ctr"/>
            <a:r>
              <a:rPr lang="vi-VN" altLang="en-US" sz="2800">
                <a:latin typeface="Times New Roman" panose="02020603050405020304" charset="0"/>
                <a:cs typeface="Times New Roman" panose="02020603050405020304" charset="0"/>
              </a:rPr>
              <a:t>sau một thời gian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5576570" y="3495675"/>
            <a:ext cx="1038860" cy="61595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hape 660"/>
          <p:cNvSpPr txBox="1"/>
          <p:nvPr/>
        </p:nvSpPr>
        <p:spPr>
          <a:xfrm>
            <a:off x="1005205" y="5934075"/>
            <a:ext cx="10554335" cy="55372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3700"/>
              </a:spcAft>
              <a:tabLst>
                <a:tab pos="198120" algn="l"/>
              </a:tabLst>
            </a:pP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charset="0"/>
                <a:ea typeface="Tahoma" panose="020B0604030504040204"/>
                <a:cs typeface="Times New Roman" panose="02020603050405020304" charset="0"/>
              </a:rPr>
              <a:t>Tại sao kem lại tan chảy khi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charset="0"/>
                <a:ea typeface="Tahoma" panose="020B0604030504040204"/>
                <a:cs typeface="Times New Roman" panose="0202060305040502030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charset="0"/>
                <a:ea typeface="Tahoma" panose="020B0604030504040204"/>
                <a:cs typeface="Times New Roman" panose="02020603050405020304" charset="0"/>
              </a:rPr>
              <a:t>đưa ra ngoài tủ lạnh?</a:t>
            </a:r>
            <a:endParaRPr lang="en-US" sz="2800" b="1" dirty="0">
              <a:effectLst/>
              <a:latin typeface="Times New Roman" panose="02020603050405020304" charset="0"/>
              <a:ea typeface="Tahoma" panose="020B0604030504040204"/>
              <a:cs typeface="Times New Roman" panose="02020603050405020304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1419225" y="5687060"/>
            <a:ext cx="1014031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Do </a:t>
            </a:r>
            <a:r>
              <a:rPr lang="en-US" sz="2800" b="1" dirty="0" err="1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nhiệt</a:t>
            </a:r>
            <a:r>
              <a:rPr lang="en-US" sz="28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độ</a:t>
            </a:r>
            <a:r>
              <a:rPr lang="en-US" sz="28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bên</a:t>
            </a:r>
            <a:r>
              <a:rPr lang="en-US" sz="28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ngoài</a:t>
            </a:r>
            <a:r>
              <a:rPr lang="en-US" sz="28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môi</a:t>
            </a:r>
            <a:r>
              <a:rPr lang="en-US" sz="28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trường</a:t>
            </a:r>
            <a:r>
              <a:rPr lang="en-US" sz="28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cao</a:t>
            </a:r>
            <a:r>
              <a:rPr lang="en-US" sz="28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hơn</a:t>
            </a:r>
            <a:r>
              <a:rPr lang="en-US" sz="28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trong</a:t>
            </a:r>
            <a:r>
              <a:rPr lang="en-US" sz="28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tủ</a:t>
            </a:r>
            <a:r>
              <a:rPr lang="en-US" sz="28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lạnh</a:t>
            </a:r>
            <a:r>
              <a:rPr lang="en-US" sz="28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nên</a:t>
            </a:r>
            <a:r>
              <a:rPr lang="en-US" sz="28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làm</a:t>
            </a:r>
            <a:r>
              <a:rPr lang="en-US" sz="28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kem</a:t>
            </a:r>
            <a:r>
              <a:rPr lang="en-US" sz="28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chuyển</a:t>
            </a:r>
            <a:r>
              <a:rPr lang="en-US" sz="28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từ</a:t>
            </a:r>
            <a:r>
              <a:rPr lang="en-US" sz="28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rắn</a:t>
            </a:r>
            <a:r>
              <a:rPr lang="en-US" sz="28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sang </a:t>
            </a:r>
            <a:r>
              <a:rPr lang="en-US" sz="2800" b="1" dirty="0" err="1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lỏng</a:t>
            </a:r>
            <a:r>
              <a:rPr lang="vi-VN" altLang="en-US" sz="2800" b="1" dirty="0" err="1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502285" y="1681480"/>
            <a:ext cx="7400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i="1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</a:rPr>
              <a:t>4.1 Quan sát một số hiện tượng</a:t>
            </a:r>
          </a:p>
        </p:txBody>
      </p:sp>
      <p:sp>
        <p:nvSpPr>
          <p:cNvPr id="2" name="文本框 6"/>
          <p:cNvSpPr txBox="1"/>
          <p:nvPr/>
        </p:nvSpPr>
        <p:spPr>
          <a:xfrm>
            <a:off x="502285" y="1120140"/>
            <a:ext cx="10210800" cy="5530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vi-VN" altLang="en-US" sz="3000" b="1" u="sng" dirty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字魂20号-石头体" panose="00000500000000000000" pitchFamily="2" charset="-122"/>
                <a:cs typeface="Times New Roman" panose="02020603050405020304" charset="0"/>
              </a:rPr>
              <a:t>4. </a:t>
            </a:r>
            <a:r>
              <a:rPr lang="en-US" altLang="zh-CN" sz="3000" b="1" u="sng" dirty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字魂20号-石头体" panose="00000500000000000000" pitchFamily="2" charset="-122"/>
                <a:cs typeface="Times New Roman" panose="02020603050405020304" charset="0"/>
              </a:rPr>
              <a:t>SỰ CHUYỂN THỂ CỦA CHẤT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113155" y="72390"/>
            <a:ext cx="959993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vi-VN" altLang="en-US" sz="3200" b="1" u="sng" dirty="0">
                <a:solidFill>
                  <a:srgbClr val="FF0000"/>
                </a:solidFill>
                <a:latin typeface="Times New Roman" panose="02020603050405020304" charset="0"/>
                <a:ea typeface="字魂20号-石头体" panose="00000500000000000000" pitchFamily="2" charset="-122"/>
                <a:cs typeface="Times New Roman" panose="02020603050405020304" charset="0"/>
                <a:sym typeface="+mn-ea"/>
              </a:rPr>
              <a:t>BÀI 8: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charset="0"/>
                <a:ea typeface="字魂20号-石头体" panose="00000500000000000000" pitchFamily="2" charset="-122"/>
                <a:cs typeface="Times New Roman" panose="02020603050405020304" charset="0"/>
                <a:sym typeface="+mn-ea"/>
              </a:rPr>
              <a:t>SỰ ĐA DẠNG VÀ CÁC THỂ CƠ BẢN CỦA CHẤT.  TÍNH CHẤT CỦA CHẤT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813435" y="4385310"/>
            <a:ext cx="6057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/>
              <a:t>a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0467340" y="4421505"/>
            <a:ext cx="6057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/>
              <a:t>b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 bldLvl="0" animBg="1"/>
      <p:bldP spid="10" grpId="1" animBg="1"/>
      <p:bldP spid="11" grpId="0"/>
      <p:bldP spid="11" grpId="1"/>
      <p:bldP spid="11" grpId="2"/>
      <p:bldP spid="12" grpId="0"/>
      <p:bldP spid="12" grpId="1"/>
      <p:bldP spid="13" grpId="0"/>
      <p:bldP spid="13" grpId="1"/>
      <p:bldP spid="5" grpId="0"/>
      <p:bldP spid="5" grpId="1"/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khắc-phục-tình-trạng-ngưng-tụ-hơi-nước-trên-cửa-kính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32815" y="3553460"/>
            <a:ext cx="4699635" cy="3079115"/>
          </a:xfrm>
          <a:prstGeom prst="rect">
            <a:avLst/>
          </a:prstGeom>
        </p:spPr>
      </p:pic>
      <p:pic>
        <p:nvPicPr>
          <p:cNvPr id="8" name="Picture 7" descr="xu-ly-nhanh-cua-kinh-bi-hap-hoi-nuo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180" y="229235"/>
            <a:ext cx="4700270" cy="3098800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6769735" y="132080"/>
            <a:ext cx="5021580" cy="3704590"/>
          </a:xfrm>
          <a:prstGeom prst="wedgeEllipseCallout">
            <a:avLst>
              <a:gd name="adj1" fmla="val -70232"/>
              <a:gd name="adj2" fmla="val 35275"/>
            </a:avLst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C00000"/>
                </a:solidFill>
                <a:latin typeface="Times New Roman" panose="02020603050405020304" charset="0"/>
                <a:ea typeface="Tahoma" panose="020B0604030504040204"/>
                <a:cs typeface="Times New Roman" panose="02020603050405020304" charset="0"/>
                <a:sym typeface="+mn-ea"/>
              </a:rPr>
              <a:t>Tại sao cửa kính trong nhà tắm bị đọng nước sau khi ta tắm bằng nước ấm?</a:t>
            </a:r>
            <a:endParaRPr lang="en-US" sz="3200" b="1" dirty="0">
              <a:solidFill>
                <a:srgbClr val="C00000"/>
              </a:solidFill>
              <a:latin typeface="Times New Roman" panose="02020603050405020304" charset="0"/>
              <a:ea typeface="Tahoma" panose="020B0604030504040204"/>
              <a:cs typeface="Times New Roman" panose="02020603050405020304" charset="0"/>
            </a:endParaRPr>
          </a:p>
          <a:p>
            <a:pPr algn="ctr"/>
            <a:endParaRPr lang="en-US" sz="3200" b="1" dirty="0">
              <a:solidFill>
                <a:srgbClr val="C00000"/>
              </a:solidFill>
              <a:latin typeface="Times New Roman" panose="02020603050405020304" charset="0"/>
              <a:ea typeface="Tahoma" panose="020B0604030504040204"/>
              <a:cs typeface="Times New Roman" panose="02020603050405020304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6456045" y="4138930"/>
            <a:ext cx="544068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Vì nhiệt độ của cửa kính thấp hơn không khí trong phòng tắm nên hơi nước sẽ ngưng tụ ở bề mặt, làm mờ kính.</a:t>
            </a:r>
            <a:endParaRPr lang="vi-VN" sz="3200" b="1" dirty="0" err="1" smtClean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huong-dan-cach-dun-nuoc-soi-nau-an-de-nguoi-an-toan-dung-cach-760x36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7065" y="3533140"/>
            <a:ext cx="5181600" cy="2501900"/>
          </a:xfrm>
          <a:prstGeom prst="rect">
            <a:avLst/>
          </a:prstGeom>
        </p:spPr>
      </p:pic>
      <p:pic>
        <p:nvPicPr>
          <p:cNvPr id="9" name="Picture 8" descr="nc-sô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75" y="328930"/>
            <a:ext cx="5203190" cy="2868295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7094220" y="269875"/>
            <a:ext cx="4716780" cy="2687955"/>
          </a:xfrm>
          <a:prstGeom prst="wedgeRoundRectCallout">
            <a:avLst>
              <a:gd name="adj1" fmla="val -68699"/>
              <a:gd name="adj2" fmla="val 72915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70C0"/>
                </a:solidFill>
                <a:effectLst/>
                <a:latin typeface="Times New Roman" panose="02020603050405020304" charset="0"/>
                <a:ea typeface="Tahoma" panose="020B0604030504040204"/>
                <a:cs typeface="Times New Roman" panose="02020603050405020304" charset="0"/>
                <a:sym typeface="+mn-ea"/>
              </a:rPr>
              <a:t>Khi đun sôi nước, em </a:t>
            </a:r>
            <a:r>
              <a:rPr lang="en-US" altLang="vi-VN" sz="3200" b="1" dirty="0">
                <a:solidFill>
                  <a:srgbClr val="0070C0"/>
                </a:solidFill>
                <a:effectLst/>
                <a:latin typeface="Times New Roman" panose="02020603050405020304" charset="0"/>
                <a:ea typeface="Tahoma" panose="020B0604030504040204"/>
                <a:cs typeface="Times New Roman" panose="02020603050405020304" charset="0"/>
                <a:sym typeface="+mn-ea"/>
              </a:rPr>
              <a:t>q</a:t>
            </a:r>
            <a:r>
              <a:rPr lang="vi-VN" sz="3200" b="1" dirty="0">
                <a:solidFill>
                  <a:srgbClr val="0070C0"/>
                </a:solidFill>
                <a:effectLst/>
                <a:latin typeface="Times New Roman" panose="02020603050405020304" charset="0"/>
                <a:ea typeface="Tahoma" panose="020B0604030504040204"/>
                <a:cs typeface="Times New Roman" panose="02020603050405020304" charset="0"/>
                <a:sym typeface="+mn-ea"/>
              </a:rPr>
              <a:t>uan sát thấy có </a:t>
            </a:r>
          </a:p>
          <a:p>
            <a:pPr algn="ctr"/>
            <a:r>
              <a:rPr lang="vi-VN" sz="3200" b="1" dirty="0">
                <a:solidFill>
                  <a:srgbClr val="0070C0"/>
                </a:solidFill>
                <a:effectLst/>
                <a:latin typeface="Times New Roman" panose="02020603050405020304" charset="0"/>
                <a:ea typeface="Tahoma" panose="020B0604030504040204"/>
                <a:cs typeface="Times New Roman" panose="02020603050405020304" charset="0"/>
                <a:sym typeface="+mn-ea"/>
              </a:rPr>
              <a:t>hiện tượng gì trong </a:t>
            </a:r>
          </a:p>
          <a:p>
            <a:pPr algn="ctr"/>
            <a:r>
              <a:rPr lang="vi-VN" sz="3200" b="1" dirty="0">
                <a:solidFill>
                  <a:srgbClr val="0070C0"/>
                </a:solidFill>
                <a:effectLst/>
                <a:latin typeface="Times New Roman" panose="02020603050405020304" charset="0"/>
                <a:ea typeface="Tahoma" panose="020B0604030504040204"/>
                <a:cs typeface="Times New Roman" panose="02020603050405020304" charset="0"/>
                <a:sym typeface="+mn-ea"/>
              </a:rPr>
              <a:t>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charset="0"/>
                <a:ea typeface="Tahoma" panose="020B0604030504040204"/>
                <a:cs typeface="Times New Roman" panose="02020603050405020304" charset="0"/>
                <a:sym typeface="+mn-ea"/>
              </a:rPr>
              <a:t>ồ</a:t>
            </a:r>
            <a:r>
              <a:rPr lang="vi-VN" sz="3200" b="1" dirty="0">
                <a:solidFill>
                  <a:srgbClr val="0070C0"/>
                </a:solidFill>
                <a:effectLst/>
                <a:latin typeface="Times New Roman" panose="02020603050405020304" charset="0"/>
                <a:ea typeface="Tahoma" panose="020B0604030504040204"/>
                <a:cs typeface="Times New Roman" panose="02020603050405020304" charset="0"/>
                <a:sym typeface="+mn-ea"/>
              </a:rPr>
              <a:t>i thuỷ tinh?</a:t>
            </a:r>
            <a:endParaRPr lang="en-US" sz="3200" b="1" dirty="0">
              <a:solidFill>
                <a:srgbClr val="0070C0"/>
              </a:solidFill>
              <a:effectLst/>
              <a:latin typeface="Times New Roman" panose="02020603050405020304" charset="0"/>
              <a:ea typeface="Arial" panose="020B0604020202020204"/>
              <a:cs typeface="Times New Roman" panose="02020603050405020304" charset="0"/>
            </a:endParaRPr>
          </a:p>
          <a:p>
            <a:pPr algn="ctr"/>
            <a:endParaRPr lang="en-US" sz="3200" b="1" dirty="0">
              <a:solidFill>
                <a:srgbClr val="0070C0"/>
              </a:solidFill>
              <a:effectLst/>
              <a:latin typeface="Times New Roman" panose="02020603050405020304" charset="0"/>
              <a:ea typeface="Arial" panose="020B0604020202020204"/>
              <a:cs typeface="Times New Roman" panose="02020603050405020304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6476365" y="3743325"/>
            <a:ext cx="544068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Hơi nước bay lên, có nhiều bong bóng trong lòng nước  và trên mặt thoáng của nước.</a:t>
            </a:r>
            <a:endParaRPr lang="vi-VN" sz="3200" b="1" dirty="0" err="1" smtClean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7" name="直接连接符 45"/>
          <p:cNvCxnSpPr>
            <a:cxnSpLocks noChangeShapeType="1"/>
          </p:cNvCxnSpPr>
          <p:nvPr/>
        </p:nvCxnSpPr>
        <p:spPr bwMode="auto">
          <a:xfrm>
            <a:off x="6678504" y="2260621"/>
            <a:ext cx="0" cy="1221860"/>
          </a:xfrm>
          <a:prstGeom prst="line">
            <a:avLst/>
          </a:prstGeom>
          <a:blipFill>
            <a:blip r:embed="rId5"/>
            <a:stretch>
              <a:fillRect/>
            </a:stretch>
          </a:blipFill>
          <a:ln w="6350">
            <a:solidFill>
              <a:schemeClr val="bg1">
                <a:alpha val="35000"/>
              </a:schemeClr>
            </a:solidFill>
            <a:round/>
          </a:ln>
        </p:spPr>
      </p:cxnSp>
      <p:cxnSp>
        <p:nvCxnSpPr>
          <p:cNvPr id="8" name="直接连接符 46"/>
          <p:cNvCxnSpPr>
            <a:cxnSpLocks noChangeShapeType="1"/>
          </p:cNvCxnSpPr>
          <p:nvPr/>
        </p:nvCxnSpPr>
        <p:spPr bwMode="auto">
          <a:xfrm>
            <a:off x="8276696" y="2260621"/>
            <a:ext cx="0" cy="1221860"/>
          </a:xfrm>
          <a:prstGeom prst="line">
            <a:avLst/>
          </a:prstGeom>
          <a:blipFill>
            <a:blip r:embed="rId5"/>
            <a:stretch>
              <a:fillRect/>
            </a:stretch>
          </a:blipFill>
          <a:ln w="6350">
            <a:solidFill>
              <a:schemeClr val="bg1">
                <a:alpha val="35000"/>
              </a:schemeClr>
            </a:solidFill>
            <a:round/>
          </a:ln>
        </p:spPr>
      </p:cxnSp>
      <p:cxnSp>
        <p:nvCxnSpPr>
          <p:cNvPr id="10" name="直接连接符 48"/>
          <p:cNvCxnSpPr>
            <a:cxnSpLocks noChangeShapeType="1"/>
          </p:cNvCxnSpPr>
          <p:nvPr/>
        </p:nvCxnSpPr>
        <p:spPr bwMode="auto">
          <a:xfrm>
            <a:off x="11336446" y="2260621"/>
            <a:ext cx="0" cy="1221860"/>
          </a:xfrm>
          <a:prstGeom prst="line">
            <a:avLst/>
          </a:prstGeom>
          <a:blipFill>
            <a:blip r:embed="rId5"/>
            <a:stretch>
              <a:fillRect/>
            </a:stretch>
          </a:blipFill>
          <a:ln w="6350">
            <a:solidFill>
              <a:schemeClr val="bg1">
                <a:alpha val="35000"/>
              </a:schemeClr>
            </a:solidFill>
            <a:round/>
          </a:ln>
        </p:spPr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" y="-19050"/>
            <a:ext cx="12191365" cy="6858635"/>
          </a:xfrm>
          <a:prstGeom prst="rect">
            <a:avLst/>
          </a:prstGeom>
        </p:spPr>
      </p:pic>
      <p:sp>
        <p:nvSpPr>
          <p:cNvPr id="46" name="Rectangle: Rounded Corners 45"/>
          <p:cNvSpPr/>
          <p:nvPr/>
        </p:nvSpPr>
        <p:spPr>
          <a:xfrm>
            <a:off x="8700770" y="1471295"/>
            <a:ext cx="3261360" cy="4597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Quan sát vòng tuần hoàn của nước trong tự nhiên, em hãy cho biết các quá trình diễn ra trong vòng tuần hoàn này?</a:t>
            </a:r>
            <a:endParaRPr lang="en-US" sz="32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36905" y="182245"/>
            <a:ext cx="10434320" cy="672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6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HÀNH TRÌNH CỦA BÉ GIỌT NƯỚC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3" name="Video7_Tri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2410" y="855345"/>
            <a:ext cx="8195945" cy="527431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0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6"/>
          <p:cNvSpPr txBox="1"/>
          <p:nvPr/>
        </p:nvSpPr>
        <p:spPr>
          <a:xfrm>
            <a:off x="367665" y="304165"/>
            <a:ext cx="1021080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vi-VN" altLang="en-US" sz="3600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字魂20号-石头体" panose="00000500000000000000" pitchFamily="2" charset="-122"/>
                <a:cs typeface="Times New Roman" panose="02020603050405020304" charset="0"/>
              </a:rPr>
              <a:t>4. </a:t>
            </a:r>
            <a:r>
              <a:rPr lang="en-US" altLang="zh-CN" sz="3600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字魂20号-石头体" panose="00000500000000000000" pitchFamily="2" charset="-122"/>
                <a:cs typeface="Times New Roman" panose="02020603050405020304" charset="0"/>
              </a:rPr>
              <a:t>SỰ CHUYỂN THỂ CỦA CHẤT</a:t>
            </a:r>
          </a:p>
        </p:txBody>
      </p:sp>
      <p:sp>
        <p:nvSpPr>
          <p:cNvPr id="46" name="Rectangle: Rounded Corners 45"/>
          <p:cNvSpPr/>
          <p:nvPr/>
        </p:nvSpPr>
        <p:spPr>
          <a:xfrm>
            <a:off x="461645" y="1802130"/>
            <a:ext cx="11268710" cy="13068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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tự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nhiên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và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hoạt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động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con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chất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thể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chuyển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từ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thể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này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sang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thể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khác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45795" y="1083945"/>
            <a:ext cx="74002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3200" b="1" i="1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</a:rPr>
              <a:t>4.1</a:t>
            </a:r>
            <a:r>
              <a:rPr lang="vi-VN" altLang="en-US" sz="3200" b="1" i="1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</a:rPr>
              <a:t> Quan sát một số hiện tượng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645795" y="3243580"/>
            <a:ext cx="74002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3200" b="1" i="1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</a:rPr>
              <a:t>4.2</a:t>
            </a:r>
            <a:r>
              <a:rPr lang="vi-VN" altLang="en-US" sz="3200" b="1" i="1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</a:rPr>
              <a:t> Thực hành chuyển đổi thể của chất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13" grpId="1"/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/>
          <p:nvPr/>
        </p:nvSpPr>
        <p:spPr>
          <a:xfrm>
            <a:off x="595630" y="774065"/>
            <a:ext cx="740029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2800" b="1" i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a. </a:t>
            </a:r>
            <a:r>
              <a:rPr lang="vi-VN" altLang="en-US" sz="2800" b="1" i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Thí nghiệm 4: Làm nóng chảy nến</a:t>
            </a:r>
          </a:p>
          <a:p>
            <a:endParaRPr lang="en-US" altLang="vi-VN" sz="2800" b="1" i="1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894080" y="1108710"/>
            <a:ext cx="740029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vi-VN" sz="2800" b="1" i="1" u="sng">
                <a:solidFill>
                  <a:schemeClr val="accent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* Dụng cụ thí nghiệm</a:t>
            </a:r>
            <a:endParaRPr lang="en-US" altLang="vi-VN" sz="2800" b="1" i="1" u="sng">
              <a:solidFill>
                <a:schemeClr val="accent2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50000"/>
              </a:lnSpc>
            </a:pPr>
            <a:r>
              <a:rPr lang="en-US" altLang="vi-VN" sz="2800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Nến (đã được cắt nhỏ)</a:t>
            </a:r>
          </a:p>
          <a:p>
            <a:pPr>
              <a:lnSpc>
                <a:spcPct val="150000"/>
              </a:lnSpc>
            </a:pPr>
            <a:r>
              <a:rPr lang="en-US" altLang="vi-VN" sz="2800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Đèn cồn</a:t>
            </a:r>
          </a:p>
          <a:p>
            <a:pPr>
              <a:lnSpc>
                <a:spcPct val="150000"/>
              </a:lnSpc>
            </a:pPr>
            <a:r>
              <a:rPr lang="en-US" altLang="vi-VN" sz="2800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Lưới tản nhiệt</a:t>
            </a:r>
          </a:p>
          <a:p>
            <a:pPr>
              <a:lnSpc>
                <a:spcPct val="150000"/>
              </a:lnSpc>
            </a:pPr>
            <a:r>
              <a:rPr lang="en-US" altLang="vi-VN" sz="2800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Giá </a:t>
            </a:r>
            <a:r>
              <a:rPr lang="vi-VN" altLang="en-US" sz="2800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đun</a:t>
            </a:r>
            <a:endParaRPr lang="en-US" altLang="vi-VN" sz="2800" b="1" i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50000"/>
              </a:lnSpc>
            </a:pPr>
            <a:r>
              <a:rPr lang="en-US" altLang="vi-VN" sz="2800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Bát </a:t>
            </a:r>
            <a:r>
              <a:rPr lang="vi-VN" altLang="en-US" sz="2800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nhôm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894080" y="4876165"/>
            <a:ext cx="740029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vi-VN" sz="2800" b="1" i="1" u="sng">
                <a:solidFill>
                  <a:schemeClr val="accent2"/>
                </a:solidFill>
                <a:latin typeface="Times New Roman" panose="02020603050405020304" charset="0"/>
                <a:cs typeface="Times New Roman" panose="02020603050405020304" charset="0"/>
              </a:rPr>
              <a:t>* Tiến hành thí nghiệm: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473075" y="190500"/>
            <a:ext cx="74002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3200" b="1" i="1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</a:rPr>
              <a:t>4.2</a:t>
            </a:r>
            <a:r>
              <a:rPr lang="vi-VN" altLang="en-US" sz="3200" b="1" i="1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</a:rPr>
              <a:t> Thực hành chuyển đổi thể của chất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2" grpId="0"/>
      <p:bldP spid="2" grpId="1"/>
      <p:bldP spid="3" grpId="0"/>
      <p:bldP spid="3" grpId="1"/>
      <p:bldP spid="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1530</Words>
  <Application>Microsoft Office PowerPoint</Application>
  <PresentationFormat>Custom</PresentationFormat>
  <Paragraphs>218</Paragraphs>
  <Slides>27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PHIẾU HỌC TẬP SỐ 4</vt:lpstr>
      <vt:lpstr>PowerPoint Presentation</vt:lpstr>
      <vt:lpstr>PHIẾU HỌC TẬP SỐ 4</vt:lpstr>
      <vt:lpstr>PowerPoint Presentation</vt:lpstr>
      <vt:lpstr>PowerPoint Presentation</vt:lpstr>
      <vt:lpstr>PowerPoint Presentation</vt:lpstr>
      <vt:lpstr>PHIẾU HỌC TẬP SỐ 5</vt:lpstr>
      <vt:lpstr>PowerPoint Presentation</vt:lpstr>
      <vt:lpstr>PHIẾU HỌC TẬP SỐ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182</cp:revision>
  <dcterms:created xsi:type="dcterms:W3CDTF">2022-09-29T01:24:00Z</dcterms:created>
  <dcterms:modified xsi:type="dcterms:W3CDTF">2024-12-06T05:00:24Z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4AA37936440D4FBA80673A7F0605CF20</vt:lpwstr>
  </property>
  <property fmtid="{D5CDD505-2E9C-101B-9397-08002B2CF9AE}" pid="3" name="KSOProductBuildVer">
    <vt:lpwstr>1033-11.2.0.11210</vt:lpwstr>
  </property>
</Properties>
</file>