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9" r:id="rId3"/>
    <p:sldId id="260" r:id="rId4"/>
    <p:sldId id="261" r:id="rId5"/>
    <p:sldId id="262" r:id="rId6"/>
    <p:sldId id="263" r:id="rId7"/>
    <p:sldId id="264" r:id="rId8"/>
    <p:sldId id="265" r:id="rId9"/>
    <p:sldId id="266" r:id="rId10"/>
    <p:sldId id="267" r:id="rId11"/>
    <p:sldId id="276" r:id="rId12"/>
    <p:sldId id="268" r:id="rId13"/>
    <p:sldId id="269" r:id="rId14"/>
    <p:sldId id="270" r:id="rId15"/>
    <p:sldId id="271" r:id="rId16"/>
    <p:sldId id="272" r:id="rId17"/>
    <p:sldId id="273" r:id="rId18"/>
    <p:sldId id="274"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iO+F6ofq0gA1jivZoN9/+lcvexH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a:extLst>
            <a:ext uri="{FF2B5EF4-FFF2-40B4-BE49-F238E27FC236}">
              <a16:creationId xmlns:a16="http://schemas.microsoft.com/office/drawing/2014/main" id="{4B9F74A9-D103-A464-8358-E1E6CB3D5C9C}"/>
            </a:ext>
          </a:extLst>
        </p:cNvPr>
        <p:cNvGrpSpPr/>
        <p:nvPr/>
      </p:nvGrpSpPr>
      <p:grpSpPr>
        <a:xfrm>
          <a:off x="0" y="0"/>
          <a:ext cx="0" cy="0"/>
          <a:chOff x="0" y="0"/>
          <a:chExt cx="0" cy="0"/>
        </a:xfrm>
      </p:grpSpPr>
      <p:sp>
        <p:nvSpPr>
          <p:cNvPr id="240" name="Google Shape;240;p12:notes">
            <a:extLst>
              <a:ext uri="{FF2B5EF4-FFF2-40B4-BE49-F238E27FC236}">
                <a16:creationId xmlns:a16="http://schemas.microsoft.com/office/drawing/2014/main" id="{304D8C61-DBDF-97C0-38FD-BD9000A2835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2:notes">
            <a:extLst>
              <a:ext uri="{FF2B5EF4-FFF2-40B4-BE49-F238E27FC236}">
                <a16:creationId xmlns:a16="http://schemas.microsoft.com/office/drawing/2014/main" id="{A3976F35-48BD-30F0-CFFC-F47C8B61AAB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2:notes">
            <a:extLst>
              <a:ext uri="{FF2B5EF4-FFF2-40B4-BE49-F238E27FC236}">
                <a16:creationId xmlns:a16="http://schemas.microsoft.com/office/drawing/2014/main" id="{8EC6363F-2C94-B102-4AA6-F5E2D8F7953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2946833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15"/>
        <p:cNvGrpSpPr/>
        <p:nvPr/>
      </p:nvGrpSpPr>
      <p:grpSpPr>
        <a:xfrm>
          <a:off x="0" y="0"/>
          <a:ext cx="0" cy="0"/>
          <a:chOff x="0" y="0"/>
          <a:chExt cx="0" cy="0"/>
        </a:xfrm>
      </p:grpSpPr>
      <p:sp>
        <p:nvSpPr>
          <p:cNvPr id="16" name="Google Shape;1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竖排标题与文本" type="vertTitleAndTx">
  <p:cSld name="VERTICAL_TITLE_AND_VERTICAL_TEXT">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21"/>
        <p:cNvGrpSpPr/>
        <p:nvPr/>
      </p:nvGrpSpPr>
      <p:grpSpPr>
        <a:xfrm>
          <a:off x="0" y="0"/>
          <a:ext cx="0" cy="0"/>
          <a:chOff x="0" y="0"/>
          <a:chExt cx="0" cy="0"/>
        </a:xfrm>
      </p:grpSpPr>
      <p:sp>
        <p:nvSpPr>
          <p:cNvPr id="22" name="Google Shape;22;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33"/>
        <p:cNvGrpSpPr/>
        <p:nvPr/>
      </p:nvGrpSpPr>
      <p:grpSpPr>
        <a:xfrm>
          <a:off x="0" y="0"/>
          <a:ext cx="0" cy="0"/>
          <a:chOff x="0" y="0"/>
          <a:chExt cx="0" cy="0"/>
        </a:xfrm>
      </p:grpSpPr>
      <p:sp>
        <p:nvSpPr>
          <p:cNvPr id="34" name="Google Shape;34;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40"/>
        <p:cNvGrpSpPr/>
        <p:nvPr/>
      </p:nvGrpSpPr>
      <p:grpSpPr>
        <a:xfrm>
          <a:off x="0" y="0"/>
          <a:ext cx="0" cy="0"/>
          <a:chOff x="0" y="0"/>
          <a:chExt cx="0" cy="0"/>
        </a:xfrm>
      </p:grpSpPr>
      <p:sp>
        <p:nvSpPr>
          <p:cNvPr id="41" name="Google Shape;41;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49"/>
        <p:cNvGrpSpPr/>
        <p:nvPr/>
      </p:nvGrpSpPr>
      <p:grpSpPr>
        <a:xfrm>
          <a:off x="0" y="0"/>
          <a:ext cx="0" cy="0"/>
          <a:chOff x="0" y="0"/>
          <a:chExt cx="0" cy="0"/>
        </a:xfrm>
      </p:grpSpPr>
      <p:sp>
        <p:nvSpPr>
          <p:cNvPr id="50" name="Google Shape;5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4"/>
        <p:cNvGrpSpPr/>
        <p:nvPr/>
      </p:nvGrpSpPr>
      <p:grpSpPr>
        <a:xfrm>
          <a:off x="0" y="0"/>
          <a:ext cx="0" cy="0"/>
          <a:chOff x="0" y="0"/>
          <a:chExt cx="0" cy="0"/>
        </a:xfrm>
      </p:grpSpPr>
      <p:sp>
        <p:nvSpPr>
          <p:cNvPr id="55" name="Google Shape;5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58"/>
        <p:cNvGrpSpPr/>
        <p:nvPr/>
      </p:nvGrpSpPr>
      <p:grpSpPr>
        <a:xfrm>
          <a:off x="0" y="0"/>
          <a:ext cx="0" cy="0"/>
          <a:chOff x="0" y="0"/>
          <a:chExt cx="0" cy="0"/>
        </a:xfrm>
      </p:grpSpPr>
      <p:sp>
        <p:nvSpPr>
          <p:cNvPr id="59" name="Google Shape;59;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65"/>
        <p:cNvGrpSpPr/>
        <p:nvPr/>
      </p:nvGrpSpPr>
      <p:grpSpPr>
        <a:xfrm>
          <a:off x="0" y="0"/>
          <a:ext cx="0" cy="0"/>
          <a:chOff x="0" y="0"/>
          <a:chExt cx="0" cy="0"/>
        </a:xfrm>
      </p:grpSpPr>
      <p:sp>
        <p:nvSpPr>
          <p:cNvPr id="66" name="Google Shape;66;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0"/>
          <p:cNvSpPr>
            <a:spLocks noGrp="1"/>
          </p:cNvSpPr>
          <p:nvPr>
            <p:ph type="pic" idx="2"/>
          </p:nvPr>
        </p:nvSpPr>
        <p:spPr>
          <a:xfrm>
            <a:off x="5183188" y="987425"/>
            <a:ext cx="6172200" cy="4873625"/>
          </a:xfrm>
          <a:prstGeom prst="rect">
            <a:avLst/>
          </a:prstGeom>
          <a:noFill/>
          <a:ln>
            <a:noFill/>
          </a:ln>
        </p:spPr>
      </p:sp>
      <p:sp>
        <p:nvSpPr>
          <p:cNvPr id="68" name="Google Shape;68;p3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90" name="Google Shape;90;p1"/>
          <p:cNvPicPr preferRelativeResize="0"/>
          <p:nvPr/>
        </p:nvPicPr>
        <p:blipFill rotWithShape="1">
          <a:blip r:embed="rId4">
            <a:alphaModFix/>
          </a:blip>
          <a:srcRect/>
          <a:stretch/>
        </p:blipFill>
        <p:spPr>
          <a:xfrm>
            <a:off x="-10665" y="970489"/>
            <a:ext cx="12192000" cy="4463598"/>
          </a:xfrm>
          <a:prstGeom prst="rect">
            <a:avLst/>
          </a:prstGeom>
          <a:noFill/>
          <a:ln>
            <a:noFill/>
          </a:ln>
        </p:spPr>
      </p:pic>
      <p:sp>
        <p:nvSpPr>
          <p:cNvPr id="91" name="Google Shape;91;p1"/>
          <p:cNvSpPr/>
          <p:nvPr/>
        </p:nvSpPr>
        <p:spPr>
          <a:xfrm>
            <a:off x="-21329" y="3741694"/>
            <a:ext cx="12191999" cy="2357738"/>
          </a:xfrm>
          <a:prstGeom prst="rect">
            <a:avLst/>
          </a:prstGeom>
          <a:blipFill rotWithShape="1">
            <a:blip r:embed="rId5">
              <a:alphaModFix amt="38000"/>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92" name="Google Shape;92;p1"/>
          <p:cNvPicPr preferRelativeResize="0"/>
          <p:nvPr/>
        </p:nvPicPr>
        <p:blipFill rotWithShape="1">
          <a:blip r:embed="rId6">
            <a:alphaModFix/>
          </a:blip>
          <a:srcRect/>
          <a:stretch/>
        </p:blipFill>
        <p:spPr>
          <a:xfrm>
            <a:off x="-14514" y="0"/>
            <a:ext cx="1468352" cy="6858000"/>
          </a:xfrm>
          <a:prstGeom prst="rect">
            <a:avLst/>
          </a:prstGeom>
          <a:noFill/>
          <a:ln>
            <a:noFill/>
          </a:ln>
        </p:spPr>
      </p:pic>
      <p:pic>
        <p:nvPicPr>
          <p:cNvPr id="93" name="Google Shape;93;p1"/>
          <p:cNvPicPr preferRelativeResize="0"/>
          <p:nvPr/>
        </p:nvPicPr>
        <p:blipFill rotWithShape="1">
          <a:blip r:embed="rId6">
            <a:alphaModFix/>
          </a:blip>
          <a:srcRect/>
          <a:stretch/>
        </p:blipFill>
        <p:spPr>
          <a:xfrm>
            <a:off x="10723647" y="0"/>
            <a:ext cx="1468352" cy="6858000"/>
          </a:xfrm>
          <a:prstGeom prst="rect">
            <a:avLst/>
          </a:prstGeom>
          <a:noFill/>
          <a:ln>
            <a:noFill/>
          </a:ln>
        </p:spPr>
      </p:pic>
      <p:pic>
        <p:nvPicPr>
          <p:cNvPr id="94" name="Google Shape;94;p1"/>
          <p:cNvPicPr preferRelativeResize="0"/>
          <p:nvPr/>
        </p:nvPicPr>
        <p:blipFill rotWithShape="1">
          <a:blip r:embed="rId7">
            <a:alphaModFix/>
          </a:blip>
          <a:srcRect/>
          <a:stretch/>
        </p:blipFill>
        <p:spPr>
          <a:xfrm>
            <a:off x="2719164" y="77029"/>
            <a:ext cx="6838985" cy="6858000"/>
          </a:xfrm>
          <a:prstGeom prst="rect">
            <a:avLst/>
          </a:prstGeom>
          <a:noFill/>
          <a:ln>
            <a:noFill/>
          </a:ln>
        </p:spPr>
      </p:pic>
      <p:pic>
        <p:nvPicPr>
          <p:cNvPr id="95" name="Google Shape;95;p1"/>
          <p:cNvPicPr preferRelativeResize="0"/>
          <p:nvPr/>
        </p:nvPicPr>
        <p:blipFill rotWithShape="1">
          <a:blip r:embed="rId8">
            <a:alphaModFix/>
          </a:blip>
          <a:srcRect/>
          <a:stretch/>
        </p:blipFill>
        <p:spPr>
          <a:xfrm>
            <a:off x="4043118" y="898807"/>
            <a:ext cx="711200" cy="698831"/>
          </a:xfrm>
          <a:prstGeom prst="rect">
            <a:avLst/>
          </a:prstGeom>
          <a:noFill/>
          <a:ln>
            <a:noFill/>
          </a:ln>
        </p:spPr>
      </p:pic>
      <p:pic>
        <p:nvPicPr>
          <p:cNvPr id="96" name="Google Shape;96;p1"/>
          <p:cNvPicPr preferRelativeResize="0"/>
          <p:nvPr/>
        </p:nvPicPr>
        <p:blipFill rotWithShape="1">
          <a:blip r:embed="rId9">
            <a:alphaModFix/>
          </a:blip>
          <a:srcRect/>
          <a:stretch/>
        </p:blipFill>
        <p:spPr>
          <a:xfrm>
            <a:off x="5002963" y="682169"/>
            <a:ext cx="2131941" cy="621341"/>
          </a:xfrm>
          <a:prstGeom prst="rect">
            <a:avLst/>
          </a:prstGeom>
          <a:noFill/>
          <a:ln>
            <a:noFill/>
          </a:ln>
        </p:spPr>
      </p:pic>
      <p:grpSp>
        <p:nvGrpSpPr>
          <p:cNvPr id="97" name="Google Shape;97;p1"/>
          <p:cNvGrpSpPr/>
          <p:nvPr/>
        </p:nvGrpSpPr>
        <p:grpSpPr>
          <a:xfrm>
            <a:off x="21330" y="5137415"/>
            <a:ext cx="12234654" cy="1643556"/>
            <a:chOff x="0" y="3593421"/>
            <a:chExt cx="24383998" cy="3275651"/>
          </a:xfrm>
        </p:grpSpPr>
        <p:pic>
          <p:nvPicPr>
            <p:cNvPr id="98" name="Google Shape;98;p1"/>
            <p:cNvPicPr preferRelativeResize="0"/>
            <p:nvPr/>
          </p:nvPicPr>
          <p:blipFill rotWithShape="1">
            <a:blip r:embed="rId10">
              <a:alphaModFix/>
            </a:blip>
            <a:srcRect/>
            <a:stretch/>
          </p:blipFill>
          <p:spPr>
            <a:xfrm>
              <a:off x="0" y="3593421"/>
              <a:ext cx="12192000" cy="3275651"/>
            </a:xfrm>
            <a:prstGeom prst="rect">
              <a:avLst/>
            </a:prstGeom>
            <a:noFill/>
            <a:ln>
              <a:noFill/>
            </a:ln>
          </p:spPr>
        </p:pic>
        <p:pic>
          <p:nvPicPr>
            <p:cNvPr id="99" name="Google Shape;99;p1"/>
            <p:cNvPicPr preferRelativeResize="0"/>
            <p:nvPr/>
          </p:nvPicPr>
          <p:blipFill rotWithShape="1">
            <a:blip r:embed="rId10">
              <a:alphaModFix/>
            </a:blip>
            <a:srcRect/>
            <a:stretch/>
          </p:blipFill>
          <p:spPr>
            <a:xfrm flipH="1">
              <a:off x="12191999" y="3593421"/>
              <a:ext cx="12191999" cy="3275651"/>
            </a:xfrm>
            <a:prstGeom prst="rect">
              <a:avLst/>
            </a:prstGeom>
            <a:noFill/>
            <a:ln>
              <a:noFill/>
            </a:ln>
          </p:spPr>
        </p:pic>
      </p:grpSp>
      <p:sp>
        <p:nvSpPr>
          <p:cNvPr id="100" name="Google Shape;100;p1"/>
          <p:cNvSpPr txBox="1"/>
          <p:nvPr/>
        </p:nvSpPr>
        <p:spPr>
          <a:xfrm>
            <a:off x="2945219" y="3545538"/>
            <a:ext cx="9122734"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i="0" u="none" strike="noStrike" cap="none" dirty="0">
                <a:solidFill>
                  <a:srgbClr val="FF0000"/>
                </a:solidFill>
                <a:sym typeface="Arial"/>
              </a:rPr>
              <a:t>NAM QUỐC SƠN HÀ</a:t>
            </a:r>
            <a:endParaRPr sz="5400" dirty="0">
              <a:solidFill>
                <a:srgbClr val="FF0000"/>
              </a:solidFill>
            </a:endParaRPr>
          </a:p>
        </p:txBody>
      </p:sp>
      <p:sp>
        <p:nvSpPr>
          <p:cNvPr id="2" name="TextBox 1">
            <a:extLst>
              <a:ext uri="{FF2B5EF4-FFF2-40B4-BE49-F238E27FC236}">
                <a16:creationId xmlns:a16="http://schemas.microsoft.com/office/drawing/2014/main" id="{740FEFFD-C84D-5B7D-B277-B75C0B090DF1}"/>
              </a:ext>
            </a:extLst>
          </p:cNvPr>
          <p:cNvSpPr txBox="1"/>
          <p:nvPr/>
        </p:nvSpPr>
        <p:spPr>
          <a:xfrm>
            <a:off x="3572544" y="1807532"/>
            <a:ext cx="1800493"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TIẾT : 30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5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750"/>
                                        <p:tgtEl>
                                          <p:spTgt spid="92"/>
                                        </p:tgtEl>
                                      </p:cBhvr>
                                    </p:animEffect>
                                  </p:childTnLst>
                                </p:cTn>
                              </p:par>
                              <p:par>
                                <p:cTn id="8" presetID="10" presetClass="entr" presetSubtype="0" fill="hold" nodeType="withEffect">
                                  <p:stCondLst>
                                    <p:cond delay="1500"/>
                                  </p:stCondLst>
                                  <p:childTnLst>
                                    <p:set>
                                      <p:cBhvr>
                                        <p:cTn id="9" dur="1" fill="hold">
                                          <p:stCondLst>
                                            <p:cond delay="0"/>
                                          </p:stCondLst>
                                        </p:cTn>
                                        <p:tgtEl>
                                          <p:spTgt spid="93"/>
                                        </p:tgtEl>
                                        <p:attrNameLst>
                                          <p:attrName>style.visibility</p:attrName>
                                        </p:attrNameLst>
                                      </p:cBhvr>
                                      <p:to>
                                        <p:strVal val="visible"/>
                                      </p:to>
                                    </p:set>
                                    <p:animEffect transition="in" filter="fade">
                                      <p:cBhvr>
                                        <p:cTn id="10" dur="750"/>
                                        <p:tgtEl>
                                          <p:spTgt spid="93"/>
                                        </p:tgtEl>
                                      </p:cBhvr>
                                    </p:animEffect>
                                  </p:childTnLst>
                                </p:cTn>
                              </p:par>
                              <p:par>
                                <p:cTn id="11" presetID="10" presetClass="entr" presetSubtype="0" fill="hold" nodeType="withEffect">
                                  <p:stCondLst>
                                    <p:cond delay="2250"/>
                                  </p:stCondLst>
                                  <p:childTnLst>
                                    <p:set>
                                      <p:cBhvr>
                                        <p:cTn id="12" dur="1" fill="hold">
                                          <p:stCondLst>
                                            <p:cond delay="0"/>
                                          </p:stCondLst>
                                        </p:cTn>
                                        <p:tgtEl>
                                          <p:spTgt spid="97"/>
                                        </p:tgtEl>
                                        <p:attrNameLst>
                                          <p:attrName>style.visibility</p:attrName>
                                        </p:attrNameLst>
                                      </p:cBhvr>
                                      <p:to>
                                        <p:strVal val="visible"/>
                                      </p:to>
                                    </p:set>
                                    <p:animEffect transition="in" filter="fade">
                                      <p:cBhvr>
                                        <p:cTn id="13" dur="750"/>
                                        <p:tgtEl>
                                          <p:spTgt spid="97"/>
                                        </p:tgtEl>
                                      </p:cBhvr>
                                    </p:animEffect>
                                  </p:childTnLst>
                                </p:cTn>
                              </p:par>
                              <p:par>
                                <p:cTn id="14" presetID="10" presetClass="entr" presetSubtype="0" fill="hold" nodeType="withEffect">
                                  <p:stCondLst>
                                    <p:cond delay="3000"/>
                                  </p:stCondLst>
                                  <p:childTnLst>
                                    <p:set>
                                      <p:cBhvr>
                                        <p:cTn id="15" dur="1" fill="hold">
                                          <p:stCondLst>
                                            <p:cond delay="0"/>
                                          </p:stCondLst>
                                        </p:cTn>
                                        <p:tgtEl>
                                          <p:spTgt spid="90"/>
                                        </p:tgtEl>
                                        <p:attrNameLst>
                                          <p:attrName>style.visibility</p:attrName>
                                        </p:attrNameLst>
                                      </p:cBhvr>
                                      <p:to>
                                        <p:strVal val="visible"/>
                                      </p:to>
                                    </p:set>
                                    <p:animEffect transition="in" filter="fade">
                                      <p:cBhvr>
                                        <p:cTn id="16" dur="750"/>
                                        <p:tgtEl>
                                          <p:spTgt spid="90"/>
                                        </p:tgtEl>
                                      </p:cBhvr>
                                    </p:animEffect>
                                  </p:childTnLst>
                                </p:cTn>
                              </p:par>
                              <p:par>
                                <p:cTn id="17" presetID="10" presetClass="entr" presetSubtype="0" fill="hold" nodeType="withEffect">
                                  <p:stCondLst>
                                    <p:cond delay="3750"/>
                                  </p:stCondLst>
                                  <p:childTnLst>
                                    <p:set>
                                      <p:cBhvr>
                                        <p:cTn id="18" dur="1" fill="hold">
                                          <p:stCondLst>
                                            <p:cond delay="0"/>
                                          </p:stCondLst>
                                        </p:cTn>
                                        <p:tgtEl>
                                          <p:spTgt spid="91"/>
                                        </p:tgtEl>
                                        <p:attrNameLst>
                                          <p:attrName>style.visibility</p:attrName>
                                        </p:attrNameLst>
                                      </p:cBhvr>
                                      <p:to>
                                        <p:strVal val="visible"/>
                                      </p:to>
                                    </p:set>
                                    <p:animEffect transition="in" filter="fade">
                                      <p:cBhvr>
                                        <p:cTn id="19" dur="750"/>
                                        <p:tgtEl>
                                          <p:spTgt spid="91"/>
                                        </p:tgtEl>
                                      </p:cBhvr>
                                    </p:animEffect>
                                  </p:childTnLst>
                                </p:cTn>
                              </p:par>
                              <p:par>
                                <p:cTn id="20" presetID="23" presetClass="entr" presetSubtype="16" fill="hold" nodeType="withEffect">
                                  <p:stCondLst>
                                    <p:cond delay="4500"/>
                                  </p:stCondLst>
                                  <p:childTnLst>
                                    <p:set>
                                      <p:cBhvr>
                                        <p:cTn id="21" dur="1" fill="hold">
                                          <p:stCondLst>
                                            <p:cond delay="0"/>
                                          </p:stCondLst>
                                        </p:cTn>
                                        <p:tgtEl>
                                          <p:spTgt spid="94"/>
                                        </p:tgtEl>
                                        <p:attrNameLst>
                                          <p:attrName>style.visibility</p:attrName>
                                        </p:attrNameLst>
                                      </p:cBhvr>
                                      <p:to>
                                        <p:strVal val="visible"/>
                                      </p:to>
                                    </p:set>
                                    <p:anim calcmode="lin" valueType="num">
                                      <p:cBhvr additive="base">
                                        <p:cTn id="22" dur="750"/>
                                        <p:tgtEl>
                                          <p:spTgt spid="94"/>
                                        </p:tgtEl>
                                        <p:attrNameLst>
                                          <p:attrName>ppt_w</p:attrName>
                                        </p:attrNameLst>
                                      </p:cBhvr>
                                      <p:tavLst>
                                        <p:tav tm="0">
                                          <p:val>
                                            <p:strVal val="0"/>
                                          </p:val>
                                        </p:tav>
                                        <p:tav tm="100000">
                                          <p:val>
                                            <p:strVal val="#ppt_w"/>
                                          </p:val>
                                        </p:tav>
                                      </p:tavLst>
                                    </p:anim>
                                    <p:anim calcmode="lin" valueType="num">
                                      <p:cBhvr additive="base">
                                        <p:cTn id="23" dur="750"/>
                                        <p:tgtEl>
                                          <p:spTgt spid="94"/>
                                        </p:tgtEl>
                                        <p:attrNameLst>
                                          <p:attrName>ppt_h</p:attrName>
                                        </p:attrNameLst>
                                      </p:cBhvr>
                                      <p:tavLst>
                                        <p:tav tm="0">
                                          <p:val>
                                            <p:strVal val="0"/>
                                          </p:val>
                                        </p:tav>
                                        <p:tav tm="100000">
                                          <p:val>
                                            <p:strVal val="#ppt_h"/>
                                          </p:val>
                                        </p:tav>
                                      </p:tavLst>
                                    </p:anim>
                                  </p:childTnLst>
                                </p:cTn>
                              </p:par>
                              <p:par>
                                <p:cTn id="24" presetID="23" presetClass="entr" presetSubtype="16" fill="hold" nodeType="withEffect">
                                  <p:stCondLst>
                                    <p:cond delay="525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750"/>
                                        <p:tgtEl>
                                          <p:spTgt spid="95"/>
                                        </p:tgtEl>
                                        <p:attrNameLst>
                                          <p:attrName>ppt_w</p:attrName>
                                        </p:attrNameLst>
                                      </p:cBhvr>
                                      <p:tavLst>
                                        <p:tav tm="0">
                                          <p:val>
                                            <p:strVal val="0"/>
                                          </p:val>
                                        </p:tav>
                                        <p:tav tm="100000">
                                          <p:val>
                                            <p:strVal val="#ppt_w"/>
                                          </p:val>
                                        </p:tav>
                                      </p:tavLst>
                                    </p:anim>
                                    <p:anim calcmode="lin" valueType="num">
                                      <p:cBhvr additive="base">
                                        <p:cTn id="27" dur="750"/>
                                        <p:tgtEl>
                                          <p:spTgt spid="95"/>
                                        </p:tgtEl>
                                        <p:attrNameLst>
                                          <p:attrName>ppt_h</p:attrName>
                                        </p:attrNameLst>
                                      </p:cBhvr>
                                      <p:tavLst>
                                        <p:tav tm="0">
                                          <p:val>
                                            <p:strVal val="0"/>
                                          </p:val>
                                        </p:tav>
                                        <p:tav tm="100000">
                                          <p:val>
                                            <p:strVal val="#ppt_h"/>
                                          </p:val>
                                        </p:tav>
                                      </p:tavLst>
                                    </p:anim>
                                  </p:childTnLst>
                                </p:cTn>
                              </p:par>
                              <p:par>
                                <p:cTn id="28" presetID="10" presetClass="entr" presetSubtype="0" fill="hold" nodeType="withEffect">
                                  <p:stCondLst>
                                    <p:cond delay="600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750"/>
                                        <p:tgtEl>
                                          <p:spTgt spid="9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0"/>
                                        </p:tgtEl>
                                        <p:attrNameLst>
                                          <p:attrName>style.visibility</p:attrName>
                                        </p:attrNameLst>
                                      </p:cBhvr>
                                      <p:to>
                                        <p:strVal val="visible"/>
                                      </p:to>
                                    </p:set>
                                    <p:animEffect transition="in" filter="fade">
                                      <p:cBhvr>
                                        <p:cTn id="35"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12"/>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45" name="Google Shape;245;p12"/>
          <p:cNvPicPr preferRelativeResize="0"/>
          <p:nvPr/>
        </p:nvPicPr>
        <p:blipFill rotWithShape="1">
          <a:blip r:embed="rId4">
            <a:alphaModFix/>
          </a:blip>
          <a:srcRect/>
          <a:stretch/>
        </p:blipFill>
        <p:spPr>
          <a:xfrm rot="-1138187" flipH="1">
            <a:off x="9185546" y="463675"/>
            <a:ext cx="1829994" cy="598515"/>
          </a:xfrm>
          <a:prstGeom prst="rect">
            <a:avLst/>
          </a:prstGeom>
          <a:noFill/>
          <a:ln>
            <a:noFill/>
          </a:ln>
        </p:spPr>
      </p:pic>
      <p:pic>
        <p:nvPicPr>
          <p:cNvPr id="246" name="Google Shape;246;p12"/>
          <p:cNvPicPr preferRelativeResize="0"/>
          <p:nvPr/>
        </p:nvPicPr>
        <p:blipFill rotWithShape="1">
          <a:blip r:embed="rId5">
            <a:alphaModFix/>
          </a:blip>
          <a:srcRect/>
          <a:stretch/>
        </p:blipFill>
        <p:spPr>
          <a:xfrm>
            <a:off x="11263708" y="178230"/>
            <a:ext cx="762000" cy="584703"/>
          </a:xfrm>
          <a:prstGeom prst="rect">
            <a:avLst/>
          </a:prstGeom>
          <a:noFill/>
          <a:ln>
            <a:noFill/>
          </a:ln>
        </p:spPr>
      </p:pic>
      <p:sp>
        <p:nvSpPr>
          <p:cNvPr id="250" name="Google Shape;250;p12"/>
          <p:cNvSpPr txBox="1"/>
          <p:nvPr/>
        </p:nvSpPr>
        <p:spPr>
          <a:xfrm>
            <a:off x="7369" y="-57839"/>
            <a:ext cx="11055758" cy="58714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b="1">
                <a:solidFill>
                  <a:schemeClr val="dk1"/>
                </a:solidFill>
                <a:latin typeface="Times New Roman"/>
                <a:ea typeface="Times New Roman"/>
                <a:cs typeface="Times New Roman"/>
                <a:sym typeface="Times New Roman"/>
              </a:rPr>
              <a:t>b/ Quyết tâm bảo vệ nền độc lập, chủ quyền của dân tộc</a:t>
            </a:r>
            <a:endParaRPr sz="1800">
              <a:solidFill>
                <a:schemeClr val="dk1"/>
              </a:solidFill>
              <a:latin typeface="Calibri"/>
              <a:ea typeface="Calibri"/>
              <a:cs typeface="Calibri"/>
              <a:sym typeface="Calibri"/>
            </a:endParaRPr>
          </a:p>
        </p:txBody>
      </p:sp>
      <p:sp>
        <p:nvSpPr>
          <p:cNvPr id="251" name="Google Shape;251;p12"/>
          <p:cNvSpPr txBox="1"/>
          <p:nvPr/>
        </p:nvSpPr>
        <p:spPr>
          <a:xfrm>
            <a:off x="488697" y="3588800"/>
            <a:ext cx="3463871" cy="461624"/>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endParaRPr sz="1600"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54CA02A1-D480-4738-E94C-64F6DC7E9806}"/>
              </a:ext>
            </a:extLst>
          </p:cNvPr>
          <p:cNvSpPr txBox="1"/>
          <p:nvPr/>
        </p:nvSpPr>
        <p:spPr>
          <a:xfrm>
            <a:off x="2955851" y="1169581"/>
            <a:ext cx="4721164" cy="523220"/>
          </a:xfrm>
          <a:prstGeom prst="rect">
            <a:avLst/>
          </a:prstGeom>
          <a:noFill/>
        </p:spPr>
        <p:txBody>
          <a:bodyPr wrap="none" rtlCol="0">
            <a:spAutoFit/>
          </a:bodyPr>
          <a:lstStyle/>
          <a:p>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phạm</a:t>
            </a:r>
            <a:endParaRPr lang="en-US" sz="2800" dirty="0">
              <a:latin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5A7F666C-719A-5F03-8713-A3022F149771}"/>
              </a:ext>
            </a:extLst>
          </p:cNvPr>
          <p:cNvCxnSpPr>
            <a:cxnSpLocks/>
          </p:cNvCxnSpPr>
          <p:nvPr/>
        </p:nvCxnSpPr>
        <p:spPr>
          <a:xfrm>
            <a:off x="2966484" y="1692801"/>
            <a:ext cx="1095153" cy="0"/>
          </a:xfrm>
          <a:prstGeom prst="line">
            <a:avLst/>
          </a:prstGeom>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E571B7A7-D176-C86B-883A-D958704ECB04}"/>
              </a:ext>
            </a:extLst>
          </p:cNvPr>
          <p:cNvSpPr txBox="1"/>
          <p:nvPr/>
        </p:nvSpPr>
        <p:spPr>
          <a:xfrm>
            <a:off x="2158413" y="2222203"/>
            <a:ext cx="1040670"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Cớ</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0D8DD47-412A-D57E-99EF-7DE07E755D76}"/>
              </a:ext>
            </a:extLst>
          </p:cNvPr>
          <p:cNvSpPr txBox="1"/>
          <p:nvPr/>
        </p:nvSpPr>
        <p:spPr>
          <a:xfrm>
            <a:off x="3423684" y="2222196"/>
            <a:ext cx="2016899" cy="1569660"/>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phản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trời</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tuân</a:t>
            </a:r>
            <a:r>
              <a:rPr lang="en-US" sz="2400" dirty="0">
                <a:latin typeface="Times New Roman" panose="02020603050405020304" pitchFamily="18" charset="0"/>
                <a:cs typeface="Times New Roman" panose="02020603050405020304" pitchFamily="18" charset="0"/>
              </a:rPr>
              <a:t> </a:t>
            </a:r>
          </a:p>
          <a:p>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đặt</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hoá</a:t>
            </a:r>
            <a:r>
              <a:rPr lang="en-US" sz="2400" dirty="0">
                <a:latin typeface="Times New Roman" panose="02020603050405020304" pitchFamily="18" charset="0"/>
                <a:cs typeface="Times New Roman" panose="02020603050405020304" pitchFamily="18" charset="0"/>
              </a:rPr>
              <a:t> </a:t>
            </a:r>
          </a:p>
        </p:txBody>
      </p:sp>
      <p:cxnSp>
        <p:nvCxnSpPr>
          <p:cNvPr id="9" name="Straight Connector 8">
            <a:extLst>
              <a:ext uri="{FF2B5EF4-FFF2-40B4-BE49-F238E27FC236}">
                <a16:creationId xmlns:a16="http://schemas.microsoft.com/office/drawing/2014/main" id="{57ECFB0C-76F1-22F0-C836-93B889C21A78}"/>
              </a:ext>
            </a:extLst>
          </p:cNvPr>
          <p:cNvCxnSpPr>
            <a:cxnSpLocks/>
          </p:cNvCxnSpPr>
          <p:nvPr/>
        </p:nvCxnSpPr>
        <p:spPr>
          <a:xfrm>
            <a:off x="4314072" y="1692801"/>
            <a:ext cx="736393"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E35AC142-A145-8B2A-756F-5E22F5241ABD}"/>
              </a:ext>
            </a:extLst>
          </p:cNvPr>
          <p:cNvCxnSpPr>
            <a:cxnSpLocks/>
          </p:cNvCxnSpPr>
          <p:nvPr/>
        </p:nvCxnSpPr>
        <p:spPr>
          <a:xfrm>
            <a:off x="5252484" y="1696340"/>
            <a:ext cx="287079" cy="0"/>
          </a:xfrm>
          <a:prstGeom prst="line">
            <a:avLst/>
          </a:prstGeom>
        </p:spPr>
        <p:style>
          <a:lnRef idx="1">
            <a:schemeClr val="accent2"/>
          </a:lnRef>
          <a:fillRef idx="0">
            <a:schemeClr val="accent2"/>
          </a:fillRef>
          <a:effectRef idx="0">
            <a:schemeClr val="accent2"/>
          </a:effectRef>
          <a:fontRef idx="minor">
            <a:schemeClr val="tx1"/>
          </a:fontRef>
        </p:style>
      </p:cxnSp>
      <p:sp>
        <p:nvSpPr>
          <p:cNvPr id="17" name="TextBox 16">
            <a:extLst>
              <a:ext uri="{FF2B5EF4-FFF2-40B4-BE49-F238E27FC236}">
                <a16:creationId xmlns:a16="http://schemas.microsoft.com/office/drawing/2014/main" id="{7D835F2B-D9BF-250D-5F23-0DF6CE6C9FDD}"/>
              </a:ext>
            </a:extLst>
          </p:cNvPr>
          <p:cNvSpPr txBox="1"/>
          <p:nvPr/>
        </p:nvSpPr>
        <p:spPr>
          <a:xfrm>
            <a:off x="5465132" y="2222201"/>
            <a:ext cx="1680268"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rợ</a:t>
            </a:r>
            <a:endParaRPr lang="en-US" sz="2400" dirty="0">
              <a:latin typeface="Times New Roman" panose="02020603050405020304" pitchFamily="18"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8955FA66-1775-CC19-2D85-79A7D064E0D7}"/>
              </a:ext>
            </a:extLst>
          </p:cNvPr>
          <p:cNvCxnSpPr>
            <a:cxnSpLocks/>
          </p:cNvCxnSpPr>
          <p:nvPr/>
        </p:nvCxnSpPr>
        <p:spPr>
          <a:xfrm>
            <a:off x="5773477" y="1692801"/>
            <a:ext cx="1679944" cy="0"/>
          </a:xfrm>
          <a:prstGeom prst="line">
            <a:avLst/>
          </a:prstGeom>
        </p:spPr>
        <p:style>
          <a:lnRef idx="1">
            <a:schemeClr val="accent2"/>
          </a:lnRef>
          <a:fillRef idx="0">
            <a:schemeClr val="accent2"/>
          </a:fillRef>
          <a:effectRef idx="0">
            <a:schemeClr val="accent2"/>
          </a:effectRef>
          <a:fontRef idx="minor">
            <a:schemeClr val="tx1"/>
          </a:fontRef>
        </p:style>
      </p:cxnSp>
      <p:sp>
        <p:nvSpPr>
          <p:cNvPr id="21" name="TextBox 20">
            <a:extLst>
              <a:ext uri="{FF2B5EF4-FFF2-40B4-BE49-F238E27FC236}">
                <a16:creationId xmlns:a16="http://schemas.microsoft.com/office/drawing/2014/main" id="{7CCA2524-0655-92AE-51F8-8CDE88DE93FC}"/>
              </a:ext>
            </a:extLst>
          </p:cNvPr>
          <p:cNvSpPr txBox="1"/>
          <p:nvPr/>
        </p:nvSpPr>
        <p:spPr>
          <a:xfrm>
            <a:off x="7368664" y="2232831"/>
            <a:ext cx="4381328" cy="830997"/>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endParaRPr lang="en-US" sz="2400" dirty="0">
              <a:latin typeface="Times New Roman" panose="02020603050405020304" pitchFamily="18" charset="0"/>
              <a:cs typeface="Times New Roman" panose="02020603050405020304" pitchFamily="18" charset="0"/>
            </a:endParaRPr>
          </a:p>
        </p:txBody>
      </p:sp>
      <p:cxnSp>
        <p:nvCxnSpPr>
          <p:cNvPr id="23" name="Straight Arrow Connector 22">
            <a:extLst>
              <a:ext uri="{FF2B5EF4-FFF2-40B4-BE49-F238E27FC236}">
                <a16:creationId xmlns:a16="http://schemas.microsoft.com/office/drawing/2014/main" id="{F5A8B092-0070-0EEC-60E8-B3FA20F655EF}"/>
              </a:ext>
            </a:extLst>
          </p:cNvPr>
          <p:cNvCxnSpPr>
            <a:cxnSpLocks/>
            <a:endCxn id="6" idx="0"/>
          </p:cNvCxnSpPr>
          <p:nvPr/>
        </p:nvCxnSpPr>
        <p:spPr>
          <a:xfrm flipH="1">
            <a:off x="2678748" y="1692801"/>
            <a:ext cx="946954" cy="5294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D32EF25-BB0A-85E4-11A4-3F71CBF67F0E}"/>
              </a:ext>
            </a:extLst>
          </p:cNvPr>
          <p:cNvCxnSpPr>
            <a:cxnSpLocks/>
          </p:cNvCxnSpPr>
          <p:nvPr/>
        </p:nvCxnSpPr>
        <p:spPr>
          <a:xfrm flipH="1">
            <a:off x="4561367" y="1692801"/>
            <a:ext cx="191386" cy="5400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4336408-E4F3-E5BB-7A29-57FD39290839}"/>
              </a:ext>
            </a:extLst>
          </p:cNvPr>
          <p:cNvCxnSpPr>
            <a:cxnSpLocks/>
          </p:cNvCxnSpPr>
          <p:nvPr/>
        </p:nvCxnSpPr>
        <p:spPr>
          <a:xfrm>
            <a:off x="5465132" y="1743737"/>
            <a:ext cx="630868" cy="4359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4" name="Straight Arrow Connector 223">
            <a:extLst>
              <a:ext uri="{FF2B5EF4-FFF2-40B4-BE49-F238E27FC236}">
                <a16:creationId xmlns:a16="http://schemas.microsoft.com/office/drawing/2014/main" id="{3C80E942-7E61-773B-1CB8-98074323CA1C}"/>
              </a:ext>
            </a:extLst>
          </p:cNvPr>
          <p:cNvCxnSpPr>
            <a:cxnSpLocks/>
          </p:cNvCxnSpPr>
          <p:nvPr/>
        </p:nvCxnSpPr>
        <p:spPr>
          <a:xfrm>
            <a:off x="6677247" y="1743738"/>
            <a:ext cx="2169041" cy="5528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7" name="TextBox 226">
            <a:extLst>
              <a:ext uri="{FF2B5EF4-FFF2-40B4-BE49-F238E27FC236}">
                <a16:creationId xmlns:a16="http://schemas.microsoft.com/office/drawing/2014/main" id="{6C0F3370-1295-0297-5530-26C2210EC103}"/>
              </a:ext>
            </a:extLst>
          </p:cNvPr>
          <p:cNvSpPr txBox="1"/>
          <p:nvPr/>
        </p:nvSpPr>
        <p:spPr>
          <a:xfrm>
            <a:off x="2158411" y="3944677"/>
            <a:ext cx="5421677" cy="461665"/>
          </a:xfrm>
          <a:prstGeom prst="rect">
            <a:avLst/>
          </a:prstGeom>
          <a:noFill/>
        </p:spPr>
        <p:txBody>
          <a:bodyPr wrap="non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 Thái </a:t>
            </a:r>
            <a:r>
              <a:rPr lang="en-US" sz="2400" dirty="0" err="1">
                <a:solidFill>
                  <a:srgbClr val="FF0000"/>
                </a:solidFill>
                <a:latin typeface="Times New Roman" panose="02020603050405020304" pitchFamily="18" charset="0"/>
                <a:cs typeface="Times New Roman" panose="02020603050405020304" pitchFamily="18" charset="0"/>
              </a:rPr>
              <a:t>độ</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căm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phẫn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tức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giận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nhiên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28" name="TextBox 227">
            <a:extLst>
              <a:ext uri="{FF2B5EF4-FFF2-40B4-BE49-F238E27FC236}">
                <a16:creationId xmlns:a16="http://schemas.microsoft.com/office/drawing/2014/main" id="{28B5AB56-EE94-7338-58DC-88213DB3B1D1}"/>
              </a:ext>
            </a:extLst>
          </p:cNvPr>
          <p:cNvSpPr txBox="1"/>
          <p:nvPr/>
        </p:nvSpPr>
        <p:spPr>
          <a:xfrm>
            <a:off x="2583712" y="4859079"/>
            <a:ext cx="4884671" cy="461665"/>
          </a:xfrm>
          <a:prstGeom prst="rect">
            <a:avLst/>
          </a:prstGeom>
          <a:noFill/>
        </p:spPr>
        <p:txBody>
          <a:bodyPr wrap="non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=&gt; </a:t>
            </a:r>
            <a:r>
              <a:rPr lang="en-US" sz="2400" dirty="0" err="1">
                <a:solidFill>
                  <a:srgbClr val="FF0000"/>
                </a:solidFill>
                <a:latin typeface="Times New Roman" panose="02020603050405020304" pitchFamily="18" charset="0"/>
                <a:cs typeface="Times New Roman" panose="02020603050405020304" pitchFamily="18" charset="0"/>
              </a:rPr>
              <a:t>Vạch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trần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đầy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đủ</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tội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kẻ</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thù</a:t>
            </a:r>
            <a:r>
              <a:rPr lang="en-US" sz="2400"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fade">
                                      <p:cBhvr>
                                        <p:cTn id="7" dur="500"/>
                                        <p:tgtEl>
                                          <p:spTgt spid="250"/>
                                        </p:tgtEl>
                                      </p:cBhvr>
                                    </p:animEffect>
                                  </p:childTnLst>
                                </p:cTn>
                              </p:par>
                              <p:par>
                                <p:cTn id="8" presetID="10" presetClass="entr" presetSubtype="0" fill="hold" nodeType="withEffect">
                                  <p:stCondLst>
                                    <p:cond delay="0"/>
                                  </p:stCondLst>
                                  <p:childTnLst>
                                    <p:set>
                                      <p:cBhvr>
                                        <p:cTn id="9" dur="1" fill="hold">
                                          <p:stCondLst>
                                            <p:cond delay="0"/>
                                          </p:stCondLst>
                                        </p:cTn>
                                        <p:tgtEl>
                                          <p:spTgt spid="251"/>
                                        </p:tgtEl>
                                        <p:attrNameLst>
                                          <p:attrName>style.visibility</p:attrName>
                                        </p:attrNameLst>
                                      </p:cBhvr>
                                      <p:to>
                                        <p:strVal val="visible"/>
                                      </p:to>
                                    </p:set>
                                    <p:animEffect transition="in" filter="fade">
                                      <p:cBhvr>
                                        <p:cTn id="10" dur="500"/>
                                        <p:tgtEl>
                                          <p:spTgt spid="25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7" grpId="0"/>
      <p:bldP spid="21" grpId="0"/>
      <p:bldP spid="227" grpId="0"/>
      <p:bldP spid="2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a:extLst>
            <a:ext uri="{FF2B5EF4-FFF2-40B4-BE49-F238E27FC236}">
              <a16:creationId xmlns:a16="http://schemas.microsoft.com/office/drawing/2014/main" id="{79B64695-4E88-73DF-50AD-1CA4F6911DE7}"/>
            </a:ext>
          </a:extLst>
        </p:cNvPr>
        <p:cNvGrpSpPr/>
        <p:nvPr/>
      </p:nvGrpSpPr>
      <p:grpSpPr>
        <a:xfrm>
          <a:off x="0" y="0"/>
          <a:ext cx="0" cy="0"/>
          <a:chOff x="0" y="0"/>
          <a:chExt cx="0" cy="0"/>
        </a:xfrm>
      </p:grpSpPr>
      <p:pic>
        <p:nvPicPr>
          <p:cNvPr id="244" name="Google Shape;244;p12">
            <a:extLst>
              <a:ext uri="{FF2B5EF4-FFF2-40B4-BE49-F238E27FC236}">
                <a16:creationId xmlns:a16="http://schemas.microsoft.com/office/drawing/2014/main" id="{55996642-4D7F-0E84-F7BC-8791FF1E0BE4}"/>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45" name="Google Shape;245;p12">
            <a:extLst>
              <a:ext uri="{FF2B5EF4-FFF2-40B4-BE49-F238E27FC236}">
                <a16:creationId xmlns:a16="http://schemas.microsoft.com/office/drawing/2014/main" id="{C87DC0C4-7043-9912-C2FF-87DA666D3295}"/>
              </a:ext>
            </a:extLst>
          </p:cNvPr>
          <p:cNvPicPr preferRelativeResize="0"/>
          <p:nvPr/>
        </p:nvPicPr>
        <p:blipFill rotWithShape="1">
          <a:blip r:embed="rId4">
            <a:alphaModFix/>
          </a:blip>
          <a:srcRect/>
          <a:stretch/>
        </p:blipFill>
        <p:spPr>
          <a:xfrm rot="-1138187" flipH="1">
            <a:off x="9185546" y="463675"/>
            <a:ext cx="1829994" cy="598515"/>
          </a:xfrm>
          <a:prstGeom prst="rect">
            <a:avLst/>
          </a:prstGeom>
          <a:noFill/>
          <a:ln>
            <a:noFill/>
          </a:ln>
        </p:spPr>
      </p:pic>
      <p:pic>
        <p:nvPicPr>
          <p:cNvPr id="246" name="Google Shape;246;p12">
            <a:extLst>
              <a:ext uri="{FF2B5EF4-FFF2-40B4-BE49-F238E27FC236}">
                <a16:creationId xmlns:a16="http://schemas.microsoft.com/office/drawing/2014/main" id="{5E2B7BD3-72A0-FD45-29DE-CCC99506723E}"/>
              </a:ext>
            </a:extLst>
          </p:cNvPr>
          <p:cNvPicPr preferRelativeResize="0"/>
          <p:nvPr/>
        </p:nvPicPr>
        <p:blipFill rotWithShape="1">
          <a:blip r:embed="rId5">
            <a:alphaModFix/>
          </a:blip>
          <a:srcRect/>
          <a:stretch/>
        </p:blipFill>
        <p:spPr>
          <a:xfrm>
            <a:off x="11263708" y="178230"/>
            <a:ext cx="762000" cy="584703"/>
          </a:xfrm>
          <a:prstGeom prst="rect">
            <a:avLst/>
          </a:prstGeom>
          <a:noFill/>
          <a:ln>
            <a:noFill/>
          </a:ln>
        </p:spPr>
      </p:pic>
      <p:sp>
        <p:nvSpPr>
          <p:cNvPr id="250" name="Google Shape;250;p12">
            <a:extLst>
              <a:ext uri="{FF2B5EF4-FFF2-40B4-BE49-F238E27FC236}">
                <a16:creationId xmlns:a16="http://schemas.microsoft.com/office/drawing/2014/main" id="{2DE71F9D-478E-3832-8068-03295B5F49AD}"/>
              </a:ext>
            </a:extLst>
          </p:cNvPr>
          <p:cNvSpPr txBox="1"/>
          <p:nvPr/>
        </p:nvSpPr>
        <p:spPr>
          <a:xfrm>
            <a:off x="7369" y="-57839"/>
            <a:ext cx="11055758" cy="58714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b="1">
                <a:solidFill>
                  <a:schemeClr val="dk1"/>
                </a:solidFill>
                <a:latin typeface="Times New Roman"/>
                <a:ea typeface="Times New Roman"/>
                <a:cs typeface="Times New Roman"/>
                <a:sym typeface="Times New Roman"/>
              </a:rPr>
              <a:t>b/ Quyết tâm bảo vệ nền độc lập, chủ quyền của dân tộc</a:t>
            </a:r>
            <a:endParaRPr sz="1800">
              <a:solidFill>
                <a:schemeClr val="dk1"/>
              </a:solidFill>
              <a:latin typeface="Calibri"/>
              <a:ea typeface="Calibri"/>
              <a:cs typeface="Calibri"/>
              <a:sym typeface="Calibri"/>
            </a:endParaRPr>
          </a:p>
        </p:txBody>
      </p:sp>
      <p:sp>
        <p:nvSpPr>
          <p:cNvPr id="251" name="Google Shape;251;p12">
            <a:extLst>
              <a:ext uri="{FF2B5EF4-FFF2-40B4-BE49-F238E27FC236}">
                <a16:creationId xmlns:a16="http://schemas.microsoft.com/office/drawing/2014/main" id="{D6AAAFB7-A005-5153-6254-8B6B7658145F}"/>
              </a:ext>
            </a:extLst>
          </p:cNvPr>
          <p:cNvSpPr txBox="1"/>
          <p:nvPr/>
        </p:nvSpPr>
        <p:spPr>
          <a:xfrm>
            <a:off x="488697" y="3588800"/>
            <a:ext cx="3463871" cy="461624"/>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endParaRPr sz="1600"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DB8A3772-909E-F94C-19E8-31D2F5E40B9A}"/>
              </a:ext>
            </a:extLst>
          </p:cNvPr>
          <p:cNvSpPr txBox="1"/>
          <p:nvPr/>
        </p:nvSpPr>
        <p:spPr>
          <a:xfrm>
            <a:off x="2955851" y="1169581"/>
            <a:ext cx="4883068" cy="523220"/>
          </a:xfrm>
          <a:prstGeom prst="rect">
            <a:avLst/>
          </a:prstGeom>
          <a:noFill/>
        </p:spPr>
        <p:txBody>
          <a:bodyPr wrap="none" rtlCol="0">
            <a:spAutoFit/>
          </a:bodyPr>
          <a:lstStyle/>
          <a:p>
            <a:r>
              <a:rPr lang="en-US" sz="2800" dirty="0" err="1">
                <a:latin typeface="Times New Roman" panose="02020603050405020304" pitchFamily="18" charset="0"/>
                <a:cs typeface="Times New Roman" panose="02020603050405020304" pitchFamily="18" charset="0"/>
              </a:rPr>
              <a:t>Nhữ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a:t>
            </a:r>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68B2E09-E59E-2B11-E6BD-D9482FCC741B}"/>
              </a:ext>
            </a:extLst>
          </p:cNvPr>
          <p:cNvSpPr txBox="1"/>
          <p:nvPr/>
        </p:nvSpPr>
        <p:spPr>
          <a:xfrm>
            <a:off x="1233374" y="2222196"/>
            <a:ext cx="9634369" cy="830997"/>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doạ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giặc</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ta.</a:t>
            </a:r>
          </a:p>
        </p:txBody>
      </p:sp>
      <p:cxnSp>
        <p:nvCxnSpPr>
          <p:cNvPr id="26" name="Straight Arrow Connector 25">
            <a:extLst>
              <a:ext uri="{FF2B5EF4-FFF2-40B4-BE49-F238E27FC236}">
                <a16:creationId xmlns:a16="http://schemas.microsoft.com/office/drawing/2014/main" id="{04151094-C24B-7E65-CF1A-704FBBE7C5AF}"/>
              </a:ext>
            </a:extLst>
          </p:cNvPr>
          <p:cNvCxnSpPr>
            <a:cxnSpLocks/>
          </p:cNvCxnSpPr>
          <p:nvPr/>
        </p:nvCxnSpPr>
        <p:spPr>
          <a:xfrm>
            <a:off x="4752753" y="1692801"/>
            <a:ext cx="0" cy="5293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7" name="TextBox 226">
            <a:extLst>
              <a:ext uri="{FF2B5EF4-FFF2-40B4-BE49-F238E27FC236}">
                <a16:creationId xmlns:a16="http://schemas.microsoft.com/office/drawing/2014/main" id="{53A9F044-B6DF-EFFF-C436-FCC92AD534B7}"/>
              </a:ext>
            </a:extLst>
          </p:cNvPr>
          <p:cNvSpPr txBox="1"/>
          <p:nvPr/>
        </p:nvSpPr>
        <p:spPr>
          <a:xfrm>
            <a:off x="733645" y="3561903"/>
            <a:ext cx="10961655" cy="461665"/>
          </a:xfrm>
          <a:prstGeom prst="rect">
            <a:avLst/>
          </a:prstGeom>
          <a:noFill/>
        </p:spPr>
        <p:txBody>
          <a:bodyPr wrap="non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khẳng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định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quyết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tâm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bảo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vệ</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độc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lập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chủ</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quyền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lãnh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thổ</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trước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mọi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kẻ</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thù</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xâm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lược</a:t>
            </a:r>
            <a:r>
              <a:rPr lang="en-US" sz="24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1824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fade">
                                      <p:cBhvr>
                                        <p:cTn id="7" dur="500"/>
                                        <p:tgtEl>
                                          <p:spTgt spid="250"/>
                                        </p:tgtEl>
                                      </p:cBhvr>
                                    </p:animEffect>
                                  </p:childTnLst>
                                </p:cTn>
                              </p:par>
                              <p:par>
                                <p:cTn id="8" presetID="10" presetClass="entr" presetSubtype="0" fill="hold" nodeType="withEffect">
                                  <p:stCondLst>
                                    <p:cond delay="0"/>
                                  </p:stCondLst>
                                  <p:childTnLst>
                                    <p:set>
                                      <p:cBhvr>
                                        <p:cTn id="9" dur="1" fill="hold">
                                          <p:stCondLst>
                                            <p:cond delay="0"/>
                                          </p:stCondLst>
                                        </p:cTn>
                                        <p:tgtEl>
                                          <p:spTgt spid="251"/>
                                        </p:tgtEl>
                                        <p:attrNameLst>
                                          <p:attrName>style.visibility</p:attrName>
                                        </p:attrNameLst>
                                      </p:cBhvr>
                                      <p:to>
                                        <p:strVal val="visible"/>
                                      </p:to>
                                    </p:set>
                                    <p:animEffect transition="in" filter="fade">
                                      <p:cBhvr>
                                        <p:cTn id="10" dur="500"/>
                                        <p:tgtEl>
                                          <p:spTgt spid="25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2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13"/>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60" name="Google Shape;260;p13"/>
          <p:cNvPicPr preferRelativeResize="0"/>
          <p:nvPr/>
        </p:nvPicPr>
        <p:blipFill rotWithShape="1">
          <a:blip r:embed="rId4">
            <a:alphaModFix/>
          </a:blip>
          <a:srcRect/>
          <a:stretch/>
        </p:blipFill>
        <p:spPr>
          <a:xfrm rot="-1138187" flipH="1">
            <a:off x="9185546" y="463675"/>
            <a:ext cx="1829994" cy="598515"/>
          </a:xfrm>
          <a:prstGeom prst="rect">
            <a:avLst/>
          </a:prstGeom>
          <a:noFill/>
          <a:ln>
            <a:noFill/>
          </a:ln>
        </p:spPr>
      </p:pic>
      <p:pic>
        <p:nvPicPr>
          <p:cNvPr id="261" name="Google Shape;261;p13"/>
          <p:cNvPicPr preferRelativeResize="0"/>
          <p:nvPr/>
        </p:nvPicPr>
        <p:blipFill rotWithShape="1">
          <a:blip r:embed="rId5">
            <a:alphaModFix/>
          </a:blip>
          <a:srcRect/>
          <a:stretch/>
        </p:blipFill>
        <p:spPr>
          <a:xfrm>
            <a:off x="11263708" y="178230"/>
            <a:ext cx="762000" cy="584703"/>
          </a:xfrm>
          <a:prstGeom prst="rect">
            <a:avLst/>
          </a:prstGeom>
          <a:noFill/>
          <a:ln>
            <a:noFill/>
          </a:ln>
        </p:spPr>
      </p:pic>
      <p:pic>
        <p:nvPicPr>
          <p:cNvPr id="262" name="Google Shape;262;p13"/>
          <p:cNvPicPr preferRelativeResize="0"/>
          <p:nvPr/>
        </p:nvPicPr>
        <p:blipFill rotWithShape="1">
          <a:blip r:embed="rId6">
            <a:alphaModFix/>
          </a:blip>
          <a:srcRect/>
          <a:stretch/>
        </p:blipFill>
        <p:spPr>
          <a:xfrm>
            <a:off x="7145469" y="2140607"/>
            <a:ext cx="3984980" cy="3341007"/>
          </a:xfrm>
          <a:prstGeom prst="rect">
            <a:avLst/>
          </a:prstGeom>
          <a:noFill/>
          <a:ln>
            <a:noFill/>
          </a:ln>
        </p:spPr>
      </p:pic>
      <p:sp>
        <p:nvSpPr>
          <p:cNvPr id="263" name="Google Shape;263;p13"/>
          <p:cNvSpPr txBox="1"/>
          <p:nvPr/>
        </p:nvSpPr>
        <p:spPr>
          <a:xfrm>
            <a:off x="166292" y="374886"/>
            <a:ext cx="7216877" cy="1661953"/>
          </a:xfrm>
          <a:prstGeom prst="rect">
            <a:avLst/>
          </a:prstGeom>
          <a:noFill/>
          <a:ln>
            <a:noFill/>
          </a:ln>
        </p:spPr>
        <p:txBody>
          <a:bodyPr spcFirstLastPara="1" wrap="square" lIns="91425" tIns="45700" rIns="91425" bIns="45700" anchor="t" anchorCtr="0">
            <a:spAutoFit/>
          </a:bodyPr>
          <a:lstStyle/>
          <a:p>
            <a:pPr marL="180340" marR="0" lvl="0" indent="0" algn="just" rtl="0">
              <a:lnSpc>
                <a:spcPct val="150000"/>
              </a:lnSpc>
              <a:spcBef>
                <a:spcPts val="0"/>
              </a:spcBef>
              <a:spcAft>
                <a:spcPts val="0"/>
              </a:spcAft>
              <a:buClr>
                <a:srgbClr val="588198"/>
              </a:buClr>
              <a:buSzPts val="5400"/>
              <a:buFont typeface="Arial"/>
              <a:buNone/>
            </a:pPr>
            <a:endParaRPr dirty="0"/>
          </a:p>
          <a:p>
            <a:pPr marL="180340" marR="0" lvl="0" indent="0" algn="just" rtl="0">
              <a:lnSpc>
                <a:spcPct val="150000"/>
              </a:lnSpc>
              <a:spcBef>
                <a:spcPts val="0"/>
              </a:spcBef>
              <a:spcAft>
                <a:spcPts val="0"/>
              </a:spcAft>
              <a:buClr>
                <a:srgbClr val="588198"/>
              </a:buClr>
              <a:buSzPts val="5400"/>
              <a:buFont typeface="Arial"/>
              <a:buNone/>
            </a:pPr>
            <a:r>
              <a:rPr lang="en-US" sz="5400" dirty="0">
                <a:solidFill>
                  <a:srgbClr val="588198"/>
                </a:solidFill>
              </a:rPr>
              <a:t>III.</a:t>
            </a:r>
            <a:r>
              <a:rPr lang="en-US" sz="5400" dirty="0">
                <a:solidFill>
                  <a:srgbClr val="588198"/>
                </a:solidFill>
                <a:latin typeface="Arial"/>
                <a:ea typeface="Arial"/>
                <a:cs typeface="Arial"/>
                <a:sym typeface="Arial"/>
              </a:rPr>
              <a:t>TỔNG KẾT</a:t>
            </a:r>
            <a:endParaRPr sz="4400" b="0" i="0" u="none" strike="noStrike" cap="none" dirty="0">
              <a:solidFill>
                <a:srgbClr val="588198"/>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1"/>
                                        </p:tgtEl>
                                        <p:attrNameLst>
                                          <p:attrName>style.visibility</p:attrName>
                                        </p:attrNameLst>
                                      </p:cBhvr>
                                      <p:to>
                                        <p:strVal val="visible"/>
                                      </p:to>
                                    </p:set>
                                    <p:animEffect transition="in" filter="fade">
                                      <p:cBhvr>
                                        <p:cTn id="7" dur="750"/>
                                        <p:tgtEl>
                                          <p:spTgt spid="261"/>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750"/>
                                        <p:tgtEl>
                                          <p:spTgt spid="260"/>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62"/>
                                        </p:tgtEl>
                                        <p:attrNameLst>
                                          <p:attrName>style.visibility</p:attrName>
                                        </p:attrNameLst>
                                      </p:cBhvr>
                                      <p:to>
                                        <p:strVal val="visible"/>
                                      </p:to>
                                    </p:set>
                                    <p:animEffect transition="in" filter="fade">
                                      <p:cBhvr>
                                        <p:cTn id="15" dur="750"/>
                                        <p:tgtEl>
                                          <p:spTgt spid="26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63"/>
                                        </p:tgtEl>
                                        <p:attrNameLst>
                                          <p:attrName>style.visibility</p:attrName>
                                        </p:attrNameLst>
                                      </p:cBhvr>
                                      <p:to>
                                        <p:strVal val="visible"/>
                                      </p:to>
                                    </p:set>
                                    <p:animEffect transition="in" filter="fade">
                                      <p:cBhvr>
                                        <p:cTn id="2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14"/>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70" name="Google Shape;270;p14"/>
          <p:cNvPicPr preferRelativeResize="0"/>
          <p:nvPr/>
        </p:nvPicPr>
        <p:blipFill rotWithShape="1">
          <a:blip r:embed="rId4">
            <a:alphaModFix/>
          </a:blip>
          <a:srcRect/>
          <a:stretch/>
        </p:blipFill>
        <p:spPr>
          <a:xfrm rot="-1138187" flipH="1">
            <a:off x="9185546" y="463675"/>
            <a:ext cx="1829994" cy="598515"/>
          </a:xfrm>
          <a:prstGeom prst="rect">
            <a:avLst/>
          </a:prstGeom>
          <a:noFill/>
          <a:ln>
            <a:noFill/>
          </a:ln>
        </p:spPr>
      </p:pic>
      <p:pic>
        <p:nvPicPr>
          <p:cNvPr id="271" name="Google Shape;271;p14"/>
          <p:cNvPicPr preferRelativeResize="0"/>
          <p:nvPr/>
        </p:nvPicPr>
        <p:blipFill rotWithShape="1">
          <a:blip r:embed="rId5">
            <a:alphaModFix/>
          </a:blip>
          <a:srcRect/>
          <a:stretch/>
        </p:blipFill>
        <p:spPr>
          <a:xfrm>
            <a:off x="11263708" y="178230"/>
            <a:ext cx="762000" cy="584703"/>
          </a:xfrm>
          <a:prstGeom prst="rect">
            <a:avLst/>
          </a:prstGeom>
          <a:noFill/>
          <a:ln>
            <a:noFill/>
          </a:ln>
        </p:spPr>
      </p:pic>
      <p:pic>
        <p:nvPicPr>
          <p:cNvPr id="272" name="Google Shape;272;p14"/>
          <p:cNvPicPr preferRelativeResize="0"/>
          <p:nvPr/>
        </p:nvPicPr>
        <p:blipFill rotWithShape="1">
          <a:blip r:embed="rId6">
            <a:alphaModFix/>
          </a:blip>
          <a:srcRect/>
          <a:stretch/>
        </p:blipFill>
        <p:spPr>
          <a:xfrm>
            <a:off x="1079144" y="1903184"/>
            <a:ext cx="4184277" cy="3737481"/>
          </a:xfrm>
          <a:prstGeom prst="rect">
            <a:avLst/>
          </a:prstGeom>
          <a:noFill/>
          <a:ln>
            <a:noFill/>
          </a:ln>
        </p:spPr>
      </p:pic>
      <p:sp>
        <p:nvSpPr>
          <p:cNvPr id="273" name="Google Shape;273;p14"/>
          <p:cNvSpPr txBox="1"/>
          <p:nvPr/>
        </p:nvSpPr>
        <p:spPr>
          <a:xfrm>
            <a:off x="1117011" y="997350"/>
            <a:ext cx="6194322" cy="692049"/>
          </a:xfrm>
          <a:prstGeom prst="rect">
            <a:avLst/>
          </a:prstGeom>
          <a:noFill/>
          <a:ln>
            <a:noFill/>
          </a:ln>
        </p:spPr>
        <p:txBody>
          <a:bodyPr spcFirstLastPara="1" wrap="square" lIns="91425" tIns="45700" rIns="91425" bIns="45700" anchor="t" anchorCtr="0">
            <a:spAutoFit/>
          </a:bodyPr>
          <a:lstStyle/>
          <a:p>
            <a:pPr marL="30480" marR="30480" lvl="0" indent="0" algn="just" rtl="0">
              <a:lnSpc>
                <a:spcPct val="115000"/>
              </a:lnSpc>
              <a:spcBef>
                <a:spcPts val="0"/>
              </a:spcBef>
              <a:spcAft>
                <a:spcPts val="0"/>
              </a:spcAft>
              <a:buNone/>
            </a:pPr>
            <a:r>
              <a:rPr lang="en-US" sz="3600" b="1">
                <a:solidFill>
                  <a:srgbClr val="FF0000"/>
                </a:solidFill>
                <a:latin typeface="Calibri"/>
                <a:ea typeface="Calibri"/>
                <a:cs typeface="Calibri"/>
                <a:sym typeface="Calibri"/>
              </a:rPr>
              <a:t>1.Nghệ thuật </a:t>
            </a:r>
            <a:endParaRPr sz="3600">
              <a:solidFill>
                <a:srgbClr val="FF0000"/>
              </a:solidFill>
              <a:latin typeface="Calibri"/>
              <a:ea typeface="Calibri"/>
              <a:cs typeface="Calibri"/>
              <a:sym typeface="Calibri"/>
            </a:endParaRPr>
          </a:p>
        </p:txBody>
      </p:sp>
      <p:sp>
        <p:nvSpPr>
          <p:cNvPr id="274" name="Google Shape;274;p14"/>
          <p:cNvSpPr txBox="1"/>
          <p:nvPr/>
        </p:nvSpPr>
        <p:spPr>
          <a:xfrm>
            <a:off x="5427406" y="1956366"/>
            <a:ext cx="6096000" cy="2919517"/>
          </a:xfrm>
          <a:prstGeom prst="rect">
            <a:avLst/>
          </a:prstGeom>
          <a:noFill/>
          <a:ln>
            <a:noFill/>
          </a:ln>
        </p:spPr>
        <p:txBody>
          <a:bodyPr spcFirstLastPara="1" wrap="square" lIns="91425" tIns="45700" rIns="91425" bIns="45700" anchor="t" anchorCtr="0">
            <a:spAutoFit/>
          </a:bodyPr>
          <a:lstStyle/>
          <a:p>
            <a:pPr marL="30480" marR="30480" lvl="0" indent="0" algn="just" rtl="0">
              <a:lnSpc>
                <a:spcPct val="150000"/>
              </a:lnSpc>
              <a:spcBef>
                <a:spcPts val="0"/>
              </a:spcBef>
              <a:spcAft>
                <a:spcPts val="0"/>
              </a:spcAft>
              <a:buNone/>
            </a:pPr>
            <a:r>
              <a:rPr lang="en-US" sz="2800">
                <a:solidFill>
                  <a:schemeClr val="dk1"/>
                </a:solidFill>
                <a:latin typeface="Calibri"/>
                <a:ea typeface="Calibri"/>
                <a:cs typeface="Calibri"/>
                <a:sym typeface="Calibri"/>
              </a:rPr>
              <a:t>- Thể thơ thất ngôn tứ tuyệt súc tích, cô đọng cảm xúc</a:t>
            </a:r>
            <a:endParaRPr sz="2800">
              <a:solidFill>
                <a:schemeClr val="dk1"/>
              </a:solidFill>
              <a:latin typeface="Calibri"/>
              <a:ea typeface="Calibri"/>
              <a:cs typeface="Calibri"/>
              <a:sym typeface="Calibri"/>
            </a:endParaRPr>
          </a:p>
          <a:p>
            <a:pPr marL="30480" marR="30480" lvl="0" indent="0" algn="just" rtl="0">
              <a:lnSpc>
                <a:spcPct val="150000"/>
              </a:lnSpc>
              <a:spcBef>
                <a:spcPts val="1200"/>
              </a:spcBef>
              <a:spcAft>
                <a:spcPts val="0"/>
              </a:spcAft>
              <a:buNone/>
            </a:pPr>
            <a:r>
              <a:rPr lang="en-US" sz="2800">
                <a:solidFill>
                  <a:schemeClr val="dk1"/>
                </a:solidFill>
                <a:latin typeface="Calibri"/>
                <a:ea typeface="Calibri"/>
                <a:cs typeface="Calibri"/>
                <a:sym typeface="Calibri"/>
              </a:rPr>
              <a:t>- Lời thơ đanh thép, hào hùng, dõng dạc</a:t>
            </a:r>
            <a:endParaRPr sz="2800">
              <a:solidFill>
                <a:schemeClr val="dk1"/>
              </a:solidFill>
              <a:latin typeface="Calibri"/>
              <a:ea typeface="Calibri"/>
              <a:cs typeface="Calibri"/>
              <a:sym typeface="Calibri"/>
            </a:endParaRPr>
          </a:p>
          <a:p>
            <a:pPr marL="0" marR="0" lvl="0" indent="0" algn="l" rtl="0">
              <a:lnSpc>
                <a:spcPct val="150000"/>
              </a:lnSpc>
              <a:spcBef>
                <a:spcPts val="1200"/>
              </a:spcBef>
              <a:spcAft>
                <a:spcPts val="0"/>
              </a:spcAft>
              <a:buNone/>
            </a:pPr>
            <a:r>
              <a:rPr lang="en-US" sz="2800">
                <a:solidFill>
                  <a:schemeClr val="dk1"/>
                </a:solidFill>
                <a:latin typeface="Calibri"/>
                <a:ea typeface="Calibri"/>
                <a:cs typeface="Calibri"/>
                <a:sym typeface="Calibri"/>
              </a:rPr>
              <a:t>- Cảm xúc dồn nén trong từng câu chữ</a:t>
            </a:r>
            <a:endParaRPr sz="2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3"/>
                                        </p:tgtEl>
                                        <p:attrNameLst>
                                          <p:attrName>style.visibility</p:attrName>
                                        </p:attrNameLst>
                                      </p:cBhvr>
                                      <p:to>
                                        <p:strVal val="visible"/>
                                      </p:to>
                                    </p:set>
                                    <p:anim calcmode="lin" valueType="num">
                                      <p:cBhvr additive="base">
                                        <p:cTn id="7" dur="500"/>
                                        <p:tgtEl>
                                          <p:spTgt spid="27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2"/>
                                        </p:tgtEl>
                                        <p:attrNameLst>
                                          <p:attrName>style.visibility</p:attrName>
                                        </p:attrNameLst>
                                      </p:cBhvr>
                                      <p:to>
                                        <p:strVal val="visible"/>
                                      </p:to>
                                    </p:set>
                                    <p:animEffect transition="in" filter="fade">
                                      <p:cBhvr>
                                        <p:cTn id="12" dur="500"/>
                                        <p:tgtEl>
                                          <p:spTgt spid="27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74"/>
                                        </p:tgtEl>
                                        <p:attrNameLst>
                                          <p:attrName>style.visibility</p:attrName>
                                        </p:attrNameLst>
                                      </p:cBhvr>
                                      <p:to>
                                        <p:strVal val="visible"/>
                                      </p:to>
                                    </p:set>
                                    <p:anim calcmode="lin" valueType="num">
                                      <p:cBhvr additive="base">
                                        <p:cTn id="17" dur="500"/>
                                        <p:tgtEl>
                                          <p:spTgt spid="2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15"/>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81" name="Google Shape;281;p15"/>
          <p:cNvPicPr preferRelativeResize="0"/>
          <p:nvPr/>
        </p:nvPicPr>
        <p:blipFill rotWithShape="1">
          <a:blip r:embed="rId4">
            <a:alphaModFix/>
          </a:blip>
          <a:srcRect/>
          <a:stretch/>
        </p:blipFill>
        <p:spPr>
          <a:xfrm rot="-1138187" flipH="1">
            <a:off x="9185546" y="463675"/>
            <a:ext cx="1829994" cy="598515"/>
          </a:xfrm>
          <a:prstGeom prst="rect">
            <a:avLst/>
          </a:prstGeom>
          <a:noFill/>
          <a:ln>
            <a:noFill/>
          </a:ln>
        </p:spPr>
      </p:pic>
      <p:pic>
        <p:nvPicPr>
          <p:cNvPr id="282" name="Google Shape;282;p15"/>
          <p:cNvPicPr preferRelativeResize="0"/>
          <p:nvPr/>
        </p:nvPicPr>
        <p:blipFill rotWithShape="1">
          <a:blip r:embed="rId5">
            <a:alphaModFix/>
          </a:blip>
          <a:srcRect/>
          <a:stretch/>
        </p:blipFill>
        <p:spPr>
          <a:xfrm>
            <a:off x="11263708" y="178230"/>
            <a:ext cx="762000" cy="584703"/>
          </a:xfrm>
          <a:prstGeom prst="rect">
            <a:avLst/>
          </a:prstGeom>
          <a:noFill/>
          <a:ln>
            <a:noFill/>
          </a:ln>
        </p:spPr>
      </p:pic>
      <p:pic>
        <p:nvPicPr>
          <p:cNvPr id="283" name="Google Shape;283;p15"/>
          <p:cNvPicPr preferRelativeResize="0"/>
          <p:nvPr/>
        </p:nvPicPr>
        <p:blipFill rotWithShape="1">
          <a:blip r:embed="rId6">
            <a:alphaModFix/>
          </a:blip>
          <a:srcRect/>
          <a:stretch/>
        </p:blipFill>
        <p:spPr>
          <a:xfrm>
            <a:off x="1079144" y="1903184"/>
            <a:ext cx="4184277" cy="3737481"/>
          </a:xfrm>
          <a:prstGeom prst="rect">
            <a:avLst/>
          </a:prstGeom>
          <a:noFill/>
          <a:ln>
            <a:noFill/>
          </a:ln>
        </p:spPr>
      </p:pic>
      <p:sp>
        <p:nvSpPr>
          <p:cNvPr id="284" name="Google Shape;284;p15"/>
          <p:cNvSpPr txBox="1"/>
          <p:nvPr/>
        </p:nvSpPr>
        <p:spPr>
          <a:xfrm>
            <a:off x="1117011" y="997350"/>
            <a:ext cx="6194322" cy="692049"/>
          </a:xfrm>
          <a:prstGeom prst="rect">
            <a:avLst/>
          </a:prstGeom>
          <a:noFill/>
          <a:ln>
            <a:noFill/>
          </a:ln>
        </p:spPr>
        <p:txBody>
          <a:bodyPr spcFirstLastPara="1" wrap="square" lIns="91425" tIns="45700" rIns="91425" bIns="45700" anchor="t" anchorCtr="0">
            <a:spAutoFit/>
          </a:bodyPr>
          <a:lstStyle/>
          <a:p>
            <a:pPr marL="30480" marR="30480" lvl="0" indent="0" algn="just" rtl="0">
              <a:lnSpc>
                <a:spcPct val="115000"/>
              </a:lnSpc>
              <a:spcBef>
                <a:spcPts val="0"/>
              </a:spcBef>
              <a:spcAft>
                <a:spcPts val="0"/>
              </a:spcAft>
              <a:buNone/>
            </a:pPr>
            <a:r>
              <a:rPr lang="en-US" sz="3600" b="1">
                <a:solidFill>
                  <a:srgbClr val="FF0000"/>
                </a:solidFill>
                <a:latin typeface="Calibri"/>
                <a:ea typeface="Calibri"/>
                <a:cs typeface="Calibri"/>
                <a:sym typeface="Calibri"/>
              </a:rPr>
              <a:t>2. Nội dung</a:t>
            </a:r>
            <a:endParaRPr/>
          </a:p>
        </p:txBody>
      </p:sp>
      <p:sp>
        <p:nvSpPr>
          <p:cNvPr id="285" name="Google Shape;285;p15"/>
          <p:cNvSpPr txBox="1"/>
          <p:nvPr/>
        </p:nvSpPr>
        <p:spPr>
          <a:xfrm>
            <a:off x="5427406" y="1956366"/>
            <a:ext cx="6096000" cy="4549835"/>
          </a:xfrm>
          <a:prstGeom prst="rect">
            <a:avLst/>
          </a:prstGeom>
          <a:noFill/>
          <a:ln>
            <a:noFill/>
          </a:ln>
        </p:spPr>
        <p:txBody>
          <a:bodyPr spcFirstLastPara="1" wrap="square" lIns="91425" tIns="45700" rIns="91425" bIns="45700" anchor="t" anchorCtr="0">
            <a:spAutoFit/>
          </a:bodyPr>
          <a:lstStyle/>
          <a:p>
            <a:pPr marL="30480" marR="30480" lvl="0" indent="0" algn="just" rtl="0">
              <a:lnSpc>
                <a:spcPct val="150000"/>
              </a:lnSpc>
              <a:spcBef>
                <a:spcPts val="0"/>
              </a:spcBef>
              <a:spcAft>
                <a:spcPts val="0"/>
              </a:spcAft>
              <a:buNone/>
            </a:pPr>
            <a:r>
              <a:rPr lang="en-US" sz="2800">
                <a:solidFill>
                  <a:schemeClr val="dk1"/>
                </a:solidFill>
                <a:latin typeface="Calibri"/>
                <a:ea typeface="Calibri"/>
                <a:cs typeface="Calibri"/>
                <a:sym typeface="Calibri"/>
              </a:rPr>
              <a:t>Bài thơ là bản Tuyên ngôn độc lập đầu tiên của dân tộc khẳng định chủ quyền đất nước. Sự khẳng định tuyệt đối cùng quyết tâm bảo vệ toàn vẹn chủ quyền trước những kẻ xâm lăng, cảnh báo bất cứ kẻ nào dám xâm phạm vào chủ quyền đều phải chuốc lấy thất bại.</a:t>
            </a:r>
            <a:endParaRPr sz="2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4"/>
                                        </p:tgtEl>
                                        <p:attrNameLst>
                                          <p:attrName>style.visibility</p:attrName>
                                        </p:attrNameLst>
                                      </p:cBhvr>
                                      <p:to>
                                        <p:strVal val="visible"/>
                                      </p:to>
                                    </p:set>
                                    <p:animEffect transition="in" filter="fade">
                                      <p:cBhvr>
                                        <p:cTn id="7" dur="500"/>
                                        <p:tgtEl>
                                          <p:spTgt spid="2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3"/>
                                        </p:tgtEl>
                                        <p:attrNameLst>
                                          <p:attrName>style.visibility</p:attrName>
                                        </p:attrNameLst>
                                      </p:cBhvr>
                                      <p:to>
                                        <p:strVal val="visible"/>
                                      </p:to>
                                    </p:set>
                                    <p:animEffect transition="in" filter="fade">
                                      <p:cBhvr>
                                        <p:cTn id="12" dur="500"/>
                                        <p:tgtEl>
                                          <p:spTgt spid="2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5"/>
                                        </p:tgtEl>
                                        <p:attrNameLst>
                                          <p:attrName>style.visibility</p:attrName>
                                        </p:attrNameLst>
                                      </p:cBhvr>
                                      <p:to>
                                        <p:strVal val="visible"/>
                                      </p:to>
                                    </p:set>
                                    <p:animEffect transition="in" filter="fade">
                                      <p:cBhvr>
                                        <p:cTn id="17" dur="500"/>
                                        <p:tgtEl>
                                          <p:spTgt spid="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16"/>
          <p:cNvPicPr preferRelativeResize="0"/>
          <p:nvPr/>
        </p:nvPicPr>
        <p:blipFill rotWithShape="1">
          <a:blip r:embed="rId3">
            <a:alphaModFix/>
          </a:blip>
          <a:srcRect/>
          <a:stretch/>
        </p:blipFill>
        <p:spPr>
          <a:xfrm>
            <a:off x="-1" y="0"/>
            <a:ext cx="12192000" cy="6858000"/>
          </a:xfrm>
          <a:prstGeom prst="rect">
            <a:avLst/>
          </a:prstGeom>
          <a:noFill/>
          <a:ln>
            <a:noFill/>
          </a:ln>
        </p:spPr>
      </p:pic>
      <p:pic>
        <p:nvPicPr>
          <p:cNvPr id="292" name="Google Shape;292;p16"/>
          <p:cNvPicPr preferRelativeResize="0"/>
          <p:nvPr/>
        </p:nvPicPr>
        <p:blipFill rotWithShape="1">
          <a:blip r:embed="rId4">
            <a:alphaModFix/>
          </a:blip>
          <a:srcRect/>
          <a:stretch/>
        </p:blipFill>
        <p:spPr>
          <a:xfrm>
            <a:off x="10723647" y="0"/>
            <a:ext cx="1468352" cy="6858000"/>
          </a:xfrm>
          <a:prstGeom prst="rect">
            <a:avLst/>
          </a:prstGeom>
          <a:noFill/>
          <a:ln>
            <a:noFill/>
          </a:ln>
        </p:spPr>
      </p:pic>
      <p:pic>
        <p:nvPicPr>
          <p:cNvPr id="293" name="Google Shape;293;p16"/>
          <p:cNvPicPr preferRelativeResize="0"/>
          <p:nvPr/>
        </p:nvPicPr>
        <p:blipFill rotWithShape="1">
          <a:blip r:embed="rId5">
            <a:alphaModFix/>
          </a:blip>
          <a:srcRect/>
          <a:stretch/>
        </p:blipFill>
        <p:spPr>
          <a:xfrm flipH="1">
            <a:off x="0" y="3102674"/>
            <a:ext cx="10723647" cy="5025054"/>
          </a:xfrm>
          <a:prstGeom prst="rect">
            <a:avLst/>
          </a:prstGeom>
          <a:noFill/>
          <a:ln>
            <a:noFill/>
          </a:ln>
        </p:spPr>
      </p:pic>
      <p:pic>
        <p:nvPicPr>
          <p:cNvPr id="294" name="Google Shape;294;p16"/>
          <p:cNvPicPr preferRelativeResize="0"/>
          <p:nvPr/>
        </p:nvPicPr>
        <p:blipFill rotWithShape="1">
          <a:blip r:embed="rId6">
            <a:alphaModFix/>
          </a:blip>
          <a:srcRect/>
          <a:stretch/>
        </p:blipFill>
        <p:spPr>
          <a:xfrm>
            <a:off x="1739900" y="326614"/>
            <a:ext cx="2501900" cy="818268"/>
          </a:xfrm>
          <a:prstGeom prst="rect">
            <a:avLst/>
          </a:prstGeom>
          <a:noFill/>
          <a:ln>
            <a:noFill/>
          </a:ln>
        </p:spPr>
      </p:pic>
      <p:pic>
        <p:nvPicPr>
          <p:cNvPr id="295" name="Google Shape;295;p16"/>
          <p:cNvPicPr preferRelativeResize="0"/>
          <p:nvPr/>
        </p:nvPicPr>
        <p:blipFill rotWithShape="1">
          <a:blip r:embed="rId7">
            <a:alphaModFix/>
          </a:blip>
          <a:srcRect/>
          <a:stretch/>
        </p:blipFill>
        <p:spPr>
          <a:xfrm>
            <a:off x="460375" y="418981"/>
            <a:ext cx="911225" cy="699207"/>
          </a:xfrm>
          <a:prstGeom prst="rect">
            <a:avLst/>
          </a:prstGeom>
          <a:noFill/>
          <a:ln>
            <a:noFill/>
          </a:ln>
        </p:spPr>
      </p:pic>
      <p:pic>
        <p:nvPicPr>
          <p:cNvPr id="296" name="Google Shape;296;p16"/>
          <p:cNvPicPr preferRelativeResize="0"/>
          <p:nvPr/>
        </p:nvPicPr>
        <p:blipFill rotWithShape="1">
          <a:blip r:embed="rId8">
            <a:alphaModFix/>
          </a:blip>
          <a:srcRect/>
          <a:stretch/>
        </p:blipFill>
        <p:spPr>
          <a:xfrm>
            <a:off x="7148560" y="1478831"/>
            <a:ext cx="2899526" cy="2430963"/>
          </a:xfrm>
          <a:prstGeom prst="rect">
            <a:avLst/>
          </a:prstGeom>
          <a:noFill/>
          <a:ln>
            <a:noFill/>
          </a:ln>
        </p:spPr>
      </p:pic>
      <p:grpSp>
        <p:nvGrpSpPr>
          <p:cNvPr id="297" name="Google Shape;297;p16"/>
          <p:cNvGrpSpPr/>
          <p:nvPr/>
        </p:nvGrpSpPr>
        <p:grpSpPr>
          <a:xfrm>
            <a:off x="1035735" y="317354"/>
            <a:ext cx="8110627" cy="2967852"/>
            <a:chOff x="9178782" y="695654"/>
            <a:chExt cx="1940027" cy="2967852"/>
          </a:xfrm>
        </p:grpSpPr>
        <p:sp>
          <p:nvSpPr>
            <p:cNvPr id="298" name="Google Shape;298;p16"/>
            <p:cNvSpPr txBox="1"/>
            <p:nvPr/>
          </p:nvSpPr>
          <p:spPr>
            <a:xfrm>
              <a:off x="10322940" y="695654"/>
              <a:ext cx="795869" cy="110799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588198"/>
                </a:buClr>
                <a:buSzPts val="6600"/>
                <a:buFont typeface="Arial"/>
                <a:buNone/>
              </a:pPr>
              <a:endParaRPr sz="6600" b="1" i="0" u="none" strike="noStrike" cap="none" dirty="0">
                <a:solidFill>
                  <a:srgbClr val="588198"/>
                </a:solidFill>
                <a:latin typeface="Arial"/>
                <a:ea typeface="Arial"/>
                <a:cs typeface="Arial"/>
                <a:sym typeface="Arial"/>
              </a:endParaRPr>
            </a:p>
          </p:txBody>
        </p:sp>
        <p:sp>
          <p:nvSpPr>
            <p:cNvPr id="299" name="Google Shape;299;p16"/>
            <p:cNvSpPr txBox="1"/>
            <p:nvPr/>
          </p:nvSpPr>
          <p:spPr>
            <a:xfrm>
              <a:off x="9178782" y="2340067"/>
              <a:ext cx="1362496" cy="132343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588198"/>
                </a:buClr>
                <a:buSzPts val="8000"/>
                <a:buFont typeface="Arial"/>
                <a:buNone/>
              </a:pPr>
              <a:r>
                <a:rPr lang="en-US" sz="8000" dirty="0" err="1">
                  <a:solidFill>
                    <a:srgbClr val="588198"/>
                  </a:solidFill>
                </a:rPr>
                <a:t>L</a:t>
              </a:r>
              <a:r>
                <a:rPr lang="en-US" sz="8000" b="0" i="0" u="none" strike="noStrike" cap="none" dirty="0" err="1">
                  <a:solidFill>
                    <a:srgbClr val="588198"/>
                  </a:solidFill>
                  <a:latin typeface="Arial"/>
                  <a:ea typeface="Arial"/>
                  <a:cs typeface="Arial"/>
                  <a:sym typeface="Arial"/>
                </a:rPr>
                <a:t>uyện</a:t>
              </a:r>
              <a:r>
                <a:rPr lang="en-US" sz="8000" b="0" i="0" u="none" strike="noStrike" cap="none" dirty="0">
                  <a:solidFill>
                    <a:srgbClr val="588198"/>
                  </a:solidFill>
                  <a:latin typeface="Arial"/>
                  <a:ea typeface="Arial"/>
                  <a:cs typeface="Arial"/>
                  <a:sym typeface="Arial"/>
                </a:rPr>
                <a:t> </a:t>
              </a:r>
              <a:r>
                <a:rPr lang="en-US" sz="8000" b="0" i="0" u="none" strike="noStrike" cap="none" dirty="0" err="1">
                  <a:solidFill>
                    <a:srgbClr val="588198"/>
                  </a:solidFill>
                  <a:latin typeface="Arial"/>
                  <a:ea typeface="Arial"/>
                  <a:cs typeface="Arial"/>
                  <a:sym typeface="Arial"/>
                </a:rPr>
                <a:t>tập</a:t>
              </a:r>
              <a:endParaRPr sz="8000" b="0" i="0" u="none" strike="noStrike" cap="none" dirty="0">
                <a:solidFill>
                  <a:srgbClr val="588198"/>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2"/>
                                        </p:tgtEl>
                                        <p:attrNameLst>
                                          <p:attrName>style.visibility</p:attrName>
                                        </p:attrNameLst>
                                      </p:cBhvr>
                                      <p:to>
                                        <p:strVal val="visible"/>
                                      </p:to>
                                    </p:set>
                                    <p:animEffect transition="in" filter="fade">
                                      <p:cBhvr>
                                        <p:cTn id="7" dur="750"/>
                                        <p:tgtEl>
                                          <p:spTgt spid="29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295"/>
                                        </p:tgtEl>
                                        <p:attrNameLst>
                                          <p:attrName>style.visibility</p:attrName>
                                        </p:attrNameLst>
                                      </p:cBhvr>
                                      <p:to>
                                        <p:strVal val="visible"/>
                                      </p:to>
                                    </p:set>
                                    <p:animEffect transition="in" filter="fade">
                                      <p:cBhvr>
                                        <p:cTn id="11" dur="750"/>
                                        <p:tgtEl>
                                          <p:spTgt spid="295"/>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94"/>
                                        </p:tgtEl>
                                        <p:attrNameLst>
                                          <p:attrName>style.visibility</p:attrName>
                                        </p:attrNameLst>
                                      </p:cBhvr>
                                      <p:to>
                                        <p:strVal val="visible"/>
                                      </p:to>
                                    </p:set>
                                    <p:animEffect transition="in" filter="fade">
                                      <p:cBhvr>
                                        <p:cTn id="15" dur="750"/>
                                        <p:tgtEl>
                                          <p:spTgt spid="294"/>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293"/>
                                        </p:tgtEl>
                                        <p:attrNameLst>
                                          <p:attrName>style.visibility</p:attrName>
                                        </p:attrNameLst>
                                      </p:cBhvr>
                                      <p:to>
                                        <p:strVal val="visible"/>
                                      </p:to>
                                    </p:set>
                                    <p:animEffect transition="in" filter="fade">
                                      <p:cBhvr>
                                        <p:cTn id="19" dur="750"/>
                                        <p:tgtEl>
                                          <p:spTgt spid="293"/>
                                        </p:tgtEl>
                                      </p:cBhvr>
                                    </p:animEffect>
                                  </p:childTnLst>
                                </p:cTn>
                              </p:par>
                            </p:childTnLst>
                          </p:cTn>
                        </p:par>
                        <p:par>
                          <p:cTn id="20" fill="hold">
                            <p:stCondLst>
                              <p:cond delay="3000"/>
                            </p:stCondLst>
                            <p:childTnLst>
                              <p:par>
                                <p:cTn id="21" presetID="23" presetClass="entr" presetSubtype="16" fill="hold" nodeType="afterEffect">
                                  <p:stCondLst>
                                    <p:cond delay="0"/>
                                  </p:stCondLst>
                                  <p:childTnLst>
                                    <p:set>
                                      <p:cBhvr>
                                        <p:cTn id="22" dur="1" fill="hold">
                                          <p:stCondLst>
                                            <p:cond delay="0"/>
                                          </p:stCondLst>
                                        </p:cTn>
                                        <p:tgtEl>
                                          <p:spTgt spid="296"/>
                                        </p:tgtEl>
                                        <p:attrNameLst>
                                          <p:attrName>style.visibility</p:attrName>
                                        </p:attrNameLst>
                                      </p:cBhvr>
                                      <p:to>
                                        <p:strVal val="visible"/>
                                      </p:to>
                                    </p:set>
                                    <p:anim calcmode="lin" valueType="num">
                                      <p:cBhvr additive="base">
                                        <p:cTn id="23" dur="750"/>
                                        <p:tgtEl>
                                          <p:spTgt spid="296"/>
                                        </p:tgtEl>
                                        <p:attrNameLst>
                                          <p:attrName>ppt_w</p:attrName>
                                        </p:attrNameLst>
                                      </p:cBhvr>
                                      <p:tavLst>
                                        <p:tav tm="0">
                                          <p:val>
                                            <p:strVal val="0"/>
                                          </p:val>
                                        </p:tav>
                                        <p:tav tm="100000">
                                          <p:val>
                                            <p:strVal val="#ppt_w"/>
                                          </p:val>
                                        </p:tav>
                                      </p:tavLst>
                                    </p:anim>
                                    <p:anim calcmode="lin" valueType="num">
                                      <p:cBhvr additive="base">
                                        <p:cTn id="24" dur="750"/>
                                        <p:tgtEl>
                                          <p:spTgt spid="296"/>
                                        </p:tgtEl>
                                        <p:attrNameLst>
                                          <p:attrName>ppt_h</p:attrName>
                                        </p:attrNameLst>
                                      </p:cBhvr>
                                      <p:tavLst>
                                        <p:tav tm="0">
                                          <p:val>
                                            <p:strVal val="0"/>
                                          </p:val>
                                        </p:tav>
                                        <p:tav tm="100000">
                                          <p:val>
                                            <p:strVal val="#ppt_h"/>
                                          </p:val>
                                        </p:tav>
                                      </p:tavLst>
                                    </p:anim>
                                  </p:childTnLst>
                                </p:cTn>
                              </p:par>
                            </p:childTnLst>
                          </p:cTn>
                        </p:par>
                        <p:par>
                          <p:cTn id="25" fill="hold">
                            <p:stCondLst>
                              <p:cond delay="3750"/>
                            </p:stCondLst>
                            <p:childTnLst>
                              <p:par>
                                <p:cTn id="26" presetID="10" presetClass="entr" presetSubtype="0" fill="hold" nodeType="afterEffect">
                                  <p:stCondLst>
                                    <p:cond delay="0"/>
                                  </p:stCondLst>
                                  <p:childTnLst>
                                    <p:set>
                                      <p:cBhvr>
                                        <p:cTn id="27" dur="1" fill="hold">
                                          <p:stCondLst>
                                            <p:cond delay="0"/>
                                          </p:stCondLst>
                                        </p:cTn>
                                        <p:tgtEl>
                                          <p:spTgt spid="297"/>
                                        </p:tgtEl>
                                        <p:attrNameLst>
                                          <p:attrName>style.visibility</p:attrName>
                                        </p:attrNameLst>
                                      </p:cBhvr>
                                      <p:to>
                                        <p:strVal val="visible"/>
                                      </p:to>
                                    </p:set>
                                    <p:animEffect transition="in" filter="fade">
                                      <p:cBhvr>
                                        <p:cTn id="28" dur="750"/>
                                        <p:tgtEl>
                                          <p:spTgt spid="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17"/>
          <p:cNvPicPr preferRelativeResize="0"/>
          <p:nvPr/>
        </p:nvPicPr>
        <p:blipFill rotWithShape="1">
          <a:blip r:embed="rId3">
            <a:alphaModFix/>
          </a:blip>
          <a:srcRect/>
          <a:stretch/>
        </p:blipFill>
        <p:spPr>
          <a:xfrm>
            <a:off x="-1" y="0"/>
            <a:ext cx="12192000" cy="6858000"/>
          </a:xfrm>
          <a:prstGeom prst="rect">
            <a:avLst/>
          </a:prstGeom>
          <a:noFill/>
          <a:ln>
            <a:noFill/>
          </a:ln>
        </p:spPr>
      </p:pic>
      <p:pic>
        <p:nvPicPr>
          <p:cNvPr id="306" name="Google Shape;306;p17"/>
          <p:cNvPicPr preferRelativeResize="0"/>
          <p:nvPr/>
        </p:nvPicPr>
        <p:blipFill rotWithShape="1">
          <a:blip r:embed="rId4">
            <a:alphaModFix/>
          </a:blip>
          <a:srcRect/>
          <a:stretch/>
        </p:blipFill>
        <p:spPr>
          <a:xfrm>
            <a:off x="10723647" y="0"/>
            <a:ext cx="1468352" cy="6858000"/>
          </a:xfrm>
          <a:prstGeom prst="rect">
            <a:avLst/>
          </a:prstGeom>
          <a:noFill/>
          <a:ln>
            <a:noFill/>
          </a:ln>
        </p:spPr>
      </p:pic>
      <p:pic>
        <p:nvPicPr>
          <p:cNvPr id="307" name="Google Shape;307;p17"/>
          <p:cNvPicPr preferRelativeResize="0"/>
          <p:nvPr/>
        </p:nvPicPr>
        <p:blipFill rotWithShape="1">
          <a:blip r:embed="rId5">
            <a:alphaModFix/>
          </a:blip>
          <a:srcRect/>
          <a:stretch/>
        </p:blipFill>
        <p:spPr>
          <a:xfrm flipH="1">
            <a:off x="0" y="3102674"/>
            <a:ext cx="10723647" cy="5025054"/>
          </a:xfrm>
          <a:prstGeom prst="rect">
            <a:avLst/>
          </a:prstGeom>
          <a:noFill/>
          <a:ln>
            <a:noFill/>
          </a:ln>
        </p:spPr>
      </p:pic>
      <p:pic>
        <p:nvPicPr>
          <p:cNvPr id="308" name="Google Shape;308;p17"/>
          <p:cNvPicPr preferRelativeResize="0"/>
          <p:nvPr/>
        </p:nvPicPr>
        <p:blipFill rotWithShape="1">
          <a:blip r:embed="rId6">
            <a:alphaModFix/>
          </a:blip>
          <a:srcRect/>
          <a:stretch/>
        </p:blipFill>
        <p:spPr>
          <a:xfrm>
            <a:off x="1739900" y="326614"/>
            <a:ext cx="2501900" cy="818268"/>
          </a:xfrm>
          <a:prstGeom prst="rect">
            <a:avLst/>
          </a:prstGeom>
          <a:noFill/>
          <a:ln>
            <a:noFill/>
          </a:ln>
        </p:spPr>
      </p:pic>
      <p:pic>
        <p:nvPicPr>
          <p:cNvPr id="309" name="Google Shape;309;p17"/>
          <p:cNvPicPr preferRelativeResize="0"/>
          <p:nvPr/>
        </p:nvPicPr>
        <p:blipFill rotWithShape="1">
          <a:blip r:embed="rId7">
            <a:alphaModFix/>
          </a:blip>
          <a:srcRect/>
          <a:stretch/>
        </p:blipFill>
        <p:spPr>
          <a:xfrm>
            <a:off x="460375" y="418981"/>
            <a:ext cx="911225" cy="699207"/>
          </a:xfrm>
          <a:prstGeom prst="rect">
            <a:avLst/>
          </a:prstGeom>
          <a:noFill/>
          <a:ln>
            <a:noFill/>
          </a:ln>
        </p:spPr>
      </p:pic>
      <p:sp>
        <p:nvSpPr>
          <p:cNvPr id="310" name="Google Shape;310;p17"/>
          <p:cNvSpPr txBox="1"/>
          <p:nvPr/>
        </p:nvSpPr>
        <p:spPr>
          <a:xfrm>
            <a:off x="991384" y="1563863"/>
            <a:ext cx="8740877" cy="169706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a:solidFill>
                  <a:schemeClr val="dk1"/>
                </a:solidFill>
                <a:latin typeface="Calibri"/>
                <a:ea typeface="Calibri"/>
                <a:cs typeface="Calibri"/>
                <a:sym typeface="Calibri"/>
              </a:rPr>
              <a:t>Sử dụng SGK, kiến thức đã học để hoàn thành nhiệm vụ: Viết đoạn văn ngắn khoảng 7 – 9 câu nêu cảm nhận của em về tinh thần dân tộc được thể hiện trong bài thơ</a:t>
            </a:r>
            <a:endParaRPr sz="3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6"/>
                                        </p:tgtEl>
                                        <p:attrNameLst>
                                          <p:attrName>style.visibility</p:attrName>
                                        </p:attrNameLst>
                                      </p:cBhvr>
                                      <p:to>
                                        <p:strVal val="visible"/>
                                      </p:to>
                                    </p:set>
                                    <p:animEffect transition="in" filter="fade">
                                      <p:cBhvr>
                                        <p:cTn id="7" dur="750"/>
                                        <p:tgtEl>
                                          <p:spTgt spid="306"/>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309"/>
                                        </p:tgtEl>
                                        <p:attrNameLst>
                                          <p:attrName>style.visibility</p:attrName>
                                        </p:attrNameLst>
                                      </p:cBhvr>
                                      <p:to>
                                        <p:strVal val="visible"/>
                                      </p:to>
                                    </p:set>
                                    <p:animEffect transition="in" filter="fade">
                                      <p:cBhvr>
                                        <p:cTn id="11" dur="750"/>
                                        <p:tgtEl>
                                          <p:spTgt spid="309"/>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08"/>
                                        </p:tgtEl>
                                        <p:attrNameLst>
                                          <p:attrName>style.visibility</p:attrName>
                                        </p:attrNameLst>
                                      </p:cBhvr>
                                      <p:to>
                                        <p:strVal val="visible"/>
                                      </p:to>
                                    </p:set>
                                    <p:animEffect transition="in" filter="fade">
                                      <p:cBhvr>
                                        <p:cTn id="15" dur="750"/>
                                        <p:tgtEl>
                                          <p:spTgt spid="308"/>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307"/>
                                        </p:tgtEl>
                                        <p:attrNameLst>
                                          <p:attrName>style.visibility</p:attrName>
                                        </p:attrNameLst>
                                      </p:cBhvr>
                                      <p:to>
                                        <p:strVal val="visible"/>
                                      </p:to>
                                    </p:set>
                                    <p:animEffect transition="in" filter="fade">
                                      <p:cBhvr>
                                        <p:cTn id="19" dur="750"/>
                                        <p:tgtEl>
                                          <p:spTgt spid="30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10"/>
                                        </p:tgtEl>
                                        <p:attrNameLst>
                                          <p:attrName>style.visibility</p:attrName>
                                        </p:attrNameLst>
                                      </p:cBhvr>
                                      <p:to>
                                        <p:strVal val="visible"/>
                                      </p:to>
                                    </p:set>
                                    <p:animEffect transition="in" filter="fade">
                                      <p:cBhvr>
                                        <p:cTn id="24" dur="500"/>
                                        <p:tgtEl>
                                          <p:spTgt spid="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18"/>
          <p:cNvPicPr preferRelativeResize="0"/>
          <p:nvPr/>
        </p:nvPicPr>
        <p:blipFill rotWithShape="1">
          <a:blip r:embed="rId3">
            <a:alphaModFix/>
          </a:blip>
          <a:srcRect/>
          <a:stretch/>
        </p:blipFill>
        <p:spPr>
          <a:xfrm>
            <a:off x="-1" y="0"/>
            <a:ext cx="12192000" cy="6858000"/>
          </a:xfrm>
          <a:prstGeom prst="rect">
            <a:avLst/>
          </a:prstGeom>
          <a:noFill/>
          <a:ln>
            <a:noFill/>
          </a:ln>
        </p:spPr>
      </p:pic>
      <p:pic>
        <p:nvPicPr>
          <p:cNvPr id="317" name="Google Shape;317;p18"/>
          <p:cNvPicPr preferRelativeResize="0"/>
          <p:nvPr/>
        </p:nvPicPr>
        <p:blipFill rotWithShape="1">
          <a:blip r:embed="rId4">
            <a:alphaModFix/>
          </a:blip>
          <a:srcRect/>
          <a:stretch/>
        </p:blipFill>
        <p:spPr>
          <a:xfrm>
            <a:off x="10723647" y="0"/>
            <a:ext cx="1468352" cy="6858000"/>
          </a:xfrm>
          <a:prstGeom prst="rect">
            <a:avLst/>
          </a:prstGeom>
          <a:noFill/>
          <a:ln>
            <a:noFill/>
          </a:ln>
        </p:spPr>
      </p:pic>
      <p:pic>
        <p:nvPicPr>
          <p:cNvPr id="318" name="Google Shape;318;p18"/>
          <p:cNvPicPr preferRelativeResize="0"/>
          <p:nvPr/>
        </p:nvPicPr>
        <p:blipFill rotWithShape="1">
          <a:blip r:embed="rId5">
            <a:alphaModFix/>
          </a:blip>
          <a:srcRect/>
          <a:stretch/>
        </p:blipFill>
        <p:spPr>
          <a:xfrm flipH="1">
            <a:off x="0" y="3102674"/>
            <a:ext cx="10723647" cy="5025054"/>
          </a:xfrm>
          <a:prstGeom prst="rect">
            <a:avLst/>
          </a:prstGeom>
          <a:noFill/>
          <a:ln>
            <a:noFill/>
          </a:ln>
        </p:spPr>
      </p:pic>
      <p:pic>
        <p:nvPicPr>
          <p:cNvPr id="319" name="Google Shape;319;p18"/>
          <p:cNvPicPr preferRelativeResize="0"/>
          <p:nvPr/>
        </p:nvPicPr>
        <p:blipFill rotWithShape="1">
          <a:blip r:embed="rId6">
            <a:alphaModFix/>
          </a:blip>
          <a:srcRect/>
          <a:stretch/>
        </p:blipFill>
        <p:spPr>
          <a:xfrm>
            <a:off x="1739900" y="326614"/>
            <a:ext cx="2501900" cy="818268"/>
          </a:xfrm>
          <a:prstGeom prst="rect">
            <a:avLst/>
          </a:prstGeom>
          <a:noFill/>
          <a:ln>
            <a:noFill/>
          </a:ln>
        </p:spPr>
      </p:pic>
      <p:pic>
        <p:nvPicPr>
          <p:cNvPr id="320" name="Google Shape;320;p18"/>
          <p:cNvPicPr preferRelativeResize="0"/>
          <p:nvPr/>
        </p:nvPicPr>
        <p:blipFill rotWithShape="1">
          <a:blip r:embed="rId7">
            <a:alphaModFix/>
          </a:blip>
          <a:srcRect/>
          <a:stretch/>
        </p:blipFill>
        <p:spPr>
          <a:xfrm>
            <a:off x="460375" y="418981"/>
            <a:ext cx="911225" cy="699207"/>
          </a:xfrm>
          <a:prstGeom prst="rect">
            <a:avLst/>
          </a:prstGeom>
          <a:noFill/>
          <a:ln>
            <a:noFill/>
          </a:ln>
        </p:spPr>
      </p:pic>
      <p:pic>
        <p:nvPicPr>
          <p:cNvPr id="321" name="Google Shape;321;p18"/>
          <p:cNvPicPr preferRelativeResize="0"/>
          <p:nvPr/>
        </p:nvPicPr>
        <p:blipFill rotWithShape="1">
          <a:blip r:embed="rId8">
            <a:alphaModFix/>
          </a:blip>
          <a:srcRect/>
          <a:stretch/>
        </p:blipFill>
        <p:spPr>
          <a:xfrm>
            <a:off x="7148560" y="1478831"/>
            <a:ext cx="2899526" cy="2430963"/>
          </a:xfrm>
          <a:prstGeom prst="rect">
            <a:avLst/>
          </a:prstGeom>
          <a:noFill/>
          <a:ln>
            <a:noFill/>
          </a:ln>
        </p:spPr>
      </p:pic>
      <p:grpSp>
        <p:nvGrpSpPr>
          <p:cNvPr id="322" name="Google Shape;322;p18"/>
          <p:cNvGrpSpPr/>
          <p:nvPr/>
        </p:nvGrpSpPr>
        <p:grpSpPr>
          <a:xfrm>
            <a:off x="1035735" y="317354"/>
            <a:ext cx="8110627" cy="2967852"/>
            <a:chOff x="9178782" y="695654"/>
            <a:chExt cx="1940027" cy="2967852"/>
          </a:xfrm>
        </p:grpSpPr>
        <p:sp>
          <p:nvSpPr>
            <p:cNvPr id="323" name="Google Shape;323;p18"/>
            <p:cNvSpPr txBox="1"/>
            <p:nvPr/>
          </p:nvSpPr>
          <p:spPr>
            <a:xfrm>
              <a:off x="10322940" y="695654"/>
              <a:ext cx="795869" cy="110799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588198"/>
                </a:buClr>
                <a:buSzPts val="6600"/>
                <a:buFont typeface="Arial"/>
                <a:buNone/>
              </a:pPr>
              <a:r>
                <a:rPr lang="en-US" sz="6600" b="1" i="0" u="none" strike="noStrike" cap="none">
                  <a:solidFill>
                    <a:srgbClr val="588198"/>
                  </a:solidFill>
                  <a:latin typeface="Arial"/>
                  <a:ea typeface="Arial"/>
                  <a:cs typeface="Arial"/>
                  <a:sym typeface="Arial"/>
                </a:rPr>
                <a:t>0</a:t>
              </a:r>
              <a:r>
                <a:rPr lang="en-US" sz="6600" b="1">
                  <a:solidFill>
                    <a:srgbClr val="588198"/>
                  </a:solidFill>
                  <a:latin typeface="Arial"/>
                  <a:ea typeface="Arial"/>
                  <a:cs typeface="Arial"/>
                  <a:sym typeface="Arial"/>
                </a:rPr>
                <a:t>4</a:t>
              </a:r>
              <a:endParaRPr sz="6600" b="1" i="0" u="none" strike="noStrike" cap="none">
                <a:solidFill>
                  <a:srgbClr val="588198"/>
                </a:solidFill>
                <a:latin typeface="Arial"/>
                <a:ea typeface="Arial"/>
                <a:cs typeface="Arial"/>
                <a:sym typeface="Arial"/>
              </a:endParaRPr>
            </a:p>
          </p:txBody>
        </p:sp>
        <p:sp>
          <p:nvSpPr>
            <p:cNvPr id="324" name="Google Shape;324;p18"/>
            <p:cNvSpPr txBox="1"/>
            <p:nvPr/>
          </p:nvSpPr>
          <p:spPr>
            <a:xfrm>
              <a:off x="9178782" y="2340067"/>
              <a:ext cx="1362496" cy="132343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588198"/>
                </a:buClr>
                <a:buSzPts val="8000"/>
                <a:buFont typeface="Arial"/>
                <a:buNone/>
              </a:pPr>
              <a:r>
                <a:rPr lang="en-US" sz="8000" b="0" i="0" u="none" strike="noStrike" cap="none">
                  <a:solidFill>
                    <a:srgbClr val="588198"/>
                  </a:solidFill>
                  <a:latin typeface="Arial"/>
                  <a:ea typeface="Arial"/>
                  <a:cs typeface="Arial"/>
                  <a:sym typeface="Arial"/>
                </a:rPr>
                <a:t>VẬN DỤNG</a:t>
              </a:r>
              <a:endParaRPr sz="8000" b="0" i="0" u="none" strike="noStrike" cap="none">
                <a:solidFill>
                  <a:srgbClr val="588198"/>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7"/>
                                        </p:tgtEl>
                                        <p:attrNameLst>
                                          <p:attrName>style.visibility</p:attrName>
                                        </p:attrNameLst>
                                      </p:cBhvr>
                                      <p:to>
                                        <p:strVal val="visible"/>
                                      </p:to>
                                    </p:set>
                                    <p:animEffect transition="in" filter="fade">
                                      <p:cBhvr>
                                        <p:cTn id="7" dur="750"/>
                                        <p:tgtEl>
                                          <p:spTgt spid="317"/>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320"/>
                                        </p:tgtEl>
                                        <p:attrNameLst>
                                          <p:attrName>style.visibility</p:attrName>
                                        </p:attrNameLst>
                                      </p:cBhvr>
                                      <p:to>
                                        <p:strVal val="visible"/>
                                      </p:to>
                                    </p:set>
                                    <p:animEffect transition="in" filter="fade">
                                      <p:cBhvr>
                                        <p:cTn id="11" dur="750"/>
                                        <p:tgtEl>
                                          <p:spTgt spid="320"/>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19"/>
                                        </p:tgtEl>
                                        <p:attrNameLst>
                                          <p:attrName>style.visibility</p:attrName>
                                        </p:attrNameLst>
                                      </p:cBhvr>
                                      <p:to>
                                        <p:strVal val="visible"/>
                                      </p:to>
                                    </p:set>
                                    <p:animEffect transition="in" filter="fade">
                                      <p:cBhvr>
                                        <p:cTn id="15" dur="750"/>
                                        <p:tgtEl>
                                          <p:spTgt spid="319"/>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318"/>
                                        </p:tgtEl>
                                        <p:attrNameLst>
                                          <p:attrName>style.visibility</p:attrName>
                                        </p:attrNameLst>
                                      </p:cBhvr>
                                      <p:to>
                                        <p:strVal val="visible"/>
                                      </p:to>
                                    </p:set>
                                    <p:animEffect transition="in" filter="fade">
                                      <p:cBhvr>
                                        <p:cTn id="19" dur="750"/>
                                        <p:tgtEl>
                                          <p:spTgt spid="318"/>
                                        </p:tgtEl>
                                      </p:cBhvr>
                                    </p:animEffect>
                                  </p:childTnLst>
                                </p:cTn>
                              </p:par>
                            </p:childTnLst>
                          </p:cTn>
                        </p:par>
                        <p:par>
                          <p:cTn id="20" fill="hold">
                            <p:stCondLst>
                              <p:cond delay="3000"/>
                            </p:stCondLst>
                            <p:childTnLst>
                              <p:par>
                                <p:cTn id="21" presetID="23" presetClass="entr" presetSubtype="16" fill="hold" nodeType="afterEffect">
                                  <p:stCondLst>
                                    <p:cond delay="0"/>
                                  </p:stCondLst>
                                  <p:childTnLst>
                                    <p:set>
                                      <p:cBhvr>
                                        <p:cTn id="22" dur="1" fill="hold">
                                          <p:stCondLst>
                                            <p:cond delay="0"/>
                                          </p:stCondLst>
                                        </p:cTn>
                                        <p:tgtEl>
                                          <p:spTgt spid="321"/>
                                        </p:tgtEl>
                                        <p:attrNameLst>
                                          <p:attrName>style.visibility</p:attrName>
                                        </p:attrNameLst>
                                      </p:cBhvr>
                                      <p:to>
                                        <p:strVal val="visible"/>
                                      </p:to>
                                    </p:set>
                                    <p:anim calcmode="lin" valueType="num">
                                      <p:cBhvr additive="base">
                                        <p:cTn id="23" dur="750"/>
                                        <p:tgtEl>
                                          <p:spTgt spid="321"/>
                                        </p:tgtEl>
                                        <p:attrNameLst>
                                          <p:attrName>ppt_w</p:attrName>
                                        </p:attrNameLst>
                                      </p:cBhvr>
                                      <p:tavLst>
                                        <p:tav tm="0">
                                          <p:val>
                                            <p:strVal val="0"/>
                                          </p:val>
                                        </p:tav>
                                        <p:tav tm="100000">
                                          <p:val>
                                            <p:strVal val="#ppt_w"/>
                                          </p:val>
                                        </p:tav>
                                      </p:tavLst>
                                    </p:anim>
                                    <p:anim calcmode="lin" valueType="num">
                                      <p:cBhvr additive="base">
                                        <p:cTn id="24" dur="750"/>
                                        <p:tgtEl>
                                          <p:spTgt spid="321"/>
                                        </p:tgtEl>
                                        <p:attrNameLst>
                                          <p:attrName>ppt_h</p:attrName>
                                        </p:attrNameLst>
                                      </p:cBhvr>
                                      <p:tavLst>
                                        <p:tav tm="0">
                                          <p:val>
                                            <p:strVal val="0"/>
                                          </p:val>
                                        </p:tav>
                                        <p:tav tm="100000">
                                          <p:val>
                                            <p:strVal val="#ppt_h"/>
                                          </p:val>
                                        </p:tav>
                                      </p:tavLst>
                                    </p:anim>
                                  </p:childTnLst>
                                </p:cTn>
                              </p:par>
                            </p:childTnLst>
                          </p:cTn>
                        </p:par>
                        <p:par>
                          <p:cTn id="25" fill="hold">
                            <p:stCondLst>
                              <p:cond delay="3750"/>
                            </p:stCondLst>
                            <p:childTnLst>
                              <p:par>
                                <p:cTn id="26" presetID="10" presetClass="entr" presetSubtype="0" fill="hold" nodeType="afterEffect">
                                  <p:stCondLst>
                                    <p:cond delay="0"/>
                                  </p:stCondLst>
                                  <p:childTnLst>
                                    <p:set>
                                      <p:cBhvr>
                                        <p:cTn id="27" dur="1" fill="hold">
                                          <p:stCondLst>
                                            <p:cond delay="0"/>
                                          </p:stCondLst>
                                        </p:cTn>
                                        <p:tgtEl>
                                          <p:spTgt spid="322"/>
                                        </p:tgtEl>
                                        <p:attrNameLst>
                                          <p:attrName>style.visibility</p:attrName>
                                        </p:attrNameLst>
                                      </p:cBhvr>
                                      <p:to>
                                        <p:strVal val="visible"/>
                                      </p:to>
                                    </p:set>
                                    <p:animEffect transition="in" filter="fade">
                                      <p:cBhvr>
                                        <p:cTn id="28" dur="750"/>
                                        <p:tgtEl>
                                          <p:spTgt spid="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19"/>
          <p:cNvPicPr preferRelativeResize="0"/>
          <p:nvPr/>
        </p:nvPicPr>
        <p:blipFill rotWithShape="1">
          <a:blip r:embed="rId3">
            <a:alphaModFix/>
          </a:blip>
          <a:srcRect/>
          <a:stretch/>
        </p:blipFill>
        <p:spPr>
          <a:xfrm>
            <a:off x="-1" y="0"/>
            <a:ext cx="12192000" cy="6858000"/>
          </a:xfrm>
          <a:prstGeom prst="rect">
            <a:avLst/>
          </a:prstGeom>
          <a:noFill/>
          <a:ln>
            <a:noFill/>
          </a:ln>
        </p:spPr>
      </p:pic>
      <p:pic>
        <p:nvPicPr>
          <p:cNvPr id="331" name="Google Shape;331;p19"/>
          <p:cNvPicPr preferRelativeResize="0"/>
          <p:nvPr/>
        </p:nvPicPr>
        <p:blipFill rotWithShape="1">
          <a:blip r:embed="rId4">
            <a:alphaModFix/>
          </a:blip>
          <a:srcRect/>
          <a:stretch/>
        </p:blipFill>
        <p:spPr>
          <a:xfrm>
            <a:off x="10723647" y="0"/>
            <a:ext cx="1468352" cy="6858000"/>
          </a:xfrm>
          <a:prstGeom prst="rect">
            <a:avLst/>
          </a:prstGeom>
          <a:noFill/>
          <a:ln>
            <a:noFill/>
          </a:ln>
        </p:spPr>
      </p:pic>
      <p:pic>
        <p:nvPicPr>
          <p:cNvPr id="332" name="Google Shape;332;p19"/>
          <p:cNvPicPr preferRelativeResize="0"/>
          <p:nvPr/>
        </p:nvPicPr>
        <p:blipFill rotWithShape="1">
          <a:blip r:embed="rId5">
            <a:alphaModFix/>
          </a:blip>
          <a:srcRect/>
          <a:stretch/>
        </p:blipFill>
        <p:spPr>
          <a:xfrm flipH="1">
            <a:off x="0" y="3102674"/>
            <a:ext cx="10723647" cy="5025054"/>
          </a:xfrm>
          <a:prstGeom prst="rect">
            <a:avLst/>
          </a:prstGeom>
          <a:noFill/>
          <a:ln>
            <a:noFill/>
          </a:ln>
        </p:spPr>
      </p:pic>
      <p:pic>
        <p:nvPicPr>
          <p:cNvPr id="333" name="Google Shape;333;p19"/>
          <p:cNvPicPr preferRelativeResize="0"/>
          <p:nvPr/>
        </p:nvPicPr>
        <p:blipFill rotWithShape="1">
          <a:blip r:embed="rId6">
            <a:alphaModFix/>
          </a:blip>
          <a:srcRect/>
          <a:stretch/>
        </p:blipFill>
        <p:spPr>
          <a:xfrm>
            <a:off x="1739900" y="326614"/>
            <a:ext cx="2501900" cy="818268"/>
          </a:xfrm>
          <a:prstGeom prst="rect">
            <a:avLst/>
          </a:prstGeom>
          <a:noFill/>
          <a:ln>
            <a:noFill/>
          </a:ln>
        </p:spPr>
      </p:pic>
      <p:pic>
        <p:nvPicPr>
          <p:cNvPr id="334" name="Google Shape;334;p19"/>
          <p:cNvPicPr preferRelativeResize="0"/>
          <p:nvPr/>
        </p:nvPicPr>
        <p:blipFill rotWithShape="1">
          <a:blip r:embed="rId7">
            <a:alphaModFix/>
          </a:blip>
          <a:srcRect/>
          <a:stretch/>
        </p:blipFill>
        <p:spPr>
          <a:xfrm>
            <a:off x="460375" y="418981"/>
            <a:ext cx="911225" cy="699207"/>
          </a:xfrm>
          <a:prstGeom prst="rect">
            <a:avLst/>
          </a:prstGeom>
          <a:noFill/>
          <a:ln>
            <a:noFill/>
          </a:ln>
        </p:spPr>
      </p:pic>
      <p:sp>
        <p:nvSpPr>
          <p:cNvPr id="335" name="Google Shape;335;p19"/>
          <p:cNvSpPr txBox="1"/>
          <p:nvPr/>
        </p:nvSpPr>
        <p:spPr>
          <a:xfrm>
            <a:off x="1129036" y="895269"/>
            <a:ext cx="8740877" cy="297068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200">
                <a:solidFill>
                  <a:schemeClr val="dk1"/>
                </a:solidFill>
                <a:latin typeface="Calibri"/>
                <a:ea typeface="Calibri"/>
                <a:cs typeface="Calibri"/>
                <a:sym typeface="Calibri"/>
              </a:rPr>
              <a:t>Sử dụng SGK, kiến thức đã học tổ chức hoạt động “HỌC SINH NÓI” với nội dung: </a:t>
            </a:r>
            <a:r>
              <a:rPr lang="en-US" sz="3200" b="1">
                <a:solidFill>
                  <a:srgbClr val="FF0000"/>
                </a:solidFill>
                <a:latin typeface="Calibri"/>
                <a:ea typeface="Calibri"/>
                <a:cs typeface="Calibri"/>
                <a:sym typeface="Calibri"/>
              </a:rPr>
              <a:t>Từ văn bản Nam quốc sơn hà, em hãy nêu những việc làm thể hiện tinh thần yêu nước, tự hào dân tộc ngày nay</a:t>
            </a:r>
            <a:endParaRPr sz="3200" b="1">
              <a:solidFill>
                <a:srgbClr val="FF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1"/>
                                        </p:tgtEl>
                                        <p:attrNameLst>
                                          <p:attrName>style.visibility</p:attrName>
                                        </p:attrNameLst>
                                      </p:cBhvr>
                                      <p:to>
                                        <p:strVal val="visible"/>
                                      </p:to>
                                    </p:set>
                                    <p:animEffect transition="in" filter="fade">
                                      <p:cBhvr>
                                        <p:cTn id="7" dur="750"/>
                                        <p:tgtEl>
                                          <p:spTgt spid="331"/>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334"/>
                                        </p:tgtEl>
                                        <p:attrNameLst>
                                          <p:attrName>style.visibility</p:attrName>
                                        </p:attrNameLst>
                                      </p:cBhvr>
                                      <p:to>
                                        <p:strVal val="visible"/>
                                      </p:to>
                                    </p:set>
                                    <p:animEffect transition="in" filter="fade">
                                      <p:cBhvr>
                                        <p:cTn id="11" dur="750"/>
                                        <p:tgtEl>
                                          <p:spTgt spid="33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33"/>
                                        </p:tgtEl>
                                        <p:attrNameLst>
                                          <p:attrName>style.visibility</p:attrName>
                                        </p:attrNameLst>
                                      </p:cBhvr>
                                      <p:to>
                                        <p:strVal val="visible"/>
                                      </p:to>
                                    </p:set>
                                    <p:animEffect transition="in" filter="fade">
                                      <p:cBhvr>
                                        <p:cTn id="15" dur="750"/>
                                        <p:tgtEl>
                                          <p:spTgt spid="333"/>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332"/>
                                        </p:tgtEl>
                                        <p:attrNameLst>
                                          <p:attrName>style.visibility</p:attrName>
                                        </p:attrNameLst>
                                      </p:cBhvr>
                                      <p:to>
                                        <p:strVal val="visible"/>
                                      </p:to>
                                    </p:set>
                                    <p:animEffect transition="in" filter="fade">
                                      <p:cBhvr>
                                        <p:cTn id="19" dur="750"/>
                                        <p:tgtEl>
                                          <p:spTgt spid="33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35"/>
                                        </p:tgtEl>
                                        <p:attrNameLst>
                                          <p:attrName>style.visibility</p:attrName>
                                        </p:attrNameLst>
                                      </p:cBhvr>
                                      <p:to>
                                        <p:strVal val="visible"/>
                                      </p:to>
                                    </p:set>
                                    <p:animEffect transition="in" filter="fade">
                                      <p:cBhvr>
                                        <p:cTn id="24" dur="500"/>
                                        <p:tgtEl>
                                          <p:spTgt spid="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4"/>
          <p:cNvPicPr preferRelativeResize="0"/>
          <p:nvPr/>
        </p:nvPicPr>
        <p:blipFill rotWithShape="1">
          <a:blip r:embed="rId3">
            <a:alphaModFix/>
          </a:blip>
          <a:srcRect/>
          <a:stretch/>
        </p:blipFill>
        <p:spPr>
          <a:xfrm>
            <a:off x="-1" y="0"/>
            <a:ext cx="12192000" cy="6858000"/>
          </a:xfrm>
          <a:prstGeom prst="rect">
            <a:avLst/>
          </a:prstGeom>
          <a:noFill/>
          <a:ln>
            <a:noFill/>
          </a:ln>
        </p:spPr>
      </p:pic>
      <p:pic>
        <p:nvPicPr>
          <p:cNvPr id="133" name="Google Shape;133;p4"/>
          <p:cNvPicPr preferRelativeResize="0"/>
          <p:nvPr/>
        </p:nvPicPr>
        <p:blipFill rotWithShape="1">
          <a:blip r:embed="rId4">
            <a:alphaModFix/>
          </a:blip>
          <a:srcRect/>
          <a:stretch/>
        </p:blipFill>
        <p:spPr>
          <a:xfrm>
            <a:off x="10723647" y="0"/>
            <a:ext cx="1468352" cy="6858000"/>
          </a:xfrm>
          <a:prstGeom prst="rect">
            <a:avLst/>
          </a:prstGeom>
          <a:noFill/>
          <a:ln>
            <a:noFill/>
          </a:ln>
        </p:spPr>
      </p:pic>
      <p:pic>
        <p:nvPicPr>
          <p:cNvPr id="134" name="Google Shape;134;p4"/>
          <p:cNvPicPr preferRelativeResize="0"/>
          <p:nvPr/>
        </p:nvPicPr>
        <p:blipFill rotWithShape="1">
          <a:blip r:embed="rId5">
            <a:alphaModFix/>
          </a:blip>
          <a:srcRect/>
          <a:stretch/>
        </p:blipFill>
        <p:spPr>
          <a:xfrm flipH="1">
            <a:off x="0" y="3102674"/>
            <a:ext cx="10723647" cy="5025054"/>
          </a:xfrm>
          <a:prstGeom prst="rect">
            <a:avLst/>
          </a:prstGeom>
          <a:noFill/>
          <a:ln>
            <a:noFill/>
          </a:ln>
        </p:spPr>
      </p:pic>
      <p:pic>
        <p:nvPicPr>
          <p:cNvPr id="135" name="Google Shape;135;p4"/>
          <p:cNvPicPr preferRelativeResize="0"/>
          <p:nvPr/>
        </p:nvPicPr>
        <p:blipFill rotWithShape="1">
          <a:blip r:embed="rId6">
            <a:alphaModFix/>
          </a:blip>
          <a:srcRect/>
          <a:stretch/>
        </p:blipFill>
        <p:spPr>
          <a:xfrm>
            <a:off x="1739900" y="326614"/>
            <a:ext cx="2501900" cy="818268"/>
          </a:xfrm>
          <a:prstGeom prst="rect">
            <a:avLst/>
          </a:prstGeom>
          <a:noFill/>
          <a:ln>
            <a:noFill/>
          </a:ln>
        </p:spPr>
      </p:pic>
      <p:pic>
        <p:nvPicPr>
          <p:cNvPr id="136" name="Google Shape;136;p4"/>
          <p:cNvPicPr preferRelativeResize="0"/>
          <p:nvPr/>
        </p:nvPicPr>
        <p:blipFill rotWithShape="1">
          <a:blip r:embed="rId7">
            <a:alphaModFix/>
          </a:blip>
          <a:srcRect/>
          <a:stretch/>
        </p:blipFill>
        <p:spPr>
          <a:xfrm>
            <a:off x="460375" y="418981"/>
            <a:ext cx="911225" cy="699207"/>
          </a:xfrm>
          <a:prstGeom prst="rect">
            <a:avLst/>
          </a:prstGeom>
          <a:noFill/>
          <a:ln>
            <a:noFill/>
          </a:ln>
        </p:spPr>
      </p:pic>
      <p:pic>
        <p:nvPicPr>
          <p:cNvPr id="137" name="Google Shape;137;p4"/>
          <p:cNvPicPr preferRelativeResize="0"/>
          <p:nvPr/>
        </p:nvPicPr>
        <p:blipFill rotWithShape="1">
          <a:blip r:embed="rId8">
            <a:alphaModFix/>
          </a:blip>
          <a:srcRect/>
          <a:stretch/>
        </p:blipFill>
        <p:spPr>
          <a:xfrm>
            <a:off x="7148560" y="1478831"/>
            <a:ext cx="2899526" cy="2430963"/>
          </a:xfrm>
          <a:prstGeom prst="rect">
            <a:avLst/>
          </a:prstGeom>
          <a:noFill/>
          <a:ln>
            <a:noFill/>
          </a:ln>
        </p:spPr>
      </p:pic>
      <p:grpSp>
        <p:nvGrpSpPr>
          <p:cNvPr id="138" name="Google Shape;138;p4"/>
          <p:cNvGrpSpPr/>
          <p:nvPr/>
        </p:nvGrpSpPr>
        <p:grpSpPr>
          <a:xfrm>
            <a:off x="74430" y="89406"/>
            <a:ext cx="10281682" cy="1335944"/>
            <a:chOff x="8948842" y="467706"/>
            <a:chExt cx="2459334" cy="1335944"/>
          </a:xfrm>
        </p:grpSpPr>
        <p:sp>
          <p:nvSpPr>
            <p:cNvPr id="139" name="Google Shape;139;p4"/>
            <p:cNvSpPr txBox="1"/>
            <p:nvPr/>
          </p:nvSpPr>
          <p:spPr>
            <a:xfrm>
              <a:off x="10322940" y="695654"/>
              <a:ext cx="795869" cy="110799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588198"/>
                </a:buClr>
                <a:buSzPts val="6600"/>
                <a:buFont typeface="Arial"/>
                <a:buNone/>
              </a:pPr>
              <a:endParaRPr sz="6600" b="1" i="0" u="none" strike="noStrike" cap="none" dirty="0">
                <a:solidFill>
                  <a:srgbClr val="588198"/>
                </a:solidFill>
                <a:latin typeface="Arial"/>
                <a:ea typeface="Arial"/>
                <a:cs typeface="Arial"/>
                <a:sym typeface="Arial"/>
              </a:endParaRPr>
            </a:p>
          </p:txBody>
        </p:sp>
        <p:sp>
          <p:nvSpPr>
            <p:cNvPr id="140" name="Google Shape;140;p4"/>
            <p:cNvSpPr txBox="1"/>
            <p:nvPr/>
          </p:nvSpPr>
          <p:spPr>
            <a:xfrm>
              <a:off x="8948842" y="467706"/>
              <a:ext cx="2459334" cy="13233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588198"/>
                </a:buClr>
                <a:buSzPts val="8000"/>
                <a:buFont typeface="Arial"/>
                <a:buNone/>
              </a:pPr>
              <a:r>
                <a:rPr lang="en-US" sz="8000" dirty="0">
                  <a:solidFill>
                    <a:srgbClr val="588198"/>
                  </a:solidFill>
                  <a:latin typeface="Times New Roman" panose="02020603050405020304" pitchFamily="18" charset="0"/>
                  <a:cs typeface="Times New Roman" panose="02020603050405020304" pitchFamily="18" charset="0"/>
                </a:rPr>
                <a:t>I. </a:t>
              </a:r>
              <a:r>
                <a:rPr lang="en-US" sz="8000" dirty="0" err="1">
                  <a:solidFill>
                    <a:srgbClr val="588198"/>
                  </a:solidFill>
                  <a:latin typeface="Times New Roman" panose="02020603050405020304" pitchFamily="18" charset="0"/>
                  <a:cs typeface="Times New Roman" panose="02020603050405020304" pitchFamily="18" charset="0"/>
                </a:rPr>
                <a:t>Đọc</a:t>
              </a:r>
              <a:r>
                <a:rPr lang="en-US" sz="8000" dirty="0">
                  <a:solidFill>
                    <a:srgbClr val="588198"/>
                  </a:solidFill>
                  <a:latin typeface="Times New Roman" panose="02020603050405020304" pitchFamily="18" charset="0"/>
                  <a:cs typeface="Times New Roman" panose="02020603050405020304" pitchFamily="18" charset="0"/>
                </a:rPr>
                <a:t>, </a:t>
              </a:r>
              <a:r>
                <a:rPr lang="en-US" sz="8000" dirty="0" err="1">
                  <a:solidFill>
                    <a:srgbClr val="588198"/>
                  </a:solidFill>
                  <a:latin typeface="Times New Roman" panose="02020603050405020304" pitchFamily="18" charset="0"/>
                  <a:cs typeface="Times New Roman" panose="02020603050405020304" pitchFamily="18" charset="0"/>
                </a:rPr>
                <a:t>tìm</a:t>
              </a:r>
              <a:r>
                <a:rPr lang="en-US" sz="8000" dirty="0">
                  <a:solidFill>
                    <a:srgbClr val="588198"/>
                  </a:solidFill>
                  <a:latin typeface="Times New Roman" panose="02020603050405020304" pitchFamily="18" charset="0"/>
                  <a:cs typeface="Times New Roman" panose="02020603050405020304" pitchFamily="18" charset="0"/>
                </a:rPr>
                <a:t> </a:t>
              </a:r>
              <a:r>
                <a:rPr lang="en-US" sz="8000" dirty="0" err="1">
                  <a:solidFill>
                    <a:srgbClr val="588198"/>
                  </a:solidFill>
                  <a:latin typeface="Times New Roman" panose="02020603050405020304" pitchFamily="18" charset="0"/>
                  <a:cs typeface="Times New Roman" panose="02020603050405020304" pitchFamily="18" charset="0"/>
                </a:rPr>
                <a:t>hiểu</a:t>
              </a:r>
              <a:r>
                <a:rPr lang="en-US" sz="8000" dirty="0">
                  <a:solidFill>
                    <a:srgbClr val="588198"/>
                  </a:solidFill>
                  <a:latin typeface="Times New Roman" panose="02020603050405020304" pitchFamily="18" charset="0"/>
                  <a:cs typeface="Times New Roman" panose="02020603050405020304" pitchFamily="18" charset="0"/>
                </a:rPr>
                <a:t> </a:t>
              </a:r>
              <a:r>
                <a:rPr lang="en-US" sz="8000" dirty="0" err="1">
                  <a:solidFill>
                    <a:srgbClr val="588198"/>
                  </a:solidFill>
                  <a:latin typeface="Times New Roman" panose="02020603050405020304" pitchFamily="18" charset="0"/>
                  <a:cs typeface="Times New Roman" panose="02020603050405020304" pitchFamily="18" charset="0"/>
                </a:rPr>
                <a:t>chung</a:t>
              </a:r>
              <a:endParaRPr sz="8000" b="0" i="0" u="none" strike="noStrike" cap="none" dirty="0">
                <a:solidFill>
                  <a:srgbClr val="588198"/>
                </a:solidFill>
                <a:latin typeface="Times New Roman" panose="02020603050405020304" pitchFamily="18" charset="0"/>
                <a:cs typeface="Times New Roman" panose="02020603050405020304" pitchFamily="18" charset="0"/>
                <a:sym typeface="Arial"/>
              </a:endParaRPr>
            </a:p>
          </p:txBody>
        </p:sp>
      </p:grpSp>
      <p:sp>
        <p:nvSpPr>
          <p:cNvPr id="2" name="TextBox 1">
            <a:extLst>
              <a:ext uri="{FF2B5EF4-FFF2-40B4-BE49-F238E27FC236}">
                <a16:creationId xmlns:a16="http://schemas.microsoft.com/office/drawing/2014/main" id="{0E0D0991-ED28-10B9-9CBB-9688B6000A74}"/>
              </a:ext>
            </a:extLst>
          </p:cNvPr>
          <p:cNvSpPr txBox="1"/>
          <p:nvPr/>
        </p:nvSpPr>
        <p:spPr>
          <a:xfrm>
            <a:off x="595423" y="1222743"/>
            <a:ext cx="1824538" cy="830997"/>
          </a:xfrm>
          <a:prstGeom prst="rect">
            <a:avLst/>
          </a:prstGeom>
          <a:noFill/>
        </p:spPr>
        <p:txBody>
          <a:bodyPr wrap="none" rtlCol="0">
            <a:spAutoFit/>
          </a:bodyPr>
          <a:lstStyle/>
          <a:p>
            <a:r>
              <a:rPr lang="en-US" sz="4800" dirty="0">
                <a:latin typeface="Times New Roman" panose="02020603050405020304" pitchFamily="18" charset="0"/>
                <a:cs typeface="Times New Roman" panose="02020603050405020304" pitchFamily="18" charset="0"/>
              </a:rPr>
              <a:t>1. </a:t>
            </a:r>
            <a:r>
              <a:rPr lang="en-US" sz="4800" dirty="0" err="1">
                <a:latin typeface="Times New Roman" panose="02020603050405020304" pitchFamily="18" charset="0"/>
                <a:cs typeface="Times New Roman" panose="02020603050405020304" pitchFamily="18" charset="0"/>
              </a:rPr>
              <a:t>Đọc</a:t>
            </a:r>
            <a:endParaRPr lang="en-US" sz="4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05CFFD3-438A-E4A2-7E73-A7BB05815A7D}"/>
              </a:ext>
            </a:extLst>
          </p:cNvPr>
          <p:cNvSpPr txBox="1"/>
          <p:nvPr/>
        </p:nvSpPr>
        <p:spPr>
          <a:xfrm>
            <a:off x="978189" y="2447723"/>
            <a:ext cx="6170370" cy="1815882"/>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Nam </a:t>
            </a:r>
            <a:r>
              <a:rPr lang="en-US" sz="2800" b="1" dirty="0" err="1">
                <a:solidFill>
                  <a:srgbClr val="FF0000"/>
                </a:solidFill>
                <a:latin typeface="Times New Roman" panose="02020603050405020304" pitchFamily="18" charset="0"/>
                <a:cs typeface="Times New Roman" panose="02020603050405020304" pitchFamily="18" charset="0"/>
              </a:rPr>
              <a:t>quốc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hà</a:t>
            </a:r>
            <a:r>
              <a:rPr lang="en-US" sz="2800" b="1" dirty="0">
                <a:solidFill>
                  <a:srgbClr val="FF0000"/>
                </a:solidFill>
                <a:latin typeface="Times New Roman" panose="02020603050405020304" pitchFamily="18" charset="0"/>
                <a:cs typeface="Times New Roman" panose="02020603050405020304" pitchFamily="18" charset="0"/>
              </a:rPr>
              <a:t> Nam </a:t>
            </a:r>
            <a:r>
              <a:rPr lang="en-US" sz="2800" b="1" dirty="0" err="1">
                <a:solidFill>
                  <a:srgbClr val="FF0000"/>
                </a:solidFill>
                <a:latin typeface="Times New Roman" panose="02020603050405020304" pitchFamily="18" charset="0"/>
                <a:cs typeface="Times New Roman" panose="02020603050405020304" pitchFamily="18" charset="0"/>
              </a:rPr>
              <a:t>đế</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cư</a:t>
            </a:r>
            <a:endParaRPr lang="en-US" sz="2800" b="1" dirty="0">
              <a:solidFill>
                <a:srgbClr val="FF0000"/>
              </a:solidFill>
              <a:latin typeface="Times New Roman" panose="02020603050405020304" pitchFamily="18" charset="0"/>
              <a:cs typeface="Times New Roman" panose="02020603050405020304" pitchFamily="18" charset="0"/>
            </a:endParaRPr>
          </a:p>
          <a:p>
            <a:r>
              <a:rPr lang="en-US" sz="2800" b="1" dirty="0" err="1">
                <a:solidFill>
                  <a:srgbClr val="FF0000"/>
                </a:solidFill>
                <a:latin typeface="Times New Roman" panose="02020603050405020304" pitchFamily="18" charset="0"/>
                <a:cs typeface="Times New Roman" panose="02020603050405020304" pitchFamily="18" charset="0"/>
              </a:rPr>
              <a:t>Tiệt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nhiên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định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phận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thiên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thư</a:t>
            </a:r>
            <a:endParaRPr lang="en-US" sz="2800" b="1" dirty="0">
              <a:solidFill>
                <a:srgbClr val="FF0000"/>
              </a:solidFill>
              <a:latin typeface="Times New Roman" panose="02020603050405020304" pitchFamily="18" charset="0"/>
              <a:cs typeface="Times New Roman" panose="02020603050405020304" pitchFamily="18" charset="0"/>
            </a:endParaRPr>
          </a:p>
          <a:p>
            <a:r>
              <a:rPr lang="en-US" sz="2800" b="1" dirty="0" err="1">
                <a:solidFill>
                  <a:srgbClr val="FF0000"/>
                </a:solidFill>
                <a:latin typeface="Times New Roman" panose="02020603050405020304" pitchFamily="18" charset="0"/>
                <a:cs typeface="Times New Roman" panose="02020603050405020304" pitchFamily="18" charset="0"/>
              </a:rPr>
              <a:t>Như</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nghịch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lỗ</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lai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xâm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phạm</a:t>
            </a:r>
            <a:endParaRPr lang="en-US" sz="2800" b="1" dirty="0">
              <a:solidFill>
                <a:srgbClr val="FF0000"/>
              </a:solidFill>
              <a:latin typeface="Times New Roman" panose="02020603050405020304" pitchFamily="18" charset="0"/>
              <a:cs typeface="Times New Roman" panose="02020603050405020304" pitchFamily="18" charset="0"/>
            </a:endParaRPr>
          </a:p>
          <a:p>
            <a:r>
              <a:rPr lang="en-US" sz="2800" b="1" dirty="0" err="1">
                <a:solidFill>
                  <a:srgbClr val="FF0000"/>
                </a:solidFill>
                <a:latin typeface="Times New Roman" panose="02020603050405020304" pitchFamily="18" charset="0"/>
                <a:cs typeface="Times New Roman" panose="02020603050405020304" pitchFamily="18" charset="0"/>
              </a:rPr>
              <a:t>Nhữ</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đẳng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hành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khang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thủ</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hư</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750"/>
                                        <p:tgtEl>
                                          <p:spTgt spid="133"/>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fade">
                                      <p:cBhvr>
                                        <p:cTn id="11" dur="750"/>
                                        <p:tgtEl>
                                          <p:spTgt spid="136"/>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35"/>
                                        </p:tgtEl>
                                        <p:attrNameLst>
                                          <p:attrName>style.visibility</p:attrName>
                                        </p:attrNameLst>
                                      </p:cBhvr>
                                      <p:to>
                                        <p:strVal val="visible"/>
                                      </p:to>
                                    </p:set>
                                    <p:animEffect transition="in" filter="fade">
                                      <p:cBhvr>
                                        <p:cTn id="15" dur="750"/>
                                        <p:tgtEl>
                                          <p:spTgt spid="135"/>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134"/>
                                        </p:tgtEl>
                                        <p:attrNameLst>
                                          <p:attrName>style.visibility</p:attrName>
                                        </p:attrNameLst>
                                      </p:cBhvr>
                                      <p:to>
                                        <p:strVal val="visible"/>
                                      </p:to>
                                    </p:set>
                                    <p:animEffect transition="in" filter="fade">
                                      <p:cBhvr>
                                        <p:cTn id="19" dur="750"/>
                                        <p:tgtEl>
                                          <p:spTgt spid="134"/>
                                        </p:tgtEl>
                                      </p:cBhvr>
                                    </p:animEffect>
                                  </p:childTnLst>
                                </p:cTn>
                              </p:par>
                            </p:childTnLst>
                          </p:cTn>
                        </p:par>
                        <p:par>
                          <p:cTn id="20" fill="hold">
                            <p:stCondLst>
                              <p:cond delay="3000"/>
                            </p:stCondLst>
                            <p:childTnLst>
                              <p:par>
                                <p:cTn id="21" presetID="23" presetClass="entr" presetSubtype="16" fill="hold" nodeType="afterEffect">
                                  <p:stCondLst>
                                    <p:cond delay="0"/>
                                  </p:stCondLst>
                                  <p:childTnLst>
                                    <p:set>
                                      <p:cBhvr>
                                        <p:cTn id="22" dur="1" fill="hold">
                                          <p:stCondLst>
                                            <p:cond delay="0"/>
                                          </p:stCondLst>
                                        </p:cTn>
                                        <p:tgtEl>
                                          <p:spTgt spid="137"/>
                                        </p:tgtEl>
                                        <p:attrNameLst>
                                          <p:attrName>style.visibility</p:attrName>
                                        </p:attrNameLst>
                                      </p:cBhvr>
                                      <p:to>
                                        <p:strVal val="visible"/>
                                      </p:to>
                                    </p:set>
                                    <p:anim calcmode="lin" valueType="num">
                                      <p:cBhvr additive="base">
                                        <p:cTn id="23" dur="750"/>
                                        <p:tgtEl>
                                          <p:spTgt spid="137"/>
                                        </p:tgtEl>
                                        <p:attrNameLst>
                                          <p:attrName>ppt_w</p:attrName>
                                        </p:attrNameLst>
                                      </p:cBhvr>
                                      <p:tavLst>
                                        <p:tav tm="0">
                                          <p:val>
                                            <p:strVal val="0"/>
                                          </p:val>
                                        </p:tav>
                                        <p:tav tm="100000">
                                          <p:val>
                                            <p:strVal val="#ppt_w"/>
                                          </p:val>
                                        </p:tav>
                                      </p:tavLst>
                                    </p:anim>
                                    <p:anim calcmode="lin" valueType="num">
                                      <p:cBhvr additive="base">
                                        <p:cTn id="24" dur="750"/>
                                        <p:tgtEl>
                                          <p:spTgt spid="137"/>
                                        </p:tgtEl>
                                        <p:attrNameLst>
                                          <p:attrName>ppt_h</p:attrName>
                                        </p:attrNameLst>
                                      </p:cBhvr>
                                      <p:tavLst>
                                        <p:tav tm="0">
                                          <p:val>
                                            <p:strVal val="0"/>
                                          </p:val>
                                        </p:tav>
                                        <p:tav tm="100000">
                                          <p:val>
                                            <p:strVal val="#ppt_h"/>
                                          </p:val>
                                        </p:tav>
                                      </p:tavLst>
                                    </p:anim>
                                  </p:childTnLst>
                                </p:cTn>
                              </p:par>
                            </p:childTnLst>
                          </p:cTn>
                        </p:par>
                        <p:par>
                          <p:cTn id="25" fill="hold">
                            <p:stCondLst>
                              <p:cond delay="3750"/>
                            </p:stCondLst>
                            <p:childTnLst>
                              <p:par>
                                <p:cTn id="26" presetID="10" presetClass="entr" presetSubtype="0" fill="hold" nodeType="afterEffect">
                                  <p:stCondLst>
                                    <p:cond delay="0"/>
                                  </p:stCondLst>
                                  <p:childTnLst>
                                    <p:set>
                                      <p:cBhvr>
                                        <p:cTn id="27" dur="1" fill="hold">
                                          <p:stCondLst>
                                            <p:cond delay="0"/>
                                          </p:stCondLst>
                                        </p:cTn>
                                        <p:tgtEl>
                                          <p:spTgt spid="138"/>
                                        </p:tgtEl>
                                        <p:attrNameLst>
                                          <p:attrName>style.visibility</p:attrName>
                                        </p:attrNameLst>
                                      </p:cBhvr>
                                      <p:to>
                                        <p:strVal val="visible"/>
                                      </p:to>
                                    </p:set>
                                    <p:animEffect transition="in" filter="fade">
                                      <p:cBhvr>
                                        <p:cTn id="28" dur="750"/>
                                        <p:tgtEl>
                                          <p:spTgt spid="13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5"/>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47" name="Google Shape;147;p5"/>
          <p:cNvPicPr preferRelativeResize="0"/>
          <p:nvPr/>
        </p:nvPicPr>
        <p:blipFill rotWithShape="1">
          <a:blip r:embed="rId4">
            <a:alphaModFix/>
          </a:blip>
          <a:srcRect/>
          <a:stretch/>
        </p:blipFill>
        <p:spPr>
          <a:xfrm>
            <a:off x="-14514" y="0"/>
            <a:ext cx="1468352" cy="6858000"/>
          </a:xfrm>
          <a:prstGeom prst="rect">
            <a:avLst/>
          </a:prstGeom>
          <a:noFill/>
          <a:ln>
            <a:noFill/>
          </a:ln>
        </p:spPr>
      </p:pic>
      <p:pic>
        <p:nvPicPr>
          <p:cNvPr id="148" name="Google Shape;148;p5"/>
          <p:cNvPicPr preferRelativeResize="0"/>
          <p:nvPr/>
        </p:nvPicPr>
        <p:blipFill rotWithShape="1">
          <a:blip r:embed="rId5">
            <a:alphaModFix/>
          </a:blip>
          <a:srcRect/>
          <a:stretch/>
        </p:blipFill>
        <p:spPr>
          <a:xfrm>
            <a:off x="7890792" y="-95026"/>
            <a:ext cx="4407472" cy="3303661"/>
          </a:xfrm>
          <a:prstGeom prst="rect">
            <a:avLst/>
          </a:prstGeom>
          <a:noFill/>
          <a:ln>
            <a:noFill/>
          </a:ln>
        </p:spPr>
      </p:pic>
      <p:pic>
        <p:nvPicPr>
          <p:cNvPr id="149" name="Google Shape;149;p5"/>
          <p:cNvPicPr preferRelativeResize="0"/>
          <p:nvPr/>
        </p:nvPicPr>
        <p:blipFill rotWithShape="1">
          <a:blip r:embed="rId6">
            <a:alphaModFix/>
          </a:blip>
          <a:srcRect/>
          <a:stretch/>
        </p:blipFill>
        <p:spPr>
          <a:xfrm flipH="1">
            <a:off x="4095749" y="4657501"/>
            <a:ext cx="8096250" cy="2295525"/>
          </a:xfrm>
          <a:prstGeom prst="rect">
            <a:avLst/>
          </a:prstGeom>
          <a:noFill/>
          <a:ln>
            <a:noFill/>
          </a:ln>
        </p:spPr>
      </p:pic>
      <p:sp>
        <p:nvSpPr>
          <p:cNvPr id="151" name="Google Shape;151;p5"/>
          <p:cNvSpPr/>
          <p:nvPr/>
        </p:nvSpPr>
        <p:spPr>
          <a:xfrm>
            <a:off x="1721286" y="1021884"/>
            <a:ext cx="2367248" cy="624911"/>
          </a:xfrm>
          <a:prstGeom prst="roundRect">
            <a:avLst>
              <a:gd name="adj" fmla="val 50000"/>
            </a:avLst>
          </a:prstGeom>
          <a:solidFill>
            <a:schemeClr val="lt1"/>
          </a:solidFill>
          <a:ln w="38100" cap="flat" cmpd="sng">
            <a:solidFill>
              <a:srgbClr val="BFA4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dirty="0">
                <a:solidFill>
                  <a:srgbClr val="BFA47C"/>
                </a:solidFill>
                <a:latin typeface="Calibri"/>
                <a:ea typeface="Calibri"/>
                <a:cs typeface="Calibri"/>
                <a:sym typeface="Calibri"/>
              </a:rPr>
              <a:t>a/ </a:t>
            </a:r>
            <a:r>
              <a:rPr lang="en-US" sz="3200" b="1" dirty="0" err="1">
                <a:solidFill>
                  <a:srgbClr val="BFA47C"/>
                </a:solidFill>
                <a:latin typeface="Calibri"/>
                <a:ea typeface="Calibri"/>
                <a:cs typeface="Calibri"/>
                <a:sym typeface="Calibri"/>
              </a:rPr>
              <a:t>Tác</a:t>
            </a:r>
            <a:r>
              <a:rPr lang="en-US" sz="3200" b="1" dirty="0">
                <a:solidFill>
                  <a:srgbClr val="BFA47C"/>
                </a:solidFill>
                <a:latin typeface="Calibri"/>
                <a:ea typeface="Calibri"/>
                <a:cs typeface="Calibri"/>
                <a:sym typeface="Calibri"/>
              </a:rPr>
              <a:t> </a:t>
            </a:r>
            <a:r>
              <a:rPr lang="en-US" sz="3200" b="1" dirty="0" err="1">
                <a:solidFill>
                  <a:srgbClr val="BFA47C"/>
                </a:solidFill>
                <a:latin typeface="Calibri"/>
                <a:ea typeface="Calibri"/>
                <a:cs typeface="Calibri"/>
                <a:sym typeface="Calibri"/>
              </a:rPr>
              <a:t>giả</a:t>
            </a:r>
            <a:endParaRPr dirty="0"/>
          </a:p>
        </p:txBody>
      </p:sp>
      <p:sp>
        <p:nvSpPr>
          <p:cNvPr id="152" name="Google Shape;152;p5"/>
          <p:cNvSpPr txBox="1"/>
          <p:nvPr/>
        </p:nvSpPr>
        <p:spPr>
          <a:xfrm>
            <a:off x="1721286" y="1634356"/>
            <a:ext cx="6154992" cy="332394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Bài</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thơ</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dù</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chưa</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rõ</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tác</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giả</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thực</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sự</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là</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ai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nhưng</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qua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lời</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kể</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lại</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thì</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có</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thể</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là</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lời</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thơ</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của</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Lí</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Thường</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Kiệt</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(1019- 1105) </a:t>
            </a:r>
            <a:endParaRPr sz="2000" dirty="0">
              <a:solidFill>
                <a:schemeClr val="dk1"/>
              </a:solidFill>
              <a:latin typeface="Times New Roman" panose="02020603050405020304" pitchFamily="18" charset="0"/>
              <a:ea typeface="Calibri"/>
              <a:cs typeface="Times New Roman" panose="02020603050405020304" pitchFamily="18" charset="0"/>
              <a:sym typeface="Calibri"/>
            </a:endParaRPr>
          </a:p>
          <a:p>
            <a:pPr marL="0" marR="0" lvl="0" indent="0" algn="just" rtl="0">
              <a:lnSpc>
                <a:spcPct val="150000"/>
              </a:lnSpc>
              <a:spcBef>
                <a:spcPts val="0"/>
              </a:spcBef>
              <a:spcAft>
                <a:spcPts val="0"/>
              </a:spcAft>
              <a:buNone/>
            </a:pP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Ông</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là</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một</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danh</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tướng</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lẫy</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lừng</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có</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công</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đánh</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thắng</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quân</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Tống</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xâm</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lăng</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a:t>
            </a:r>
            <a:endParaRPr sz="2000" dirty="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2" name="TextBox 1">
            <a:extLst>
              <a:ext uri="{FF2B5EF4-FFF2-40B4-BE49-F238E27FC236}">
                <a16:creationId xmlns:a16="http://schemas.microsoft.com/office/drawing/2014/main" id="{4A82EDEE-68A2-FF35-9327-DF9AF56A1F86}"/>
              </a:ext>
            </a:extLst>
          </p:cNvPr>
          <p:cNvSpPr txBox="1"/>
          <p:nvPr/>
        </p:nvSpPr>
        <p:spPr>
          <a:xfrm>
            <a:off x="1924490" y="159490"/>
            <a:ext cx="3289073"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chung</a:t>
            </a:r>
            <a:endParaRPr lang="en-US" sz="2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 calcmode="lin" valueType="num">
                                      <p:cBhvr additive="base">
                                        <p:cTn id="7" dur="500"/>
                                        <p:tgtEl>
                                          <p:spTgt spid="15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2"/>
                                        </p:tgtEl>
                                        <p:attrNameLst>
                                          <p:attrName>style.visibility</p:attrName>
                                        </p:attrNameLst>
                                      </p:cBhvr>
                                      <p:to>
                                        <p:strVal val="visible"/>
                                      </p:to>
                                    </p:set>
                                    <p:animEffect transition="in" filter="fade">
                                      <p:cBhvr>
                                        <p:cTn id="12"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6"/>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59" name="Google Shape;159;p6"/>
          <p:cNvPicPr preferRelativeResize="0"/>
          <p:nvPr/>
        </p:nvPicPr>
        <p:blipFill rotWithShape="1">
          <a:blip r:embed="rId4">
            <a:alphaModFix/>
          </a:blip>
          <a:srcRect/>
          <a:stretch/>
        </p:blipFill>
        <p:spPr>
          <a:xfrm rot="-1138187" flipH="1">
            <a:off x="9185546" y="463675"/>
            <a:ext cx="1829994" cy="598515"/>
          </a:xfrm>
          <a:prstGeom prst="rect">
            <a:avLst/>
          </a:prstGeom>
          <a:noFill/>
          <a:ln>
            <a:noFill/>
          </a:ln>
        </p:spPr>
      </p:pic>
      <p:pic>
        <p:nvPicPr>
          <p:cNvPr id="160" name="Google Shape;160;p6"/>
          <p:cNvPicPr preferRelativeResize="0"/>
          <p:nvPr/>
        </p:nvPicPr>
        <p:blipFill rotWithShape="1">
          <a:blip r:embed="rId5">
            <a:alphaModFix/>
          </a:blip>
          <a:srcRect/>
          <a:stretch/>
        </p:blipFill>
        <p:spPr>
          <a:xfrm>
            <a:off x="11263708" y="178230"/>
            <a:ext cx="762000" cy="584703"/>
          </a:xfrm>
          <a:prstGeom prst="rect">
            <a:avLst/>
          </a:prstGeom>
          <a:noFill/>
          <a:ln>
            <a:noFill/>
          </a:ln>
        </p:spPr>
      </p:pic>
      <p:pic>
        <p:nvPicPr>
          <p:cNvPr id="164" name="Google Shape;164;p6"/>
          <p:cNvPicPr preferRelativeResize="0"/>
          <p:nvPr/>
        </p:nvPicPr>
        <p:blipFill rotWithShape="1">
          <a:blip r:embed="rId6">
            <a:alphaModFix/>
          </a:blip>
          <a:srcRect/>
          <a:stretch/>
        </p:blipFill>
        <p:spPr>
          <a:xfrm>
            <a:off x="930135" y="1447657"/>
            <a:ext cx="4010025" cy="4391025"/>
          </a:xfrm>
          <a:prstGeom prst="rect">
            <a:avLst/>
          </a:prstGeom>
          <a:noFill/>
          <a:ln>
            <a:noFill/>
          </a:ln>
        </p:spPr>
      </p:pic>
      <p:sp>
        <p:nvSpPr>
          <p:cNvPr id="165" name="Google Shape;165;p6"/>
          <p:cNvSpPr/>
          <p:nvPr/>
        </p:nvSpPr>
        <p:spPr>
          <a:xfrm>
            <a:off x="166292" y="200210"/>
            <a:ext cx="2575412" cy="723232"/>
          </a:xfrm>
          <a:prstGeom prst="roundRect">
            <a:avLst>
              <a:gd name="adj" fmla="val 50000"/>
            </a:avLst>
          </a:prstGeom>
          <a:solidFill>
            <a:schemeClr val="lt1"/>
          </a:solidFill>
          <a:ln w="38100" cap="flat" cmpd="sng">
            <a:solidFill>
              <a:srgbClr val="BFA4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dirty="0">
                <a:solidFill>
                  <a:srgbClr val="BFA47C"/>
                </a:solidFill>
                <a:latin typeface="Calibri"/>
                <a:ea typeface="Calibri"/>
                <a:cs typeface="Calibri"/>
                <a:sym typeface="Calibri"/>
              </a:rPr>
              <a:t>b/ </a:t>
            </a:r>
            <a:r>
              <a:rPr lang="en-US" sz="3200" b="1" dirty="0" err="1">
                <a:solidFill>
                  <a:srgbClr val="BFA47C"/>
                </a:solidFill>
                <a:latin typeface="Calibri"/>
                <a:ea typeface="Calibri"/>
                <a:cs typeface="Calibri"/>
                <a:sym typeface="Calibri"/>
              </a:rPr>
              <a:t>Tác</a:t>
            </a:r>
            <a:r>
              <a:rPr lang="en-US" sz="3200" b="1" dirty="0">
                <a:solidFill>
                  <a:srgbClr val="BFA47C"/>
                </a:solidFill>
                <a:latin typeface="Calibri"/>
                <a:ea typeface="Calibri"/>
                <a:cs typeface="Calibri"/>
                <a:sym typeface="Calibri"/>
              </a:rPr>
              <a:t> </a:t>
            </a:r>
            <a:r>
              <a:rPr lang="en-US" sz="3200" b="1" dirty="0" err="1">
                <a:solidFill>
                  <a:srgbClr val="BFA47C"/>
                </a:solidFill>
                <a:latin typeface="Calibri"/>
                <a:ea typeface="Calibri"/>
                <a:cs typeface="Calibri"/>
                <a:sym typeface="Calibri"/>
              </a:rPr>
              <a:t>phẩm</a:t>
            </a:r>
            <a:endParaRPr dirty="0"/>
          </a:p>
        </p:txBody>
      </p:sp>
      <p:sp>
        <p:nvSpPr>
          <p:cNvPr id="166" name="Google Shape;166;p6"/>
          <p:cNvSpPr txBox="1"/>
          <p:nvPr/>
        </p:nvSpPr>
        <p:spPr>
          <a:xfrm>
            <a:off x="4775131" y="356670"/>
            <a:ext cx="60960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Times New Roman"/>
                <a:ea typeface="Times New Roman"/>
                <a:cs typeface="Times New Roman"/>
                <a:sym typeface="Times New Roman"/>
              </a:rPr>
              <a:t> Hoàn </a:t>
            </a:r>
            <a:r>
              <a:rPr lang="en-US" sz="2400" b="1" dirty="0" err="1">
                <a:solidFill>
                  <a:schemeClr val="dk1"/>
                </a:solidFill>
                <a:latin typeface="Times New Roman"/>
                <a:ea typeface="Times New Roman"/>
                <a:cs typeface="Times New Roman"/>
                <a:sym typeface="Times New Roman"/>
              </a:rPr>
              <a:t>cảnh</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sáng</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tác</a:t>
            </a:r>
            <a:r>
              <a:rPr lang="en-US" sz="2400" b="1" dirty="0">
                <a:solidFill>
                  <a:schemeClr val="dk1"/>
                </a:solidFill>
                <a:latin typeface="Times New Roman"/>
                <a:ea typeface="Times New Roman"/>
                <a:cs typeface="Times New Roman"/>
                <a:sym typeface="Times New Roman"/>
              </a:rPr>
              <a:t>:</a:t>
            </a:r>
            <a:endParaRPr sz="3200" dirty="0">
              <a:solidFill>
                <a:schemeClr val="dk1"/>
              </a:solidFill>
              <a:latin typeface="Arial"/>
              <a:ea typeface="Arial"/>
              <a:cs typeface="Arial"/>
              <a:sym typeface="Arial"/>
            </a:endParaRPr>
          </a:p>
        </p:txBody>
      </p:sp>
      <p:sp>
        <p:nvSpPr>
          <p:cNvPr id="167" name="Google Shape;167;p6"/>
          <p:cNvSpPr txBox="1"/>
          <p:nvPr/>
        </p:nvSpPr>
        <p:spPr>
          <a:xfrm>
            <a:off x="5106297" y="892760"/>
            <a:ext cx="6859843" cy="341627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Có</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truyền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thuyết</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rằng</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năm</a:t>
            </a:r>
            <a:r>
              <a:rPr lang="en-US" sz="2400" dirty="0">
                <a:solidFill>
                  <a:schemeClr val="dk1"/>
                </a:solidFill>
                <a:latin typeface="Times New Roman"/>
                <a:ea typeface="Times New Roman"/>
                <a:cs typeface="Times New Roman"/>
                <a:sym typeface="Times New Roman"/>
              </a:rPr>
              <a:t> 1077, </a:t>
            </a:r>
            <a:r>
              <a:rPr lang="en-US" sz="2400" dirty="0" err="1">
                <a:solidFill>
                  <a:schemeClr val="dk1"/>
                </a:solidFill>
                <a:latin typeface="Times New Roman"/>
                <a:ea typeface="Times New Roman"/>
                <a:cs typeface="Times New Roman"/>
                <a:sym typeface="Times New Roman"/>
              </a:rPr>
              <a:t>quân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Tống</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xâm</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lược</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nước</a:t>
            </a:r>
            <a:r>
              <a:rPr lang="en-US" sz="2400" dirty="0">
                <a:solidFill>
                  <a:schemeClr val="dk1"/>
                </a:solidFill>
                <a:latin typeface="Times New Roman"/>
                <a:ea typeface="Times New Roman"/>
                <a:cs typeface="Times New Roman"/>
                <a:sym typeface="Times New Roman"/>
              </a:rPr>
              <a:t> ta. </a:t>
            </a:r>
            <a:r>
              <a:rPr lang="en-US" sz="2400" dirty="0" err="1">
                <a:solidFill>
                  <a:schemeClr val="dk1"/>
                </a:solidFill>
                <a:latin typeface="Times New Roman"/>
                <a:ea typeface="Times New Roman"/>
                <a:cs typeface="Times New Roman"/>
                <a:sym typeface="Times New Roman"/>
              </a:rPr>
              <a:t>Vua</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Lí</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Nhân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Tông</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sai</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Lí</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Thường</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Kiệt</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đem</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quân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chặn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giặc</a:t>
            </a:r>
            <a:r>
              <a:rPr lang="en-US" sz="2400" dirty="0">
                <a:solidFill>
                  <a:schemeClr val="dk1"/>
                </a:solidFill>
                <a:latin typeface="Times New Roman"/>
                <a:ea typeface="Times New Roman"/>
                <a:cs typeface="Times New Roman"/>
                <a:sym typeface="Times New Roman"/>
              </a:rPr>
              <a:t> ở </a:t>
            </a:r>
            <a:r>
              <a:rPr lang="en-US" sz="2400" dirty="0" err="1">
                <a:solidFill>
                  <a:schemeClr val="dk1"/>
                </a:solidFill>
                <a:latin typeface="Times New Roman"/>
                <a:ea typeface="Times New Roman"/>
                <a:cs typeface="Times New Roman"/>
                <a:sym typeface="Times New Roman"/>
              </a:rPr>
              <a:t>sông</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Như</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Nguyệt</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bỗng</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một</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đêm</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quân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sĩ</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chợt</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nghe</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từ</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trong</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đền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thờ</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hai</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anh</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em</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Trương</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Hống</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và</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Trương</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Hát</a:t>
            </a:r>
            <a:r>
              <a:rPr lang="en-US" sz="2400" dirty="0">
                <a:solidFill>
                  <a:schemeClr val="dk1"/>
                </a:solidFill>
                <a:latin typeface="Times New Roman"/>
                <a:ea typeface="Times New Roman"/>
                <a:cs typeface="Times New Roman"/>
                <a:sym typeface="Times New Roman"/>
              </a:rPr>
              <a:t> - </a:t>
            </a:r>
            <a:r>
              <a:rPr lang="en-US" sz="2400" dirty="0" err="1">
                <a:solidFill>
                  <a:schemeClr val="dk1"/>
                </a:solidFill>
                <a:latin typeface="Times New Roman"/>
                <a:ea typeface="Times New Roman"/>
                <a:cs typeface="Times New Roman"/>
                <a:sym typeface="Times New Roman"/>
              </a:rPr>
              <a:t>hai</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vị</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tướng</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giỏi</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được</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tôn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là</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thần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sông</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Như</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Nguyệt</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có</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giọng</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ngâm</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bài</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thơ</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này</a:t>
            </a:r>
            <a:r>
              <a:rPr lang="en-US" sz="2400" dirty="0">
                <a:solidFill>
                  <a:schemeClr val="dk1"/>
                </a:solidFill>
                <a:latin typeface="Times New Roman"/>
                <a:ea typeface="Times New Roman"/>
                <a:cs typeface="Times New Roman"/>
                <a:sym typeface="Times New Roman"/>
              </a:rPr>
              <a:t>.</a:t>
            </a: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Bài</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thơ</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được</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coi</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là</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bản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Tuyên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ngôn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Độc</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lập</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đầu</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tiên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của</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nước</a:t>
            </a:r>
            <a:r>
              <a:rPr lang="en-US" sz="2400" dirty="0">
                <a:solidFill>
                  <a:schemeClr val="dk1"/>
                </a:solidFill>
                <a:latin typeface="Times New Roman"/>
                <a:ea typeface="Times New Roman"/>
                <a:cs typeface="Times New Roman"/>
                <a:sym typeface="Times New Roman"/>
              </a:rPr>
              <a:t> ta. </a:t>
            </a:r>
            <a:endParaRPr sz="2400" dirty="0">
              <a:solidFill>
                <a:schemeClr val="dk1"/>
              </a:solidFill>
              <a:latin typeface="Calibri"/>
              <a:ea typeface="Calibri"/>
              <a:cs typeface="Calibri"/>
              <a:sym typeface="Calibri"/>
            </a:endParaRPr>
          </a:p>
        </p:txBody>
      </p:sp>
      <p:sp>
        <p:nvSpPr>
          <p:cNvPr id="168" name="Google Shape;168;p6"/>
          <p:cNvSpPr txBox="1"/>
          <p:nvPr/>
        </p:nvSpPr>
        <p:spPr>
          <a:xfrm>
            <a:off x="5006274" y="4210118"/>
            <a:ext cx="619432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err="1">
                <a:solidFill>
                  <a:schemeClr val="dk1"/>
                </a:solidFill>
                <a:latin typeface="Times New Roman"/>
                <a:ea typeface="Times New Roman"/>
                <a:cs typeface="Times New Roman"/>
                <a:sym typeface="Times New Roman"/>
              </a:rPr>
              <a:t>Bố</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cục</a:t>
            </a:r>
            <a:r>
              <a:rPr lang="en-US" sz="2400" b="1" dirty="0">
                <a:solidFill>
                  <a:schemeClr val="dk1"/>
                </a:solidFill>
                <a:latin typeface="Times New Roman"/>
                <a:ea typeface="Times New Roman"/>
                <a:cs typeface="Times New Roman"/>
                <a:sym typeface="Times New Roman"/>
              </a:rPr>
              <a:t>: 2 </a:t>
            </a:r>
            <a:r>
              <a:rPr lang="en-US" sz="2400" b="1" dirty="0" err="1">
                <a:solidFill>
                  <a:schemeClr val="dk1"/>
                </a:solidFill>
                <a:latin typeface="Times New Roman"/>
                <a:ea typeface="Times New Roman"/>
                <a:cs typeface="Times New Roman"/>
                <a:sym typeface="Times New Roman"/>
              </a:rPr>
              <a:t>phần</a:t>
            </a:r>
            <a:endParaRPr sz="3200" dirty="0">
              <a:solidFill>
                <a:schemeClr val="dk1"/>
              </a:solidFill>
              <a:latin typeface="Arial"/>
              <a:ea typeface="Arial"/>
              <a:cs typeface="Arial"/>
              <a:sym typeface="Arial"/>
            </a:endParaRPr>
          </a:p>
        </p:txBody>
      </p:sp>
      <p:sp>
        <p:nvSpPr>
          <p:cNvPr id="169" name="Google Shape;169;p6"/>
          <p:cNvSpPr txBox="1"/>
          <p:nvPr/>
        </p:nvSpPr>
        <p:spPr>
          <a:xfrm>
            <a:off x="4742121" y="4416790"/>
            <a:ext cx="7449879" cy="120028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Phần</a:t>
            </a:r>
            <a:r>
              <a:rPr lang="en-US" sz="2400" dirty="0">
                <a:solidFill>
                  <a:schemeClr val="dk1"/>
                </a:solidFill>
                <a:latin typeface="Times New Roman"/>
                <a:ea typeface="Times New Roman"/>
                <a:cs typeface="Times New Roman"/>
                <a:sym typeface="Times New Roman"/>
              </a:rPr>
              <a:t> 1 (2 </a:t>
            </a:r>
            <a:r>
              <a:rPr lang="en-US" sz="2400" dirty="0" err="1">
                <a:solidFill>
                  <a:schemeClr val="dk1"/>
                </a:solidFill>
                <a:latin typeface="Times New Roman"/>
                <a:ea typeface="Times New Roman"/>
                <a:cs typeface="Times New Roman"/>
                <a:sym typeface="Times New Roman"/>
              </a:rPr>
              <a:t>câu</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đầu</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Khẳng</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định</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chủ</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quyền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lãnh</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thổ</a:t>
            </a:r>
            <a:r>
              <a:rPr lang="en-US" sz="2400" dirty="0">
                <a:solidFill>
                  <a:schemeClr val="dk1"/>
                </a:solidFill>
                <a:latin typeface="Times New Roman"/>
                <a:ea typeface="Times New Roman"/>
                <a:cs typeface="Times New Roman"/>
                <a:sym typeface="Times New Roman"/>
              </a:rPr>
              <a:t> </a:t>
            </a:r>
            <a:endParaRPr sz="2400" dirty="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Phần</a:t>
            </a:r>
            <a:r>
              <a:rPr lang="en-US" sz="2400" dirty="0">
                <a:solidFill>
                  <a:schemeClr val="dk1"/>
                </a:solidFill>
                <a:latin typeface="Times New Roman"/>
                <a:ea typeface="Times New Roman"/>
                <a:cs typeface="Times New Roman"/>
                <a:sym typeface="Times New Roman"/>
              </a:rPr>
              <a:t> 2 (2 </a:t>
            </a:r>
            <a:r>
              <a:rPr lang="en-US" sz="2400" dirty="0" err="1">
                <a:solidFill>
                  <a:schemeClr val="dk1"/>
                </a:solidFill>
                <a:latin typeface="Times New Roman"/>
                <a:ea typeface="Times New Roman"/>
                <a:cs typeface="Times New Roman"/>
                <a:sym typeface="Times New Roman"/>
              </a:rPr>
              <a:t>câu</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cuối</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Nêu</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cao</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quyết</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tâm</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chống</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lại</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kẻ</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thù</a:t>
            </a:r>
            <a:r>
              <a:rPr lang="en-US" sz="2400" dirty="0">
                <a:solidFill>
                  <a:schemeClr val="dk1"/>
                </a:solidFill>
                <a:latin typeface="Times New Roman"/>
                <a:ea typeface="Times New Roman"/>
                <a:cs typeface="Times New Roman"/>
                <a:sym typeface="Times New Roman"/>
              </a:rPr>
              <a:t> </a:t>
            </a:r>
            <a:endParaRPr sz="2400" dirty="0">
              <a:solidFill>
                <a:schemeClr val="dk1"/>
              </a:solidFill>
              <a:latin typeface="Calibri"/>
              <a:ea typeface="Calibri"/>
              <a:cs typeface="Calibri"/>
              <a:sym typeface="Calibri"/>
            </a:endParaRPr>
          </a:p>
        </p:txBody>
      </p:sp>
      <p:sp>
        <p:nvSpPr>
          <p:cNvPr id="170" name="Google Shape;170;p6"/>
          <p:cNvSpPr txBox="1"/>
          <p:nvPr/>
        </p:nvSpPr>
        <p:spPr>
          <a:xfrm>
            <a:off x="4973681" y="5564948"/>
            <a:ext cx="60960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err="1">
                <a:solidFill>
                  <a:schemeClr val="dk1"/>
                </a:solidFill>
                <a:latin typeface="Times New Roman"/>
                <a:ea typeface="Times New Roman"/>
                <a:cs typeface="Times New Roman"/>
                <a:sym typeface="Times New Roman"/>
              </a:rPr>
              <a:t>Phương</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thức</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biểu</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đạt</a:t>
            </a:r>
            <a:r>
              <a:rPr lang="en-US" sz="2400" b="1" dirty="0">
                <a:solidFill>
                  <a:schemeClr val="dk1"/>
                </a:solidFill>
                <a:latin typeface="Times New Roman"/>
                <a:ea typeface="Times New Roman"/>
                <a:cs typeface="Times New Roman"/>
                <a:sym typeface="Times New Roman"/>
              </a:rPr>
              <a:t>:</a:t>
            </a:r>
            <a:endParaRPr sz="3200" dirty="0">
              <a:solidFill>
                <a:schemeClr val="dk1"/>
              </a:solidFill>
              <a:latin typeface="Arial"/>
              <a:ea typeface="Arial"/>
              <a:cs typeface="Arial"/>
              <a:sym typeface="Arial"/>
            </a:endParaRPr>
          </a:p>
        </p:txBody>
      </p:sp>
      <p:sp>
        <p:nvSpPr>
          <p:cNvPr id="171" name="Google Shape;171;p6"/>
          <p:cNvSpPr txBox="1"/>
          <p:nvPr/>
        </p:nvSpPr>
        <p:spPr>
          <a:xfrm>
            <a:off x="8399720" y="6043347"/>
            <a:ext cx="2515497" cy="64629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dirty="0" err="1">
                <a:solidFill>
                  <a:schemeClr val="dk1"/>
                </a:solidFill>
                <a:latin typeface="Times New Roman"/>
                <a:ea typeface="Times New Roman"/>
                <a:cs typeface="Times New Roman"/>
                <a:sym typeface="Times New Roman"/>
              </a:rPr>
              <a:t>Biểu</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cảm</a:t>
            </a:r>
            <a:endParaRPr sz="24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4"/>
                                        </p:tgtEl>
                                        <p:attrNameLst>
                                          <p:attrName>style.visibility</p:attrName>
                                        </p:attrNameLst>
                                      </p:cBhvr>
                                      <p:to>
                                        <p:strVal val="visible"/>
                                      </p:to>
                                    </p:set>
                                    <p:animEffect transition="in" filter="fade">
                                      <p:cBhvr>
                                        <p:cTn id="12" dur="500"/>
                                        <p:tgtEl>
                                          <p:spTgt spid="1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6"/>
                                        </p:tgtEl>
                                        <p:attrNameLst>
                                          <p:attrName>style.visibility</p:attrName>
                                        </p:attrNameLst>
                                      </p:cBhvr>
                                      <p:to>
                                        <p:strVal val="visible"/>
                                      </p:to>
                                    </p:set>
                                    <p:animEffect transition="in" filter="fade">
                                      <p:cBhvr>
                                        <p:cTn id="17" dur="500"/>
                                        <p:tgtEl>
                                          <p:spTgt spid="16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7"/>
                                        </p:tgtEl>
                                        <p:attrNameLst>
                                          <p:attrName>style.visibility</p:attrName>
                                        </p:attrNameLst>
                                      </p:cBhvr>
                                      <p:to>
                                        <p:strVal val="visible"/>
                                      </p:to>
                                    </p:set>
                                    <p:animEffect transition="in" filter="fade">
                                      <p:cBhvr>
                                        <p:cTn id="22" dur="500"/>
                                        <p:tgtEl>
                                          <p:spTgt spid="167"/>
                                        </p:tgtEl>
                                      </p:cBhvr>
                                    </p:animEffect>
                                  </p:childTnLst>
                                </p:cTn>
                              </p:par>
                              <p:par>
                                <p:cTn id="23" presetID="10" presetClass="entr" presetSubtype="0" fill="hold" nodeType="withEffect">
                                  <p:stCondLst>
                                    <p:cond delay="0"/>
                                  </p:stCondLst>
                                  <p:childTnLst>
                                    <p:set>
                                      <p:cBhvr>
                                        <p:cTn id="24" dur="1" fill="hold">
                                          <p:stCondLst>
                                            <p:cond delay="0"/>
                                          </p:stCondLst>
                                        </p:cTn>
                                        <p:tgtEl>
                                          <p:spTgt spid="168"/>
                                        </p:tgtEl>
                                        <p:attrNameLst>
                                          <p:attrName>style.visibility</p:attrName>
                                        </p:attrNameLst>
                                      </p:cBhvr>
                                      <p:to>
                                        <p:strVal val="visible"/>
                                      </p:to>
                                    </p:set>
                                    <p:animEffect transition="in" filter="fade">
                                      <p:cBhvr>
                                        <p:cTn id="25" dur="500"/>
                                        <p:tgtEl>
                                          <p:spTgt spid="16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69"/>
                                        </p:tgtEl>
                                        <p:attrNameLst>
                                          <p:attrName>style.visibility</p:attrName>
                                        </p:attrNameLst>
                                      </p:cBhvr>
                                      <p:to>
                                        <p:strVal val="visible"/>
                                      </p:to>
                                    </p:set>
                                    <p:anim calcmode="lin" valueType="num">
                                      <p:cBhvr additive="base">
                                        <p:cTn id="30" dur="500"/>
                                        <p:tgtEl>
                                          <p:spTgt spid="16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70"/>
                                        </p:tgtEl>
                                        <p:attrNameLst>
                                          <p:attrName>style.visibility</p:attrName>
                                        </p:attrNameLst>
                                      </p:cBhvr>
                                      <p:to>
                                        <p:strVal val="visible"/>
                                      </p:to>
                                    </p:set>
                                    <p:anim calcmode="lin" valueType="num">
                                      <p:cBhvr additive="base">
                                        <p:cTn id="35" dur="500"/>
                                        <p:tgtEl>
                                          <p:spTgt spid="17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71"/>
                                        </p:tgtEl>
                                        <p:attrNameLst>
                                          <p:attrName>style.visibility</p:attrName>
                                        </p:attrNameLst>
                                      </p:cBhvr>
                                      <p:to>
                                        <p:strVal val="visible"/>
                                      </p:to>
                                    </p:set>
                                    <p:animEffect transition="in" filter="fade">
                                      <p:cBhvr>
                                        <p:cTn id="40"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7"/>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78" name="Google Shape;178;p7"/>
          <p:cNvPicPr preferRelativeResize="0"/>
          <p:nvPr/>
        </p:nvPicPr>
        <p:blipFill rotWithShape="1">
          <a:blip r:embed="rId4">
            <a:alphaModFix/>
          </a:blip>
          <a:srcRect/>
          <a:stretch/>
        </p:blipFill>
        <p:spPr>
          <a:xfrm rot="-1138187" flipH="1">
            <a:off x="9185546" y="463675"/>
            <a:ext cx="1829994" cy="598515"/>
          </a:xfrm>
          <a:prstGeom prst="rect">
            <a:avLst/>
          </a:prstGeom>
          <a:noFill/>
          <a:ln>
            <a:noFill/>
          </a:ln>
        </p:spPr>
      </p:pic>
      <p:pic>
        <p:nvPicPr>
          <p:cNvPr id="179" name="Google Shape;179;p7"/>
          <p:cNvPicPr preferRelativeResize="0"/>
          <p:nvPr/>
        </p:nvPicPr>
        <p:blipFill rotWithShape="1">
          <a:blip r:embed="rId5">
            <a:alphaModFix/>
          </a:blip>
          <a:srcRect/>
          <a:stretch/>
        </p:blipFill>
        <p:spPr>
          <a:xfrm>
            <a:off x="11263708" y="178230"/>
            <a:ext cx="762000" cy="584703"/>
          </a:xfrm>
          <a:prstGeom prst="rect">
            <a:avLst/>
          </a:prstGeom>
          <a:noFill/>
          <a:ln>
            <a:noFill/>
          </a:ln>
        </p:spPr>
      </p:pic>
      <p:pic>
        <p:nvPicPr>
          <p:cNvPr id="182" name="Google Shape;182;p7"/>
          <p:cNvPicPr preferRelativeResize="0"/>
          <p:nvPr/>
        </p:nvPicPr>
        <p:blipFill rotWithShape="1">
          <a:blip r:embed="rId6">
            <a:alphaModFix/>
          </a:blip>
          <a:srcRect/>
          <a:stretch/>
        </p:blipFill>
        <p:spPr>
          <a:xfrm>
            <a:off x="930135" y="1447657"/>
            <a:ext cx="4010025" cy="4391025"/>
          </a:xfrm>
          <a:prstGeom prst="rect">
            <a:avLst/>
          </a:prstGeom>
          <a:noFill/>
          <a:ln>
            <a:noFill/>
          </a:ln>
        </p:spPr>
      </p:pic>
      <p:sp>
        <p:nvSpPr>
          <p:cNvPr id="183" name="Google Shape;183;p7"/>
          <p:cNvSpPr/>
          <p:nvPr/>
        </p:nvSpPr>
        <p:spPr>
          <a:xfrm>
            <a:off x="166292" y="200210"/>
            <a:ext cx="2575412" cy="723232"/>
          </a:xfrm>
          <a:prstGeom prst="roundRect">
            <a:avLst>
              <a:gd name="adj" fmla="val 50000"/>
            </a:avLst>
          </a:prstGeom>
          <a:solidFill>
            <a:schemeClr val="lt1"/>
          </a:solidFill>
          <a:ln w="38100" cap="flat" cmpd="sng">
            <a:solidFill>
              <a:srgbClr val="BFA4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rgbClr val="BFA47C"/>
                </a:solidFill>
                <a:latin typeface="Calibri"/>
                <a:ea typeface="Calibri"/>
                <a:cs typeface="Calibri"/>
                <a:sym typeface="Calibri"/>
              </a:rPr>
              <a:t>2/ Tác phẩm</a:t>
            </a:r>
            <a:endParaRPr/>
          </a:p>
        </p:txBody>
      </p:sp>
      <p:sp>
        <p:nvSpPr>
          <p:cNvPr id="184" name="Google Shape;184;p7"/>
          <p:cNvSpPr txBox="1"/>
          <p:nvPr/>
        </p:nvSpPr>
        <p:spPr>
          <a:xfrm>
            <a:off x="4940160" y="877665"/>
            <a:ext cx="701550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err="1">
                <a:solidFill>
                  <a:schemeClr val="dk1"/>
                </a:solidFill>
                <a:latin typeface="Times New Roman" panose="02020603050405020304" pitchFamily="18" charset="0"/>
                <a:cs typeface="Times New Roman" panose="02020603050405020304" pitchFamily="18" charset="0"/>
                <a:sym typeface="Arial"/>
              </a:rPr>
              <a:t>Thể</a:t>
            </a:r>
            <a:r>
              <a:rPr lang="en-US" sz="3200" b="1" dirty="0">
                <a:solidFill>
                  <a:schemeClr val="dk1"/>
                </a:solidFill>
                <a:latin typeface="Times New Roman" panose="02020603050405020304" pitchFamily="18" charset="0"/>
                <a:cs typeface="Times New Roman" panose="02020603050405020304" pitchFamily="18" charset="0"/>
                <a:sym typeface="Arial"/>
              </a:rPr>
              <a:t> </a:t>
            </a:r>
            <a:r>
              <a:rPr lang="en-US" sz="3200" b="1" dirty="0" err="1">
                <a:solidFill>
                  <a:schemeClr val="dk1"/>
                </a:solidFill>
                <a:latin typeface="Times New Roman" panose="02020603050405020304" pitchFamily="18" charset="0"/>
                <a:cs typeface="Times New Roman" panose="02020603050405020304" pitchFamily="18" charset="0"/>
                <a:sym typeface="Arial"/>
              </a:rPr>
              <a:t>thơ</a:t>
            </a:r>
            <a:r>
              <a:rPr lang="en-US" sz="3200" b="1" dirty="0">
                <a:solidFill>
                  <a:schemeClr val="dk1"/>
                </a:solidFill>
                <a:latin typeface="Times New Roman" panose="02020603050405020304" pitchFamily="18" charset="0"/>
                <a:cs typeface="Times New Roman" panose="02020603050405020304" pitchFamily="18" charset="0"/>
                <a:sym typeface="Arial"/>
              </a:rPr>
              <a:t>: </a:t>
            </a:r>
            <a:endParaRPr sz="3200" b="1" dirty="0">
              <a:solidFill>
                <a:schemeClr val="dk1"/>
              </a:solidFill>
              <a:latin typeface="Times New Roman" panose="02020603050405020304" pitchFamily="18" charset="0"/>
              <a:cs typeface="Times New Roman" panose="02020603050405020304" pitchFamily="18" charset="0"/>
              <a:sym typeface="Arial"/>
            </a:endParaRPr>
          </a:p>
        </p:txBody>
      </p:sp>
      <p:sp>
        <p:nvSpPr>
          <p:cNvPr id="185" name="Google Shape;185;p7"/>
          <p:cNvSpPr txBox="1"/>
          <p:nvPr/>
        </p:nvSpPr>
        <p:spPr>
          <a:xfrm>
            <a:off x="5244522" y="1286167"/>
            <a:ext cx="6859843" cy="1754286"/>
          </a:xfrm>
          <a:prstGeom prst="rect">
            <a:avLst/>
          </a:prstGeom>
          <a:noFill/>
          <a:ln>
            <a:noFill/>
          </a:ln>
        </p:spPr>
        <p:txBody>
          <a:bodyPr spcFirstLastPara="1" wrap="square" lIns="91425" tIns="45700" rIns="91425" bIns="45700" anchor="t" anchorCtr="0">
            <a:spAutoFit/>
          </a:bodyPr>
          <a:lstStyle/>
          <a:p>
            <a:pPr marL="0" marR="0" lvl="0" indent="0" rtl="0">
              <a:lnSpc>
                <a:spcPct val="150000"/>
              </a:lnSpc>
              <a:spcBef>
                <a:spcPts val="0"/>
              </a:spcBef>
              <a:spcAft>
                <a:spcPts val="0"/>
              </a:spcAft>
              <a:buNone/>
            </a:pPr>
            <a:r>
              <a:rPr lang="en-US" sz="2400" dirty="0" err="1">
                <a:solidFill>
                  <a:schemeClr val="dk1"/>
                </a:solidFill>
                <a:latin typeface="Times New Roman"/>
                <a:ea typeface="Times New Roman"/>
                <a:cs typeface="Times New Roman"/>
                <a:sym typeface="Times New Roman"/>
              </a:rPr>
              <a:t>Thất</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ngôn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tứ</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tuyệt</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với</a:t>
            </a:r>
            <a:r>
              <a:rPr lang="en-US" sz="2400" dirty="0">
                <a:solidFill>
                  <a:schemeClr val="dk1"/>
                </a:solidFill>
                <a:latin typeface="Times New Roman"/>
                <a:ea typeface="Times New Roman"/>
                <a:cs typeface="Times New Roman"/>
                <a:sym typeface="Times New Roman"/>
              </a:rPr>
              <a:t> 4 </a:t>
            </a:r>
            <a:r>
              <a:rPr lang="en-US" sz="2400" dirty="0" err="1">
                <a:solidFill>
                  <a:schemeClr val="dk1"/>
                </a:solidFill>
                <a:latin typeface="Times New Roman"/>
                <a:ea typeface="Times New Roman"/>
                <a:cs typeface="Times New Roman"/>
                <a:sym typeface="Times New Roman"/>
              </a:rPr>
              <a:t>câu</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mỗi</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câu</a:t>
            </a:r>
            <a:r>
              <a:rPr lang="en-US" sz="2400" dirty="0">
                <a:solidFill>
                  <a:schemeClr val="dk1"/>
                </a:solidFill>
                <a:latin typeface="Times New Roman"/>
                <a:ea typeface="Times New Roman"/>
                <a:cs typeface="Times New Roman"/>
                <a:sym typeface="Times New Roman"/>
              </a:rPr>
              <a:t> 7 </a:t>
            </a:r>
            <a:r>
              <a:rPr lang="en-US" sz="2400" dirty="0" err="1">
                <a:solidFill>
                  <a:schemeClr val="dk1"/>
                </a:solidFill>
                <a:latin typeface="Times New Roman"/>
                <a:ea typeface="Times New Roman"/>
                <a:cs typeface="Times New Roman"/>
                <a:sym typeface="Times New Roman"/>
              </a:rPr>
              <a:t>chữ</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Các</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câu</a:t>
            </a:r>
            <a:r>
              <a:rPr lang="en-US" sz="2400" dirty="0">
                <a:solidFill>
                  <a:schemeClr val="dk1"/>
                </a:solidFill>
                <a:latin typeface="Times New Roman"/>
                <a:ea typeface="Times New Roman"/>
                <a:cs typeface="Times New Roman"/>
                <a:sym typeface="Times New Roman"/>
              </a:rPr>
              <a:t> 1, 2 </a:t>
            </a:r>
            <a:r>
              <a:rPr lang="en-US" sz="2400" dirty="0" err="1">
                <a:solidFill>
                  <a:schemeClr val="dk1"/>
                </a:solidFill>
                <a:latin typeface="Times New Roman"/>
                <a:ea typeface="Times New Roman"/>
                <a:cs typeface="Times New Roman"/>
                <a:sym typeface="Times New Roman"/>
              </a:rPr>
              <a:t>và</a:t>
            </a:r>
            <a:r>
              <a:rPr lang="en-US" sz="2400" dirty="0">
                <a:solidFill>
                  <a:schemeClr val="dk1"/>
                </a:solidFill>
                <a:latin typeface="Times New Roman"/>
                <a:ea typeface="Times New Roman"/>
                <a:cs typeface="Times New Roman"/>
                <a:sym typeface="Times New Roman"/>
              </a:rPr>
              <a:t> 4 </a:t>
            </a:r>
            <a:r>
              <a:rPr lang="en-US" sz="2400" dirty="0" err="1">
                <a:solidFill>
                  <a:schemeClr val="dk1"/>
                </a:solidFill>
                <a:latin typeface="Times New Roman"/>
                <a:ea typeface="Times New Roman"/>
                <a:cs typeface="Times New Roman"/>
                <a:sym typeface="Times New Roman"/>
              </a:rPr>
              <a:t>hoặc</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chỉ</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có</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câu</a:t>
            </a:r>
            <a:r>
              <a:rPr lang="en-US" sz="2400" dirty="0">
                <a:solidFill>
                  <a:schemeClr val="dk1"/>
                </a:solidFill>
                <a:latin typeface="Times New Roman"/>
                <a:ea typeface="Times New Roman"/>
                <a:cs typeface="Times New Roman"/>
                <a:sym typeface="Times New Roman"/>
              </a:rPr>
              <a:t> 2 </a:t>
            </a:r>
            <a:r>
              <a:rPr lang="en-US" sz="2400" dirty="0" err="1">
                <a:solidFill>
                  <a:schemeClr val="dk1"/>
                </a:solidFill>
                <a:latin typeface="Times New Roman"/>
                <a:ea typeface="Times New Roman"/>
                <a:cs typeface="Times New Roman"/>
                <a:sym typeface="Times New Roman"/>
              </a:rPr>
              <a:t>và</a:t>
            </a:r>
            <a:r>
              <a:rPr lang="en-US" sz="2400" dirty="0">
                <a:solidFill>
                  <a:schemeClr val="dk1"/>
                </a:solidFill>
                <a:latin typeface="Times New Roman"/>
                <a:ea typeface="Times New Roman"/>
                <a:cs typeface="Times New Roman"/>
                <a:sym typeface="Times New Roman"/>
              </a:rPr>
              <a:t> 4 </a:t>
            </a:r>
            <a:r>
              <a:rPr lang="en-US" sz="2400" dirty="0" err="1">
                <a:solidFill>
                  <a:schemeClr val="dk1"/>
                </a:solidFill>
                <a:latin typeface="Times New Roman"/>
                <a:ea typeface="Times New Roman"/>
                <a:cs typeface="Times New Roman"/>
                <a:sym typeface="Times New Roman"/>
              </a:rPr>
              <a:t>là</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hiệp</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vần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với</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nhau</a:t>
            </a:r>
            <a:r>
              <a:rPr lang="en-US" sz="2400" dirty="0">
                <a:solidFill>
                  <a:schemeClr val="dk1"/>
                </a:solidFill>
                <a:latin typeface="Times New Roman"/>
                <a:ea typeface="Times New Roman"/>
                <a:cs typeface="Times New Roman"/>
                <a:sym typeface="Times New Roman"/>
              </a:rPr>
              <a:t> ở </a:t>
            </a:r>
            <a:r>
              <a:rPr lang="en-US" sz="2400" dirty="0" err="1">
                <a:solidFill>
                  <a:schemeClr val="dk1"/>
                </a:solidFill>
                <a:latin typeface="Times New Roman"/>
                <a:ea typeface="Times New Roman"/>
                <a:cs typeface="Times New Roman"/>
                <a:sym typeface="Times New Roman"/>
              </a:rPr>
              <a:t>chữ</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cuối</a:t>
            </a:r>
            <a:r>
              <a:rPr lang="en-US" sz="2400" dirty="0">
                <a:solidFill>
                  <a:schemeClr val="dk1"/>
                </a:solidFill>
                <a:latin typeface="Times New Roman"/>
                <a:ea typeface="Times New Roman"/>
                <a:cs typeface="Times New Roman"/>
                <a:sym typeface="Times New Roman"/>
              </a:rPr>
              <a:t>.</a:t>
            </a:r>
            <a:endParaRPr sz="1800" dirty="0">
              <a:solidFill>
                <a:schemeClr val="dk1"/>
              </a:solidFill>
              <a:latin typeface="Calibri"/>
              <a:ea typeface="Calibri"/>
              <a:cs typeface="Calibri"/>
              <a:sym typeface="Calibri"/>
            </a:endParaRPr>
          </a:p>
        </p:txBody>
      </p:sp>
      <p:sp>
        <p:nvSpPr>
          <p:cNvPr id="186" name="Google Shape;186;p7"/>
          <p:cNvSpPr txBox="1"/>
          <p:nvPr/>
        </p:nvSpPr>
        <p:spPr>
          <a:xfrm>
            <a:off x="5197656" y="3040539"/>
            <a:ext cx="6194322" cy="83095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200" b="1" dirty="0">
                <a:solidFill>
                  <a:schemeClr val="dk1"/>
                </a:solidFill>
                <a:latin typeface="Times New Roman"/>
                <a:ea typeface="Times New Roman"/>
                <a:cs typeface="Times New Roman"/>
                <a:sym typeface="Times New Roman"/>
              </a:rPr>
              <a:t>Ý </a:t>
            </a:r>
            <a:r>
              <a:rPr lang="en-US" sz="3200" b="1" dirty="0" err="1">
                <a:solidFill>
                  <a:schemeClr val="dk1"/>
                </a:solidFill>
                <a:latin typeface="Times New Roman"/>
                <a:ea typeface="Times New Roman"/>
                <a:cs typeface="Times New Roman"/>
                <a:sym typeface="Times New Roman"/>
              </a:rPr>
              <a:t>nghĩa</a:t>
            </a:r>
            <a:r>
              <a:rPr lang="en-US" sz="3200" b="1" dirty="0">
                <a:solidFill>
                  <a:schemeClr val="dk1"/>
                </a:solidFill>
                <a:latin typeface="Times New Roman"/>
                <a:ea typeface="Times New Roman"/>
                <a:cs typeface="Times New Roman"/>
                <a:sym typeface="Times New Roman"/>
              </a:rPr>
              <a:t> </a:t>
            </a:r>
            <a:r>
              <a:rPr lang="en-US" sz="3200" b="1" dirty="0" err="1">
                <a:solidFill>
                  <a:schemeClr val="dk1"/>
                </a:solidFill>
                <a:latin typeface="Times New Roman"/>
                <a:ea typeface="Times New Roman"/>
                <a:cs typeface="Times New Roman"/>
                <a:sym typeface="Times New Roman"/>
              </a:rPr>
              <a:t>nhan</a:t>
            </a:r>
            <a:r>
              <a:rPr lang="en-US" sz="3200" b="1" dirty="0">
                <a:solidFill>
                  <a:schemeClr val="dk1"/>
                </a:solidFill>
                <a:latin typeface="Times New Roman"/>
                <a:ea typeface="Times New Roman"/>
                <a:cs typeface="Times New Roman"/>
                <a:sym typeface="Times New Roman"/>
              </a:rPr>
              <a:t> </a:t>
            </a:r>
            <a:r>
              <a:rPr lang="en-US" sz="3200" b="1" dirty="0" err="1">
                <a:solidFill>
                  <a:schemeClr val="dk1"/>
                </a:solidFill>
                <a:latin typeface="Times New Roman"/>
                <a:ea typeface="Times New Roman"/>
                <a:cs typeface="Times New Roman"/>
                <a:sym typeface="Times New Roman"/>
              </a:rPr>
              <a:t>đề</a:t>
            </a:r>
            <a:r>
              <a:rPr lang="en-US" sz="3200" b="1" dirty="0">
                <a:solidFill>
                  <a:schemeClr val="dk1"/>
                </a:solidFill>
                <a:latin typeface="Times New Roman"/>
                <a:ea typeface="Times New Roman"/>
                <a:cs typeface="Times New Roman"/>
                <a:sym typeface="Times New Roman"/>
              </a:rPr>
              <a:t>: </a:t>
            </a:r>
            <a:endParaRPr sz="2400" dirty="0">
              <a:solidFill>
                <a:schemeClr val="dk1"/>
              </a:solidFill>
              <a:latin typeface="Calibri"/>
              <a:ea typeface="Calibri"/>
              <a:cs typeface="Calibri"/>
              <a:sym typeface="Calibri"/>
            </a:endParaRPr>
          </a:p>
        </p:txBody>
      </p:sp>
      <p:sp>
        <p:nvSpPr>
          <p:cNvPr id="187" name="Google Shape;187;p7"/>
          <p:cNvSpPr txBox="1"/>
          <p:nvPr/>
        </p:nvSpPr>
        <p:spPr>
          <a:xfrm>
            <a:off x="5244522" y="4064613"/>
            <a:ext cx="6781186"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dirty="0">
                <a:solidFill>
                  <a:schemeClr val="dk1"/>
                </a:solidFill>
                <a:latin typeface="Times New Roman"/>
                <a:ea typeface="Times New Roman"/>
                <a:cs typeface="Times New Roman"/>
                <a:sym typeface="Times New Roman"/>
              </a:rPr>
              <a:t>Nhan </a:t>
            </a:r>
            <a:r>
              <a:rPr lang="en-US" sz="2400" dirty="0" err="1">
                <a:solidFill>
                  <a:schemeClr val="dk1"/>
                </a:solidFill>
                <a:latin typeface="Times New Roman"/>
                <a:ea typeface="Times New Roman"/>
                <a:cs typeface="Times New Roman"/>
                <a:sym typeface="Times New Roman"/>
              </a:rPr>
              <a:t>đề</a:t>
            </a:r>
            <a:r>
              <a:rPr lang="en-US" sz="2400" dirty="0">
                <a:solidFill>
                  <a:schemeClr val="dk1"/>
                </a:solidFill>
                <a:latin typeface="Times New Roman"/>
                <a:ea typeface="Times New Roman"/>
                <a:cs typeface="Times New Roman"/>
                <a:sym typeface="Times New Roman"/>
              </a:rPr>
              <a:t> “Nam </a:t>
            </a:r>
            <a:r>
              <a:rPr lang="en-US" sz="2400" dirty="0" err="1">
                <a:solidFill>
                  <a:schemeClr val="dk1"/>
                </a:solidFill>
                <a:latin typeface="Times New Roman"/>
                <a:ea typeface="Times New Roman"/>
                <a:cs typeface="Times New Roman"/>
                <a:sym typeface="Times New Roman"/>
              </a:rPr>
              <a:t>quốc</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sơn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hà</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ngắn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gọn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súc</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tích</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thể</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hiện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lời</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khẳng</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định</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chủ</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quyền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dân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tộc</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không</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gì</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có</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thể</a:t>
            </a:r>
            <a:r>
              <a:rPr lang="en-US" sz="2400" dirty="0">
                <a:solidFill>
                  <a:schemeClr val="dk1"/>
                </a:solidFill>
                <a:latin typeface="Times New Roman"/>
                <a:ea typeface="Times New Roman"/>
                <a:cs typeface="Times New Roman"/>
                <a:sym typeface="Times New Roman"/>
              </a:rPr>
              <a:t> lay </a:t>
            </a:r>
            <a:r>
              <a:rPr lang="en-US" sz="2400" dirty="0" err="1">
                <a:solidFill>
                  <a:schemeClr val="dk1"/>
                </a:solidFill>
                <a:latin typeface="Times New Roman"/>
                <a:ea typeface="Times New Roman"/>
                <a:cs typeface="Times New Roman"/>
                <a:sym typeface="Times New Roman"/>
              </a:rPr>
              <a:t>chuyển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của</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nước</a:t>
            </a:r>
            <a:r>
              <a:rPr lang="en-US" sz="2400" dirty="0">
                <a:solidFill>
                  <a:schemeClr val="dk1"/>
                </a:solidFill>
                <a:latin typeface="Times New Roman"/>
                <a:ea typeface="Times New Roman"/>
                <a:cs typeface="Times New Roman"/>
                <a:sym typeface="Times New Roman"/>
              </a:rPr>
              <a:t> Nam </a:t>
            </a:r>
            <a:r>
              <a:rPr lang="en-US" sz="2400" dirty="0" err="1">
                <a:solidFill>
                  <a:schemeClr val="dk1"/>
                </a:solidFill>
                <a:latin typeface="Times New Roman"/>
                <a:ea typeface="Times New Roman"/>
                <a:cs typeface="Times New Roman"/>
                <a:sym typeface="Times New Roman"/>
              </a:rPr>
              <a:t>trước</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âm</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mưu</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xâm</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lược</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của</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ngoại</a:t>
            </a:r>
            <a:r>
              <a:rPr lang="en-US" sz="2400" dirty="0">
                <a:solidFill>
                  <a:schemeClr val="dk1"/>
                </a:solidFill>
                <a:latin typeface="Times New Roman"/>
                <a:ea typeface="Times New Roman"/>
                <a:cs typeface="Times New Roman"/>
                <a:sym typeface="Times New Roman"/>
              </a:rPr>
              <a:t> bang.</a:t>
            </a:r>
            <a:endParaRPr sz="18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500"/>
                                        <p:tgtEl>
                                          <p:spTgt spid="1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5"/>
                                        </p:tgtEl>
                                        <p:attrNameLst>
                                          <p:attrName>style.visibility</p:attrName>
                                        </p:attrNameLst>
                                      </p:cBhvr>
                                      <p:to>
                                        <p:strVal val="visible"/>
                                      </p:to>
                                    </p:set>
                                    <p:animEffect transition="in" filter="fade">
                                      <p:cBhvr>
                                        <p:cTn id="12" dur="500"/>
                                        <p:tgtEl>
                                          <p:spTgt spid="1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6"/>
                                        </p:tgtEl>
                                        <p:attrNameLst>
                                          <p:attrName>style.visibility</p:attrName>
                                        </p:attrNameLst>
                                      </p:cBhvr>
                                      <p:to>
                                        <p:strVal val="visible"/>
                                      </p:to>
                                    </p:set>
                                    <p:animEffect transition="in" filter="fade">
                                      <p:cBhvr>
                                        <p:cTn id="17" dur="500"/>
                                        <p:tgtEl>
                                          <p:spTgt spid="18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7"/>
                                        </p:tgtEl>
                                        <p:attrNameLst>
                                          <p:attrName>style.visibility</p:attrName>
                                        </p:attrNameLst>
                                      </p:cBhvr>
                                      <p:to>
                                        <p:strVal val="visible"/>
                                      </p:to>
                                    </p:set>
                                    <p:animEffect transition="in" filter="fade">
                                      <p:cBhvr>
                                        <p:cTn id="22"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8"/>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94" name="Google Shape;194;p8"/>
          <p:cNvPicPr preferRelativeResize="0"/>
          <p:nvPr/>
        </p:nvPicPr>
        <p:blipFill rotWithShape="1">
          <a:blip r:embed="rId4">
            <a:alphaModFix/>
          </a:blip>
          <a:srcRect/>
          <a:stretch/>
        </p:blipFill>
        <p:spPr>
          <a:xfrm rot="-1138187" flipH="1">
            <a:off x="9185546" y="463675"/>
            <a:ext cx="1829994" cy="598515"/>
          </a:xfrm>
          <a:prstGeom prst="rect">
            <a:avLst/>
          </a:prstGeom>
          <a:noFill/>
          <a:ln>
            <a:noFill/>
          </a:ln>
        </p:spPr>
      </p:pic>
      <p:pic>
        <p:nvPicPr>
          <p:cNvPr id="195" name="Google Shape;195;p8"/>
          <p:cNvPicPr preferRelativeResize="0"/>
          <p:nvPr/>
        </p:nvPicPr>
        <p:blipFill rotWithShape="1">
          <a:blip r:embed="rId5">
            <a:alphaModFix/>
          </a:blip>
          <a:srcRect/>
          <a:stretch/>
        </p:blipFill>
        <p:spPr>
          <a:xfrm>
            <a:off x="11263708" y="178230"/>
            <a:ext cx="762000" cy="584703"/>
          </a:xfrm>
          <a:prstGeom prst="rect">
            <a:avLst/>
          </a:prstGeom>
          <a:noFill/>
          <a:ln>
            <a:noFill/>
          </a:ln>
        </p:spPr>
      </p:pic>
      <p:pic>
        <p:nvPicPr>
          <p:cNvPr id="196" name="Google Shape;196;p8"/>
          <p:cNvPicPr preferRelativeResize="0"/>
          <p:nvPr/>
        </p:nvPicPr>
        <p:blipFill rotWithShape="1">
          <a:blip r:embed="rId6">
            <a:alphaModFix/>
          </a:blip>
          <a:srcRect/>
          <a:stretch/>
        </p:blipFill>
        <p:spPr>
          <a:xfrm>
            <a:off x="7145469" y="2140607"/>
            <a:ext cx="3984980" cy="3341007"/>
          </a:xfrm>
          <a:prstGeom prst="rect">
            <a:avLst/>
          </a:prstGeom>
          <a:noFill/>
          <a:ln>
            <a:noFill/>
          </a:ln>
        </p:spPr>
      </p:pic>
      <p:sp>
        <p:nvSpPr>
          <p:cNvPr id="197" name="Google Shape;197;p8"/>
          <p:cNvSpPr txBox="1"/>
          <p:nvPr/>
        </p:nvSpPr>
        <p:spPr>
          <a:xfrm>
            <a:off x="166292" y="374886"/>
            <a:ext cx="7216877" cy="1661953"/>
          </a:xfrm>
          <a:prstGeom prst="rect">
            <a:avLst/>
          </a:prstGeom>
          <a:noFill/>
          <a:ln>
            <a:noFill/>
          </a:ln>
        </p:spPr>
        <p:txBody>
          <a:bodyPr spcFirstLastPara="1" wrap="square" lIns="91425" tIns="45700" rIns="91425" bIns="45700" anchor="t" anchorCtr="0">
            <a:spAutoFit/>
          </a:bodyPr>
          <a:lstStyle/>
          <a:p>
            <a:pPr marL="180340" marR="0" lvl="0" indent="0" algn="just" rtl="0">
              <a:lnSpc>
                <a:spcPct val="150000"/>
              </a:lnSpc>
              <a:spcBef>
                <a:spcPts val="0"/>
              </a:spcBef>
              <a:spcAft>
                <a:spcPts val="0"/>
              </a:spcAft>
              <a:buNone/>
            </a:pPr>
            <a:endParaRPr dirty="0"/>
          </a:p>
          <a:p>
            <a:pPr marL="180340" marR="0" lvl="0" indent="0" algn="just" rtl="0">
              <a:lnSpc>
                <a:spcPct val="150000"/>
              </a:lnSpc>
              <a:spcBef>
                <a:spcPts val="0"/>
              </a:spcBef>
              <a:spcAft>
                <a:spcPts val="0"/>
              </a:spcAft>
              <a:buNone/>
            </a:pPr>
            <a:r>
              <a:rPr lang="en-US" sz="5400" dirty="0" err="1">
                <a:solidFill>
                  <a:srgbClr val="588198"/>
                </a:solidFill>
                <a:latin typeface="Arial"/>
                <a:ea typeface="Arial"/>
                <a:cs typeface="Arial"/>
                <a:sym typeface="Arial"/>
              </a:rPr>
              <a:t>II.Khám</a:t>
            </a:r>
            <a:r>
              <a:rPr lang="en-US" sz="5400" dirty="0">
                <a:solidFill>
                  <a:srgbClr val="588198"/>
                </a:solidFill>
                <a:latin typeface="Arial"/>
                <a:ea typeface="Arial"/>
                <a:cs typeface="Arial"/>
                <a:sym typeface="Arial"/>
              </a:rPr>
              <a:t> </a:t>
            </a:r>
            <a:r>
              <a:rPr lang="en-US" sz="5400" dirty="0" err="1">
                <a:solidFill>
                  <a:srgbClr val="588198"/>
                </a:solidFill>
                <a:latin typeface="Arial"/>
                <a:ea typeface="Arial"/>
                <a:cs typeface="Arial"/>
                <a:sym typeface="Arial"/>
              </a:rPr>
              <a:t>phá</a:t>
            </a:r>
            <a:r>
              <a:rPr lang="en-US" sz="5400" dirty="0">
                <a:solidFill>
                  <a:srgbClr val="588198"/>
                </a:solidFill>
                <a:latin typeface="Arial"/>
                <a:ea typeface="Arial"/>
                <a:cs typeface="Arial"/>
                <a:sym typeface="Arial"/>
              </a:rPr>
              <a:t> </a:t>
            </a:r>
            <a:r>
              <a:rPr lang="en-US" sz="5400" dirty="0" err="1">
                <a:solidFill>
                  <a:srgbClr val="588198"/>
                </a:solidFill>
                <a:latin typeface="Arial"/>
                <a:ea typeface="Arial"/>
                <a:cs typeface="Arial"/>
                <a:sym typeface="Arial"/>
              </a:rPr>
              <a:t>văn</a:t>
            </a:r>
            <a:r>
              <a:rPr lang="en-US" sz="5400" dirty="0">
                <a:solidFill>
                  <a:srgbClr val="588198"/>
                </a:solidFill>
                <a:latin typeface="Arial"/>
                <a:ea typeface="Arial"/>
                <a:cs typeface="Arial"/>
                <a:sym typeface="Arial"/>
              </a:rPr>
              <a:t> </a:t>
            </a:r>
            <a:r>
              <a:rPr lang="en-US" sz="5400" dirty="0" err="1">
                <a:solidFill>
                  <a:srgbClr val="588198"/>
                </a:solidFill>
                <a:latin typeface="Arial"/>
                <a:ea typeface="Arial"/>
                <a:cs typeface="Arial"/>
                <a:sym typeface="Arial"/>
              </a:rPr>
              <a:t>bản</a:t>
            </a:r>
            <a:endParaRPr sz="4400" dirty="0">
              <a:solidFill>
                <a:srgbClr val="588198"/>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750"/>
                                        <p:tgtEl>
                                          <p:spTgt spid="19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94"/>
                                        </p:tgtEl>
                                        <p:attrNameLst>
                                          <p:attrName>style.visibility</p:attrName>
                                        </p:attrNameLst>
                                      </p:cBhvr>
                                      <p:to>
                                        <p:strVal val="visible"/>
                                      </p:to>
                                    </p:set>
                                    <p:animEffect transition="in" filter="fade">
                                      <p:cBhvr>
                                        <p:cTn id="11" dur="750"/>
                                        <p:tgtEl>
                                          <p:spTgt spid="19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96"/>
                                        </p:tgtEl>
                                        <p:attrNameLst>
                                          <p:attrName>style.visibility</p:attrName>
                                        </p:attrNameLst>
                                      </p:cBhvr>
                                      <p:to>
                                        <p:strVal val="visible"/>
                                      </p:to>
                                    </p:set>
                                    <p:animEffect transition="in" filter="fade">
                                      <p:cBhvr>
                                        <p:cTn id="15" dur="750"/>
                                        <p:tgtEl>
                                          <p:spTgt spid="19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7"/>
                                        </p:tgtEl>
                                        <p:attrNameLst>
                                          <p:attrName>style.visibility</p:attrName>
                                        </p:attrNameLst>
                                      </p:cBhvr>
                                      <p:to>
                                        <p:strVal val="visible"/>
                                      </p:to>
                                    </p:set>
                                    <p:animEffect transition="in" filter="fade">
                                      <p:cBhvr>
                                        <p:cTn id="20" dur="5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9"/>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04" name="Google Shape;204;p9"/>
          <p:cNvPicPr preferRelativeResize="0"/>
          <p:nvPr/>
        </p:nvPicPr>
        <p:blipFill rotWithShape="1">
          <a:blip r:embed="rId4">
            <a:alphaModFix/>
          </a:blip>
          <a:srcRect/>
          <a:stretch/>
        </p:blipFill>
        <p:spPr>
          <a:xfrm rot="-1138187" flipH="1">
            <a:off x="9185546" y="463675"/>
            <a:ext cx="1829994" cy="598515"/>
          </a:xfrm>
          <a:prstGeom prst="rect">
            <a:avLst/>
          </a:prstGeom>
          <a:noFill/>
          <a:ln>
            <a:noFill/>
          </a:ln>
        </p:spPr>
      </p:pic>
      <p:pic>
        <p:nvPicPr>
          <p:cNvPr id="205" name="Google Shape;205;p9"/>
          <p:cNvPicPr preferRelativeResize="0"/>
          <p:nvPr/>
        </p:nvPicPr>
        <p:blipFill rotWithShape="1">
          <a:blip r:embed="rId5">
            <a:alphaModFix/>
          </a:blip>
          <a:srcRect/>
          <a:stretch/>
        </p:blipFill>
        <p:spPr>
          <a:xfrm>
            <a:off x="11263708" y="178230"/>
            <a:ext cx="762000" cy="584703"/>
          </a:xfrm>
          <a:prstGeom prst="rect">
            <a:avLst/>
          </a:prstGeom>
          <a:noFill/>
          <a:ln>
            <a:noFill/>
          </a:ln>
        </p:spPr>
      </p:pic>
      <p:grpSp>
        <p:nvGrpSpPr>
          <p:cNvPr id="206" name="Google Shape;206;p9"/>
          <p:cNvGrpSpPr/>
          <p:nvPr/>
        </p:nvGrpSpPr>
        <p:grpSpPr>
          <a:xfrm>
            <a:off x="9257043" y="2088509"/>
            <a:ext cx="1275652" cy="3441700"/>
            <a:chOff x="9168143" y="1726864"/>
            <a:chExt cx="1275652" cy="3441700"/>
          </a:xfrm>
        </p:grpSpPr>
        <p:cxnSp>
          <p:nvCxnSpPr>
            <p:cNvPr id="207" name="Google Shape;207;p9"/>
            <p:cNvCxnSpPr/>
            <p:nvPr/>
          </p:nvCxnSpPr>
          <p:spPr>
            <a:xfrm>
              <a:off x="9168143" y="1726864"/>
              <a:ext cx="0" cy="3429000"/>
            </a:xfrm>
            <a:prstGeom prst="straightConnector1">
              <a:avLst/>
            </a:prstGeom>
            <a:noFill/>
            <a:ln w="57150" cap="flat" cmpd="sng">
              <a:solidFill>
                <a:srgbClr val="BFA47C"/>
              </a:solidFill>
              <a:prstDash val="solid"/>
              <a:miter lim="800000"/>
              <a:headEnd type="none" w="sm" len="sm"/>
              <a:tailEnd type="none" w="sm" len="sm"/>
            </a:ln>
          </p:spPr>
        </p:cxnSp>
        <p:cxnSp>
          <p:nvCxnSpPr>
            <p:cNvPr id="208" name="Google Shape;208;p9"/>
            <p:cNvCxnSpPr/>
            <p:nvPr/>
          </p:nvCxnSpPr>
          <p:spPr>
            <a:xfrm>
              <a:off x="10443795" y="1739564"/>
              <a:ext cx="0" cy="3429000"/>
            </a:xfrm>
            <a:prstGeom prst="straightConnector1">
              <a:avLst/>
            </a:prstGeom>
            <a:noFill/>
            <a:ln w="57150" cap="flat" cmpd="sng">
              <a:solidFill>
                <a:srgbClr val="BFA47C"/>
              </a:solidFill>
              <a:prstDash val="solid"/>
              <a:miter lim="800000"/>
              <a:headEnd type="none" w="sm" len="sm"/>
              <a:tailEnd type="none" w="sm" len="sm"/>
            </a:ln>
          </p:spPr>
        </p:cxnSp>
      </p:grpSp>
      <p:pic>
        <p:nvPicPr>
          <p:cNvPr id="209" name="Google Shape;209;p9"/>
          <p:cNvPicPr preferRelativeResize="0"/>
          <p:nvPr/>
        </p:nvPicPr>
        <p:blipFill rotWithShape="1">
          <a:blip r:embed="rId6">
            <a:alphaModFix/>
          </a:blip>
          <a:srcRect/>
          <a:stretch/>
        </p:blipFill>
        <p:spPr>
          <a:xfrm flipH="1">
            <a:off x="0" y="1654688"/>
            <a:ext cx="2429214" cy="4429743"/>
          </a:xfrm>
          <a:prstGeom prst="rect">
            <a:avLst/>
          </a:prstGeom>
          <a:noFill/>
          <a:ln>
            <a:noFill/>
          </a:ln>
        </p:spPr>
      </p:pic>
      <p:sp>
        <p:nvSpPr>
          <p:cNvPr id="210" name="Google Shape;210;p9"/>
          <p:cNvSpPr txBox="1"/>
          <p:nvPr/>
        </p:nvSpPr>
        <p:spPr>
          <a:xfrm>
            <a:off x="124543" y="-107617"/>
            <a:ext cx="8913126" cy="83452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chemeClr val="dk1"/>
                </a:solidFill>
                <a:latin typeface="Times New Roman"/>
                <a:ea typeface="Times New Roman"/>
                <a:cs typeface="Times New Roman"/>
                <a:sym typeface="Times New Roman"/>
              </a:rPr>
              <a:t>1/ Bản tuyên ngôn độc lập đầu tiên</a:t>
            </a:r>
            <a:endParaRPr sz="2800">
              <a:solidFill>
                <a:schemeClr val="dk1"/>
              </a:solidFill>
              <a:latin typeface="Calibri"/>
              <a:ea typeface="Calibri"/>
              <a:cs typeface="Calibri"/>
              <a:sym typeface="Calibri"/>
            </a:endParaRPr>
          </a:p>
        </p:txBody>
      </p:sp>
      <p:sp>
        <p:nvSpPr>
          <p:cNvPr id="211" name="Google Shape;211;p9"/>
          <p:cNvSpPr txBox="1"/>
          <p:nvPr/>
        </p:nvSpPr>
        <p:spPr>
          <a:xfrm>
            <a:off x="2742979" y="2337070"/>
            <a:ext cx="6130412" cy="267761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Tuyên</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ngôn</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độc</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lập</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là</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văn</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bản</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tuyên</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bố</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sự</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độc</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lập</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của</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một</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quốc</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gia</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thường</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là</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ra</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đời</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để</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khẳng</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định</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chủ</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quyền</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của</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quốc</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gia</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vừa</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giành</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lại</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từ</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tay</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ngoại</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bang</a:t>
            </a:r>
            <a:r>
              <a:rPr lang="en-US" sz="2800" dirty="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anim calcmode="lin" valueType="num">
                                      <p:cBhvr additive="base">
                                        <p:cTn id="7" dur="500"/>
                                        <p:tgtEl>
                                          <p:spTgt spid="21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1"/>
                                        </p:tgtEl>
                                        <p:attrNameLst>
                                          <p:attrName>style.visibility</p:attrName>
                                        </p:attrNameLst>
                                      </p:cBhvr>
                                      <p:to>
                                        <p:strVal val="visible"/>
                                      </p:to>
                                    </p:set>
                                    <p:animEffect transition="in" filter="fade">
                                      <p:cBhvr>
                                        <p:cTn id="12"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10"/>
          <p:cNvPicPr preferRelativeResize="0"/>
          <p:nvPr/>
        </p:nvPicPr>
        <p:blipFill rotWithShape="1">
          <a:blip r:embed="rId3">
            <a:alphaModFix/>
          </a:blip>
          <a:srcRect/>
          <a:stretch/>
        </p:blipFill>
        <p:spPr>
          <a:xfrm>
            <a:off x="-53164" y="34391"/>
            <a:ext cx="12192000" cy="6858000"/>
          </a:xfrm>
          <a:prstGeom prst="rect">
            <a:avLst/>
          </a:prstGeom>
          <a:noFill/>
          <a:ln>
            <a:noFill/>
          </a:ln>
        </p:spPr>
      </p:pic>
      <p:pic>
        <p:nvPicPr>
          <p:cNvPr id="218" name="Google Shape;218;p10"/>
          <p:cNvPicPr preferRelativeResize="0"/>
          <p:nvPr/>
        </p:nvPicPr>
        <p:blipFill rotWithShape="1">
          <a:blip r:embed="rId4">
            <a:alphaModFix/>
          </a:blip>
          <a:srcRect/>
          <a:stretch/>
        </p:blipFill>
        <p:spPr>
          <a:xfrm rot="-1138187" flipH="1">
            <a:off x="9185546" y="463675"/>
            <a:ext cx="1829994" cy="598515"/>
          </a:xfrm>
          <a:prstGeom prst="rect">
            <a:avLst/>
          </a:prstGeom>
          <a:noFill/>
          <a:ln>
            <a:noFill/>
          </a:ln>
        </p:spPr>
      </p:pic>
      <p:pic>
        <p:nvPicPr>
          <p:cNvPr id="219" name="Google Shape;219;p10"/>
          <p:cNvPicPr preferRelativeResize="0"/>
          <p:nvPr/>
        </p:nvPicPr>
        <p:blipFill rotWithShape="1">
          <a:blip r:embed="rId5">
            <a:alphaModFix/>
          </a:blip>
          <a:srcRect/>
          <a:stretch/>
        </p:blipFill>
        <p:spPr>
          <a:xfrm>
            <a:off x="11263708" y="178230"/>
            <a:ext cx="762000" cy="584703"/>
          </a:xfrm>
          <a:prstGeom prst="rect">
            <a:avLst/>
          </a:prstGeom>
          <a:noFill/>
          <a:ln>
            <a:noFill/>
          </a:ln>
        </p:spPr>
      </p:pic>
      <p:sp>
        <p:nvSpPr>
          <p:cNvPr id="221" name="Google Shape;221;p10"/>
          <p:cNvSpPr txBox="1"/>
          <p:nvPr/>
        </p:nvSpPr>
        <p:spPr>
          <a:xfrm>
            <a:off x="363794" y="-25162"/>
            <a:ext cx="6096000" cy="75206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200" b="1">
                <a:solidFill>
                  <a:schemeClr val="dk1"/>
                </a:solidFill>
                <a:latin typeface="Times New Roman"/>
                <a:ea typeface="Times New Roman"/>
                <a:cs typeface="Times New Roman"/>
                <a:sym typeface="Times New Roman"/>
              </a:rPr>
              <a:t>2. Tìm hiểu lí lẽ trong văn bản</a:t>
            </a:r>
            <a:endParaRPr sz="2400">
              <a:solidFill>
                <a:schemeClr val="dk1"/>
              </a:solidFill>
              <a:latin typeface="Calibri"/>
              <a:ea typeface="Calibri"/>
              <a:cs typeface="Calibri"/>
              <a:sym typeface="Calibri"/>
            </a:endParaRPr>
          </a:p>
        </p:txBody>
      </p:sp>
      <p:sp>
        <p:nvSpPr>
          <p:cNvPr id="222" name="Google Shape;222;p10"/>
          <p:cNvSpPr txBox="1"/>
          <p:nvPr/>
        </p:nvSpPr>
        <p:spPr>
          <a:xfrm>
            <a:off x="107373" y="861002"/>
            <a:ext cx="6096000" cy="64629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b="1" dirty="0">
                <a:solidFill>
                  <a:srgbClr val="588198"/>
                </a:solidFill>
                <a:latin typeface="Times New Roman"/>
                <a:ea typeface="Times New Roman"/>
                <a:cs typeface="Times New Roman"/>
                <a:sym typeface="Times New Roman"/>
              </a:rPr>
              <a:t>a/</a:t>
            </a:r>
            <a:r>
              <a:rPr lang="en-US" sz="2400" b="1" dirty="0" err="1">
                <a:solidFill>
                  <a:srgbClr val="588198"/>
                </a:solidFill>
                <a:latin typeface="Times New Roman"/>
                <a:ea typeface="Times New Roman"/>
                <a:cs typeface="Times New Roman"/>
                <a:sym typeface="Times New Roman"/>
              </a:rPr>
              <a:t>Lời</a:t>
            </a:r>
            <a:r>
              <a:rPr lang="en-US" sz="2400" b="1" dirty="0">
                <a:solidFill>
                  <a:srgbClr val="588198"/>
                </a:solidFill>
                <a:latin typeface="Times New Roman"/>
                <a:ea typeface="Times New Roman"/>
                <a:cs typeface="Times New Roman"/>
                <a:sym typeface="Times New Roman"/>
              </a:rPr>
              <a:t> </a:t>
            </a:r>
            <a:r>
              <a:rPr lang="en-US" sz="2400" b="1" dirty="0" err="1">
                <a:solidFill>
                  <a:srgbClr val="588198"/>
                </a:solidFill>
                <a:latin typeface="Times New Roman"/>
                <a:ea typeface="Times New Roman"/>
                <a:cs typeface="Times New Roman"/>
                <a:sym typeface="Times New Roman"/>
              </a:rPr>
              <a:t>khẳng</a:t>
            </a:r>
            <a:r>
              <a:rPr lang="en-US" sz="2400" b="1" dirty="0">
                <a:solidFill>
                  <a:srgbClr val="588198"/>
                </a:solidFill>
                <a:latin typeface="Times New Roman"/>
                <a:ea typeface="Times New Roman"/>
                <a:cs typeface="Times New Roman"/>
                <a:sym typeface="Times New Roman"/>
              </a:rPr>
              <a:t> </a:t>
            </a:r>
            <a:r>
              <a:rPr lang="en-US" sz="2400" b="1" dirty="0" err="1">
                <a:solidFill>
                  <a:srgbClr val="588198"/>
                </a:solidFill>
                <a:latin typeface="Times New Roman"/>
                <a:ea typeface="Times New Roman"/>
                <a:cs typeface="Times New Roman"/>
                <a:sym typeface="Times New Roman"/>
              </a:rPr>
              <a:t>định</a:t>
            </a:r>
            <a:r>
              <a:rPr lang="en-US" sz="2400" b="1" dirty="0">
                <a:solidFill>
                  <a:srgbClr val="588198"/>
                </a:solidFill>
                <a:latin typeface="Times New Roman"/>
                <a:ea typeface="Times New Roman"/>
                <a:cs typeface="Times New Roman"/>
                <a:sym typeface="Times New Roman"/>
              </a:rPr>
              <a:t> </a:t>
            </a:r>
            <a:r>
              <a:rPr lang="en-US" sz="2400" b="1" dirty="0" err="1">
                <a:solidFill>
                  <a:srgbClr val="588198"/>
                </a:solidFill>
                <a:latin typeface="Times New Roman"/>
                <a:ea typeface="Times New Roman"/>
                <a:cs typeface="Times New Roman"/>
                <a:sym typeface="Times New Roman"/>
              </a:rPr>
              <a:t>chủ</a:t>
            </a:r>
            <a:r>
              <a:rPr lang="en-US" sz="2400" b="1" dirty="0">
                <a:solidFill>
                  <a:srgbClr val="588198"/>
                </a:solidFill>
                <a:latin typeface="Times New Roman"/>
                <a:ea typeface="Times New Roman"/>
                <a:cs typeface="Times New Roman"/>
                <a:sym typeface="Times New Roman"/>
              </a:rPr>
              <a:t> </a:t>
            </a:r>
            <a:r>
              <a:rPr lang="en-US" sz="2400" b="1" dirty="0" err="1">
                <a:solidFill>
                  <a:srgbClr val="588198"/>
                </a:solidFill>
                <a:latin typeface="Times New Roman"/>
                <a:ea typeface="Times New Roman"/>
                <a:cs typeface="Times New Roman"/>
                <a:sym typeface="Times New Roman"/>
              </a:rPr>
              <a:t>quyền</a:t>
            </a:r>
            <a:r>
              <a:rPr lang="en-US" sz="2400" b="1" dirty="0">
                <a:solidFill>
                  <a:srgbClr val="588198"/>
                </a:solidFill>
                <a:latin typeface="Times New Roman"/>
                <a:ea typeface="Times New Roman"/>
                <a:cs typeface="Times New Roman"/>
                <a:sym typeface="Times New Roman"/>
              </a:rPr>
              <a:t> </a:t>
            </a:r>
            <a:r>
              <a:rPr lang="en-US" sz="2400" b="1" dirty="0" err="1">
                <a:solidFill>
                  <a:srgbClr val="588198"/>
                </a:solidFill>
                <a:latin typeface="Times New Roman"/>
                <a:ea typeface="Times New Roman"/>
                <a:cs typeface="Times New Roman"/>
                <a:sym typeface="Times New Roman"/>
              </a:rPr>
              <a:t>của</a:t>
            </a:r>
            <a:r>
              <a:rPr lang="en-US" sz="2400" b="1" dirty="0">
                <a:solidFill>
                  <a:srgbClr val="588198"/>
                </a:solidFill>
                <a:latin typeface="Times New Roman"/>
                <a:ea typeface="Times New Roman"/>
                <a:cs typeface="Times New Roman"/>
                <a:sym typeface="Times New Roman"/>
              </a:rPr>
              <a:t> </a:t>
            </a:r>
            <a:r>
              <a:rPr lang="en-US" sz="2400" b="1" dirty="0" err="1">
                <a:solidFill>
                  <a:srgbClr val="588198"/>
                </a:solidFill>
                <a:latin typeface="Times New Roman"/>
                <a:ea typeface="Times New Roman"/>
                <a:cs typeface="Times New Roman"/>
                <a:sym typeface="Times New Roman"/>
              </a:rPr>
              <a:t>đất</a:t>
            </a:r>
            <a:r>
              <a:rPr lang="en-US" sz="2400" b="1" dirty="0">
                <a:solidFill>
                  <a:srgbClr val="588198"/>
                </a:solidFill>
                <a:latin typeface="Times New Roman"/>
                <a:ea typeface="Times New Roman"/>
                <a:cs typeface="Times New Roman"/>
                <a:sym typeface="Times New Roman"/>
              </a:rPr>
              <a:t> </a:t>
            </a:r>
            <a:r>
              <a:rPr lang="en-US" sz="2400" b="1" dirty="0" err="1">
                <a:solidFill>
                  <a:srgbClr val="588198"/>
                </a:solidFill>
                <a:latin typeface="Times New Roman"/>
                <a:ea typeface="Times New Roman"/>
                <a:cs typeface="Times New Roman"/>
                <a:sym typeface="Times New Roman"/>
              </a:rPr>
              <a:t>nước</a:t>
            </a:r>
            <a:endParaRPr sz="1800" dirty="0">
              <a:solidFill>
                <a:srgbClr val="588198"/>
              </a:solidFill>
              <a:latin typeface="Calibri"/>
              <a:ea typeface="Calibri"/>
              <a:cs typeface="Calibri"/>
              <a:sym typeface="Calibri"/>
            </a:endParaRPr>
          </a:p>
        </p:txBody>
      </p:sp>
      <p:sp>
        <p:nvSpPr>
          <p:cNvPr id="224" name="Google Shape;224;p10"/>
          <p:cNvSpPr txBox="1"/>
          <p:nvPr/>
        </p:nvSpPr>
        <p:spPr>
          <a:xfrm>
            <a:off x="5062580" y="2335171"/>
            <a:ext cx="3071328" cy="120028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dirty="0">
                <a:solidFill>
                  <a:schemeClr val="tx1"/>
                </a:solidFill>
                <a:latin typeface="Times New Roman" panose="02020603050405020304" pitchFamily="18" charset="0"/>
                <a:ea typeface="Calibri"/>
                <a:cs typeface="Times New Roman" panose="02020603050405020304" pitchFamily="18" charset="0"/>
                <a:sym typeface="Calibri"/>
              </a:rPr>
              <a:t>Nam </a:t>
            </a:r>
            <a:r>
              <a:rPr lang="en-US" sz="2400" dirty="0" err="1">
                <a:solidFill>
                  <a:schemeClr val="tx1"/>
                </a:solidFill>
                <a:latin typeface="Times New Roman" panose="02020603050405020304" pitchFamily="18" charset="0"/>
                <a:ea typeface="Calibri"/>
                <a:cs typeface="Times New Roman" panose="02020603050405020304" pitchFamily="18" charset="0"/>
                <a:sym typeface="Calibri"/>
              </a:rPr>
              <a:t>đế</a:t>
            </a:r>
            <a:r>
              <a:rPr lang="en-US" sz="2400" dirty="0">
                <a:solidFill>
                  <a:schemeClr val="tx1"/>
                </a:solidFill>
                <a:latin typeface="Times New Roman" panose="02020603050405020304" pitchFamily="18" charset="0"/>
                <a:ea typeface="Calibri"/>
                <a:cs typeface="Times New Roman" panose="02020603050405020304" pitchFamily="18" charset="0"/>
                <a:sym typeface="Calibri"/>
              </a:rPr>
              <a:t>   =    </a:t>
            </a:r>
            <a:r>
              <a:rPr lang="en-US" sz="2400" dirty="0" err="1">
                <a:solidFill>
                  <a:schemeClr val="tx1"/>
                </a:solidFill>
                <a:latin typeface="Times New Roman" panose="02020603050405020304" pitchFamily="18" charset="0"/>
                <a:ea typeface="Calibri"/>
                <a:cs typeface="Times New Roman" panose="02020603050405020304" pitchFamily="18" charset="0"/>
                <a:sym typeface="Calibri"/>
              </a:rPr>
              <a:t>Bắc</a:t>
            </a:r>
            <a:r>
              <a:rPr lang="en-US" sz="2400" dirty="0">
                <a:solidFill>
                  <a:schemeClr val="tx1"/>
                </a:solidFill>
                <a:latin typeface="Times New Roman" panose="02020603050405020304" pitchFamily="18" charset="0"/>
                <a:ea typeface="Calibri"/>
                <a:cs typeface="Times New Roman" panose="02020603050405020304" pitchFamily="18" charset="0"/>
                <a:sym typeface="Calibri"/>
              </a:rPr>
              <a:t> </a:t>
            </a:r>
            <a:r>
              <a:rPr lang="en-US" sz="2400" dirty="0" err="1">
                <a:solidFill>
                  <a:schemeClr val="tx1"/>
                </a:solidFill>
                <a:latin typeface="Times New Roman" panose="02020603050405020304" pitchFamily="18" charset="0"/>
                <a:ea typeface="Calibri"/>
                <a:cs typeface="Times New Roman" panose="02020603050405020304" pitchFamily="18" charset="0"/>
                <a:sym typeface="Calibri"/>
              </a:rPr>
              <a:t>đế</a:t>
            </a:r>
            <a:endParaRPr lang="en-US" sz="2400" dirty="0">
              <a:solidFill>
                <a:schemeClr val="tx1"/>
              </a:solidFill>
              <a:latin typeface="Times New Roman" panose="02020603050405020304" pitchFamily="18" charset="0"/>
              <a:ea typeface="Calibri"/>
              <a:cs typeface="Times New Roman" panose="02020603050405020304" pitchFamily="18" charset="0"/>
              <a:sym typeface="Calibri"/>
            </a:endParaRPr>
          </a:p>
          <a:p>
            <a:pPr marL="0" marR="0" lvl="0" indent="0" algn="just" rtl="0">
              <a:lnSpc>
                <a:spcPct val="150000"/>
              </a:lnSpc>
              <a:spcBef>
                <a:spcPts val="0"/>
              </a:spcBef>
              <a:spcAft>
                <a:spcPts val="0"/>
              </a:spcAft>
              <a:buNone/>
            </a:pPr>
            <a:r>
              <a:rPr lang="en-US" sz="2400" dirty="0">
                <a:solidFill>
                  <a:schemeClr val="tx1"/>
                </a:solidFill>
                <a:latin typeface="Times New Roman" panose="02020603050405020304" pitchFamily="18" charset="0"/>
                <a:ea typeface="Calibri"/>
                <a:cs typeface="Times New Roman" panose="02020603050405020304" pitchFamily="18" charset="0"/>
                <a:sym typeface="Calibri"/>
              </a:rPr>
              <a:t>(</a:t>
            </a:r>
            <a:r>
              <a:rPr lang="en-US" sz="2400" dirty="0" err="1">
                <a:solidFill>
                  <a:schemeClr val="tx1"/>
                </a:solidFill>
                <a:latin typeface="Times New Roman" panose="02020603050405020304" pitchFamily="18" charset="0"/>
                <a:ea typeface="Calibri"/>
                <a:cs typeface="Times New Roman" panose="02020603050405020304" pitchFamily="18" charset="0"/>
                <a:sym typeface="Calibri"/>
              </a:rPr>
              <a:t>vua</a:t>
            </a:r>
            <a:r>
              <a:rPr lang="en-US" sz="2400" dirty="0">
                <a:solidFill>
                  <a:schemeClr val="tx1"/>
                </a:solidFill>
                <a:latin typeface="Times New Roman" panose="02020603050405020304" pitchFamily="18" charset="0"/>
                <a:ea typeface="Calibri"/>
                <a:cs typeface="Times New Roman" panose="02020603050405020304" pitchFamily="18" charset="0"/>
                <a:sym typeface="Calibri"/>
              </a:rPr>
              <a:t> Nam)    (</a:t>
            </a:r>
            <a:r>
              <a:rPr lang="en-US" sz="2400" dirty="0" err="1">
                <a:solidFill>
                  <a:schemeClr val="tx1"/>
                </a:solidFill>
                <a:latin typeface="Times New Roman" panose="02020603050405020304" pitchFamily="18" charset="0"/>
                <a:ea typeface="Calibri"/>
                <a:cs typeface="Times New Roman" panose="02020603050405020304" pitchFamily="18" charset="0"/>
                <a:sym typeface="Calibri"/>
              </a:rPr>
              <a:t>vua</a:t>
            </a:r>
            <a:r>
              <a:rPr lang="en-US" sz="2400" dirty="0">
                <a:solidFill>
                  <a:schemeClr val="tx1"/>
                </a:solidFill>
                <a:latin typeface="Times New Roman" panose="02020603050405020304" pitchFamily="18" charset="0"/>
                <a:ea typeface="Calibri"/>
                <a:cs typeface="Times New Roman" panose="02020603050405020304" pitchFamily="18" charset="0"/>
                <a:sym typeface="Calibri"/>
              </a:rPr>
              <a:t> </a:t>
            </a:r>
            <a:r>
              <a:rPr lang="en-US" sz="2400" dirty="0" err="1">
                <a:solidFill>
                  <a:schemeClr val="tx1"/>
                </a:solidFill>
                <a:latin typeface="Times New Roman" panose="02020603050405020304" pitchFamily="18" charset="0"/>
                <a:ea typeface="Calibri"/>
                <a:cs typeface="Times New Roman" panose="02020603050405020304" pitchFamily="18" charset="0"/>
                <a:sym typeface="Calibri"/>
              </a:rPr>
              <a:t>Bắc</a:t>
            </a:r>
            <a:r>
              <a:rPr lang="en-US" sz="2400" dirty="0">
                <a:solidFill>
                  <a:schemeClr val="tx1"/>
                </a:solidFill>
                <a:latin typeface="Times New Roman" panose="02020603050405020304" pitchFamily="18" charset="0"/>
                <a:ea typeface="Calibri"/>
                <a:cs typeface="Times New Roman" panose="02020603050405020304" pitchFamily="18" charset="0"/>
                <a:sym typeface="Calibri"/>
              </a:rPr>
              <a:t>)</a:t>
            </a:r>
            <a:endParaRPr sz="2400" dirty="0">
              <a:solidFill>
                <a:schemeClr val="tx1"/>
              </a:solidFill>
              <a:latin typeface="Times New Roman" panose="02020603050405020304" pitchFamily="18" charset="0"/>
              <a:ea typeface="Calibri"/>
              <a:cs typeface="Times New Roman" panose="02020603050405020304" pitchFamily="18" charset="0"/>
              <a:sym typeface="Calibri"/>
            </a:endParaRPr>
          </a:p>
        </p:txBody>
      </p:sp>
      <p:sp>
        <p:nvSpPr>
          <p:cNvPr id="2" name="TextBox 1">
            <a:extLst>
              <a:ext uri="{FF2B5EF4-FFF2-40B4-BE49-F238E27FC236}">
                <a16:creationId xmlns:a16="http://schemas.microsoft.com/office/drawing/2014/main" id="{921EFAA1-0293-8765-99C2-6C07A8CD9C7D}"/>
              </a:ext>
            </a:extLst>
          </p:cNvPr>
          <p:cNvSpPr txBox="1"/>
          <p:nvPr/>
        </p:nvSpPr>
        <p:spPr>
          <a:xfrm>
            <a:off x="2349798" y="1742046"/>
            <a:ext cx="3760966"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Nam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a:t>
            </a:r>
            <a:r>
              <a:rPr lang="en-US" sz="2400" dirty="0">
                <a:latin typeface="Times New Roman" panose="02020603050405020304" pitchFamily="18" charset="0"/>
                <a:cs typeface="Times New Roman" panose="02020603050405020304" pitchFamily="18" charset="0"/>
              </a:rPr>
              <a:t> Nam </a:t>
            </a:r>
            <a:r>
              <a:rPr lang="en-US" sz="2400" dirty="0" err="1">
                <a:latin typeface="Times New Roman" panose="02020603050405020304" pitchFamily="18" charset="0"/>
                <a:cs typeface="Times New Roman" panose="02020603050405020304" pitchFamily="18" charset="0"/>
              </a:rPr>
              <a:t>đế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a:t>
            </a:r>
            <a:endParaRPr lang="en-US" sz="2400" dirty="0">
              <a:latin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C2EEF3C0-2A4C-6BFC-6F26-6E15B8DE62A7}"/>
              </a:ext>
            </a:extLst>
          </p:cNvPr>
          <p:cNvCxnSpPr>
            <a:cxnSpLocks/>
          </p:cNvCxnSpPr>
          <p:nvPr/>
        </p:nvCxnSpPr>
        <p:spPr>
          <a:xfrm>
            <a:off x="2626244" y="2175694"/>
            <a:ext cx="1988289" cy="0"/>
          </a:xfrm>
          <a:prstGeom prst="line">
            <a:avLst/>
          </a:prstGeom>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BA174A3E-1DB9-FABD-143E-2139EACEC9E5}"/>
              </a:ext>
            </a:extLst>
          </p:cNvPr>
          <p:cNvSpPr txBox="1"/>
          <p:nvPr/>
        </p:nvSpPr>
        <p:spPr>
          <a:xfrm>
            <a:off x="278731" y="2509284"/>
            <a:ext cx="4237057" cy="830997"/>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Nam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Bắc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quốc</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Nam)  (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Trung Hoa)</a:t>
            </a:r>
          </a:p>
        </p:txBody>
      </p:sp>
      <p:sp>
        <p:nvSpPr>
          <p:cNvPr id="7" name="TextBox 6">
            <a:extLst>
              <a:ext uri="{FF2B5EF4-FFF2-40B4-BE49-F238E27FC236}">
                <a16:creationId xmlns:a16="http://schemas.microsoft.com/office/drawing/2014/main" id="{A22D1044-7A80-B271-39E4-1C1005682CF0}"/>
              </a:ext>
            </a:extLst>
          </p:cNvPr>
          <p:cNvSpPr txBox="1"/>
          <p:nvPr/>
        </p:nvSpPr>
        <p:spPr>
          <a:xfrm>
            <a:off x="166292" y="3561907"/>
            <a:ext cx="3898824" cy="461665"/>
          </a:xfrm>
          <a:prstGeom prst="rect">
            <a:avLst/>
          </a:prstGeom>
          <a:noFill/>
        </p:spPr>
        <p:txBody>
          <a:bodyPr wrap="non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a:t>
            </a:r>
            <a:r>
              <a:rPr lang="en-US" sz="2400" dirty="0" err="1">
                <a:solidFill>
                  <a:srgbClr val="FF0000"/>
                </a:solidFill>
                <a:latin typeface="Times New Roman" panose="02020603050405020304" pitchFamily="18" charset="0"/>
                <a:cs typeface="Times New Roman" panose="02020603050405020304" pitchFamily="18" charset="0"/>
              </a:rPr>
              <a:t>Thể</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hiện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chủ</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quyền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độc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lập</a:t>
            </a:r>
            <a:endParaRPr lang="en-US" sz="2400" dirty="0">
              <a:solidFill>
                <a:srgbClr val="FF0000"/>
              </a:solidFill>
              <a:latin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6E7CA3F8-4E80-9747-9E27-2B0E2640E68C}"/>
              </a:ext>
            </a:extLst>
          </p:cNvPr>
          <p:cNvCxnSpPr>
            <a:cxnSpLocks/>
          </p:cNvCxnSpPr>
          <p:nvPr/>
        </p:nvCxnSpPr>
        <p:spPr>
          <a:xfrm>
            <a:off x="4813937" y="2216776"/>
            <a:ext cx="1196938" cy="14589"/>
          </a:xfrm>
          <a:prstGeom prst="line">
            <a:avLst/>
          </a:prstGeom>
        </p:spPr>
        <p:style>
          <a:lnRef idx="1">
            <a:schemeClr val="accent4"/>
          </a:lnRef>
          <a:fillRef idx="0">
            <a:schemeClr val="accent4"/>
          </a:fillRef>
          <a:effectRef idx="0">
            <a:schemeClr val="accent4"/>
          </a:effectRef>
          <a:fontRef idx="minor">
            <a:schemeClr val="tx1"/>
          </a:fontRef>
        </p:style>
      </p:cxnSp>
      <p:sp>
        <p:nvSpPr>
          <p:cNvPr id="12" name="TextBox 11">
            <a:extLst>
              <a:ext uri="{FF2B5EF4-FFF2-40B4-BE49-F238E27FC236}">
                <a16:creationId xmlns:a16="http://schemas.microsoft.com/office/drawing/2014/main" id="{21263D1C-DF0A-7952-B350-936DF8BB212C}"/>
              </a:ext>
            </a:extLst>
          </p:cNvPr>
          <p:cNvSpPr txBox="1"/>
          <p:nvPr/>
        </p:nvSpPr>
        <p:spPr>
          <a:xfrm>
            <a:off x="5062580" y="3508744"/>
            <a:ext cx="3873176" cy="461665"/>
          </a:xfrm>
          <a:prstGeom prst="rect">
            <a:avLst/>
          </a:prstGeom>
          <a:noFill/>
        </p:spPr>
        <p:txBody>
          <a:bodyPr wrap="non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a:t>
            </a:r>
            <a:r>
              <a:rPr lang="en-US" sz="2400" dirty="0" err="1">
                <a:solidFill>
                  <a:srgbClr val="FF0000"/>
                </a:solidFill>
                <a:latin typeface="Times New Roman" panose="02020603050405020304" pitchFamily="18" charset="0"/>
                <a:cs typeface="Times New Roman" panose="02020603050405020304" pitchFamily="18" charset="0"/>
              </a:rPr>
              <a:t>Niềm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tự</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hào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tự</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tôn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tộc</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CCA57E0F-9B15-9CDF-85F0-999948D031BD}"/>
              </a:ext>
            </a:extLst>
          </p:cNvPr>
          <p:cNvSpPr txBox="1"/>
          <p:nvPr/>
        </p:nvSpPr>
        <p:spPr>
          <a:xfrm>
            <a:off x="12914" y="4316818"/>
            <a:ext cx="8903399" cy="461665"/>
          </a:xfrm>
          <a:prstGeom prst="rect">
            <a:avLst/>
          </a:prstGeom>
          <a:noFill/>
        </p:spPr>
        <p:txBody>
          <a:bodyPr wrap="non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=&gt; </a:t>
            </a:r>
            <a:r>
              <a:rPr lang="en-US" sz="2400" dirty="0" err="1">
                <a:solidFill>
                  <a:srgbClr val="FF0000"/>
                </a:solidFill>
                <a:latin typeface="Times New Roman" panose="02020603050405020304" pitchFamily="18" charset="0"/>
                <a:cs typeface="Times New Roman" panose="02020603050405020304" pitchFamily="18" charset="0"/>
              </a:rPr>
              <a:t>Khẳng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định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nước</a:t>
            </a:r>
            <a:r>
              <a:rPr lang="en-US" sz="2400" dirty="0">
                <a:solidFill>
                  <a:srgbClr val="FF0000"/>
                </a:solidFill>
                <a:latin typeface="Times New Roman" panose="02020603050405020304" pitchFamily="18" charset="0"/>
                <a:cs typeface="Times New Roman" panose="02020603050405020304" pitchFamily="18" charset="0"/>
              </a:rPr>
              <a:t> ta </a:t>
            </a:r>
            <a:r>
              <a:rPr lang="en-US" sz="2400" dirty="0" err="1">
                <a:solidFill>
                  <a:srgbClr val="FF0000"/>
                </a:solidFill>
                <a:latin typeface="Times New Roman" panose="02020603050405020304" pitchFamily="18" charset="0"/>
                <a:cs typeface="Times New Roman" panose="02020603050405020304" pitchFamily="18" charset="0"/>
              </a:rPr>
              <a:t>bình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đẳng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độc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lập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tuyệt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đối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với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phương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Bắc</a:t>
            </a:r>
            <a:r>
              <a:rPr lang="en-US" sz="2400"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500"/>
                                        <p:tgtEl>
                                          <p:spTgt spid="2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2"/>
                                        </p:tgtEl>
                                        <p:attrNameLst>
                                          <p:attrName>style.visibility</p:attrName>
                                        </p:attrNameLst>
                                      </p:cBhvr>
                                      <p:to>
                                        <p:strVal val="visible"/>
                                      </p:to>
                                    </p:set>
                                    <p:animEffect transition="in" filter="fade">
                                      <p:cBhvr>
                                        <p:cTn id="12" dur="500"/>
                                        <p:tgtEl>
                                          <p:spTgt spid="22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p:bldP spid="6" grpId="0"/>
      <p:bldP spid="7"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11"/>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31" name="Google Shape;231;p11"/>
          <p:cNvPicPr preferRelativeResize="0"/>
          <p:nvPr/>
        </p:nvPicPr>
        <p:blipFill rotWithShape="1">
          <a:blip r:embed="rId4">
            <a:alphaModFix/>
          </a:blip>
          <a:srcRect/>
          <a:stretch/>
        </p:blipFill>
        <p:spPr>
          <a:xfrm rot="-1138187" flipH="1">
            <a:off x="9185546" y="463675"/>
            <a:ext cx="1829994" cy="598515"/>
          </a:xfrm>
          <a:prstGeom prst="rect">
            <a:avLst/>
          </a:prstGeom>
          <a:noFill/>
          <a:ln>
            <a:noFill/>
          </a:ln>
        </p:spPr>
      </p:pic>
      <p:pic>
        <p:nvPicPr>
          <p:cNvPr id="232" name="Google Shape;232;p11"/>
          <p:cNvPicPr preferRelativeResize="0"/>
          <p:nvPr/>
        </p:nvPicPr>
        <p:blipFill rotWithShape="1">
          <a:blip r:embed="rId5">
            <a:alphaModFix/>
          </a:blip>
          <a:srcRect/>
          <a:stretch/>
        </p:blipFill>
        <p:spPr>
          <a:xfrm>
            <a:off x="11263708" y="178230"/>
            <a:ext cx="762000" cy="584703"/>
          </a:xfrm>
          <a:prstGeom prst="rect">
            <a:avLst/>
          </a:prstGeom>
          <a:noFill/>
          <a:ln>
            <a:noFill/>
          </a:ln>
        </p:spPr>
      </p:pic>
      <p:pic>
        <p:nvPicPr>
          <p:cNvPr id="233" name="Google Shape;233;p11"/>
          <p:cNvPicPr preferRelativeResize="0"/>
          <p:nvPr/>
        </p:nvPicPr>
        <p:blipFill rotWithShape="1">
          <a:blip r:embed="rId6">
            <a:alphaModFix/>
          </a:blip>
          <a:srcRect/>
          <a:stretch/>
        </p:blipFill>
        <p:spPr>
          <a:xfrm>
            <a:off x="588488" y="2417515"/>
            <a:ext cx="1953215" cy="2979541"/>
          </a:xfrm>
          <a:prstGeom prst="rect">
            <a:avLst/>
          </a:prstGeom>
          <a:noFill/>
          <a:ln>
            <a:noFill/>
          </a:ln>
        </p:spPr>
      </p:pic>
      <p:sp>
        <p:nvSpPr>
          <p:cNvPr id="234" name="Google Shape;234;p11"/>
          <p:cNvSpPr txBox="1"/>
          <p:nvPr/>
        </p:nvSpPr>
        <p:spPr>
          <a:xfrm>
            <a:off x="363794" y="-25162"/>
            <a:ext cx="6096000" cy="75206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200" b="1">
                <a:solidFill>
                  <a:schemeClr val="dk1"/>
                </a:solidFill>
                <a:latin typeface="Times New Roman"/>
                <a:ea typeface="Times New Roman"/>
                <a:cs typeface="Times New Roman"/>
                <a:sym typeface="Times New Roman"/>
              </a:rPr>
              <a:t>2. Tìm hiểu lí lẽ trong văn bản</a:t>
            </a:r>
            <a:endParaRPr sz="2400">
              <a:solidFill>
                <a:schemeClr val="dk1"/>
              </a:solidFill>
              <a:latin typeface="Calibri"/>
              <a:ea typeface="Calibri"/>
              <a:cs typeface="Calibri"/>
              <a:sym typeface="Calibri"/>
            </a:endParaRPr>
          </a:p>
        </p:txBody>
      </p:sp>
      <p:sp>
        <p:nvSpPr>
          <p:cNvPr id="235" name="Google Shape;235;p11"/>
          <p:cNvSpPr txBox="1"/>
          <p:nvPr/>
        </p:nvSpPr>
        <p:spPr>
          <a:xfrm>
            <a:off x="438138" y="780300"/>
            <a:ext cx="6096000" cy="58714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b="1" dirty="0">
                <a:solidFill>
                  <a:srgbClr val="588198"/>
                </a:solidFill>
                <a:latin typeface="Times New Roman"/>
                <a:ea typeface="Times New Roman"/>
                <a:cs typeface="Times New Roman"/>
                <a:sym typeface="Times New Roman"/>
              </a:rPr>
              <a:t>a/</a:t>
            </a:r>
            <a:r>
              <a:rPr lang="en-US" sz="2400" b="1" dirty="0" err="1">
                <a:solidFill>
                  <a:srgbClr val="588198"/>
                </a:solidFill>
                <a:latin typeface="Times New Roman"/>
                <a:ea typeface="Times New Roman"/>
                <a:cs typeface="Times New Roman"/>
                <a:sym typeface="Times New Roman"/>
              </a:rPr>
              <a:t>Lời</a:t>
            </a:r>
            <a:r>
              <a:rPr lang="en-US" sz="2400" b="1" dirty="0">
                <a:solidFill>
                  <a:srgbClr val="588198"/>
                </a:solidFill>
                <a:latin typeface="Times New Roman"/>
                <a:ea typeface="Times New Roman"/>
                <a:cs typeface="Times New Roman"/>
                <a:sym typeface="Times New Roman"/>
              </a:rPr>
              <a:t> </a:t>
            </a:r>
            <a:r>
              <a:rPr lang="en-US" sz="2400" b="1" dirty="0" err="1">
                <a:solidFill>
                  <a:srgbClr val="588198"/>
                </a:solidFill>
                <a:latin typeface="Times New Roman"/>
                <a:ea typeface="Times New Roman"/>
                <a:cs typeface="Times New Roman"/>
                <a:sym typeface="Times New Roman"/>
              </a:rPr>
              <a:t>khẳng</a:t>
            </a:r>
            <a:r>
              <a:rPr lang="en-US" sz="2400" b="1" dirty="0">
                <a:solidFill>
                  <a:srgbClr val="588198"/>
                </a:solidFill>
                <a:latin typeface="Times New Roman"/>
                <a:ea typeface="Times New Roman"/>
                <a:cs typeface="Times New Roman"/>
                <a:sym typeface="Times New Roman"/>
              </a:rPr>
              <a:t> </a:t>
            </a:r>
            <a:r>
              <a:rPr lang="en-US" sz="2400" b="1" dirty="0" err="1">
                <a:solidFill>
                  <a:srgbClr val="588198"/>
                </a:solidFill>
                <a:latin typeface="Times New Roman"/>
                <a:ea typeface="Times New Roman"/>
                <a:cs typeface="Times New Roman"/>
                <a:sym typeface="Times New Roman"/>
              </a:rPr>
              <a:t>định</a:t>
            </a:r>
            <a:r>
              <a:rPr lang="en-US" sz="2400" b="1" dirty="0">
                <a:solidFill>
                  <a:srgbClr val="588198"/>
                </a:solidFill>
                <a:latin typeface="Times New Roman"/>
                <a:ea typeface="Times New Roman"/>
                <a:cs typeface="Times New Roman"/>
                <a:sym typeface="Times New Roman"/>
              </a:rPr>
              <a:t> </a:t>
            </a:r>
            <a:r>
              <a:rPr lang="en-US" sz="2400" b="1" dirty="0" err="1">
                <a:solidFill>
                  <a:srgbClr val="588198"/>
                </a:solidFill>
                <a:latin typeface="Times New Roman"/>
                <a:ea typeface="Times New Roman"/>
                <a:cs typeface="Times New Roman"/>
                <a:sym typeface="Times New Roman"/>
              </a:rPr>
              <a:t>chủ</a:t>
            </a:r>
            <a:r>
              <a:rPr lang="en-US" sz="2400" b="1" dirty="0">
                <a:solidFill>
                  <a:srgbClr val="588198"/>
                </a:solidFill>
                <a:latin typeface="Times New Roman"/>
                <a:ea typeface="Times New Roman"/>
                <a:cs typeface="Times New Roman"/>
                <a:sym typeface="Times New Roman"/>
              </a:rPr>
              <a:t> </a:t>
            </a:r>
            <a:r>
              <a:rPr lang="en-US" sz="2400" b="1" dirty="0" err="1">
                <a:solidFill>
                  <a:srgbClr val="588198"/>
                </a:solidFill>
                <a:latin typeface="Times New Roman"/>
                <a:ea typeface="Times New Roman"/>
                <a:cs typeface="Times New Roman"/>
                <a:sym typeface="Times New Roman"/>
              </a:rPr>
              <a:t>quyền</a:t>
            </a:r>
            <a:r>
              <a:rPr lang="en-US" sz="2400" b="1" dirty="0">
                <a:solidFill>
                  <a:srgbClr val="588198"/>
                </a:solidFill>
                <a:latin typeface="Times New Roman"/>
                <a:ea typeface="Times New Roman"/>
                <a:cs typeface="Times New Roman"/>
                <a:sym typeface="Times New Roman"/>
              </a:rPr>
              <a:t> </a:t>
            </a:r>
            <a:r>
              <a:rPr lang="en-US" sz="2400" b="1" dirty="0" err="1">
                <a:solidFill>
                  <a:srgbClr val="588198"/>
                </a:solidFill>
                <a:latin typeface="Times New Roman"/>
                <a:ea typeface="Times New Roman"/>
                <a:cs typeface="Times New Roman"/>
                <a:sym typeface="Times New Roman"/>
              </a:rPr>
              <a:t>của</a:t>
            </a:r>
            <a:r>
              <a:rPr lang="en-US" sz="2400" b="1" dirty="0">
                <a:solidFill>
                  <a:srgbClr val="588198"/>
                </a:solidFill>
                <a:latin typeface="Times New Roman"/>
                <a:ea typeface="Times New Roman"/>
                <a:cs typeface="Times New Roman"/>
                <a:sym typeface="Times New Roman"/>
              </a:rPr>
              <a:t> </a:t>
            </a:r>
            <a:r>
              <a:rPr lang="en-US" sz="2400" b="1" dirty="0" err="1">
                <a:solidFill>
                  <a:srgbClr val="588198"/>
                </a:solidFill>
                <a:latin typeface="Times New Roman"/>
                <a:ea typeface="Times New Roman"/>
                <a:cs typeface="Times New Roman"/>
                <a:sym typeface="Times New Roman"/>
              </a:rPr>
              <a:t>đất</a:t>
            </a:r>
            <a:r>
              <a:rPr lang="en-US" sz="2400" b="1" dirty="0">
                <a:solidFill>
                  <a:srgbClr val="588198"/>
                </a:solidFill>
                <a:latin typeface="Times New Roman"/>
                <a:ea typeface="Times New Roman"/>
                <a:cs typeface="Times New Roman"/>
                <a:sym typeface="Times New Roman"/>
              </a:rPr>
              <a:t> </a:t>
            </a:r>
            <a:r>
              <a:rPr lang="en-US" sz="2400" b="1" dirty="0" err="1">
                <a:solidFill>
                  <a:srgbClr val="588198"/>
                </a:solidFill>
                <a:latin typeface="Times New Roman"/>
                <a:ea typeface="Times New Roman"/>
                <a:cs typeface="Times New Roman"/>
                <a:sym typeface="Times New Roman"/>
              </a:rPr>
              <a:t>nước</a:t>
            </a:r>
            <a:endParaRPr sz="1800" dirty="0">
              <a:solidFill>
                <a:srgbClr val="588198"/>
              </a:solidFill>
              <a:latin typeface="Calibri"/>
              <a:ea typeface="Calibri"/>
              <a:cs typeface="Calibri"/>
              <a:sym typeface="Calibri"/>
            </a:endParaRPr>
          </a:p>
        </p:txBody>
      </p:sp>
      <p:sp>
        <p:nvSpPr>
          <p:cNvPr id="236" name="Google Shape;236;p11"/>
          <p:cNvSpPr txBox="1"/>
          <p:nvPr/>
        </p:nvSpPr>
        <p:spPr>
          <a:xfrm>
            <a:off x="-5212486" y="1699048"/>
            <a:ext cx="4755597" cy="270317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200" b="1">
                <a:solidFill>
                  <a:srgbClr val="FF0000"/>
                </a:solidFill>
                <a:latin typeface="Calibri"/>
                <a:ea typeface="Calibri"/>
                <a:cs typeface="Calibri"/>
                <a:sym typeface="Calibri"/>
              </a:rPr>
              <a:t>Nam đế: </a:t>
            </a:r>
            <a:r>
              <a:rPr lang="en-US" sz="2800">
                <a:solidFill>
                  <a:schemeClr val="dk1"/>
                </a:solidFill>
                <a:latin typeface="Calibri"/>
                <a:ea typeface="Calibri"/>
                <a:cs typeface="Calibri"/>
                <a:sym typeface="Calibri"/>
              </a:rPr>
              <a:t>hoàng đế nước Nam – ngang hàng với hoàng đế các nước phương Bắc, qua đó thể hiện lòng tự hào dân tộc</a:t>
            </a:r>
            <a:endParaRPr sz="3600">
              <a:solidFill>
                <a:schemeClr val="dk1"/>
              </a:solidFill>
              <a:latin typeface="Calibri"/>
              <a:ea typeface="Calibri"/>
              <a:cs typeface="Calibri"/>
              <a:sym typeface="Calibri"/>
            </a:endParaRPr>
          </a:p>
        </p:txBody>
      </p:sp>
      <p:sp>
        <p:nvSpPr>
          <p:cNvPr id="237" name="Google Shape;237;p11"/>
          <p:cNvSpPr txBox="1"/>
          <p:nvPr/>
        </p:nvSpPr>
        <p:spPr>
          <a:xfrm>
            <a:off x="12962492" y="1483752"/>
            <a:ext cx="4755597" cy="455939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800" b="1">
                <a:solidFill>
                  <a:srgbClr val="FF0000"/>
                </a:solidFill>
                <a:latin typeface="Calibri"/>
                <a:ea typeface="Calibri"/>
                <a:cs typeface="Calibri"/>
                <a:sym typeface="Calibri"/>
              </a:rPr>
              <a:t>Thiên thư: </a:t>
            </a:r>
            <a:r>
              <a:rPr lang="en-US" sz="2400">
                <a:solidFill>
                  <a:schemeClr val="dk1"/>
                </a:solidFill>
                <a:latin typeface="Calibri"/>
                <a:ea typeface="Calibri"/>
                <a:cs typeface="Calibri"/>
                <a:sym typeface="Calibri"/>
              </a:rPr>
              <a:t>sách trời - Giới phận lãnh thổ của người Nam được quy định ở sách trời, điều này trở thành chân lý không thể chối cãi và không bất cứ ai có thể thay đổi được điều đó (với người Việt và người Trung tôn thờ thế giới tâm linh, thì trời chính là chân lý)</a:t>
            </a:r>
            <a:endParaRPr sz="1800">
              <a:solidFill>
                <a:schemeClr val="dk1"/>
              </a:solidFill>
              <a:latin typeface="Calibri"/>
              <a:ea typeface="Calibri"/>
              <a:cs typeface="Calibri"/>
              <a:sym typeface="Calibri"/>
            </a:endParaRPr>
          </a:p>
        </p:txBody>
      </p:sp>
      <p:sp>
        <p:nvSpPr>
          <p:cNvPr id="238" name="Google Shape;238;p11"/>
          <p:cNvSpPr txBox="1"/>
          <p:nvPr/>
        </p:nvSpPr>
        <p:spPr>
          <a:xfrm>
            <a:off x="4487798" y="1955885"/>
            <a:ext cx="5967210" cy="83095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200" dirty="0" err="1">
                <a:solidFill>
                  <a:schemeClr val="dk1"/>
                </a:solidFill>
                <a:latin typeface="Times New Roman" panose="02020603050405020304" pitchFamily="18" charset="0"/>
                <a:ea typeface="Calibri"/>
                <a:cs typeface="Times New Roman" panose="02020603050405020304" pitchFamily="18" charset="0"/>
                <a:sym typeface="Calibri"/>
              </a:rPr>
              <a:t>Tiệt</a:t>
            </a:r>
            <a:r>
              <a:rPr lang="en-US" sz="32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3200" dirty="0" err="1">
                <a:solidFill>
                  <a:schemeClr val="dk1"/>
                </a:solidFill>
                <a:latin typeface="Times New Roman" panose="02020603050405020304" pitchFamily="18" charset="0"/>
                <a:ea typeface="Calibri"/>
                <a:cs typeface="Times New Roman" panose="02020603050405020304" pitchFamily="18" charset="0"/>
                <a:sym typeface="Calibri"/>
              </a:rPr>
              <a:t>nhiên</a:t>
            </a:r>
            <a:r>
              <a:rPr lang="en-US" sz="32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3200" dirty="0" err="1">
                <a:solidFill>
                  <a:schemeClr val="dk1"/>
                </a:solidFill>
                <a:latin typeface="Times New Roman" panose="02020603050405020304" pitchFamily="18" charset="0"/>
                <a:ea typeface="Calibri"/>
                <a:cs typeface="Times New Roman" panose="02020603050405020304" pitchFamily="18" charset="0"/>
                <a:sym typeface="Calibri"/>
              </a:rPr>
              <a:t>định</a:t>
            </a:r>
            <a:r>
              <a:rPr lang="en-US" sz="32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3200" dirty="0" err="1">
                <a:solidFill>
                  <a:schemeClr val="dk1"/>
                </a:solidFill>
                <a:latin typeface="Times New Roman" panose="02020603050405020304" pitchFamily="18" charset="0"/>
                <a:ea typeface="Calibri"/>
                <a:cs typeface="Times New Roman" panose="02020603050405020304" pitchFamily="18" charset="0"/>
                <a:sym typeface="Calibri"/>
              </a:rPr>
              <a:t>phận</a:t>
            </a:r>
            <a:r>
              <a:rPr lang="en-US" sz="32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3200" dirty="0" err="1">
                <a:solidFill>
                  <a:schemeClr val="dk1"/>
                </a:solidFill>
                <a:latin typeface="Times New Roman" panose="02020603050405020304" pitchFamily="18" charset="0"/>
                <a:ea typeface="Calibri"/>
                <a:cs typeface="Times New Roman" panose="02020603050405020304" pitchFamily="18" charset="0"/>
                <a:sym typeface="Calibri"/>
              </a:rPr>
              <a:t>tại</a:t>
            </a:r>
            <a:r>
              <a:rPr lang="en-US" sz="32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3200" dirty="0" err="1">
                <a:solidFill>
                  <a:schemeClr val="dk1"/>
                </a:solidFill>
                <a:latin typeface="Times New Roman" panose="02020603050405020304" pitchFamily="18" charset="0"/>
                <a:ea typeface="Calibri"/>
                <a:cs typeface="Times New Roman" panose="02020603050405020304" pitchFamily="18" charset="0"/>
                <a:sym typeface="Calibri"/>
              </a:rPr>
              <a:t>thiên</a:t>
            </a:r>
            <a:r>
              <a:rPr lang="en-US" sz="32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3200" dirty="0" err="1">
                <a:solidFill>
                  <a:schemeClr val="dk1"/>
                </a:solidFill>
                <a:latin typeface="Times New Roman" panose="02020603050405020304" pitchFamily="18" charset="0"/>
                <a:ea typeface="Calibri"/>
                <a:cs typeface="Times New Roman" panose="02020603050405020304" pitchFamily="18" charset="0"/>
                <a:sym typeface="Calibri"/>
              </a:rPr>
              <a:t>thư</a:t>
            </a:r>
            <a:endParaRPr sz="2400" dirty="0">
              <a:solidFill>
                <a:schemeClr val="dk1"/>
              </a:solidFill>
              <a:latin typeface="Times New Roman" panose="02020603050405020304" pitchFamily="18" charset="0"/>
              <a:ea typeface="Calibri"/>
              <a:cs typeface="Times New Roman" panose="02020603050405020304" pitchFamily="18" charset="0"/>
              <a:sym typeface="Calibri"/>
            </a:endParaRPr>
          </a:p>
        </p:txBody>
      </p:sp>
      <p:cxnSp>
        <p:nvCxnSpPr>
          <p:cNvPr id="3" name="Straight Connector 2">
            <a:extLst>
              <a:ext uri="{FF2B5EF4-FFF2-40B4-BE49-F238E27FC236}">
                <a16:creationId xmlns:a16="http://schemas.microsoft.com/office/drawing/2014/main" id="{2121E108-F573-16E7-0CB7-205EE5F68F8F}"/>
              </a:ext>
            </a:extLst>
          </p:cNvPr>
          <p:cNvCxnSpPr>
            <a:cxnSpLocks/>
          </p:cNvCxnSpPr>
          <p:nvPr/>
        </p:nvCxnSpPr>
        <p:spPr>
          <a:xfrm>
            <a:off x="4737253" y="2721166"/>
            <a:ext cx="1325696"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6" name="Straight Connector 5">
            <a:extLst>
              <a:ext uri="{FF2B5EF4-FFF2-40B4-BE49-F238E27FC236}">
                <a16:creationId xmlns:a16="http://schemas.microsoft.com/office/drawing/2014/main" id="{881C44DE-8E5A-485E-E94F-534BCC72B8BA}"/>
              </a:ext>
            </a:extLst>
          </p:cNvPr>
          <p:cNvCxnSpPr>
            <a:cxnSpLocks/>
          </p:cNvCxnSpPr>
          <p:nvPr/>
        </p:nvCxnSpPr>
        <p:spPr>
          <a:xfrm>
            <a:off x="6490070" y="2753790"/>
            <a:ext cx="1325696"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a:extLst>
              <a:ext uri="{FF2B5EF4-FFF2-40B4-BE49-F238E27FC236}">
                <a16:creationId xmlns:a16="http://schemas.microsoft.com/office/drawing/2014/main" id="{E048A069-B183-0DE9-E310-D7DC8EB76E5F}"/>
              </a:ext>
            </a:extLst>
          </p:cNvPr>
          <p:cNvCxnSpPr>
            <a:cxnSpLocks/>
          </p:cNvCxnSpPr>
          <p:nvPr/>
        </p:nvCxnSpPr>
        <p:spPr>
          <a:xfrm>
            <a:off x="8736375" y="2743198"/>
            <a:ext cx="1255923" cy="0"/>
          </a:xfrm>
          <a:prstGeom prst="line">
            <a:avLst/>
          </a:prstGeom>
        </p:spPr>
        <p:style>
          <a:lnRef idx="2">
            <a:schemeClr val="accent2"/>
          </a:lnRef>
          <a:fillRef idx="0">
            <a:schemeClr val="accent2"/>
          </a:fillRef>
          <a:effectRef idx="1">
            <a:schemeClr val="accent2"/>
          </a:effectRef>
          <a:fontRef idx="minor">
            <a:schemeClr val="tx1"/>
          </a:fontRef>
        </p:style>
      </p:cxnSp>
      <p:sp>
        <p:nvSpPr>
          <p:cNvPr id="12" name="TextBox 11">
            <a:extLst>
              <a:ext uri="{FF2B5EF4-FFF2-40B4-BE49-F238E27FC236}">
                <a16:creationId xmlns:a16="http://schemas.microsoft.com/office/drawing/2014/main" id="{C9AFD5C4-D0C4-CA69-D474-09FAE527D060}"/>
              </a:ext>
            </a:extLst>
          </p:cNvPr>
          <p:cNvSpPr txBox="1"/>
          <p:nvPr/>
        </p:nvSpPr>
        <p:spPr>
          <a:xfrm>
            <a:off x="3602514" y="3238960"/>
            <a:ext cx="2268570"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rành</a:t>
            </a:r>
            <a:endParaRPr lang="en-US" sz="24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08B27DBF-5889-837E-0999-3C1D665320C2}"/>
              </a:ext>
            </a:extLst>
          </p:cNvPr>
          <p:cNvSpPr txBox="1"/>
          <p:nvPr/>
        </p:nvSpPr>
        <p:spPr>
          <a:xfrm>
            <a:off x="6125375" y="3274762"/>
            <a:ext cx="2815194"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nấy</a:t>
            </a:r>
            <a:endParaRPr lang="en-US" sz="24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1A4CD1F-A7CB-0A70-C433-AE6E4B9C7C42}"/>
              </a:ext>
            </a:extLst>
          </p:cNvPr>
          <p:cNvSpPr txBox="1"/>
          <p:nvPr/>
        </p:nvSpPr>
        <p:spPr>
          <a:xfrm>
            <a:off x="9254168" y="3318830"/>
            <a:ext cx="1244251"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trời</a:t>
            </a:r>
            <a:endParaRPr lang="en-US" sz="2400" dirty="0">
              <a:latin typeface="Times New Roman" panose="02020603050405020304" pitchFamily="18" charset="0"/>
              <a:cs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id="{0147A0E0-4BE8-7BBE-CCC9-0AC4D3944CDC}"/>
              </a:ext>
            </a:extLst>
          </p:cNvPr>
          <p:cNvCxnSpPr>
            <a:cxnSpLocks/>
          </p:cNvCxnSpPr>
          <p:nvPr/>
        </p:nvCxnSpPr>
        <p:spPr>
          <a:xfrm flipH="1">
            <a:off x="4515665" y="2764712"/>
            <a:ext cx="987585" cy="53156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19">
            <a:extLst>
              <a:ext uri="{FF2B5EF4-FFF2-40B4-BE49-F238E27FC236}">
                <a16:creationId xmlns:a16="http://schemas.microsoft.com/office/drawing/2014/main" id="{A44153B8-0013-3830-F150-86E7107683EB}"/>
              </a:ext>
            </a:extLst>
          </p:cNvPr>
          <p:cNvCxnSpPr>
            <a:cxnSpLocks/>
          </p:cNvCxnSpPr>
          <p:nvPr/>
        </p:nvCxnSpPr>
        <p:spPr>
          <a:xfrm>
            <a:off x="7160964" y="2786841"/>
            <a:ext cx="0" cy="53198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3" name="Straight Arrow Connector 22">
            <a:extLst>
              <a:ext uri="{FF2B5EF4-FFF2-40B4-BE49-F238E27FC236}">
                <a16:creationId xmlns:a16="http://schemas.microsoft.com/office/drawing/2014/main" id="{431DC59B-A5DE-B6FB-3CD8-2E62723FCA1F}"/>
              </a:ext>
            </a:extLst>
          </p:cNvPr>
          <p:cNvCxnSpPr>
            <a:cxnSpLocks/>
            <a:endCxn id="14" idx="0"/>
          </p:cNvCxnSpPr>
          <p:nvPr/>
        </p:nvCxnSpPr>
        <p:spPr>
          <a:xfrm>
            <a:off x="9408405" y="2786841"/>
            <a:ext cx="467889" cy="53198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6" name="TextBox 25">
            <a:extLst>
              <a:ext uri="{FF2B5EF4-FFF2-40B4-BE49-F238E27FC236}">
                <a16:creationId xmlns:a16="http://schemas.microsoft.com/office/drawing/2014/main" id="{9CB5F816-813C-2CC7-C784-026602B81F1E}"/>
              </a:ext>
            </a:extLst>
          </p:cNvPr>
          <p:cNvSpPr txBox="1"/>
          <p:nvPr/>
        </p:nvSpPr>
        <p:spPr>
          <a:xfrm>
            <a:off x="4527931" y="4153359"/>
            <a:ext cx="5392823" cy="461665"/>
          </a:xfrm>
          <a:prstGeom prst="rect">
            <a:avLst/>
          </a:prstGeom>
          <a:noFill/>
        </p:spPr>
        <p:txBody>
          <a:bodyPr wrap="non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 Thái </a:t>
            </a:r>
            <a:r>
              <a:rPr lang="en-US" sz="2400" dirty="0" err="1">
                <a:solidFill>
                  <a:srgbClr val="FF0000"/>
                </a:solidFill>
                <a:latin typeface="Times New Roman" panose="02020603050405020304" pitchFamily="18" charset="0"/>
                <a:cs typeface="Times New Roman" panose="02020603050405020304" pitchFamily="18" charset="0"/>
              </a:rPr>
              <a:t>độ</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tự</a:t>
            </a:r>
            <a:r>
              <a:rPr lang="en-US" sz="2400" dirty="0">
                <a:solidFill>
                  <a:srgbClr val="FF0000"/>
                </a:solidFill>
                <a:latin typeface="Times New Roman" panose="02020603050405020304" pitchFamily="18" charset="0"/>
                <a:cs typeface="Times New Roman" panose="02020603050405020304" pitchFamily="18" charset="0"/>
              </a:rPr>
              <a:t> tin, </a:t>
            </a:r>
            <a:r>
              <a:rPr lang="en-US" sz="2400" dirty="0" err="1">
                <a:solidFill>
                  <a:srgbClr val="FF0000"/>
                </a:solidFill>
                <a:latin typeface="Times New Roman" panose="02020603050405020304" pitchFamily="18" charset="0"/>
                <a:cs typeface="Times New Roman" panose="02020603050405020304" pitchFamily="18" charset="0"/>
              </a:rPr>
              <a:t>chắc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chắn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người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nói</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78DC172E-A23A-BDD1-59E6-F4F7335B35DD}"/>
              </a:ext>
            </a:extLst>
          </p:cNvPr>
          <p:cNvSpPr txBox="1"/>
          <p:nvPr/>
        </p:nvSpPr>
        <p:spPr>
          <a:xfrm>
            <a:off x="3084723" y="4726237"/>
            <a:ext cx="7473521" cy="461665"/>
          </a:xfrm>
          <a:prstGeom prst="rect">
            <a:avLst/>
          </a:prstGeom>
          <a:noFill/>
        </p:spPr>
        <p:txBody>
          <a:bodyPr wrap="non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=&gt; </a:t>
            </a:r>
            <a:r>
              <a:rPr lang="en-US" sz="2400" dirty="0" err="1">
                <a:solidFill>
                  <a:srgbClr val="FF0000"/>
                </a:solidFill>
                <a:latin typeface="Times New Roman" panose="02020603050405020304" pitchFamily="18" charset="0"/>
                <a:cs typeface="Times New Roman" panose="02020603050405020304" pitchFamily="18" charset="0"/>
              </a:rPr>
              <a:t>Chân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về</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chủ</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quyền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độc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lập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tăng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trị</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rõ</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ràng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hơn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F84E6E80-D105-CA29-6422-C2E705BD24BA}"/>
              </a:ext>
            </a:extLst>
          </p:cNvPr>
          <p:cNvSpPr txBox="1"/>
          <p:nvPr/>
        </p:nvSpPr>
        <p:spPr>
          <a:xfrm>
            <a:off x="74580" y="6043142"/>
            <a:ext cx="12330620" cy="830997"/>
          </a:xfrm>
          <a:prstGeom prst="rect">
            <a:avLst/>
          </a:prstGeom>
          <a:noFill/>
        </p:spPr>
        <p:txBody>
          <a:bodyPr wrap="none" rtlCol="0">
            <a:spAutoFit/>
          </a:bodyPr>
          <a:lstStyle/>
          <a:p>
            <a:r>
              <a:rPr lang="en-US" sz="2400" dirty="0">
                <a:solidFill>
                  <a:srgbClr val="7030A0"/>
                </a:solidFill>
                <a:latin typeface="Times New Roman" panose="02020603050405020304" pitchFamily="18" charset="0"/>
                <a:cs typeface="Times New Roman" panose="02020603050405020304" pitchFamily="18" charset="0"/>
              </a:rPr>
              <a:t>=&gt;</a:t>
            </a:r>
            <a:r>
              <a:rPr lang="en-US" sz="2400" dirty="0" err="1">
                <a:solidFill>
                  <a:srgbClr val="7030A0"/>
                </a:solidFill>
                <a:latin typeface="Times New Roman" panose="02020603050405020304" pitchFamily="18" charset="0"/>
                <a:cs typeface="Times New Roman" panose="02020603050405020304" pitchFamily="18" charset="0"/>
              </a:rPr>
              <a:t>Khẳng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định</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niềm</a:t>
            </a:r>
            <a:r>
              <a:rPr lang="en-US" sz="2400" dirty="0">
                <a:solidFill>
                  <a:srgbClr val="7030A0"/>
                </a:solidFill>
                <a:latin typeface="Times New Roman" panose="02020603050405020304" pitchFamily="18" charset="0"/>
                <a:cs typeface="Times New Roman" panose="02020603050405020304" pitchFamily="18" charset="0"/>
              </a:rPr>
              <a:t> tin, ý </a:t>
            </a:r>
            <a:r>
              <a:rPr lang="en-US" sz="2400" dirty="0" err="1">
                <a:solidFill>
                  <a:srgbClr val="7030A0"/>
                </a:solidFill>
                <a:latin typeface="Times New Roman" panose="02020603050405020304" pitchFamily="18" charset="0"/>
                <a:cs typeface="Times New Roman" panose="02020603050405020304" pitchFamily="18" charset="0"/>
              </a:rPr>
              <a:t>chí</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về</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chủ</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quyền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dân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tộc</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tinh</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thần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tự</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lập</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tự</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chủ</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tự</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cường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thái</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độ</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hiên</a:t>
            </a:r>
            <a:endParaRPr lang="en-US" sz="2400" dirty="0">
              <a:solidFill>
                <a:srgbClr val="7030A0"/>
              </a:solidFill>
              <a:latin typeface="Times New Roman" panose="02020603050405020304" pitchFamily="18" charset="0"/>
              <a:cs typeface="Times New Roman" panose="02020603050405020304" pitchFamily="18" charset="0"/>
            </a:endParaRPr>
          </a:p>
          <a:p>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ngang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kiêu</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hãnh</a:t>
            </a:r>
            <a:r>
              <a:rPr lang="en-US" dirty="0">
                <a:solidFill>
                  <a:srgbClr val="7030A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fade">
                                      <p:cBhvr>
                                        <p:cTn id="7" dur="500"/>
                                        <p:tgtEl>
                                          <p:spTgt spid="23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26" grpId="0"/>
      <p:bldP spid="28" grpId="0"/>
      <p:bldP spid="29" grpId="0"/>
    </p:bldLst>
  </p:timing>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1021</Words>
  <Application>Microsoft Office PowerPoint</Application>
  <PresentationFormat>Widescreen</PresentationFormat>
  <Paragraphs>100</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张 建春</dc:creator>
  <cp:lastModifiedBy>Nguyễn Thị Trâm Anh</cp:lastModifiedBy>
  <cp:revision>5</cp:revision>
  <dcterms:created xsi:type="dcterms:W3CDTF">2019-04-20T06:41:05Z</dcterms:created>
  <dcterms:modified xsi:type="dcterms:W3CDTF">2024-10-31T03:20:51Z</dcterms:modified>
</cp:coreProperties>
</file>