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91" r:id="rId1"/>
  </p:sldMasterIdLst>
  <p:notesMasterIdLst>
    <p:notesMasterId r:id="rId33"/>
  </p:notesMasterIdLst>
  <p:sldIdLst>
    <p:sldId id="488" r:id="rId2"/>
    <p:sldId id="489" r:id="rId3"/>
    <p:sldId id="490" r:id="rId4"/>
    <p:sldId id="512" r:id="rId5"/>
    <p:sldId id="506" r:id="rId6"/>
    <p:sldId id="491" r:id="rId7"/>
    <p:sldId id="507" r:id="rId8"/>
    <p:sldId id="508" r:id="rId9"/>
    <p:sldId id="509" r:id="rId10"/>
    <p:sldId id="510" r:id="rId11"/>
    <p:sldId id="505" r:id="rId12"/>
    <p:sldId id="492" r:id="rId13"/>
    <p:sldId id="493" r:id="rId14"/>
    <p:sldId id="494" r:id="rId15"/>
    <p:sldId id="495" r:id="rId16"/>
    <p:sldId id="496" r:id="rId17"/>
    <p:sldId id="497" r:id="rId18"/>
    <p:sldId id="498" r:id="rId19"/>
    <p:sldId id="499" r:id="rId20"/>
    <p:sldId id="511" r:id="rId21"/>
    <p:sldId id="500" r:id="rId22"/>
    <p:sldId id="501" r:id="rId23"/>
    <p:sldId id="502" r:id="rId24"/>
    <p:sldId id="503" r:id="rId25"/>
    <p:sldId id="416" r:id="rId26"/>
    <p:sldId id="417" r:id="rId27"/>
    <p:sldId id="418" r:id="rId28"/>
    <p:sldId id="419" r:id="rId29"/>
    <p:sldId id="421" r:id="rId30"/>
    <p:sldId id="277" r:id="rId31"/>
    <p:sldId id="504"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V Đặng Thị Thu Hà" initials="GĐTTH" lastIdx="1" clrIdx="0">
    <p:extLst>
      <p:ext uri="{19B8F6BF-5375-455C-9EA6-DF929625EA0E}">
        <p15:presenceInfo xmlns:p15="http://schemas.microsoft.com/office/powerpoint/2012/main" xmlns="" userId="S::dangha@truongthcshoabinh.edu.vn::fd3b2f44-5f93-4d07-8cd4-f6b393b0a2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BC5908"/>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9502" autoAdjust="0"/>
  </p:normalViewPr>
  <p:slideViewPr>
    <p:cSldViewPr>
      <p:cViewPr>
        <p:scale>
          <a:sx n="98" d="100"/>
          <a:sy n="98" d="100"/>
        </p:scale>
        <p:origin x="-984" y="-41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8975C-1DCF-4A62-AD87-C4E08AA94ABC}" type="datetimeFigureOut">
              <a:rPr lang="en-US" smtClean="0"/>
              <a:t>9/3/2023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5ABA1-53D1-4EE5-AE1E-A40FF6D12C82}" type="slidenum">
              <a:rPr lang="en-US" smtClean="0"/>
              <a:t>‹#›</a:t>
            </a:fld>
            <a:endParaRPr lang="en-US"/>
          </a:p>
        </p:txBody>
      </p:sp>
    </p:spTree>
    <p:extLst>
      <p:ext uri="{BB962C8B-B14F-4D97-AF65-F5344CB8AC3E}">
        <p14:creationId xmlns:p14="http://schemas.microsoft.com/office/powerpoint/2010/main" val="339450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EBAA4D2F-3942-472A-A189-668B893E1E67}" type="slidenum">
              <a:rPr lang="en-US" sz="1200"/>
              <a:pPr algn="r"/>
              <a:t>1</a:t>
            </a:fld>
            <a:endParaRPr lang="en-US" sz="1200"/>
          </a:p>
        </p:txBody>
      </p:sp>
      <p:sp>
        <p:nvSpPr>
          <p:cNvPr id="43011" name="Nơi giữ chỗ cho Hình ảnh của Bản chiếu 1"/>
          <p:cNvSpPr>
            <a:spLocks noGrp="1" noRot="1" noChangeAspect="1" noTextEdit="1"/>
          </p:cNvSpPr>
          <p:nvPr>
            <p:ph type="sldImg"/>
          </p:nvPr>
        </p:nvSpPr>
        <p:spPr>
          <a:ln/>
        </p:spPr>
      </p:sp>
      <p:sp>
        <p:nvSpPr>
          <p:cNvPr id="43012" name="Nơi giữ chỗ cho Ghi chú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smtClean="0">
              <a:latin typeface="Calibri" pitchFamily="34" charset="0"/>
            </a:endParaRPr>
          </a:p>
        </p:txBody>
      </p:sp>
      <p:sp>
        <p:nvSpPr>
          <p:cNvPr id="43013"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fld id="{0F64DBB3-5C2F-4F87-BA40-EADB3D2BCE84}" type="slidenum">
              <a:rPr lang="en-US" sz="1200">
                <a:cs typeface="Times New Roman" pitchFamily="18" charset="0"/>
              </a:rPr>
              <a:pPr algn="r"/>
              <a:t>1</a:t>
            </a:fld>
            <a:endParaRPr lang="en-US" sz="120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85ABA1-53D1-4EE5-AE1E-A40FF6D12C82}" type="slidenum">
              <a:rPr lang="en-US" smtClean="0"/>
              <a:t>30</a:t>
            </a:fld>
            <a:endParaRPr lang="en-US"/>
          </a:p>
        </p:txBody>
      </p:sp>
    </p:spTree>
    <p:extLst>
      <p:ext uri="{BB962C8B-B14F-4D97-AF65-F5344CB8AC3E}">
        <p14:creationId xmlns:p14="http://schemas.microsoft.com/office/powerpoint/2010/main" val="399121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5FA208-12AE-4562-8D57-5710515BEB04}"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C2F1-AEB6-46C1-AE69-154E86F9747A}" type="slidenum">
              <a:rPr lang="en-US" smtClean="0"/>
              <a:t>‹#›</a:t>
            </a:fld>
            <a:endParaRPr lang="en-US"/>
          </a:p>
        </p:txBody>
      </p:sp>
    </p:spTree>
    <p:extLst>
      <p:ext uri="{BB962C8B-B14F-4D97-AF65-F5344CB8AC3E}">
        <p14:creationId xmlns:p14="http://schemas.microsoft.com/office/powerpoint/2010/main" val="328817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FA208-12AE-4562-8D57-5710515BEB04}"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C2F1-AEB6-46C1-AE69-154E86F9747A}" type="slidenum">
              <a:rPr lang="en-US" smtClean="0"/>
              <a:t>‹#›</a:t>
            </a:fld>
            <a:endParaRPr lang="en-US"/>
          </a:p>
        </p:txBody>
      </p:sp>
    </p:spTree>
    <p:extLst>
      <p:ext uri="{BB962C8B-B14F-4D97-AF65-F5344CB8AC3E}">
        <p14:creationId xmlns:p14="http://schemas.microsoft.com/office/powerpoint/2010/main" val="296305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FA208-12AE-4562-8D57-5710515BEB04}"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C2F1-AEB6-46C1-AE69-154E86F9747A}" type="slidenum">
              <a:rPr lang="en-US" smtClean="0"/>
              <a:t>‹#›</a:t>
            </a:fld>
            <a:endParaRPr lang="en-US"/>
          </a:p>
        </p:txBody>
      </p:sp>
    </p:spTree>
    <p:extLst>
      <p:ext uri="{BB962C8B-B14F-4D97-AF65-F5344CB8AC3E}">
        <p14:creationId xmlns:p14="http://schemas.microsoft.com/office/powerpoint/2010/main" val="354517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5FA208-12AE-4562-8D57-5710515BEB04}"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C2F1-AEB6-46C1-AE69-154E86F9747A}" type="slidenum">
              <a:rPr lang="en-US" smtClean="0"/>
              <a:t>‹#›</a:t>
            </a:fld>
            <a:endParaRPr lang="en-US"/>
          </a:p>
        </p:txBody>
      </p:sp>
    </p:spTree>
    <p:extLst>
      <p:ext uri="{BB962C8B-B14F-4D97-AF65-F5344CB8AC3E}">
        <p14:creationId xmlns:p14="http://schemas.microsoft.com/office/powerpoint/2010/main" val="191263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5FA208-12AE-4562-8D57-5710515BEB04}"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C2F1-AEB6-46C1-AE69-154E86F9747A}" type="slidenum">
              <a:rPr lang="en-US" smtClean="0"/>
              <a:t>‹#›</a:t>
            </a:fld>
            <a:endParaRPr lang="en-US"/>
          </a:p>
        </p:txBody>
      </p:sp>
    </p:spTree>
    <p:extLst>
      <p:ext uri="{BB962C8B-B14F-4D97-AF65-F5344CB8AC3E}">
        <p14:creationId xmlns:p14="http://schemas.microsoft.com/office/powerpoint/2010/main" val="402060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5FA208-12AE-4562-8D57-5710515BEB04}"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C2F1-AEB6-46C1-AE69-154E86F9747A}" type="slidenum">
              <a:rPr lang="en-US" smtClean="0"/>
              <a:t>‹#›</a:t>
            </a:fld>
            <a:endParaRPr lang="en-US"/>
          </a:p>
        </p:txBody>
      </p:sp>
    </p:spTree>
    <p:extLst>
      <p:ext uri="{BB962C8B-B14F-4D97-AF65-F5344CB8AC3E}">
        <p14:creationId xmlns:p14="http://schemas.microsoft.com/office/powerpoint/2010/main" val="170463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5FA208-12AE-4562-8D57-5710515BEB04}" type="datetimeFigureOut">
              <a:rPr lang="en-US" smtClean="0"/>
              <a:t>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C2F1-AEB6-46C1-AE69-154E86F9747A}" type="slidenum">
              <a:rPr lang="en-US" smtClean="0"/>
              <a:t>‹#›</a:t>
            </a:fld>
            <a:endParaRPr lang="en-US"/>
          </a:p>
        </p:txBody>
      </p:sp>
    </p:spTree>
    <p:extLst>
      <p:ext uri="{BB962C8B-B14F-4D97-AF65-F5344CB8AC3E}">
        <p14:creationId xmlns:p14="http://schemas.microsoft.com/office/powerpoint/2010/main" val="118955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5FA208-12AE-4562-8D57-5710515BEB04}" type="datetimeFigureOut">
              <a:rPr lang="en-US" smtClean="0"/>
              <a:t>9/3/2023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7C2F1-AEB6-46C1-AE69-154E86F9747A}" type="slidenum">
              <a:rPr lang="en-US" smtClean="0"/>
              <a:t>‹#›</a:t>
            </a:fld>
            <a:endParaRPr lang="en-US"/>
          </a:p>
        </p:txBody>
      </p:sp>
    </p:spTree>
    <p:extLst>
      <p:ext uri="{BB962C8B-B14F-4D97-AF65-F5344CB8AC3E}">
        <p14:creationId xmlns:p14="http://schemas.microsoft.com/office/powerpoint/2010/main" val="388738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5FA208-12AE-4562-8D57-5710515BEB04}" type="datetimeFigureOut">
              <a:rPr lang="en-US" smtClean="0"/>
              <a:t>9/3/2023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C2F1-AEB6-46C1-AE69-154E86F9747A}" type="slidenum">
              <a:rPr lang="en-US" smtClean="0"/>
              <a:t>‹#›</a:t>
            </a:fld>
            <a:endParaRPr lang="en-US"/>
          </a:p>
        </p:txBody>
      </p:sp>
    </p:spTree>
    <p:extLst>
      <p:ext uri="{BB962C8B-B14F-4D97-AF65-F5344CB8AC3E}">
        <p14:creationId xmlns:p14="http://schemas.microsoft.com/office/powerpoint/2010/main" val="141563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FA208-12AE-4562-8D57-5710515BEB04}"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C2F1-AEB6-46C1-AE69-154E86F9747A}" type="slidenum">
              <a:rPr lang="en-US" smtClean="0"/>
              <a:t>‹#›</a:t>
            </a:fld>
            <a:endParaRPr lang="en-US"/>
          </a:p>
        </p:txBody>
      </p:sp>
    </p:spTree>
    <p:extLst>
      <p:ext uri="{BB962C8B-B14F-4D97-AF65-F5344CB8AC3E}">
        <p14:creationId xmlns:p14="http://schemas.microsoft.com/office/powerpoint/2010/main" val="157683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FA208-12AE-4562-8D57-5710515BEB04}"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C2F1-AEB6-46C1-AE69-154E86F9747A}" type="slidenum">
              <a:rPr lang="en-US" smtClean="0"/>
              <a:t>‹#›</a:t>
            </a:fld>
            <a:endParaRPr lang="en-US"/>
          </a:p>
        </p:txBody>
      </p:sp>
    </p:spTree>
    <p:extLst>
      <p:ext uri="{BB962C8B-B14F-4D97-AF65-F5344CB8AC3E}">
        <p14:creationId xmlns:p14="http://schemas.microsoft.com/office/powerpoint/2010/main" val="351459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05FA208-12AE-4562-8D57-5710515BEB04}" type="datetimeFigureOut">
              <a:rPr lang="en-US" smtClean="0"/>
              <a:t>9/3/2023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B37C2F1-AEB6-46C1-AE69-154E86F9747A}" type="slidenum">
              <a:rPr lang="en-US" smtClean="0"/>
              <a:t>‹#›</a:t>
            </a:fld>
            <a:endParaRPr lang="en-US"/>
          </a:p>
        </p:txBody>
      </p:sp>
    </p:spTree>
    <p:extLst>
      <p:ext uri="{BB962C8B-B14F-4D97-AF65-F5344CB8AC3E}">
        <p14:creationId xmlns:p14="http://schemas.microsoft.com/office/powerpoint/2010/main" val="161769098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gif"/><Relationship Id="rId9"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6.xml"/><Relationship Id="rId4" Type="http://schemas.openxmlformats.org/officeDocument/2006/relationships/slide" Target="slide27.xml"/></Relationships>
</file>

<file path=ppt/slides/_rels/slide26.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Froc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2857500"/>
            <a:ext cx="1333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XMSTRER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
            <a:ext cx="323850" cy="203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XMSTRER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97794" y="-1397794"/>
            <a:ext cx="1571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FSTV1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494786" y="-152598"/>
            <a:ext cx="1496616"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0" descr="XMSTRER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4450" y="0"/>
            <a:ext cx="20955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5" name="Object 2"/>
          <p:cNvGraphicFramePr>
            <a:graphicFrameLocks noChangeAspect="1"/>
          </p:cNvGraphicFramePr>
          <p:nvPr/>
        </p:nvGraphicFramePr>
        <p:xfrm>
          <a:off x="-63500" y="0"/>
          <a:ext cx="1606550" cy="1200150"/>
        </p:xfrm>
        <a:graphic>
          <a:graphicData uri="http://schemas.openxmlformats.org/presentationml/2006/ole">
            <mc:AlternateContent xmlns:mc="http://schemas.openxmlformats.org/markup-compatibility/2006">
              <mc:Choice xmlns:v="urn:schemas-microsoft-com:vml" Requires="v">
                <p:oleObj spid="_x0000_s13364" name="Clip" r:id="rId7" imgW="1278331" imgH="1273759" progId="">
                  <p:embed/>
                </p:oleObj>
              </mc:Choice>
              <mc:Fallback>
                <p:oleObj name="Clip" r:id="rId7" imgW="1278331" imgH="127375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 y="0"/>
                        <a:ext cx="1606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056" name="Group 13"/>
          <p:cNvGrpSpPr>
            <a:grpSpLocks/>
          </p:cNvGrpSpPr>
          <p:nvPr/>
        </p:nvGrpSpPr>
        <p:grpSpPr bwMode="auto">
          <a:xfrm rot="14307890" flipH="1">
            <a:off x="2927610" y="-2168982"/>
            <a:ext cx="3389362" cy="5257800"/>
            <a:chOff x="96" y="1200"/>
            <a:chExt cx="1804" cy="1761"/>
          </a:xfrm>
        </p:grpSpPr>
        <p:sp>
          <p:nvSpPr>
            <p:cNvPr id="2064" name="Freeform 14"/>
            <p:cNvSpPr>
              <a:spLocks/>
            </p:cNvSpPr>
            <p:nvPr/>
          </p:nvSpPr>
          <p:spPr bwMode="auto">
            <a:xfrm rot="-5400000">
              <a:off x="117" y="1179"/>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15"/>
            <p:cNvSpPr>
              <a:spLocks/>
            </p:cNvSpPr>
            <p:nvPr/>
          </p:nvSpPr>
          <p:spPr bwMode="auto">
            <a:xfrm rot="-5400000">
              <a:off x="213" y="1275"/>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 name="Freeform 16"/>
            <p:cNvSpPr>
              <a:spLocks/>
            </p:cNvSpPr>
            <p:nvPr/>
          </p:nvSpPr>
          <p:spPr bwMode="auto">
            <a:xfrm rot="-5400000">
              <a:off x="309" y="1371"/>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17"/>
            <p:cNvSpPr>
              <a:spLocks/>
            </p:cNvSpPr>
            <p:nvPr/>
          </p:nvSpPr>
          <p:spPr bwMode="auto">
            <a:xfrm rot="-5400000">
              <a:off x="405" y="1467"/>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18"/>
            <p:cNvSpPr>
              <a:spLocks/>
            </p:cNvSpPr>
            <p:nvPr/>
          </p:nvSpPr>
          <p:spPr bwMode="auto">
            <a:xfrm rot="-5400000">
              <a:off x="501" y="1563"/>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19"/>
            <p:cNvSpPr>
              <a:spLocks/>
            </p:cNvSpPr>
            <p:nvPr/>
          </p:nvSpPr>
          <p:spPr bwMode="auto">
            <a:xfrm rot="-5400000">
              <a:off x="597" y="1659"/>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Freeform 20"/>
            <p:cNvSpPr>
              <a:spLocks/>
            </p:cNvSpPr>
            <p:nvPr/>
          </p:nvSpPr>
          <p:spPr bwMode="auto">
            <a:xfrm rot="-5400000">
              <a:off x="693" y="1755"/>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21"/>
            <p:cNvSpPr>
              <a:spLocks/>
            </p:cNvSpPr>
            <p:nvPr/>
          </p:nvSpPr>
          <p:spPr bwMode="auto">
            <a:xfrm rot="-5400000">
              <a:off x="789" y="1851"/>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22"/>
            <p:cNvSpPr>
              <a:spLocks/>
            </p:cNvSpPr>
            <p:nvPr/>
          </p:nvSpPr>
          <p:spPr bwMode="auto">
            <a:xfrm rot="-5400000">
              <a:off x="885" y="1947"/>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3" name="Freeform 23"/>
            <p:cNvSpPr>
              <a:spLocks/>
            </p:cNvSpPr>
            <p:nvPr/>
          </p:nvSpPr>
          <p:spPr bwMode="auto">
            <a:xfrm rot="-5400000">
              <a:off x="981" y="2043"/>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24"/>
            <p:cNvSpPr>
              <a:spLocks/>
            </p:cNvSpPr>
            <p:nvPr/>
          </p:nvSpPr>
          <p:spPr bwMode="auto">
            <a:xfrm rot="-5400000">
              <a:off x="1077" y="2139"/>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5" name="Freeform 25"/>
            <p:cNvSpPr>
              <a:spLocks/>
            </p:cNvSpPr>
            <p:nvPr/>
          </p:nvSpPr>
          <p:spPr bwMode="auto">
            <a:xfrm rot="-5400000">
              <a:off x="1173" y="2235"/>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26"/>
            <p:cNvSpPr>
              <a:spLocks/>
            </p:cNvSpPr>
            <p:nvPr/>
          </p:nvSpPr>
          <p:spPr bwMode="auto">
            <a:xfrm rot="-5400000">
              <a:off x="1269" y="2331"/>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27"/>
            <p:cNvSpPr>
              <a:spLocks/>
            </p:cNvSpPr>
            <p:nvPr/>
          </p:nvSpPr>
          <p:spPr bwMode="auto">
            <a:xfrm rot="-5400000">
              <a:off x="1365" y="2427"/>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28"/>
            <p:cNvSpPr>
              <a:spLocks/>
            </p:cNvSpPr>
            <p:nvPr/>
          </p:nvSpPr>
          <p:spPr bwMode="auto">
            <a:xfrm rot="-5400000">
              <a:off x="1461" y="2523"/>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 name="Freeform 29"/>
            <p:cNvSpPr>
              <a:spLocks/>
            </p:cNvSpPr>
            <p:nvPr/>
          </p:nvSpPr>
          <p:spPr bwMode="auto">
            <a:xfrm rot="-5400000">
              <a:off x="1557" y="2619"/>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0" name="Freeform 30"/>
            <p:cNvSpPr>
              <a:spLocks/>
            </p:cNvSpPr>
            <p:nvPr/>
          </p:nvSpPr>
          <p:spPr bwMode="auto">
            <a:xfrm rot="-5400000">
              <a:off x="1653" y="2715"/>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31"/>
            <p:cNvSpPr>
              <a:spLocks/>
            </p:cNvSpPr>
            <p:nvPr/>
          </p:nvSpPr>
          <p:spPr bwMode="auto">
            <a:xfrm rot="-5400000">
              <a:off x="1749" y="2811"/>
              <a:ext cx="129" cy="172"/>
            </a:xfrm>
            <a:custGeom>
              <a:avLst/>
              <a:gdLst>
                <a:gd name="T0" fmla="*/ 1 w 257"/>
                <a:gd name="T1" fmla="*/ 0 h 345"/>
                <a:gd name="T2" fmla="*/ 1 w 257"/>
                <a:gd name="T3" fmla="*/ 0 h 345"/>
                <a:gd name="T4" fmla="*/ 1 w 257"/>
                <a:gd name="T5" fmla="*/ 0 h 345"/>
                <a:gd name="T6" fmla="*/ 1 w 257"/>
                <a:gd name="T7" fmla="*/ 0 h 345"/>
                <a:gd name="T8" fmla="*/ 1 w 257"/>
                <a:gd name="T9" fmla="*/ 0 h 345"/>
                <a:gd name="T10" fmla="*/ 1 w 257"/>
                <a:gd name="T11" fmla="*/ 0 h 345"/>
                <a:gd name="T12" fmla="*/ 1 w 257"/>
                <a:gd name="T13" fmla="*/ 0 h 345"/>
                <a:gd name="T14" fmla="*/ 1 w 257"/>
                <a:gd name="T15" fmla="*/ 0 h 345"/>
                <a:gd name="T16" fmla="*/ 1 w 257"/>
                <a:gd name="T17" fmla="*/ 0 h 345"/>
                <a:gd name="T18" fmla="*/ 1 w 257"/>
                <a:gd name="T19" fmla="*/ 0 h 345"/>
                <a:gd name="T20" fmla="*/ 1 w 257"/>
                <a:gd name="T21" fmla="*/ 0 h 345"/>
                <a:gd name="T22" fmla="*/ 0 w 257"/>
                <a:gd name="T23" fmla="*/ 0 h 345"/>
                <a:gd name="T24" fmla="*/ 1 w 257"/>
                <a:gd name="T25" fmla="*/ 0 h 345"/>
                <a:gd name="T26" fmla="*/ 1 w 257"/>
                <a:gd name="T27" fmla="*/ 0 h 345"/>
                <a:gd name="T28" fmla="*/ 1 w 257"/>
                <a:gd name="T29" fmla="*/ 0 h 345"/>
                <a:gd name="T30" fmla="*/ 1 w 257"/>
                <a:gd name="T31" fmla="*/ 0 h 345"/>
                <a:gd name="T32" fmla="*/ 1 w 257"/>
                <a:gd name="T33" fmla="*/ 0 h 345"/>
                <a:gd name="T34" fmla="*/ 1 w 257"/>
                <a:gd name="T35" fmla="*/ 0 h 345"/>
                <a:gd name="T36" fmla="*/ 1 w 257"/>
                <a:gd name="T37" fmla="*/ 0 h 345"/>
                <a:gd name="T38" fmla="*/ 1 w 257"/>
                <a:gd name="T39" fmla="*/ 0 h 345"/>
                <a:gd name="T40" fmla="*/ 1 w 257"/>
                <a:gd name="T41" fmla="*/ 0 h 345"/>
                <a:gd name="T42" fmla="*/ 1 w 257"/>
                <a:gd name="T43" fmla="*/ 0 h 345"/>
                <a:gd name="T44" fmla="*/ 1 w 257"/>
                <a:gd name="T45" fmla="*/ 0 h 345"/>
                <a:gd name="T46" fmla="*/ 1 w 257"/>
                <a:gd name="T47" fmla="*/ 0 h 345"/>
                <a:gd name="T48" fmla="*/ 1 w 257"/>
                <a:gd name="T49" fmla="*/ 0 h 345"/>
                <a:gd name="T50" fmla="*/ 1 w 257"/>
                <a:gd name="T51" fmla="*/ 0 h 345"/>
                <a:gd name="T52" fmla="*/ 1 w 257"/>
                <a:gd name="T53" fmla="*/ 0 h 345"/>
                <a:gd name="T54" fmla="*/ 1 w 257"/>
                <a:gd name="T55" fmla="*/ 0 h 345"/>
                <a:gd name="T56" fmla="*/ 1 w 257"/>
                <a:gd name="T57" fmla="*/ 0 h 345"/>
                <a:gd name="T58" fmla="*/ 1 w 257"/>
                <a:gd name="T59" fmla="*/ 0 h 345"/>
                <a:gd name="T60" fmla="*/ 1 w 257"/>
                <a:gd name="T61" fmla="*/ 0 h 345"/>
                <a:gd name="T62" fmla="*/ 1 w 257"/>
                <a:gd name="T63" fmla="*/ 0 h 345"/>
                <a:gd name="T64" fmla="*/ 1 w 257"/>
                <a:gd name="T65" fmla="*/ 0 h 345"/>
                <a:gd name="T66" fmla="*/ 1 w 257"/>
                <a:gd name="T67" fmla="*/ 0 h 3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7"/>
                <a:gd name="T103" fmla="*/ 0 h 345"/>
                <a:gd name="T104" fmla="*/ 257 w 257"/>
                <a:gd name="T105" fmla="*/ 345 h 3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7" name="AutoShape 39"/>
          <p:cNvSpPr>
            <a:spLocks noChangeArrowheads="1"/>
          </p:cNvSpPr>
          <p:nvPr/>
        </p:nvSpPr>
        <p:spPr bwMode="auto">
          <a:xfrm>
            <a:off x="76201" y="1063228"/>
            <a:ext cx="2447925" cy="1565672"/>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latin typeface="Calibri" pitchFamily="34" charset="0"/>
              <a:cs typeface="Times New Roman" pitchFamily="18" charset="0"/>
            </a:endParaRPr>
          </a:p>
        </p:txBody>
      </p:sp>
      <p:sp>
        <p:nvSpPr>
          <p:cNvPr id="2058" name="AutoShape 40"/>
          <p:cNvSpPr>
            <a:spLocks noChangeArrowheads="1"/>
          </p:cNvSpPr>
          <p:nvPr/>
        </p:nvSpPr>
        <p:spPr bwMode="auto">
          <a:xfrm rot="-5400000">
            <a:off x="7009210" y="77391"/>
            <a:ext cx="1221581" cy="1981200"/>
          </a:xfrm>
          <a:prstGeom prst="irregularSeal1">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vi-VN">
              <a:latin typeface="Calibri" pitchFamily="34" charset="0"/>
              <a:cs typeface="Times New Roman" pitchFamily="18" charset="0"/>
            </a:endParaRPr>
          </a:p>
        </p:txBody>
      </p:sp>
      <p:graphicFrame>
        <p:nvGraphicFramePr>
          <p:cNvPr id="2059" name="Object 3"/>
          <p:cNvGraphicFramePr>
            <a:graphicFrameLocks noChangeAspect="1"/>
          </p:cNvGraphicFramePr>
          <p:nvPr/>
        </p:nvGraphicFramePr>
        <p:xfrm>
          <a:off x="88900" y="114300"/>
          <a:ext cx="1606550" cy="1200150"/>
        </p:xfrm>
        <a:graphic>
          <a:graphicData uri="http://schemas.openxmlformats.org/presentationml/2006/ole">
            <mc:AlternateContent xmlns:mc="http://schemas.openxmlformats.org/markup-compatibility/2006">
              <mc:Choice xmlns:v="urn:schemas-microsoft-com:vml" Requires="v">
                <p:oleObj spid="_x0000_s13365" name="Clip" r:id="rId9" imgW="1278331" imgH="1273759" progId="">
                  <p:embed/>
                </p:oleObj>
              </mc:Choice>
              <mc:Fallback>
                <p:oleObj name="Clip" r:id="rId9" imgW="1278331" imgH="127375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00" y="114300"/>
                        <a:ext cx="1606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 name="Rectangle 68"/>
          <p:cNvSpPr/>
          <p:nvPr/>
        </p:nvSpPr>
        <p:spPr>
          <a:xfrm>
            <a:off x="533400" y="556052"/>
            <a:ext cx="8153400" cy="523220"/>
          </a:xfrm>
          <a:prstGeom prst="rect">
            <a:avLst/>
          </a:prstGeom>
          <a:noFill/>
        </p:spPr>
        <p:txBody>
          <a:bodyPr>
            <a:spAutoFit/>
            <a:scene3d>
              <a:camera prst="orthographicFront"/>
              <a:lightRig rig="sunset" dir="t"/>
            </a:scene3d>
            <a:sp3d>
              <a:bevelT w="0"/>
            </a:sp3d>
          </a:bodyPr>
          <a:lstStyle/>
          <a:p>
            <a:pPr>
              <a:defRPr/>
            </a:pPr>
            <a:r>
              <a:rPr lang="vi-VN" sz="2800" b="1" kern="10" dirty="0">
                <a:ln w="10541" cmpd="sng">
                  <a:solidFill>
                    <a:schemeClr val="accent1">
                      <a:shade val="88000"/>
                      <a:satMod val="110000"/>
                    </a:schemeClr>
                  </a:solidFill>
                  <a:prstDash val="solid"/>
                </a:ln>
                <a:solidFill>
                  <a:schemeClr val="tx2"/>
                </a:solidFill>
                <a:latin typeface="Times New Roman"/>
                <a:cs typeface="Times New Roman"/>
              </a:rPr>
              <a:t> CHÀO MỪNG QUÝ THẦY CÔ ĐẾN DỰ GIỜ</a:t>
            </a:r>
            <a:endParaRPr lang="vi-VN" sz="2800" b="1" dirty="0">
              <a:ln w="10541" cmpd="sng">
                <a:solidFill>
                  <a:schemeClr val="accent1">
                    <a:shade val="88000"/>
                    <a:satMod val="110000"/>
                  </a:schemeClr>
                </a:solidFill>
                <a:prstDash val="solid"/>
              </a:ln>
              <a:solidFill>
                <a:schemeClr val="tx2"/>
              </a:solidFill>
            </a:endParaRPr>
          </a:p>
        </p:txBody>
      </p:sp>
      <p:sp>
        <p:nvSpPr>
          <p:cNvPr id="2061" name="Rectangle 2"/>
          <p:cNvSpPr>
            <a:spLocks noChangeArrowheads="1"/>
          </p:cNvSpPr>
          <p:nvPr/>
        </p:nvSpPr>
        <p:spPr bwMode="auto">
          <a:xfrm>
            <a:off x="1751013" y="1276350"/>
            <a:ext cx="72882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1"/>
              </a:buClr>
            </a:pPr>
            <a:r>
              <a:rPr lang="vi-VN" sz="3600" b="1">
                <a:solidFill>
                  <a:schemeClr val="tx2"/>
                </a:solidFill>
                <a:latin typeface="Times New Roman" pitchFamily="18" charset="0"/>
                <a:cs typeface="Times New Roman" pitchFamily="18" charset="0"/>
              </a:rPr>
              <a:t>MÔN : KHOA HỌC TỰ NHIÊN 6</a:t>
            </a:r>
            <a:endParaRPr lang="en-US" sz="3600" b="1">
              <a:solidFill>
                <a:schemeClr val="tx2"/>
              </a:solidFill>
              <a:latin typeface="Times New Roman" pitchFamily="18" charset="0"/>
              <a:cs typeface="Times New Roman" pitchFamily="18" charset="0"/>
            </a:endParaRPr>
          </a:p>
          <a:p>
            <a:pPr>
              <a:spcBef>
                <a:spcPct val="20000"/>
              </a:spcBef>
              <a:buClr>
                <a:schemeClr val="accent1"/>
              </a:buClr>
            </a:pPr>
            <a:r>
              <a:rPr lang="en-US" sz="3600" b="1">
                <a:solidFill>
                  <a:schemeClr val="tx2"/>
                </a:solidFill>
                <a:latin typeface="Times New Roman" pitchFamily="18" charset="0"/>
                <a:cs typeface="Times New Roman" pitchFamily="18" charset="0"/>
              </a:rPr>
              <a:t>Lớp    : </a:t>
            </a:r>
            <a:r>
              <a:rPr lang="vi-VN" sz="3600" b="1">
                <a:solidFill>
                  <a:schemeClr val="tx2"/>
                </a:solidFill>
                <a:latin typeface="Times New Roman" pitchFamily="18" charset="0"/>
                <a:cs typeface="Times New Roman" pitchFamily="18" charset="0"/>
              </a:rPr>
              <a:t>6H</a:t>
            </a:r>
            <a:endParaRPr lang="en-US" sz="3600" b="1">
              <a:solidFill>
                <a:schemeClr val="tx2"/>
              </a:solidFill>
              <a:latin typeface="Times New Roman" pitchFamily="18" charset="0"/>
              <a:cs typeface="Times New Roman" pitchFamily="18" charset="0"/>
            </a:endParaRPr>
          </a:p>
          <a:p>
            <a:pPr>
              <a:spcBef>
                <a:spcPct val="20000"/>
              </a:spcBef>
              <a:buClr>
                <a:schemeClr val="accent1"/>
              </a:buClr>
            </a:pPr>
            <a:r>
              <a:rPr lang="en-US" sz="3600" b="1">
                <a:solidFill>
                  <a:schemeClr val="tx2"/>
                </a:solidFill>
                <a:latin typeface="Times New Roman" pitchFamily="18" charset="0"/>
                <a:cs typeface="Times New Roman" pitchFamily="18" charset="0"/>
              </a:rPr>
              <a:t> </a:t>
            </a:r>
            <a:r>
              <a:rPr lang="vi-VN" sz="3600" b="1">
                <a:solidFill>
                  <a:schemeClr val="tx2"/>
                </a:solidFill>
                <a:latin typeface="Times New Roman" pitchFamily="18" charset="0"/>
                <a:cs typeface="Times New Roman" pitchFamily="18" charset="0"/>
              </a:rPr>
              <a:t> </a:t>
            </a:r>
          </a:p>
        </p:txBody>
      </p:sp>
      <p:sp>
        <p:nvSpPr>
          <p:cNvPr id="2062" name="TextBox 40"/>
          <p:cNvSpPr txBox="1">
            <a:spLocks noChangeArrowheads="1"/>
          </p:cNvSpPr>
          <p:nvPr/>
        </p:nvSpPr>
        <p:spPr bwMode="auto">
          <a:xfrm>
            <a:off x="2667000" y="3903643"/>
            <a:ext cx="61864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i="1">
                <a:solidFill>
                  <a:schemeClr val="tx2"/>
                </a:solidFill>
                <a:latin typeface="Times New Roman" pitchFamily="18" charset="0"/>
                <a:cs typeface="Times New Roman" pitchFamily="18" charset="0"/>
              </a:rPr>
              <a:t>Giáo viên: Đỗ Thị Tuyết Sương</a:t>
            </a:r>
          </a:p>
          <a:p>
            <a:pPr eaLnBrk="1" hangingPunct="1"/>
            <a:r>
              <a:rPr lang="en-US" sz="2800" b="1" i="1">
                <a:solidFill>
                  <a:schemeClr val="tx2"/>
                </a:solidFill>
                <a:latin typeface="Times New Roman" pitchFamily="18" charset="0"/>
                <a:cs typeface="Times New Roman" pitchFamily="18" charset="0"/>
              </a:rPr>
              <a:t>Trường  : THCS Nguyễn Bá Loan</a:t>
            </a:r>
            <a:endParaRPr lang="vi-VN" sz="2800" b="1" i="1">
              <a:solidFill>
                <a:schemeClr val="tx2"/>
              </a:solidFill>
              <a:latin typeface="Times New Roman" pitchFamily="18" charset="0"/>
              <a:cs typeface="Times New Roman" pitchFamily="18" charset="0"/>
            </a:endParaRPr>
          </a:p>
        </p:txBody>
      </p:sp>
      <p:sp>
        <p:nvSpPr>
          <p:cNvPr id="2063" name="Rectangle 2"/>
          <p:cNvSpPr>
            <a:spLocks noChangeArrowheads="1"/>
          </p:cNvSpPr>
          <p:nvPr/>
        </p:nvSpPr>
        <p:spPr bwMode="auto">
          <a:xfrm>
            <a:off x="228600" y="2571750"/>
            <a:ext cx="8229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accent1"/>
              </a:buClr>
            </a:pPr>
            <a:r>
              <a:rPr lang="en-US" sz="3600" b="1">
                <a:solidFill>
                  <a:srgbClr val="C00000"/>
                </a:solidFill>
                <a:latin typeface="Times New Roman" pitchFamily="18" charset="0"/>
                <a:cs typeface="Times New Roman" pitchFamily="18" charset="0"/>
              </a:rPr>
              <a:t>Tiết </a:t>
            </a:r>
            <a:r>
              <a:rPr lang="vi-VN" sz="3600" b="1" smtClean="0">
                <a:solidFill>
                  <a:srgbClr val="C00000"/>
                </a:solidFill>
                <a:latin typeface="Times New Roman" pitchFamily="18" charset="0"/>
                <a:cs typeface="Times New Roman" pitchFamily="18" charset="0"/>
              </a:rPr>
              <a:t>25</a:t>
            </a:r>
            <a:r>
              <a:rPr lang="en-US" sz="3600" b="1">
                <a:solidFill>
                  <a:srgbClr val="C00000"/>
                </a:solidFill>
                <a:latin typeface="Times New Roman" pitchFamily="18" charset="0"/>
                <a:cs typeface="Times New Roman" pitchFamily="18" charset="0"/>
              </a:rPr>
              <a:t>-</a:t>
            </a:r>
            <a:r>
              <a:rPr lang="en-US" sz="3600" b="1" smtClean="0">
                <a:solidFill>
                  <a:srgbClr val="C00000"/>
                </a:solidFill>
                <a:latin typeface="Times New Roman" pitchFamily="18" charset="0"/>
                <a:cs typeface="Times New Roman" pitchFamily="18" charset="0"/>
              </a:rPr>
              <a:t>Bài </a:t>
            </a:r>
            <a:r>
              <a:rPr lang="vi-VN" sz="3600" b="1">
                <a:solidFill>
                  <a:srgbClr val="C00000"/>
                </a:solidFill>
                <a:latin typeface="Times New Roman" pitchFamily="18" charset="0"/>
                <a:cs typeface="Times New Roman" pitchFamily="18" charset="0"/>
              </a:rPr>
              <a:t>15</a:t>
            </a:r>
            <a:r>
              <a:rPr lang="en-US" sz="3600" b="1">
                <a:solidFill>
                  <a:srgbClr val="C00000"/>
                </a:solidFill>
                <a:latin typeface="Times New Roman" pitchFamily="18" charset="0"/>
                <a:cs typeface="Times New Roman" pitchFamily="18" charset="0"/>
              </a:rPr>
              <a:t>: </a:t>
            </a:r>
            <a:endParaRPr lang="en-US" sz="3600" b="1" smtClean="0">
              <a:solidFill>
                <a:srgbClr val="C00000"/>
              </a:solidFill>
              <a:latin typeface="Times New Roman" pitchFamily="18" charset="0"/>
              <a:cs typeface="Times New Roman" pitchFamily="18" charset="0"/>
            </a:endParaRPr>
          </a:p>
          <a:p>
            <a:pPr algn="ctr">
              <a:spcBef>
                <a:spcPct val="20000"/>
              </a:spcBef>
              <a:buClr>
                <a:schemeClr val="accent1"/>
              </a:buClr>
            </a:pPr>
            <a:r>
              <a:rPr lang="vi-VN" sz="3600" b="1" smtClean="0">
                <a:solidFill>
                  <a:srgbClr val="C00000"/>
                </a:solidFill>
                <a:latin typeface="Times New Roman" pitchFamily="18" charset="0"/>
                <a:cs typeface="Times New Roman" pitchFamily="18" charset="0"/>
              </a:rPr>
              <a:t>CHẤT </a:t>
            </a:r>
            <a:r>
              <a:rPr lang="vi-VN" sz="3600" b="1">
                <a:solidFill>
                  <a:srgbClr val="C00000"/>
                </a:solidFill>
                <a:latin typeface="Times New Roman" pitchFamily="18" charset="0"/>
                <a:cs typeface="Times New Roman" pitchFamily="18" charset="0"/>
              </a:rPr>
              <a:t>TINH KHIẾT – HỖN HỢP</a:t>
            </a:r>
          </a:p>
        </p:txBody>
      </p:sp>
    </p:spTree>
    <p:extLst>
      <p:ext uri="{BB962C8B-B14F-4D97-AF65-F5344CB8AC3E}">
        <p14:creationId xmlns:p14="http://schemas.microsoft.com/office/powerpoint/2010/main" val="23172309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304800" y="171450"/>
            <a:ext cx="88392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2400" b="1" i="1" smtClean="0">
              <a:latin typeface="Times New Roman" pitchFamily="18" charset="0"/>
              <a:cs typeface="Times New Roman" pitchFamily="18" charset="0"/>
            </a:endParaRPr>
          </a:p>
          <a:p>
            <a:pPr algn="ctr"/>
            <a:r>
              <a:rPr lang="en-US" sz="2400" b="1" i="1" smtClean="0">
                <a:solidFill>
                  <a:srgbClr val="C00000"/>
                </a:solidFill>
                <a:latin typeface="Times New Roman" pitchFamily="18" charset="0"/>
                <a:cs typeface="Times New Roman" pitchFamily="18" charset="0"/>
              </a:rPr>
              <a:t>HÓA CHẤT – DỤNG CỤ THÍ NGHIỆM – CÁCH TIẾN HÀNH</a:t>
            </a:r>
            <a:endParaRPr lang="en-US" sz="2400" smtClean="0">
              <a:solidFill>
                <a:srgbClr val="C00000"/>
              </a:solidFill>
              <a:latin typeface="Times New Roman" pitchFamily="18" charset="0"/>
              <a:cs typeface="Times New Roman" pitchFamily="18" charset="0"/>
            </a:endParaRPr>
          </a:p>
          <a:p>
            <a:endParaRPr lang="en-US" sz="2000" b="1" i="1" smtClean="0">
              <a:latin typeface="Times New Roman" pitchFamily="18" charset="0"/>
              <a:cs typeface="Times New Roman" pitchFamily="18" charset="0"/>
            </a:endParaRPr>
          </a:p>
          <a:p>
            <a:pPr algn="ctr"/>
            <a:r>
              <a:rPr lang="en-US" sz="2000" b="1" i="1" smtClean="0">
                <a:solidFill>
                  <a:schemeClr val="tx2"/>
                </a:solidFill>
                <a:latin typeface="Times New Roman" pitchFamily="18" charset="0"/>
                <a:cs typeface="Times New Roman" pitchFamily="18" charset="0"/>
              </a:rPr>
              <a:t>Tên thí nghiệm: </a:t>
            </a:r>
            <a:r>
              <a:rPr lang="en-US" sz="2000">
                <a:solidFill>
                  <a:schemeClr val="tx2"/>
                </a:solidFill>
                <a:latin typeface="Times New Roman" pitchFamily="18" charset="0"/>
                <a:cs typeface="Times New Roman" pitchFamily="18" charset="0"/>
              </a:rPr>
              <a:t>Phân biệt hỗn hợp đồng nhất và hỗn hợp không đồng nhất</a:t>
            </a:r>
          </a:p>
          <a:p>
            <a:endParaRPr lang="en-US" sz="2400" b="1" i="1" smtClean="0">
              <a:latin typeface="Times New Roman" pitchFamily="18" charset="0"/>
              <a:cs typeface="Times New Roman" pitchFamily="18" charset="0"/>
            </a:endParaRPr>
          </a:p>
          <a:p>
            <a:pPr algn="ctr"/>
            <a:endParaRPr lang="en-US" sz="2400">
              <a:latin typeface="Times New Roman" pitchFamily="18" charset="0"/>
              <a:cs typeface="Times New Roman" pitchFamily="18" charset="0"/>
            </a:endParaRPr>
          </a:p>
          <a:p>
            <a:pPr algn="ctr"/>
            <a:r>
              <a:rPr lang="en-US" sz="2400">
                <a:latin typeface="Times New Roman" pitchFamily="18" charset="0"/>
                <a:cs typeface="Times New Roman"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634099557"/>
              </p:ext>
            </p:extLst>
          </p:nvPr>
        </p:nvGraphicFramePr>
        <p:xfrm>
          <a:off x="762000" y="1962150"/>
          <a:ext cx="7620000" cy="1836420"/>
        </p:xfrm>
        <a:graphic>
          <a:graphicData uri="http://schemas.openxmlformats.org/drawingml/2006/table">
            <a:tbl>
              <a:tblPr firstRow="1" bandRow="1">
                <a:tableStyleId>{5C22544A-7EE6-4342-B048-85BDC9FD1C3A}</a:tableStyleId>
              </a:tblPr>
              <a:tblGrid>
                <a:gridCol w="4876800"/>
                <a:gridCol w="1371600"/>
                <a:gridCol w="1371600"/>
              </a:tblGrid>
              <a:tr h="845820">
                <a:tc>
                  <a:txBody>
                    <a:bodyPr/>
                    <a:lstStyle/>
                    <a:p>
                      <a:pPr algn="ctr"/>
                      <a:endParaRPr lang="en-US" sz="1400" smtClean="0">
                        <a:solidFill>
                          <a:schemeClr val="tx1"/>
                        </a:solidFill>
                        <a:latin typeface="Times New Roman" pitchFamily="18" charset="0"/>
                        <a:cs typeface="Times New Roman" pitchFamily="18" charset="0"/>
                      </a:endParaRPr>
                    </a:p>
                    <a:p>
                      <a:pPr algn="ctr"/>
                      <a:r>
                        <a:rPr lang="en-US" sz="1400" smtClean="0">
                          <a:solidFill>
                            <a:schemeClr val="tx1"/>
                          </a:solidFill>
                          <a:latin typeface="Times New Roman" pitchFamily="18" charset="0"/>
                          <a:cs typeface="Times New Roman" pitchFamily="18" charset="0"/>
                        </a:rPr>
                        <a:t>Cách</a:t>
                      </a:r>
                      <a:r>
                        <a:rPr lang="en-US" sz="1400" baseline="0" smtClean="0">
                          <a:solidFill>
                            <a:schemeClr val="tx1"/>
                          </a:solidFill>
                          <a:latin typeface="Times New Roman" pitchFamily="18" charset="0"/>
                          <a:cs typeface="Times New Roman" pitchFamily="18" charset="0"/>
                        </a:rPr>
                        <a:t> tiến hành</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smtClean="0">
                        <a:solidFill>
                          <a:schemeClr val="tx1"/>
                        </a:solidFill>
                        <a:latin typeface="Times New Roman" pitchFamily="18" charset="0"/>
                        <a:cs typeface="Times New Roman" pitchFamily="18" charset="0"/>
                      </a:endParaRPr>
                    </a:p>
                    <a:p>
                      <a:pPr algn="ctr"/>
                      <a:r>
                        <a:rPr lang="en-US" sz="1400" smtClean="0">
                          <a:solidFill>
                            <a:schemeClr val="tx1"/>
                          </a:solidFill>
                          <a:latin typeface="Times New Roman" pitchFamily="18" charset="0"/>
                          <a:cs typeface="Times New Roman" pitchFamily="18" charset="0"/>
                        </a:rPr>
                        <a:t>Hóa</a:t>
                      </a:r>
                      <a:r>
                        <a:rPr lang="en-US" sz="1400" baseline="0" smtClean="0">
                          <a:solidFill>
                            <a:schemeClr val="tx1"/>
                          </a:solidFill>
                          <a:latin typeface="Times New Roman" pitchFamily="18" charset="0"/>
                          <a:cs typeface="Times New Roman" pitchFamily="18" charset="0"/>
                        </a:rPr>
                        <a:t> chất</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smtClean="0">
                        <a:solidFill>
                          <a:schemeClr val="tx1"/>
                        </a:solidFill>
                        <a:latin typeface="Times New Roman" pitchFamily="18" charset="0"/>
                        <a:cs typeface="Times New Roman" pitchFamily="18" charset="0"/>
                      </a:endParaRPr>
                    </a:p>
                    <a:p>
                      <a:pPr algn="ctr"/>
                      <a:r>
                        <a:rPr lang="en-US" sz="1400" smtClean="0">
                          <a:solidFill>
                            <a:schemeClr val="tx1"/>
                          </a:solidFill>
                          <a:latin typeface="Times New Roman" pitchFamily="18" charset="0"/>
                          <a:cs typeface="Times New Roman" pitchFamily="18" charset="0"/>
                        </a:rPr>
                        <a:t>Dụng</a:t>
                      </a:r>
                      <a:r>
                        <a:rPr lang="en-US" sz="1400" baseline="0" smtClean="0">
                          <a:solidFill>
                            <a:schemeClr val="tx1"/>
                          </a:solidFill>
                          <a:latin typeface="Times New Roman" pitchFamily="18" charset="0"/>
                          <a:cs typeface="Times New Roman" pitchFamily="18" charset="0"/>
                        </a:rPr>
                        <a:t> cụ</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0060">
                <a:tc>
                  <a:txBody>
                    <a:bodyPr/>
                    <a:lstStyle/>
                    <a:p>
                      <a:pPr algn="ctr"/>
                      <a:r>
                        <a:rPr lang="en-US" sz="1400" kern="1200" smtClean="0">
                          <a:solidFill>
                            <a:schemeClr val="dk1"/>
                          </a:solidFill>
                          <a:effectLst/>
                          <a:latin typeface="Times New Roman" pitchFamily="18" charset="0"/>
                          <a:ea typeface="+mn-ea"/>
                          <a:cs typeface="Times New Roman" pitchFamily="18" charset="0"/>
                        </a:rPr>
                        <a:t>Ống nghiệm A: Nhỏ</a:t>
                      </a:r>
                      <a:r>
                        <a:rPr lang="en-US" sz="1400" kern="1200" baseline="0" smtClean="0">
                          <a:solidFill>
                            <a:schemeClr val="dk1"/>
                          </a:solidFill>
                          <a:effectLst/>
                          <a:latin typeface="Times New Roman" pitchFamily="18" charset="0"/>
                          <a:ea typeface="+mn-ea"/>
                          <a:cs typeface="Times New Roman" pitchFamily="18" charset="0"/>
                        </a:rPr>
                        <a:t> </a:t>
                      </a:r>
                      <a:r>
                        <a:rPr lang="en-US" sz="1400" kern="1200" smtClean="0">
                          <a:solidFill>
                            <a:schemeClr val="dk1"/>
                          </a:solidFill>
                          <a:effectLst/>
                          <a:latin typeface="Times New Roman" pitchFamily="18" charset="0"/>
                          <a:ea typeface="+mn-ea"/>
                          <a:cs typeface="Times New Roman" pitchFamily="18" charset="0"/>
                        </a:rPr>
                        <a:t>ethanol vào ống nghiệm đựng nước cất. Lắc đều và quan sát hiện tượng</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400" smtClean="0">
                          <a:latin typeface="Times New Roman" pitchFamily="18" charset="0"/>
                          <a:cs typeface="Times New Roman" pitchFamily="18" charset="0"/>
                        </a:rPr>
                        <a:t>Ethanol,</a:t>
                      </a:r>
                      <a:r>
                        <a:rPr lang="en-US" sz="1400" baseline="0" smtClean="0">
                          <a:latin typeface="Times New Roman" pitchFamily="18" charset="0"/>
                          <a:cs typeface="Times New Roman" pitchFamily="18" charset="0"/>
                        </a:rPr>
                        <a:t> dầu ăn</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400" smtClean="0">
                          <a:latin typeface="Times New Roman" pitchFamily="18" charset="0"/>
                          <a:cs typeface="Times New Roman" pitchFamily="18" charset="0"/>
                        </a:rPr>
                        <a:t>Ống</a:t>
                      </a:r>
                      <a:r>
                        <a:rPr lang="en-US" sz="1400" baseline="0" smtClean="0">
                          <a:latin typeface="Times New Roman" pitchFamily="18" charset="0"/>
                          <a:cs typeface="Times New Roman" pitchFamily="18" charset="0"/>
                        </a:rPr>
                        <a:t> nghiệm, kẹp gỗ, cốc thủy tinh, ống hút nhỏ giọt.</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0060">
                <a:tc>
                  <a:txBody>
                    <a:bodyPr/>
                    <a:lstStyle/>
                    <a:p>
                      <a:pPr algn="ctr"/>
                      <a:r>
                        <a:rPr lang="en-US" sz="1400" kern="1200" smtClean="0">
                          <a:solidFill>
                            <a:schemeClr val="dk1"/>
                          </a:solidFill>
                          <a:effectLst/>
                          <a:latin typeface="Times New Roman" pitchFamily="18" charset="0"/>
                          <a:ea typeface="+mn-ea"/>
                          <a:cs typeface="Times New Roman" pitchFamily="18" charset="0"/>
                        </a:rPr>
                        <a:t>Ống nghiệm B: Nhỏ</a:t>
                      </a:r>
                      <a:r>
                        <a:rPr lang="en-US" sz="1400" kern="1200" baseline="0" smtClean="0">
                          <a:solidFill>
                            <a:schemeClr val="dk1"/>
                          </a:solidFill>
                          <a:effectLst/>
                          <a:latin typeface="Times New Roman" pitchFamily="18" charset="0"/>
                          <a:ea typeface="+mn-ea"/>
                          <a:cs typeface="Times New Roman" pitchFamily="18" charset="0"/>
                        </a:rPr>
                        <a:t> </a:t>
                      </a:r>
                      <a:r>
                        <a:rPr lang="en-US" sz="1400" kern="1200" smtClean="0">
                          <a:solidFill>
                            <a:schemeClr val="dk1"/>
                          </a:solidFill>
                          <a:effectLst/>
                          <a:latin typeface="Times New Roman" pitchFamily="18" charset="0"/>
                          <a:ea typeface="+mn-ea"/>
                          <a:cs typeface="Times New Roman" pitchFamily="18" charset="0"/>
                        </a:rPr>
                        <a:t>dầu ăn vào ống nghiệm đựng nước cất. Lắc đều và quan sát hiện tượng</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1390521431"/>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smtClean="0">
                <a:solidFill>
                  <a:srgbClr val="002060"/>
                </a:solidFill>
                <a:latin typeface="Times New Roman" pitchFamily="18" charset="0"/>
                <a:cs typeface="Times New Roman" pitchFamily="18" charset="0"/>
              </a:rPr>
              <a:t>- Có </a:t>
            </a:r>
            <a:r>
              <a:rPr lang="en-US">
                <a:solidFill>
                  <a:srgbClr val="002060"/>
                </a:solidFill>
                <a:latin typeface="Times New Roman" pitchFamily="18" charset="0"/>
                <a:cs typeface="Times New Roman" pitchFamily="18" charset="0"/>
              </a:rPr>
              <a:t>3 khay dụng cụ </a:t>
            </a:r>
            <a:r>
              <a:rPr lang="en-US" smtClean="0">
                <a:solidFill>
                  <a:srgbClr val="002060"/>
                </a:solidFill>
                <a:latin typeface="Times New Roman" pitchFamily="18" charset="0"/>
                <a:cs typeface="Times New Roman" pitchFamily="18" charset="0"/>
              </a:rPr>
              <a:t>tương ứng </a:t>
            </a:r>
            <a:r>
              <a:rPr lang="en-US">
                <a:solidFill>
                  <a:srgbClr val="002060"/>
                </a:solidFill>
                <a:latin typeface="Times New Roman" pitchFamily="18" charset="0"/>
                <a:cs typeface="Times New Roman" pitchFamily="18" charset="0"/>
              </a:rPr>
              <a:t>với 3 nội </a:t>
            </a:r>
            <a:r>
              <a:rPr lang="en-US" smtClean="0">
                <a:solidFill>
                  <a:srgbClr val="002060"/>
                </a:solidFill>
                <a:latin typeface="Times New Roman" pitchFamily="18" charset="0"/>
                <a:cs typeface="Times New Roman" pitchFamily="18" charset="0"/>
              </a:rPr>
              <a:t>dung</a:t>
            </a:r>
            <a:r>
              <a:rPr lang="en-US">
                <a:solidFill>
                  <a:srgbClr val="002060"/>
                </a:solidFill>
                <a:latin typeface="Times New Roman" pitchFamily="18" charset="0"/>
                <a:cs typeface="Times New Roman" pitchFamily="18" charset="0"/>
              </a:rPr>
              <a:t>.</a:t>
            </a:r>
          </a:p>
          <a:p>
            <a:pPr marL="0" indent="0">
              <a:buNone/>
            </a:pPr>
            <a:r>
              <a:rPr lang="en-US" smtClean="0">
                <a:solidFill>
                  <a:srgbClr val="002060"/>
                </a:solidFill>
                <a:latin typeface="Times New Roman" pitchFamily="18" charset="0"/>
                <a:cs typeface="Times New Roman" pitchFamily="18" charset="0"/>
              </a:rPr>
              <a:t>- </a:t>
            </a:r>
            <a:r>
              <a:rPr lang="vi-VN" smtClean="0">
                <a:solidFill>
                  <a:srgbClr val="002060"/>
                </a:solidFill>
                <a:latin typeface="Times New Roman" pitchFamily="18" charset="0"/>
                <a:cs typeface="Times New Roman" pitchFamily="18" charset="0"/>
              </a:rPr>
              <a:t>Mỗi </a:t>
            </a:r>
            <a:r>
              <a:rPr lang="vi-VN">
                <a:solidFill>
                  <a:srgbClr val="002060"/>
                </a:solidFill>
                <a:latin typeface="Times New Roman" pitchFamily="18" charset="0"/>
                <a:cs typeface="Times New Roman" pitchFamily="18" charset="0"/>
              </a:rPr>
              <a:t>nội dung </a:t>
            </a:r>
            <a:r>
              <a:rPr lang="vi-VN" smtClean="0">
                <a:solidFill>
                  <a:srgbClr val="002060"/>
                </a:solidFill>
                <a:latin typeface="Times New Roman" pitchFamily="18" charset="0"/>
                <a:cs typeface="Times New Roman" pitchFamily="18" charset="0"/>
              </a:rPr>
              <a:t>thảo </a:t>
            </a:r>
            <a:r>
              <a:rPr lang="vi-VN">
                <a:solidFill>
                  <a:srgbClr val="002060"/>
                </a:solidFill>
                <a:latin typeface="Times New Roman" pitchFamily="18" charset="0"/>
                <a:cs typeface="Times New Roman" pitchFamily="18" charset="0"/>
              </a:rPr>
              <a:t>luận, hoàn thành PHT </a:t>
            </a:r>
            <a:r>
              <a:rPr lang="en-US" smtClean="0">
                <a:solidFill>
                  <a:srgbClr val="002060"/>
                </a:solidFill>
                <a:latin typeface="Times New Roman" pitchFamily="18" charset="0"/>
                <a:cs typeface="Times New Roman" pitchFamily="18" charset="0"/>
              </a:rPr>
              <a:t>trong vòng 2 phút.</a:t>
            </a:r>
          </a:p>
          <a:p>
            <a:pPr marL="0" indent="0">
              <a:buNone/>
            </a:pPr>
            <a:r>
              <a:rPr lang="en-US" smtClean="0">
                <a:solidFill>
                  <a:srgbClr val="002060"/>
                </a:solidFill>
                <a:latin typeface="Times New Roman" pitchFamily="18" charset="0"/>
                <a:cs typeface="Times New Roman" pitchFamily="18" charset="0"/>
              </a:rPr>
              <a:t>- C</a:t>
            </a:r>
            <a:r>
              <a:rPr lang="vi-VN" smtClean="0">
                <a:solidFill>
                  <a:srgbClr val="002060"/>
                </a:solidFill>
                <a:latin typeface="Times New Roman" pitchFamily="18" charset="0"/>
                <a:cs typeface="Times New Roman" pitchFamily="18" charset="0"/>
              </a:rPr>
              <a:t>ác </a:t>
            </a:r>
            <a:r>
              <a:rPr lang="vi-VN">
                <a:solidFill>
                  <a:srgbClr val="002060"/>
                </a:solidFill>
                <a:latin typeface="Times New Roman" pitchFamily="18" charset="0"/>
                <a:cs typeface="Times New Roman" pitchFamily="18" charset="0"/>
              </a:rPr>
              <a:t>trạm giữ lại PHT của mình </a:t>
            </a:r>
            <a:r>
              <a:rPr lang="en-US" smtClean="0">
                <a:solidFill>
                  <a:srgbClr val="002060"/>
                </a:solidFill>
                <a:latin typeface="Times New Roman" pitchFamily="18" charset="0"/>
                <a:cs typeface="Times New Roman" pitchFamily="18" charset="0"/>
              </a:rPr>
              <a:t>và chuyển</a:t>
            </a:r>
            <a:r>
              <a:rPr lang="vi-VN" smtClean="0">
                <a:solidFill>
                  <a:srgbClr val="002060"/>
                </a:solidFill>
                <a:latin typeface="Times New Roman" pitchFamily="18" charset="0"/>
                <a:cs typeface="Times New Roman" pitchFamily="18" charset="0"/>
              </a:rPr>
              <a:t> </a:t>
            </a:r>
            <a:r>
              <a:rPr lang="vi-VN">
                <a:solidFill>
                  <a:srgbClr val="002060"/>
                </a:solidFill>
                <a:latin typeface="Times New Roman" pitchFamily="18" charset="0"/>
                <a:cs typeface="Times New Roman" pitchFamily="18" charset="0"/>
              </a:rPr>
              <a:t>khay dụng cụ </a:t>
            </a:r>
            <a:r>
              <a:rPr lang="vi-VN" smtClean="0">
                <a:solidFill>
                  <a:srgbClr val="002060"/>
                </a:solidFill>
                <a:latin typeface="Times New Roman" pitchFamily="18" charset="0"/>
                <a:cs typeface="Times New Roman" pitchFamily="18" charset="0"/>
              </a:rPr>
              <a:t>qua </a:t>
            </a:r>
            <a:r>
              <a:rPr lang="vi-VN">
                <a:solidFill>
                  <a:srgbClr val="002060"/>
                </a:solidFill>
                <a:latin typeface="Times New Roman" pitchFamily="18" charset="0"/>
                <a:cs typeface="Times New Roman" pitchFamily="18" charset="0"/>
              </a:rPr>
              <a:t>trạm kế </a:t>
            </a:r>
            <a:r>
              <a:rPr lang="en-US">
                <a:solidFill>
                  <a:srgbClr val="002060"/>
                </a:solidFill>
                <a:latin typeface="Times New Roman" pitchFamily="18" charset="0"/>
                <a:cs typeface="Times New Roman" pitchFamily="18" charset="0"/>
              </a:rPr>
              <a:t>bên</a:t>
            </a:r>
            <a:r>
              <a:rPr lang="vi-VN">
                <a:solidFill>
                  <a:srgbClr val="002060"/>
                </a:solidFill>
                <a:latin typeface="Times New Roman" pitchFamily="18" charset="0"/>
                <a:cs typeface="Times New Roman" pitchFamily="18" charset="0"/>
              </a:rPr>
              <a:t>. </a:t>
            </a:r>
            <a:endParaRPr lang="en-US">
              <a:solidFill>
                <a:srgbClr val="002060"/>
              </a:solidFill>
              <a:latin typeface="Times New Roman" pitchFamily="18" charset="0"/>
              <a:cs typeface="Times New Roman" pitchFamily="18" charset="0"/>
            </a:endParaRPr>
          </a:p>
        </p:txBody>
      </p:sp>
      <p:sp>
        <p:nvSpPr>
          <p:cNvPr id="4" name="Rectangle 3"/>
          <p:cNvSpPr>
            <a:spLocks noChangeArrowheads="1"/>
          </p:cNvSpPr>
          <p:nvPr/>
        </p:nvSpPr>
        <p:spPr bwMode="auto">
          <a:xfrm>
            <a:off x="381000" y="400050"/>
            <a:ext cx="8001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800" b="1" i="1" smtClean="0">
                <a:solidFill>
                  <a:srgbClr val="C00000"/>
                </a:solidFill>
                <a:latin typeface="Times New Roman" pitchFamily="18" charset="0"/>
                <a:cs typeface="Times New Roman" pitchFamily="18" charset="0"/>
              </a:rPr>
              <a:t>LÀM VIỆC THEO TRẠM</a:t>
            </a:r>
            <a:endParaRPr lang="en-US" sz="2800">
              <a:solidFill>
                <a:srgbClr val="C00000"/>
              </a:solidFill>
              <a:latin typeface="Times New Roman" pitchFamily="18" charset="0"/>
              <a:cs typeface="Times New Roman" pitchFamily="18" charset="0"/>
            </a:endParaRPr>
          </a:p>
          <a:p>
            <a:pPr algn="ctr"/>
            <a:r>
              <a:rPr lang="en-US" sz="280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597566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6200" y="1200150"/>
            <a:ext cx="8686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i="1" smtClean="0">
                <a:solidFill>
                  <a:srgbClr val="002060"/>
                </a:solidFill>
                <a:latin typeface="Times New Roman" pitchFamily="18" charset="0"/>
                <a:cs typeface="Times New Roman" pitchFamily="18" charset="0"/>
              </a:rPr>
              <a:t>+ Trạm 1, 4: Thực hiện nhiệm vụ số 1      số 3      số 2</a:t>
            </a:r>
            <a:endParaRPr lang="en-US" sz="2800">
              <a:solidFill>
                <a:srgbClr val="002060"/>
              </a:solidFill>
              <a:latin typeface="Times New Roman" pitchFamily="18" charset="0"/>
              <a:cs typeface="Times New Roman" pitchFamily="18" charset="0"/>
            </a:endParaRPr>
          </a:p>
          <a:p>
            <a:r>
              <a:rPr lang="en-US" sz="2800" b="1" i="1" smtClean="0">
                <a:solidFill>
                  <a:srgbClr val="002060"/>
                </a:solidFill>
                <a:latin typeface="Times New Roman" pitchFamily="18" charset="0"/>
                <a:cs typeface="Times New Roman" pitchFamily="18" charset="0"/>
              </a:rPr>
              <a:t>+ Trạm 2, 5: Thực hiện nhiệm vụ số 2      số 1      số 3</a:t>
            </a:r>
          </a:p>
          <a:p>
            <a:r>
              <a:rPr lang="en-US" sz="2800" b="1" i="1" smtClean="0">
                <a:solidFill>
                  <a:srgbClr val="002060"/>
                </a:solidFill>
                <a:latin typeface="Times New Roman" pitchFamily="18" charset="0"/>
                <a:cs typeface="Times New Roman" pitchFamily="18" charset="0"/>
              </a:rPr>
              <a:t>+ Trạm 3, 6: Thực hiện nhiệm vụ số 3      số 2      số 1</a:t>
            </a:r>
          </a:p>
          <a:p>
            <a:endParaRPr lang="en-US" sz="2800">
              <a:solidFill>
                <a:srgbClr val="002060"/>
              </a:solidFill>
              <a:latin typeface="Times New Roman" pitchFamily="18" charset="0"/>
              <a:cs typeface="Times New Roman" pitchFamily="18" charset="0"/>
            </a:endParaRPr>
          </a:p>
        </p:txBody>
      </p:sp>
      <p:sp>
        <p:nvSpPr>
          <p:cNvPr id="6" name="Line 11"/>
          <p:cNvSpPr>
            <a:spLocks noChangeShapeType="1"/>
          </p:cNvSpPr>
          <p:nvPr/>
        </p:nvSpPr>
        <p:spPr bwMode="auto">
          <a:xfrm>
            <a:off x="5851473" y="1504950"/>
            <a:ext cx="32072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11"/>
          <p:cNvSpPr>
            <a:spLocks noChangeShapeType="1"/>
          </p:cNvSpPr>
          <p:nvPr/>
        </p:nvSpPr>
        <p:spPr bwMode="auto">
          <a:xfrm>
            <a:off x="6965847" y="1484608"/>
            <a:ext cx="32072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11"/>
          <p:cNvSpPr>
            <a:spLocks noChangeShapeType="1"/>
          </p:cNvSpPr>
          <p:nvPr/>
        </p:nvSpPr>
        <p:spPr bwMode="auto">
          <a:xfrm>
            <a:off x="5867401" y="1878382"/>
            <a:ext cx="32072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11"/>
          <p:cNvSpPr>
            <a:spLocks noChangeShapeType="1"/>
          </p:cNvSpPr>
          <p:nvPr/>
        </p:nvSpPr>
        <p:spPr bwMode="auto">
          <a:xfrm>
            <a:off x="6930541" y="1885950"/>
            <a:ext cx="32072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11"/>
          <p:cNvSpPr>
            <a:spLocks noChangeShapeType="1"/>
          </p:cNvSpPr>
          <p:nvPr/>
        </p:nvSpPr>
        <p:spPr bwMode="auto">
          <a:xfrm>
            <a:off x="5851473" y="2343150"/>
            <a:ext cx="32072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1"/>
          <p:cNvSpPr>
            <a:spLocks noChangeShapeType="1"/>
          </p:cNvSpPr>
          <p:nvPr/>
        </p:nvSpPr>
        <p:spPr bwMode="auto">
          <a:xfrm>
            <a:off x="6981656" y="2380927"/>
            <a:ext cx="32072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Rectangle 3"/>
          <p:cNvSpPr>
            <a:spLocks noChangeArrowheads="1"/>
          </p:cNvSpPr>
          <p:nvPr/>
        </p:nvSpPr>
        <p:spPr bwMode="auto">
          <a:xfrm>
            <a:off x="381000" y="400050"/>
            <a:ext cx="8001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800" b="1" i="1" smtClean="0">
                <a:solidFill>
                  <a:srgbClr val="C00000"/>
                </a:solidFill>
                <a:latin typeface="Times New Roman" pitchFamily="18" charset="0"/>
                <a:cs typeface="Times New Roman" pitchFamily="18" charset="0"/>
              </a:rPr>
              <a:t>LÀM VIỆC THEO TRẠM</a:t>
            </a:r>
            <a:endParaRPr lang="en-US" sz="2800">
              <a:solidFill>
                <a:srgbClr val="C00000"/>
              </a:solidFill>
              <a:latin typeface="Times New Roman" pitchFamily="18" charset="0"/>
              <a:cs typeface="Times New Roman" pitchFamily="18" charset="0"/>
            </a:endParaRPr>
          </a:p>
          <a:p>
            <a:pPr algn="ctr"/>
            <a:r>
              <a:rPr lang="en-US" sz="2800">
                <a:solidFill>
                  <a:srgbClr val="C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157930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0" y="17740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sz="2400" b="1" u="sng">
                <a:solidFill>
                  <a:srgbClr val="C00000"/>
                </a:solidFill>
                <a:latin typeface="Times New Roman" pitchFamily="18" charset="0"/>
              </a:rPr>
              <a:t>CHỦ ĐỀ 5</a:t>
            </a:r>
            <a:r>
              <a:rPr lang="vi-VN" sz="2400" b="1">
                <a:solidFill>
                  <a:srgbClr val="C00000"/>
                </a:solidFill>
                <a:latin typeface="Times New Roman" pitchFamily="18" charset="0"/>
              </a:rPr>
              <a:t>: CHẤT TINH KHIẾT – HỖN HỢP. </a:t>
            </a:r>
          </a:p>
          <a:p>
            <a:pPr algn="ctr"/>
            <a:r>
              <a:rPr lang="vi-VN" sz="2400" b="1">
                <a:solidFill>
                  <a:srgbClr val="C00000"/>
                </a:solidFill>
                <a:latin typeface="Times New Roman" pitchFamily="18" charset="0"/>
              </a:rPr>
              <a:t>PHƯƠNG PHÁP TÁCH CÁC CHẤT</a:t>
            </a:r>
            <a:endParaRPr lang="en-US" sz="2400" b="1">
              <a:solidFill>
                <a:srgbClr val="C00000"/>
              </a:solidFill>
              <a:latin typeface="Times New Roman" pitchFamily="18" charset="0"/>
            </a:endParaRPr>
          </a:p>
        </p:txBody>
      </p:sp>
      <p:sp>
        <p:nvSpPr>
          <p:cNvPr id="3075" name="Text Box 7"/>
          <p:cNvSpPr txBox="1">
            <a:spLocks noChangeArrowheads="1"/>
          </p:cNvSpPr>
          <p:nvPr/>
        </p:nvSpPr>
        <p:spPr bwMode="auto">
          <a:xfrm>
            <a:off x="-76200" y="85367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u="sng">
                <a:solidFill>
                  <a:srgbClr val="C00000"/>
                </a:solidFill>
                <a:latin typeface="Times New Roman" pitchFamily="18" charset="0"/>
              </a:rPr>
              <a:t>Bài </a:t>
            </a:r>
            <a:r>
              <a:rPr lang="vi-VN" sz="2400" b="1" u="sng">
                <a:solidFill>
                  <a:srgbClr val="C00000"/>
                </a:solidFill>
                <a:latin typeface="Times New Roman" pitchFamily="18" charset="0"/>
              </a:rPr>
              <a:t>15</a:t>
            </a:r>
            <a:r>
              <a:rPr lang="vi-VN" sz="2400" b="1">
                <a:solidFill>
                  <a:srgbClr val="C00000"/>
                </a:solidFill>
                <a:latin typeface="Times New Roman" pitchFamily="18" charset="0"/>
              </a:rPr>
              <a:t>: CHẤT TINH KHIẾT – HỖN HỢP</a:t>
            </a:r>
            <a:endParaRPr lang="en-US" sz="2400" b="1">
              <a:solidFill>
                <a:srgbClr val="C00000"/>
              </a:solidFill>
              <a:latin typeface="Times New Roman" pitchFamily="18" charset="0"/>
            </a:endParaRPr>
          </a:p>
        </p:txBody>
      </p:sp>
      <p:sp>
        <p:nvSpPr>
          <p:cNvPr id="4" name="Text Box 7"/>
          <p:cNvSpPr txBox="1">
            <a:spLocks noChangeArrowheads="1"/>
          </p:cNvSpPr>
          <p:nvPr/>
        </p:nvSpPr>
        <p:spPr bwMode="auto">
          <a:xfrm>
            <a:off x="40758" y="1371600"/>
            <a:ext cx="37692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smtClean="0">
                <a:solidFill>
                  <a:srgbClr val="C00000"/>
                </a:solidFill>
                <a:latin typeface="Times New Roman" pitchFamily="18" charset="0"/>
              </a:rPr>
              <a:t>1. </a:t>
            </a:r>
            <a:r>
              <a:rPr lang="en-US" sz="2400" b="1" u="sng" smtClean="0">
                <a:solidFill>
                  <a:srgbClr val="C00000"/>
                </a:solidFill>
                <a:latin typeface="Times New Roman" pitchFamily="18" charset="0"/>
              </a:rPr>
              <a:t>Chất tinh khiết</a:t>
            </a:r>
            <a:r>
              <a:rPr lang="en-US" sz="2400" b="1" smtClean="0">
                <a:solidFill>
                  <a:srgbClr val="C00000"/>
                </a:solidFill>
                <a:latin typeface="Times New Roman" pitchFamily="18" charset="0"/>
              </a:rPr>
              <a:t>:</a:t>
            </a:r>
            <a:endParaRPr lang="en-US" sz="2400" b="1">
              <a:solidFill>
                <a:srgbClr val="C00000"/>
              </a:solidFill>
              <a:latin typeface="Times New Roman" pitchFamily="18" charset="0"/>
            </a:endParaRPr>
          </a:p>
        </p:txBody>
      </p:sp>
    </p:spTree>
    <p:custDataLst>
      <p:tags r:id="rId1"/>
    </p:custDataLst>
    <p:extLst>
      <p:ext uri="{BB962C8B-B14F-4D97-AF65-F5344CB8AC3E}">
        <p14:creationId xmlns:p14="http://schemas.microsoft.com/office/powerpoint/2010/main" val="1280246268"/>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381000" y="285750"/>
            <a:ext cx="8534400" cy="479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400" b="1" i="1" smtClean="0">
                <a:solidFill>
                  <a:srgbClr val="C00000"/>
                </a:solidFill>
                <a:latin typeface="Times New Roman" pitchFamily="18" charset="0"/>
                <a:cs typeface="Times New Roman" pitchFamily="18" charset="0"/>
              </a:rPr>
              <a:t>PHIẾU HỌC TẬP SỐ 1</a:t>
            </a:r>
          </a:p>
          <a:p>
            <a:pPr algn="ctr"/>
            <a:r>
              <a:rPr lang="en-US" sz="2400" b="1" i="1" smtClean="0">
                <a:solidFill>
                  <a:srgbClr val="C00000"/>
                </a:solidFill>
                <a:latin typeface="Times New Roman" pitchFamily="18" charset="0"/>
                <a:cs typeface="Times New Roman" pitchFamily="18" charset="0"/>
              </a:rPr>
              <a:t>TRẠM: ……</a:t>
            </a:r>
          </a:p>
          <a:p>
            <a:r>
              <a:rPr lang="vi-VN" sz="2400" u="sng" smtClean="0">
                <a:latin typeface="Times New Roman" pitchFamily="18" charset="0"/>
                <a:cs typeface="Times New Roman" pitchFamily="18" charset="0"/>
              </a:rPr>
              <a:t>Câu </a:t>
            </a:r>
            <a:r>
              <a:rPr lang="vi-VN" sz="2400" u="sng">
                <a:latin typeface="Times New Roman" pitchFamily="18" charset="0"/>
                <a:cs typeface="Times New Roman" pitchFamily="18" charset="0"/>
              </a:rPr>
              <a:t>1</a:t>
            </a:r>
            <a:r>
              <a:rPr lang="vi-VN" sz="2400">
                <a:latin typeface="Times New Roman" pitchFamily="18" charset="0"/>
                <a:cs typeface="Times New Roman" pitchFamily="18" charset="0"/>
              </a:rPr>
              <a:t>: Hoàn thành bảng sau:</a:t>
            </a:r>
            <a:endParaRPr lang="en-US" sz="2400">
              <a:latin typeface="Times New Roman" pitchFamily="18" charset="0"/>
              <a:cs typeface="Times New Roman" pitchFamily="18" charset="0"/>
            </a:endParaRPr>
          </a:p>
          <a:p>
            <a:endParaRPr lang="en-US" sz="2400" b="1" i="1" smtClean="0">
              <a:latin typeface="Times New Roman" pitchFamily="18" charset="0"/>
              <a:cs typeface="Times New Roman" pitchFamily="18" charset="0"/>
            </a:endParaRPr>
          </a:p>
          <a:p>
            <a:pPr algn="ctr"/>
            <a:endParaRPr lang="en-US" sz="2400">
              <a:latin typeface="Times New Roman" pitchFamily="18" charset="0"/>
              <a:cs typeface="Times New Roman" pitchFamily="18" charset="0"/>
            </a:endParaRPr>
          </a:p>
          <a:p>
            <a:pPr algn="ctr"/>
            <a:r>
              <a:rPr lang="en-US" sz="2400">
                <a:latin typeface="Times New Roman" pitchFamily="18" charset="0"/>
                <a:cs typeface="Times New Roman"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4236718392"/>
              </p:ext>
            </p:extLst>
          </p:nvPr>
        </p:nvGraphicFramePr>
        <p:xfrm>
          <a:off x="457200" y="1504950"/>
          <a:ext cx="7848600" cy="1543050"/>
        </p:xfrm>
        <a:graphic>
          <a:graphicData uri="http://schemas.openxmlformats.org/drawingml/2006/table">
            <a:tbl>
              <a:tblPr firstRow="1" bandRow="1">
                <a:tableStyleId>{5C22544A-7EE6-4342-B048-85BDC9FD1C3A}</a:tableStyleId>
              </a:tblPr>
              <a:tblGrid>
                <a:gridCol w="784860"/>
                <a:gridCol w="1883664"/>
                <a:gridCol w="4159758"/>
                <a:gridCol w="1020318"/>
              </a:tblGrid>
              <a:tr h="308610">
                <a:tc>
                  <a:txBody>
                    <a:bodyPr/>
                    <a:lstStyle/>
                    <a:p>
                      <a:pPr algn="ctr"/>
                      <a:r>
                        <a:rPr lang="en-US" sz="1400" smtClean="0">
                          <a:solidFill>
                            <a:schemeClr val="tx1"/>
                          </a:solidFill>
                          <a:latin typeface="Times New Roman" pitchFamily="18" charset="0"/>
                          <a:cs typeface="Times New Roman" pitchFamily="18" charset="0"/>
                        </a:rPr>
                        <a:t>STT</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solidFill>
                            <a:schemeClr val="tx1"/>
                          </a:solidFill>
                          <a:latin typeface="Times New Roman" pitchFamily="18" charset="0"/>
                          <a:cs typeface="Times New Roman" pitchFamily="18" charset="0"/>
                        </a:rPr>
                        <a:t>Tên</a:t>
                      </a:r>
                      <a:r>
                        <a:rPr lang="en-US" sz="1400" baseline="0" smtClean="0">
                          <a:solidFill>
                            <a:schemeClr val="tx1"/>
                          </a:solidFill>
                          <a:latin typeface="Times New Roman" pitchFamily="18" charset="0"/>
                          <a:cs typeface="Times New Roman" pitchFamily="18" charset="0"/>
                        </a:rPr>
                        <a:t> sản phẩm</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smtClean="0">
                          <a:solidFill>
                            <a:schemeClr val="tx1"/>
                          </a:solidFill>
                          <a:latin typeface="Times New Roman" pitchFamily="18" charset="0"/>
                          <a:cs typeface="Times New Roman" pitchFamily="18" charset="0"/>
                        </a:rPr>
                        <a:t>Số</a:t>
                      </a:r>
                      <a:r>
                        <a:rPr lang="en-US" sz="1400" baseline="0" smtClean="0">
                          <a:solidFill>
                            <a:schemeClr val="tx1"/>
                          </a:solidFill>
                          <a:latin typeface="Times New Roman" pitchFamily="18" charset="0"/>
                          <a:cs typeface="Times New Roman" pitchFamily="18" charset="0"/>
                        </a:rPr>
                        <a:t> lượng các chất trong sản phẩm</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solidFill>
                            <a:schemeClr val="tx1"/>
                          </a:solidFill>
                          <a:latin typeface="Times New Roman" pitchFamily="18" charset="0"/>
                          <a:cs typeface="Times New Roman" pitchFamily="18" charset="0"/>
                        </a:rPr>
                        <a:t>Thể</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610">
                <a:tc>
                  <a:txBody>
                    <a:bodyPr/>
                    <a:lstStyle/>
                    <a:p>
                      <a:pPr algn="ctr"/>
                      <a:r>
                        <a:rPr lang="en-US" sz="1400" smtClean="0">
                          <a:latin typeface="Times New Roman" pitchFamily="18" charset="0"/>
                          <a:cs typeface="Times New Roman" pitchFamily="18" charset="0"/>
                        </a:rPr>
                        <a:t>1</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Muối</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610">
                <a:tc>
                  <a:txBody>
                    <a:bodyPr/>
                    <a:lstStyle/>
                    <a:p>
                      <a:pPr algn="ctr"/>
                      <a:r>
                        <a:rPr lang="en-US" sz="1400" smtClean="0">
                          <a:latin typeface="Times New Roman" pitchFamily="18" charset="0"/>
                          <a:cs typeface="Times New Roman" pitchFamily="18" charset="0"/>
                        </a:rPr>
                        <a:t>2</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Đường</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610">
                <a:tc>
                  <a:txBody>
                    <a:bodyPr/>
                    <a:lstStyle/>
                    <a:p>
                      <a:pPr algn="ctr"/>
                      <a:r>
                        <a:rPr lang="en-US" sz="1400" smtClean="0">
                          <a:latin typeface="Times New Roman" pitchFamily="18" charset="0"/>
                          <a:cs typeface="Times New Roman" pitchFamily="18" charset="0"/>
                        </a:rPr>
                        <a:t>3</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Nước</a:t>
                      </a:r>
                      <a:r>
                        <a:rPr lang="en-US" sz="1400" baseline="0" smtClean="0">
                          <a:latin typeface="Times New Roman" pitchFamily="18" charset="0"/>
                          <a:cs typeface="Times New Roman" pitchFamily="18" charset="0"/>
                        </a:rPr>
                        <a:t> cất</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610">
                <a:tc>
                  <a:txBody>
                    <a:bodyPr/>
                    <a:lstStyle/>
                    <a:p>
                      <a:pPr algn="ctr"/>
                      <a:r>
                        <a:rPr lang="en-US" sz="1400" smtClean="0">
                          <a:latin typeface="Times New Roman" pitchFamily="18" charset="0"/>
                          <a:cs typeface="Times New Roman" pitchFamily="18" charset="0"/>
                        </a:rPr>
                        <a:t>4</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Bình</a:t>
                      </a:r>
                      <a:r>
                        <a:rPr lang="en-US" sz="1400" baseline="0" smtClean="0">
                          <a:latin typeface="Times New Roman" pitchFamily="18" charset="0"/>
                          <a:cs typeface="Times New Roman" pitchFamily="18" charset="0"/>
                        </a:rPr>
                        <a:t> oxygen</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533400" y="3143250"/>
            <a:ext cx="8001000" cy="1938992"/>
          </a:xfrm>
          <a:prstGeom prst="rect">
            <a:avLst/>
          </a:prstGeom>
        </p:spPr>
        <p:txBody>
          <a:bodyPr wrap="square">
            <a:spAutoFit/>
          </a:bodyPr>
          <a:lstStyle/>
          <a:p>
            <a:r>
              <a:rPr lang="vi-VN" sz="2400" u="sng">
                <a:latin typeface="Times New Roman" pitchFamily="18" charset="0"/>
                <a:cs typeface="Times New Roman" pitchFamily="18" charset="0"/>
              </a:rPr>
              <a:t>Câu 2</a:t>
            </a:r>
            <a:r>
              <a:rPr lang="vi-VN" sz="2400">
                <a:latin typeface="Times New Roman" pitchFamily="18" charset="0"/>
                <a:cs typeface="Times New Roman" pitchFamily="18" charset="0"/>
              </a:rPr>
              <a:t>: Đường có vị ngọt, muối ăn có vị mặn, nước sôi ở 100 °C và khí oxygen hóa lỏng ở -183°C. Theo em nếu lẫn có tạp chất khác thì những tính chất trên có thay đổi không? Lấy ví dụ thực tế từ các dụng cụ có sẵn.</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992772377"/>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06" y="20783"/>
            <a:ext cx="7029450" cy="413558"/>
          </a:xfrm>
        </p:spPr>
        <p:txBody>
          <a:bodyPr>
            <a:noAutofit/>
          </a:bodyPr>
          <a:lstStyle/>
          <a:p>
            <a:pPr algn="ctr"/>
            <a:r>
              <a:rPr lang="en-US" sz="3000" b="1" dirty="0" err="1">
                <a:solidFill>
                  <a:srgbClr val="0000FF"/>
                </a:solidFill>
                <a:latin typeface="Times New Roman" pitchFamily="18" charset="0"/>
                <a:cs typeface="Times New Roman" pitchFamily="18" charset="0"/>
              </a:rPr>
              <a:t>Chất</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theo</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quy</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ước</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là</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chất</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tinh</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khiết</a:t>
            </a:r>
            <a:endParaRPr lang="en-US" sz="3000" b="1" dirty="0">
              <a:solidFill>
                <a:srgbClr val="0000FF"/>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024" y="491490"/>
            <a:ext cx="3686175" cy="21717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434340"/>
            <a:ext cx="4389121" cy="2057400"/>
          </a:xfrm>
          <a:prstGeom prst="rect">
            <a:avLst/>
          </a:prstGeom>
        </p:spPr>
      </p:pic>
      <p:sp>
        <p:nvSpPr>
          <p:cNvPr id="6" name="TextBox 5"/>
          <p:cNvSpPr txBox="1"/>
          <p:nvPr/>
        </p:nvSpPr>
        <p:spPr>
          <a:xfrm>
            <a:off x="428625" y="2720341"/>
            <a:ext cx="3609975" cy="830997"/>
          </a:xfrm>
          <a:prstGeom prst="rect">
            <a:avLst/>
          </a:prstGeom>
          <a:noFill/>
        </p:spPr>
        <p:txBody>
          <a:bodyPr wrap="square" rtlCol="0">
            <a:spAutoFit/>
          </a:bodyPr>
          <a:lstStyle/>
          <a:p>
            <a:r>
              <a:rPr lang="en-US" sz="2400" dirty="0" err="1">
                <a:solidFill>
                  <a:srgbClr val="002060"/>
                </a:solidFill>
                <a:latin typeface="Times New Roman" pitchFamily="18" charset="0"/>
                <a:cs typeface="Times New Roman" pitchFamily="18" charset="0"/>
              </a:rPr>
              <a:t>Trong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thực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không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chất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tinh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khiết</a:t>
            </a:r>
            <a:r>
              <a:rPr lang="en-US" sz="2400" dirty="0">
                <a:solidFill>
                  <a:srgbClr val="002060"/>
                </a:solidFill>
                <a:latin typeface="Times New Roman" pitchFamily="18" charset="0"/>
                <a:cs typeface="Times New Roman" pitchFamily="18" charset="0"/>
              </a:rPr>
              <a:t> 100%</a:t>
            </a:r>
          </a:p>
        </p:txBody>
      </p:sp>
      <p:sp>
        <p:nvSpPr>
          <p:cNvPr id="9" name="TextBox 8"/>
          <p:cNvSpPr txBox="1"/>
          <p:nvPr/>
        </p:nvSpPr>
        <p:spPr>
          <a:xfrm>
            <a:off x="4419600" y="2889618"/>
            <a:ext cx="4424840" cy="1938992"/>
          </a:xfrm>
          <a:prstGeom prst="rect">
            <a:avLst/>
          </a:prstGeom>
          <a:noFill/>
        </p:spPr>
        <p:txBody>
          <a:bodyPr wrap="square" rtlCol="0">
            <a:spAutoFit/>
          </a:bodyPr>
          <a:lstStyle/>
          <a:p>
            <a:pPr algn="just"/>
            <a:r>
              <a:rPr lang="en-US" sz="2400" smtClean="0">
                <a:solidFill>
                  <a:srgbClr val="002060"/>
                </a:solidFill>
                <a:latin typeface="Times New Roman" pitchFamily="18" charset="0"/>
                <a:cs typeface="Times New Roman" pitchFamily="18" charset="0"/>
              </a:rPr>
              <a:t>Để kết quả nghiên cứu được chính xác, trước </a:t>
            </a:r>
            <a:r>
              <a:rPr lang="en-US" sz="2400" dirty="0" err="1">
                <a:solidFill>
                  <a:srgbClr val="002060"/>
                </a:solidFill>
                <a:latin typeface="Times New Roman" pitchFamily="18" charset="0"/>
                <a:cs typeface="Times New Roman" pitchFamily="18" charset="0"/>
              </a:rPr>
              <a:t>khi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làm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thí</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nghiệm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người</a:t>
            </a:r>
            <a:r>
              <a:rPr lang="en-US" sz="2400" dirty="0">
                <a:solidFill>
                  <a:srgbClr val="002060"/>
                </a:solidFill>
                <a:latin typeface="Times New Roman" pitchFamily="18" charset="0"/>
                <a:cs typeface="Times New Roman" pitchFamily="18" charset="0"/>
              </a:rPr>
              <a:t> ta </a:t>
            </a:r>
            <a:r>
              <a:rPr lang="en-US" sz="2400" dirty="0" err="1">
                <a:solidFill>
                  <a:srgbClr val="002060"/>
                </a:solidFill>
                <a:latin typeface="Times New Roman" pitchFamily="18" charset="0"/>
                <a:cs typeface="Times New Roman" pitchFamily="18" charset="0"/>
              </a:rPr>
              <a:t>thường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kiểm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độ</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tinh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khiết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hóa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chất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biện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pháp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làm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hóa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chất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nếu</a:t>
            </a:r>
            <a:r>
              <a:rPr lang="en-US" sz="2400" dirty="0">
                <a:solidFill>
                  <a:srgbClr val="002060"/>
                </a:solidFill>
                <a:latin typeface="Times New Roman" pitchFamily="18" charset="0"/>
                <a:cs typeface="Times New Roman" pitchFamily="18" charset="0"/>
              </a:rPr>
              <a:t> </a:t>
            </a:r>
            <a:r>
              <a:rPr lang="en-US" sz="2400" err="1">
                <a:solidFill>
                  <a:srgbClr val="002060"/>
                </a:solidFill>
                <a:latin typeface="Times New Roman" pitchFamily="18" charset="0"/>
                <a:cs typeface="Times New Roman" pitchFamily="18" charset="0"/>
              </a:rPr>
              <a:t>cần</a:t>
            </a:r>
            <a:r>
              <a:rPr lang="en-US" sz="2400">
                <a:solidFill>
                  <a:srgbClr val="002060"/>
                </a:solidFill>
                <a:latin typeface="Times New Roman" pitchFamily="18" charset="0"/>
                <a:cs typeface="Times New Roman" pitchFamily="18" charset="0"/>
              </a:rPr>
              <a:t> </a:t>
            </a:r>
            <a:r>
              <a:rPr lang="en-US" sz="2400" smtClean="0">
                <a:solidFill>
                  <a:srgbClr val="002060"/>
                </a:solidFill>
                <a:latin typeface="Times New Roman" pitchFamily="18" charset="0"/>
                <a:cs typeface="Times New Roman" pitchFamily="18" charset="0"/>
              </a:rPr>
              <a:t>thiết.</a:t>
            </a:r>
            <a:endParaRPr lang="en-US"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04239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0" y="17740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sz="2400" b="1" u="sng">
                <a:solidFill>
                  <a:srgbClr val="C00000"/>
                </a:solidFill>
                <a:latin typeface="Times New Roman" pitchFamily="18" charset="0"/>
              </a:rPr>
              <a:t>CHỦ ĐỀ 5</a:t>
            </a:r>
            <a:r>
              <a:rPr lang="vi-VN" sz="2400" b="1">
                <a:solidFill>
                  <a:srgbClr val="C00000"/>
                </a:solidFill>
                <a:latin typeface="Times New Roman" pitchFamily="18" charset="0"/>
              </a:rPr>
              <a:t>: CHẤT TINH KHIẾT – HỖN HỢP. </a:t>
            </a:r>
          </a:p>
          <a:p>
            <a:pPr algn="ctr"/>
            <a:r>
              <a:rPr lang="vi-VN" sz="2400" b="1">
                <a:solidFill>
                  <a:srgbClr val="C00000"/>
                </a:solidFill>
                <a:latin typeface="Times New Roman" pitchFamily="18" charset="0"/>
              </a:rPr>
              <a:t>PHƯƠNG PHÁP TÁCH CÁC CHẤT</a:t>
            </a:r>
            <a:endParaRPr lang="en-US" sz="2400" b="1">
              <a:solidFill>
                <a:srgbClr val="C00000"/>
              </a:solidFill>
              <a:latin typeface="Times New Roman" pitchFamily="18" charset="0"/>
            </a:endParaRPr>
          </a:p>
        </p:txBody>
      </p:sp>
      <p:sp>
        <p:nvSpPr>
          <p:cNvPr id="3075" name="Text Box 7"/>
          <p:cNvSpPr txBox="1">
            <a:spLocks noChangeArrowheads="1"/>
          </p:cNvSpPr>
          <p:nvPr/>
        </p:nvSpPr>
        <p:spPr bwMode="auto">
          <a:xfrm>
            <a:off x="-76200" y="85367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u="sng">
                <a:solidFill>
                  <a:srgbClr val="C00000"/>
                </a:solidFill>
                <a:latin typeface="Times New Roman" pitchFamily="18" charset="0"/>
              </a:rPr>
              <a:t>Bài </a:t>
            </a:r>
            <a:r>
              <a:rPr lang="vi-VN" sz="2400" b="1" u="sng">
                <a:solidFill>
                  <a:srgbClr val="C00000"/>
                </a:solidFill>
                <a:latin typeface="Times New Roman" pitchFamily="18" charset="0"/>
              </a:rPr>
              <a:t>15</a:t>
            </a:r>
            <a:r>
              <a:rPr lang="vi-VN" sz="2400" b="1">
                <a:solidFill>
                  <a:srgbClr val="C00000"/>
                </a:solidFill>
                <a:latin typeface="Times New Roman" pitchFamily="18" charset="0"/>
              </a:rPr>
              <a:t>: CHẤT TINH KHIẾT – HỖN HỢP</a:t>
            </a:r>
            <a:endParaRPr lang="en-US" sz="2400" b="1">
              <a:solidFill>
                <a:srgbClr val="C00000"/>
              </a:solidFill>
              <a:latin typeface="Times New Roman" pitchFamily="18" charset="0"/>
            </a:endParaRPr>
          </a:p>
        </p:txBody>
      </p:sp>
      <p:sp>
        <p:nvSpPr>
          <p:cNvPr id="4" name="Text Box 7"/>
          <p:cNvSpPr txBox="1">
            <a:spLocks noChangeArrowheads="1"/>
          </p:cNvSpPr>
          <p:nvPr/>
        </p:nvSpPr>
        <p:spPr bwMode="auto">
          <a:xfrm>
            <a:off x="40758" y="1371600"/>
            <a:ext cx="37692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smtClean="0">
                <a:solidFill>
                  <a:srgbClr val="C00000"/>
                </a:solidFill>
                <a:latin typeface="Times New Roman" pitchFamily="18" charset="0"/>
              </a:rPr>
              <a:t>1. </a:t>
            </a:r>
            <a:r>
              <a:rPr lang="en-US" sz="2400" b="1" u="sng" smtClean="0">
                <a:solidFill>
                  <a:srgbClr val="C00000"/>
                </a:solidFill>
                <a:latin typeface="Times New Roman" pitchFamily="18" charset="0"/>
              </a:rPr>
              <a:t>Chất tinh khiết</a:t>
            </a:r>
            <a:r>
              <a:rPr lang="en-US" sz="2400" b="1" smtClean="0">
                <a:solidFill>
                  <a:srgbClr val="C00000"/>
                </a:solidFill>
                <a:latin typeface="Times New Roman" pitchFamily="18" charset="0"/>
              </a:rPr>
              <a:t>:</a:t>
            </a:r>
            <a:endParaRPr lang="en-US" sz="2400" b="1">
              <a:solidFill>
                <a:srgbClr val="C00000"/>
              </a:solidFill>
              <a:latin typeface="Times New Roman" pitchFamily="18" charset="0"/>
            </a:endParaRPr>
          </a:p>
        </p:txBody>
      </p:sp>
      <p:sp>
        <p:nvSpPr>
          <p:cNvPr id="5" name="Text Box 7"/>
          <p:cNvSpPr txBox="1">
            <a:spLocks noChangeArrowheads="1"/>
          </p:cNvSpPr>
          <p:nvPr/>
        </p:nvSpPr>
        <p:spPr bwMode="auto">
          <a:xfrm>
            <a:off x="228600" y="1739805"/>
            <a:ext cx="2550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smtClean="0">
                <a:solidFill>
                  <a:srgbClr val="C00000"/>
                </a:solidFill>
                <a:latin typeface="Times New Roman" pitchFamily="18" charset="0"/>
              </a:rPr>
              <a:t>2. </a:t>
            </a:r>
            <a:r>
              <a:rPr lang="en-US" sz="2400" b="1" u="sng" smtClean="0">
                <a:solidFill>
                  <a:srgbClr val="C00000"/>
                </a:solidFill>
                <a:latin typeface="Times New Roman" pitchFamily="18" charset="0"/>
              </a:rPr>
              <a:t>Hỗn hợp</a:t>
            </a:r>
            <a:r>
              <a:rPr lang="en-US" sz="2400" b="1" smtClean="0">
                <a:solidFill>
                  <a:srgbClr val="C00000"/>
                </a:solidFill>
                <a:latin typeface="Times New Roman" pitchFamily="18" charset="0"/>
              </a:rPr>
              <a:t>:</a:t>
            </a:r>
            <a:endParaRPr lang="en-US" sz="2400" b="1">
              <a:solidFill>
                <a:srgbClr val="C00000"/>
              </a:solidFill>
              <a:latin typeface="Times New Roman" pitchFamily="18" charset="0"/>
            </a:endParaRPr>
          </a:p>
        </p:txBody>
      </p:sp>
    </p:spTree>
    <p:custDataLst>
      <p:tags r:id="rId1"/>
    </p:custDataLst>
    <p:extLst>
      <p:ext uri="{BB962C8B-B14F-4D97-AF65-F5344CB8AC3E}">
        <p14:creationId xmlns:p14="http://schemas.microsoft.com/office/powerpoint/2010/main" val="186619311"/>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342900" y="285750"/>
            <a:ext cx="8572500" cy="485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400" b="1" i="1" smtClean="0">
                <a:solidFill>
                  <a:srgbClr val="C00000"/>
                </a:solidFill>
                <a:latin typeface="Times New Roman" pitchFamily="18" charset="0"/>
                <a:cs typeface="Times New Roman" pitchFamily="18" charset="0"/>
              </a:rPr>
              <a:t>PHIẾU HỌC TẬP SỐ 2</a:t>
            </a:r>
          </a:p>
          <a:p>
            <a:pPr algn="ctr"/>
            <a:r>
              <a:rPr lang="en-US" sz="2400" b="1" i="1" smtClean="0">
                <a:solidFill>
                  <a:srgbClr val="C00000"/>
                </a:solidFill>
                <a:latin typeface="Times New Roman" pitchFamily="18" charset="0"/>
                <a:cs typeface="Times New Roman" pitchFamily="18" charset="0"/>
              </a:rPr>
              <a:t>TRẠM: ……</a:t>
            </a:r>
          </a:p>
          <a:p>
            <a:r>
              <a:rPr lang="vi-VN" sz="2400" u="sng" smtClean="0">
                <a:latin typeface="Times New Roman" pitchFamily="18" charset="0"/>
                <a:cs typeface="Times New Roman" pitchFamily="18" charset="0"/>
              </a:rPr>
              <a:t>Câu </a:t>
            </a:r>
            <a:r>
              <a:rPr lang="vi-VN" sz="2400" u="sng">
                <a:latin typeface="Times New Roman" pitchFamily="18" charset="0"/>
                <a:cs typeface="Times New Roman" pitchFamily="18" charset="0"/>
              </a:rPr>
              <a:t>1</a:t>
            </a:r>
            <a:r>
              <a:rPr lang="vi-VN" sz="2400">
                <a:latin typeface="Times New Roman" pitchFamily="18" charset="0"/>
                <a:cs typeface="Times New Roman" pitchFamily="18" charset="0"/>
              </a:rPr>
              <a:t>: Hoàn thành bảng sau:</a:t>
            </a:r>
            <a:endParaRPr lang="en-US" sz="2400">
              <a:latin typeface="Times New Roman" pitchFamily="18" charset="0"/>
              <a:cs typeface="Times New Roman" pitchFamily="18" charset="0"/>
            </a:endParaRPr>
          </a:p>
          <a:p>
            <a:endParaRPr lang="en-US" sz="2400" b="1" i="1" smtClean="0">
              <a:latin typeface="Times New Roman" pitchFamily="18" charset="0"/>
              <a:cs typeface="Times New Roman" pitchFamily="18" charset="0"/>
            </a:endParaRPr>
          </a:p>
          <a:p>
            <a:pPr algn="ctr"/>
            <a:endParaRPr lang="en-US" sz="2400">
              <a:latin typeface="Times New Roman" pitchFamily="18" charset="0"/>
              <a:cs typeface="Times New Roman" pitchFamily="18" charset="0"/>
            </a:endParaRPr>
          </a:p>
          <a:p>
            <a:pPr algn="ctr"/>
            <a:r>
              <a:rPr lang="en-US" sz="2400">
                <a:latin typeface="Times New Roman" pitchFamily="18" charset="0"/>
                <a:cs typeface="Times New Roman"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808715481"/>
              </p:ext>
            </p:extLst>
          </p:nvPr>
        </p:nvGraphicFramePr>
        <p:xfrm>
          <a:off x="533398" y="1581150"/>
          <a:ext cx="7543801" cy="1676400"/>
        </p:xfrm>
        <a:graphic>
          <a:graphicData uri="http://schemas.openxmlformats.org/drawingml/2006/table">
            <a:tbl>
              <a:tblPr firstRow="1" bandRow="1">
                <a:tableStyleId>{5C22544A-7EE6-4342-B048-85BDC9FD1C3A}</a:tableStyleId>
              </a:tblPr>
              <a:tblGrid>
                <a:gridCol w="898072"/>
                <a:gridCol w="1167493"/>
                <a:gridCol w="2784022"/>
                <a:gridCol w="1257300"/>
                <a:gridCol w="1436914"/>
              </a:tblGrid>
              <a:tr h="324853">
                <a:tc rowSpan="2">
                  <a:txBody>
                    <a:bodyPr/>
                    <a:lstStyle/>
                    <a:p>
                      <a:pPr algn="ctr"/>
                      <a:r>
                        <a:rPr lang="en-US" sz="1400" smtClean="0">
                          <a:solidFill>
                            <a:schemeClr val="tx1"/>
                          </a:solidFill>
                          <a:latin typeface="Times New Roman" pitchFamily="18" charset="0"/>
                          <a:cs typeface="Times New Roman" pitchFamily="18" charset="0"/>
                        </a:rPr>
                        <a:t>STT</a:t>
                      </a:r>
                      <a:endParaRPr lang="en-US" sz="1400">
                        <a:solidFill>
                          <a:schemeClr val="tx1"/>
                        </a:solidFill>
                        <a:latin typeface="Times New Roman" pitchFamily="18" charset="0"/>
                        <a:cs typeface="Times New Roman" pitchFamily="18" charset="0"/>
                      </a:endParaRPr>
                    </a:p>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400" smtClean="0">
                          <a:solidFill>
                            <a:schemeClr val="tx1"/>
                          </a:solidFill>
                          <a:latin typeface="Times New Roman" pitchFamily="18" charset="0"/>
                          <a:cs typeface="Times New Roman" pitchFamily="18" charset="0"/>
                        </a:rPr>
                        <a:t>Tên</a:t>
                      </a:r>
                      <a:r>
                        <a:rPr lang="en-US" sz="1400" baseline="0" smtClean="0">
                          <a:solidFill>
                            <a:schemeClr val="tx1"/>
                          </a:solidFill>
                          <a:latin typeface="Times New Roman" pitchFamily="18" charset="0"/>
                          <a:cs typeface="Times New Roman" pitchFamily="18" charset="0"/>
                        </a:rPr>
                        <a:t> sản phẩm</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1400" smtClean="0">
                          <a:solidFill>
                            <a:schemeClr val="tx1"/>
                          </a:solidFill>
                          <a:latin typeface="Times New Roman" pitchFamily="18" charset="0"/>
                          <a:cs typeface="Times New Roman" pitchFamily="18" charset="0"/>
                        </a:rPr>
                        <a:t>Thành</a:t>
                      </a:r>
                      <a:r>
                        <a:rPr lang="en-US" sz="1400" baseline="0" smtClean="0">
                          <a:solidFill>
                            <a:schemeClr val="tx1"/>
                          </a:solidFill>
                          <a:latin typeface="Times New Roman" pitchFamily="18" charset="0"/>
                          <a:cs typeface="Times New Roman" pitchFamily="18" charset="0"/>
                        </a:rPr>
                        <a:t> phần có trong sản phẩm</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smtClean="0">
                          <a:solidFill>
                            <a:schemeClr val="tx1"/>
                          </a:solidFill>
                          <a:latin typeface="Times New Roman" pitchFamily="18" charset="0"/>
                          <a:cs typeface="Times New Roman" pitchFamily="18" charset="0"/>
                        </a:rPr>
                        <a:t>Chất</a:t>
                      </a:r>
                      <a:r>
                        <a:rPr lang="en-US" sz="1400" baseline="0" smtClean="0">
                          <a:solidFill>
                            <a:schemeClr val="tx1"/>
                          </a:solidFill>
                          <a:latin typeface="Times New Roman" pitchFamily="18" charset="0"/>
                          <a:cs typeface="Times New Roman" pitchFamily="18" charset="0"/>
                        </a:rPr>
                        <a:t> tinh khiết</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853">
                <a:tc vMerge="1">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Có</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Không</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5326">
                <a:tc>
                  <a:txBody>
                    <a:bodyPr/>
                    <a:lstStyle/>
                    <a:p>
                      <a:pPr algn="ctr"/>
                      <a:r>
                        <a:rPr lang="en-US" sz="1400" smtClean="0">
                          <a:latin typeface="Times New Roman" pitchFamily="18" charset="0"/>
                          <a:cs typeface="Times New Roman" pitchFamily="18" charset="0"/>
                        </a:rPr>
                        <a:t>1</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Bột</a:t>
                      </a:r>
                      <a:r>
                        <a:rPr lang="en-US" sz="1400" baseline="0" smtClean="0">
                          <a:latin typeface="Times New Roman" pitchFamily="18" charset="0"/>
                          <a:cs typeface="Times New Roman" pitchFamily="18" charset="0"/>
                        </a:rPr>
                        <a:t> canh</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1368">
                <a:tc>
                  <a:txBody>
                    <a:bodyPr/>
                    <a:lstStyle/>
                    <a:p>
                      <a:pPr algn="ctr"/>
                      <a:r>
                        <a:rPr lang="en-US" sz="1400" smtClean="0">
                          <a:latin typeface="Times New Roman" pitchFamily="18" charset="0"/>
                          <a:cs typeface="Times New Roman" pitchFamily="18" charset="0"/>
                        </a:rPr>
                        <a:t>2</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Nước</a:t>
                      </a:r>
                      <a:r>
                        <a:rPr lang="en-US" sz="1400" baseline="0" smtClean="0">
                          <a:latin typeface="Times New Roman" pitchFamily="18" charset="0"/>
                          <a:cs typeface="Times New Roman" pitchFamily="18" charset="0"/>
                        </a:rPr>
                        <a:t> khoáng</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457200" y="3200400"/>
            <a:ext cx="8001000" cy="1938992"/>
          </a:xfrm>
          <a:prstGeom prst="rect">
            <a:avLst/>
          </a:prstGeom>
        </p:spPr>
        <p:txBody>
          <a:bodyPr wrap="square">
            <a:spAutoFit/>
          </a:bodyPr>
          <a:lstStyle/>
          <a:p>
            <a:r>
              <a:rPr lang="vi-VN" sz="2400" u="sng">
                <a:latin typeface="+mj-lt"/>
              </a:rPr>
              <a:t>Câu 2</a:t>
            </a:r>
            <a:r>
              <a:rPr lang="vi-VN" sz="2400">
                <a:latin typeface="+mj-lt"/>
              </a:rPr>
              <a:t>: Nếu có đủ nguyên liệu, em làm thế nào để có bột canh? Nếu thêm hoặc bớt một trong các thành phần của bột canh thì vị có thay đổi không? Lấy ví dụ</a:t>
            </a:r>
            <a:endParaRPr lang="en-US" sz="2400">
              <a:latin typeface="+mj-lt"/>
            </a:endParaRPr>
          </a:p>
          <a:p>
            <a:r>
              <a:rPr lang="vi-VN" sz="2400">
                <a:latin typeface="+mj-lt"/>
                <a:cs typeface="Times New Roman" pitchFamily="18" charset="0"/>
              </a:rPr>
              <a:t> </a:t>
            </a:r>
            <a:r>
              <a:rPr lang="en-US" sz="2400" smtClean="0">
                <a:latin typeface="+mj-lt"/>
                <a:cs typeface="Times New Roman" pitchFamily="18" charset="0"/>
              </a:rPr>
              <a:t>...................................................................................................................................................................................................</a:t>
            </a:r>
            <a:endParaRPr lang="en-US" sz="2400">
              <a:latin typeface="+mj-lt"/>
              <a:cs typeface="Times New Roman" pitchFamily="18" charset="0"/>
            </a:endParaRPr>
          </a:p>
        </p:txBody>
      </p:sp>
    </p:spTree>
    <p:custDataLst>
      <p:tags r:id="rId1"/>
    </p:custDataLst>
    <p:extLst>
      <p:ext uri="{BB962C8B-B14F-4D97-AF65-F5344CB8AC3E}">
        <p14:creationId xmlns:p14="http://schemas.microsoft.com/office/powerpoint/2010/main" val="2555014223"/>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Nguồn gốc của nước suối Aquaf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94094"/>
            <a:ext cx="6019800" cy="403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517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Ấm đun nước có cặn dày và bẩn đến đâu cũng không cần lau hay rửa, dạy bạn  một mẹo nhỏ, cặn bẩn sẽ tự động bật s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00050"/>
            <a:ext cx="75438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412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Đường Tinh Luyện Biên Hòa Gói 1kg - Cung cấp thực phẩm Csfood"/>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9" name="AutoShape 4" descr="Đường Tinh Luyện Biên Hòa Gói 1kg - Cung cấp thực phẩm Csfood"/>
          <p:cNvSpPr>
            <a:spLocks noChangeAspect="1" noChangeArrowheads="1"/>
          </p:cNvSpPr>
          <p:nvPr/>
        </p:nvSpPr>
        <p:spPr bwMode="auto">
          <a:xfrm>
            <a:off x="307975" y="5954"/>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0" name="AutoShape 6" descr="Đường Tinh Luyện Biên Hòa Gói 1kg - Cung cấp thực phẩm Csfood"/>
          <p:cNvSpPr>
            <a:spLocks noChangeAspect="1" noChangeArrowheads="1"/>
          </p:cNvSpPr>
          <p:nvPr/>
        </p:nvSpPr>
        <p:spPr bwMode="auto">
          <a:xfrm>
            <a:off x="460375" y="120254"/>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1" name="AutoShape 8" descr="Đường Tinh Luyện Biên Hòa Gói 1kg - Cung cấp thực phẩm Csfood"/>
          <p:cNvSpPr>
            <a:spLocks noChangeAspect="1" noChangeArrowheads="1"/>
          </p:cNvSpPr>
          <p:nvPr/>
        </p:nvSpPr>
        <p:spPr bwMode="auto">
          <a:xfrm>
            <a:off x="612775" y="234554"/>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103" name="Picture 7" descr="https://csfood.vn/wp-content/uploads/2016/05/Duong-Tinh-Luyen-Bien-Hoa-Goi-1k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804" y="467142"/>
            <a:ext cx="3122796" cy="2104609"/>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ình ảnh Muối Tinh Sấy Cao Cấp Vifon 950G #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576471"/>
            <a:ext cx="3048000" cy="199528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ình ảnh Nước Tinh Khiết Aquafina 500ML - 8934588063053 #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576" y="2628900"/>
            <a:ext cx="31210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Nước ngọt Coca Cola nguyên bản (giảm đường) chai 1.5 lít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1454" y="2628900"/>
            <a:ext cx="3370947"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013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Đường Tinh Luyện Biên Hòa Gói 1kg - Cung cấp thực phẩm Csfood"/>
          <p:cNvSpPr>
            <a:spLocks noChangeAspect="1" noChangeArrowheads="1"/>
          </p:cNvSpPr>
          <p:nvPr/>
        </p:nvSpPr>
        <p:spPr bwMode="auto">
          <a:xfrm>
            <a:off x="155575" y="-108347"/>
            <a:ext cx="3048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9" name="AutoShape 4" descr="Đường Tinh Luyện Biên Hòa Gói 1kg - Cung cấp thực phẩm Csfood"/>
          <p:cNvSpPr>
            <a:spLocks noChangeAspect="1" noChangeArrowheads="1"/>
          </p:cNvSpPr>
          <p:nvPr/>
        </p:nvSpPr>
        <p:spPr bwMode="auto">
          <a:xfrm>
            <a:off x="307975" y="5954"/>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0" name="AutoShape 6" descr="Đường Tinh Luyện Biên Hòa Gói 1kg - Cung cấp thực phẩm Csfood"/>
          <p:cNvSpPr>
            <a:spLocks noChangeAspect="1" noChangeArrowheads="1"/>
          </p:cNvSpPr>
          <p:nvPr/>
        </p:nvSpPr>
        <p:spPr bwMode="auto">
          <a:xfrm>
            <a:off x="460375" y="120254"/>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1" name="AutoShape 8" descr="Đường Tinh Luyện Biên Hòa Gói 1kg - Cung cấp thực phẩm Csfood"/>
          <p:cNvSpPr>
            <a:spLocks noChangeAspect="1" noChangeArrowheads="1"/>
          </p:cNvSpPr>
          <p:nvPr/>
        </p:nvSpPr>
        <p:spPr bwMode="auto">
          <a:xfrm>
            <a:off x="612775" y="234554"/>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103" name="Picture 7" descr="https://csfood.vn/wp-content/uploads/2016/05/Duong-Tinh-Luyen-Bien-Hoa-Goi-1k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804" y="467142"/>
            <a:ext cx="3122796" cy="2104609"/>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ình ảnh Muối Tinh Sấy Cao Cấp Vifon 950G #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576471"/>
            <a:ext cx="3048000" cy="199528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ình ảnh Nước Tinh Khiết Aquafina 500ML - 8934588063053 #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576" y="2628900"/>
            <a:ext cx="31210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Nước ngọt Coca Cola nguyên bản (giảm đường) chai 1.5 lít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1454" y="2628900"/>
            <a:ext cx="3370947"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458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0" y="17740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sz="2400" b="1" u="sng">
                <a:solidFill>
                  <a:srgbClr val="C00000"/>
                </a:solidFill>
                <a:latin typeface="Times New Roman" pitchFamily="18" charset="0"/>
              </a:rPr>
              <a:t>CHỦ ĐỀ 5</a:t>
            </a:r>
            <a:r>
              <a:rPr lang="vi-VN" sz="2400" b="1">
                <a:solidFill>
                  <a:srgbClr val="C00000"/>
                </a:solidFill>
                <a:latin typeface="Times New Roman" pitchFamily="18" charset="0"/>
              </a:rPr>
              <a:t>: CHẤT TINH KHIẾT – HỖN HỢP. </a:t>
            </a:r>
          </a:p>
          <a:p>
            <a:pPr algn="ctr"/>
            <a:r>
              <a:rPr lang="vi-VN" sz="2400" b="1">
                <a:solidFill>
                  <a:srgbClr val="C00000"/>
                </a:solidFill>
                <a:latin typeface="Times New Roman" pitchFamily="18" charset="0"/>
              </a:rPr>
              <a:t>PHƯƠNG PHÁP TÁCH CÁC CHẤT</a:t>
            </a:r>
            <a:endParaRPr lang="en-US" sz="2400" b="1">
              <a:solidFill>
                <a:srgbClr val="C00000"/>
              </a:solidFill>
              <a:latin typeface="Times New Roman" pitchFamily="18" charset="0"/>
            </a:endParaRPr>
          </a:p>
        </p:txBody>
      </p:sp>
      <p:sp>
        <p:nvSpPr>
          <p:cNvPr id="3075" name="Text Box 7"/>
          <p:cNvSpPr txBox="1">
            <a:spLocks noChangeArrowheads="1"/>
          </p:cNvSpPr>
          <p:nvPr/>
        </p:nvSpPr>
        <p:spPr bwMode="auto">
          <a:xfrm>
            <a:off x="-76200" y="85367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u="sng">
                <a:solidFill>
                  <a:srgbClr val="C00000"/>
                </a:solidFill>
                <a:latin typeface="Times New Roman" pitchFamily="18" charset="0"/>
              </a:rPr>
              <a:t>Bài </a:t>
            </a:r>
            <a:r>
              <a:rPr lang="vi-VN" sz="2400" b="1" u="sng">
                <a:solidFill>
                  <a:srgbClr val="C00000"/>
                </a:solidFill>
                <a:latin typeface="Times New Roman" pitchFamily="18" charset="0"/>
              </a:rPr>
              <a:t>15</a:t>
            </a:r>
            <a:r>
              <a:rPr lang="vi-VN" sz="2400" b="1">
                <a:solidFill>
                  <a:srgbClr val="C00000"/>
                </a:solidFill>
                <a:latin typeface="Times New Roman" pitchFamily="18" charset="0"/>
              </a:rPr>
              <a:t>: CHẤT TINH KHIẾT – HỖN HỢP</a:t>
            </a:r>
            <a:endParaRPr lang="en-US" sz="2400" b="1">
              <a:solidFill>
                <a:srgbClr val="C00000"/>
              </a:solidFill>
              <a:latin typeface="Times New Roman" pitchFamily="18" charset="0"/>
            </a:endParaRPr>
          </a:p>
        </p:txBody>
      </p:sp>
      <p:sp>
        <p:nvSpPr>
          <p:cNvPr id="4" name="Text Box 7"/>
          <p:cNvSpPr txBox="1">
            <a:spLocks noChangeArrowheads="1"/>
          </p:cNvSpPr>
          <p:nvPr/>
        </p:nvSpPr>
        <p:spPr bwMode="auto">
          <a:xfrm>
            <a:off x="40758" y="1371600"/>
            <a:ext cx="37692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smtClean="0">
                <a:solidFill>
                  <a:srgbClr val="C00000"/>
                </a:solidFill>
                <a:latin typeface="Times New Roman" pitchFamily="18" charset="0"/>
              </a:rPr>
              <a:t>1. </a:t>
            </a:r>
            <a:r>
              <a:rPr lang="en-US" sz="2400" b="1" u="sng" smtClean="0">
                <a:solidFill>
                  <a:srgbClr val="C00000"/>
                </a:solidFill>
                <a:latin typeface="Times New Roman" pitchFamily="18" charset="0"/>
              </a:rPr>
              <a:t>Chất tinh khiết</a:t>
            </a:r>
            <a:r>
              <a:rPr lang="en-US" sz="2400" b="1" smtClean="0">
                <a:solidFill>
                  <a:srgbClr val="C00000"/>
                </a:solidFill>
                <a:latin typeface="Times New Roman" pitchFamily="18" charset="0"/>
              </a:rPr>
              <a:t>:</a:t>
            </a:r>
            <a:endParaRPr lang="en-US" sz="2400" b="1">
              <a:solidFill>
                <a:srgbClr val="C00000"/>
              </a:solidFill>
              <a:latin typeface="Times New Roman" pitchFamily="18" charset="0"/>
            </a:endParaRPr>
          </a:p>
        </p:txBody>
      </p:sp>
      <p:sp>
        <p:nvSpPr>
          <p:cNvPr id="5" name="Text Box 7"/>
          <p:cNvSpPr txBox="1">
            <a:spLocks noChangeArrowheads="1"/>
          </p:cNvSpPr>
          <p:nvPr/>
        </p:nvSpPr>
        <p:spPr bwMode="auto">
          <a:xfrm>
            <a:off x="228600" y="1739805"/>
            <a:ext cx="2550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smtClean="0">
                <a:solidFill>
                  <a:srgbClr val="C00000"/>
                </a:solidFill>
                <a:latin typeface="Times New Roman" pitchFamily="18" charset="0"/>
              </a:rPr>
              <a:t>2. </a:t>
            </a:r>
            <a:r>
              <a:rPr lang="en-US" sz="2400" b="1" u="sng" smtClean="0">
                <a:solidFill>
                  <a:srgbClr val="C00000"/>
                </a:solidFill>
                <a:latin typeface="Times New Roman" pitchFamily="18" charset="0"/>
              </a:rPr>
              <a:t>Hỗn hợp</a:t>
            </a:r>
            <a:r>
              <a:rPr lang="en-US" sz="2400" b="1" smtClean="0">
                <a:solidFill>
                  <a:srgbClr val="C00000"/>
                </a:solidFill>
                <a:latin typeface="Times New Roman" pitchFamily="18" charset="0"/>
              </a:rPr>
              <a:t>:</a:t>
            </a:r>
            <a:endParaRPr lang="en-US" sz="2400" b="1">
              <a:solidFill>
                <a:srgbClr val="C00000"/>
              </a:solidFill>
              <a:latin typeface="Times New Roman" pitchFamily="18" charset="0"/>
            </a:endParaRPr>
          </a:p>
        </p:txBody>
      </p:sp>
      <p:sp>
        <p:nvSpPr>
          <p:cNvPr id="6" name="Text Box 7"/>
          <p:cNvSpPr txBox="1">
            <a:spLocks noChangeArrowheads="1"/>
          </p:cNvSpPr>
          <p:nvPr/>
        </p:nvSpPr>
        <p:spPr bwMode="auto">
          <a:xfrm>
            <a:off x="228600" y="2168352"/>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a:solidFill>
                  <a:srgbClr val="C00000"/>
                </a:solidFill>
                <a:latin typeface="Times New Roman" pitchFamily="18" charset="0"/>
              </a:rPr>
              <a:t>3</a:t>
            </a:r>
            <a:r>
              <a:rPr lang="en-US" sz="2400" b="1" smtClean="0">
                <a:solidFill>
                  <a:srgbClr val="C00000"/>
                </a:solidFill>
                <a:latin typeface="Times New Roman" pitchFamily="18" charset="0"/>
              </a:rPr>
              <a:t>. </a:t>
            </a:r>
            <a:r>
              <a:rPr lang="en-US" sz="2400" b="1" u="sng" smtClean="0">
                <a:solidFill>
                  <a:srgbClr val="C00000"/>
                </a:solidFill>
                <a:latin typeface="Times New Roman" pitchFamily="18" charset="0"/>
              </a:rPr>
              <a:t>Hỗn hợp đồng nhất, hỗn hợp không đồng nhất</a:t>
            </a:r>
            <a:r>
              <a:rPr lang="en-US" sz="2400" b="1" smtClean="0">
                <a:solidFill>
                  <a:srgbClr val="C00000"/>
                </a:solidFill>
                <a:latin typeface="Times New Roman" pitchFamily="18" charset="0"/>
              </a:rPr>
              <a:t>:</a:t>
            </a:r>
            <a:endParaRPr lang="en-US" sz="2400" b="1">
              <a:solidFill>
                <a:srgbClr val="C00000"/>
              </a:solidFill>
              <a:latin typeface="Times New Roman" pitchFamily="18" charset="0"/>
            </a:endParaRPr>
          </a:p>
        </p:txBody>
      </p:sp>
    </p:spTree>
    <p:custDataLst>
      <p:tags r:id="rId1"/>
    </p:custDataLst>
    <p:extLst>
      <p:ext uri="{BB962C8B-B14F-4D97-AF65-F5344CB8AC3E}">
        <p14:creationId xmlns:p14="http://schemas.microsoft.com/office/powerpoint/2010/main" val="632250948"/>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304800" y="171450"/>
            <a:ext cx="88392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400" b="1" i="1" smtClean="0">
                <a:solidFill>
                  <a:srgbClr val="C00000"/>
                </a:solidFill>
                <a:latin typeface="Times New Roman" pitchFamily="18" charset="0"/>
                <a:cs typeface="Times New Roman" pitchFamily="18" charset="0"/>
              </a:rPr>
              <a:t>PHIẾU HỌC TẬP SỐ 3</a:t>
            </a:r>
          </a:p>
          <a:p>
            <a:pPr algn="ctr"/>
            <a:r>
              <a:rPr lang="en-US" sz="2400" b="1" i="1" smtClean="0">
                <a:solidFill>
                  <a:srgbClr val="C00000"/>
                </a:solidFill>
                <a:latin typeface="Times New Roman" pitchFamily="18" charset="0"/>
                <a:cs typeface="Times New Roman" pitchFamily="18" charset="0"/>
              </a:rPr>
              <a:t>TRẠM: ……</a:t>
            </a:r>
          </a:p>
          <a:p>
            <a:r>
              <a:rPr lang="vi-VN" sz="2400" u="sng" smtClean="0">
                <a:latin typeface="Times New Roman" pitchFamily="18" charset="0"/>
                <a:cs typeface="Times New Roman" pitchFamily="18" charset="0"/>
              </a:rPr>
              <a:t>Câu </a:t>
            </a:r>
            <a:r>
              <a:rPr lang="vi-VN" sz="2400" u="sng">
                <a:latin typeface="Times New Roman" pitchFamily="18" charset="0"/>
                <a:cs typeface="Times New Roman" pitchFamily="18" charset="0"/>
              </a:rPr>
              <a:t>1</a:t>
            </a:r>
            <a:r>
              <a:rPr lang="vi-VN" sz="2400">
                <a:latin typeface="Times New Roman" pitchFamily="18" charset="0"/>
                <a:cs typeface="Times New Roman" pitchFamily="18" charset="0"/>
              </a:rPr>
              <a:t>: Hoàn thành bảng sau:</a:t>
            </a:r>
            <a:endParaRPr lang="en-US" sz="2400">
              <a:latin typeface="Times New Roman" pitchFamily="18" charset="0"/>
              <a:cs typeface="Times New Roman" pitchFamily="18" charset="0"/>
            </a:endParaRPr>
          </a:p>
          <a:p>
            <a:endParaRPr lang="en-US" sz="2400" b="1" i="1" smtClean="0">
              <a:latin typeface="Times New Roman" pitchFamily="18" charset="0"/>
              <a:cs typeface="Times New Roman" pitchFamily="18" charset="0"/>
            </a:endParaRPr>
          </a:p>
          <a:p>
            <a:pPr algn="ctr"/>
            <a:endParaRPr lang="en-US" sz="2400">
              <a:latin typeface="Times New Roman" pitchFamily="18" charset="0"/>
              <a:cs typeface="Times New Roman" pitchFamily="18" charset="0"/>
            </a:endParaRPr>
          </a:p>
          <a:p>
            <a:pPr algn="ctr"/>
            <a:r>
              <a:rPr lang="en-US" sz="2400">
                <a:latin typeface="Times New Roman" pitchFamily="18" charset="0"/>
                <a:cs typeface="Times New Roman"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2303448964"/>
              </p:ext>
            </p:extLst>
          </p:nvPr>
        </p:nvGraphicFramePr>
        <p:xfrm>
          <a:off x="334505" y="1428750"/>
          <a:ext cx="8382000" cy="1836420"/>
        </p:xfrm>
        <a:graphic>
          <a:graphicData uri="http://schemas.openxmlformats.org/drawingml/2006/table">
            <a:tbl>
              <a:tblPr firstRow="1" bandRow="1">
                <a:tableStyleId>{5C22544A-7EE6-4342-B048-85BDC9FD1C3A}</a:tableStyleId>
              </a:tblPr>
              <a:tblGrid>
                <a:gridCol w="762000"/>
                <a:gridCol w="4876800"/>
                <a:gridCol w="1371600"/>
                <a:gridCol w="1371600"/>
              </a:tblGrid>
              <a:tr h="537210">
                <a:tc rowSpan="2">
                  <a:txBody>
                    <a:bodyPr/>
                    <a:lstStyle/>
                    <a:p>
                      <a:pPr algn="ctr"/>
                      <a:endParaRPr lang="en-US" sz="1400" smtClean="0">
                        <a:solidFill>
                          <a:schemeClr val="tx1"/>
                        </a:solidFill>
                        <a:latin typeface="Times New Roman" pitchFamily="18" charset="0"/>
                        <a:cs typeface="Times New Roman" pitchFamily="18" charset="0"/>
                      </a:endParaRPr>
                    </a:p>
                    <a:p>
                      <a:pPr algn="ctr"/>
                      <a:r>
                        <a:rPr lang="en-US" sz="1400" smtClean="0">
                          <a:solidFill>
                            <a:schemeClr val="tx1"/>
                          </a:solidFill>
                          <a:latin typeface="Times New Roman" pitchFamily="18" charset="0"/>
                          <a:cs typeface="Times New Roman" pitchFamily="18" charset="0"/>
                        </a:rPr>
                        <a:t>STT</a:t>
                      </a:r>
                      <a:endParaRPr lang="en-US" sz="1400">
                        <a:solidFill>
                          <a:schemeClr val="tx1"/>
                        </a:solidFill>
                        <a:latin typeface="Times New Roman" pitchFamily="18" charset="0"/>
                        <a:cs typeface="Times New Roman" pitchFamily="18" charset="0"/>
                      </a:endParaRPr>
                    </a:p>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sz="1400" smtClean="0">
                        <a:solidFill>
                          <a:schemeClr val="tx1"/>
                        </a:solidFill>
                        <a:latin typeface="Times New Roman" pitchFamily="18" charset="0"/>
                        <a:cs typeface="Times New Roman" pitchFamily="18" charset="0"/>
                      </a:endParaRPr>
                    </a:p>
                    <a:p>
                      <a:pPr algn="ctr"/>
                      <a:r>
                        <a:rPr lang="en-US" sz="1400" smtClean="0">
                          <a:solidFill>
                            <a:schemeClr val="tx1"/>
                          </a:solidFill>
                          <a:latin typeface="Times New Roman" pitchFamily="18" charset="0"/>
                          <a:cs typeface="Times New Roman" pitchFamily="18" charset="0"/>
                        </a:rPr>
                        <a:t>Cách</a:t>
                      </a:r>
                      <a:r>
                        <a:rPr lang="en-US" sz="1400" baseline="0" smtClean="0">
                          <a:solidFill>
                            <a:schemeClr val="tx1"/>
                          </a:solidFill>
                          <a:latin typeface="Times New Roman" pitchFamily="18" charset="0"/>
                          <a:cs typeface="Times New Roman" pitchFamily="18" charset="0"/>
                        </a:rPr>
                        <a:t> tiến hành</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smtClean="0">
                          <a:solidFill>
                            <a:schemeClr val="tx1"/>
                          </a:solidFill>
                          <a:latin typeface="Times New Roman" pitchFamily="18" charset="0"/>
                          <a:cs typeface="Times New Roman" pitchFamily="18" charset="0"/>
                        </a:rPr>
                        <a:t>Các</a:t>
                      </a:r>
                      <a:r>
                        <a:rPr lang="en-US" sz="1400" baseline="0" smtClean="0">
                          <a:solidFill>
                            <a:schemeClr val="tx1"/>
                          </a:solidFill>
                          <a:latin typeface="Times New Roman" pitchFamily="18" charset="0"/>
                          <a:cs typeface="Times New Roman" pitchFamily="18" charset="0"/>
                        </a:rPr>
                        <a:t> chất lỏng có hòa tan trong nhau không?</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610">
                <a:tc vMerge="1">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Có</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Không</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0060">
                <a:tc>
                  <a:txBody>
                    <a:bodyPr/>
                    <a:lstStyle/>
                    <a:p>
                      <a:pPr algn="ctr"/>
                      <a:r>
                        <a:rPr lang="en-US" sz="1400" smtClean="0">
                          <a:latin typeface="Times New Roman" pitchFamily="18" charset="0"/>
                          <a:cs typeface="Times New Roman" pitchFamily="18" charset="0"/>
                        </a:rPr>
                        <a:t>1</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kern="1200" smtClean="0">
                          <a:solidFill>
                            <a:schemeClr val="dk1"/>
                          </a:solidFill>
                          <a:effectLst/>
                          <a:latin typeface="Times New Roman" pitchFamily="18" charset="0"/>
                          <a:ea typeface="+mn-ea"/>
                          <a:cs typeface="Times New Roman" pitchFamily="18" charset="0"/>
                        </a:rPr>
                        <a:t>Ống nghiệm A: Nhỏ</a:t>
                      </a:r>
                      <a:r>
                        <a:rPr lang="en-US" sz="1400" kern="1200" baseline="0" smtClean="0">
                          <a:solidFill>
                            <a:schemeClr val="dk1"/>
                          </a:solidFill>
                          <a:effectLst/>
                          <a:latin typeface="Times New Roman" pitchFamily="18" charset="0"/>
                          <a:ea typeface="+mn-ea"/>
                          <a:cs typeface="Times New Roman" pitchFamily="18" charset="0"/>
                        </a:rPr>
                        <a:t> </a:t>
                      </a:r>
                      <a:r>
                        <a:rPr lang="en-US" sz="1400" kern="1200" smtClean="0">
                          <a:solidFill>
                            <a:schemeClr val="dk1"/>
                          </a:solidFill>
                          <a:effectLst/>
                          <a:latin typeface="Times New Roman" pitchFamily="18" charset="0"/>
                          <a:ea typeface="+mn-ea"/>
                          <a:cs typeface="Times New Roman" pitchFamily="18" charset="0"/>
                        </a:rPr>
                        <a:t>ethanol vào ống nghiệm đựng nước cất. Lắc đều và quan sát hiện tượng</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0060">
                <a:tc>
                  <a:txBody>
                    <a:bodyPr/>
                    <a:lstStyle/>
                    <a:p>
                      <a:pPr algn="ctr"/>
                      <a:r>
                        <a:rPr lang="en-US" sz="1400" smtClean="0">
                          <a:latin typeface="Times New Roman" pitchFamily="18" charset="0"/>
                          <a:cs typeface="Times New Roman" pitchFamily="18" charset="0"/>
                        </a:rPr>
                        <a:t>2</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kern="1200" smtClean="0">
                          <a:solidFill>
                            <a:schemeClr val="dk1"/>
                          </a:solidFill>
                          <a:effectLst/>
                          <a:latin typeface="Times New Roman" pitchFamily="18" charset="0"/>
                          <a:ea typeface="+mn-ea"/>
                          <a:cs typeface="Times New Roman" pitchFamily="18" charset="0"/>
                        </a:rPr>
                        <a:t>Ống nghiệm B: Nhỏ</a:t>
                      </a:r>
                      <a:r>
                        <a:rPr lang="en-US" sz="1400" kern="1200" baseline="0" smtClean="0">
                          <a:solidFill>
                            <a:schemeClr val="dk1"/>
                          </a:solidFill>
                          <a:effectLst/>
                          <a:latin typeface="Times New Roman" pitchFamily="18" charset="0"/>
                          <a:ea typeface="+mn-ea"/>
                          <a:cs typeface="Times New Roman" pitchFamily="18" charset="0"/>
                        </a:rPr>
                        <a:t> </a:t>
                      </a:r>
                      <a:r>
                        <a:rPr lang="en-US" sz="1400" kern="1200" smtClean="0">
                          <a:solidFill>
                            <a:schemeClr val="dk1"/>
                          </a:solidFill>
                          <a:effectLst/>
                          <a:latin typeface="Times New Roman" pitchFamily="18" charset="0"/>
                          <a:ea typeface="+mn-ea"/>
                          <a:cs typeface="Times New Roman" pitchFamily="18" charset="0"/>
                        </a:rPr>
                        <a:t>dầu ăn vào ống nghiệm đựng nước cất. Lắc đều và quan sát hiện tượng</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304800" y="3257550"/>
            <a:ext cx="8305800" cy="1938992"/>
          </a:xfrm>
          <a:prstGeom prst="rect">
            <a:avLst/>
          </a:prstGeom>
        </p:spPr>
        <p:txBody>
          <a:bodyPr wrap="square">
            <a:spAutoFit/>
          </a:bodyPr>
          <a:lstStyle/>
          <a:p>
            <a:r>
              <a:rPr lang="vi-VN" sz="2400" u="sng">
                <a:latin typeface="Times New Roman" pitchFamily="18" charset="0"/>
                <a:cs typeface="Times New Roman" pitchFamily="18" charset="0"/>
              </a:rPr>
              <a:t>Câu 2</a:t>
            </a:r>
            <a:r>
              <a:rPr lang="vi-VN" sz="2400">
                <a:latin typeface="Times New Roman" pitchFamily="18" charset="0"/>
                <a:cs typeface="Times New Roman" pitchFamily="18" charset="0"/>
              </a:rPr>
              <a:t>: Quan sát hình 15.4, em hãy nhận xét sự phân bố thành phần các chất trong hỗn hợp đồng nhất và không đồng nhất</a:t>
            </a:r>
            <a:r>
              <a:rPr lang="vi-VN" sz="2400" smtClean="0">
                <a:latin typeface="Times New Roman" pitchFamily="18" charset="0"/>
                <a:cs typeface="Times New Roman" pitchFamily="18" charset="0"/>
              </a:rPr>
              <a:t>.</a:t>
            </a:r>
            <a:endParaRPr lang="en-US" sz="2400" smtClean="0">
              <a:latin typeface="Times New Roman" pitchFamily="18" charset="0"/>
              <a:cs typeface="Times New Roman" pitchFamily="18" charset="0"/>
            </a:endParaRPr>
          </a:p>
          <a:p>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Hỗn hợp đồng nhất</a:t>
            </a:r>
            <a:r>
              <a:rPr lang="vi-VN" sz="2400" smtClean="0">
                <a:latin typeface="Times New Roman" pitchFamily="18" charset="0"/>
                <a:cs typeface="Times New Roman" pitchFamily="18" charset="0"/>
              </a:rPr>
              <a:t>:.............................................</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Hỗn hợp không đồng nhất:......................................... </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881603026"/>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342900"/>
            <a:ext cx="4267200" cy="3257550"/>
          </a:xfrm>
          <a:prstGeom prst="rect">
            <a:avLst/>
          </a:prstGeom>
        </p:spPr>
      </p:pic>
      <p:pic>
        <p:nvPicPr>
          <p:cNvPr id="4" name="Picture 3"/>
          <p:cNvPicPr>
            <a:picLocks noChangeAspect="1"/>
          </p:cNvPicPr>
          <p:nvPr/>
        </p:nvPicPr>
        <p:blipFill>
          <a:blip r:embed="rId3"/>
          <a:stretch>
            <a:fillRect/>
          </a:stretch>
        </p:blipFill>
        <p:spPr>
          <a:xfrm>
            <a:off x="4909584" y="457201"/>
            <a:ext cx="3853416" cy="3086099"/>
          </a:xfrm>
          <a:prstGeom prst="rect">
            <a:avLst/>
          </a:prstGeom>
        </p:spPr>
      </p:pic>
    </p:spTree>
    <p:extLst>
      <p:ext uri="{BB962C8B-B14F-4D97-AF65-F5344CB8AC3E}">
        <p14:creationId xmlns:p14="http://schemas.microsoft.com/office/powerpoint/2010/main" val="43516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Ánh đèn dầu đêm đông… | Giác Ngộ Online"/>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2708" name="Picture 4" descr="https://photo-cms-giacngo.epicdn.me/w645/Uploaded/2023/otyswzyrwff/2021_02_02/dendau-65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701040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506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bepnuongthan.net/Data/ResizeImage/images/product/anhchinh/xe-nuoc-mia-ep-2-cay-mo-to-moi-800wx500x500x4.web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0" y="0"/>
            <a:ext cx="9161689" cy="5143501"/>
          </a:xfrm>
          <a:prstGeom prst="rect">
            <a:avLst/>
          </a:prstGeom>
          <a:noFill/>
          <a:extLst>
            <a:ext uri="{909E8E84-426E-40DD-AFC4-6F175D3DCCD1}">
              <a14:hiddenFill xmlns:a14="http://schemas.microsoft.com/office/drawing/2010/main">
                <a:solidFill>
                  <a:srgbClr val="FFFFFF"/>
                </a:solidFill>
              </a14:hiddenFill>
            </a:ext>
          </a:extLst>
        </p:spPr>
      </p:pic>
      <p:sp>
        <p:nvSpPr>
          <p:cNvPr id="34839" name="Rectangle 23">
            <a:hlinkClick r:id="rId3" action="ppaction://hlinksldjump"/>
            <a:extLst>
              <a:ext uri="{FF2B5EF4-FFF2-40B4-BE49-F238E27FC236}">
                <a16:creationId xmlns:a16="http://schemas.microsoft.com/office/drawing/2014/main" xmlns="" id="{BD793B7D-0BAA-4BEF-BCA9-3C735CECB21E}"/>
              </a:ext>
            </a:extLst>
          </p:cNvPr>
          <p:cNvSpPr>
            <a:spLocks noChangeArrowheads="1"/>
          </p:cNvSpPr>
          <p:nvPr/>
        </p:nvSpPr>
        <p:spPr bwMode="auto">
          <a:xfrm>
            <a:off x="-17690" y="2571750"/>
            <a:ext cx="4589690" cy="257175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0000CC"/>
                </a:solidFill>
              </a:rPr>
              <a:t>3</a:t>
            </a:r>
          </a:p>
        </p:txBody>
      </p:sp>
      <p:sp>
        <p:nvSpPr>
          <p:cNvPr id="34841" name="Rectangle 25">
            <a:hlinkClick r:id="" action="ppaction://noaction"/>
            <a:extLst>
              <a:ext uri="{FF2B5EF4-FFF2-40B4-BE49-F238E27FC236}">
                <a16:creationId xmlns:a16="http://schemas.microsoft.com/office/drawing/2014/main" xmlns="" id="{BE3139E2-6649-46E4-B2ED-A9476F7B7895}"/>
              </a:ext>
            </a:extLst>
          </p:cNvPr>
          <p:cNvSpPr>
            <a:spLocks noChangeArrowheads="1"/>
          </p:cNvSpPr>
          <p:nvPr/>
        </p:nvSpPr>
        <p:spPr bwMode="auto">
          <a:xfrm>
            <a:off x="4572000" y="2571750"/>
            <a:ext cx="4572000" cy="257175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0000CC"/>
                </a:solidFill>
              </a:rPr>
              <a:t>4</a:t>
            </a:r>
          </a:p>
        </p:txBody>
      </p:sp>
      <p:sp>
        <p:nvSpPr>
          <p:cNvPr id="34840" name="Rectangle 24">
            <a:hlinkClick r:id="rId4" action="ppaction://hlinksldjump"/>
            <a:extLst>
              <a:ext uri="{FF2B5EF4-FFF2-40B4-BE49-F238E27FC236}">
                <a16:creationId xmlns:a16="http://schemas.microsoft.com/office/drawing/2014/main" xmlns="" id="{4702AE98-36F6-475C-9354-31E4E75BF64D}"/>
              </a:ext>
            </a:extLst>
          </p:cNvPr>
          <p:cNvSpPr>
            <a:spLocks noChangeArrowheads="1"/>
          </p:cNvSpPr>
          <p:nvPr/>
        </p:nvSpPr>
        <p:spPr bwMode="auto">
          <a:xfrm>
            <a:off x="4572000" y="0"/>
            <a:ext cx="4572000" cy="257175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0000CC"/>
                </a:solidFill>
              </a:rPr>
              <a:t>2</a:t>
            </a:r>
          </a:p>
        </p:txBody>
      </p:sp>
      <p:sp>
        <p:nvSpPr>
          <p:cNvPr id="34834" name="Rectangle 18">
            <a:hlinkClick r:id="rId5" action="ppaction://hlinksldjump"/>
            <a:extLst>
              <a:ext uri="{FF2B5EF4-FFF2-40B4-BE49-F238E27FC236}">
                <a16:creationId xmlns:a16="http://schemas.microsoft.com/office/drawing/2014/main" xmlns="" id="{A00A1E36-A251-4028-A147-44FF0E62830B}"/>
              </a:ext>
            </a:extLst>
          </p:cNvPr>
          <p:cNvSpPr>
            <a:spLocks noChangeArrowheads="1"/>
          </p:cNvSpPr>
          <p:nvPr/>
        </p:nvSpPr>
        <p:spPr bwMode="auto">
          <a:xfrm>
            <a:off x="-17690" y="0"/>
            <a:ext cx="4589690" cy="257175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a:solidFill>
                  <a:srgbClr val="0000CC"/>
                </a:solidFill>
              </a:rPr>
              <a:t>1</a:t>
            </a:r>
          </a:p>
        </p:txBody>
      </p:sp>
      <p:sp>
        <p:nvSpPr>
          <p:cNvPr id="3079" name="AutoShape 7" descr="amadeo-avogadro-1.jpg">
            <a:extLst>
              <a:ext uri="{FF2B5EF4-FFF2-40B4-BE49-F238E27FC236}">
                <a16:creationId xmlns:a16="http://schemas.microsoft.com/office/drawing/2014/main" xmlns="" id="{1099CFA9-2760-4365-9B2C-E969187B2225}"/>
              </a:ext>
            </a:extLst>
          </p:cNvPr>
          <p:cNvSpPr>
            <a:spLocks noChangeAspect="1" noChangeArrowheads="1"/>
          </p:cNvSpPr>
          <p:nvPr/>
        </p:nvSpPr>
        <p:spPr bwMode="auto">
          <a:xfrm>
            <a:off x="4424363" y="2461022"/>
            <a:ext cx="296862" cy="22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080" name="AutoShape 9" descr="amadeo-avogadro-1.jpg">
            <a:extLst>
              <a:ext uri="{FF2B5EF4-FFF2-40B4-BE49-F238E27FC236}">
                <a16:creationId xmlns:a16="http://schemas.microsoft.com/office/drawing/2014/main" xmlns="" id="{99FB738F-D0FE-4601-9421-0F61B63597ED}"/>
              </a:ext>
            </a:extLst>
          </p:cNvPr>
          <p:cNvSpPr>
            <a:spLocks noChangeAspect="1" noChangeArrowheads="1"/>
          </p:cNvSpPr>
          <p:nvPr/>
        </p:nvSpPr>
        <p:spPr bwMode="auto">
          <a:xfrm>
            <a:off x="4424363" y="2461022"/>
            <a:ext cx="296862" cy="22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081" name="AutoShape 11" descr="amadeo-avogadro-1.jpg">
            <a:extLst>
              <a:ext uri="{FF2B5EF4-FFF2-40B4-BE49-F238E27FC236}">
                <a16:creationId xmlns:a16="http://schemas.microsoft.com/office/drawing/2014/main" xmlns="" id="{FB05FBD7-2488-4621-BBDD-5AA78A79AF8B}"/>
              </a:ext>
            </a:extLst>
          </p:cNvPr>
          <p:cNvSpPr>
            <a:spLocks noChangeAspect="1" noChangeArrowheads="1"/>
          </p:cNvSpPr>
          <p:nvPr/>
        </p:nvSpPr>
        <p:spPr bwMode="auto">
          <a:xfrm>
            <a:off x="4424363" y="2461022"/>
            <a:ext cx="296862" cy="22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082" name="AutoShape 13" descr="amadeo-avogadro-1.jpg">
            <a:extLst>
              <a:ext uri="{FF2B5EF4-FFF2-40B4-BE49-F238E27FC236}">
                <a16:creationId xmlns:a16="http://schemas.microsoft.com/office/drawing/2014/main" xmlns="" id="{CBAE2EC2-73D4-4154-B4D0-E48F6EDD640E}"/>
              </a:ext>
            </a:extLst>
          </p:cNvPr>
          <p:cNvSpPr>
            <a:spLocks noChangeAspect="1" noChangeArrowheads="1"/>
          </p:cNvSpPr>
          <p:nvPr/>
        </p:nvSpPr>
        <p:spPr bwMode="auto">
          <a:xfrm>
            <a:off x="4424363" y="2461022"/>
            <a:ext cx="296862" cy="22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3083" name="AutoShape 30">
            <a:hlinkClick r:id="rId6" action="ppaction://hlinksldjump" highlightClick="1"/>
            <a:extLst>
              <a:ext uri="{FF2B5EF4-FFF2-40B4-BE49-F238E27FC236}">
                <a16:creationId xmlns:a16="http://schemas.microsoft.com/office/drawing/2014/main" xmlns="" id="{5B2708E9-77DB-4A83-BB7A-9F10C8538F1E}"/>
              </a:ext>
            </a:extLst>
          </p:cNvPr>
          <p:cNvSpPr>
            <a:spLocks noChangeArrowheads="1"/>
          </p:cNvSpPr>
          <p:nvPr/>
        </p:nvSpPr>
        <p:spPr bwMode="auto">
          <a:xfrm>
            <a:off x="7467600" y="4572000"/>
            <a:ext cx="609600" cy="3429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840"/>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withEffect">
                                  <p:stCondLst>
                                    <p:cond delay="0"/>
                                  </p:stCondLst>
                                  <p:childTnLst>
                                    <p:animEffect transition="out" filter="box(in)">
                                      <p:cBhvr>
                                        <p:cTn id="6" dur="500"/>
                                        <p:tgtEl>
                                          <p:spTgt spid="34840"/>
                                        </p:tgtEl>
                                      </p:cBhvr>
                                    </p:animEffect>
                                    <p:set>
                                      <p:cBhvr>
                                        <p:cTn id="7" dur="1" fill="hold">
                                          <p:stCondLst>
                                            <p:cond delay="499"/>
                                          </p:stCondLst>
                                        </p:cTn>
                                        <p:tgtEl>
                                          <p:spTgt spid="34840"/>
                                        </p:tgtEl>
                                        <p:attrNameLst>
                                          <p:attrName>style.visibility</p:attrName>
                                        </p:attrNameLst>
                                      </p:cBhvr>
                                      <p:to>
                                        <p:strVal val="hidden"/>
                                      </p:to>
                                    </p:set>
                                  </p:childTnLst>
                                </p:cTn>
                              </p:par>
                            </p:childTnLst>
                          </p:cTn>
                        </p:par>
                      </p:childTnLst>
                    </p:cTn>
                  </p:par>
                </p:childTnLst>
              </p:cTn>
              <p:nextCondLst>
                <p:cond evt="onClick" delay="0">
                  <p:tgtEl>
                    <p:spTgt spid="34840"/>
                  </p:tgtEl>
                </p:cond>
              </p:nextCondLst>
            </p:seq>
            <p:seq concurrent="1" nextAc="seek">
              <p:cTn id="8" restart="whenNotActive" fill="hold" evtFilter="cancelBubble" nodeType="interactiveSeq">
                <p:stCondLst>
                  <p:cond evt="onClick" delay="0">
                    <p:tgtEl>
                      <p:spTgt spid="3484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withEffect">
                                  <p:stCondLst>
                                    <p:cond delay="0"/>
                                  </p:stCondLst>
                                  <p:childTnLst>
                                    <p:animEffect transition="out" filter="box(in)">
                                      <p:cBhvr>
                                        <p:cTn id="12" dur="500"/>
                                        <p:tgtEl>
                                          <p:spTgt spid="34841"/>
                                        </p:tgtEl>
                                      </p:cBhvr>
                                    </p:animEffect>
                                    <p:set>
                                      <p:cBhvr>
                                        <p:cTn id="13" dur="1" fill="hold">
                                          <p:stCondLst>
                                            <p:cond delay="499"/>
                                          </p:stCondLst>
                                        </p:cTn>
                                        <p:tgtEl>
                                          <p:spTgt spid="34841"/>
                                        </p:tgtEl>
                                        <p:attrNameLst>
                                          <p:attrName>style.visibility</p:attrName>
                                        </p:attrNameLst>
                                      </p:cBhvr>
                                      <p:to>
                                        <p:strVal val="hidden"/>
                                      </p:to>
                                    </p:set>
                                  </p:childTnLst>
                                </p:cTn>
                              </p:par>
                            </p:childTnLst>
                          </p:cTn>
                        </p:par>
                      </p:childTnLst>
                    </p:cTn>
                  </p:par>
                </p:childTnLst>
              </p:cTn>
              <p:nextCondLst>
                <p:cond evt="onClick" delay="0">
                  <p:tgtEl>
                    <p:spTgt spid="34841"/>
                  </p:tgtEl>
                </p:cond>
              </p:nextCondLst>
            </p:seq>
            <p:seq concurrent="1" nextAc="seek">
              <p:cTn id="14" restart="whenNotActive" fill="hold" evtFilter="cancelBubble" nodeType="interactiveSeq">
                <p:stCondLst>
                  <p:cond evt="onClick" delay="0">
                    <p:tgtEl>
                      <p:spTgt spid="34839"/>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withEffect">
                                  <p:stCondLst>
                                    <p:cond delay="0"/>
                                  </p:stCondLst>
                                  <p:childTnLst>
                                    <p:animEffect transition="out" filter="box(in)">
                                      <p:cBhvr>
                                        <p:cTn id="18" dur="500"/>
                                        <p:tgtEl>
                                          <p:spTgt spid="34839"/>
                                        </p:tgtEl>
                                      </p:cBhvr>
                                    </p:animEffect>
                                    <p:set>
                                      <p:cBhvr>
                                        <p:cTn id="19" dur="1" fill="hold">
                                          <p:stCondLst>
                                            <p:cond delay="499"/>
                                          </p:stCondLst>
                                        </p:cTn>
                                        <p:tgtEl>
                                          <p:spTgt spid="34839"/>
                                        </p:tgtEl>
                                        <p:attrNameLst>
                                          <p:attrName>style.visibility</p:attrName>
                                        </p:attrNameLst>
                                      </p:cBhvr>
                                      <p:to>
                                        <p:strVal val="hidden"/>
                                      </p:to>
                                    </p:set>
                                  </p:childTnLst>
                                </p:cTn>
                              </p:par>
                            </p:childTnLst>
                          </p:cTn>
                        </p:par>
                      </p:childTnLst>
                    </p:cTn>
                  </p:par>
                </p:childTnLst>
              </p:cTn>
              <p:nextCondLst>
                <p:cond evt="onClick" delay="0">
                  <p:tgtEl>
                    <p:spTgt spid="34839"/>
                  </p:tgtEl>
                </p:cond>
              </p:nextCondLst>
            </p:seq>
            <p:seq concurrent="1" nextAc="seek">
              <p:cTn id="20" restart="whenNotActive" fill="hold" evtFilter="cancelBubble" nodeType="interactiveSeq">
                <p:stCondLst>
                  <p:cond evt="onClick" delay="0">
                    <p:tgtEl>
                      <p:spTgt spid="3483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withEffect">
                                  <p:stCondLst>
                                    <p:cond delay="0"/>
                                  </p:stCondLst>
                                  <p:childTnLst>
                                    <p:animEffect transition="out" filter="box(in)">
                                      <p:cBhvr>
                                        <p:cTn id="24" dur="500"/>
                                        <p:tgtEl>
                                          <p:spTgt spid="34834"/>
                                        </p:tgtEl>
                                      </p:cBhvr>
                                    </p:animEffect>
                                    <p:set>
                                      <p:cBhvr>
                                        <p:cTn id="25" dur="1" fill="hold">
                                          <p:stCondLst>
                                            <p:cond delay="499"/>
                                          </p:stCondLst>
                                        </p:cTn>
                                        <p:tgtEl>
                                          <p:spTgt spid="34834"/>
                                        </p:tgtEl>
                                        <p:attrNameLst>
                                          <p:attrName>style.visibility</p:attrName>
                                        </p:attrNameLst>
                                      </p:cBhvr>
                                      <p:to>
                                        <p:strVal val="hidden"/>
                                      </p:to>
                                    </p:set>
                                  </p:childTnLst>
                                </p:cTn>
                              </p:par>
                            </p:childTnLst>
                          </p:cTn>
                        </p:par>
                      </p:childTnLst>
                    </p:cTn>
                  </p:par>
                </p:childTnLst>
              </p:cTn>
              <p:nextCondLst>
                <p:cond evt="onClick" delay="0">
                  <p:tgtEl>
                    <p:spTgt spid="34834"/>
                  </p:tgtEl>
                </p:cond>
              </p:nextCondLst>
            </p:seq>
          </p:childTnLst>
        </p:cTn>
      </p:par>
    </p:tnLst>
    <p:bldLst>
      <p:bldP spid="34839" grpId="0" animBg="1"/>
      <p:bldP spid="34841" grpId="0" animBg="1"/>
      <p:bldP spid="34840" grpId="0" animBg="1"/>
      <p:bldP spid="348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E5BFE57F-4841-4254-B815-025DB991C679}"/>
              </a:ext>
            </a:extLst>
          </p:cNvPr>
          <p:cNvSpPr>
            <a:spLocks noGrp="1" noChangeArrowheads="1"/>
          </p:cNvSpPr>
          <p:nvPr>
            <p:ph type="title"/>
          </p:nvPr>
        </p:nvSpPr>
        <p:spPr>
          <a:xfrm>
            <a:off x="925629" y="742950"/>
            <a:ext cx="8229600" cy="857250"/>
          </a:xfrm>
        </p:spPr>
        <p:txBody>
          <a:bodyPr>
            <a:normAutofit/>
          </a:bodyPr>
          <a:lstStyle/>
          <a:p>
            <a:pPr algn="l"/>
            <a:r>
              <a:rPr lang="en-US" altLang="en-US" sz="2800" b="1">
                <a:solidFill>
                  <a:srgbClr val="C00000"/>
                </a:solidFill>
                <a:latin typeface="Times New Roman" pitchFamily="18" charset="0"/>
                <a:cs typeface="Times New Roman" panose="02020603050405020304" pitchFamily="18" charset="0"/>
              </a:rPr>
              <a:t>Câu 1. </a:t>
            </a:r>
            <a:r>
              <a:rPr lang="en-US" sz="2800">
                <a:solidFill>
                  <a:srgbClr val="FF0000"/>
                </a:solidFill>
                <a:latin typeface="Times New Roman" pitchFamily="18" charset="0"/>
              </a:rPr>
              <a:t>Chất tinh khiết được tạo ra từ</a:t>
            </a:r>
            <a:endParaRPr lang="en-US" altLang="en-US" sz="2800">
              <a:solidFill>
                <a:srgbClr val="C00000"/>
              </a:solidFill>
              <a:latin typeface="Times New Roman" pitchFamily="18" charset="0"/>
              <a:cs typeface="Times New Roman" pitchFamily="18" charset="0"/>
            </a:endParaRPr>
          </a:p>
        </p:txBody>
      </p:sp>
      <p:sp>
        <p:nvSpPr>
          <p:cNvPr id="5135" name="Text Box 15">
            <a:hlinkClick r:id="rId2" action="ppaction://hlinksldjump"/>
            <a:extLst>
              <a:ext uri="{FF2B5EF4-FFF2-40B4-BE49-F238E27FC236}">
                <a16:creationId xmlns:a16="http://schemas.microsoft.com/office/drawing/2014/main" xmlns="" id="{A443B85F-7161-4F78-A33C-718915B10FBD}"/>
              </a:ext>
            </a:extLst>
          </p:cNvPr>
          <p:cNvSpPr txBox="1">
            <a:spLocks noChangeArrowheads="1"/>
          </p:cNvSpPr>
          <p:nvPr/>
        </p:nvSpPr>
        <p:spPr bwMode="auto">
          <a:xfrm>
            <a:off x="990600" y="1714500"/>
            <a:ext cx="350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2060"/>
                </a:solidFill>
                <a:latin typeface="Times New Roman" pitchFamily="18" charset="0"/>
                <a:cs typeface="Times New Roman" pitchFamily="18" charset="0"/>
              </a:rPr>
              <a:t>A. một chất duy nhất.</a:t>
            </a:r>
          </a:p>
        </p:txBody>
      </p:sp>
      <p:sp>
        <p:nvSpPr>
          <p:cNvPr id="5136" name="Text Box 16">
            <a:extLst>
              <a:ext uri="{FF2B5EF4-FFF2-40B4-BE49-F238E27FC236}">
                <a16:creationId xmlns:a16="http://schemas.microsoft.com/office/drawing/2014/main" xmlns="" id="{BEEF44DB-E815-4ECE-B593-D5A30A4A4C2B}"/>
              </a:ext>
            </a:extLst>
          </p:cNvPr>
          <p:cNvSpPr txBox="1">
            <a:spLocks noChangeArrowheads="1"/>
          </p:cNvSpPr>
          <p:nvPr/>
        </p:nvSpPr>
        <p:spPr bwMode="auto">
          <a:xfrm>
            <a:off x="4724400" y="1714500"/>
            <a:ext cx="426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2060"/>
                </a:solidFill>
                <a:latin typeface="Times New Roman" pitchFamily="18" charset="0"/>
                <a:cs typeface="Times New Roman" pitchFamily="18" charset="0"/>
              </a:rPr>
              <a:t>B. một nguyên tố duy nhất.</a:t>
            </a:r>
          </a:p>
        </p:txBody>
      </p:sp>
      <p:sp>
        <p:nvSpPr>
          <p:cNvPr id="6" name="Text Box 16">
            <a:extLst>
              <a:ext uri="{FF2B5EF4-FFF2-40B4-BE49-F238E27FC236}">
                <a16:creationId xmlns:a16="http://schemas.microsoft.com/office/drawing/2014/main" xmlns="" id="{43AFC209-1335-4120-A654-1258BCF0D7FA}"/>
              </a:ext>
            </a:extLst>
          </p:cNvPr>
          <p:cNvSpPr txBox="1">
            <a:spLocks noChangeArrowheads="1"/>
          </p:cNvSpPr>
          <p:nvPr/>
        </p:nvSpPr>
        <p:spPr bwMode="auto">
          <a:xfrm>
            <a:off x="990600" y="2571750"/>
            <a:ext cx="381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2060"/>
                </a:solidFill>
                <a:latin typeface="Times New Roman" pitchFamily="18" charset="0"/>
                <a:cs typeface="Times New Roman" pitchFamily="18" charset="0"/>
              </a:rPr>
              <a:t>C. một nguyên tử.</a:t>
            </a:r>
          </a:p>
        </p:txBody>
      </p:sp>
      <p:sp>
        <p:nvSpPr>
          <p:cNvPr id="7" name="Text Box 16">
            <a:extLst>
              <a:ext uri="{FF2B5EF4-FFF2-40B4-BE49-F238E27FC236}">
                <a16:creationId xmlns:a16="http://schemas.microsoft.com/office/drawing/2014/main" xmlns="" id="{237A1DF2-2EFF-4818-86F7-F482E0C0473C}"/>
              </a:ext>
            </a:extLst>
          </p:cNvPr>
          <p:cNvSpPr txBox="1">
            <a:spLocks noChangeArrowheads="1"/>
          </p:cNvSpPr>
          <p:nvPr/>
        </p:nvSpPr>
        <p:spPr bwMode="auto">
          <a:xfrm>
            <a:off x="4800600" y="2567875"/>
            <a:ext cx="3314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2060"/>
                </a:solidFill>
                <a:latin typeface="Times New Roman" pitchFamily="18" charset="0"/>
                <a:cs typeface="Times New Roman" pitchFamily="18" charset="0"/>
              </a:rPr>
              <a:t>D. </a:t>
            </a:r>
            <a:r>
              <a:rPr lang="en-US" altLang="en-US" sz="2800" smtClean="0">
                <a:solidFill>
                  <a:srgbClr val="002060"/>
                </a:solidFill>
                <a:latin typeface="Times New Roman" pitchFamily="18" charset="0"/>
                <a:cs typeface="Times New Roman" pitchFamily="18" charset="0"/>
              </a:rPr>
              <a:t>hai </a:t>
            </a:r>
            <a:r>
              <a:rPr lang="en-US" altLang="en-US" sz="2800">
                <a:solidFill>
                  <a:srgbClr val="002060"/>
                </a:solidFill>
                <a:latin typeface="Times New Roman" pitchFamily="18" charset="0"/>
                <a:cs typeface="Times New Roman" pitchFamily="18" charset="0"/>
              </a:rPr>
              <a:t>chất khác nhau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35"/>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5135"/>
                                        </p:tgtEl>
                                      </p:cBhvr>
                                    </p:animEffect>
                                    <p:set>
                                      <p:cBhvr>
                                        <p:cTn id="7" dur="1" fill="hold">
                                          <p:stCondLst>
                                            <p:cond delay="499"/>
                                          </p:stCondLst>
                                        </p:cTn>
                                        <p:tgtEl>
                                          <p:spTgt spid="5135"/>
                                        </p:tgtEl>
                                        <p:attrNameLst>
                                          <p:attrName>style.visibility</p:attrName>
                                        </p:attrNameLst>
                                      </p:cBhvr>
                                      <p:to>
                                        <p:strVal val="hidden"/>
                                      </p:to>
                                    </p:set>
                                  </p:childTnLst>
                                </p:cTn>
                              </p:par>
                            </p:childTnLst>
                          </p:cTn>
                        </p:par>
                      </p:childTnLst>
                    </p:cTn>
                  </p:par>
                </p:childTnLst>
              </p:cTn>
              <p:nextCondLst>
                <p:cond evt="onClick" delay="0">
                  <p:tgtEl>
                    <p:spTgt spid="5135"/>
                  </p:tgtEl>
                </p:cond>
              </p:nextCondLst>
            </p:seq>
            <p:seq concurrent="1" nextAc="seek">
              <p:cTn id="8" restart="whenNotActive" fill="hold" evtFilter="cancelBubble" nodeType="interactiveSeq">
                <p:stCondLst>
                  <p:cond evt="onClick" delay="0">
                    <p:tgtEl>
                      <p:spTgt spid="513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8" presetClass="emph" presetSubtype="0" fill="hold" grpId="0" nodeType="clickEffect">
                                  <p:stCondLst>
                                    <p:cond delay="0"/>
                                  </p:stCondLst>
                                  <p:childTnLst>
                                    <p:animRot by="21600000">
                                      <p:cBhvr>
                                        <p:cTn id="12" dur="2000" fill="hold"/>
                                        <p:tgtEl>
                                          <p:spTgt spid="5136"/>
                                        </p:tgtEl>
                                        <p:attrNameLst>
                                          <p:attrName>r</p:attrName>
                                        </p:attrNameLst>
                                      </p:cBhvr>
                                    </p:animRot>
                                  </p:childTnLst>
                                </p:cTn>
                              </p:par>
                            </p:childTnLst>
                          </p:cTn>
                        </p:par>
                      </p:childTnLst>
                    </p:cTn>
                  </p:par>
                </p:childTnLst>
              </p:cTn>
              <p:nextCondLst>
                <p:cond evt="onClick" delay="0">
                  <p:tgtEl>
                    <p:spTgt spid="5136"/>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8" presetClass="emph" presetSubtype="0" fill="hold" grpId="0" nodeType="clickEffect">
                                  <p:stCondLst>
                                    <p:cond delay="0"/>
                                  </p:stCondLst>
                                  <p:childTnLst>
                                    <p:animRot by="21600000">
                                      <p:cBhvr>
                                        <p:cTn id="17" dur="2000" fill="hold"/>
                                        <p:tgtEl>
                                          <p:spTgt spid="6"/>
                                        </p:tgtEl>
                                        <p:attrNameLst>
                                          <p:attrName>r</p:attrName>
                                        </p:attrNameLst>
                                      </p:cBhvr>
                                    </p:animRo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8" presetClass="emph" presetSubtype="0" fill="hold" grpId="0" nodeType="clickEffect">
                                  <p:stCondLst>
                                    <p:cond delay="0"/>
                                  </p:stCondLst>
                                  <p:childTnLst>
                                    <p:animRot by="21600000">
                                      <p:cBhvr>
                                        <p:cTn id="22" dur="2000" fill="hold"/>
                                        <p:tgtEl>
                                          <p:spTgt spid="7"/>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5135" grpId="0"/>
      <p:bldP spid="5136"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D918E087-061B-4A69-BE69-17C991E7EB1E}"/>
              </a:ext>
            </a:extLst>
          </p:cNvPr>
          <p:cNvSpPr>
            <a:spLocks noGrp="1" noChangeArrowheads="1"/>
          </p:cNvSpPr>
          <p:nvPr>
            <p:ph type="title" idx="4294967295"/>
          </p:nvPr>
        </p:nvSpPr>
        <p:spPr>
          <a:xfrm>
            <a:off x="228600" y="342900"/>
            <a:ext cx="8915400" cy="1200150"/>
          </a:xfrm>
        </p:spPr>
        <p:txBody>
          <a:bodyPr>
            <a:normAutofit/>
          </a:bodyPr>
          <a:lstStyle/>
          <a:p>
            <a:pPr algn="l"/>
            <a:r>
              <a:rPr lang="en-US" altLang="en-US" sz="2800" b="1">
                <a:solidFill>
                  <a:srgbClr val="C00000"/>
                </a:solidFill>
                <a:latin typeface="Times New Roman" pitchFamily="18" charset="0"/>
                <a:cs typeface="Times New Roman" panose="02020603050405020304" pitchFamily="18" charset="0"/>
              </a:rPr>
              <a:t>Câu </a:t>
            </a:r>
            <a:r>
              <a:rPr lang="en-US" altLang="en-US" sz="2800" b="1" smtClean="0">
                <a:solidFill>
                  <a:srgbClr val="C00000"/>
                </a:solidFill>
                <a:latin typeface="Times New Roman" panose="02020603050405020304" pitchFamily="18" charset="0"/>
                <a:cs typeface="Times New Roman" panose="02020603050405020304" pitchFamily="18" charset="0"/>
              </a:rPr>
              <a:t>2. </a:t>
            </a:r>
            <a:r>
              <a:rPr lang="en-US" sz="2800">
                <a:solidFill>
                  <a:srgbClr val="FF0000"/>
                </a:solidFill>
                <a:latin typeface="Times New Roman" pitchFamily="18" charset="0"/>
              </a:rPr>
              <a:t>Để phân biệt chất tinh khiết và hỗn hợp ta dựa vào</a:t>
            </a:r>
            <a:endParaRPr lang="en-US" altLang="en-US" sz="2800" b="1">
              <a:solidFill>
                <a:srgbClr val="C00000"/>
              </a:solidFill>
              <a:latin typeface="Times New Roman" pitchFamily="18" charset="0"/>
              <a:cs typeface="Times New Roman" pitchFamily="18" charset="0"/>
            </a:endParaRPr>
          </a:p>
        </p:txBody>
      </p:sp>
      <p:sp>
        <p:nvSpPr>
          <p:cNvPr id="41988" name="Text Box 4">
            <a:hlinkClick r:id="rId2" action="ppaction://hlinksldjump"/>
            <a:extLst>
              <a:ext uri="{FF2B5EF4-FFF2-40B4-BE49-F238E27FC236}">
                <a16:creationId xmlns:a16="http://schemas.microsoft.com/office/drawing/2014/main" xmlns="" id="{D82AB64A-94EC-48FD-8BA3-4D5C90ED374D}"/>
              </a:ext>
            </a:extLst>
          </p:cNvPr>
          <p:cNvSpPr txBox="1">
            <a:spLocks noChangeArrowheads="1"/>
          </p:cNvSpPr>
          <p:nvPr/>
        </p:nvSpPr>
        <p:spPr bwMode="auto">
          <a:xfrm>
            <a:off x="4953000" y="2114550"/>
            <a:ext cx="34351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2060"/>
                </a:solidFill>
                <a:latin typeface="Times New Roman" pitchFamily="18" charset="0"/>
                <a:cs typeface="Times New Roman" pitchFamily="18" charset="0"/>
              </a:rPr>
              <a:t>D. số chất tạo nên</a:t>
            </a:r>
          </a:p>
        </p:txBody>
      </p:sp>
      <p:sp>
        <p:nvSpPr>
          <p:cNvPr id="41989" name="Text Box 5">
            <a:extLst>
              <a:ext uri="{FF2B5EF4-FFF2-40B4-BE49-F238E27FC236}">
                <a16:creationId xmlns:a16="http://schemas.microsoft.com/office/drawing/2014/main" xmlns="" id="{2F0E63FE-FE51-4046-8952-CBB4069EE3F2}"/>
              </a:ext>
            </a:extLst>
          </p:cNvPr>
          <p:cNvSpPr txBox="1">
            <a:spLocks noChangeArrowheads="1"/>
          </p:cNvSpPr>
          <p:nvPr/>
        </p:nvSpPr>
        <p:spPr bwMode="auto">
          <a:xfrm>
            <a:off x="914400" y="1600200"/>
            <a:ext cx="388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2060"/>
                </a:solidFill>
                <a:latin typeface="Times New Roman" pitchFamily="18" charset="0"/>
                <a:cs typeface="Times New Roman" pitchFamily="18" charset="0"/>
              </a:rPr>
              <a:t>A. tính chất của chất.</a:t>
            </a:r>
          </a:p>
        </p:txBody>
      </p:sp>
      <p:sp>
        <p:nvSpPr>
          <p:cNvPr id="41990" name="Text Box 6">
            <a:extLst>
              <a:ext uri="{FF2B5EF4-FFF2-40B4-BE49-F238E27FC236}">
                <a16:creationId xmlns:a16="http://schemas.microsoft.com/office/drawing/2014/main" xmlns="" id="{9C3601FC-5D45-4457-8854-6F69B4420207}"/>
              </a:ext>
            </a:extLst>
          </p:cNvPr>
          <p:cNvSpPr txBox="1">
            <a:spLocks noChangeArrowheads="1"/>
          </p:cNvSpPr>
          <p:nvPr/>
        </p:nvSpPr>
        <p:spPr bwMode="auto">
          <a:xfrm>
            <a:off x="4963318" y="1543050"/>
            <a:ext cx="34948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2060"/>
                </a:solidFill>
                <a:latin typeface="Times New Roman" pitchFamily="18" charset="0"/>
                <a:cs typeface="Times New Roman" pitchFamily="18" charset="0"/>
              </a:rPr>
              <a:t>B. thể của chất</a:t>
            </a:r>
          </a:p>
        </p:txBody>
      </p:sp>
      <p:sp>
        <p:nvSpPr>
          <p:cNvPr id="41991" name="Text Box 7">
            <a:extLst>
              <a:ext uri="{FF2B5EF4-FFF2-40B4-BE49-F238E27FC236}">
                <a16:creationId xmlns:a16="http://schemas.microsoft.com/office/drawing/2014/main" xmlns="" id="{B31371B0-F5D4-46CC-A280-F0B74AE38EB9}"/>
              </a:ext>
            </a:extLst>
          </p:cNvPr>
          <p:cNvSpPr txBox="1">
            <a:spLocks noChangeArrowheads="1"/>
          </p:cNvSpPr>
          <p:nvPr/>
        </p:nvSpPr>
        <p:spPr bwMode="auto">
          <a:xfrm>
            <a:off x="914400" y="2122185"/>
            <a:ext cx="3238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2060"/>
                </a:solidFill>
                <a:latin typeface="Times New Roman" pitchFamily="18" charset="0"/>
                <a:cs typeface="Times New Roman" pitchFamily="18" charset="0"/>
              </a:rPr>
              <a:t>C. mùi vị của chất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98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1988"/>
                                        </p:tgtEl>
                                      </p:cBhvr>
                                    </p:animEffect>
                                    <p:set>
                                      <p:cBhvr>
                                        <p:cTn id="7" dur="1" fill="hold">
                                          <p:stCondLst>
                                            <p:cond delay="499"/>
                                          </p:stCondLst>
                                        </p:cTn>
                                        <p:tgtEl>
                                          <p:spTgt spid="41988"/>
                                        </p:tgtEl>
                                        <p:attrNameLst>
                                          <p:attrName>style.visibility</p:attrName>
                                        </p:attrNameLst>
                                      </p:cBhvr>
                                      <p:to>
                                        <p:strVal val="hidden"/>
                                      </p:to>
                                    </p:set>
                                  </p:childTnLst>
                                </p:cTn>
                              </p:par>
                            </p:childTnLst>
                          </p:cTn>
                        </p:par>
                      </p:childTnLst>
                    </p:cTn>
                  </p:par>
                </p:childTnLst>
              </p:cTn>
              <p:nextCondLst>
                <p:cond evt="onClick" delay="0">
                  <p:tgtEl>
                    <p:spTgt spid="41988"/>
                  </p:tgtEl>
                </p:cond>
              </p:nextCondLst>
            </p:seq>
            <p:seq concurrent="1" nextAc="seek">
              <p:cTn id="8" restart="whenNotActive" fill="hold" evtFilter="cancelBubble" nodeType="interactiveSeq">
                <p:stCondLst>
                  <p:cond evt="onClick" delay="0">
                    <p:tgtEl>
                      <p:spTgt spid="4198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8" presetClass="emph" presetSubtype="0" fill="hold" grpId="0" nodeType="clickEffect">
                                  <p:stCondLst>
                                    <p:cond delay="0"/>
                                  </p:stCondLst>
                                  <p:childTnLst>
                                    <p:animRot by="21600000">
                                      <p:cBhvr>
                                        <p:cTn id="12" dur="2000" fill="hold"/>
                                        <p:tgtEl>
                                          <p:spTgt spid="41989"/>
                                        </p:tgtEl>
                                        <p:attrNameLst>
                                          <p:attrName>r</p:attrName>
                                        </p:attrNameLst>
                                      </p:cBhvr>
                                    </p:animRot>
                                  </p:childTnLst>
                                </p:cTn>
                              </p:par>
                            </p:childTnLst>
                          </p:cTn>
                        </p:par>
                      </p:childTnLst>
                    </p:cTn>
                  </p:par>
                </p:childTnLst>
              </p:cTn>
              <p:nextCondLst>
                <p:cond evt="onClick" delay="0">
                  <p:tgtEl>
                    <p:spTgt spid="41989"/>
                  </p:tgtEl>
                </p:cond>
              </p:nextCondLst>
            </p:seq>
            <p:seq concurrent="1" nextAc="seek">
              <p:cTn id="13" restart="whenNotActive" fill="hold" evtFilter="cancelBubble" nodeType="interactiveSeq">
                <p:stCondLst>
                  <p:cond evt="onClick" delay="0">
                    <p:tgtEl>
                      <p:spTgt spid="41990"/>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8" presetClass="emph" presetSubtype="0" fill="hold" grpId="0" nodeType="clickEffect">
                                  <p:stCondLst>
                                    <p:cond delay="0"/>
                                  </p:stCondLst>
                                  <p:childTnLst>
                                    <p:animRot by="21600000">
                                      <p:cBhvr>
                                        <p:cTn id="17" dur="2000" fill="hold"/>
                                        <p:tgtEl>
                                          <p:spTgt spid="41990"/>
                                        </p:tgtEl>
                                        <p:attrNameLst>
                                          <p:attrName>r</p:attrName>
                                        </p:attrNameLst>
                                      </p:cBhvr>
                                    </p:animRot>
                                  </p:childTnLst>
                                </p:cTn>
                              </p:par>
                            </p:childTnLst>
                          </p:cTn>
                        </p:par>
                      </p:childTnLst>
                    </p:cTn>
                  </p:par>
                </p:childTnLst>
              </p:cTn>
              <p:nextCondLst>
                <p:cond evt="onClick" delay="0">
                  <p:tgtEl>
                    <p:spTgt spid="41990"/>
                  </p:tgtEl>
                </p:cond>
              </p:nextCondLst>
            </p:seq>
            <p:seq concurrent="1" nextAc="seek">
              <p:cTn id="18" restart="whenNotActive" fill="hold" evtFilter="cancelBubble" nodeType="interactiveSeq">
                <p:stCondLst>
                  <p:cond evt="onClick" delay="0">
                    <p:tgtEl>
                      <p:spTgt spid="41991"/>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8" presetClass="emph" presetSubtype="0" fill="hold" grpId="0" nodeType="clickEffect">
                                  <p:stCondLst>
                                    <p:cond delay="0"/>
                                  </p:stCondLst>
                                  <p:childTnLst>
                                    <p:animRot by="21600000">
                                      <p:cBhvr>
                                        <p:cTn id="22" dur="2000" fill="hold"/>
                                        <p:tgtEl>
                                          <p:spTgt spid="41991"/>
                                        </p:tgtEl>
                                        <p:attrNameLst>
                                          <p:attrName>r</p:attrName>
                                        </p:attrNameLst>
                                      </p:cBhvr>
                                    </p:animRot>
                                  </p:childTnLst>
                                </p:cTn>
                              </p:par>
                            </p:childTnLst>
                          </p:cTn>
                        </p:par>
                      </p:childTnLst>
                    </p:cTn>
                  </p:par>
                </p:childTnLst>
              </p:cTn>
              <p:nextCondLst>
                <p:cond evt="onClick" delay="0">
                  <p:tgtEl>
                    <p:spTgt spid="41991"/>
                  </p:tgtEl>
                </p:cond>
              </p:nextCondLst>
            </p:seq>
          </p:childTnLst>
        </p:cTn>
      </p:par>
    </p:tnLst>
    <p:bldLst>
      <p:bldP spid="41988" grpId="0"/>
      <p:bldP spid="41989" grpId="0"/>
      <p:bldP spid="41990" grpId="0"/>
      <p:bldP spid="4199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a:hlinkClick r:id="rId2" action="ppaction://hlinksldjump"/>
            <a:extLst>
              <a:ext uri="{FF2B5EF4-FFF2-40B4-BE49-F238E27FC236}">
                <a16:creationId xmlns:a16="http://schemas.microsoft.com/office/drawing/2014/main" xmlns="" id="{CD9A6EA2-E160-4F33-855C-0BDE1C4768B1}"/>
              </a:ext>
            </a:extLst>
          </p:cNvPr>
          <p:cNvSpPr txBox="1">
            <a:spLocks noChangeArrowheads="1"/>
          </p:cNvSpPr>
          <p:nvPr/>
        </p:nvSpPr>
        <p:spPr bwMode="auto">
          <a:xfrm>
            <a:off x="1295401" y="2233940"/>
            <a:ext cx="4724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2060"/>
                </a:solidFill>
                <a:latin typeface="Times New Roman" pitchFamily="18" charset="0"/>
                <a:cs typeface="Times New Roman" pitchFamily="18" charset="0"/>
              </a:rPr>
              <a:t>C. nhiều chất trộn lẫn vào </a:t>
            </a:r>
            <a:r>
              <a:rPr lang="en-US" altLang="en-US" sz="2800" smtClean="0">
                <a:solidFill>
                  <a:srgbClr val="002060"/>
                </a:solidFill>
                <a:latin typeface="Times New Roman" pitchFamily="18" charset="0"/>
                <a:cs typeface="Times New Roman" pitchFamily="18" charset="0"/>
              </a:rPr>
              <a:t>nhau.</a:t>
            </a:r>
            <a:endParaRPr lang="en-US" altLang="en-US" sz="2800">
              <a:solidFill>
                <a:srgbClr val="002060"/>
              </a:solidFill>
              <a:latin typeface="Times New Roman" pitchFamily="18" charset="0"/>
              <a:cs typeface="Times New Roman" pitchFamily="18" charset="0"/>
            </a:endParaRPr>
          </a:p>
        </p:txBody>
      </p:sp>
      <p:sp>
        <p:nvSpPr>
          <p:cNvPr id="43013" name="Text Box 5">
            <a:extLst>
              <a:ext uri="{FF2B5EF4-FFF2-40B4-BE49-F238E27FC236}">
                <a16:creationId xmlns:a16="http://schemas.microsoft.com/office/drawing/2014/main" xmlns="" id="{011919EF-A72E-4843-8E12-72B95147C462}"/>
              </a:ext>
            </a:extLst>
          </p:cNvPr>
          <p:cNvSpPr txBox="1">
            <a:spLocks noChangeArrowheads="1"/>
          </p:cNvSpPr>
          <p:nvPr/>
        </p:nvSpPr>
        <p:spPr bwMode="auto">
          <a:xfrm>
            <a:off x="1292170" y="1134130"/>
            <a:ext cx="48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2060"/>
                </a:solidFill>
                <a:latin typeface="Times New Roman" pitchFamily="18" charset="0"/>
                <a:cs typeface="Times New Roman" pitchFamily="18" charset="0"/>
              </a:rPr>
              <a:t>A. nhiều nguyên </a:t>
            </a:r>
            <a:r>
              <a:rPr lang="en-US" altLang="en-US" sz="2800" smtClean="0">
                <a:solidFill>
                  <a:srgbClr val="002060"/>
                </a:solidFill>
                <a:latin typeface="Times New Roman" pitchFamily="18" charset="0"/>
                <a:cs typeface="Times New Roman" pitchFamily="18" charset="0"/>
              </a:rPr>
              <a:t>tử.</a:t>
            </a:r>
            <a:endParaRPr lang="en-US" altLang="en-US" sz="2800">
              <a:solidFill>
                <a:srgbClr val="002060"/>
              </a:solidFill>
              <a:latin typeface="Times New Roman" pitchFamily="18" charset="0"/>
              <a:cs typeface="Times New Roman" pitchFamily="18" charset="0"/>
            </a:endParaRPr>
          </a:p>
        </p:txBody>
      </p:sp>
      <p:sp>
        <p:nvSpPr>
          <p:cNvPr id="43014" name="Text Box 6">
            <a:extLst>
              <a:ext uri="{FF2B5EF4-FFF2-40B4-BE49-F238E27FC236}">
                <a16:creationId xmlns:a16="http://schemas.microsoft.com/office/drawing/2014/main" xmlns="" id="{294BE316-D081-47EB-AD78-95F09A074137}"/>
              </a:ext>
            </a:extLst>
          </p:cNvPr>
          <p:cNvSpPr txBox="1">
            <a:spLocks noChangeArrowheads="1"/>
          </p:cNvSpPr>
          <p:nvPr/>
        </p:nvSpPr>
        <p:spPr bwMode="auto">
          <a:xfrm>
            <a:off x="1295400" y="1667530"/>
            <a:ext cx="5084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2060"/>
                </a:solidFill>
                <a:latin typeface="Times New Roman" pitchFamily="18" charset="0"/>
                <a:cs typeface="Times New Roman" pitchFamily="18" charset="0"/>
              </a:rPr>
              <a:t>B. một </a:t>
            </a:r>
            <a:r>
              <a:rPr lang="en-US" altLang="en-US" sz="2800" smtClean="0">
                <a:solidFill>
                  <a:srgbClr val="002060"/>
                </a:solidFill>
                <a:latin typeface="Times New Roman" pitchFamily="18" charset="0"/>
                <a:cs typeface="Times New Roman" pitchFamily="18" charset="0"/>
              </a:rPr>
              <a:t>chất.</a:t>
            </a:r>
            <a:endParaRPr lang="en-US" altLang="en-US" sz="2800">
              <a:solidFill>
                <a:srgbClr val="002060"/>
              </a:solidFill>
              <a:latin typeface="Times New Roman" pitchFamily="18" charset="0"/>
              <a:cs typeface="Times New Roman" pitchFamily="18" charset="0"/>
            </a:endParaRPr>
          </a:p>
        </p:txBody>
      </p:sp>
      <p:sp>
        <p:nvSpPr>
          <p:cNvPr id="43015" name="Text Box 7">
            <a:extLst>
              <a:ext uri="{FF2B5EF4-FFF2-40B4-BE49-F238E27FC236}">
                <a16:creationId xmlns:a16="http://schemas.microsoft.com/office/drawing/2014/main" xmlns="" id="{C1174AE2-7F46-4934-A210-F726C848E4D8}"/>
              </a:ext>
            </a:extLst>
          </p:cNvPr>
          <p:cNvSpPr txBox="1">
            <a:spLocks noChangeArrowheads="1"/>
          </p:cNvSpPr>
          <p:nvPr/>
        </p:nvSpPr>
        <p:spPr bwMode="auto">
          <a:xfrm>
            <a:off x="1295400" y="2800350"/>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a:solidFill>
                  <a:srgbClr val="002060"/>
                </a:solidFill>
                <a:latin typeface="Times New Roman" pitchFamily="18" charset="0"/>
                <a:cs typeface="Times New Roman" pitchFamily="18" charset="0"/>
              </a:rPr>
              <a:t>D. nhiều chất để riêng </a:t>
            </a:r>
            <a:r>
              <a:rPr lang="en-US" altLang="en-US" sz="2800" smtClean="0">
                <a:solidFill>
                  <a:srgbClr val="002060"/>
                </a:solidFill>
                <a:latin typeface="Times New Roman" pitchFamily="18" charset="0"/>
                <a:cs typeface="Times New Roman" pitchFamily="18" charset="0"/>
              </a:rPr>
              <a:t>biệt.</a:t>
            </a:r>
            <a:endParaRPr lang="en-US" altLang="en-US" sz="2800">
              <a:solidFill>
                <a:srgbClr val="002060"/>
              </a:solidFill>
              <a:latin typeface="Times New Roman" pitchFamily="18" charset="0"/>
              <a:cs typeface="Times New Roman" pitchFamily="18" charset="0"/>
            </a:endParaRPr>
          </a:p>
        </p:txBody>
      </p:sp>
      <p:sp>
        <p:nvSpPr>
          <p:cNvPr id="7" name="Rectangle 2"/>
          <p:cNvSpPr txBox="1">
            <a:spLocks noChangeArrowheads="1"/>
          </p:cNvSpPr>
          <p:nvPr/>
        </p:nvSpPr>
        <p:spPr>
          <a:xfrm>
            <a:off x="152400" y="628650"/>
            <a:ext cx="8915400" cy="10287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solidFill>
                  <a:srgbClr val="C00000"/>
                </a:solidFill>
                <a:latin typeface="Times New Roman" pitchFamily="18" charset="0"/>
                <a:cs typeface="Times New Roman" pitchFamily="18" charset="0"/>
              </a:rPr>
              <a:t>Câu 3. </a:t>
            </a:r>
            <a:r>
              <a:rPr lang="en-US" sz="2800">
                <a:solidFill>
                  <a:srgbClr val="FF0000"/>
                </a:solidFill>
                <a:latin typeface="Times New Roman" pitchFamily="18" charset="0"/>
              </a:rPr>
              <a:t>Hỗn hợp được tạo ra từ</a:t>
            </a:r>
          </a:p>
          <a:p>
            <a:r>
              <a:rPr lang="en-US" sz="2800" smtClean="0">
                <a:solidFill>
                  <a:srgbClr val="C00000"/>
                </a:solidFill>
                <a:latin typeface="Times New Roman" pitchFamily="18" charset="0"/>
                <a:cs typeface="Times New Roman" pitchFamily="18" charset="0"/>
              </a:rPr>
              <a:t/>
            </a:r>
            <a:br>
              <a:rPr lang="en-US" sz="2800" smtClean="0">
                <a:solidFill>
                  <a:srgbClr val="C00000"/>
                </a:solidFill>
                <a:latin typeface="Times New Roman" pitchFamily="18" charset="0"/>
                <a:cs typeface="Times New Roman" pitchFamily="18" charset="0"/>
              </a:rPr>
            </a:br>
            <a:endParaRPr lang="en-US" sz="280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30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43012"/>
                                        </p:tgtEl>
                                      </p:cBhvr>
                                    </p:animEffect>
                                    <p:set>
                                      <p:cBhvr>
                                        <p:cTn id="7" dur="1" fill="hold">
                                          <p:stCondLst>
                                            <p:cond delay="499"/>
                                          </p:stCondLst>
                                        </p:cTn>
                                        <p:tgtEl>
                                          <p:spTgt spid="43012"/>
                                        </p:tgtEl>
                                        <p:attrNameLst>
                                          <p:attrName>style.visibility</p:attrName>
                                        </p:attrNameLst>
                                      </p:cBhvr>
                                      <p:to>
                                        <p:strVal val="hidden"/>
                                      </p:to>
                                    </p:set>
                                  </p:childTnLst>
                                </p:cTn>
                              </p:par>
                            </p:childTnLst>
                          </p:cTn>
                        </p:par>
                      </p:childTnLst>
                    </p:cTn>
                  </p:par>
                </p:childTnLst>
              </p:cTn>
              <p:nextCondLst>
                <p:cond evt="onClick" delay="0">
                  <p:tgtEl>
                    <p:spTgt spid="43012"/>
                  </p:tgtEl>
                </p:cond>
              </p:nextCondLst>
            </p:seq>
            <p:seq concurrent="1" nextAc="seek">
              <p:cTn id="8" restart="whenNotActive" fill="hold" evtFilter="cancelBubble" nodeType="interactiveSeq">
                <p:stCondLst>
                  <p:cond evt="onClick" delay="0">
                    <p:tgtEl>
                      <p:spTgt spid="4301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8" presetClass="emph" presetSubtype="0" fill="hold" grpId="0" nodeType="clickEffect">
                                  <p:stCondLst>
                                    <p:cond delay="0"/>
                                  </p:stCondLst>
                                  <p:childTnLst>
                                    <p:animRot by="21600000">
                                      <p:cBhvr>
                                        <p:cTn id="12" dur="2000" fill="hold"/>
                                        <p:tgtEl>
                                          <p:spTgt spid="43013"/>
                                        </p:tgtEl>
                                        <p:attrNameLst>
                                          <p:attrName>r</p:attrName>
                                        </p:attrNameLst>
                                      </p:cBhvr>
                                    </p:animRot>
                                  </p:childTnLst>
                                </p:cTn>
                              </p:par>
                            </p:childTnLst>
                          </p:cTn>
                        </p:par>
                      </p:childTnLst>
                    </p:cTn>
                  </p:par>
                </p:childTnLst>
              </p:cTn>
              <p:nextCondLst>
                <p:cond evt="onClick" delay="0">
                  <p:tgtEl>
                    <p:spTgt spid="43013"/>
                  </p:tgtEl>
                </p:cond>
              </p:nextCondLst>
            </p:seq>
            <p:seq concurrent="1" nextAc="seek">
              <p:cTn id="13" restart="whenNotActive" fill="hold" evtFilter="cancelBubble" nodeType="interactiveSeq">
                <p:stCondLst>
                  <p:cond evt="onClick" delay="0">
                    <p:tgtEl>
                      <p:spTgt spid="43014"/>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8" presetClass="emph" presetSubtype="0" fill="hold" grpId="0" nodeType="clickEffect">
                                  <p:stCondLst>
                                    <p:cond delay="0"/>
                                  </p:stCondLst>
                                  <p:childTnLst>
                                    <p:animRot by="21600000">
                                      <p:cBhvr>
                                        <p:cTn id="17" dur="2000" fill="hold"/>
                                        <p:tgtEl>
                                          <p:spTgt spid="43014"/>
                                        </p:tgtEl>
                                        <p:attrNameLst>
                                          <p:attrName>r</p:attrName>
                                        </p:attrNameLst>
                                      </p:cBhvr>
                                    </p:animRot>
                                  </p:childTnLst>
                                </p:cTn>
                              </p:par>
                            </p:childTnLst>
                          </p:cTn>
                        </p:par>
                      </p:childTnLst>
                    </p:cTn>
                  </p:par>
                </p:childTnLst>
              </p:cTn>
              <p:nextCondLst>
                <p:cond evt="onClick" delay="0">
                  <p:tgtEl>
                    <p:spTgt spid="43014"/>
                  </p:tgtEl>
                </p:cond>
              </p:nextCondLst>
            </p:seq>
            <p:seq concurrent="1" nextAc="seek">
              <p:cTn id="18" restart="whenNotActive" fill="hold" evtFilter="cancelBubble" nodeType="interactiveSeq">
                <p:stCondLst>
                  <p:cond evt="onClick" delay="0">
                    <p:tgtEl>
                      <p:spTgt spid="43015"/>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8" presetClass="emph" presetSubtype="0" fill="hold" grpId="0" nodeType="clickEffect">
                                  <p:stCondLst>
                                    <p:cond delay="0"/>
                                  </p:stCondLst>
                                  <p:childTnLst>
                                    <p:animRot by="21600000">
                                      <p:cBhvr>
                                        <p:cTn id="22" dur="2000" fill="hold"/>
                                        <p:tgtEl>
                                          <p:spTgt spid="43015"/>
                                        </p:tgtEl>
                                        <p:attrNameLst>
                                          <p:attrName>r</p:attrName>
                                        </p:attrNameLst>
                                      </p:cBhvr>
                                    </p:animRot>
                                  </p:childTnLst>
                                </p:cTn>
                              </p:par>
                            </p:childTnLst>
                          </p:cTn>
                        </p:par>
                      </p:childTnLst>
                    </p:cTn>
                  </p:par>
                </p:childTnLst>
              </p:cTn>
              <p:nextCondLst>
                <p:cond evt="onClick" delay="0">
                  <p:tgtEl>
                    <p:spTgt spid="43015"/>
                  </p:tgtEl>
                </p:cond>
              </p:nextCondLst>
            </p:seq>
          </p:childTnLst>
        </p:cTn>
      </p:par>
    </p:tnLst>
    <p:bldLst>
      <p:bldP spid="43012" grpId="0"/>
      <p:bldP spid="43013" grpId="0"/>
      <p:bldP spid="43014" grpId="0"/>
      <p:bldP spid="430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DE07808E-3357-4E17-A25E-0FAFB4FD6D05}"/>
              </a:ext>
            </a:extLst>
          </p:cNvPr>
          <p:cNvSpPr>
            <a:spLocks noGrp="1"/>
          </p:cNvSpPr>
          <p:nvPr>
            <p:ph type="title"/>
          </p:nvPr>
        </p:nvSpPr>
        <p:spPr/>
        <p:txBody>
          <a:bodyPr/>
          <a:lstStyle/>
          <a:p>
            <a:endParaRPr lang="en-US"/>
          </a:p>
        </p:txBody>
      </p:sp>
      <p:sp>
        <p:nvSpPr>
          <p:cNvPr id="4" name="Rectangle 3"/>
          <p:cNvSpPr/>
          <p:nvPr/>
        </p:nvSpPr>
        <p:spPr>
          <a:xfrm>
            <a:off x="1288942" y="342901"/>
            <a:ext cx="6019800" cy="1200329"/>
          </a:xfrm>
          <a:prstGeom prst="rect">
            <a:avLst/>
          </a:prstGeom>
        </p:spPr>
        <p:txBody>
          <a:bodyPr wrap="square">
            <a:spAutoFit/>
          </a:bodyPr>
          <a:lstStyle/>
          <a:p>
            <a:r>
              <a:rPr lang="en-US" sz="2400" i="1" smtClean="0">
                <a:solidFill>
                  <a:srgbClr val="002060"/>
                </a:solidFill>
                <a:latin typeface="Times New Roman" pitchFamily="18" charset="0"/>
                <a:cs typeface="Times New Roman" pitchFamily="18" charset="0"/>
              </a:rPr>
              <a:t>1. Làm thế nào để phân biệt nước cất tinh khiết và nước khoáng?</a:t>
            </a:r>
          </a:p>
          <a:p>
            <a:r>
              <a:rPr lang="en-US" sz="2400" i="1" smtClean="0">
                <a:solidFill>
                  <a:srgbClr val="002060"/>
                </a:solidFill>
                <a:latin typeface="Times New Roman" pitchFamily="18" charset="0"/>
                <a:cs typeface="Times New Roman" pitchFamily="18" charset="0"/>
              </a:rPr>
              <a:t>2. Tìm hiểu quy trình sản xuất nước cất.</a:t>
            </a:r>
            <a:endParaRPr lang="en-US" sz="2400">
              <a:solidFill>
                <a:srgbClr val="002060"/>
              </a:solidFill>
              <a:latin typeface="Times New Roman" pitchFamily="18" charset="0"/>
              <a:cs typeface="Times New Roman" pitchFamily="18" charset="0"/>
            </a:endParaRPr>
          </a:p>
        </p:txBody>
      </p:sp>
      <p:pic>
        <p:nvPicPr>
          <p:cNvPr id="14338" name="Picture 2" descr="Nước tinh khiết là gì và nó có tốt hơn so với nước đun sôi để ngu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57350"/>
            <a:ext cx="4572000" cy="311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656442"/>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0" y="17740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sz="2400" b="1" u="sng">
                <a:solidFill>
                  <a:srgbClr val="C00000"/>
                </a:solidFill>
                <a:latin typeface="Times New Roman" pitchFamily="18" charset="0"/>
              </a:rPr>
              <a:t>CHỦ ĐỀ 5</a:t>
            </a:r>
            <a:r>
              <a:rPr lang="vi-VN" sz="2400" b="1">
                <a:solidFill>
                  <a:srgbClr val="C00000"/>
                </a:solidFill>
                <a:latin typeface="Times New Roman" pitchFamily="18" charset="0"/>
              </a:rPr>
              <a:t>: CHẤT TINH KHIẾT – HỖN HỢP. </a:t>
            </a:r>
          </a:p>
          <a:p>
            <a:pPr algn="ctr"/>
            <a:r>
              <a:rPr lang="vi-VN" sz="2400" b="1">
                <a:solidFill>
                  <a:srgbClr val="C00000"/>
                </a:solidFill>
                <a:latin typeface="Times New Roman" pitchFamily="18" charset="0"/>
              </a:rPr>
              <a:t>PHƯƠNG PHÁP TÁCH CÁC CHẤT</a:t>
            </a:r>
            <a:endParaRPr lang="en-US" sz="2400" b="1">
              <a:solidFill>
                <a:srgbClr val="C00000"/>
              </a:solidFill>
              <a:latin typeface="Times New Roman" pitchFamily="18" charset="0"/>
            </a:endParaRPr>
          </a:p>
        </p:txBody>
      </p:sp>
    </p:spTree>
    <p:custDataLst>
      <p:tags r:id="rId1"/>
    </p:custDataLst>
    <p:extLst>
      <p:ext uri="{BB962C8B-B14F-4D97-AF65-F5344CB8AC3E}">
        <p14:creationId xmlns:p14="http://schemas.microsoft.com/office/powerpoint/2010/main" val="1929409022"/>
      </p:ext>
    </p:extLst>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6"/>
          <p:cNvSpPr txBox="1">
            <a:spLocks noChangeArrowheads="1"/>
          </p:cNvSpPr>
          <p:nvPr/>
        </p:nvSpPr>
        <p:spPr bwMode="auto">
          <a:xfrm>
            <a:off x="76200" y="720626"/>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smtClean="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a:t>
            </a:r>
            <a:r>
              <a:rPr lang="en-US" sz="3200" b="1" u="sng" dirty="0" err="1">
                <a:solidFill>
                  <a:srgbClr val="002060"/>
                </a:solidFill>
                <a:latin typeface="Times New Roman" panose="02020603050405020304" pitchFamily="18" charset="0"/>
                <a:cs typeface="Times New Roman" panose="02020603050405020304" pitchFamily="18" charset="0"/>
              </a:rPr>
              <a:t>Đối</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với</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bài</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học</a:t>
            </a:r>
            <a:r>
              <a:rPr lang="en-US" sz="3200" b="1" u="sng" dirty="0">
                <a:solidFill>
                  <a:srgbClr val="002060"/>
                </a:solidFill>
                <a:latin typeface="Times New Roman" panose="02020603050405020304" pitchFamily="18" charset="0"/>
                <a:cs typeface="Times New Roman" panose="02020603050405020304" pitchFamily="18" charset="0"/>
              </a:rPr>
              <a:t> ở </a:t>
            </a:r>
            <a:r>
              <a:rPr lang="en-US" sz="3200" b="1" u="sng" dirty="0" err="1">
                <a:solidFill>
                  <a:srgbClr val="002060"/>
                </a:solidFill>
                <a:latin typeface="Times New Roman" panose="02020603050405020304" pitchFamily="18" charset="0"/>
                <a:cs typeface="Times New Roman" panose="02020603050405020304" pitchFamily="18" charset="0"/>
              </a:rPr>
              <a:t>tiết</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học</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này</a:t>
            </a:r>
            <a:r>
              <a:rPr lang="en-US" sz="3200" b="1" u="sng" dirty="0">
                <a:solidFill>
                  <a:srgbClr val="002060"/>
                </a:solidFill>
                <a:latin typeface="Times New Roman" panose="02020603050405020304" pitchFamily="18" charset="0"/>
                <a:cs typeface="Times New Roman" panose="02020603050405020304" pitchFamily="18" charset="0"/>
              </a:rPr>
              <a:t>:</a:t>
            </a:r>
          </a:p>
          <a:p>
            <a:r>
              <a:rPr lang="en-US" sz="2000" dirty="0">
                <a:solidFill>
                  <a:srgbClr val="002060"/>
                </a:solidFill>
                <a:latin typeface="Times New Roman" pitchFamily="18" charset="0"/>
                <a:cs typeface="Times New Roman" pitchFamily="18" charset="0"/>
              </a:rPr>
              <a:t>-  </a:t>
            </a:r>
            <a:r>
              <a:rPr lang="en-US" sz="2800" err="1">
                <a:solidFill>
                  <a:srgbClr val="002060"/>
                </a:solidFill>
                <a:latin typeface="Times New Roman" panose="02020603050405020304" pitchFamily="18" charset="0"/>
                <a:cs typeface="Times New Roman" pitchFamily="18" charset="0"/>
              </a:rPr>
              <a:t>Học</a:t>
            </a:r>
            <a:r>
              <a:rPr lang="en-US" sz="2800">
                <a:solidFill>
                  <a:srgbClr val="002060"/>
                </a:solidFill>
                <a:latin typeface="Times New Roman" panose="02020603050405020304" pitchFamily="18" charset="0"/>
                <a:cs typeface="Times New Roman" pitchFamily="18" charset="0"/>
              </a:rPr>
              <a:t> </a:t>
            </a:r>
            <a:r>
              <a:rPr lang="en-US" sz="2800" smtClean="0">
                <a:solidFill>
                  <a:srgbClr val="002060"/>
                </a:solidFill>
                <a:latin typeface="Times New Roman" panose="02020603050405020304" pitchFamily="18" charset="0"/>
                <a:cs typeface="Times New Roman" pitchFamily="18" charset="0"/>
              </a:rPr>
              <a:t>thuộc các khái niệm </a:t>
            </a:r>
            <a:r>
              <a:rPr lang="en-US" sz="2800" dirty="0" err="1">
                <a:solidFill>
                  <a:srgbClr val="002060"/>
                </a:solidFill>
                <a:latin typeface="Times New Roman" panose="02020603050405020304" pitchFamily="18" charset="0"/>
                <a:cs typeface="Times New Roman" pitchFamily="18" charset="0"/>
              </a:rPr>
              <a:t>và</a:t>
            </a:r>
            <a:r>
              <a:rPr lang="en-US" sz="2800" dirty="0">
                <a:solidFill>
                  <a:srgbClr val="002060"/>
                </a:solidFill>
                <a:latin typeface="Times New Roman" panose="02020603050405020304" pitchFamily="18" charset="0"/>
                <a:cs typeface="Times New Roman" pitchFamily="18" charset="0"/>
              </a:rPr>
              <a:t> </a:t>
            </a:r>
            <a:r>
              <a:rPr lang="en-US" sz="2800" dirty="0" err="1">
                <a:solidFill>
                  <a:srgbClr val="002060"/>
                </a:solidFill>
                <a:latin typeface="Times New Roman" panose="02020603050405020304" pitchFamily="18" charset="0"/>
                <a:cs typeface="Times New Roman" pitchFamily="18" charset="0"/>
              </a:rPr>
              <a:t>biết</a:t>
            </a:r>
            <a:r>
              <a:rPr lang="en-US" sz="2800" dirty="0">
                <a:solidFill>
                  <a:srgbClr val="002060"/>
                </a:solidFill>
                <a:latin typeface="Times New Roman" panose="02020603050405020304" pitchFamily="18" charset="0"/>
                <a:cs typeface="Times New Roman" pitchFamily="18" charset="0"/>
              </a:rPr>
              <a:t> </a:t>
            </a:r>
            <a:r>
              <a:rPr lang="en-US" sz="2800" dirty="0" err="1">
                <a:solidFill>
                  <a:srgbClr val="002060"/>
                </a:solidFill>
                <a:latin typeface="Times New Roman" panose="02020603050405020304" pitchFamily="18" charset="0"/>
                <a:cs typeface="Times New Roman" pitchFamily="18" charset="0"/>
              </a:rPr>
              <a:t>vận</a:t>
            </a:r>
            <a:r>
              <a:rPr lang="en-US" sz="2800" dirty="0">
                <a:solidFill>
                  <a:srgbClr val="002060"/>
                </a:solidFill>
                <a:latin typeface="Times New Roman" panose="02020603050405020304" pitchFamily="18" charset="0"/>
                <a:cs typeface="Times New Roman" pitchFamily="18" charset="0"/>
              </a:rPr>
              <a:t> </a:t>
            </a:r>
            <a:r>
              <a:rPr lang="en-US" sz="2800" dirty="0" err="1">
                <a:solidFill>
                  <a:srgbClr val="002060"/>
                </a:solidFill>
                <a:latin typeface="Times New Roman" panose="02020603050405020304" pitchFamily="18" charset="0"/>
                <a:cs typeface="Times New Roman" pitchFamily="18" charset="0"/>
              </a:rPr>
              <a:t>dụng</a:t>
            </a:r>
            <a:r>
              <a:rPr lang="en-US" sz="2800" dirty="0">
                <a:solidFill>
                  <a:srgbClr val="002060"/>
                </a:solidFill>
                <a:latin typeface="Times New Roman" panose="02020603050405020304" pitchFamily="18" charset="0"/>
                <a:cs typeface="Times New Roman" pitchFamily="18" charset="0"/>
              </a:rPr>
              <a:t> </a:t>
            </a:r>
            <a:r>
              <a:rPr lang="en-US" sz="2800" dirty="0" err="1">
                <a:solidFill>
                  <a:srgbClr val="002060"/>
                </a:solidFill>
                <a:latin typeface="Times New Roman" panose="02020603050405020304" pitchFamily="18" charset="0"/>
                <a:cs typeface="Times New Roman" pitchFamily="18" charset="0"/>
              </a:rPr>
              <a:t>vào</a:t>
            </a:r>
            <a:r>
              <a:rPr lang="en-US" sz="2800" dirty="0">
                <a:solidFill>
                  <a:srgbClr val="002060"/>
                </a:solidFill>
                <a:latin typeface="Times New Roman" panose="02020603050405020304" pitchFamily="18" charset="0"/>
                <a:cs typeface="Times New Roman" pitchFamily="18" charset="0"/>
              </a:rPr>
              <a:t> </a:t>
            </a:r>
            <a:r>
              <a:rPr lang="en-US" sz="2800" err="1">
                <a:solidFill>
                  <a:srgbClr val="002060"/>
                </a:solidFill>
                <a:latin typeface="Times New Roman" panose="02020603050405020304" pitchFamily="18" charset="0"/>
                <a:cs typeface="Times New Roman" pitchFamily="18" charset="0"/>
              </a:rPr>
              <a:t>thực</a:t>
            </a:r>
            <a:r>
              <a:rPr lang="en-US" sz="2800">
                <a:solidFill>
                  <a:srgbClr val="002060"/>
                </a:solidFill>
                <a:latin typeface="Times New Roman" panose="02020603050405020304" pitchFamily="18" charset="0"/>
                <a:cs typeface="Times New Roman" pitchFamily="18" charset="0"/>
              </a:rPr>
              <a:t> </a:t>
            </a:r>
            <a:r>
              <a:rPr lang="en-US" sz="2800" smtClean="0">
                <a:solidFill>
                  <a:srgbClr val="002060"/>
                </a:solidFill>
                <a:latin typeface="Times New Roman" panose="02020603050405020304" pitchFamily="18" charset="0"/>
                <a:cs typeface="Times New Roman" pitchFamily="18" charset="0"/>
              </a:rPr>
              <a:t>tế.</a:t>
            </a:r>
            <a:endParaRPr lang="en-US" sz="2800" dirty="0">
              <a:solidFill>
                <a:srgbClr val="002060"/>
              </a:solidFill>
              <a:latin typeface="Times New Roman" panose="02020603050405020304" pitchFamily="18" charset="0"/>
              <a:cs typeface="Times New Roman" pitchFamily="18" charset="0"/>
            </a:endParaRPr>
          </a:p>
          <a:p>
            <a:r>
              <a:rPr lang="en-US" sz="3200" b="1" smtClean="0">
                <a:solidFill>
                  <a:srgbClr val="002060"/>
                </a:solidFill>
                <a:latin typeface="Times New Roman" panose="02020603050405020304" pitchFamily="18" charset="0"/>
                <a:cs typeface="Times New Roman" panose="02020603050405020304" pitchFamily="18" charset="0"/>
                <a:sym typeface="Symbol" panose="05050102010706020507" pitchFamily="18" charset="2"/>
              </a:rPr>
              <a:t> </a:t>
            </a:r>
            <a:r>
              <a:rPr lang="en-US" sz="3200" b="1" u="sng" dirty="0" err="1">
                <a:solidFill>
                  <a:srgbClr val="002060"/>
                </a:solidFill>
                <a:latin typeface="Times New Roman" panose="02020603050405020304" pitchFamily="18" charset="0"/>
                <a:cs typeface="Times New Roman" panose="02020603050405020304" pitchFamily="18" charset="0"/>
              </a:rPr>
              <a:t>Đối</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với</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bài</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học</a:t>
            </a:r>
            <a:r>
              <a:rPr lang="en-US" sz="3200" b="1" u="sng" dirty="0">
                <a:solidFill>
                  <a:srgbClr val="002060"/>
                </a:solidFill>
                <a:latin typeface="Times New Roman" panose="02020603050405020304" pitchFamily="18" charset="0"/>
                <a:cs typeface="Times New Roman" panose="02020603050405020304" pitchFamily="18" charset="0"/>
              </a:rPr>
              <a:t> ở </a:t>
            </a:r>
            <a:r>
              <a:rPr lang="en-US" sz="3200" b="1" u="sng" dirty="0" err="1">
                <a:solidFill>
                  <a:srgbClr val="002060"/>
                </a:solidFill>
                <a:latin typeface="Times New Roman" panose="02020603050405020304" pitchFamily="18" charset="0"/>
                <a:cs typeface="Times New Roman" panose="02020603050405020304" pitchFamily="18" charset="0"/>
              </a:rPr>
              <a:t>tiết</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học</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tiếp</a:t>
            </a:r>
            <a:r>
              <a:rPr lang="en-US" sz="3200" b="1" u="sng" dirty="0">
                <a:solidFill>
                  <a:srgbClr val="002060"/>
                </a:solidFill>
                <a:latin typeface="Times New Roman" panose="02020603050405020304" pitchFamily="18" charset="0"/>
                <a:cs typeface="Times New Roman" panose="02020603050405020304" pitchFamily="18" charset="0"/>
              </a:rPr>
              <a:t> </a:t>
            </a:r>
            <a:r>
              <a:rPr lang="en-US" sz="3200" b="1" u="sng" dirty="0" err="1">
                <a:solidFill>
                  <a:srgbClr val="002060"/>
                </a:solidFill>
                <a:latin typeface="Times New Roman" panose="02020603050405020304" pitchFamily="18" charset="0"/>
                <a:cs typeface="Times New Roman" panose="02020603050405020304" pitchFamily="18" charset="0"/>
              </a:rPr>
              <a:t>theo</a:t>
            </a:r>
            <a:r>
              <a:rPr lang="en-US" sz="3200" b="1" u="sng" dirty="0">
                <a:solidFill>
                  <a:srgbClr val="002060"/>
                </a:solidFill>
                <a:latin typeface="Times New Roman" panose="02020603050405020304" pitchFamily="18" charset="0"/>
                <a:cs typeface="Times New Roman" panose="02020603050405020304" pitchFamily="18" charset="0"/>
              </a:rPr>
              <a:t>:</a:t>
            </a:r>
          </a:p>
          <a:p>
            <a:r>
              <a:rPr lang="en-US" sz="2400">
                <a:solidFill>
                  <a:srgbClr val="002060"/>
                </a:solidFill>
                <a:latin typeface="Times New Roman" panose="02020603050405020304" pitchFamily="18" charset="0"/>
                <a:cs typeface="Times New Roman" panose="02020603050405020304" pitchFamily="18" charset="0"/>
              </a:rPr>
              <a:t> </a:t>
            </a:r>
            <a:r>
              <a:rPr lang="en-US" sz="2400" smtClean="0">
                <a:solidFill>
                  <a:srgbClr val="002060"/>
                </a:solidFill>
                <a:latin typeface="Times New Roman" panose="02020603050405020304" pitchFamily="18" charset="0"/>
                <a:cs typeface="Times New Roman" panose="02020603050405020304" pitchFamily="18" charset="0"/>
              </a:rPr>
              <a:t>- </a:t>
            </a:r>
            <a:r>
              <a:rPr lang="en-US" sz="2800" smtClean="0">
                <a:solidFill>
                  <a:srgbClr val="002060"/>
                </a:solidFill>
                <a:latin typeface="Times New Roman" panose="02020603050405020304" pitchFamily="18" charset="0"/>
                <a:cs typeface="Times New Roman" pitchFamily="18" charset="0"/>
              </a:rPr>
              <a:t>Học </a:t>
            </a:r>
            <a:r>
              <a:rPr lang="en-US" sz="2800" dirty="0" err="1">
                <a:solidFill>
                  <a:srgbClr val="002060"/>
                </a:solidFill>
                <a:latin typeface="Times New Roman" panose="02020603050405020304" pitchFamily="18" charset="0"/>
                <a:cs typeface="Times New Roman" pitchFamily="18" charset="0"/>
              </a:rPr>
              <a:t>sinh</a:t>
            </a:r>
            <a:r>
              <a:rPr lang="en-US" sz="2800" dirty="0">
                <a:solidFill>
                  <a:srgbClr val="002060"/>
                </a:solidFill>
                <a:latin typeface="Times New Roman" panose="02020603050405020304" pitchFamily="18" charset="0"/>
                <a:cs typeface="Times New Roman" pitchFamily="18" charset="0"/>
              </a:rPr>
              <a:t> </a:t>
            </a:r>
            <a:r>
              <a:rPr lang="en-US" sz="2800" dirty="0" err="1">
                <a:solidFill>
                  <a:srgbClr val="002060"/>
                </a:solidFill>
                <a:latin typeface="Times New Roman" panose="02020603050405020304" pitchFamily="18" charset="0"/>
                <a:cs typeface="Times New Roman" pitchFamily="18" charset="0"/>
              </a:rPr>
              <a:t>đọc</a:t>
            </a:r>
            <a:r>
              <a:rPr lang="en-US" sz="2800" dirty="0">
                <a:solidFill>
                  <a:srgbClr val="002060"/>
                </a:solidFill>
                <a:latin typeface="Times New Roman" panose="02020603050405020304" pitchFamily="18" charset="0"/>
                <a:cs typeface="Times New Roman" pitchFamily="18" charset="0"/>
              </a:rPr>
              <a:t> </a:t>
            </a:r>
            <a:r>
              <a:rPr lang="en-US" sz="2800" dirty="0" err="1">
                <a:solidFill>
                  <a:srgbClr val="002060"/>
                </a:solidFill>
                <a:latin typeface="Times New Roman" panose="02020603050405020304" pitchFamily="18" charset="0"/>
                <a:cs typeface="Times New Roman" pitchFamily="18" charset="0"/>
              </a:rPr>
              <a:t>thông</a:t>
            </a:r>
            <a:r>
              <a:rPr lang="en-US" sz="2800" dirty="0">
                <a:solidFill>
                  <a:srgbClr val="002060"/>
                </a:solidFill>
                <a:latin typeface="Times New Roman" panose="02020603050405020304" pitchFamily="18" charset="0"/>
                <a:cs typeface="Times New Roman" pitchFamily="18" charset="0"/>
              </a:rPr>
              <a:t> </a:t>
            </a:r>
            <a:r>
              <a:rPr lang="en-US" sz="2800">
                <a:solidFill>
                  <a:srgbClr val="002060"/>
                </a:solidFill>
                <a:latin typeface="Times New Roman" panose="02020603050405020304" pitchFamily="18" charset="0"/>
                <a:cs typeface="Times New Roman" pitchFamily="18" charset="0"/>
              </a:rPr>
              <a:t>tin </a:t>
            </a:r>
            <a:r>
              <a:rPr lang="en-US" sz="2800" smtClean="0">
                <a:solidFill>
                  <a:srgbClr val="002060"/>
                </a:solidFill>
                <a:latin typeface="Times New Roman" panose="02020603050405020304" pitchFamily="18" charset="0"/>
                <a:cs typeface="Times New Roman" pitchFamily="18" charset="0"/>
              </a:rPr>
              <a:t>các mục tiếp theo của bài.</a:t>
            </a:r>
            <a:endParaRPr lang="en-US" sz="2800" dirty="0">
              <a:solidFill>
                <a:srgbClr val="002060"/>
              </a:solidFill>
              <a:latin typeface="Times New Roman" panose="02020603050405020304" pitchFamily="18" charset="0"/>
              <a:cs typeface="Times New Roman"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4579" name="TextBox 2"/>
          <p:cNvSpPr txBox="1">
            <a:spLocks noChangeArrowheads="1"/>
          </p:cNvSpPr>
          <p:nvPr/>
        </p:nvSpPr>
        <p:spPr bwMode="auto">
          <a:xfrm>
            <a:off x="0" y="1"/>
            <a:ext cx="91440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200" b="1" dirty="0" err="1">
                <a:solidFill>
                  <a:srgbClr val="0000CC"/>
                </a:solidFill>
                <a:cs typeface="Arial" panose="020B0604020202020204" pitchFamily="34" charset="0"/>
              </a:rPr>
              <a:t>HƯỚNG</a:t>
            </a:r>
            <a:r>
              <a:rPr lang="en-US" sz="3200" b="1" dirty="0">
                <a:solidFill>
                  <a:srgbClr val="0000CC"/>
                </a:solidFill>
                <a:cs typeface="Arial" panose="020B0604020202020204" pitchFamily="34" charset="0"/>
              </a:rPr>
              <a:t> </a:t>
            </a:r>
            <a:r>
              <a:rPr lang="en-US" sz="3200" b="1" dirty="0" err="1">
                <a:solidFill>
                  <a:srgbClr val="0000CC"/>
                </a:solidFill>
                <a:cs typeface="Arial" panose="020B0604020202020204" pitchFamily="34" charset="0"/>
              </a:rPr>
              <a:t>DẪN</a:t>
            </a:r>
            <a:r>
              <a:rPr lang="en-US" sz="3200" b="1" dirty="0">
                <a:solidFill>
                  <a:srgbClr val="0000CC"/>
                </a:solidFill>
                <a:cs typeface="Arial" panose="020B0604020202020204" pitchFamily="34" charset="0"/>
              </a:rPr>
              <a:t> </a:t>
            </a:r>
            <a:r>
              <a:rPr lang="en-US" sz="3200" b="1" dirty="0" err="1">
                <a:solidFill>
                  <a:srgbClr val="0000CC"/>
                </a:solidFill>
                <a:cs typeface="Arial" panose="020B0604020202020204" pitchFamily="34" charset="0"/>
              </a:rPr>
              <a:t>HỌC</a:t>
            </a:r>
            <a:r>
              <a:rPr lang="en-US" sz="3200" b="1" dirty="0">
                <a:solidFill>
                  <a:srgbClr val="0000CC"/>
                </a:solidFill>
                <a:cs typeface="Arial" panose="020B0604020202020204" pitchFamily="34" charset="0"/>
              </a:rPr>
              <a:t> </a:t>
            </a:r>
            <a:r>
              <a:rPr lang="en-US" sz="3200" b="1" dirty="0" err="1">
                <a:solidFill>
                  <a:srgbClr val="0000CC"/>
                </a:solidFill>
                <a:cs typeface="Arial" panose="020B0604020202020204" pitchFamily="34" charset="0"/>
              </a:rPr>
              <a:t>TẬP</a:t>
            </a:r>
            <a:r>
              <a:rPr lang="en-US" sz="2400" b="1" dirty="0">
                <a:solidFill>
                  <a:srgbClr val="0000CC"/>
                </a:solidFill>
                <a:cs typeface="Arial" panose="020B0604020202020204" pitchFamily="34"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WordArt 3"/>
          <p:cNvSpPr>
            <a:spLocks noChangeArrowheads="1" noChangeShapeType="1" noTextEdit="1"/>
          </p:cNvSpPr>
          <p:nvPr/>
        </p:nvSpPr>
        <p:spPr bwMode="auto">
          <a:xfrm>
            <a:off x="2133600" y="3771900"/>
            <a:ext cx="4476750" cy="1017985"/>
          </a:xfrm>
          <a:prstGeom prst="rect">
            <a:avLst/>
          </a:prstGeom>
        </p:spPr>
        <p:txBody>
          <a:bodyPr wrap="none" fromWordArt="1">
            <a:prstTxWarp prst="textWave4">
              <a:avLst>
                <a:gd name="adj1" fmla="val 6500"/>
                <a:gd name="adj2" fmla="val 0"/>
              </a:avLst>
            </a:prstTxWarp>
          </a:bodyPr>
          <a:lstStyle/>
          <a:p>
            <a:pPr algn="ctr"/>
            <a:r>
              <a:rPr lang="en-US" sz="7200" kern="10" spc="-720">
                <a:ln w="12700">
                  <a:solidFill>
                    <a:srgbClr val="FF0000"/>
                  </a:solidFill>
                  <a:round/>
                  <a:headEnd/>
                  <a:tailEnd/>
                </a:ln>
                <a:gradFill rotWithShape="1">
                  <a:gsLst>
                    <a:gs pos="0">
                      <a:srgbClr val="D6243D">
                        <a:alpha val="89998"/>
                      </a:srgbClr>
                    </a:gs>
                    <a:gs pos="100000">
                      <a:schemeClr val="tx1"/>
                    </a:gs>
                  </a:gsLst>
                  <a:lin ang="5400000" scaled="1"/>
                </a:gradFill>
                <a:effectLst>
                  <a:outerShdw dist="125724" dir="18900000" algn="ctr" rotWithShape="0">
                    <a:srgbClr val="000099"/>
                  </a:outerShdw>
                </a:effectLst>
                <a:latin typeface="VNI-Times"/>
              </a:rPr>
              <a:t>Heïn gaëp laïi</a:t>
            </a:r>
          </a:p>
        </p:txBody>
      </p:sp>
      <p:sp>
        <p:nvSpPr>
          <p:cNvPr id="53252" name="WordArt 4"/>
          <p:cNvSpPr>
            <a:spLocks noChangeArrowheads="1" noChangeShapeType="1" noTextEdit="1"/>
          </p:cNvSpPr>
          <p:nvPr/>
        </p:nvSpPr>
        <p:spPr bwMode="auto">
          <a:xfrm>
            <a:off x="381000" y="1828800"/>
            <a:ext cx="8534400" cy="1139429"/>
          </a:xfrm>
          <a:prstGeom prst="rect">
            <a:avLst/>
          </a:prstGeom>
        </p:spPr>
        <p:txBody>
          <a:bodyPr wrap="none" fromWordArt="1">
            <a:prstTxWarp prst="textChevron">
              <a:avLst>
                <a:gd name="adj" fmla="val 25000"/>
              </a:avLst>
            </a:prstTxWarp>
          </a:bodyPr>
          <a:lstStyle/>
          <a:p>
            <a:pPr algn="ctr"/>
            <a:r>
              <a:rPr lang="en-US" sz="7200" b="1" kern="10">
                <a:ln w="9525">
                  <a:solidFill>
                    <a:srgbClr val="FF0000"/>
                  </a:solidFill>
                  <a:round/>
                  <a:headEnd/>
                  <a:tailEnd/>
                </a:ln>
                <a:solidFill>
                  <a:srgbClr val="A82856"/>
                </a:solidFill>
                <a:effectLst>
                  <a:outerShdw dist="53882" dir="2700000" algn="ctr" rotWithShape="0">
                    <a:srgbClr val="C0C0C0">
                      <a:alpha val="79999"/>
                    </a:srgbClr>
                  </a:outerShdw>
                </a:effectLst>
                <a:latin typeface="VNI-Zap"/>
              </a:rPr>
              <a:t>Chuùc caùc thaày coâ söùc khoûe</a:t>
            </a:r>
          </a:p>
        </p:txBody>
      </p:sp>
    </p:spTree>
    <p:extLst>
      <p:ext uri="{BB962C8B-B14F-4D97-AF65-F5344CB8AC3E}">
        <p14:creationId xmlns:p14="http://schemas.microsoft.com/office/powerpoint/2010/main" val="249369239"/>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circle(in)">
                                      <p:cBhvr>
                                        <p:cTn id="7" dur="2000"/>
                                        <p:tgtEl>
                                          <p:spTgt spid="5325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3252"/>
                                        </p:tgtEl>
                                        <p:attrNameLst>
                                          <p:attrName>style.visibility</p:attrName>
                                        </p:attrNameLst>
                                      </p:cBhvr>
                                      <p:to>
                                        <p:strVal val="visible"/>
                                      </p:to>
                                    </p:set>
                                    <p:animEffect transition="in" filter="circle(in)">
                                      <p:cBhvr>
                                        <p:cTn id="10" dur="2000"/>
                                        <p:tgtEl>
                                          <p:spTgt spid="5325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3251"/>
                                        </p:tgtEl>
                                        <p:attrNameLst>
                                          <p:attrName>style.visibility</p:attrName>
                                        </p:attrNameLst>
                                      </p:cBhvr>
                                      <p:to>
                                        <p:strVal val="visible"/>
                                      </p:to>
                                    </p:set>
                                    <p:animEffect transition="in" filter="circle(in)">
                                      <p:cBhvr>
                                        <p:cTn id="13" dur="2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itle 1"/>
          <p:cNvSpPr>
            <a:spLocks noGrp="1"/>
          </p:cNvSpPr>
          <p:nvPr>
            <p:ph type="title"/>
          </p:nvPr>
        </p:nvSpPr>
        <p:spPr/>
        <p:txBody>
          <a:bodyPr/>
          <a:lstStyle/>
          <a:p>
            <a:endParaRPr lang="en-US" smtClean="0"/>
          </a:p>
        </p:txBody>
      </p:sp>
      <p:sp>
        <p:nvSpPr>
          <p:cNvPr id="5122" name="Slide Number Placeholder 3"/>
          <p:cNvSpPr>
            <a:spLocks noGrp="1"/>
          </p:cNvSpPr>
          <p:nvPr>
            <p:ph type="sldNum" sz="quarter" idx="12"/>
          </p:nvPr>
        </p:nvSpPr>
        <p:spPr>
          <a:xfrm>
            <a:off x="6645275" y="4893469"/>
            <a:ext cx="2133600" cy="2405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472ACD-13F4-47FF-88E4-D587A81303B4}" type="slidenum">
              <a:rPr lang="en-US" smtClean="0">
                <a:latin typeface="Verdana" pitchFamily="34" charset="0"/>
                <a:cs typeface="Arial" charset="0"/>
              </a:rPr>
              <a:pPr/>
              <a:t>4</a:t>
            </a:fld>
            <a:endParaRPr lang="en-US" smtClean="0">
              <a:latin typeface="Verdana" pitchFamily="34" charset="0"/>
              <a:cs typeface="Arial" charset="0"/>
            </a:endParaRPr>
          </a:p>
        </p:txBody>
      </p:sp>
      <p:grpSp>
        <p:nvGrpSpPr>
          <p:cNvPr id="5123" name="Group 7"/>
          <p:cNvGrpSpPr>
            <a:grpSpLocks/>
          </p:cNvGrpSpPr>
          <p:nvPr/>
        </p:nvGrpSpPr>
        <p:grpSpPr bwMode="auto">
          <a:xfrm>
            <a:off x="952658" y="1427562"/>
            <a:ext cx="7311868" cy="522685"/>
            <a:chOff x="1197" y="2043"/>
            <a:chExt cx="3267" cy="439"/>
          </a:xfrm>
        </p:grpSpPr>
        <p:sp>
          <p:nvSpPr>
            <p:cNvPr id="5135"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Rectangle 9"/>
            <p:cNvSpPr>
              <a:spLocks noChangeArrowheads="1"/>
            </p:cNvSpPr>
            <p:nvPr/>
          </p:nvSpPr>
          <p:spPr bwMode="gray">
            <a:xfrm rot="3419336">
              <a:off x="1210" y="2097"/>
              <a:ext cx="302" cy="328"/>
            </a:xfrm>
            <a:prstGeom prst="rect">
              <a:avLst/>
            </a:prstGeom>
            <a:gradFill rotWithShape="1">
              <a:gsLst>
                <a:gs pos="0">
                  <a:srgbClr val="99CC00"/>
                </a:gs>
                <a:gs pos="100000">
                  <a:srgbClr val="475E00"/>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5137" name="Text Box 10"/>
            <p:cNvSpPr txBox="1">
              <a:spLocks noChangeArrowheads="1"/>
            </p:cNvSpPr>
            <p:nvPr/>
          </p:nvSpPr>
          <p:spPr bwMode="gray">
            <a:xfrm>
              <a:off x="1720" y="2043"/>
              <a:ext cx="2736"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100"/>
                </a:spcBef>
                <a:spcAft>
                  <a:spcPts val="1100"/>
                </a:spcAft>
              </a:pPr>
              <a:r>
                <a:rPr lang="vi-VN" sz="2800" b="1">
                  <a:solidFill>
                    <a:schemeClr val="tx2"/>
                  </a:solidFill>
                  <a:latin typeface="+mj-lt"/>
                  <a:cs typeface="Arial" charset="0"/>
                </a:rPr>
                <a:t>CHẤT TINH </a:t>
              </a:r>
              <a:r>
                <a:rPr lang="vi-VN" sz="2800" b="1" smtClean="0">
                  <a:solidFill>
                    <a:schemeClr val="tx2"/>
                  </a:solidFill>
                  <a:latin typeface="+mj-lt"/>
                  <a:cs typeface="Arial" charset="0"/>
                </a:rPr>
                <a:t>KHIẾT</a:t>
              </a:r>
              <a:r>
                <a:rPr lang="en-US" sz="2800" b="1" smtClean="0">
                  <a:solidFill>
                    <a:schemeClr val="tx2"/>
                  </a:solidFill>
                  <a:latin typeface="+mj-lt"/>
                  <a:cs typeface="Arial" charset="0"/>
                </a:rPr>
                <a:t> – </a:t>
              </a:r>
              <a:r>
                <a:rPr lang="en-US" sz="2800" b="1" smtClean="0">
                  <a:solidFill>
                    <a:schemeClr val="tx2"/>
                  </a:solidFill>
                  <a:latin typeface="Times New Roman" pitchFamily="18" charset="0"/>
                  <a:cs typeface="Times New Roman" pitchFamily="18" charset="0"/>
                </a:rPr>
                <a:t>HỖN HỢP</a:t>
              </a:r>
              <a:endParaRPr lang="en-US" sz="2800" b="1">
                <a:solidFill>
                  <a:schemeClr val="tx2"/>
                </a:solidFill>
                <a:latin typeface="Times New Roman" pitchFamily="18" charset="0"/>
                <a:cs typeface="Times New Roman" pitchFamily="18" charset="0"/>
              </a:endParaRPr>
            </a:p>
          </p:txBody>
        </p:sp>
        <p:sp>
          <p:nvSpPr>
            <p:cNvPr id="5138" name="Text Box 11"/>
            <p:cNvSpPr txBox="1">
              <a:spLocks noChangeArrowheads="1"/>
            </p:cNvSpPr>
            <p:nvPr/>
          </p:nvSpPr>
          <p:spPr bwMode="gray">
            <a:xfrm>
              <a:off x="1248" y="2044"/>
              <a:ext cx="279"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smtClean="0">
                  <a:solidFill>
                    <a:srgbClr val="FFFFFF"/>
                  </a:solidFill>
                  <a:latin typeface="Verdana" pitchFamily="34" charset="0"/>
                  <a:cs typeface="Arial" charset="0"/>
                </a:rPr>
                <a:t>15</a:t>
              </a:r>
              <a:endParaRPr lang="en-US" sz="2400" b="1">
                <a:solidFill>
                  <a:srgbClr val="FFFFFF"/>
                </a:solidFill>
                <a:latin typeface="Verdana" pitchFamily="34" charset="0"/>
                <a:cs typeface="Arial" charset="0"/>
              </a:endParaRPr>
            </a:p>
          </p:txBody>
        </p:sp>
      </p:grpSp>
      <p:grpSp>
        <p:nvGrpSpPr>
          <p:cNvPr id="5124" name="Group 12"/>
          <p:cNvGrpSpPr>
            <a:grpSpLocks/>
          </p:cNvGrpSpPr>
          <p:nvPr/>
        </p:nvGrpSpPr>
        <p:grpSpPr bwMode="auto">
          <a:xfrm>
            <a:off x="976314" y="2410654"/>
            <a:ext cx="7862887" cy="954119"/>
            <a:chOff x="1248" y="2685"/>
            <a:chExt cx="3513" cy="636"/>
          </a:xfrm>
        </p:grpSpPr>
        <p:sp>
          <p:nvSpPr>
            <p:cNvPr id="5131" name="Line 13"/>
            <p:cNvSpPr>
              <a:spLocks noChangeShapeType="1"/>
            </p:cNvSpPr>
            <p:nvPr/>
          </p:nvSpPr>
          <p:spPr bwMode="gray">
            <a:xfrm>
              <a:off x="1440" y="330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Rectangle 14"/>
            <p:cNvSpPr>
              <a:spLocks noChangeArrowheads="1"/>
            </p:cNvSpPr>
            <p:nvPr/>
          </p:nvSpPr>
          <p:spPr bwMode="gray">
            <a:xfrm rot="3419336">
              <a:off x="1261" y="2826"/>
              <a:ext cx="302" cy="328"/>
            </a:xfrm>
            <a:prstGeom prst="rect">
              <a:avLst/>
            </a:prstGeom>
            <a:gradFill rotWithShape="1">
              <a:gsLst>
                <a:gs pos="0">
                  <a:srgbClr val="006699"/>
                </a:gs>
                <a:gs pos="100000">
                  <a:srgbClr val="002F47"/>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5133" name="Text Box 15"/>
            <p:cNvSpPr txBox="1">
              <a:spLocks noChangeArrowheads="1"/>
            </p:cNvSpPr>
            <p:nvPr/>
          </p:nvSpPr>
          <p:spPr bwMode="gray">
            <a:xfrm>
              <a:off x="1775" y="2685"/>
              <a:ext cx="2986" cy="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100"/>
                </a:spcBef>
                <a:spcAft>
                  <a:spcPts val="1100"/>
                </a:spcAft>
              </a:pPr>
              <a:r>
                <a:rPr lang="en-US" sz="2800" b="1" smtClean="0">
                  <a:solidFill>
                    <a:schemeClr val="tx2"/>
                  </a:solidFill>
                  <a:latin typeface="Times New Roman" pitchFamily="18" charset="0"/>
                  <a:cs typeface="Times New Roman" pitchFamily="18" charset="0"/>
                </a:rPr>
                <a:t>MỘT SỐ PHƯƠNG PHÁP TÁCH CÁC CHẤT RA KHỎI HỖN HỢP</a:t>
              </a:r>
              <a:endParaRPr lang="en-US" sz="2800" b="1">
                <a:solidFill>
                  <a:schemeClr val="tx2"/>
                </a:solidFill>
                <a:latin typeface="Times New Roman" pitchFamily="18" charset="0"/>
                <a:cs typeface="Times New Roman" pitchFamily="18" charset="0"/>
              </a:endParaRPr>
            </a:p>
          </p:txBody>
        </p:sp>
        <p:sp>
          <p:nvSpPr>
            <p:cNvPr id="5134" name="Text Box 16"/>
            <p:cNvSpPr txBox="1">
              <a:spLocks noChangeArrowheads="1"/>
            </p:cNvSpPr>
            <p:nvPr/>
          </p:nvSpPr>
          <p:spPr bwMode="gray">
            <a:xfrm>
              <a:off x="1288" y="2840"/>
              <a:ext cx="279"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smtClean="0">
                  <a:solidFill>
                    <a:srgbClr val="FFFFFF"/>
                  </a:solidFill>
                  <a:latin typeface="Verdana" pitchFamily="34" charset="0"/>
                  <a:cs typeface="Arial" charset="0"/>
                </a:rPr>
                <a:t>16</a:t>
              </a:r>
              <a:endParaRPr lang="en-US" sz="2400" b="1">
                <a:solidFill>
                  <a:srgbClr val="FFFFFF"/>
                </a:solidFill>
                <a:latin typeface="Verdana" pitchFamily="34" charset="0"/>
                <a:cs typeface="Arial" charset="0"/>
              </a:endParaRPr>
            </a:p>
          </p:txBody>
        </p:sp>
      </p:grpSp>
    </p:spTree>
    <p:extLst>
      <p:ext uri="{BB962C8B-B14F-4D97-AF65-F5344CB8AC3E}">
        <p14:creationId xmlns:p14="http://schemas.microsoft.com/office/powerpoint/2010/main" val="37497888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0" y="17740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vi-VN" sz="2400" b="1" u="sng">
                <a:solidFill>
                  <a:srgbClr val="C00000"/>
                </a:solidFill>
                <a:latin typeface="Times New Roman" pitchFamily="18" charset="0"/>
              </a:rPr>
              <a:t>CHỦ ĐỀ 5</a:t>
            </a:r>
            <a:r>
              <a:rPr lang="vi-VN" sz="2400" b="1">
                <a:solidFill>
                  <a:srgbClr val="C00000"/>
                </a:solidFill>
                <a:latin typeface="Times New Roman" pitchFamily="18" charset="0"/>
              </a:rPr>
              <a:t>: CHẤT TINH KHIẾT – HỖN HỢP. </a:t>
            </a:r>
          </a:p>
          <a:p>
            <a:pPr algn="ctr"/>
            <a:r>
              <a:rPr lang="vi-VN" sz="2400" b="1">
                <a:solidFill>
                  <a:srgbClr val="C00000"/>
                </a:solidFill>
                <a:latin typeface="Times New Roman" pitchFamily="18" charset="0"/>
              </a:rPr>
              <a:t>PHƯƠNG PHÁP TÁCH CÁC CHẤT</a:t>
            </a:r>
            <a:endParaRPr lang="en-US" sz="2400" b="1">
              <a:solidFill>
                <a:srgbClr val="C00000"/>
              </a:solidFill>
              <a:latin typeface="Times New Roman" pitchFamily="18" charset="0"/>
            </a:endParaRPr>
          </a:p>
        </p:txBody>
      </p:sp>
      <p:sp>
        <p:nvSpPr>
          <p:cNvPr id="3075" name="Text Box 7"/>
          <p:cNvSpPr txBox="1">
            <a:spLocks noChangeArrowheads="1"/>
          </p:cNvSpPr>
          <p:nvPr/>
        </p:nvSpPr>
        <p:spPr bwMode="auto">
          <a:xfrm>
            <a:off x="-76200" y="853678"/>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b="1" u="sng">
                <a:solidFill>
                  <a:srgbClr val="C00000"/>
                </a:solidFill>
                <a:latin typeface="Times New Roman" pitchFamily="18" charset="0"/>
              </a:rPr>
              <a:t>Bài </a:t>
            </a:r>
            <a:r>
              <a:rPr lang="vi-VN" sz="2400" b="1" u="sng">
                <a:solidFill>
                  <a:srgbClr val="C00000"/>
                </a:solidFill>
                <a:latin typeface="Times New Roman" pitchFamily="18" charset="0"/>
              </a:rPr>
              <a:t>15</a:t>
            </a:r>
            <a:r>
              <a:rPr lang="vi-VN" sz="2400" b="1">
                <a:solidFill>
                  <a:srgbClr val="C00000"/>
                </a:solidFill>
                <a:latin typeface="Times New Roman" pitchFamily="18" charset="0"/>
              </a:rPr>
              <a:t>: CHẤT TINH KHIẾT – HỖN HỢP</a:t>
            </a:r>
            <a:endParaRPr lang="en-US" sz="2400" b="1">
              <a:solidFill>
                <a:srgbClr val="C00000"/>
              </a:solidFill>
              <a:latin typeface="Times New Roman" pitchFamily="18" charset="0"/>
            </a:endParaRPr>
          </a:p>
        </p:txBody>
      </p:sp>
    </p:spTree>
    <p:custDataLst>
      <p:tags r:id="rId1"/>
    </p:custDataLst>
    <p:extLst>
      <p:ext uri="{BB962C8B-B14F-4D97-AF65-F5344CB8AC3E}">
        <p14:creationId xmlns:p14="http://schemas.microsoft.com/office/powerpoint/2010/main" val="3742260080"/>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itle 1"/>
          <p:cNvSpPr>
            <a:spLocks noGrp="1"/>
          </p:cNvSpPr>
          <p:nvPr>
            <p:ph type="title"/>
          </p:nvPr>
        </p:nvSpPr>
        <p:spPr/>
        <p:txBody>
          <a:bodyPr/>
          <a:lstStyle/>
          <a:p>
            <a:endParaRPr lang="en-US" smtClean="0"/>
          </a:p>
        </p:txBody>
      </p:sp>
      <p:sp>
        <p:nvSpPr>
          <p:cNvPr id="5122" name="Slide Number Placeholder 3"/>
          <p:cNvSpPr>
            <a:spLocks noGrp="1"/>
          </p:cNvSpPr>
          <p:nvPr>
            <p:ph type="sldNum" sz="quarter" idx="12"/>
          </p:nvPr>
        </p:nvSpPr>
        <p:spPr>
          <a:xfrm>
            <a:off x="6645275" y="4893469"/>
            <a:ext cx="2133600" cy="2405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472ACD-13F4-47FF-88E4-D587A81303B4}" type="slidenum">
              <a:rPr lang="en-US" smtClean="0">
                <a:latin typeface="Verdana" pitchFamily="34" charset="0"/>
                <a:cs typeface="Arial" charset="0"/>
              </a:rPr>
              <a:pPr/>
              <a:t>6</a:t>
            </a:fld>
            <a:endParaRPr lang="en-US" smtClean="0">
              <a:latin typeface="Verdana" pitchFamily="34" charset="0"/>
              <a:cs typeface="Arial" charset="0"/>
            </a:endParaRPr>
          </a:p>
        </p:txBody>
      </p:sp>
      <p:grpSp>
        <p:nvGrpSpPr>
          <p:cNvPr id="5123" name="Group 7"/>
          <p:cNvGrpSpPr>
            <a:grpSpLocks/>
          </p:cNvGrpSpPr>
          <p:nvPr/>
        </p:nvGrpSpPr>
        <p:grpSpPr bwMode="auto">
          <a:xfrm>
            <a:off x="1066801" y="1412083"/>
            <a:ext cx="7197725" cy="538163"/>
            <a:chOff x="1248" y="2030"/>
            <a:chExt cx="3216" cy="452"/>
          </a:xfrm>
        </p:grpSpPr>
        <p:sp>
          <p:nvSpPr>
            <p:cNvPr id="5135"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Rectangle 9"/>
            <p:cNvSpPr>
              <a:spLocks noChangeArrowheads="1"/>
            </p:cNvSpPr>
            <p:nvPr/>
          </p:nvSpPr>
          <p:spPr bwMode="gray">
            <a:xfrm rot="3419336">
              <a:off x="1261" y="2017"/>
              <a:ext cx="302" cy="328"/>
            </a:xfrm>
            <a:prstGeom prst="rect">
              <a:avLst/>
            </a:prstGeom>
            <a:gradFill rotWithShape="1">
              <a:gsLst>
                <a:gs pos="0">
                  <a:srgbClr val="99CC00"/>
                </a:gs>
                <a:gs pos="100000">
                  <a:srgbClr val="475E00"/>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5137" name="Text Box 10"/>
            <p:cNvSpPr txBox="1">
              <a:spLocks noChangeArrowheads="1"/>
            </p:cNvSpPr>
            <p:nvPr/>
          </p:nvSpPr>
          <p:spPr bwMode="gray">
            <a:xfrm>
              <a:off x="1720" y="2043"/>
              <a:ext cx="2736"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100"/>
                </a:spcBef>
                <a:spcAft>
                  <a:spcPts val="1100"/>
                </a:spcAft>
              </a:pPr>
              <a:r>
                <a:rPr lang="vi-VN" sz="2800" b="1">
                  <a:solidFill>
                    <a:schemeClr val="tx2"/>
                  </a:solidFill>
                  <a:latin typeface="+mj-lt"/>
                  <a:cs typeface="Arial" charset="0"/>
                </a:rPr>
                <a:t>CHẤT TINH KHIẾT</a:t>
              </a:r>
              <a:endParaRPr lang="en-US" sz="2800" b="1">
                <a:solidFill>
                  <a:schemeClr val="tx2"/>
                </a:solidFill>
                <a:latin typeface="+mj-lt"/>
                <a:cs typeface="Arial" charset="0"/>
              </a:endParaRPr>
            </a:p>
          </p:txBody>
        </p:sp>
        <p:sp>
          <p:nvSpPr>
            <p:cNvPr id="5138" name="Text Box 11"/>
            <p:cNvSpPr txBox="1">
              <a:spLocks noChangeArrowheads="1"/>
            </p:cNvSpPr>
            <p:nvPr/>
          </p:nvSpPr>
          <p:spPr bwMode="gray">
            <a:xfrm>
              <a:off x="1331" y="2044"/>
              <a:ext cx="181"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FFFF"/>
                  </a:solidFill>
                  <a:latin typeface="Verdana" pitchFamily="34" charset="0"/>
                  <a:cs typeface="Arial" charset="0"/>
                </a:rPr>
                <a:t>1</a:t>
              </a:r>
            </a:p>
          </p:txBody>
        </p:sp>
      </p:grpSp>
      <p:grpSp>
        <p:nvGrpSpPr>
          <p:cNvPr id="5124" name="Group 12"/>
          <p:cNvGrpSpPr>
            <a:grpSpLocks/>
          </p:cNvGrpSpPr>
          <p:nvPr/>
        </p:nvGrpSpPr>
        <p:grpSpPr bwMode="auto">
          <a:xfrm>
            <a:off x="976314" y="2343148"/>
            <a:ext cx="7862887" cy="591074"/>
            <a:chOff x="1248" y="2640"/>
            <a:chExt cx="3513" cy="394"/>
          </a:xfrm>
        </p:grpSpPr>
        <p:sp>
          <p:nvSpPr>
            <p:cNvPr id="5131"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2F47"/>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5133" name="Text Box 15"/>
            <p:cNvSpPr txBox="1">
              <a:spLocks noChangeArrowheads="1"/>
            </p:cNvSpPr>
            <p:nvPr/>
          </p:nvSpPr>
          <p:spPr bwMode="gray">
            <a:xfrm>
              <a:off x="1775" y="2685"/>
              <a:ext cx="2986"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100"/>
                </a:spcBef>
                <a:spcAft>
                  <a:spcPts val="1100"/>
                </a:spcAft>
              </a:pPr>
              <a:r>
                <a:rPr lang="vi-VN" sz="2800" b="1">
                  <a:solidFill>
                    <a:schemeClr val="tx2"/>
                  </a:solidFill>
                  <a:latin typeface="+mj-lt"/>
                  <a:cs typeface="Arial" charset="0"/>
                </a:rPr>
                <a:t>HỖN HỢP</a:t>
              </a:r>
              <a:endParaRPr lang="en-US" sz="2800" b="1">
                <a:solidFill>
                  <a:schemeClr val="tx2"/>
                </a:solidFill>
                <a:latin typeface="+mj-lt"/>
                <a:cs typeface="Arial" charset="0"/>
              </a:endParaRPr>
            </a:p>
          </p:txBody>
        </p:sp>
        <p:sp>
          <p:nvSpPr>
            <p:cNvPr id="5134" name="Text Box 16"/>
            <p:cNvSpPr txBox="1">
              <a:spLocks noChangeArrowheads="1"/>
            </p:cNvSpPr>
            <p:nvPr/>
          </p:nvSpPr>
          <p:spPr bwMode="gray">
            <a:xfrm>
              <a:off x="1356" y="2654"/>
              <a:ext cx="181"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FFFF"/>
                  </a:solidFill>
                  <a:latin typeface="Verdana" pitchFamily="34" charset="0"/>
                  <a:cs typeface="Arial" charset="0"/>
                </a:rPr>
                <a:t>2</a:t>
              </a:r>
            </a:p>
          </p:txBody>
        </p:sp>
      </p:grpSp>
      <p:grpSp>
        <p:nvGrpSpPr>
          <p:cNvPr id="5125" name="Group 17"/>
          <p:cNvGrpSpPr>
            <a:grpSpLocks/>
          </p:cNvGrpSpPr>
          <p:nvPr/>
        </p:nvGrpSpPr>
        <p:grpSpPr bwMode="auto">
          <a:xfrm>
            <a:off x="1016000" y="3350417"/>
            <a:ext cx="7372350" cy="953280"/>
            <a:chOff x="1248" y="3226"/>
            <a:chExt cx="3296" cy="469"/>
          </a:xfrm>
        </p:grpSpPr>
        <p:sp>
          <p:nvSpPr>
            <p:cNvPr id="5127" name="Line 18"/>
            <p:cNvSpPr>
              <a:spLocks noChangeShapeType="1"/>
            </p:cNvSpPr>
            <p:nvPr/>
          </p:nvSpPr>
          <p:spPr bwMode="gray">
            <a:xfrm>
              <a:off x="1441" y="3667"/>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Rectangle 19"/>
            <p:cNvSpPr>
              <a:spLocks noChangeArrowheads="1"/>
            </p:cNvSpPr>
            <p:nvPr/>
          </p:nvSpPr>
          <p:spPr bwMode="gray">
            <a:xfrm rot="3419336">
              <a:off x="1261" y="3217"/>
              <a:ext cx="302" cy="328"/>
            </a:xfrm>
            <a:prstGeom prst="rect">
              <a:avLst/>
            </a:prstGeom>
            <a:gradFill rotWithShape="1">
              <a:gsLst>
                <a:gs pos="0">
                  <a:srgbClr val="FF9933"/>
                </a:gs>
                <a:gs pos="100000">
                  <a:srgbClr val="764718"/>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5129" name="Text Box 20"/>
            <p:cNvSpPr txBox="1">
              <a:spLocks noChangeArrowheads="1"/>
            </p:cNvSpPr>
            <p:nvPr/>
          </p:nvSpPr>
          <p:spPr bwMode="gray">
            <a:xfrm>
              <a:off x="1760" y="3226"/>
              <a:ext cx="2784" cy="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100"/>
                </a:spcBef>
                <a:spcAft>
                  <a:spcPts val="1100"/>
                </a:spcAft>
              </a:pPr>
              <a:r>
                <a:rPr lang="vi-VN" sz="2800" b="1">
                  <a:solidFill>
                    <a:schemeClr val="tx2"/>
                  </a:solidFill>
                  <a:latin typeface="+mj-lt"/>
                  <a:cs typeface="Arial" charset="0"/>
                </a:rPr>
                <a:t>HỖN HỢP ĐỒNG NHẤT, HỖN HỢP KHÔNG ĐỒNG NHẤT</a:t>
              </a:r>
              <a:endParaRPr lang="en-US" sz="2800" b="1">
                <a:solidFill>
                  <a:schemeClr val="tx2"/>
                </a:solidFill>
                <a:latin typeface="+mj-lt"/>
                <a:cs typeface="Arial" charset="0"/>
              </a:endParaRPr>
            </a:p>
          </p:txBody>
        </p:sp>
        <p:sp>
          <p:nvSpPr>
            <p:cNvPr id="5130" name="Text Box 21"/>
            <p:cNvSpPr txBox="1">
              <a:spLocks noChangeArrowheads="1"/>
            </p:cNvSpPr>
            <p:nvPr/>
          </p:nvSpPr>
          <p:spPr bwMode="gray">
            <a:xfrm>
              <a:off x="1355" y="3244"/>
              <a:ext cx="181"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FFFF"/>
                  </a:solidFill>
                  <a:latin typeface="Verdana" pitchFamily="34" charset="0"/>
                  <a:cs typeface="Arial" charset="0"/>
                </a:rPr>
                <a:t>3</a:t>
              </a:r>
            </a:p>
          </p:txBody>
        </p:sp>
      </p:grpSp>
    </p:spTree>
    <p:extLst>
      <p:ext uri="{BB962C8B-B14F-4D97-AF65-F5344CB8AC3E}">
        <p14:creationId xmlns:p14="http://schemas.microsoft.com/office/powerpoint/2010/main" val="170802102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381000" y="285750"/>
            <a:ext cx="8534400" cy="479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400" b="1" i="1" smtClean="0">
                <a:solidFill>
                  <a:srgbClr val="C00000"/>
                </a:solidFill>
                <a:latin typeface="Times New Roman" pitchFamily="18" charset="0"/>
                <a:cs typeface="Times New Roman" pitchFamily="18" charset="0"/>
              </a:rPr>
              <a:t>PHIẾU HỌC TẬP SỐ 1</a:t>
            </a:r>
          </a:p>
          <a:p>
            <a:pPr algn="ctr"/>
            <a:r>
              <a:rPr lang="en-US" sz="2400" b="1" i="1" smtClean="0">
                <a:solidFill>
                  <a:srgbClr val="C00000"/>
                </a:solidFill>
                <a:latin typeface="Times New Roman" pitchFamily="18" charset="0"/>
                <a:cs typeface="Times New Roman" pitchFamily="18" charset="0"/>
              </a:rPr>
              <a:t>TRẠM: ……</a:t>
            </a:r>
          </a:p>
          <a:p>
            <a:r>
              <a:rPr lang="vi-VN" sz="2400" u="sng" smtClean="0">
                <a:latin typeface="Times New Roman" pitchFamily="18" charset="0"/>
                <a:cs typeface="Times New Roman" pitchFamily="18" charset="0"/>
              </a:rPr>
              <a:t>Câu </a:t>
            </a:r>
            <a:r>
              <a:rPr lang="vi-VN" sz="2400" u="sng">
                <a:latin typeface="Times New Roman" pitchFamily="18" charset="0"/>
                <a:cs typeface="Times New Roman" pitchFamily="18" charset="0"/>
              </a:rPr>
              <a:t>1</a:t>
            </a:r>
            <a:r>
              <a:rPr lang="vi-VN" sz="2400">
                <a:latin typeface="Times New Roman" pitchFamily="18" charset="0"/>
                <a:cs typeface="Times New Roman" pitchFamily="18" charset="0"/>
              </a:rPr>
              <a:t>: Hoàn thành bảng sau:</a:t>
            </a:r>
            <a:endParaRPr lang="en-US" sz="2400">
              <a:latin typeface="Times New Roman" pitchFamily="18" charset="0"/>
              <a:cs typeface="Times New Roman" pitchFamily="18" charset="0"/>
            </a:endParaRPr>
          </a:p>
          <a:p>
            <a:endParaRPr lang="en-US" sz="2400" b="1" i="1" smtClean="0">
              <a:latin typeface="Times New Roman" pitchFamily="18" charset="0"/>
              <a:cs typeface="Times New Roman" pitchFamily="18" charset="0"/>
            </a:endParaRPr>
          </a:p>
          <a:p>
            <a:pPr algn="ctr"/>
            <a:endParaRPr lang="en-US" sz="2400">
              <a:latin typeface="Times New Roman" pitchFamily="18" charset="0"/>
              <a:cs typeface="Times New Roman" pitchFamily="18" charset="0"/>
            </a:endParaRPr>
          </a:p>
          <a:p>
            <a:pPr algn="ctr"/>
            <a:r>
              <a:rPr lang="en-US" sz="2400">
                <a:latin typeface="Times New Roman" pitchFamily="18" charset="0"/>
                <a:cs typeface="Times New Roman"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2544887143"/>
              </p:ext>
            </p:extLst>
          </p:nvPr>
        </p:nvGraphicFramePr>
        <p:xfrm>
          <a:off x="457200" y="1504950"/>
          <a:ext cx="7848600" cy="1543050"/>
        </p:xfrm>
        <a:graphic>
          <a:graphicData uri="http://schemas.openxmlformats.org/drawingml/2006/table">
            <a:tbl>
              <a:tblPr firstRow="1" bandRow="1">
                <a:tableStyleId>{5C22544A-7EE6-4342-B048-85BDC9FD1C3A}</a:tableStyleId>
              </a:tblPr>
              <a:tblGrid>
                <a:gridCol w="784860"/>
                <a:gridCol w="1883664"/>
                <a:gridCol w="4159758"/>
                <a:gridCol w="1020318"/>
              </a:tblGrid>
              <a:tr h="308610">
                <a:tc>
                  <a:txBody>
                    <a:bodyPr/>
                    <a:lstStyle/>
                    <a:p>
                      <a:pPr algn="ctr"/>
                      <a:r>
                        <a:rPr lang="en-US" sz="1400" smtClean="0">
                          <a:solidFill>
                            <a:schemeClr val="tx1"/>
                          </a:solidFill>
                          <a:latin typeface="Times New Roman" pitchFamily="18" charset="0"/>
                          <a:cs typeface="Times New Roman" pitchFamily="18" charset="0"/>
                        </a:rPr>
                        <a:t>STT</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solidFill>
                            <a:schemeClr val="tx1"/>
                          </a:solidFill>
                          <a:latin typeface="Times New Roman" pitchFamily="18" charset="0"/>
                          <a:cs typeface="Times New Roman" pitchFamily="18" charset="0"/>
                        </a:rPr>
                        <a:t>Tên</a:t>
                      </a:r>
                      <a:r>
                        <a:rPr lang="en-US" sz="1400" baseline="0" smtClean="0">
                          <a:solidFill>
                            <a:schemeClr val="tx1"/>
                          </a:solidFill>
                          <a:latin typeface="Times New Roman" pitchFamily="18" charset="0"/>
                          <a:cs typeface="Times New Roman" pitchFamily="18" charset="0"/>
                        </a:rPr>
                        <a:t> sản phẩm</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smtClean="0">
                          <a:solidFill>
                            <a:schemeClr val="tx1"/>
                          </a:solidFill>
                          <a:latin typeface="Times New Roman" pitchFamily="18" charset="0"/>
                          <a:cs typeface="Times New Roman" pitchFamily="18" charset="0"/>
                        </a:rPr>
                        <a:t>Số</a:t>
                      </a:r>
                      <a:r>
                        <a:rPr lang="en-US" sz="1400" baseline="0" smtClean="0">
                          <a:solidFill>
                            <a:schemeClr val="tx1"/>
                          </a:solidFill>
                          <a:latin typeface="Times New Roman" pitchFamily="18" charset="0"/>
                          <a:cs typeface="Times New Roman" pitchFamily="18" charset="0"/>
                        </a:rPr>
                        <a:t> lượng các chất trong sản phẩm</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solidFill>
                            <a:schemeClr val="tx1"/>
                          </a:solidFill>
                          <a:latin typeface="Times New Roman" pitchFamily="18" charset="0"/>
                          <a:cs typeface="Times New Roman" pitchFamily="18" charset="0"/>
                        </a:rPr>
                        <a:t>Thể</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610">
                <a:tc>
                  <a:txBody>
                    <a:bodyPr/>
                    <a:lstStyle/>
                    <a:p>
                      <a:pPr algn="ctr"/>
                      <a:r>
                        <a:rPr lang="en-US" sz="1400" smtClean="0">
                          <a:latin typeface="Times New Roman" pitchFamily="18" charset="0"/>
                          <a:cs typeface="Times New Roman" pitchFamily="18" charset="0"/>
                        </a:rPr>
                        <a:t>1</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Muối</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610">
                <a:tc>
                  <a:txBody>
                    <a:bodyPr/>
                    <a:lstStyle/>
                    <a:p>
                      <a:pPr algn="ctr"/>
                      <a:r>
                        <a:rPr lang="en-US" sz="1400" smtClean="0">
                          <a:latin typeface="Times New Roman" pitchFamily="18" charset="0"/>
                          <a:cs typeface="Times New Roman" pitchFamily="18" charset="0"/>
                        </a:rPr>
                        <a:t>2</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Đường</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610">
                <a:tc>
                  <a:txBody>
                    <a:bodyPr/>
                    <a:lstStyle/>
                    <a:p>
                      <a:pPr algn="ctr"/>
                      <a:r>
                        <a:rPr lang="en-US" sz="1400" smtClean="0">
                          <a:latin typeface="Times New Roman" pitchFamily="18" charset="0"/>
                          <a:cs typeface="Times New Roman" pitchFamily="18" charset="0"/>
                        </a:rPr>
                        <a:t>3</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Nước</a:t>
                      </a:r>
                      <a:r>
                        <a:rPr lang="en-US" sz="1400" baseline="0" smtClean="0">
                          <a:latin typeface="Times New Roman" pitchFamily="18" charset="0"/>
                          <a:cs typeface="Times New Roman" pitchFamily="18" charset="0"/>
                        </a:rPr>
                        <a:t> cất</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610">
                <a:tc>
                  <a:txBody>
                    <a:bodyPr/>
                    <a:lstStyle/>
                    <a:p>
                      <a:pPr algn="ctr"/>
                      <a:r>
                        <a:rPr lang="en-US" sz="1400" smtClean="0">
                          <a:latin typeface="Times New Roman" pitchFamily="18" charset="0"/>
                          <a:cs typeface="Times New Roman" pitchFamily="18" charset="0"/>
                        </a:rPr>
                        <a:t>4</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Bình</a:t>
                      </a:r>
                      <a:r>
                        <a:rPr lang="en-US" sz="1400" baseline="0" smtClean="0">
                          <a:latin typeface="Times New Roman" pitchFamily="18" charset="0"/>
                          <a:cs typeface="Times New Roman" pitchFamily="18" charset="0"/>
                        </a:rPr>
                        <a:t> oxygen</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533400" y="3143250"/>
            <a:ext cx="8001000" cy="1938992"/>
          </a:xfrm>
          <a:prstGeom prst="rect">
            <a:avLst/>
          </a:prstGeom>
        </p:spPr>
        <p:txBody>
          <a:bodyPr wrap="square">
            <a:spAutoFit/>
          </a:bodyPr>
          <a:lstStyle/>
          <a:p>
            <a:r>
              <a:rPr lang="vi-VN" sz="2400" u="sng">
                <a:latin typeface="Times New Roman" pitchFamily="18" charset="0"/>
                <a:cs typeface="Times New Roman" pitchFamily="18" charset="0"/>
              </a:rPr>
              <a:t>Câu 2</a:t>
            </a:r>
            <a:r>
              <a:rPr lang="vi-VN" sz="2400">
                <a:latin typeface="Times New Roman" pitchFamily="18" charset="0"/>
                <a:cs typeface="Times New Roman" pitchFamily="18" charset="0"/>
              </a:rPr>
              <a:t>: Đường có vị ngọt, muối ăn có vị mặn, nước sôi ở 100 °C và khí oxygen hóa lỏng ở -183°C. Theo em nếu lẫn có tạp chất khác thì những tính chất trên có thay đổi không? Lấy ví dụ thực tế từ các dụng cụ có sẵn.</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154836998"/>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342900" y="285750"/>
            <a:ext cx="8572500" cy="4853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400" b="1" i="1" smtClean="0">
                <a:solidFill>
                  <a:srgbClr val="C00000"/>
                </a:solidFill>
                <a:latin typeface="Times New Roman" pitchFamily="18" charset="0"/>
                <a:cs typeface="Times New Roman" pitchFamily="18" charset="0"/>
              </a:rPr>
              <a:t>PHIẾU HỌC TẬP SỐ 2</a:t>
            </a:r>
          </a:p>
          <a:p>
            <a:pPr algn="ctr"/>
            <a:r>
              <a:rPr lang="en-US" sz="2400" b="1" i="1" smtClean="0">
                <a:solidFill>
                  <a:srgbClr val="C00000"/>
                </a:solidFill>
                <a:latin typeface="Times New Roman" pitchFamily="18" charset="0"/>
                <a:cs typeface="Times New Roman" pitchFamily="18" charset="0"/>
              </a:rPr>
              <a:t>TRẠM: ……</a:t>
            </a:r>
          </a:p>
          <a:p>
            <a:r>
              <a:rPr lang="vi-VN" sz="2400" u="sng" smtClean="0">
                <a:latin typeface="Times New Roman" pitchFamily="18" charset="0"/>
                <a:cs typeface="Times New Roman" pitchFamily="18" charset="0"/>
              </a:rPr>
              <a:t>Câu </a:t>
            </a:r>
            <a:r>
              <a:rPr lang="vi-VN" sz="2400" u="sng">
                <a:latin typeface="Times New Roman" pitchFamily="18" charset="0"/>
                <a:cs typeface="Times New Roman" pitchFamily="18" charset="0"/>
              </a:rPr>
              <a:t>1</a:t>
            </a:r>
            <a:r>
              <a:rPr lang="vi-VN" sz="2400">
                <a:latin typeface="Times New Roman" pitchFamily="18" charset="0"/>
                <a:cs typeface="Times New Roman" pitchFamily="18" charset="0"/>
              </a:rPr>
              <a:t>: Hoàn thành bảng sau:</a:t>
            </a:r>
            <a:endParaRPr lang="en-US" sz="2400">
              <a:latin typeface="Times New Roman" pitchFamily="18" charset="0"/>
              <a:cs typeface="Times New Roman" pitchFamily="18" charset="0"/>
            </a:endParaRPr>
          </a:p>
          <a:p>
            <a:endParaRPr lang="en-US" sz="2400" b="1" i="1" smtClean="0">
              <a:latin typeface="Times New Roman" pitchFamily="18" charset="0"/>
              <a:cs typeface="Times New Roman" pitchFamily="18" charset="0"/>
            </a:endParaRPr>
          </a:p>
          <a:p>
            <a:pPr algn="ctr"/>
            <a:endParaRPr lang="en-US" sz="2400">
              <a:latin typeface="Times New Roman" pitchFamily="18" charset="0"/>
              <a:cs typeface="Times New Roman" pitchFamily="18" charset="0"/>
            </a:endParaRPr>
          </a:p>
          <a:p>
            <a:pPr algn="ctr"/>
            <a:r>
              <a:rPr lang="en-US" sz="2400">
                <a:latin typeface="Times New Roman" pitchFamily="18" charset="0"/>
                <a:cs typeface="Times New Roman"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165402843"/>
              </p:ext>
            </p:extLst>
          </p:nvPr>
        </p:nvGraphicFramePr>
        <p:xfrm>
          <a:off x="533398" y="1581150"/>
          <a:ext cx="7315201" cy="1619249"/>
        </p:xfrm>
        <a:graphic>
          <a:graphicData uri="http://schemas.openxmlformats.org/drawingml/2006/table">
            <a:tbl>
              <a:tblPr firstRow="1" bandRow="1">
                <a:tableStyleId>{5C22544A-7EE6-4342-B048-85BDC9FD1C3A}</a:tableStyleId>
              </a:tblPr>
              <a:tblGrid>
                <a:gridCol w="870857"/>
                <a:gridCol w="1132114"/>
                <a:gridCol w="2699658"/>
                <a:gridCol w="1219200"/>
                <a:gridCol w="1393372"/>
              </a:tblGrid>
              <a:tr h="313778">
                <a:tc rowSpan="2">
                  <a:txBody>
                    <a:bodyPr/>
                    <a:lstStyle/>
                    <a:p>
                      <a:pPr algn="ctr"/>
                      <a:r>
                        <a:rPr lang="en-US" sz="1400" smtClean="0">
                          <a:solidFill>
                            <a:schemeClr val="tx1"/>
                          </a:solidFill>
                          <a:latin typeface="Times New Roman" pitchFamily="18" charset="0"/>
                          <a:cs typeface="Times New Roman" pitchFamily="18" charset="0"/>
                        </a:rPr>
                        <a:t>STT</a:t>
                      </a:r>
                      <a:endParaRPr lang="en-US" sz="1400">
                        <a:solidFill>
                          <a:schemeClr val="tx1"/>
                        </a:solidFill>
                        <a:latin typeface="Times New Roman" pitchFamily="18" charset="0"/>
                        <a:cs typeface="Times New Roman" pitchFamily="18" charset="0"/>
                      </a:endParaRPr>
                    </a:p>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1400" smtClean="0">
                          <a:solidFill>
                            <a:schemeClr val="tx1"/>
                          </a:solidFill>
                          <a:latin typeface="Times New Roman" pitchFamily="18" charset="0"/>
                          <a:cs typeface="Times New Roman" pitchFamily="18" charset="0"/>
                        </a:rPr>
                        <a:t>Tên</a:t>
                      </a:r>
                      <a:r>
                        <a:rPr lang="en-US" sz="1400" baseline="0" smtClean="0">
                          <a:solidFill>
                            <a:schemeClr val="tx1"/>
                          </a:solidFill>
                          <a:latin typeface="Times New Roman" pitchFamily="18" charset="0"/>
                          <a:cs typeface="Times New Roman" pitchFamily="18" charset="0"/>
                        </a:rPr>
                        <a:t> sản phẩm</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1400" smtClean="0">
                          <a:solidFill>
                            <a:schemeClr val="tx1"/>
                          </a:solidFill>
                          <a:latin typeface="Times New Roman" pitchFamily="18" charset="0"/>
                          <a:cs typeface="Times New Roman" pitchFamily="18" charset="0"/>
                        </a:rPr>
                        <a:t>Thành</a:t>
                      </a:r>
                      <a:r>
                        <a:rPr lang="en-US" sz="1400" baseline="0" smtClean="0">
                          <a:solidFill>
                            <a:schemeClr val="tx1"/>
                          </a:solidFill>
                          <a:latin typeface="Times New Roman" pitchFamily="18" charset="0"/>
                          <a:cs typeface="Times New Roman" pitchFamily="18" charset="0"/>
                        </a:rPr>
                        <a:t> phần có trong sản phẩm</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smtClean="0">
                          <a:solidFill>
                            <a:schemeClr val="tx1"/>
                          </a:solidFill>
                          <a:latin typeface="Times New Roman" pitchFamily="18" charset="0"/>
                          <a:cs typeface="Times New Roman" pitchFamily="18" charset="0"/>
                        </a:rPr>
                        <a:t>Chất</a:t>
                      </a:r>
                      <a:r>
                        <a:rPr lang="en-US" sz="1400" baseline="0" smtClean="0">
                          <a:solidFill>
                            <a:schemeClr val="tx1"/>
                          </a:solidFill>
                          <a:latin typeface="Times New Roman" pitchFamily="18" charset="0"/>
                          <a:cs typeface="Times New Roman" pitchFamily="18" charset="0"/>
                        </a:rPr>
                        <a:t> tinh khiết</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778">
                <a:tc vMerge="1">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Có</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Không</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099">
                <a:tc>
                  <a:txBody>
                    <a:bodyPr/>
                    <a:lstStyle/>
                    <a:p>
                      <a:pPr algn="ctr"/>
                      <a:r>
                        <a:rPr lang="en-US" sz="1400" smtClean="0">
                          <a:latin typeface="Times New Roman" pitchFamily="18" charset="0"/>
                          <a:cs typeface="Times New Roman" pitchFamily="18" charset="0"/>
                        </a:rPr>
                        <a:t>1</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Bột</a:t>
                      </a:r>
                      <a:r>
                        <a:rPr lang="en-US" sz="1400" baseline="0" smtClean="0">
                          <a:latin typeface="Times New Roman" pitchFamily="18" charset="0"/>
                          <a:cs typeface="Times New Roman" pitchFamily="18" charset="0"/>
                        </a:rPr>
                        <a:t> canh</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3594">
                <a:tc>
                  <a:txBody>
                    <a:bodyPr/>
                    <a:lstStyle/>
                    <a:p>
                      <a:pPr algn="ctr"/>
                      <a:r>
                        <a:rPr lang="en-US" sz="1400" smtClean="0">
                          <a:latin typeface="Times New Roman" pitchFamily="18" charset="0"/>
                          <a:cs typeface="Times New Roman" pitchFamily="18" charset="0"/>
                        </a:rPr>
                        <a:t>2</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Nước</a:t>
                      </a:r>
                      <a:r>
                        <a:rPr lang="en-US" sz="1400" baseline="0" smtClean="0">
                          <a:latin typeface="Times New Roman" pitchFamily="18" charset="0"/>
                          <a:cs typeface="Times New Roman" pitchFamily="18" charset="0"/>
                        </a:rPr>
                        <a:t> khoáng</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457200" y="3200400"/>
            <a:ext cx="8001000" cy="1938992"/>
          </a:xfrm>
          <a:prstGeom prst="rect">
            <a:avLst/>
          </a:prstGeom>
        </p:spPr>
        <p:txBody>
          <a:bodyPr wrap="square">
            <a:spAutoFit/>
          </a:bodyPr>
          <a:lstStyle/>
          <a:p>
            <a:r>
              <a:rPr lang="vi-VN" sz="2400" u="sng">
                <a:latin typeface="+mj-lt"/>
              </a:rPr>
              <a:t>Câu 2</a:t>
            </a:r>
            <a:r>
              <a:rPr lang="vi-VN" sz="2400">
                <a:latin typeface="+mj-lt"/>
              </a:rPr>
              <a:t>: Nếu có đủ nguyên liệu, em làm thế nào để có bột canh? Nếu thêm hoặc bớt một trong các thành phần của bột canh thì vị có thay đổi không? Lấy ví dụ</a:t>
            </a:r>
            <a:endParaRPr lang="en-US" sz="2400">
              <a:latin typeface="+mj-lt"/>
            </a:endParaRPr>
          </a:p>
          <a:p>
            <a:r>
              <a:rPr lang="vi-VN" sz="2400">
                <a:latin typeface="+mj-lt"/>
                <a:cs typeface="Times New Roman" pitchFamily="18" charset="0"/>
              </a:rPr>
              <a:t> </a:t>
            </a:r>
            <a:r>
              <a:rPr lang="en-US" sz="2400" smtClean="0">
                <a:latin typeface="+mj-lt"/>
                <a:cs typeface="Times New Roman" pitchFamily="18" charset="0"/>
              </a:rPr>
              <a:t>...................................................................................................................................................................................................</a:t>
            </a:r>
            <a:endParaRPr lang="en-US" sz="2400">
              <a:latin typeface="+mj-lt"/>
              <a:cs typeface="Times New Roman" pitchFamily="18" charset="0"/>
            </a:endParaRPr>
          </a:p>
        </p:txBody>
      </p:sp>
    </p:spTree>
    <p:custDataLst>
      <p:tags r:id="rId1"/>
    </p:custDataLst>
    <p:extLst>
      <p:ext uri="{BB962C8B-B14F-4D97-AF65-F5344CB8AC3E}">
        <p14:creationId xmlns:p14="http://schemas.microsoft.com/office/powerpoint/2010/main" val="2508823922"/>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304800" y="171450"/>
            <a:ext cx="88392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400" b="1" i="1" smtClean="0">
                <a:solidFill>
                  <a:srgbClr val="C00000"/>
                </a:solidFill>
                <a:latin typeface="Times New Roman" pitchFamily="18" charset="0"/>
                <a:cs typeface="Times New Roman" pitchFamily="18" charset="0"/>
              </a:rPr>
              <a:t>PHIẾU HỌC TẬP SỐ 3</a:t>
            </a:r>
          </a:p>
          <a:p>
            <a:pPr algn="ctr"/>
            <a:r>
              <a:rPr lang="en-US" sz="2400" b="1" i="1" smtClean="0">
                <a:solidFill>
                  <a:srgbClr val="C00000"/>
                </a:solidFill>
                <a:latin typeface="Times New Roman" pitchFamily="18" charset="0"/>
                <a:cs typeface="Times New Roman" pitchFamily="18" charset="0"/>
              </a:rPr>
              <a:t>TRẠM: ……</a:t>
            </a:r>
          </a:p>
          <a:p>
            <a:r>
              <a:rPr lang="vi-VN" sz="2400" u="sng" smtClean="0">
                <a:latin typeface="Times New Roman" pitchFamily="18" charset="0"/>
                <a:cs typeface="Times New Roman" pitchFamily="18" charset="0"/>
              </a:rPr>
              <a:t>Câu </a:t>
            </a:r>
            <a:r>
              <a:rPr lang="vi-VN" sz="2400" u="sng">
                <a:latin typeface="Times New Roman" pitchFamily="18" charset="0"/>
                <a:cs typeface="Times New Roman" pitchFamily="18" charset="0"/>
              </a:rPr>
              <a:t>1</a:t>
            </a:r>
            <a:r>
              <a:rPr lang="vi-VN" sz="2400">
                <a:latin typeface="Times New Roman" pitchFamily="18" charset="0"/>
                <a:cs typeface="Times New Roman" pitchFamily="18" charset="0"/>
              </a:rPr>
              <a:t>: Hoàn thành bảng sau:</a:t>
            </a:r>
            <a:endParaRPr lang="en-US" sz="2400">
              <a:latin typeface="Times New Roman" pitchFamily="18" charset="0"/>
              <a:cs typeface="Times New Roman" pitchFamily="18" charset="0"/>
            </a:endParaRPr>
          </a:p>
          <a:p>
            <a:endParaRPr lang="en-US" sz="2400" b="1" i="1" smtClean="0">
              <a:latin typeface="Times New Roman" pitchFamily="18" charset="0"/>
              <a:cs typeface="Times New Roman" pitchFamily="18" charset="0"/>
            </a:endParaRPr>
          </a:p>
          <a:p>
            <a:pPr algn="ctr"/>
            <a:endParaRPr lang="en-US" sz="2400">
              <a:latin typeface="Times New Roman" pitchFamily="18" charset="0"/>
              <a:cs typeface="Times New Roman" pitchFamily="18" charset="0"/>
            </a:endParaRPr>
          </a:p>
          <a:p>
            <a:pPr algn="ctr"/>
            <a:r>
              <a:rPr lang="en-US" sz="2400">
                <a:latin typeface="Times New Roman" pitchFamily="18" charset="0"/>
                <a:cs typeface="Times New Roman"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2251145853"/>
              </p:ext>
            </p:extLst>
          </p:nvPr>
        </p:nvGraphicFramePr>
        <p:xfrm>
          <a:off x="334505" y="1428750"/>
          <a:ext cx="8382000" cy="1836420"/>
        </p:xfrm>
        <a:graphic>
          <a:graphicData uri="http://schemas.openxmlformats.org/drawingml/2006/table">
            <a:tbl>
              <a:tblPr firstRow="1" bandRow="1">
                <a:tableStyleId>{5C22544A-7EE6-4342-B048-85BDC9FD1C3A}</a:tableStyleId>
              </a:tblPr>
              <a:tblGrid>
                <a:gridCol w="762000"/>
                <a:gridCol w="4876800"/>
                <a:gridCol w="1371600"/>
                <a:gridCol w="1371600"/>
              </a:tblGrid>
              <a:tr h="537210">
                <a:tc rowSpan="2">
                  <a:txBody>
                    <a:bodyPr/>
                    <a:lstStyle/>
                    <a:p>
                      <a:pPr algn="ctr"/>
                      <a:endParaRPr lang="en-US" sz="1400" smtClean="0">
                        <a:solidFill>
                          <a:schemeClr val="tx1"/>
                        </a:solidFill>
                        <a:latin typeface="Times New Roman" pitchFamily="18" charset="0"/>
                        <a:cs typeface="Times New Roman" pitchFamily="18" charset="0"/>
                      </a:endParaRPr>
                    </a:p>
                    <a:p>
                      <a:pPr algn="ctr"/>
                      <a:r>
                        <a:rPr lang="en-US" sz="1400" smtClean="0">
                          <a:solidFill>
                            <a:schemeClr val="tx1"/>
                          </a:solidFill>
                          <a:latin typeface="Times New Roman" pitchFamily="18" charset="0"/>
                          <a:cs typeface="Times New Roman" pitchFamily="18" charset="0"/>
                        </a:rPr>
                        <a:t>STT</a:t>
                      </a:r>
                      <a:endParaRPr lang="en-US" sz="1400">
                        <a:solidFill>
                          <a:schemeClr val="tx1"/>
                        </a:solidFill>
                        <a:latin typeface="Times New Roman" pitchFamily="18" charset="0"/>
                        <a:cs typeface="Times New Roman" pitchFamily="18" charset="0"/>
                      </a:endParaRPr>
                    </a:p>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sz="1400" smtClean="0">
                        <a:solidFill>
                          <a:schemeClr val="tx1"/>
                        </a:solidFill>
                        <a:latin typeface="Times New Roman" pitchFamily="18" charset="0"/>
                        <a:cs typeface="Times New Roman" pitchFamily="18" charset="0"/>
                      </a:endParaRPr>
                    </a:p>
                    <a:p>
                      <a:pPr algn="ctr"/>
                      <a:r>
                        <a:rPr lang="en-US" sz="1400" smtClean="0">
                          <a:solidFill>
                            <a:schemeClr val="tx1"/>
                          </a:solidFill>
                          <a:latin typeface="Times New Roman" pitchFamily="18" charset="0"/>
                          <a:cs typeface="Times New Roman" pitchFamily="18" charset="0"/>
                        </a:rPr>
                        <a:t>Cách</a:t>
                      </a:r>
                      <a:r>
                        <a:rPr lang="en-US" sz="1400" baseline="0" smtClean="0">
                          <a:solidFill>
                            <a:schemeClr val="tx1"/>
                          </a:solidFill>
                          <a:latin typeface="Times New Roman" pitchFamily="18" charset="0"/>
                          <a:cs typeface="Times New Roman" pitchFamily="18" charset="0"/>
                        </a:rPr>
                        <a:t> tiến hành</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smtClean="0">
                          <a:solidFill>
                            <a:schemeClr val="tx1"/>
                          </a:solidFill>
                          <a:latin typeface="Times New Roman" pitchFamily="18" charset="0"/>
                          <a:cs typeface="Times New Roman" pitchFamily="18" charset="0"/>
                        </a:rPr>
                        <a:t>Các</a:t>
                      </a:r>
                      <a:r>
                        <a:rPr lang="en-US" sz="1400" baseline="0" smtClean="0">
                          <a:solidFill>
                            <a:schemeClr val="tx1"/>
                          </a:solidFill>
                          <a:latin typeface="Times New Roman" pitchFamily="18" charset="0"/>
                          <a:cs typeface="Times New Roman" pitchFamily="18" charset="0"/>
                        </a:rPr>
                        <a:t> chất lỏng có hòa tan trong nhau không?</a:t>
                      </a:r>
                      <a:endParaRPr lang="en-US" sz="1400">
                        <a:solidFill>
                          <a:schemeClr val="tx1"/>
                        </a:solidFill>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610">
                <a:tc vMerge="1">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Có</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smtClean="0">
                          <a:latin typeface="Times New Roman" pitchFamily="18" charset="0"/>
                          <a:cs typeface="Times New Roman" pitchFamily="18" charset="0"/>
                        </a:rPr>
                        <a:t>Không</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0060">
                <a:tc>
                  <a:txBody>
                    <a:bodyPr/>
                    <a:lstStyle/>
                    <a:p>
                      <a:pPr algn="ctr"/>
                      <a:r>
                        <a:rPr lang="en-US" sz="1400" smtClean="0">
                          <a:latin typeface="Times New Roman" pitchFamily="18" charset="0"/>
                          <a:cs typeface="Times New Roman" pitchFamily="18" charset="0"/>
                        </a:rPr>
                        <a:t>1</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kern="1200" smtClean="0">
                          <a:solidFill>
                            <a:schemeClr val="dk1"/>
                          </a:solidFill>
                          <a:effectLst/>
                          <a:latin typeface="Times New Roman" pitchFamily="18" charset="0"/>
                          <a:ea typeface="+mn-ea"/>
                          <a:cs typeface="Times New Roman" pitchFamily="18" charset="0"/>
                        </a:rPr>
                        <a:t>Ống nghiệm A: Nhỏ</a:t>
                      </a:r>
                      <a:r>
                        <a:rPr lang="en-US" sz="1400" kern="1200" baseline="0" smtClean="0">
                          <a:solidFill>
                            <a:schemeClr val="dk1"/>
                          </a:solidFill>
                          <a:effectLst/>
                          <a:latin typeface="Times New Roman" pitchFamily="18" charset="0"/>
                          <a:ea typeface="+mn-ea"/>
                          <a:cs typeface="Times New Roman" pitchFamily="18" charset="0"/>
                        </a:rPr>
                        <a:t> </a:t>
                      </a:r>
                      <a:r>
                        <a:rPr lang="en-US" sz="1400" kern="1200" smtClean="0">
                          <a:solidFill>
                            <a:schemeClr val="dk1"/>
                          </a:solidFill>
                          <a:effectLst/>
                          <a:latin typeface="Times New Roman" pitchFamily="18" charset="0"/>
                          <a:ea typeface="+mn-ea"/>
                          <a:cs typeface="Times New Roman" pitchFamily="18" charset="0"/>
                        </a:rPr>
                        <a:t>ethanol vào ống nghiệm đựng nước cất. Lắc đều và quan sát hiện tượng</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0060">
                <a:tc>
                  <a:txBody>
                    <a:bodyPr/>
                    <a:lstStyle/>
                    <a:p>
                      <a:pPr algn="ctr"/>
                      <a:r>
                        <a:rPr lang="en-US" sz="1400" smtClean="0">
                          <a:latin typeface="Times New Roman" pitchFamily="18" charset="0"/>
                          <a:cs typeface="Times New Roman" pitchFamily="18" charset="0"/>
                        </a:rPr>
                        <a:t>2</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kern="1200" smtClean="0">
                          <a:solidFill>
                            <a:schemeClr val="dk1"/>
                          </a:solidFill>
                          <a:effectLst/>
                          <a:latin typeface="Times New Roman" pitchFamily="18" charset="0"/>
                          <a:ea typeface="+mn-ea"/>
                          <a:cs typeface="Times New Roman" pitchFamily="18" charset="0"/>
                        </a:rPr>
                        <a:t>Ống nghiệm B: Nhỏ</a:t>
                      </a:r>
                      <a:r>
                        <a:rPr lang="en-US" sz="1400" kern="1200" baseline="0" smtClean="0">
                          <a:solidFill>
                            <a:schemeClr val="dk1"/>
                          </a:solidFill>
                          <a:effectLst/>
                          <a:latin typeface="Times New Roman" pitchFamily="18" charset="0"/>
                          <a:ea typeface="+mn-ea"/>
                          <a:cs typeface="Times New Roman" pitchFamily="18" charset="0"/>
                        </a:rPr>
                        <a:t> </a:t>
                      </a:r>
                      <a:r>
                        <a:rPr lang="en-US" sz="1400" kern="1200" smtClean="0">
                          <a:solidFill>
                            <a:schemeClr val="dk1"/>
                          </a:solidFill>
                          <a:effectLst/>
                          <a:latin typeface="Times New Roman" pitchFamily="18" charset="0"/>
                          <a:ea typeface="+mn-ea"/>
                          <a:cs typeface="Times New Roman" pitchFamily="18" charset="0"/>
                        </a:rPr>
                        <a:t>dầu ăn vào ống nghiệm đựng nước cất. Lắc đều và quan sát hiện tượng</a:t>
                      </a: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latin typeface="Times New Roman" pitchFamily="18" charset="0"/>
                        <a:cs typeface="Times New Roman" pitchFamily="18"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304800" y="3257550"/>
            <a:ext cx="8305800" cy="1938992"/>
          </a:xfrm>
          <a:prstGeom prst="rect">
            <a:avLst/>
          </a:prstGeom>
        </p:spPr>
        <p:txBody>
          <a:bodyPr wrap="square">
            <a:spAutoFit/>
          </a:bodyPr>
          <a:lstStyle/>
          <a:p>
            <a:r>
              <a:rPr lang="vi-VN" sz="2400" u="sng">
                <a:latin typeface="Times New Roman" pitchFamily="18" charset="0"/>
                <a:cs typeface="Times New Roman" pitchFamily="18" charset="0"/>
              </a:rPr>
              <a:t>Câu 2</a:t>
            </a:r>
            <a:r>
              <a:rPr lang="vi-VN" sz="2400">
                <a:latin typeface="Times New Roman" pitchFamily="18" charset="0"/>
                <a:cs typeface="Times New Roman" pitchFamily="18" charset="0"/>
              </a:rPr>
              <a:t>: Quan sát hình 15.4, em hãy nhận xét sự phân bố thành phần các chất trong hỗn hợp đồng nhất và không đồng nhất</a:t>
            </a:r>
            <a:r>
              <a:rPr lang="vi-VN"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Hỗn hợp đồng nhất</a:t>
            </a:r>
            <a:r>
              <a:rPr lang="vi-VN" sz="2400" smtClean="0">
                <a:latin typeface="Times New Roman" pitchFamily="18" charset="0"/>
                <a:cs typeface="Times New Roman" pitchFamily="18" charset="0"/>
              </a:rPr>
              <a:t>:.............................................</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Hỗn hợp không đồng nhất:......................................... </a:t>
            </a:r>
            <a:r>
              <a:rPr lang="en-US" sz="2400" smtClean="0">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961928716"/>
      </p:ext>
    </p:extLst>
  </p:cSld>
  <p:clrMapOvr>
    <a:masterClrMapping/>
  </p:clrMapOvr>
  <p:transition>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981918738,F:\GA dự thi\Baì giảng Powerpoint\Tiet 50 Dau mo &amp; Khi dot-m\Media.ppcx"/>
</p:tagLst>
</file>

<file path=ppt/tags/tag10.xml><?xml version="1.0" encoding="utf-8"?>
<p:tagLst xmlns:a="http://schemas.openxmlformats.org/drawingml/2006/main" xmlns:r="http://schemas.openxmlformats.org/officeDocument/2006/relationships" xmlns:p="http://schemas.openxmlformats.org/presentationml/2006/main">
  <p:tag name="PPSNARRATION" val="2,981918738,F:\GA dự thi\Baì giảng Powerpoint\Tiet 50 Dau mo &amp; Khi dot-m\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2,981918738,F:\GA dự thi\Baì giảng Powerpoint\Tiet 50 Dau mo &amp; Khi dot-m\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2,981918738,F:\GA dự thi\Baì giảng Powerpoint\Tiet 50 Dau mo &amp; Khi dot-m\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981918738,F:\GA dự thi\Baì giảng Powerpoint\Tiet 50 Dau mo &amp; Khi dot-m\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981918738,F:\GA dự thi\Baì giảng Powerpoint\Tiet 50 Dau mo &amp; Khi dot-m\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2,981918738,F:\GA dự thi\Baì giảng Powerpoint\Tiet 50 Dau mo &amp; Khi dot-m\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2,981918738,F:\GA dự thi\Baì giảng Powerpoint\Tiet 50 Dau mo &amp; Khi dot-m\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2,981918738,F:\GA dự thi\Baì giảng Powerpoint\Tiet 50 Dau mo &amp; Khi dot-m\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2,981918738,F:\GA dự thi\Baì giảng Powerpoint\Tiet 50 Dau mo &amp; Khi dot-m\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2,981918738,F:\GA dự thi\Baì giảng Powerpoint\Tiet 50 Dau mo &amp; Khi dot-m\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2,981918738,F:\GA dự thi\Baì giảng Powerpoint\Tiet 50 Dau mo &amp; Khi dot-m\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2122</TotalTime>
  <Words>1294</Words>
  <Application>Microsoft Office PowerPoint</Application>
  <PresentationFormat>On-screen Show (16:9)</PresentationFormat>
  <Paragraphs>220</Paragraphs>
  <Slides>31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Chất, theo quy ước là chất tinh khiết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Chất tinh khiết được tạo ra từ</vt:lpstr>
      <vt:lpstr>Câu 2. Để phân biệt chất tinh khiết và hỗn hợp ta dựa vào</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Admin</cp:lastModifiedBy>
  <cp:revision>198</cp:revision>
  <dcterms:created xsi:type="dcterms:W3CDTF">2016-11-02T07:21:00Z</dcterms:created>
  <dcterms:modified xsi:type="dcterms:W3CDTF">2023-03-09T13:03:35Z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2057-10.2.0.7587</vt:lpwstr>
  </property>
</Properties>
</file>