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35" r:id="rId4"/>
    <p:sldId id="287" r:id="rId5"/>
    <p:sldId id="289" r:id="rId6"/>
    <p:sldId id="293" r:id="rId7"/>
    <p:sldId id="291" r:id="rId8"/>
    <p:sldId id="288" r:id="rId9"/>
    <p:sldId id="294" r:id="rId10"/>
    <p:sldId id="337" r:id="rId11"/>
    <p:sldId id="321" r:id="rId12"/>
    <p:sldId id="295" r:id="rId13"/>
    <p:sldId id="334" r:id="rId14"/>
    <p:sldId id="317" r:id="rId15"/>
    <p:sldId id="336" r:id="rId16"/>
    <p:sldId id="338" r:id="rId17"/>
    <p:sldId id="339" r:id="rId18"/>
    <p:sldId id="340" r:id="rId19"/>
    <p:sldId id="304" r:id="rId20"/>
    <p:sldId id="258" r:id="rId21"/>
    <p:sldId id="310" r:id="rId22"/>
  </p:sldIdLst>
  <p:sldSz cx="18288000" cy="10287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Balsamiq Sans Bold" panose="020B0604020202020204" charset="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Wingdings 2" panose="05020102010507070707" pitchFamily="18" charset="2"/>
      <p:regular r:id="rId41"/>
    </p:embeddedFont>
    <p:embeddedFont>
      <p:font typeface="Bahnschrift SemiBold Condensed" panose="020B0502040204020203" pitchFamily="34" charset="0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A6DAF4"/>
    <a:srgbClr val="B18DFF"/>
    <a:srgbClr val="CBE9A2"/>
    <a:srgbClr val="FD9959"/>
    <a:srgbClr val="FDEF94"/>
    <a:srgbClr val="FFCCEE"/>
    <a:srgbClr val="FCC751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0" autoAdjust="0"/>
    <p:restoredTop sz="90664" autoAdjust="0"/>
  </p:normalViewPr>
  <p:slideViewPr>
    <p:cSldViewPr>
      <p:cViewPr varScale="1">
        <p:scale>
          <a:sx n="53" d="100"/>
          <a:sy n="53" d="100"/>
        </p:scale>
        <p:origin x="1171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8192" y="-32266"/>
            <a:ext cx="7010400" cy="346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6731" y="4062714"/>
            <a:ext cx="6626710" cy="2553240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6731" y="6631621"/>
            <a:ext cx="6619606" cy="189094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42424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7488" y="2275243"/>
            <a:ext cx="4267200" cy="1126472"/>
          </a:xfrm>
        </p:spPr>
        <p:txBody>
          <a:bodyPr anchor="b"/>
          <a:lstStyle>
            <a:lvl1pPr algn="l">
              <a:defRPr sz="4300"/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07040" y="8579950"/>
            <a:ext cx="5663184" cy="54768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8192" y="8579950"/>
            <a:ext cx="1287332" cy="5476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90" y="4351244"/>
            <a:ext cx="13274936" cy="2043113"/>
          </a:xfrm>
        </p:spPr>
        <p:txBody>
          <a:bodyPr anchor="b"/>
          <a:lstStyle>
            <a:lvl1pPr algn="l">
              <a:defRPr sz="71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291" y="6400801"/>
            <a:ext cx="13274934" cy="2280620"/>
          </a:xfrm>
        </p:spPr>
        <p:txBody>
          <a:bodyPr anchor="t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84832" y="3470148"/>
            <a:ext cx="6839712" cy="523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3470147"/>
            <a:ext cx="6839712" cy="523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222" y="3474014"/>
            <a:ext cx="6114296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442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675" y="3474015"/>
            <a:ext cx="6111434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304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788" y="1284790"/>
            <a:ext cx="6180880" cy="7726101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29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666" y="3986152"/>
            <a:ext cx="6609144" cy="219473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3184" y="6205491"/>
            <a:ext cx="6597568" cy="2276856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848" y="3991356"/>
            <a:ext cx="6601968" cy="219456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417" y="1040692"/>
            <a:ext cx="6719246" cy="8202168"/>
          </a:xfrm>
        </p:spPr>
        <p:txBody>
          <a:bodyPr/>
          <a:lstStyle>
            <a:lvl1pPr marL="0" indent="0">
              <a:buNone/>
              <a:defRPr sz="5700">
                <a:solidFill>
                  <a:schemeClr val="accent1"/>
                </a:solidFill>
              </a:defRPr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9261" y="6199633"/>
            <a:ext cx="6601146" cy="2279342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1545220"/>
            <a:ext cx="2968906" cy="717051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6592" y="1545220"/>
            <a:ext cx="10847408" cy="71705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609600" y="0"/>
            <a:ext cx="19864664" cy="10287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914400" y="500231"/>
            <a:ext cx="16459200" cy="927847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122484" y="-32267"/>
            <a:ext cx="7358232" cy="1048866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980" y="1541496"/>
            <a:ext cx="14049488" cy="1714500"/>
          </a:xfrm>
          <a:prstGeom prst="rect">
            <a:avLst/>
          </a:prstGeom>
        </p:spPr>
        <p:txBody>
          <a:bodyPr vert="horz" lIns="163284" tIns="81642" rIns="163284" bIns="81642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985" y="3485478"/>
            <a:ext cx="13554634" cy="526346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94776" y="336739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2896" y="8778241"/>
            <a:ext cx="700430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8192" y="336737"/>
            <a:ext cx="266431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7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0083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6762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10521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6pPr>
      <a:lvl7pPr marL="3069747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73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8pPr>
      <a:lvl9pPr marL="37881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wmf"/><Relationship Id="rId3" Type="http://schemas.openxmlformats.org/officeDocument/2006/relationships/image" Target="../media/image45.png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11" Type="http://schemas.openxmlformats.org/officeDocument/2006/relationships/image" Target="../media/image42.wmf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24.bin"/><Relationship Id="rId9" Type="http://schemas.openxmlformats.org/officeDocument/2006/relationships/image" Target="../media/image91.svg"/><Relationship Id="rId1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89.sv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74.svg"/><Relationship Id="rId18" Type="http://schemas.openxmlformats.org/officeDocument/2006/relationships/image" Target="../media/image62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59.png"/><Relationship Id="rId17" Type="http://schemas.openxmlformats.org/officeDocument/2006/relationships/image" Target="../media/image178.svg"/><Relationship Id="rId2" Type="http://schemas.openxmlformats.org/officeDocument/2006/relationships/image" Target="../media/image54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58.png"/><Relationship Id="rId19" Type="http://schemas.openxmlformats.org/officeDocument/2006/relationships/image" Target="../media/image180.svg"/><Relationship Id="rId4" Type="http://schemas.openxmlformats.org/officeDocument/2006/relationships/image" Target="../media/image55.png"/><Relationship Id="rId9" Type="http://schemas.openxmlformats.org/officeDocument/2006/relationships/image" Target="../media/image170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4.gif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slide" Target="slide10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slide" Target="slide6.xml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2.xml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12.wm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8.sv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image" Target="../media/image22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6.bin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23" Type="http://schemas.openxmlformats.org/officeDocument/2006/relationships/image" Target="../media/image21.wmf"/><Relationship Id="rId28" Type="http://schemas.openxmlformats.org/officeDocument/2006/relationships/oleObject" Target="../embeddings/oleObject8.bin"/><Relationship Id="rId10" Type="http://schemas.microsoft.com/office/2007/relationships/hdphoto" Target="../media/hdphoto2.wdp"/><Relationship Id="rId31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23.wmf"/><Relationship Id="rId30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image" Target="../media/image28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0" Type="http://schemas.openxmlformats.org/officeDocument/2006/relationships/image" Target="../media/image18.svg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27.wmf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9.wm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26" Type="http://schemas.openxmlformats.org/officeDocument/2006/relationships/image" Target="../media/image3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2.xml"/><Relationship Id="rId29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24" Type="http://schemas.openxmlformats.org/officeDocument/2006/relationships/image" Target="../media/image30.wmf"/><Relationship Id="rId32" Type="http://schemas.openxmlformats.org/officeDocument/2006/relationships/image" Target="../media/image34.wmf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oleObject" Target="../embeddings/oleObject14.bin"/><Relationship Id="rId28" Type="http://schemas.openxmlformats.org/officeDocument/2006/relationships/image" Target="../media/image32.wmf"/><Relationship Id="rId10" Type="http://schemas.microsoft.com/office/2007/relationships/hdphoto" Target="../media/hdphoto2.wdp"/><Relationship Id="rId31" Type="http://schemas.openxmlformats.org/officeDocument/2006/relationships/oleObject" Target="../embeddings/oleObject18.bin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8.svg"/><Relationship Id="rId27" Type="http://schemas.openxmlformats.org/officeDocument/2006/relationships/oleObject" Target="../embeddings/oleObject16.bin"/><Relationship Id="rId30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20.bin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23" Type="http://schemas.openxmlformats.org/officeDocument/2006/relationships/image" Target="../media/image36.wmf"/><Relationship Id="rId28" Type="http://schemas.openxmlformats.org/officeDocument/2006/relationships/oleObject" Target="../embeddings/oleObject22.bin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3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52500"/>
            <a:ext cx="16611600" cy="77343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CÁC EM</a:t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VỚI BÀI HỌC HÔM NAY!</a:t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Trần Ngọc Duy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4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1: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2.26a)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2.27b) </a:t>
            </a:r>
          </a:p>
          <a:p>
            <a:pPr algn="just">
              <a:lnSpc>
                <a:spcPct val="150000"/>
              </a:lnSpc>
            </a:pP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2.29a) </a:t>
            </a: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913252"/>
              </p:ext>
            </p:extLst>
          </p:nvPr>
        </p:nvGraphicFramePr>
        <p:xfrm>
          <a:off x="3276600" y="3364747"/>
          <a:ext cx="486904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Equation" r:id="rId10" imgW="1358640" imgH="228600" progId="Equation.DSMT4">
                  <p:embed/>
                </p:oleObj>
              </mc:Choice>
              <mc:Fallback>
                <p:oleObj name="Equation" r:id="rId10" imgW="13586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364747"/>
                        <a:ext cx="486904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619970"/>
              </p:ext>
            </p:extLst>
          </p:nvPr>
        </p:nvGraphicFramePr>
        <p:xfrm>
          <a:off x="3352800" y="4420236"/>
          <a:ext cx="53340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Equation" r:id="rId12" imgW="1523880" imgH="393480" progId="Equation.DSMT4">
                  <p:embed/>
                </p:oleObj>
              </mc:Choice>
              <mc:Fallback>
                <p:oleObj name="Equation" r:id="rId12" imgW="1523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52800" y="4420236"/>
                        <a:ext cx="533400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169276"/>
              </p:ext>
            </p:extLst>
          </p:nvPr>
        </p:nvGraphicFramePr>
        <p:xfrm>
          <a:off x="3216275" y="6325236"/>
          <a:ext cx="62928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Equation" r:id="rId14" imgW="1688760" imgH="203040" progId="Equation.DSMT4">
                  <p:embed/>
                </p:oleObj>
              </mc:Choice>
              <mc:Fallback>
                <p:oleObj name="Equation" r:id="rId14" imgW="1688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16275" y="6325236"/>
                        <a:ext cx="629285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2.30.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180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07136"/>
              </p:ext>
            </p:extLst>
          </p:nvPr>
        </p:nvGraphicFramePr>
        <p:xfrm>
          <a:off x="823764" y="2949198"/>
          <a:ext cx="1667123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US" sz="36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lang="en-US" sz="36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32 USD</a:t>
                      </a:r>
                    </a:p>
                    <a:p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0,4 USD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44 USD</a:t>
                      </a:r>
                    </a:p>
                    <a:p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0,25 USD/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35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149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 x (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x&gt;0)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tiền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x - 45 (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32 + (x – 45).0,4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là: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0,25x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(x – 45).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 =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0,4x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–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18 =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0,15x =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x = 200 (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thỏa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mãn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đk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200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353943"/>
            <a:ext cx="17260392" cy="9590157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934751" y="4177183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909" y="707886"/>
            <a:ext cx="16840200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(x – 45).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  &gt;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0,4x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–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18 &gt;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0,15x &gt;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x &gt; 200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chỉ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180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A.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500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B.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2.31.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10.Điểm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6,7.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7,0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2.31.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là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ktra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                      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nghe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đọc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6,7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            6,7.3=20,1 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Do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nguyên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x+20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(x+20):4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ít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nhất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8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316447"/>
              </p:ext>
            </p:extLst>
          </p:nvPr>
        </p:nvGraphicFramePr>
        <p:xfrm>
          <a:off x="10210800" y="6075660"/>
          <a:ext cx="3048000" cy="2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4" imgW="711000" imgH="825480" progId="Equation.DSMT4">
                  <p:embed/>
                </p:oleObj>
              </mc:Choice>
              <mc:Fallback>
                <p:oleObj name="Equation" r:id="rId4" imgW="7110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10800" y="6075660"/>
                        <a:ext cx="3048000" cy="236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427221"/>
              </p:ext>
            </p:extLst>
          </p:nvPr>
        </p:nvGraphicFramePr>
        <p:xfrm>
          <a:off x="11565734" y="711115"/>
          <a:ext cx="2533650" cy="66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6" imgW="876240" imgH="228600" progId="Equation.DSMT4">
                  <p:embed/>
                </p:oleObj>
              </mc:Choice>
              <mc:Fallback>
                <p:oleObj name="Equation" r:id="rId6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65734" y="711115"/>
                        <a:ext cx="2533650" cy="66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3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2.32.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b="1" i="1" u="sng" dirty="0" smtClean="0">
                <a:latin typeface="Times New Roman" pitchFamily="18" charset="0"/>
                <a:cs typeface="Times New Roman" pitchFamily="18" charset="0"/>
              </a:rPr>
              <a:t>HD: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15-x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2x - (15-x).1= 3x - 15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861530"/>
              </p:ext>
            </p:extLst>
          </p:nvPr>
        </p:nvGraphicFramePr>
        <p:xfrm>
          <a:off x="6858000" y="8420100"/>
          <a:ext cx="2667000" cy="127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6" imgW="749160" imgH="406080" progId="Equation.DSMT4">
                  <p:embed/>
                </p:oleObj>
              </mc:Choice>
              <mc:Fallback>
                <p:oleObj name="Equation" r:id="rId6" imgW="749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8000" y="8420100"/>
                        <a:ext cx="2667000" cy="127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5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67353"/>
            <a:ext cx="17393199" cy="94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-21504"/>
            <a:ext cx="4938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BIẾT ?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Ôn tập kiến thức đã học trong chương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trong sgk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42, 43.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298208" y="4303728"/>
            <a:ext cx="4671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Chuẩn bị bài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7: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533583" cy="646331"/>
          </a:xfrm>
          <a:prstGeom prst="rect">
            <a:avLst/>
          </a:prstGeom>
          <a:solidFill>
            <a:srgbClr val="FDAD7B"/>
          </a:solidFill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-2x+1&lt;0 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3843" y="28680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4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08814"/>
              </p:ext>
            </p:extLst>
          </p:nvPr>
        </p:nvGraphicFramePr>
        <p:xfrm>
          <a:off x="3124200" y="2773144"/>
          <a:ext cx="2219741" cy="13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23" imgW="507960" imgH="393480" progId="Equation.DSMT4">
                  <p:embed/>
                </p:oleObj>
              </mc:Choice>
              <mc:Fallback>
                <p:oleObj name="Equation" r:id="rId23" imgW="50796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73144"/>
                        <a:ext cx="2219741" cy="131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261548"/>
              </p:ext>
            </p:extLst>
          </p:nvPr>
        </p:nvGraphicFramePr>
        <p:xfrm>
          <a:off x="9677400" y="4266267"/>
          <a:ext cx="1905000" cy="11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Equation" r:id="rId25" imgW="520560" imgH="393480" progId="Equation.DSMT4">
                  <p:embed/>
                </p:oleObj>
              </mc:Choice>
              <mc:Fallback>
                <p:oleObj name="Equation" r:id="rId25" imgW="520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677400" y="4266267"/>
                        <a:ext cx="1905000" cy="117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70705"/>
              </p:ext>
            </p:extLst>
          </p:nvPr>
        </p:nvGraphicFramePr>
        <p:xfrm>
          <a:off x="3200400" y="4224670"/>
          <a:ext cx="1643500" cy="12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Equation" r:id="rId27" imgW="507960" imgH="393480" progId="Equation.DSMT4">
                  <p:embed/>
                </p:oleObj>
              </mc:Choice>
              <mc:Fallback>
                <p:oleObj name="Equation" r:id="rId27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200400" y="4224670"/>
                        <a:ext cx="1643500" cy="127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73221"/>
              </p:ext>
            </p:extLst>
          </p:nvPr>
        </p:nvGraphicFramePr>
        <p:xfrm>
          <a:off x="9677400" y="2910983"/>
          <a:ext cx="2060576" cy="132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29" imgW="507960" imgH="393480" progId="Equation.DSMT4">
                  <p:embed/>
                </p:oleObj>
              </mc:Choice>
              <mc:Fallback>
                <p:oleObj name="Equation" r:id="rId29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677400" y="2910983"/>
                        <a:ext cx="2060576" cy="1325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200" y="299804"/>
            <a:ext cx="18211800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                                    là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996" y="435402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fr-FR" sz="3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58403" y="436816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38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7580"/>
              </p:ext>
            </p:extLst>
          </p:nvPr>
        </p:nvGraphicFramePr>
        <p:xfrm>
          <a:off x="2874963" y="4392613"/>
          <a:ext cx="3319462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" name="Equation" r:id="rId22" imgW="1002960" imgH="393480" progId="Equation.DSMT4">
                  <p:embed/>
                </p:oleObj>
              </mc:Choice>
              <mc:Fallback>
                <p:oleObj name="Equation" r:id="rId22" imgW="1002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874963" y="4392613"/>
                        <a:ext cx="3319462" cy="130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92077"/>
              </p:ext>
            </p:extLst>
          </p:nvPr>
        </p:nvGraphicFramePr>
        <p:xfrm>
          <a:off x="12048560" y="910619"/>
          <a:ext cx="5322435" cy="17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Equation" r:id="rId24" imgW="1942920" imgH="444240" progId="Equation.DSMT4">
                  <p:embed/>
                </p:oleObj>
              </mc:Choice>
              <mc:Fallback>
                <p:oleObj name="Equation" r:id="rId24" imgW="1942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2048560" y="910619"/>
                        <a:ext cx="5322435" cy="17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84401"/>
              </p:ext>
            </p:extLst>
          </p:nvPr>
        </p:nvGraphicFramePr>
        <p:xfrm>
          <a:off x="10173808" y="2869329"/>
          <a:ext cx="3582988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Equation" r:id="rId26" imgW="1079280" imgH="393480" progId="Equation.DSMT4">
                  <p:embed/>
                </p:oleObj>
              </mc:Choice>
              <mc:Fallback>
                <p:oleObj name="Equation" r:id="rId26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173808" y="2869329"/>
                        <a:ext cx="3582988" cy="130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729848"/>
              </p:ext>
            </p:extLst>
          </p:nvPr>
        </p:nvGraphicFramePr>
        <p:xfrm>
          <a:off x="10223373" y="4671946"/>
          <a:ext cx="1892427" cy="69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Equation" r:id="rId28" imgW="482400" imgH="177480" progId="Equation.DSMT4">
                  <p:embed/>
                </p:oleObj>
              </mc:Choice>
              <mc:Fallback>
                <p:oleObj name="Equation" r:id="rId28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223373" y="4671946"/>
                        <a:ext cx="1892427" cy="697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492058"/>
              </p:ext>
            </p:extLst>
          </p:nvPr>
        </p:nvGraphicFramePr>
        <p:xfrm>
          <a:off x="2819400" y="2796700"/>
          <a:ext cx="2247900" cy="145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Equation" r:id="rId30" imgW="609480" imgH="393480" progId="Equation.DSMT4">
                  <p:embed/>
                </p:oleObj>
              </mc:Choice>
              <mc:Fallback>
                <p:oleObj name="Equation" r:id="rId30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819400" y="2796700"/>
                        <a:ext cx="2247900" cy="145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9607" y="38481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5438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0200" y="5448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89607" y="548338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572712"/>
            <a:ext cx="16840200" cy="27862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x – 1 = m + 4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78458"/>
              </p:ext>
            </p:extLst>
          </p:nvPr>
        </p:nvGraphicFramePr>
        <p:xfrm>
          <a:off x="3581400" y="4089596"/>
          <a:ext cx="23023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name="Equation" r:id="rId21" imgW="596880" imgH="177480" progId="Equation.DSMT4">
                  <p:embed/>
                </p:oleObj>
              </mc:Choice>
              <mc:Fallback>
                <p:oleObj name="Equation" r:id="rId21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81400" y="4089596"/>
                        <a:ext cx="230232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985"/>
              </p:ext>
            </p:extLst>
          </p:nvPr>
        </p:nvGraphicFramePr>
        <p:xfrm>
          <a:off x="3581400" y="5713016"/>
          <a:ext cx="1991300" cy="69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Equation" r:id="rId23" imgW="507960" imgH="177480" progId="Equation.DSMT4">
                  <p:embed/>
                </p:oleObj>
              </mc:Choice>
              <mc:Fallback>
                <p:oleObj name="Equation" r:id="rId23" imgW="507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81400" y="5713016"/>
                        <a:ext cx="1991300" cy="69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63346"/>
              </p:ext>
            </p:extLst>
          </p:nvPr>
        </p:nvGraphicFramePr>
        <p:xfrm>
          <a:off x="10626569" y="4292765"/>
          <a:ext cx="224789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Equation" r:id="rId25" imgW="609480" imgH="177480" progId="Equation.DSMT4">
                  <p:embed/>
                </p:oleObj>
              </mc:Choice>
              <mc:Fallback>
                <p:oleObj name="Equation" r:id="rId25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626569" y="4292765"/>
                        <a:ext cx="2247898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26496"/>
              </p:ext>
            </p:extLst>
          </p:nvPr>
        </p:nvGraphicFramePr>
        <p:xfrm>
          <a:off x="10570755" y="5653697"/>
          <a:ext cx="232954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Equation" r:id="rId27" imgW="609480" imgH="177480" progId="Equation.DSMT4">
                  <p:embed/>
                </p:oleObj>
              </mc:Choice>
              <mc:Fallback>
                <p:oleObj name="Equation" r:id="rId27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570755" y="5653697"/>
                        <a:ext cx="2329543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800" b="1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4.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9944" y="4396296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80831" y="298034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971" y="431610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686" y="2924019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05636"/>
              </p:ext>
            </p:extLst>
          </p:nvPr>
        </p:nvGraphicFramePr>
        <p:xfrm>
          <a:off x="9677400" y="4533900"/>
          <a:ext cx="22431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Equation" r:id="rId23" imgW="571320" imgH="177480" progId="Equation.DSMT4">
                  <p:embed/>
                </p:oleObj>
              </mc:Choice>
              <mc:Fallback>
                <p:oleObj name="Equation" r:id="rId23" imgW="571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677400" y="4533900"/>
                        <a:ext cx="2243138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656215"/>
              </p:ext>
            </p:extLst>
          </p:nvPr>
        </p:nvGraphicFramePr>
        <p:xfrm>
          <a:off x="4138613" y="2686050"/>
          <a:ext cx="2124075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Equation" r:id="rId25" imgW="507960" imgH="393480" progId="Equation.DSMT4">
                  <p:embed/>
                </p:oleObj>
              </mc:Choice>
              <mc:Fallback>
                <p:oleObj name="Equation" r:id="rId25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38613" y="2686050"/>
                        <a:ext cx="2124075" cy="164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901403"/>
              </p:ext>
            </p:extLst>
          </p:nvPr>
        </p:nvGraphicFramePr>
        <p:xfrm>
          <a:off x="4255609" y="4396296"/>
          <a:ext cx="21796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Equation" r:id="rId27" imgW="558720" imgH="177480" progId="Equation.DSMT4">
                  <p:embed/>
                </p:oleObj>
              </mc:Choice>
              <mc:Fallback>
                <p:oleObj name="Equation" r:id="rId27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255609" y="4396296"/>
                        <a:ext cx="2179638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33704"/>
              </p:ext>
            </p:extLst>
          </p:nvPr>
        </p:nvGraphicFramePr>
        <p:xfrm>
          <a:off x="9548813" y="2752725"/>
          <a:ext cx="209708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Equation" r:id="rId29" imgW="507960" imgH="393480" progId="Equation.DSMT4">
                  <p:embed/>
                </p:oleObj>
              </mc:Choice>
              <mc:Fallback>
                <p:oleObj name="Equation" r:id="rId29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548813" y="2752725"/>
                        <a:ext cx="2097087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617632"/>
              </p:ext>
            </p:extLst>
          </p:nvPr>
        </p:nvGraphicFramePr>
        <p:xfrm>
          <a:off x="11276310" y="1271508"/>
          <a:ext cx="351574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" name="Equation" r:id="rId31" imgW="825480" imgH="177480" progId="Equation.DSMT4">
                  <p:embed/>
                </p:oleObj>
              </mc:Choice>
              <mc:Fallback>
                <p:oleObj name="Equation" r:id="rId31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1276310" y="1271508"/>
                        <a:ext cx="351574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800" b="1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5.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 a &gt; b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95923" y="427292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330" y="430047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24869"/>
              </p:ext>
            </p:extLst>
          </p:nvPr>
        </p:nvGraphicFramePr>
        <p:xfrm>
          <a:off x="2975779" y="3131768"/>
          <a:ext cx="3120221" cy="8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22" imgW="634680" imgH="177480" progId="Equation.DSMT4">
                  <p:embed/>
                </p:oleObj>
              </mc:Choice>
              <mc:Fallback>
                <p:oleObj name="Equation" r:id="rId22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975779" y="3131768"/>
                        <a:ext cx="3120221" cy="8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9822"/>
              </p:ext>
            </p:extLst>
          </p:nvPr>
        </p:nvGraphicFramePr>
        <p:xfrm>
          <a:off x="10223373" y="4517432"/>
          <a:ext cx="3505281" cy="85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Equation" r:id="rId24" imgW="1041120" imgH="177480" progId="Equation.DSMT4">
                  <p:embed/>
                </p:oleObj>
              </mc:Choice>
              <mc:Fallback>
                <p:oleObj name="Equation" r:id="rId24" imgW="1041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223373" y="4517432"/>
                        <a:ext cx="3505281" cy="857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64201"/>
              </p:ext>
            </p:extLst>
          </p:nvPr>
        </p:nvGraphicFramePr>
        <p:xfrm>
          <a:off x="2895600" y="4556779"/>
          <a:ext cx="3733799" cy="81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Equation" r:id="rId26" imgW="1002960" imgH="177480" progId="Equation.DSMT4">
                  <p:embed/>
                </p:oleObj>
              </mc:Choice>
              <mc:Fallback>
                <p:oleObj name="Equation" r:id="rId26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895600" y="4556779"/>
                        <a:ext cx="3733799" cy="818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54378"/>
              </p:ext>
            </p:extLst>
          </p:nvPr>
        </p:nvGraphicFramePr>
        <p:xfrm>
          <a:off x="10223372" y="3039740"/>
          <a:ext cx="3721227" cy="82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" name="Equation" r:id="rId28" imgW="825480" imgH="177480" progId="Equation.DSMT4">
                  <p:embed/>
                </p:oleObj>
              </mc:Choice>
              <mc:Fallback>
                <p:oleObj name="Equation" r:id="rId28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223372" y="3039740"/>
                        <a:ext cx="3721227" cy="826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9624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11353800" cy="769441"/>
          </a:xfrm>
          <a:prstGeom prst="rect">
            <a:avLst/>
          </a:prstGeom>
          <a:solidFill>
            <a:srgbClr val="A6DAF4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SƠ ĐỒ TƯ DUY KIẾN THỨC CHƯƠNG II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8915400" y="2304693"/>
            <a:ext cx="2514600" cy="5834931"/>
          </a:xfrm>
          <a:prstGeom prst="rect">
            <a:avLst/>
          </a:prstGeom>
          <a:solidFill>
            <a:srgbClr val="CBE9A2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67"/>
              </a:lnSpc>
              <a:spcBef>
                <a:spcPct val="0"/>
              </a:spcBef>
            </a:pPr>
            <a:r>
              <a:rPr lang="en-US" sz="3600" b="1" u="none" strike="noStrike" spc="449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TRÌNH, BẤT PHƯƠNG TRÌNH</a:t>
            </a:r>
            <a:endParaRPr lang="en-US" sz="3600" b="1" u="none" strike="noStrike" spc="449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557941" y="169515"/>
            <a:ext cx="7311899" cy="4554669"/>
            <a:chOff x="0" y="0"/>
            <a:chExt cx="1183594" cy="8088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EA7ABC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4015" y="484387"/>
            <a:ext cx="6321782" cy="10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endParaRPr lang="en-US" sz="4400" b="1" spc="102" dirty="0" smtClean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1980958" y="169515"/>
            <a:ext cx="6076516" cy="9393586"/>
            <a:chOff x="0" y="0"/>
            <a:chExt cx="1183594" cy="8088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D5CDF8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8600" y="5202690"/>
            <a:ext cx="8153399" cy="4854051"/>
            <a:chOff x="0" y="0"/>
            <a:chExt cx="1183594" cy="808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BAEFE0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570033" y="580100"/>
            <a:ext cx="4987372" cy="1037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4000" b="1" spc="102" dirty="0" smtClean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37516" y="5703607"/>
            <a:ext cx="789208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spc="102" dirty="0" err="1" smtClean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000" b="1" spc="102" dirty="0">
              <a:solidFill>
                <a:srgbClr val="1A1A1A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217362" y="8099064"/>
            <a:ext cx="3161133" cy="23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869"/>
              </a:lnSpc>
              <a:spcBef>
                <a:spcPct val="0"/>
              </a:spcBef>
            </a:pPr>
            <a:r>
              <a:rPr lang="en-US" sz="1471" u="none" strike="noStrike" spc="36" dirty="0">
                <a:solidFill>
                  <a:srgbClr val="000000"/>
                </a:solidFill>
                <a:latin typeface="Balsamiq Sans Bold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1" y="1943100"/>
            <a:ext cx="731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a.x+b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).(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c.x+d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)=0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( 4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982250" y="1936656"/>
            <a:ext cx="60752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a+c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b+c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c&gt;0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ac&gt;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c&lt;0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ac&lt;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21831"/>
              </p:ext>
            </p:extLst>
          </p:nvPr>
        </p:nvGraphicFramePr>
        <p:xfrm>
          <a:off x="12296706" y="2705100"/>
          <a:ext cx="5534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3" imgW="1434960" imgH="203040" progId="Equation.DSMT4">
                  <p:embed/>
                </p:oleObj>
              </mc:Choice>
              <mc:Fallback>
                <p:oleObj name="Equation" r:id="rId3" imgW="1434960" imgH="203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6706" y="2705100"/>
                        <a:ext cx="55340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28601" y="6668564"/>
            <a:ext cx="81533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+ b &lt; 0;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+ b &gt; 0;…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0.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t/c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1194038">
            <a:off x="7911971" y="2527580"/>
            <a:ext cx="784720" cy="44299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9781648">
            <a:off x="8357967" y="7620460"/>
            <a:ext cx="552294" cy="442992"/>
          </a:xfrm>
          <a:prstGeom prst="rightArrow">
            <a:avLst>
              <a:gd name="adj1" fmla="val 50000"/>
              <a:gd name="adj2" fmla="val 4887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11455946" y="5071071"/>
            <a:ext cx="560078" cy="442992"/>
          </a:xfrm>
          <a:prstGeom prst="rightArrow">
            <a:avLst/>
          </a:prstGeom>
          <a:solidFill>
            <a:srgbClr val="B18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44" grpId="0"/>
      <p:bldP spid="45" grpId="0"/>
      <p:bldP spid="18" grpId="0"/>
      <p:bldP spid="60" grpId="0"/>
      <p:bldP spid="29" grpId="0"/>
      <p:bldP spid="30" grpId="0" animBg="1"/>
      <p:bldP spid="67" grpId="0" animBg="1"/>
      <p:bldP spid="68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1238</Words>
  <Application>Microsoft Office PowerPoint</Application>
  <PresentationFormat>Custom</PresentationFormat>
  <Paragraphs>146</Paragraphs>
  <Slides>19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 Light</vt:lpstr>
      <vt:lpstr>Calibri</vt:lpstr>
      <vt:lpstr>Tahoma</vt:lpstr>
      <vt:lpstr>Verdana</vt:lpstr>
      <vt:lpstr>Balsamiq Sans Bold</vt:lpstr>
      <vt:lpstr>Century Gothic</vt:lpstr>
      <vt:lpstr>Wingdings 2</vt:lpstr>
      <vt:lpstr>Arial</vt:lpstr>
      <vt:lpstr>Times New Roman</vt:lpstr>
      <vt:lpstr>Bahnschrift SemiBold Condensed</vt:lpstr>
      <vt:lpstr>1_Office Theme</vt:lpstr>
      <vt:lpstr>2_Office Theme</vt:lpstr>
      <vt:lpstr>Austin</vt:lpstr>
      <vt:lpstr>Equation</vt:lpstr>
      <vt:lpstr> CHÀO MỪNG CÁC EM   ĐẾN VỚI BÀI HỌC HÔM NAY!  Giáo viên: Trần Ngọc Duy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055</cp:lastModifiedBy>
  <cp:revision>103</cp:revision>
  <dcterms:created xsi:type="dcterms:W3CDTF">2006-08-16T00:00:00Z</dcterms:created>
  <dcterms:modified xsi:type="dcterms:W3CDTF">2024-12-03T22:46:02Z</dcterms:modified>
  <dc:identifier>DAFn2dd0_sY</dc:identifier>
</cp:coreProperties>
</file>