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1" r:id="rId2"/>
  </p:sldMasterIdLst>
  <p:notesMasterIdLst>
    <p:notesMasterId r:id="rId25"/>
  </p:notesMasterIdLst>
  <p:sldIdLst>
    <p:sldId id="293" r:id="rId3"/>
    <p:sldId id="294" r:id="rId4"/>
    <p:sldId id="269" r:id="rId5"/>
    <p:sldId id="270" r:id="rId6"/>
    <p:sldId id="274" r:id="rId7"/>
    <p:sldId id="275" r:id="rId8"/>
    <p:sldId id="276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81F1E-1ACF-4070-84CD-43C2319D566B}" type="datetimeFigureOut">
              <a:rPr lang="en-GB" smtClean="0"/>
              <a:t>04/12/2024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5DE83-BD6B-4BEB-83E8-75D24FEFB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8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BE195F-6BD1-4F33-B17D-6D005EEC0B9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951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04/12/2024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04-12-2024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gif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7.gif"/><Relationship Id="rId5" Type="http://schemas.openxmlformats.org/officeDocument/2006/relationships/image" Target="../media/image5.png"/><Relationship Id="rId15" Type="http://schemas.openxmlformats.org/officeDocument/2006/relationships/slide" Target="slide8.xml"/><Relationship Id="rId10" Type="http://schemas.openxmlformats.org/officeDocument/2006/relationships/image" Target="../media/image6.gif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7388"/>
            <a:ext cx="1203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9"/>
          <p:cNvSpPr>
            <a:spLocks noChangeArrowheads="1"/>
          </p:cNvSpPr>
          <p:nvPr/>
        </p:nvSpPr>
        <p:spPr bwMode="auto">
          <a:xfrm>
            <a:off x="2895600" y="0"/>
            <a:ext cx="6726238" cy="685800"/>
          </a:xfrm>
          <a:prstGeom prst="flowChartAlternateProcess">
            <a:avLst/>
          </a:prstGeom>
          <a:solidFill>
            <a:srgbClr val="0000FF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THCS NGUYỄN BÁ LOAN</a:t>
            </a:r>
          </a:p>
        </p:txBody>
      </p:sp>
      <p:sp>
        <p:nvSpPr>
          <p:cNvPr id="4" name="WordArt 37"/>
          <p:cNvSpPr>
            <a:spLocks noChangeArrowheads="1" noChangeShapeType="1" noTextEdit="1"/>
          </p:cNvSpPr>
          <p:nvPr/>
        </p:nvSpPr>
        <p:spPr bwMode="auto">
          <a:xfrm>
            <a:off x="2574925" y="1371600"/>
            <a:ext cx="7046913" cy="260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GB" sz="3600" b="1" kern="10" dirty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dirty="0" err="1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3600" b="1" kern="1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kern="10" smtClean="0">
                <a:ln w="12700" cap="sq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endParaRPr lang="en-GB" sz="3600" b="1" kern="10" dirty="0">
              <a:ln w="12700" cap="sq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39"/>
          <p:cNvSpPr>
            <a:spLocks noChangeArrowheads="1"/>
          </p:cNvSpPr>
          <p:nvPr/>
        </p:nvSpPr>
        <p:spPr bwMode="auto">
          <a:xfrm>
            <a:off x="6858000" y="5867400"/>
            <a:ext cx="4876800" cy="685800"/>
          </a:xfrm>
          <a:prstGeom prst="flowChartAlternateProcess">
            <a:avLst/>
          </a:prstGeom>
          <a:solidFill>
            <a:srgbClr val="3366CC"/>
          </a:soli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: TRẦN THỊ KIM THÙY</a:t>
            </a:r>
          </a:p>
        </p:txBody>
      </p:sp>
    </p:spTree>
    <p:extLst>
      <p:ext uri="{BB962C8B-B14F-4D97-AF65-F5344CB8AC3E}">
        <p14:creationId xmlns:p14="http://schemas.microsoft.com/office/powerpoint/2010/main" val="12975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181" y="2079734"/>
            <a:ext cx="54619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 tìm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999" y="5314435"/>
            <a:ext cx="332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BCNN(12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18) =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50" y="909332"/>
            <a:ext cx="1160277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 chung nhỏ nhất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12 và 18 bằng hai cách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815601" y="4488798"/>
            <a:ext cx="4175063" cy="2329914"/>
          </a:xfrm>
          <a:prstGeom prst="cloudCallout">
            <a:avLst>
              <a:gd name="adj1" fmla="val 112004"/>
              <a:gd name="adj2" fmla="val -449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Hãy thử tìm bội của 36 rồi so sánh kết quả với BC(12</a:t>
            </a:r>
            <a:r>
              <a:rPr lang="en-GB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18)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0997" y="3253753"/>
            <a:ext cx="580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B(12)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{0;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24; 36;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48; 60; 72;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...}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29805" y="2117834"/>
            <a:ext cx="0" cy="2944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256940" y="2079734"/>
            <a:ext cx="551272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Tìm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phân tích các số ra thừa số nguyên tố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94218" y="1420304"/>
            <a:ext cx="1230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7669" y="3915243"/>
            <a:ext cx="5802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B(18)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{0;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36;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54; 72; 90; 108;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...}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8147" y="4625353"/>
            <a:ext cx="490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BC(12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18) =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{0; 36;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...}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56939" y="3294084"/>
            <a:ext cx="298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 12 = 2</a:t>
            </a:r>
            <a:r>
              <a:rPr lang="vi-VN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 ;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246461" y="3281672"/>
            <a:ext cx="275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= 2.3</a:t>
            </a:r>
            <a:r>
              <a:rPr lang="vi-VN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85062" y="3971504"/>
            <a:ext cx="5056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BCNN(12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18) = 2</a:t>
            </a:r>
            <a:r>
              <a:rPr lang="vi-V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vi-VN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36</a:t>
            </a:r>
            <a:endParaRPr lang="en-US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02128" y="4716332"/>
            <a:ext cx="353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B(36) 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{0; 36;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...}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30266" y="6224609"/>
            <a:ext cx="10439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BC(12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BCNN(12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799" y="4627634"/>
            <a:ext cx="4909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BC(12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18) 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{0; 36;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72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...}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83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18" grpId="0" animBg="1"/>
      <p:bldP spid="3" grpId="0" animBg="1"/>
      <p:bldP spid="3" grpId="1" animBg="1"/>
      <p:bldP spid="60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6" grpId="1"/>
      <p:bldP spid="4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5781" y="2949614"/>
            <a:ext cx="10561522" cy="2016317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vi-VN" sz="3000" dirty="0" smtClean="0">
                <a:latin typeface="Times New Roman" pitchFamily="18" charset="0"/>
              </a:rPr>
              <a:t>Để tìm bội chung của các số đã cho ta có thể làm như sau</a:t>
            </a:r>
            <a:endParaRPr lang="en-US" sz="3000" dirty="0"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92314" y="1265461"/>
            <a:ext cx="1037976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2. CÁCH TÌM BỘI CHUNG NHỎ NHẤT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98782" y="2059021"/>
            <a:ext cx="9621568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Tìm bội chung từ bội chung nhỏ nhất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5494" y="3597468"/>
            <a:ext cx="5519447" cy="70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BCNN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53438" y="4320248"/>
            <a:ext cx="5057710" cy="64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3000" dirty="0" err="1" smtClean="0">
                <a:latin typeface="Times New Roman" pitchFamily="18" charset="0"/>
              </a:rPr>
              <a:t>Tìm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các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bội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của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BCNN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</a:rPr>
              <a:t>đó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75191" y="5450420"/>
            <a:ext cx="9323462" cy="62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sz="2800" dirty="0" err="1" smtClean="0">
                <a:latin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BCNN</a:t>
            </a:r>
            <a:r>
              <a:rPr lang="en-US" sz="2800" dirty="0" smtClean="0">
                <a:latin typeface="Times New Roman" pitchFamily="18" charset="0"/>
              </a:rPr>
              <a:t>(8</a:t>
            </a:r>
            <a:r>
              <a:rPr lang="en-GB" sz="2800" dirty="0" smtClean="0">
                <a:latin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</a:rPr>
              <a:t>6) = 24. </a:t>
            </a:r>
            <a:r>
              <a:rPr lang="en-US" sz="2800" dirty="0" err="1" smtClean="0">
                <a:latin typeface="Times New Roman" pitchFamily="18" charset="0"/>
              </a:rPr>
              <a:t>Tìm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bội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chung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</a:rPr>
              <a:t> 100 </a:t>
            </a:r>
            <a:r>
              <a:rPr lang="en-US" sz="2800" dirty="0" err="1" smtClean="0">
                <a:latin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</a:rPr>
              <a:t> 8 </a:t>
            </a:r>
            <a:r>
              <a:rPr lang="en-US" sz="2800" dirty="0" err="1" smtClean="0">
                <a:latin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</a:rPr>
              <a:t> 6.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4766" y="5371829"/>
            <a:ext cx="500749" cy="62675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vi-VN" sz="36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3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" y="1933906"/>
            <a:ext cx="736525" cy="6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7" y="5382178"/>
            <a:ext cx="736525" cy="6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8" grpId="0"/>
      <p:bldP spid="15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6"/>
          <p:cNvSpPr txBox="1">
            <a:spLocks noChangeArrowheads="1"/>
          </p:cNvSpPr>
          <p:nvPr/>
        </p:nvSpPr>
        <p:spPr bwMode="auto">
          <a:xfrm>
            <a:off x="451247" y="2418228"/>
            <a:ext cx="1122819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54.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451247" y="3980899"/>
            <a:ext cx="2863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15 = 3.5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394200" y="2795758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2795758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592314" y="1265461"/>
            <a:ext cx="1037976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2. CÁCH TÌM BỘI CHUNG NHỎ NHẤT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042692" y="3980348"/>
            <a:ext cx="30058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= 2.3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03646" y="4590499"/>
            <a:ext cx="78355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BCNN(15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54) = 2.3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 = 270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413396" y="5219149"/>
            <a:ext cx="92833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BC(15</a:t>
            </a:r>
            <a:r>
              <a:rPr lang="en-GB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54) = B(270) = {0; 270; 540; 810; 1080; ...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641746" y="5937274"/>
            <a:ext cx="120074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54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0; 270; 540; 810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086351" y="3410670"/>
            <a:ext cx="1009649" cy="6267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51247" y="1788681"/>
            <a:ext cx="3225403" cy="6267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073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viet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6" y="1705307"/>
            <a:ext cx="653846" cy="57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37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7414" grpId="0"/>
      <p:bldP spid="26" grpId="0"/>
      <p:bldP spid="27" grpId="0"/>
      <p:bldP spid="29" grpId="0"/>
      <p:bldP spid="35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2314" y="1697046"/>
                <a:ext cx="10913327" cy="181851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ta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14" y="1697046"/>
                <a:ext cx="10913327" cy="1818511"/>
              </a:xfrm>
              <a:prstGeom prst="rect">
                <a:avLst/>
              </a:prstGeom>
              <a:blipFill rotWithShape="1">
                <a:blip r:embed="rId2"/>
                <a:stretch>
                  <a:fillRect l="-1397" b="-9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92314" y="998761"/>
            <a:ext cx="1037976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2313" y="3830646"/>
                <a:ext cx="10913327" cy="876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ể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ta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13" y="3830646"/>
                <a:ext cx="10913327" cy="876137"/>
              </a:xfrm>
              <a:prstGeom prst="rect">
                <a:avLst/>
              </a:prstGeom>
              <a:blipFill rotWithShape="1">
                <a:blip r:embed="rId3"/>
                <a:stretch>
                  <a:fillRect l="-1397" r="-1453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44713" y="5106833"/>
            <a:ext cx="4455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BCNN(4</a:t>
            </a:r>
            <a:r>
              <a:rPr lang="en-GB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10) = 20,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73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2794" y="5765925"/>
                <a:ext cx="6208538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err="1" smtClean="0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.5</m:t>
                        </m:r>
                      </m:num>
                      <m:den>
                        <m:r>
                          <a:rPr lang="en-US" sz="360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.5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.2</m:t>
                        </m:r>
                      </m:num>
                      <m:den>
                        <m:r>
                          <a:rPr lang="en-US" sz="360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.2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36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94" y="5765925"/>
                <a:ext cx="6208538" cy="887166"/>
              </a:xfrm>
              <a:prstGeom prst="rect">
                <a:avLst/>
              </a:prstGeom>
              <a:blipFill>
                <a:blip r:embed="rId4"/>
                <a:stretch>
                  <a:fillRect l="-2257" b="-11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6" y="1667206"/>
            <a:ext cx="736525" cy="6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87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/>
      <p:bldP spid="1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2314" y="1697046"/>
                <a:ext cx="10913327" cy="181851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ta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bội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14" y="1697046"/>
                <a:ext cx="10913327" cy="1818511"/>
              </a:xfrm>
              <a:prstGeom prst="rect">
                <a:avLst/>
              </a:prstGeom>
              <a:blipFill rotWithShape="1">
                <a:blip r:embed="rId2"/>
                <a:stretch>
                  <a:fillRect l="-1397" b="-9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92314" y="998761"/>
            <a:ext cx="1037976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1864" y="3602046"/>
                <a:ext cx="6781800" cy="1372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3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phép tính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864" y="3602046"/>
                <a:ext cx="6781800" cy="1372042"/>
              </a:xfrm>
              <a:prstGeom prst="rect">
                <a:avLst/>
              </a:prstGeom>
              <a:blipFill>
                <a:blip r:embed="rId3"/>
                <a:stretch>
                  <a:fillRect l="-23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801863" y="4472677"/>
            <a:ext cx="10703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BCNN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 ta có thể lấy mẫu chung của hai phân số là 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73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 CHUNG.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6" y="1667206"/>
            <a:ext cx="736525" cy="6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09574" y="5780411"/>
                <a:ext cx="506730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</m:num>
                      <m:den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600" i="1" smtClean="0"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1"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4" y="5780411"/>
                <a:ext cx="5067300" cy="879600"/>
              </a:xfrm>
              <a:prstGeom prst="rect">
                <a:avLst/>
              </a:prstGeom>
              <a:blipFill rotWithShape="1">
                <a:blip r:embed="rId5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4" y="3564398"/>
            <a:ext cx="736525" cy="64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5250" y="4344735"/>
            <a:ext cx="1009649" cy="6267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4114800" y="5638800"/>
            <a:ext cx="3581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20483" name="Object 8"/>
          <p:cNvGraphicFramePr>
            <a:graphicFrameLocks noChangeAspect="1"/>
          </p:cNvGraphicFramePr>
          <p:nvPr/>
        </p:nvGraphicFramePr>
        <p:xfrm>
          <a:off x="3441700" y="1511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204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5113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362200" y="457201"/>
            <a:ext cx="7010400" cy="5889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sánh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ƯCLN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BCNN</a:t>
            </a:r>
            <a:endParaRPr lang="en-US" sz="3200" dirty="0">
              <a:solidFill>
                <a:srgbClr val="002060"/>
              </a:solidFill>
              <a:latin typeface="Arial" charset="0"/>
            </a:endParaRPr>
          </a:p>
        </p:txBody>
      </p:sp>
      <p:graphicFrame>
        <p:nvGraphicFramePr>
          <p:cNvPr id="42000" name="Group 16"/>
          <p:cNvGraphicFramePr>
            <a:graphicFrameLocks noGrp="1"/>
          </p:cNvGraphicFramePr>
          <p:nvPr>
            <p:extLst/>
          </p:nvPr>
        </p:nvGraphicFramePr>
        <p:xfrm>
          <a:off x="2038350" y="1422400"/>
          <a:ext cx="8077200" cy="462280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ƯCLN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Tìm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BCNN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3733800" y="3733800"/>
            <a:ext cx="1295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chung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7010400" y="3657600"/>
            <a:ext cx="23622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chung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và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riêng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3733800" y="5105400"/>
            <a:ext cx="1295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dirty="0">
                <a:latin typeface="VNI Helve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nhỏ</a:t>
            </a:r>
            <a:r>
              <a:rPr 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6934200" y="5105400"/>
            <a:ext cx="18288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lớn nhất</a:t>
            </a:r>
          </a:p>
        </p:txBody>
      </p: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6172200" y="3657600"/>
            <a:ext cx="0" cy="1981200"/>
            <a:chOff x="2928" y="2304"/>
            <a:chExt cx="0" cy="1248"/>
          </a:xfrm>
        </p:grpSpPr>
        <p:sp>
          <p:nvSpPr>
            <p:cNvPr id="20504" name="Line 33"/>
            <p:cNvSpPr>
              <a:spLocks noChangeShapeType="1"/>
            </p:cNvSpPr>
            <p:nvPr/>
          </p:nvSpPr>
          <p:spPr bwMode="auto">
            <a:xfrm>
              <a:off x="2928" y="230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34"/>
            <p:cNvSpPr>
              <a:spLocks noChangeShapeType="1"/>
            </p:cNvSpPr>
            <p:nvPr/>
          </p:nvSpPr>
          <p:spPr bwMode="auto">
            <a:xfrm>
              <a:off x="2928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2057400" y="2286001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292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u="sng">
                <a:solidFill>
                  <a:srgbClr val="002060"/>
                </a:solidFill>
                <a:latin typeface="Times New Roman" panose="02020603050405020304" pitchFamily="18" charset="0"/>
              </a:rPr>
              <a:t>Bước 1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: Phân tích mỗi số ra thừa số nguyên tố.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2038350" y="3048001"/>
            <a:ext cx="6343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292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u="sng">
                <a:solidFill>
                  <a:srgbClr val="002060"/>
                </a:solidFill>
                <a:latin typeface="Times New Roman" panose="02020603050405020304" pitchFamily="18" charset="0"/>
              </a:rPr>
              <a:t>Bước 2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: Chọn ra các thừa số nguyên tố 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2057400" y="4159250"/>
            <a:ext cx="7924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292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9292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u="sng">
                <a:solidFill>
                  <a:srgbClr val="002060"/>
                </a:solidFill>
                <a:latin typeface="Times New Roman" panose="02020603050405020304" pitchFamily="18" charset="0"/>
              </a:rPr>
              <a:t>Bước 3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: Lập tích các thừa số đã chọn, mỗi thừa số lấy với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số mũ</a:t>
            </a:r>
          </a:p>
        </p:txBody>
      </p:sp>
    </p:spTree>
    <p:extLst>
      <p:ext uri="{BB962C8B-B14F-4D97-AF65-F5344CB8AC3E}">
        <p14:creationId xmlns:p14="http://schemas.microsoft.com/office/powerpoint/2010/main" val="3550630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1" grpId="0" animBg="1"/>
      <p:bldP spid="42012" grpId="0" animBg="1"/>
      <p:bldP spid="42013" grpId="0" animBg="1"/>
      <p:bldP spid="42014" grpId="0" animBg="1"/>
      <p:bldP spid="42019" grpId="0"/>
      <p:bldP spid="42020" grpId="0"/>
      <p:bldP spid="420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7704138" y="2111375"/>
            <a:ext cx="1647825" cy="1447800"/>
            <a:chOff x="6247657" y="2169888"/>
            <a:chExt cx="1332409" cy="1086601"/>
          </a:xfrm>
        </p:grpSpPr>
        <p:pic>
          <p:nvPicPr>
            <p:cNvPr id="65563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7987" flipH="1">
              <a:off x="6395718" y="2169888"/>
              <a:ext cx="1156094" cy="1086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64" name="WordArt 12"/>
            <p:cNvSpPr>
              <a:spLocks noChangeArrowheads="1" noChangeShapeType="1" noTextEdit="1"/>
            </p:cNvSpPr>
            <p:nvPr/>
          </p:nvSpPr>
          <p:spPr bwMode="auto">
            <a:xfrm rot="1984723">
              <a:off x="6247657" y="2852725"/>
              <a:ext cx="1332409" cy="180140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GB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tìm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6151563" y="2192338"/>
            <a:ext cx="1589087" cy="1676400"/>
            <a:chOff x="4627544" y="2191858"/>
            <a:chExt cx="1588754" cy="1676400"/>
          </a:xfrm>
        </p:grpSpPr>
        <p:pic>
          <p:nvPicPr>
            <p:cNvPr id="6556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09741">
              <a:off x="4693725" y="2456970"/>
              <a:ext cx="1676400" cy="114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62" name="WordArt 12"/>
            <p:cNvSpPr>
              <a:spLocks noChangeArrowheads="1" noChangeShapeType="1" noTextEdit="1"/>
            </p:cNvSpPr>
            <p:nvPr/>
          </p:nvSpPr>
          <p:spPr bwMode="auto">
            <a:xfrm rot="-2169979">
              <a:off x="4627544" y="2738999"/>
              <a:ext cx="1588754" cy="33403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GB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BCNN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3656013" y="2519363"/>
            <a:ext cx="1757362" cy="1298575"/>
            <a:chOff x="2132142" y="2519036"/>
            <a:chExt cx="1756872" cy="1298575"/>
          </a:xfrm>
        </p:grpSpPr>
        <p:pic>
          <p:nvPicPr>
            <p:cNvPr id="655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142" y="2519036"/>
              <a:ext cx="1676400" cy="129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60" name="WordArt 12"/>
            <p:cNvSpPr>
              <a:spLocks noChangeArrowheads="1" noChangeShapeType="1" noTextEdit="1"/>
            </p:cNvSpPr>
            <p:nvPr/>
          </p:nvSpPr>
          <p:spPr bwMode="auto">
            <a:xfrm rot="1939767">
              <a:off x="2272870" y="2689658"/>
              <a:ext cx="1616144" cy="424803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GB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Bội chung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6818313" y="3975100"/>
            <a:ext cx="2971800" cy="1511300"/>
            <a:chOff x="5251860" y="3986220"/>
            <a:chExt cx="1923537" cy="1393130"/>
          </a:xfrm>
        </p:grpSpPr>
        <p:pic>
          <p:nvPicPr>
            <p:cNvPr id="6555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21793">
              <a:off x="5251860" y="3986220"/>
              <a:ext cx="1838048" cy="139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8" name="WordArt 12"/>
            <p:cNvSpPr>
              <a:spLocks noChangeArrowheads="1" noChangeShapeType="1" noTextEdit="1"/>
            </p:cNvSpPr>
            <p:nvPr/>
          </p:nvSpPr>
          <p:spPr bwMode="auto">
            <a:xfrm rot="1446074">
              <a:off x="5262268" y="4240457"/>
              <a:ext cx="1913129" cy="4556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GB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Quy đồng mẫu các phân số</a:t>
              </a:r>
            </a:p>
          </p:txBody>
        </p:sp>
      </p:grp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108176" y="228600"/>
            <a:ext cx="6732240" cy="461665"/>
          </a:xfrm>
          <a:prstGeom prst="rect">
            <a:avLst/>
          </a:prstGeom>
          <a:solidFill>
            <a:srgbClr val="00CC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SƠ ĐỒ TƯ DUY TÓM TẮT NỘI DUNG BÀI HỌC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843375" y="3509636"/>
            <a:ext cx="2971800" cy="1295400"/>
          </a:xfrm>
          <a:prstGeom prst="flowChartAlternateProcess">
            <a:avLst/>
          </a:prstGeom>
          <a:solidFill>
            <a:srgbClr val="FFFF00"/>
          </a:soli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Times New Roman" pitchFamily="18" charset="0"/>
              </a:rPr>
              <a:t>BỘI CHUNG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Times New Roman" pitchFamily="18" charset="0"/>
              </a:rPr>
              <a:t>VÀ BỘI CHUNG NHỎ NHẤT</a:t>
            </a:r>
          </a:p>
        </p:txBody>
      </p: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7673975" y="1512888"/>
            <a:ext cx="1685925" cy="1017587"/>
            <a:chOff x="6149971" y="1512633"/>
            <a:chExt cx="1685393" cy="1017769"/>
          </a:xfrm>
        </p:grpSpPr>
        <p:pic>
          <p:nvPicPr>
            <p:cNvPr id="6555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04640" flipH="1">
              <a:off x="6581238" y="1276277"/>
              <a:ext cx="1017769" cy="1490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6" name="WordArt 12"/>
            <p:cNvSpPr>
              <a:spLocks noChangeArrowheads="1" noChangeShapeType="1" noTextEdit="1"/>
            </p:cNvSpPr>
            <p:nvPr/>
          </p:nvSpPr>
          <p:spPr bwMode="auto">
            <a:xfrm rot="-1428801">
              <a:off x="6149971" y="1825474"/>
              <a:ext cx="1397215" cy="2706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GB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</p:grpSp>
      <p:grpSp>
        <p:nvGrpSpPr>
          <p:cNvPr id="19" name="Group 34"/>
          <p:cNvGrpSpPr>
            <a:grpSpLocks/>
          </p:cNvGrpSpPr>
          <p:nvPr/>
        </p:nvGrpSpPr>
        <p:grpSpPr bwMode="auto">
          <a:xfrm>
            <a:off x="2068513" y="1438275"/>
            <a:ext cx="1397000" cy="1739900"/>
            <a:chOff x="544843" y="1437929"/>
            <a:chExt cx="1397215" cy="1739680"/>
          </a:xfrm>
        </p:grpSpPr>
        <p:pic>
          <p:nvPicPr>
            <p:cNvPr id="6555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09602" flipH="1">
              <a:off x="594576" y="1437929"/>
              <a:ext cx="1187932" cy="1739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4" name="WordArt 12"/>
            <p:cNvSpPr>
              <a:spLocks noChangeArrowheads="1" noChangeShapeType="1" noTextEdit="1"/>
            </p:cNvSpPr>
            <p:nvPr/>
          </p:nvSpPr>
          <p:spPr bwMode="auto">
            <a:xfrm rot="605604">
              <a:off x="544843" y="2047448"/>
              <a:ext cx="1397215" cy="270612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GB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</a:p>
          </p:txBody>
        </p:sp>
      </p:grpSp>
      <p:grpSp>
        <p:nvGrpSpPr>
          <p:cNvPr id="22" name="Group 33"/>
          <p:cNvGrpSpPr>
            <a:grpSpLocks/>
          </p:cNvGrpSpPr>
          <p:nvPr/>
        </p:nvGrpSpPr>
        <p:grpSpPr bwMode="auto">
          <a:xfrm>
            <a:off x="2436813" y="2578100"/>
            <a:ext cx="1274762" cy="1373188"/>
            <a:chOff x="912943" y="2578003"/>
            <a:chExt cx="1274472" cy="1373212"/>
          </a:xfrm>
        </p:grpSpPr>
        <p:pic>
          <p:nvPicPr>
            <p:cNvPr id="6555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872189" y="2635990"/>
              <a:ext cx="1355979" cy="127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2" name="WordArt 12"/>
            <p:cNvSpPr>
              <a:spLocks noChangeArrowheads="1" noChangeShapeType="1" noTextEdit="1"/>
            </p:cNvSpPr>
            <p:nvPr/>
          </p:nvSpPr>
          <p:spPr bwMode="auto">
            <a:xfrm rot="-3052366">
              <a:off x="537204" y="3080069"/>
              <a:ext cx="1332408" cy="328275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GB" sz="1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tìm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1496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4"/>
          <p:cNvSpPr txBox="1">
            <a:spLocks noChangeArrowheads="1"/>
          </p:cNvSpPr>
          <p:nvPr/>
        </p:nvSpPr>
        <p:spPr bwMode="auto">
          <a:xfrm>
            <a:off x="1200150" y="1147763"/>
            <a:ext cx="7791450" cy="13849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200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FontTx/>
              <a:buAutoNum type="alphaLcParenR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5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7                                   b)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vi-V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10</a:t>
            </a:r>
          </a:p>
        </p:txBody>
      </p:sp>
      <p:sp>
        <p:nvSpPr>
          <p:cNvPr id="4" name="Text Box 124"/>
          <p:cNvSpPr txBox="1">
            <a:spLocks noChangeArrowheads="1"/>
          </p:cNvSpPr>
          <p:nvPr/>
        </p:nvSpPr>
        <p:spPr bwMode="auto">
          <a:xfrm>
            <a:off x="1219200" y="490538"/>
            <a:ext cx="413385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800" b="1" i="1" u="sng">
                <a:solidFill>
                  <a:srgbClr val="0000FF"/>
                </a:solidFill>
                <a:latin typeface="Times New Roman" panose="02020603050405020304" pitchFamily="18" charset="0"/>
              </a:rPr>
              <a:t>Bài 2.36:</a:t>
            </a:r>
            <a:r>
              <a:rPr lang="en-US" altLang="en-US" sz="2800" b="1" i="1">
                <a:solidFill>
                  <a:srgbClr val="0000FF"/>
                </a:solidFill>
                <a:latin typeface="Times New Roman" panose="02020603050405020304" pitchFamily="18" charset="0"/>
              </a:rPr>
              <a:t> (SGK/53)</a:t>
            </a:r>
            <a:endParaRPr lang="en-US" altLang="en-US" sz="2800" b="1" i="1" u="sng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29000" y="23813"/>
            <a:ext cx="4538663" cy="6683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3399">
                  <a:alpha val="28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7575" y="2420938"/>
            <a:ext cx="1584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703388" y="2930525"/>
            <a:ext cx="986472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có 5 = 5; 7 = 7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BCNN(5, 7) = 5 . 7 = 35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BC(8, 6) = {0; 35; 70; 105; 140; 175; 210…}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các bội chung nhỏ hơn 200 của 5 và 7 là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; 35; 70; 105; 140; 175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553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87488" y="981075"/>
            <a:ext cx="1584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</a:p>
        </p:txBody>
      </p:sp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558925" y="1490663"/>
            <a:ext cx="9577388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BCNN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8925" y="2636838"/>
            <a:ext cx="6148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BCNN(5, 7) = 5 . 7 = 35</a:t>
            </a:r>
          </a:p>
        </p:txBody>
      </p:sp>
    </p:spTree>
    <p:extLst>
      <p:ext uri="{BB962C8B-B14F-4D97-AF65-F5344CB8AC3E}">
        <p14:creationId xmlns:p14="http://schemas.microsoft.com/office/powerpoint/2010/main" val="1435024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1703388" y="908050"/>
            <a:ext cx="9864725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có 3 = 3; 4 = 2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10 = 2 . 5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ra BC(3, 4, 10) = BCNN(3, 4, 10) = 2</a:t>
            </a:r>
            <a:r>
              <a:rPr lang="en-US" altLang="en-US" sz="3200" b="1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 . 5 = 60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{0; 60; 120; 240…}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các bội chung nhỏ hơn 200 của 3, 4 và 10 là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60; 120</a:t>
            </a: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8222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3327"/>
            <a:ext cx="12192000" cy="50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3840" y="509887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1021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4"/>
          <p:cNvSpPr txBox="1">
            <a:spLocks noChangeArrowheads="1"/>
          </p:cNvSpPr>
          <p:nvPr/>
        </p:nvSpPr>
        <p:spPr bwMode="auto">
          <a:xfrm>
            <a:off x="1200150" y="1328738"/>
            <a:ext cx="1072832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Học sinh lớp 6A khi xếp thành 3 hàng, 4 hàng hay 9 hàng đều vừa đủ. Biết số học sinh của lớp từ 30 đến 40. 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Tính số học sinh của lớp 6A.</a:t>
            </a:r>
          </a:p>
        </p:txBody>
      </p:sp>
      <p:sp>
        <p:nvSpPr>
          <p:cNvPr id="3" name="Text Box 124"/>
          <p:cNvSpPr txBox="1">
            <a:spLocks noChangeArrowheads="1"/>
          </p:cNvSpPr>
          <p:nvPr/>
        </p:nvSpPr>
        <p:spPr bwMode="auto">
          <a:xfrm>
            <a:off x="1219200" y="671513"/>
            <a:ext cx="4133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b="1" i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200" b="1" i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2.40:</a:t>
            </a:r>
            <a:r>
              <a:rPr lang="en-US" altLang="en-US" sz="3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(SGK/53)</a:t>
            </a:r>
            <a:endParaRPr lang="en-US" altLang="en-US" sz="3200" b="1" i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57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793"/>
            <a:ext cx="12192000" cy="69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53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ChangeArrowheads="1"/>
          </p:cNvSpPr>
          <p:nvPr/>
        </p:nvSpPr>
        <p:spPr bwMode="auto">
          <a:xfrm>
            <a:off x="2319131" y="319088"/>
            <a:ext cx="7696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HƯỚNG DẪN HỌC TẬP</a:t>
            </a: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1695450" y="1720850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altLang="en-US" sz="32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en-US" alt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b="1" i="1" dirty="0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604" name="Text Box 11"/>
          <p:cNvSpPr txBox="1">
            <a:spLocks noChangeArrowheads="1"/>
          </p:cNvSpPr>
          <p:nvPr/>
        </p:nvSpPr>
        <p:spPr bwMode="auto">
          <a:xfrm>
            <a:off x="2152650" y="2286001"/>
            <a:ext cx="79819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vững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BC; BCNN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thừa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altLang="en-US" sz="3200" dirty="0"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605" name="Text Box 12"/>
          <p:cNvSpPr txBox="1">
            <a:spLocks noChangeArrowheads="1"/>
          </p:cNvSpPr>
          <p:nvPr/>
        </p:nvSpPr>
        <p:spPr bwMode="auto">
          <a:xfrm>
            <a:off x="1557131" y="3309938"/>
            <a:ext cx="8596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2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các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vi-VN" altLang="en-US" sz="32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 còn lại trong sgk</a:t>
            </a:r>
            <a:endParaRPr lang="en-US" altLang="en-US" sz="32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5606" name="Picture 14" descr="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63246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31"/>
          <p:cNvSpPr txBox="1">
            <a:spLocks noChangeArrowheads="1"/>
          </p:cNvSpPr>
          <p:nvPr/>
        </p:nvSpPr>
        <p:spPr bwMode="auto">
          <a:xfrm>
            <a:off x="5956300" y="6553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…;</a:t>
            </a:r>
          </a:p>
        </p:txBody>
      </p:sp>
      <p:sp>
        <p:nvSpPr>
          <p:cNvPr id="53291" name="Text Box 43"/>
          <p:cNvSpPr txBox="1">
            <a:spLocks noChangeArrowheads="1"/>
          </p:cNvSpPr>
          <p:nvPr/>
        </p:nvSpPr>
        <p:spPr bwMode="auto">
          <a:xfrm>
            <a:off x="1599233" y="4082476"/>
            <a:ext cx="86379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tiết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altLang="en-US" sz="3200" b="1" i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LUYỆN TẬP CHUNG</a:t>
            </a:r>
            <a:endParaRPr lang="en-US" altLang="en-US" sz="3200" b="1" i="1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812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3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  <p:bldP spid="532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ction Button: Forward or Next 4">
            <a:hlinkClick r:id="rId15" action="ppaction://hlinksldjump" highlightClick="1"/>
          </p:cNvPr>
          <p:cNvSpPr/>
          <p:nvPr/>
        </p:nvSpPr>
        <p:spPr>
          <a:xfrm>
            <a:off x="6056508" y="5878286"/>
            <a:ext cx="1449192" cy="84908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510779"/>
            <a:ext cx="8223810" cy="91822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altLang="en-US"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i="1" dirty="0" err="1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 i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3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BCNN(12</a:t>
            </a:r>
            <a:r>
              <a:rPr lang="en-GB" altLang="en-US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0">
            <a:hlinkClick r:id="rId3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12923" y="2427292"/>
            <a:ext cx="2589963" cy="1297589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8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0404" y="4191808"/>
            <a:ext cx="8223810" cy="91822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US" alt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Sai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904214" y="4176415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0">
            <a:hlinkClick r:id="rId3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sp>
        <p:nvSpPr>
          <p:cNvPr id="14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93901" y="1863633"/>
            <a:ext cx="11502886" cy="145433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tất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đó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0" y="304800"/>
            <a:ext cx="11847443" cy="130628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i="1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3200" b="1" i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2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nào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là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nhất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của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́?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93901" y="3570513"/>
            <a:ext cx="11502886" cy="170688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Bội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248762" y="-4256"/>
            <a:ext cx="11943238" cy="1253096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i="1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i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</a:t>
            </a:r>
            <a:r>
              <a:rPr lang="en-US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BC(6, 8)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316224" y="5037207"/>
            <a:ext cx="8569421" cy="144197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B(6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{ 0; 6; 12; 18; 24; 30; 36, 42; 48;..;}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B(8)= { 0; 8; 16; 24; 32; 40; 48; …}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BC(6, 8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{ 0; 24; 48;…}</a:t>
            </a:r>
          </a:p>
        </p:txBody>
      </p:sp>
      <p:sp>
        <p:nvSpPr>
          <p:cNvPr id="12" name="Arrow: Pentagon 10">
            <a:hlinkClick r:id="rId3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979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885645" y="4722378"/>
            <a:ext cx="2589963" cy="1297589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9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252724" y="3308119"/>
            <a:ext cx="8569421" cy="144197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B(6)= { 0; 6; 12; 18; 24; 30; 36, 42; 48}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B(8)= { 0; 8; 16; 24; 32; 40; 48}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BC(6, 8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{ 0; 24; 48}</a:t>
            </a:r>
          </a:p>
        </p:txBody>
      </p:sp>
      <p:sp>
        <p:nvSpPr>
          <p:cNvPr id="10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822145" y="299329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248762" y="1706142"/>
            <a:ext cx="8569421" cy="144197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B(6)= {1;2;3;6}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B(8)= { 1;2;4;8}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BC(6, 8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{ 1;2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818183" y="1391313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09722" y="39423"/>
            <a:ext cx="11882278" cy="1336531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BCNN(20, 30)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300447" y="4912724"/>
            <a:ext cx="8246654" cy="158148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= 2</a:t>
            </a:r>
            <a:r>
              <a:rPr lang="en-US" alt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5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30 = 2 . 3. 5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BCNN(20, 30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.5. 2. 3. 5= 600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0">
            <a:hlinkClick r:id="rId3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547101" y="48029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309722" y="1500109"/>
            <a:ext cx="8237379" cy="148439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= 2</a:t>
            </a:r>
            <a:r>
              <a:rPr lang="en-US" altLang="en-US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5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30 = 2 . 3. 5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BCNN(20, 30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2.5 = 10</a:t>
            </a:r>
          </a:p>
        </p:txBody>
      </p:sp>
      <p:sp>
        <p:nvSpPr>
          <p:cNvPr id="10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764686" y="159351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300447" y="3094295"/>
            <a:ext cx="8246654" cy="1581482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= 2</a:t>
            </a:r>
            <a:r>
              <a:rPr lang="en-US" alt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5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30 = 2 . 3. 5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BCNN(20, 30) = 2</a:t>
            </a:r>
            <a:r>
              <a:rPr lang="en-US" altLang="en-US" sz="32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.3.5 = 60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xplosion: 14 Points 2">
            <a:extLst>
              <a:ext uri="{FF2B5EF4-FFF2-40B4-BE49-F238E27FC236}">
                <a16:creationId xmlns:a16="http://schemas.microsoft.com/office/drawing/2014/main" id="{352D4536-B471-430A-B1AF-A744C954D36B}"/>
              </a:ext>
            </a:extLst>
          </p:cNvPr>
          <p:cNvSpPr/>
          <p:nvPr/>
        </p:nvSpPr>
        <p:spPr>
          <a:xfrm>
            <a:off x="8661401" y="3073401"/>
            <a:ext cx="2589963" cy="1297589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1">
            <a:extLst>
              <a:ext uri="{FF2B5EF4-FFF2-40B4-BE49-F238E27FC236}">
                <a16:creationId xmlns:a16="http://schemas.microsoft.com/office/drawing/2014/main" id="{30725439-E154-4D43-80A2-478223A7E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702" y="643772"/>
            <a:ext cx="934854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GB" altLang="en-US" sz="3200" b="1" dirty="0" err="1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BC(6</a:t>
            </a:r>
            <a:r>
              <a:rPr lang="en-GB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en-US" sz="32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3200" b="1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B(6)= { 0; 6; 12; 18; 24; 30; 36; 42; 48..;}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B(8)= { 0; 8; 16; 24; 32; 40; 48; …}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BC(6, 8) = { 0; 24; 48;…}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241080" y="3037047"/>
            <a:ext cx="8229600" cy="2255044"/>
          </a:xfrm>
          <a:prstGeom prst="cloudCallout">
            <a:avLst>
              <a:gd name="adj1" fmla="val -13227"/>
              <a:gd name="adj2" fmla="val 731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35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21039" y="3368041"/>
            <a:ext cx="55209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157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4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4286453" y="4635080"/>
            <a:ext cx="3138487" cy="218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126275" y="353628"/>
            <a:ext cx="8077200" cy="1620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10" spc="50" dirty="0" err="1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Môn</a:t>
            </a:r>
            <a:r>
              <a:rPr lang="en-US" b="1" kern="10" spc="5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: SỐ HỌC 6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22429" y="2110093"/>
            <a:ext cx="672277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1055275" y="2547046"/>
            <a:ext cx="10219199" cy="16209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10" spc="50" dirty="0" err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/>
                <a:cs typeface="Arial"/>
              </a:rPr>
              <a:t>TIẾT</a:t>
            </a:r>
            <a:r>
              <a:rPr lang="en-US" b="1" kern="10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Arial"/>
                <a:cs typeface="Arial"/>
              </a:rPr>
              <a:t> 24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10" spc="50" dirty="0" err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b="1" kern="10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12: </a:t>
            </a:r>
            <a:r>
              <a:rPr lang="en-US" b="1" kern="10" spc="50" dirty="0" err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BỘI</a:t>
            </a:r>
            <a:r>
              <a:rPr lang="en-US" b="1" kern="10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CHUNG</a:t>
            </a:r>
            <a:r>
              <a:rPr lang="vi-VN" b="1" kern="10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</a:t>
            </a:r>
            <a:r>
              <a:rPr lang="en-US" b="1" kern="10" spc="50" dirty="0" err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BỘI</a:t>
            </a:r>
            <a:r>
              <a:rPr lang="en-US" b="1" kern="10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CHUNG </a:t>
            </a:r>
            <a:r>
              <a:rPr lang="en-US" b="1" kern="10" spc="50" dirty="0" err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NHỎ</a:t>
            </a:r>
            <a:r>
              <a:rPr lang="en-US" b="1" kern="10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b="1" kern="10" spc="50" dirty="0" err="1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NHẤT</a:t>
            </a:r>
            <a:endParaRPr lang="vi-VN" b="1" kern="10" spc="50" dirty="0" smtClean="0">
              <a:ln w="11430"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kern="10" spc="50" dirty="0" smtClean="0">
                <a:ln w="11430">
                  <a:solidFill>
                    <a:srgbClr val="FF0000"/>
                  </a:solidFill>
                </a:ln>
                <a:solidFill>
                  <a:srgbClr val="C00000"/>
                </a:solidFill>
                <a:latin typeface="+mj-lt"/>
                <a:cs typeface="Arial"/>
              </a:rPr>
              <a:t>(Tiếp theo)</a:t>
            </a:r>
          </a:p>
        </p:txBody>
      </p:sp>
    </p:spTree>
    <p:extLst>
      <p:ext uri="{BB962C8B-B14F-4D97-AF65-F5344CB8AC3E}">
        <p14:creationId xmlns:p14="http://schemas.microsoft.com/office/powerpoint/2010/main" val="25052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755</TotalTime>
  <Words>1240</Words>
  <Application>Microsoft Office PowerPoint</Application>
  <PresentationFormat>Widescreen</PresentationFormat>
  <Paragraphs>166</Paragraphs>
  <Slides>22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Tahoma</vt:lpstr>
      <vt:lpstr>Times New Roman</vt:lpstr>
      <vt:lpstr>VNI Helve</vt:lpstr>
      <vt:lpstr>Wingdings</vt:lpstr>
      <vt:lpstr>1_Office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LOI</dc:creator>
  <cp:lastModifiedBy>055</cp:lastModifiedBy>
  <cp:revision>63</cp:revision>
  <dcterms:created xsi:type="dcterms:W3CDTF">2021-08-18T12:44:55Z</dcterms:created>
  <dcterms:modified xsi:type="dcterms:W3CDTF">2024-12-04T02:19:41Z</dcterms:modified>
</cp:coreProperties>
</file>