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335" r:id="rId2"/>
    <p:sldId id="445" r:id="rId3"/>
    <p:sldId id="270" r:id="rId4"/>
    <p:sldId id="574" r:id="rId5"/>
    <p:sldId id="272" r:id="rId6"/>
    <p:sldId id="278" r:id="rId7"/>
    <p:sldId id="583" r:id="rId8"/>
    <p:sldId id="305" r:id="rId9"/>
    <p:sldId id="584" r:id="rId10"/>
    <p:sldId id="585" r:id="rId11"/>
    <p:sldId id="586" r:id="rId12"/>
    <p:sldId id="590" r:id="rId13"/>
    <p:sldId id="582" r:id="rId14"/>
    <p:sldId id="588" r:id="rId15"/>
    <p:sldId id="308" r:id="rId16"/>
    <p:sldId id="605" r:id="rId17"/>
    <p:sldId id="291" r:id="rId18"/>
    <p:sldId id="292" r:id="rId19"/>
    <p:sldId id="591" r:id="rId20"/>
    <p:sldId id="296" r:id="rId21"/>
    <p:sldId id="592" r:id="rId22"/>
    <p:sldId id="298" r:id="rId23"/>
    <p:sldId id="297" r:id="rId24"/>
    <p:sldId id="299" r:id="rId25"/>
    <p:sldId id="300" r:id="rId26"/>
    <p:sldId id="424" r:id="rId27"/>
    <p:sldId id="606" r:id="rId28"/>
    <p:sldId id="598" r:id="rId29"/>
    <p:sldId id="596" r:id="rId30"/>
    <p:sldId id="597" r:id="rId31"/>
    <p:sldId id="329" r:id="rId32"/>
    <p:sldId id="330" r:id="rId33"/>
    <p:sldId id="426" r:id="rId34"/>
    <p:sldId id="603" r:id="rId35"/>
    <p:sldId id="301" r:id="rId36"/>
    <p:sldId id="595" r:id="rId37"/>
    <p:sldId id="593" r:id="rId38"/>
    <p:sldId id="302" r:id="rId39"/>
    <p:sldId id="444" r:id="rId40"/>
  </p:sldIdLst>
  <p:sldSz cx="9144000" cy="5143500" type="screen16x9"/>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FF"/>
    <a:srgbClr val="009900"/>
    <a:srgbClr val="C4E59F"/>
    <a:srgbClr val="0042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61" autoAdjust="0"/>
  </p:normalViewPr>
  <p:slideViewPr>
    <p:cSldViewPr>
      <p:cViewPr varScale="1">
        <p:scale>
          <a:sx n="79" d="100"/>
          <a:sy n="79" d="100"/>
        </p:scale>
        <p:origin x="113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5501D1-5C5A-4687-8C3D-312383899D01}" type="datetimeFigureOut">
              <a:rPr lang="en-US" smtClean="0"/>
              <a:pPr/>
              <a:t>12/8/2024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F60A27-6FD2-4D2B-B768-E0AF7F40EC2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4</a:t>
            </a:fld>
            <a:endParaRPr lang="en-US"/>
          </a:p>
        </p:txBody>
      </p:sp>
    </p:spTree>
    <p:extLst>
      <p:ext uri="{BB962C8B-B14F-4D97-AF65-F5344CB8AC3E}">
        <p14:creationId xmlns:p14="http://schemas.microsoft.com/office/powerpoint/2010/main" val="4115956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25</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0B64C-F99D-4875-B5C8-ED5FC3D30133}" type="slidenum">
              <a:rPr lang="en-US" smtClean="0"/>
              <a:pPr/>
              <a:t>39</a:t>
            </a:fld>
            <a:endParaRPr lang="en-US"/>
          </a:p>
        </p:txBody>
      </p:sp>
    </p:spTree>
    <p:extLst>
      <p:ext uri="{BB962C8B-B14F-4D97-AF65-F5344CB8AC3E}">
        <p14:creationId xmlns:p14="http://schemas.microsoft.com/office/powerpoint/2010/main" val="4008754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2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5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97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27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94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952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1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987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33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15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1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7CAB675-0451-46BA-B838-2996E7357EA3}" type="datetimeFigureOut">
              <a:rPr lang="en-US" smtClean="0">
                <a:solidFill>
                  <a:prstClr val="black">
                    <a:tint val="75000"/>
                  </a:prstClr>
                </a:solidFill>
              </a:rPr>
              <a:pPr/>
              <a:t>12/8/2024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730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9271" y="775255"/>
            <a:ext cx="8776252" cy="1765035"/>
          </a:xfrm>
          <a:prstGeom prst="rect">
            <a:avLst/>
          </a:prstGeom>
          <a:noFill/>
        </p:spPr>
        <p:txBody>
          <a:bodyPr>
            <a:spAutoFit/>
          </a:bodyPr>
          <a:lstStyle/>
          <a:p>
            <a:pPr algn="ctr">
              <a:lnSpc>
                <a:spcPct val="130000"/>
              </a:lnSpc>
            </a:pPr>
            <a:r>
              <a:rPr lang="en-US" sz="4400" b="1" dirty="0">
                <a:solidFill>
                  <a:srgbClr val="FF0000"/>
                </a:solidFill>
                <a:latin typeface="Times New Roman" pitchFamily="18" charset="0"/>
                <a:cs typeface="Times New Roman" pitchFamily="18" charset="0"/>
              </a:rPr>
              <a:t>TIẾT 49 - BÀI 23. </a:t>
            </a:r>
          </a:p>
          <a:p>
            <a:pPr algn="ctr">
              <a:lnSpc>
                <a:spcPct val="130000"/>
              </a:lnSpc>
            </a:pPr>
            <a:r>
              <a:rPr lang="en-US" sz="4400" b="1" dirty="0">
                <a:solidFill>
                  <a:srgbClr val="FF0000"/>
                </a:solidFill>
                <a:latin typeface="Times New Roman" pitchFamily="18" charset="0"/>
                <a:cs typeface="Times New Roman" pitchFamily="18" charset="0"/>
              </a:rPr>
              <a:t>CON NG</a:t>
            </a:r>
            <a:r>
              <a:rPr lang="vi-VN" sz="4400" b="1" dirty="0">
                <a:solidFill>
                  <a:srgbClr val="FF0000"/>
                </a:solidFill>
                <a:latin typeface="Times New Roman" pitchFamily="18" charset="0"/>
                <a:cs typeface="Times New Roman" pitchFamily="18" charset="0"/>
              </a:rPr>
              <a:t>ƯỜI</a:t>
            </a:r>
            <a:r>
              <a:rPr lang="en-US" sz="4400" b="1" dirty="0">
                <a:solidFill>
                  <a:srgbClr val="FF0000"/>
                </a:solidFill>
                <a:latin typeface="Times New Roman" pitchFamily="18" charset="0"/>
                <a:cs typeface="Times New Roman" pitchFamily="18" charset="0"/>
              </a:rPr>
              <a:t> VÀ THIÊN NHIÊN</a:t>
            </a:r>
          </a:p>
        </p:txBody>
      </p:sp>
    </p:spTree>
    <p:extLst>
      <p:ext uri="{BB962C8B-B14F-4D97-AF65-F5344CB8AC3E}">
        <p14:creationId xmlns:p14="http://schemas.microsoft.com/office/powerpoint/2010/main" val="1998745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Powerpoint đẹp 31 | Hình nền, Hình ảnh,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228601" y="1657350"/>
            <a:ext cx="4313582" cy="3530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2" descr="Tiềm năng dầu khí ở vùng biển Việt Nam? - VINPA.org.vn - Hiệp hội Xăng dầu  Việt Nam"/>
          <p:cNvPicPr>
            <a:picLocks noChangeAspect="1" noChangeArrowheads="1"/>
          </p:cNvPicPr>
          <p:nvPr/>
        </p:nvPicPr>
        <p:blipFill>
          <a:blip r:embed="rId4"/>
          <a:srcRect/>
          <a:stretch>
            <a:fillRect/>
          </a:stretch>
        </p:blipFill>
        <p:spPr bwMode="auto">
          <a:xfrm>
            <a:off x="4596848" y="1646785"/>
            <a:ext cx="4313582" cy="3530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1899537" y="4849999"/>
            <a:ext cx="1585913" cy="32316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1500" dirty="0" err="1">
                <a:latin typeface="Times New Roman" panose="02020603050405020304" pitchFamily="18" charset="0"/>
                <a:cs typeface="Times New Roman" panose="02020603050405020304" pitchFamily="18" charset="0"/>
              </a:rPr>
              <a:t>Khai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thác</a:t>
            </a:r>
            <a:r>
              <a:rPr lang="en-US" sz="1500" dirty="0">
                <a:latin typeface="Times New Roman" panose="02020603050405020304" pitchFamily="18" charset="0"/>
                <a:cs typeface="Times New Roman" panose="02020603050405020304" pitchFamily="18" charset="0"/>
              </a:rPr>
              <a:t> than</a:t>
            </a:r>
          </a:p>
        </p:txBody>
      </p:sp>
      <p:sp>
        <p:nvSpPr>
          <p:cNvPr id="16" name="TextBox 15"/>
          <p:cNvSpPr txBox="1"/>
          <p:nvPr/>
        </p:nvSpPr>
        <p:spPr>
          <a:xfrm>
            <a:off x="6213119" y="4849999"/>
            <a:ext cx="1585913" cy="32316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1500" dirty="0" err="1">
                <a:latin typeface="Times New Roman" panose="02020603050405020304" pitchFamily="18" charset="0"/>
                <a:cs typeface="Times New Roman" panose="02020603050405020304" pitchFamily="18" charset="0"/>
              </a:rPr>
              <a:t>Khai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dầu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mỏ</a:t>
            </a:r>
            <a:endParaRPr lang="en-US" sz="1500" dirty="0">
              <a:latin typeface="Times New Roman" panose="02020603050405020304" pitchFamily="18" charset="0"/>
              <a:cs typeface="Times New Roman" panose="02020603050405020304" pitchFamily="18" charset="0"/>
            </a:endParaRPr>
          </a:p>
        </p:txBody>
      </p:sp>
      <p:sp>
        <p:nvSpPr>
          <p:cNvPr id="2" name="Rectangle 1"/>
          <p:cNvSpPr/>
          <p:nvPr/>
        </p:nvSpPr>
        <p:spPr>
          <a:xfrm>
            <a:off x="1" y="196705"/>
            <a:ext cx="9056406" cy="830997"/>
          </a:xfrm>
          <a:prstGeom prst="rect">
            <a:avLst/>
          </a:prstGeom>
        </p:spPr>
        <p:txBody>
          <a:bodyPr wrap="square">
            <a:spAutoFit/>
          </a:bodyPr>
          <a:lstStyle/>
          <a:p>
            <a:r>
              <a:rPr lang="vi-VN" sz="2100" dirty="0">
                <a:solidFill>
                  <a:srgbClr val="000000"/>
                </a:solidFill>
                <a:latin typeface="Times New Roman" panose="02020603050405020304" pitchFamily="18" charset="0"/>
                <a:ea typeface="Times New Roman" panose="02020603050405020304" pitchFamily="18" charset="0"/>
              </a:rPr>
              <a:t> </a:t>
            </a:r>
            <a:r>
              <a:rPr lang="vi-VN" sz="2400" dirty="0">
                <a:solidFill>
                  <a:srgbClr val="FF0000"/>
                </a:solidFill>
                <a:latin typeface="Times New Roman" panose="02020603050405020304" pitchFamily="18" charset="0"/>
                <a:ea typeface="Times New Roman" panose="02020603050405020304" pitchFamily="18" charset="0"/>
              </a:rPr>
              <a:t>Nguồn nguyên liệu sản xuất: khai thác các loại khoáng sản, lâm sản, hải sản… để phục vụ cho nhu cầu trong đời sống, sản xuất của mình.</a:t>
            </a:r>
            <a:endParaRPr lang="en-US" sz="21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48907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ckground Powerpoint đẹp 31 | Hình nền, Hình ảnh,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Ðẩy mạnh hơn nữa phong trào xây dựng nông thôn mới (Tiếp theo và hết) (*) -  Báo Nhân Dân"/>
          <p:cNvPicPr>
            <a:picLocks noChangeAspect="1" noChangeArrowheads="1"/>
          </p:cNvPicPr>
          <p:nvPr/>
        </p:nvPicPr>
        <p:blipFill>
          <a:blip r:embed="rId3"/>
          <a:srcRect/>
          <a:stretch>
            <a:fillRect/>
          </a:stretch>
        </p:blipFill>
        <p:spPr bwMode="auto">
          <a:xfrm>
            <a:off x="-14287" y="2715359"/>
            <a:ext cx="4572000" cy="2487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1465660" y="4870848"/>
            <a:ext cx="1654969" cy="32316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1500" dirty="0" err="1">
                <a:latin typeface="Times New Roman" panose="02020603050405020304" pitchFamily="18" charset="0"/>
                <a:cs typeface="Times New Roman" panose="02020603050405020304" pitchFamily="18" charset="0"/>
              </a:rPr>
              <a:t>Nông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thôn</a:t>
            </a:r>
            <a:endParaRPr lang="en-US" sz="1500" dirty="0">
              <a:latin typeface="Times New Roman" panose="02020603050405020304" pitchFamily="18" charset="0"/>
              <a:cs typeface="Times New Roman" panose="02020603050405020304" pitchFamily="18" charset="0"/>
            </a:endParaRPr>
          </a:p>
        </p:txBody>
      </p:sp>
      <p:pic>
        <p:nvPicPr>
          <p:cNvPr id="14340" name="Picture 4" descr="Dân số thành thị còn thấp, mục tiêu đô thị hoá chưa đạt | Thời Báo Tài Chính"/>
          <p:cNvPicPr>
            <a:picLocks noChangeAspect="1" noChangeArrowheads="1"/>
          </p:cNvPicPr>
          <p:nvPr/>
        </p:nvPicPr>
        <p:blipFill>
          <a:blip r:embed="rId4"/>
          <a:srcRect/>
          <a:stretch>
            <a:fillRect/>
          </a:stretch>
        </p:blipFill>
        <p:spPr bwMode="auto">
          <a:xfrm>
            <a:off x="4586287" y="2663673"/>
            <a:ext cx="4550569" cy="2487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6281738" y="4851798"/>
            <a:ext cx="1654969" cy="32316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1500" dirty="0" err="1">
                <a:latin typeface="Times New Roman" panose="02020603050405020304" pitchFamily="18" charset="0"/>
                <a:cs typeface="Times New Roman" panose="02020603050405020304" pitchFamily="18" charset="0"/>
              </a:rPr>
              <a:t>Thành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thị</a:t>
            </a:r>
            <a:endParaRPr lang="en-US" sz="1500" dirty="0">
              <a:latin typeface="Times New Roman" panose="02020603050405020304" pitchFamily="18" charset="0"/>
              <a:cs typeface="Times New Roman" panose="02020603050405020304" pitchFamily="18" charset="0"/>
            </a:endParaRPr>
          </a:p>
        </p:txBody>
      </p:sp>
      <p:sp>
        <p:nvSpPr>
          <p:cNvPr id="2" name="Rectangle 1"/>
          <p:cNvSpPr/>
          <p:nvPr/>
        </p:nvSpPr>
        <p:spPr>
          <a:xfrm>
            <a:off x="76200" y="398857"/>
            <a:ext cx="9067800" cy="1569660"/>
          </a:xfrm>
          <a:prstGeom prst="rect">
            <a:avLst/>
          </a:prstGeom>
        </p:spPr>
        <p:txBody>
          <a:bodyPr wrap="square">
            <a:spAutoFit/>
          </a:bodyPr>
          <a:lstStyle/>
          <a:p>
            <a:r>
              <a:rPr lang="vi-VN" sz="2400" dirty="0">
                <a:solidFill>
                  <a:srgbClr val="FF0000"/>
                </a:solidFill>
                <a:latin typeface="Times New Roman" panose="02020603050405020304" pitchFamily="18" charset="0"/>
                <a:ea typeface="Times New Roman" panose="02020603050405020304" pitchFamily="18" charset="0"/>
              </a:rPr>
              <a:t>Nơi cư trú, mặt bằng sản xuất: Những người sống ở khu vực Đông Á, nơi quanh năm có khí hậu nóng ẩm, đồng bằng nhiều, nguồn nước nhiều thì họ sẽ định cư dọc các con s</a:t>
            </a:r>
            <a:r>
              <a:rPr lang="en-US" sz="2400" dirty="0">
                <a:solidFill>
                  <a:srgbClr val="FF0000"/>
                </a:solidFill>
                <a:latin typeface="Times New Roman" panose="02020603050405020304" pitchFamily="18" charset="0"/>
                <a:ea typeface="Times New Roman" panose="02020603050405020304" pitchFamily="18" charset="0"/>
              </a:rPr>
              <a:t>ô</a:t>
            </a:r>
            <a:r>
              <a:rPr lang="vi-VN" sz="2400" dirty="0">
                <a:solidFill>
                  <a:srgbClr val="FF0000"/>
                </a:solidFill>
                <a:latin typeface="Times New Roman" panose="02020603050405020304" pitchFamily="18" charset="0"/>
                <a:ea typeface="Times New Roman" panose="02020603050405020304" pitchFamily="18" charset="0"/>
              </a:rPr>
              <a:t>ng lớn, nơi phát triển được nghề lúa nước.</a:t>
            </a:r>
            <a:endParaRPr lang="en-US" sz="2400" dirty="0">
              <a:solidFill>
                <a:srgbClr val="FF0000"/>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932CD816-459C-3D83-7ABC-7E0801AB6563}"/>
              </a:ext>
            </a:extLst>
          </p:cNvPr>
          <p:cNvPicPr>
            <a:picLocks noChangeAspect="1"/>
          </p:cNvPicPr>
          <p:nvPr/>
        </p:nvPicPr>
        <p:blipFill>
          <a:blip r:embed="rId5"/>
          <a:stretch>
            <a:fillRect/>
          </a:stretch>
        </p:blipFill>
        <p:spPr>
          <a:xfrm>
            <a:off x="228601" y="0"/>
            <a:ext cx="4019198" cy="2316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8109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circle(in)">
                                      <p:cBhvr>
                                        <p:cTn id="12" dur="2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circle(in)">
                                      <p:cBhvr>
                                        <p:cTn id="1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Ô nhiễm không khí là nguyên nhân khiến 7 triệu người thiệt mạng mỗi n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8628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21606" y="-9525"/>
            <a:ext cx="2215754" cy="36933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dirty="0" err="1">
                <a:solidFill>
                  <a:srgbClr val="FF0000"/>
                </a:solidFill>
                <a:latin typeface="Times New Roman" panose="02020603050405020304" pitchFamily="18" charset="0"/>
                <a:cs typeface="Times New Roman" panose="02020603050405020304" pitchFamily="18" charset="0"/>
              </a:rPr>
              <a:t>Khí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thải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nghiệp</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287" y="0"/>
            <a:ext cx="4557713" cy="256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28135" y="-4763"/>
            <a:ext cx="2216944" cy="36933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dirty="0">
                <a:solidFill>
                  <a:srgbClr val="FF0000"/>
                </a:solidFill>
                <a:latin typeface="Times New Roman" panose="02020603050405020304" pitchFamily="18" charset="0"/>
                <a:cs typeface="Times New Roman" panose="02020603050405020304" pitchFamily="18" charset="0"/>
              </a:rPr>
              <a:t>Ô </a:t>
            </a:r>
            <a:r>
              <a:rPr lang="en-US" dirty="0" err="1">
                <a:solidFill>
                  <a:srgbClr val="FF0000"/>
                </a:solidFill>
                <a:latin typeface="Times New Roman" panose="02020603050405020304" pitchFamily="18" charset="0"/>
                <a:cs typeface="Times New Roman" panose="02020603050405020304" pitchFamily="18" charset="0"/>
              </a:rPr>
              <a:t>nhiễm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nước</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10250" name="Picture 8" descr="Những nguyên nhân nào dẫn đến ô nhiễm đất? - Aqua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 y="2575646"/>
            <a:ext cx="4581526"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96504" y="4781874"/>
            <a:ext cx="2016919" cy="36933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dirty="0" err="1">
                <a:solidFill>
                  <a:srgbClr val="FF0000"/>
                </a:solidFill>
                <a:latin typeface="Times New Roman" panose="02020603050405020304" pitchFamily="18" charset="0"/>
                <a:cs typeface="Times New Roman" panose="02020603050405020304" pitchFamily="18" charset="0"/>
              </a:rPr>
              <a:t>Rác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thải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sinh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hoạt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227890" y="2976720"/>
            <a:ext cx="3129897" cy="1938992"/>
          </a:xfrm>
          <a:prstGeom prst="rect">
            <a:avLst/>
          </a:prstGeom>
        </p:spPr>
        <p:txBody>
          <a:bodyPr wrap="square">
            <a:spAutoFit/>
          </a:bodyPr>
          <a:lstStyle/>
          <a:p>
            <a:r>
              <a:rPr lang="vi-VN" sz="2400" dirty="0">
                <a:solidFill>
                  <a:srgbClr val="FF0000"/>
                </a:solidFill>
                <a:latin typeface="Times New Roman" panose="02020603050405020304" pitchFamily="18" charset="0"/>
                <a:ea typeface="Times New Roman" panose="02020603050405020304" pitchFamily="18" charset="0"/>
              </a:rPr>
              <a:t>Chứa đựng rác thải: Rác thải sinh hoạt, rác công nghiệp, y tế, … đổ ra môi trường hàng ngày.</a:t>
            </a:r>
            <a:endParaRPr lang="en-US" sz="24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971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heel(1)">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wheel(1)">
                                      <p:cBhvr>
                                        <p:cTn id="17" dur="2000"/>
                                        <p:tgtEl>
                                          <p:spTgt spid="1024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250"/>
                                        </p:tgtEl>
                                        <p:attrNameLst>
                                          <p:attrName>style.visibility</p:attrName>
                                        </p:attrNameLst>
                                      </p:cBhvr>
                                      <p:to>
                                        <p:strVal val="visible"/>
                                      </p:to>
                                    </p:set>
                                    <p:animEffect transition="in" filter="wheel(1)">
                                      <p:cBhvr>
                                        <p:cTn id="22" dur="20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71DD6-4C16-6304-B63B-C905817047BD}"/>
              </a:ext>
            </a:extLst>
          </p:cNvPr>
          <p:cNvSpPr>
            <a:spLocks noGrp="1"/>
          </p:cNvSpPr>
          <p:nvPr>
            <p:ph type="title"/>
          </p:nvPr>
        </p:nvSpPr>
        <p:spPr>
          <a:xfrm>
            <a:off x="457200" y="0"/>
            <a:ext cx="8382000" cy="854075"/>
          </a:xfrm>
        </p:spPr>
        <p:txBody>
          <a:bodyPr>
            <a:normAutofit fontScale="90000"/>
          </a:bodyPr>
          <a:lstStyle/>
          <a:p>
            <a:pPr algn="l"/>
            <a:br>
              <a:rPr lang="en-US" sz="3100" dirty="0">
                <a:solidFill>
                  <a:srgbClr val="FF0000"/>
                </a:solidFill>
                <a:latin typeface="Times New Roman" panose="02020603050405020304" pitchFamily="18" charset="0"/>
                <a:cs typeface="Times New Roman" panose="02020603050405020304" pitchFamily="18" charset="0"/>
              </a:rPr>
            </a:br>
            <a:br>
              <a:rPr lang="en-US" sz="3100" dirty="0">
                <a:solidFill>
                  <a:srgbClr val="FF0000"/>
                </a:solidFill>
                <a:latin typeface="Times New Roman" panose="02020603050405020304" pitchFamily="18" charset="0"/>
                <a:cs typeface="Times New Roman" panose="02020603050405020304" pitchFamily="18" charset="0"/>
              </a:rPr>
            </a:br>
            <a:r>
              <a:rPr lang="en-US" sz="2200" b="1" dirty="0">
                <a:solidFill>
                  <a:srgbClr val="FF0000"/>
                </a:solidFill>
                <a:latin typeface="Times New Roman" panose="02020603050405020304" pitchFamily="18" charset="0"/>
                <a:cs typeface="Times New Roman" panose="02020603050405020304" pitchFamily="18" charset="0"/>
              </a:rPr>
              <a:t>- </a:t>
            </a:r>
            <a:r>
              <a:rPr lang="en-US" sz="2200" dirty="0">
                <a:solidFill>
                  <a:srgbClr val="FF0000"/>
                </a:solidFill>
                <a:effectLst/>
                <a:latin typeface="Times New Roman" panose="02020603050405020304" pitchFamily="18" charset="0"/>
                <a:ea typeface="Times New Roman" panose="02020603050405020304" pitchFamily="18" charset="0"/>
              </a:rPr>
              <a:t>Cung </a:t>
            </a:r>
            <a:r>
              <a:rPr lang="en-US" sz="2200" dirty="0" err="1">
                <a:solidFill>
                  <a:srgbClr val="FF0000"/>
                </a:solidFill>
                <a:effectLst/>
                <a:latin typeface="Times New Roman" panose="02020603050405020304" pitchFamily="18" charset="0"/>
                <a:ea typeface="Times New Roman" panose="02020603050405020304" pitchFamily="18" charset="0"/>
              </a:rPr>
              <a:t>cấp</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lưu</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trữ</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thông</a:t>
            </a:r>
            <a:r>
              <a:rPr lang="en-US" sz="2200" dirty="0">
                <a:solidFill>
                  <a:srgbClr val="FF0000"/>
                </a:solidFill>
                <a:effectLst/>
                <a:latin typeface="Times New Roman" panose="02020603050405020304" pitchFamily="18" charset="0"/>
                <a:ea typeface="Times New Roman" panose="02020603050405020304" pitchFamily="18" charset="0"/>
              </a:rPr>
              <a:t> tin: </a:t>
            </a:r>
            <a:r>
              <a:rPr lang="en-US" sz="2200" dirty="0" err="1">
                <a:solidFill>
                  <a:srgbClr val="FF0000"/>
                </a:solidFill>
                <a:effectLst/>
                <a:latin typeface="Times New Roman" panose="02020603050405020304" pitchFamily="18" charset="0"/>
                <a:ea typeface="Times New Roman" panose="02020603050405020304" pitchFamily="18" charset="0"/>
              </a:rPr>
              <a:t>Lưu</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trữ</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và</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cung</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cấp</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cho</a:t>
            </a:r>
            <a:r>
              <a:rPr lang="en-US" sz="2200" dirty="0">
                <a:solidFill>
                  <a:srgbClr val="FF0000"/>
                </a:solidFill>
                <a:effectLst/>
                <a:latin typeface="Times New Roman" panose="02020603050405020304" pitchFamily="18" charset="0"/>
                <a:ea typeface="Times New Roman" panose="02020603050405020304" pitchFamily="18" charset="0"/>
              </a:rPr>
              <a:t> con </a:t>
            </a:r>
            <a:r>
              <a:rPr lang="en-US" sz="2200" dirty="0" err="1">
                <a:solidFill>
                  <a:srgbClr val="FF0000"/>
                </a:solidFill>
                <a:effectLst/>
                <a:latin typeface="Times New Roman" panose="02020603050405020304" pitchFamily="18" charset="0"/>
                <a:ea typeface="Times New Roman" panose="02020603050405020304" pitchFamily="18" charset="0"/>
              </a:rPr>
              <a:t>người</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sự</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đa</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dạng</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các</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nguồn</a:t>
            </a:r>
            <a:r>
              <a:rPr lang="en-US" sz="2200" dirty="0">
                <a:solidFill>
                  <a:srgbClr val="FF0000"/>
                </a:solidFill>
                <a:effectLst/>
                <a:latin typeface="Times New Roman" panose="02020603050405020304" pitchFamily="18" charset="0"/>
                <a:ea typeface="Times New Roman" panose="02020603050405020304" pitchFamily="18" charset="0"/>
              </a:rPr>
              <a:t> gen, </a:t>
            </a:r>
            <a:r>
              <a:rPr lang="en-US" sz="2200" dirty="0" err="1">
                <a:solidFill>
                  <a:srgbClr val="FF0000"/>
                </a:solidFill>
                <a:effectLst/>
                <a:latin typeface="Times New Roman" panose="02020603050405020304" pitchFamily="18" charset="0"/>
                <a:ea typeface="Times New Roman" panose="02020603050405020304" pitchFamily="18" charset="0"/>
              </a:rPr>
              <a:t>các</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loài</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động</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thực</a:t>
            </a:r>
            <a:r>
              <a:rPr lang="en-US" sz="2200" dirty="0">
                <a:solidFill>
                  <a:srgbClr val="FF0000"/>
                </a:solidFill>
                <a:effectLst/>
                <a:latin typeface="Times New Roman" panose="02020603050405020304" pitchFamily="18" charset="0"/>
                <a:ea typeface="Times New Roman" panose="02020603050405020304" pitchFamily="18" charset="0"/>
              </a:rPr>
              <a:t> </a:t>
            </a:r>
            <a:r>
              <a:rPr lang="en-US" sz="2200" dirty="0" err="1">
                <a:solidFill>
                  <a:srgbClr val="FF0000"/>
                </a:solidFill>
                <a:effectLst/>
                <a:latin typeface="Times New Roman" panose="02020603050405020304" pitchFamily="18" charset="0"/>
                <a:ea typeface="Times New Roman" panose="02020603050405020304" pitchFamily="18" charset="0"/>
              </a:rPr>
              <a:t>vật</a:t>
            </a:r>
            <a:r>
              <a:rPr lang="en-US" sz="2200" dirty="0">
                <a:solidFill>
                  <a:srgbClr val="FF0000"/>
                </a:solidFill>
                <a:effectLst/>
                <a:latin typeface="Times New Roman" panose="02020603050405020304" pitchFamily="18" charset="0"/>
                <a:ea typeface="Times New Roman" panose="02020603050405020304" pitchFamily="18" charset="0"/>
              </a:rPr>
              <a:t>…</a:t>
            </a:r>
            <a:br>
              <a:rPr lang="en-US" sz="4400" dirty="0">
                <a:solidFill>
                  <a:srgbClr val="FF0000"/>
                </a:solidFill>
                <a:latin typeface="Times New Roman" panose="02020603050405020304" pitchFamily="18" charset="0"/>
                <a:cs typeface="Times New Roman" panose="02020603050405020304" pitchFamily="18" charset="0"/>
              </a:rPr>
            </a:br>
            <a:endParaRPr lang="en-US" dirty="0"/>
          </a:p>
        </p:txBody>
      </p:sp>
      <p:pic>
        <p:nvPicPr>
          <p:cNvPr id="4" name="Picture 4" descr="10 biện pháp bảo vệ động vật hoang dã – Hãy bảo vệ tôi">
            <a:extLst>
              <a:ext uri="{FF2B5EF4-FFF2-40B4-BE49-F238E27FC236}">
                <a16:creationId xmlns:a16="http://schemas.microsoft.com/office/drawing/2014/main" id="{02EF20E5-96C7-AAA5-30AB-5D3A626A31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895350"/>
            <a:ext cx="3962399" cy="3698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Ý nghĩa của môi trường sống với con người">
            <a:extLst>
              <a:ext uri="{FF2B5EF4-FFF2-40B4-BE49-F238E27FC236}">
                <a16:creationId xmlns:a16="http://schemas.microsoft.com/office/drawing/2014/main" id="{03FF0292-71AF-6B10-67EF-06A4872EC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599" y="895350"/>
            <a:ext cx="4267201"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27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05D9-BB17-9080-1BE7-124337B21495}"/>
              </a:ext>
            </a:extLst>
          </p:cNvPr>
          <p:cNvSpPr>
            <a:spLocks noGrp="1"/>
          </p:cNvSpPr>
          <p:nvPr>
            <p:ph type="title"/>
          </p:nvPr>
        </p:nvSpPr>
        <p:spPr>
          <a:xfrm>
            <a:off x="457200" y="205979"/>
            <a:ext cx="8168464" cy="689371"/>
          </a:xfrm>
        </p:spPr>
        <p:txBody>
          <a:bodyPr>
            <a:normAutofit fontScale="90000"/>
          </a:bodyPr>
          <a:lstStyle/>
          <a:p>
            <a:pPr algn="l"/>
            <a:br>
              <a:rPr lang="en-US" sz="3100" b="1" dirty="0">
                <a:solidFill>
                  <a:srgbClr val="002060"/>
                </a:solidFill>
                <a:latin typeface="Times New Roman" pitchFamily="18" charset="0"/>
                <a:cs typeface="Times New Roman" pitchFamily="18" charset="0"/>
              </a:rPr>
            </a:br>
            <a:br>
              <a:rPr lang="en-US" sz="3100" b="1" dirty="0">
                <a:solidFill>
                  <a:srgbClr val="002060"/>
                </a:solidFill>
                <a:latin typeface="Times New Roman" pitchFamily="18" charset="0"/>
                <a:cs typeface="Times New Roman" pitchFamily="18" charset="0"/>
              </a:rPr>
            </a:br>
            <a:br>
              <a:rPr lang="en-US" sz="3100" b="1" dirty="0">
                <a:solidFill>
                  <a:srgbClr val="002060"/>
                </a:solidFill>
                <a:latin typeface="Times New Roman" pitchFamily="18" charset="0"/>
                <a:cs typeface="Times New Roman" pitchFamily="18" charset="0"/>
              </a:rPr>
            </a:br>
            <a:r>
              <a:rPr lang="en-US" sz="2700" dirty="0" err="1">
                <a:solidFill>
                  <a:srgbClr val="FF0000"/>
                </a:solidFill>
                <a:latin typeface="Times New Roman" pitchFamily="18" charset="0"/>
                <a:cs typeface="Times New Roman" pitchFamily="18" charset="0"/>
              </a:rPr>
              <a:t>Chống</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các</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tác</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nhân</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gây</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hại</a:t>
            </a:r>
            <a:r>
              <a:rPr lang="en-US" sz="2700" dirty="0">
                <a:solidFill>
                  <a:srgbClr val="FF0000"/>
                </a:solidFill>
                <a:latin typeface="Times New Roman" pitchFamily="18" charset="0"/>
                <a:cs typeface="Times New Roman"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ozon</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trụ</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tia</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br>
              <a:rPr lang="en-US" sz="2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br>
              <a:rPr lang="en-US" sz="4400" b="1" dirty="0">
                <a:solidFill>
                  <a:srgbClr val="002060"/>
                </a:solidFill>
                <a:latin typeface="Times New Roman" pitchFamily="18" charset="0"/>
                <a:cs typeface="Times New Roman" pitchFamily="18" charset="0"/>
              </a:rPr>
            </a:br>
            <a:endParaRPr lang="en-US" dirty="0"/>
          </a:p>
        </p:txBody>
      </p:sp>
      <p:pic>
        <p:nvPicPr>
          <p:cNvPr id="4" name="Picture 4" descr="Tầng ozon là gì? Vai trò và các thông tin cần biết về tầng ozon - Máy rửa  xe gia đình">
            <a:extLst>
              <a:ext uri="{FF2B5EF4-FFF2-40B4-BE49-F238E27FC236}">
                <a16:creationId xmlns:a16="http://schemas.microsoft.com/office/drawing/2014/main" id="{118C32F1-DDA4-B5DC-5A0D-B90F02DEFC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5488" y="971550"/>
            <a:ext cx="4114799" cy="3622675"/>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5" name="Picture 2" descr="Thủng tầng ozon là gì? Nguyên nhân, hậu quả và cách khắc phúc kịp thời">
            <a:extLst>
              <a:ext uri="{FF2B5EF4-FFF2-40B4-BE49-F238E27FC236}">
                <a16:creationId xmlns:a16="http://schemas.microsoft.com/office/drawing/2014/main" id="{6FAA651D-5135-9227-AAEE-46AD3BE40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971550"/>
            <a:ext cx="4053665" cy="3622675"/>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7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819148"/>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lIns="68580" tIns="34290" rIns="68580" bIns="34290" anchor="ctr"/>
          <a:lstStyle/>
          <a:p>
            <a:pPr algn="ctr"/>
            <a:r>
              <a:rPr lang="en-US" sz="2500" b="1" dirty="0">
                <a:latin typeface="Times New Roman" pitchFamily="18" charset="0"/>
              </a:rPr>
              <a:t>TIẾT 49 - BÀI 23. CON NG</a:t>
            </a:r>
            <a:r>
              <a:rPr lang="vi-VN" sz="2500" b="1" dirty="0">
                <a:latin typeface="Times New Roman" pitchFamily="18" charset="0"/>
              </a:rPr>
              <a:t>ƯỜI</a:t>
            </a:r>
            <a:r>
              <a:rPr lang="en-US" sz="2500" b="1" dirty="0">
                <a:latin typeface="Times New Roman" pitchFamily="18" charset="0"/>
              </a:rPr>
              <a:t> VÀ THIÊN NHIÊN</a:t>
            </a:r>
          </a:p>
        </p:txBody>
      </p:sp>
      <p:sp>
        <p:nvSpPr>
          <p:cNvPr id="11" name="Text Box 8"/>
          <p:cNvSpPr txBox="1">
            <a:spLocks noChangeArrowheads="1"/>
          </p:cNvSpPr>
          <p:nvPr/>
        </p:nvSpPr>
        <p:spPr bwMode="auto">
          <a:xfrm>
            <a:off x="0" y="855390"/>
            <a:ext cx="9144000" cy="192360"/>
          </a:xfrm>
          <a:prstGeom prst="rect">
            <a:avLst/>
          </a:prstGeom>
          <a:solidFill>
            <a:srgbClr val="00FFFF"/>
          </a:solidFill>
          <a:ln w="9525">
            <a:noFill/>
            <a:miter lim="800000"/>
            <a:headEnd/>
            <a:tailEnd/>
          </a:ln>
          <a:effectLst/>
        </p:spPr>
        <p:txBody>
          <a:bodyPr lIns="68580" tIns="34290" rIns="68580" bIns="34290">
            <a:spAutoFit/>
          </a:bodyPr>
          <a:lstStyle/>
          <a:p>
            <a:pPr algn="ctr" eaLnBrk="1" hangingPunct="1">
              <a:spcBef>
                <a:spcPct val="50000"/>
              </a:spcBef>
              <a:defRPr/>
            </a:pP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8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305800" y="16502"/>
            <a:ext cx="805542" cy="802648"/>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65314"/>
            <a:ext cx="1056442" cy="884463"/>
          </a:xfrm>
          <a:prstGeom prst="rect">
            <a:avLst/>
          </a:prstGeom>
          <a:noFill/>
          <a:ln w="9525">
            <a:noFill/>
            <a:miter lim="800000"/>
            <a:headEnd/>
            <a:tailEnd/>
          </a:ln>
        </p:spPr>
      </p:pic>
      <p:sp>
        <p:nvSpPr>
          <p:cNvPr id="6" name="TextBox 5"/>
          <p:cNvSpPr txBox="1"/>
          <p:nvPr/>
        </p:nvSpPr>
        <p:spPr>
          <a:xfrm>
            <a:off x="0" y="1022721"/>
            <a:ext cx="8763000" cy="438582"/>
          </a:xfrm>
          <a:prstGeom prst="rect">
            <a:avLst/>
          </a:prstGeom>
          <a:noFill/>
        </p:spPr>
        <p:txBody>
          <a:bodyPr wrap="square" lIns="68580" tIns="34290" rIns="68580" bIns="34290" rtlCol="0">
            <a:spAutoFit/>
          </a:bodyPr>
          <a:lstStyle/>
          <a:p>
            <a:r>
              <a:rPr lang="en-US" sz="2400" b="1" u="sng" dirty="0">
                <a:solidFill>
                  <a:srgbClr val="000099"/>
                </a:solidFill>
                <a:latin typeface="Times New Roman" pitchFamily="18" charset="0"/>
                <a:cs typeface="Times New Roman" pitchFamily="18" charset="0"/>
              </a:rPr>
              <a:t>I. Ảnh h</a:t>
            </a:r>
            <a:r>
              <a:rPr lang="vi-VN" sz="2400" b="1" u="sng" dirty="0">
                <a:solidFill>
                  <a:srgbClr val="000099"/>
                </a:solidFill>
                <a:latin typeface="Times New Roman" pitchFamily="18" charset="0"/>
                <a:cs typeface="Times New Roman" pitchFamily="18" charset="0"/>
              </a:rPr>
              <a:t>ưở</a:t>
            </a:r>
            <a:r>
              <a:rPr lang="en-US" sz="2400" b="1" u="sng" dirty="0">
                <a:solidFill>
                  <a:srgbClr val="000099"/>
                </a:solidFill>
                <a:latin typeface="Times New Roman" pitchFamily="18" charset="0"/>
                <a:cs typeface="Times New Roman" pitchFamily="18" charset="0"/>
              </a:rPr>
              <a:t>ng của thiên nhiên </a:t>
            </a:r>
            <a:r>
              <a:rPr lang="vi-VN" sz="2400" b="1" u="sng" dirty="0">
                <a:solidFill>
                  <a:srgbClr val="000099"/>
                </a:solidFill>
                <a:latin typeface="Times New Roman" pitchFamily="18" charset="0"/>
                <a:cs typeface="Times New Roman" pitchFamily="18" charset="0"/>
              </a:rPr>
              <a:t>đế</a:t>
            </a:r>
            <a:r>
              <a:rPr lang="en-US" sz="2400" b="1" u="sng" dirty="0">
                <a:solidFill>
                  <a:srgbClr val="000099"/>
                </a:solidFill>
                <a:latin typeface="Times New Roman" pitchFamily="18" charset="0"/>
                <a:cs typeface="Times New Roman" pitchFamily="18" charset="0"/>
              </a:rPr>
              <a:t>n sinh hoạt và sản xuất</a:t>
            </a:r>
          </a:p>
        </p:txBody>
      </p:sp>
      <p:sp>
        <p:nvSpPr>
          <p:cNvPr id="9" name="TextBox 8"/>
          <p:cNvSpPr txBox="1"/>
          <p:nvPr/>
        </p:nvSpPr>
        <p:spPr>
          <a:xfrm>
            <a:off x="195942" y="1461303"/>
            <a:ext cx="8915400" cy="2062103"/>
          </a:xfrm>
          <a:prstGeom prst="rect">
            <a:avLst/>
          </a:prstGeom>
          <a:noFill/>
        </p:spPr>
        <p:txBody>
          <a:bodyPr wrap="square" rtlCol="0">
            <a:spAutoFit/>
          </a:bodyPr>
          <a:lstStyle/>
          <a:p>
            <a:pPr algn="just"/>
            <a:r>
              <a:rPr lang="pt-BR" sz="2400" dirty="0">
                <a:latin typeface="Times New Roman" panose="02020603050405020304" pitchFamily="18" charset="0"/>
                <a:cs typeface="Times New Roman" panose="02020603050405020304" pitchFamily="18" charset="0"/>
              </a:rPr>
              <a:t>- </a:t>
            </a:r>
            <a:r>
              <a:rPr lang="pt-BR" sz="2400" b="1" dirty="0">
                <a:latin typeface="Times New Roman" panose="02020603050405020304" pitchFamily="18" charset="0"/>
                <a:cs typeface="Times New Roman" panose="02020603050405020304" pitchFamily="18" charset="0"/>
              </a:rPr>
              <a:t>Thiên nhiên cho con người không gian sống, cung cấp các điều kiện cho hoạt động sản xuất và là nơi chứa đựng chất phế thải của con người.</a:t>
            </a:r>
            <a:endParaRPr lang="en-US" sz="2400" b="1" dirty="0">
              <a:latin typeface="Times New Roman" panose="02020603050405020304" pitchFamily="18" charset="0"/>
              <a:cs typeface="Times New Roman" panose="02020603050405020304" pitchFamily="18" charset="0"/>
            </a:endParaRPr>
          </a:p>
          <a:p>
            <a:pPr algn="just"/>
            <a:r>
              <a:rPr lang="en-US" sz="3200" b="1" dirty="0">
                <a:latin typeface="Times New Roman" pitchFamily="18" charset="0"/>
                <a:cs typeface="Times New Roman" pitchFamily="18" charset="0"/>
              </a:rPr>
              <a:t>- </a:t>
            </a:r>
            <a:r>
              <a:rPr lang="pt-BR" sz="2400" b="1" dirty="0">
                <a:latin typeface="Times New Roman" panose="02020603050405020304" pitchFamily="18" charset="0"/>
                <a:cs typeface="Times New Roman" panose="02020603050405020304" pitchFamily="18" charset="0"/>
              </a:rPr>
              <a:t>Con người là một phần của thiên nhiên và thiên nhiên là một yếu tố vô cùng quan trọng để đảm bảo cuộc sống của con người.</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32658" y="-65314"/>
            <a:ext cx="9144000" cy="819148"/>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lIns="68580" tIns="34290" rIns="68580" bIns="34290" anchor="ctr"/>
          <a:lstStyle/>
          <a:p>
            <a:pPr algn="ctr"/>
            <a:r>
              <a:rPr lang="en-US" sz="2500" b="1" dirty="0">
                <a:latin typeface="Times New Roman" pitchFamily="18" charset="0"/>
              </a:rPr>
              <a:t>TIẾT 49 - BÀI 23. CON NG</a:t>
            </a:r>
            <a:r>
              <a:rPr lang="vi-VN" sz="2500" b="1" dirty="0">
                <a:latin typeface="Times New Roman" pitchFamily="18" charset="0"/>
              </a:rPr>
              <a:t>ƯỜI</a:t>
            </a:r>
            <a:r>
              <a:rPr lang="en-US" sz="2500" b="1" dirty="0">
                <a:latin typeface="Times New Roman" pitchFamily="18" charset="0"/>
              </a:rPr>
              <a:t> VÀ THIÊN NHIÊN</a:t>
            </a:r>
          </a:p>
        </p:txBody>
      </p:sp>
      <p:sp>
        <p:nvSpPr>
          <p:cNvPr id="11" name="Text Box 8"/>
          <p:cNvSpPr txBox="1">
            <a:spLocks noChangeArrowheads="1"/>
          </p:cNvSpPr>
          <p:nvPr/>
        </p:nvSpPr>
        <p:spPr bwMode="auto">
          <a:xfrm>
            <a:off x="0" y="855390"/>
            <a:ext cx="9144000" cy="192360"/>
          </a:xfrm>
          <a:prstGeom prst="rect">
            <a:avLst/>
          </a:prstGeom>
          <a:solidFill>
            <a:srgbClr val="00FFFF"/>
          </a:solidFill>
          <a:ln w="9525">
            <a:noFill/>
            <a:miter lim="800000"/>
            <a:headEnd/>
            <a:tailEnd/>
          </a:ln>
          <a:effectLst/>
        </p:spPr>
        <p:txBody>
          <a:bodyPr lIns="68580" tIns="34290" rIns="68580" bIns="34290">
            <a:spAutoFit/>
          </a:bodyPr>
          <a:lstStyle/>
          <a:p>
            <a:pPr algn="ctr" eaLnBrk="1" hangingPunct="1">
              <a:spcBef>
                <a:spcPct val="50000"/>
              </a:spcBef>
              <a:defRPr/>
            </a:pP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8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305800" y="16502"/>
            <a:ext cx="805542" cy="802648"/>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65314"/>
            <a:ext cx="1056442" cy="884463"/>
          </a:xfrm>
          <a:prstGeom prst="rect">
            <a:avLst/>
          </a:prstGeom>
          <a:noFill/>
          <a:ln w="9525">
            <a:noFill/>
            <a:miter lim="800000"/>
            <a:headEnd/>
            <a:tailEnd/>
          </a:ln>
        </p:spPr>
      </p:pic>
      <p:sp>
        <p:nvSpPr>
          <p:cNvPr id="6" name="TextBox 5"/>
          <p:cNvSpPr txBox="1"/>
          <p:nvPr/>
        </p:nvSpPr>
        <p:spPr>
          <a:xfrm>
            <a:off x="0" y="1022721"/>
            <a:ext cx="6477000" cy="438582"/>
          </a:xfrm>
          <a:prstGeom prst="rect">
            <a:avLst/>
          </a:prstGeom>
          <a:noFill/>
        </p:spPr>
        <p:txBody>
          <a:bodyPr wrap="square" lIns="68580" tIns="34290" rIns="68580" bIns="34290" rtlCol="0">
            <a:spAutoFit/>
          </a:bodyPr>
          <a:lstStyle/>
          <a:p>
            <a:r>
              <a:rPr lang="en-US" sz="2400" b="1" u="sng" dirty="0">
                <a:solidFill>
                  <a:srgbClr val="000099"/>
                </a:solidFill>
                <a:latin typeface="Times New Roman" pitchFamily="18" charset="0"/>
                <a:cs typeface="Times New Roman" pitchFamily="18" charset="0"/>
              </a:rPr>
              <a:t>II. Tác </a:t>
            </a:r>
            <a:r>
              <a:rPr lang="vi-VN" sz="2400" b="1" u="sng" dirty="0">
                <a:solidFill>
                  <a:srgbClr val="000099"/>
                </a:solidFill>
                <a:latin typeface="Times New Roman" pitchFamily="18" charset="0"/>
                <a:cs typeface="Times New Roman" pitchFamily="18" charset="0"/>
              </a:rPr>
              <a:t>độ</a:t>
            </a:r>
            <a:r>
              <a:rPr lang="en-US" sz="2400" b="1" u="sng" dirty="0">
                <a:solidFill>
                  <a:srgbClr val="000099"/>
                </a:solidFill>
                <a:latin typeface="Times New Roman" pitchFamily="18" charset="0"/>
                <a:cs typeface="Times New Roman" pitchFamily="18" charset="0"/>
              </a:rPr>
              <a:t>ng của con ng</a:t>
            </a:r>
            <a:r>
              <a:rPr lang="vi-VN" sz="2400" b="1" u="sng" dirty="0">
                <a:solidFill>
                  <a:srgbClr val="000099"/>
                </a:solidFill>
                <a:latin typeface="Times New Roman" pitchFamily="18" charset="0"/>
                <a:cs typeface="Times New Roman" pitchFamily="18" charset="0"/>
              </a:rPr>
              <a:t>ười </a:t>
            </a:r>
            <a:r>
              <a:rPr lang="en-US" sz="2400" b="1" u="sng" dirty="0">
                <a:solidFill>
                  <a:srgbClr val="000099"/>
                </a:solidFill>
                <a:latin typeface="Times New Roman" pitchFamily="18" charset="0"/>
                <a:cs typeface="Times New Roman" pitchFamily="18" charset="0"/>
              </a:rPr>
              <a:t>t</a:t>
            </a:r>
            <a:r>
              <a:rPr lang="vi-VN" sz="2400" b="1" u="sng" dirty="0">
                <a:solidFill>
                  <a:srgbClr val="000099"/>
                </a:solidFill>
                <a:latin typeface="Times New Roman" pitchFamily="18" charset="0"/>
                <a:cs typeface="Times New Roman" pitchFamily="18" charset="0"/>
              </a:rPr>
              <a:t>ới </a:t>
            </a:r>
            <a:r>
              <a:rPr lang="en-US" sz="2400" b="1" u="sng" dirty="0">
                <a:solidFill>
                  <a:srgbClr val="000099"/>
                </a:solidFill>
                <a:latin typeface="Times New Roman" pitchFamily="18" charset="0"/>
                <a:cs typeface="Times New Roman" pitchFamily="18" charset="0"/>
              </a:rPr>
              <a:t>thiên nhiên</a:t>
            </a:r>
          </a:p>
        </p:txBody>
      </p:sp>
      <p:pic>
        <p:nvPicPr>
          <p:cNvPr id="8" name="Picture 7"/>
          <p:cNvPicPr/>
          <p:nvPr/>
        </p:nvPicPr>
        <p:blipFill>
          <a:blip r:embed="rId4"/>
          <a:srcRect/>
          <a:stretch>
            <a:fillRect/>
          </a:stretch>
        </p:blipFill>
        <p:spPr bwMode="auto">
          <a:xfrm>
            <a:off x="4343400" y="1657350"/>
            <a:ext cx="4768626" cy="3276600"/>
          </a:xfrm>
          <a:prstGeom prst="rect">
            <a:avLst/>
          </a:prstGeom>
          <a:noFill/>
          <a:ln w="9525">
            <a:noFill/>
            <a:miter lim="800000"/>
            <a:headEnd/>
            <a:tailEnd/>
          </a:ln>
        </p:spPr>
      </p:pic>
      <p:sp>
        <p:nvSpPr>
          <p:cNvPr id="9" name="Cloud Callout 8"/>
          <p:cNvSpPr/>
          <p:nvPr/>
        </p:nvSpPr>
        <p:spPr>
          <a:xfrm>
            <a:off x="152400" y="1504950"/>
            <a:ext cx="4114800" cy="3276600"/>
          </a:xfrm>
          <a:prstGeom prst="cloudCallout">
            <a:avLst>
              <a:gd name="adj1" fmla="val 51741"/>
              <a:gd name="adj2" fmla="val 57766"/>
            </a:avLst>
          </a:prstGeom>
          <a:solidFill>
            <a:schemeClr val="bg1"/>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2400" b="1" i="1" dirty="0">
                <a:solidFill>
                  <a:srgbClr val="0000FF"/>
                </a:solidFill>
                <a:latin typeface="Times New Roman" pitchFamily="18" charset="0"/>
                <a:cs typeface="Times New Roman" pitchFamily="18" charset="0"/>
              </a:rPr>
              <a:t>Quan sát hình bên cho biết con ng</a:t>
            </a:r>
            <a:r>
              <a:rPr lang="vi-VN" sz="2400" b="1" i="1" dirty="0">
                <a:solidFill>
                  <a:srgbClr val="0000FF"/>
                </a:solidFill>
                <a:latin typeface="Times New Roman" pitchFamily="18" charset="0"/>
                <a:cs typeface="Times New Roman" pitchFamily="18" charset="0"/>
              </a:rPr>
              <a:t>ườ</a:t>
            </a:r>
            <a:r>
              <a:rPr lang="en-US" sz="2400" b="1" i="1" dirty="0">
                <a:solidFill>
                  <a:srgbClr val="0000FF"/>
                </a:solidFill>
                <a:latin typeface="Times New Roman" pitchFamily="18" charset="0"/>
                <a:cs typeface="Times New Roman" pitchFamily="18" charset="0"/>
              </a:rPr>
              <a:t>i </a:t>
            </a:r>
            <a:r>
              <a:rPr lang="vi-VN" sz="2400" b="1" i="1" dirty="0">
                <a:solidFill>
                  <a:srgbClr val="0000FF"/>
                </a:solidFill>
                <a:latin typeface="Times New Roman" pitchFamily="18" charset="0"/>
                <a:cs typeface="Times New Roman" pitchFamily="18" charset="0"/>
              </a:rPr>
              <a:t>đã</a:t>
            </a:r>
            <a:r>
              <a:rPr lang="en-US" sz="2400" b="1" i="1" dirty="0">
                <a:solidFill>
                  <a:srgbClr val="0000FF"/>
                </a:solidFill>
                <a:latin typeface="Times New Roman" pitchFamily="18" charset="0"/>
                <a:cs typeface="Times New Roman" pitchFamily="18" charset="0"/>
              </a:rPr>
              <a:t> tác </a:t>
            </a:r>
            <a:r>
              <a:rPr lang="vi-VN" sz="2400" b="1" i="1" dirty="0">
                <a:solidFill>
                  <a:srgbClr val="0000FF"/>
                </a:solidFill>
                <a:latin typeface="Times New Roman" pitchFamily="18" charset="0"/>
                <a:cs typeface="Times New Roman" pitchFamily="18" charset="0"/>
              </a:rPr>
              <a:t>độ</a:t>
            </a:r>
            <a:r>
              <a:rPr lang="en-US" sz="2400" b="1" i="1" dirty="0">
                <a:solidFill>
                  <a:srgbClr val="0000FF"/>
                </a:solidFill>
                <a:latin typeface="Times New Roman" pitchFamily="18" charset="0"/>
                <a:cs typeface="Times New Roman" pitchFamily="18" charset="0"/>
              </a:rPr>
              <a:t>ng </a:t>
            </a:r>
            <a:r>
              <a:rPr lang="vi-VN" sz="2400" b="1" i="1" dirty="0">
                <a:solidFill>
                  <a:srgbClr val="0000FF"/>
                </a:solidFill>
                <a:latin typeface="Times New Roman" pitchFamily="18" charset="0"/>
                <a:cs typeface="Times New Roman" pitchFamily="18" charset="0"/>
              </a:rPr>
              <a:t>đế</a:t>
            </a:r>
            <a:r>
              <a:rPr lang="en-US" sz="2400" b="1" i="1" dirty="0">
                <a:solidFill>
                  <a:srgbClr val="0000FF"/>
                </a:solidFill>
                <a:latin typeface="Times New Roman" pitchFamily="18" charset="0"/>
                <a:cs typeface="Times New Roman" pitchFamily="18" charset="0"/>
              </a:rPr>
              <a:t>n những yếu tố chính nào của thiên nhiên?</a:t>
            </a:r>
          </a:p>
        </p:txBody>
      </p:sp>
    </p:spTree>
    <p:extLst>
      <p:ext uri="{BB962C8B-B14F-4D97-AF65-F5344CB8AC3E}">
        <p14:creationId xmlns:p14="http://schemas.microsoft.com/office/powerpoint/2010/main" val="84915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ppt_x</p:attrName>
                                        </p:attrNameLst>
                                      </p:cBhvr>
                                      <p:tavLst>
                                        <p:tav tm="0">
                                          <p:val>
                                            <p:strVal val="#ppt_x-.2"/>
                                          </p:val>
                                        </p:tav>
                                        <p:tav tm="100000">
                                          <p:val>
                                            <p:strVal val="#ppt_x"/>
                                          </p:val>
                                        </p:tav>
                                      </p:tavLst>
                                    </p:anim>
                                    <p:anim calcmode="lin" valueType="num">
                                      <p:cBhvr>
                                        <p:cTn id="2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819148"/>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lIns="68580" tIns="34290" rIns="68580" bIns="34290" anchor="ctr"/>
          <a:lstStyle/>
          <a:p>
            <a:pPr algn="ctr"/>
            <a:r>
              <a:rPr lang="en-US" sz="2500" b="1" dirty="0">
                <a:latin typeface="Times New Roman" pitchFamily="18" charset="0"/>
              </a:rPr>
              <a:t>TIẾT 49 - BÀI 23. CON NG</a:t>
            </a:r>
            <a:r>
              <a:rPr lang="vi-VN" sz="2500" b="1" dirty="0">
                <a:latin typeface="Times New Roman" pitchFamily="18" charset="0"/>
              </a:rPr>
              <a:t>ƯỜI</a:t>
            </a:r>
            <a:r>
              <a:rPr lang="en-US" sz="2500" b="1" dirty="0">
                <a:latin typeface="Times New Roman" pitchFamily="18" charset="0"/>
              </a:rPr>
              <a:t> VÀ THIÊN NHIÊN</a:t>
            </a:r>
          </a:p>
        </p:txBody>
      </p:sp>
      <p:sp>
        <p:nvSpPr>
          <p:cNvPr id="11" name="Text Box 8"/>
          <p:cNvSpPr txBox="1">
            <a:spLocks noChangeArrowheads="1"/>
          </p:cNvSpPr>
          <p:nvPr/>
        </p:nvSpPr>
        <p:spPr bwMode="auto">
          <a:xfrm>
            <a:off x="0" y="855390"/>
            <a:ext cx="9144000" cy="192360"/>
          </a:xfrm>
          <a:prstGeom prst="rect">
            <a:avLst/>
          </a:prstGeom>
          <a:solidFill>
            <a:srgbClr val="00FFFF"/>
          </a:solidFill>
          <a:ln w="9525">
            <a:noFill/>
            <a:miter lim="800000"/>
            <a:headEnd/>
            <a:tailEnd/>
          </a:ln>
          <a:effectLst/>
        </p:spPr>
        <p:txBody>
          <a:bodyPr lIns="68580" tIns="34290" rIns="68580" bIns="34290">
            <a:spAutoFit/>
          </a:bodyPr>
          <a:lstStyle/>
          <a:p>
            <a:pPr algn="ctr" eaLnBrk="1" hangingPunct="1">
              <a:spcBef>
                <a:spcPct val="50000"/>
              </a:spcBef>
              <a:defRPr/>
            </a:pP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8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305800" y="16502"/>
            <a:ext cx="805542" cy="802648"/>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65314"/>
            <a:ext cx="1056442" cy="884463"/>
          </a:xfrm>
          <a:prstGeom prst="rect">
            <a:avLst/>
          </a:prstGeom>
          <a:noFill/>
          <a:ln w="9525">
            <a:noFill/>
            <a:miter lim="800000"/>
            <a:headEnd/>
            <a:tailEnd/>
          </a:ln>
        </p:spPr>
      </p:pic>
      <p:sp>
        <p:nvSpPr>
          <p:cNvPr id="6" name="TextBox 5"/>
          <p:cNvSpPr txBox="1"/>
          <p:nvPr/>
        </p:nvSpPr>
        <p:spPr>
          <a:xfrm>
            <a:off x="0" y="1022721"/>
            <a:ext cx="6477000" cy="438582"/>
          </a:xfrm>
          <a:prstGeom prst="rect">
            <a:avLst/>
          </a:prstGeom>
          <a:noFill/>
        </p:spPr>
        <p:txBody>
          <a:bodyPr wrap="square" lIns="68580" tIns="34290" rIns="68580" bIns="34290" rtlCol="0">
            <a:spAutoFit/>
          </a:bodyPr>
          <a:lstStyle/>
          <a:p>
            <a:r>
              <a:rPr lang="en-US" sz="2400" b="1" u="sng" dirty="0">
                <a:solidFill>
                  <a:srgbClr val="000099"/>
                </a:solidFill>
                <a:latin typeface="Times New Roman" pitchFamily="18" charset="0"/>
                <a:cs typeface="Times New Roman" pitchFamily="18" charset="0"/>
              </a:rPr>
              <a:t>II. Tác </a:t>
            </a:r>
            <a:r>
              <a:rPr lang="vi-VN" sz="2400" b="1" u="sng" dirty="0">
                <a:solidFill>
                  <a:srgbClr val="000099"/>
                </a:solidFill>
                <a:latin typeface="Times New Roman" pitchFamily="18" charset="0"/>
                <a:cs typeface="Times New Roman" pitchFamily="18" charset="0"/>
              </a:rPr>
              <a:t>độ</a:t>
            </a:r>
            <a:r>
              <a:rPr lang="en-US" sz="2400" b="1" u="sng" dirty="0">
                <a:solidFill>
                  <a:srgbClr val="000099"/>
                </a:solidFill>
                <a:latin typeface="Times New Roman" pitchFamily="18" charset="0"/>
                <a:cs typeface="Times New Roman" pitchFamily="18" charset="0"/>
              </a:rPr>
              <a:t>ng của con ng</a:t>
            </a:r>
            <a:r>
              <a:rPr lang="vi-VN" sz="2400" b="1" u="sng" dirty="0">
                <a:solidFill>
                  <a:srgbClr val="000099"/>
                </a:solidFill>
                <a:latin typeface="Times New Roman" pitchFamily="18" charset="0"/>
                <a:cs typeface="Times New Roman" pitchFamily="18" charset="0"/>
              </a:rPr>
              <a:t>ười </a:t>
            </a:r>
            <a:r>
              <a:rPr lang="en-US" sz="2400" b="1" u="sng" dirty="0">
                <a:solidFill>
                  <a:srgbClr val="000099"/>
                </a:solidFill>
                <a:latin typeface="Times New Roman" pitchFamily="18" charset="0"/>
                <a:cs typeface="Times New Roman" pitchFamily="18" charset="0"/>
              </a:rPr>
              <a:t>t</a:t>
            </a:r>
            <a:r>
              <a:rPr lang="vi-VN" sz="2400" b="1" u="sng" dirty="0">
                <a:solidFill>
                  <a:srgbClr val="000099"/>
                </a:solidFill>
                <a:latin typeface="Times New Roman" pitchFamily="18" charset="0"/>
                <a:cs typeface="Times New Roman" pitchFamily="18" charset="0"/>
              </a:rPr>
              <a:t>ới </a:t>
            </a:r>
            <a:r>
              <a:rPr lang="en-US" sz="2400" b="1" u="sng" dirty="0">
                <a:solidFill>
                  <a:srgbClr val="000099"/>
                </a:solidFill>
                <a:latin typeface="Times New Roman" pitchFamily="18" charset="0"/>
                <a:cs typeface="Times New Roman" pitchFamily="18" charset="0"/>
              </a:rPr>
              <a:t>thiên nhiên</a:t>
            </a:r>
          </a:p>
        </p:txBody>
      </p:sp>
      <p:sp>
        <p:nvSpPr>
          <p:cNvPr id="2" name="TextBox 1">
            <a:extLst>
              <a:ext uri="{FF2B5EF4-FFF2-40B4-BE49-F238E27FC236}">
                <a16:creationId xmlns:a16="http://schemas.microsoft.com/office/drawing/2014/main" id="{6B06535A-5331-AAAD-3A00-3C36D80386F2}"/>
              </a:ext>
            </a:extLst>
          </p:cNvPr>
          <p:cNvSpPr txBox="1"/>
          <p:nvPr/>
        </p:nvSpPr>
        <p:spPr>
          <a:xfrm>
            <a:off x="381000" y="1657350"/>
            <a:ext cx="8458200" cy="1231106"/>
          </a:xfrm>
          <a:prstGeom prst="rect">
            <a:avLst/>
          </a:prstGeom>
          <a:noFill/>
        </p:spPr>
        <p:txBody>
          <a:bodyPr wrap="square" rtlCol="0">
            <a:spAutoFit/>
          </a:bodyPr>
          <a:lstStyle/>
          <a:p>
            <a:r>
              <a:rPr lang="pt-BR"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Trong quá trình tồn tại và phát triển, con người đã tác động rất nhiều đến thiên nhiên.</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6EFEBC-A4CB-45F2-9A2E-C89789BD1C15}"/>
              </a:ext>
            </a:extLst>
          </p:cNvPr>
          <p:cNvSpPr/>
          <p:nvPr/>
        </p:nvSpPr>
        <p:spPr>
          <a:xfrm>
            <a:off x="228599" y="902552"/>
            <a:ext cx="8686801" cy="2795958"/>
          </a:xfrm>
          <a:prstGeom prst="rect">
            <a:avLst/>
          </a:prstGeom>
          <a:ln>
            <a:solidFill>
              <a:schemeClr val="accent1"/>
            </a:solidFill>
          </a:ln>
        </p:spPr>
        <p:txBody>
          <a:bodyPr wrap="square">
            <a:spAutoFit/>
          </a:bodyPr>
          <a:lstStyle/>
          <a:p>
            <a:pPr algn="just">
              <a:lnSpc>
                <a:spcPct val="150000"/>
              </a:lnSpc>
            </a:pPr>
            <a:r>
              <a:rPr lang="en-US" sz="2400" b="1" i="1" dirty="0" err="1">
                <a:solidFill>
                  <a:srgbClr val="0000FF"/>
                </a:solidFill>
                <a:latin typeface="Times New Roman" pitchFamily="18" charset="0"/>
                <a:cs typeface="Times New Roman" pitchFamily="18" charset="0"/>
              </a:rPr>
              <a:t>Nhóm</a:t>
            </a:r>
            <a:r>
              <a:rPr lang="en-US" sz="2400" b="1" i="1" dirty="0">
                <a:solidFill>
                  <a:srgbClr val="0000FF"/>
                </a:solidFill>
                <a:latin typeface="Times New Roman" pitchFamily="18" charset="0"/>
                <a:cs typeface="Times New Roman" pitchFamily="18" charset="0"/>
              </a:rPr>
              <a:t> 1,3: Em hãy nêu những tác động </a:t>
            </a:r>
            <a:r>
              <a:rPr lang="en-US" sz="2400" b="1" i="1" dirty="0" err="1">
                <a:solidFill>
                  <a:srgbClr val="0000FF"/>
                </a:solidFill>
                <a:latin typeface="Times New Roman" pitchFamily="18" charset="0"/>
                <a:cs typeface="Times New Roman" pitchFamily="18" charset="0"/>
              </a:rPr>
              <a:t>tích</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cực</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của</a:t>
            </a:r>
            <a:r>
              <a:rPr lang="en-US" sz="2400" b="1" i="1" dirty="0">
                <a:solidFill>
                  <a:srgbClr val="0000FF"/>
                </a:solidFill>
                <a:latin typeface="Times New Roman" pitchFamily="18" charset="0"/>
                <a:cs typeface="Times New Roman" pitchFamily="18" charset="0"/>
              </a:rPr>
              <a:t> con ng</a:t>
            </a:r>
            <a:r>
              <a:rPr lang="vi-VN" sz="2400" b="1" i="1" dirty="0">
                <a:solidFill>
                  <a:srgbClr val="0000FF"/>
                </a:solidFill>
                <a:latin typeface="Times New Roman" pitchFamily="18" charset="0"/>
                <a:cs typeface="Times New Roman" pitchFamily="18" charset="0"/>
              </a:rPr>
              <a:t>ư</a:t>
            </a:r>
            <a:r>
              <a:rPr lang="en-US" sz="2400" b="1" i="1" dirty="0">
                <a:solidFill>
                  <a:srgbClr val="0000FF"/>
                </a:solidFill>
                <a:latin typeface="Times New Roman" pitchFamily="18" charset="0"/>
                <a:cs typeface="Times New Roman" pitchFamily="18" charset="0"/>
              </a:rPr>
              <a:t>ời đến thiên nhiên theo s</a:t>
            </a:r>
            <a:r>
              <a:rPr lang="vi-VN" sz="2400" b="1" i="1" dirty="0">
                <a:solidFill>
                  <a:srgbClr val="0000FF"/>
                </a:solidFill>
                <a:latin typeface="Times New Roman" pitchFamily="18" charset="0"/>
                <a:cs typeface="Times New Roman" pitchFamily="18" charset="0"/>
              </a:rPr>
              <a:t>ơ</a:t>
            </a:r>
            <a:r>
              <a:rPr lang="en-US" sz="2400" b="1" i="1" dirty="0">
                <a:solidFill>
                  <a:srgbClr val="0000FF"/>
                </a:solidFill>
                <a:latin typeface="Times New Roman" pitchFamily="18" charset="0"/>
                <a:cs typeface="Times New Roman" pitchFamily="18" charset="0"/>
              </a:rPr>
              <a:t> </a:t>
            </a:r>
            <a:r>
              <a:rPr lang="vi-VN" sz="2400" b="1" i="1" dirty="0">
                <a:solidFill>
                  <a:srgbClr val="0000FF"/>
                </a:solidFill>
                <a:latin typeface="Times New Roman" pitchFamily="18" charset="0"/>
                <a:cs typeface="Times New Roman" pitchFamily="18" charset="0"/>
              </a:rPr>
              <a:t>đồ</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bên</a:t>
            </a:r>
            <a:r>
              <a:rPr lang="en-US" sz="2400" b="1" i="1" dirty="0">
                <a:solidFill>
                  <a:srgbClr val="0000FF"/>
                </a:solidFill>
                <a:latin typeface="Times New Roman" pitchFamily="18" charset="0"/>
                <a:cs typeface="Times New Roman" pitchFamily="18" charset="0"/>
              </a:rPr>
              <a:t>.</a:t>
            </a:r>
          </a:p>
          <a:p>
            <a:pPr algn="just">
              <a:lnSpc>
                <a:spcPct val="150000"/>
              </a:lnSpc>
            </a:pPr>
            <a:r>
              <a:rPr lang="en-US" sz="2400" b="1" i="1" dirty="0" err="1">
                <a:solidFill>
                  <a:srgbClr val="0000FF"/>
                </a:solidFill>
                <a:latin typeface="Times New Roman" pitchFamily="18" charset="0"/>
                <a:cs typeface="Times New Roman" pitchFamily="18" charset="0"/>
              </a:rPr>
              <a:t>Nhóm</a:t>
            </a:r>
            <a:r>
              <a:rPr lang="en-US" sz="2400" b="1" i="1" dirty="0">
                <a:solidFill>
                  <a:srgbClr val="0000FF"/>
                </a:solidFill>
                <a:latin typeface="Times New Roman" pitchFamily="18" charset="0"/>
                <a:cs typeface="Times New Roman" pitchFamily="18" charset="0"/>
              </a:rPr>
              <a:t> 2,4: Em </a:t>
            </a:r>
            <a:r>
              <a:rPr lang="en-US" sz="2400" b="1" i="1" dirty="0" err="1">
                <a:solidFill>
                  <a:srgbClr val="0000FF"/>
                </a:solidFill>
                <a:latin typeface="Times New Roman" pitchFamily="18" charset="0"/>
                <a:cs typeface="Times New Roman" pitchFamily="18" charset="0"/>
              </a:rPr>
              <a:t>hãy</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nêu</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những</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tác</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động</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tiêu</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cực</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của</a:t>
            </a:r>
            <a:r>
              <a:rPr lang="en-US" sz="2400" b="1" i="1" dirty="0">
                <a:solidFill>
                  <a:srgbClr val="0000FF"/>
                </a:solidFill>
                <a:latin typeface="Times New Roman" pitchFamily="18" charset="0"/>
                <a:cs typeface="Times New Roman" pitchFamily="18" charset="0"/>
              </a:rPr>
              <a:t> con ng</a:t>
            </a:r>
            <a:r>
              <a:rPr lang="vi-VN" sz="2400" b="1" i="1" dirty="0">
                <a:solidFill>
                  <a:srgbClr val="0000FF"/>
                </a:solidFill>
                <a:latin typeface="Times New Roman" pitchFamily="18" charset="0"/>
                <a:cs typeface="Times New Roman" pitchFamily="18" charset="0"/>
              </a:rPr>
              <a:t>ư</a:t>
            </a:r>
            <a:r>
              <a:rPr lang="en-US" sz="2400" b="1" i="1" dirty="0" err="1">
                <a:solidFill>
                  <a:srgbClr val="0000FF"/>
                </a:solidFill>
                <a:latin typeface="Times New Roman" pitchFamily="18" charset="0"/>
                <a:cs typeface="Times New Roman" pitchFamily="18" charset="0"/>
              </a:rPr>
              <a:t>ời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đến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thiên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nhiên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theo</a:t>
            </a:r>
            <a:r>
              <a:rPr lang="en-US" sz="2400" b="1" i="1" dirty="0">
                <a:solidFill>
                  <a:srgbClr val="0000FF"/>
                </a:solidFill>
                <a:latin typeface="Times New Roman" pitchFamily="18" charset="0"/>
                <a:cs typeface="Times New Roman" pitchFamily="18" charset="0"/>
              </a:rPr>
              <a:t> s</a:t>
            </a:r>
            <a:r>
              <a:rPr lang="vi-VN" sz="2400" b="1" i="1" dirty="0">
                <a:solidFill>
                  <a:srgbClr val="0000FF"/>
                </a:solidFill>
                <a:latin typeface="Times New Roman" pitchFamily="18" charset="0"/>
                <a:cs typeface="Times New Roman" pitchFamily="18" charset="0"/>
              </a:rPr>
              <a:t>ơ</a:t>
            </a:r>
            <a:r>
              <a:rPr lang="en-US" sz="2400" b="1" i="1" dirty="0">
                <a:solidFill>
                  <a:srgbClr val="0000FF"/>
                </a:solidFill>
                <a:latin typeface="Times New Roman" pitchFamily="18" charset="0"/>
                <a:cs typeface="Times New Roman" pitchFamily="18" charset="0"/>
              </a:rPr>
              <a:t> </a:t>
            </a:r>
            <a:r>
              <a:rPr lang="vi-VN" sz="2400" b="1" i="1" dirty="0">
                <a:solidFill>
                  <a:srgbClr val="0000FF"/>
                </a:solidFill>
                <a:latin typeface="Times New Roman" pitchFamily="18" charset="0"/>
                <a:cs typeface="Times New Roman" pitchFamily="18" charset="0"/>
              </a:rPr>
              <a:t>đồ</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bên</a:t>
            </a:r>
            <a:r>
              <a:rPr lang="en-US" sz="2400" b="1" i="1" dirty="0">
                <a:solidFill>
                  <a:srgbClr val="0000FF"/>
                </a:solidFill>
                <a:latin typeface="Times New Roman" pitchFamily="18" charset="0"/>
                <a:cs typeface="Times New Roman" pitchFamily="18" charset="0"/>
              </a:rPr>
              <a:t>.</a:t>
            </a:r>
          </a:p>
          <a:p>
            <a:pPr algn="just">
              <a:lnSpc>
                <a:spcPct val="150000"/>
              </a:lnSpc>
            </a:pPr>
            <a:endParaRPr lang="en-US" sz="2400" b="1" i="1" dirty="0">
              <a:solidFill>
                <a:srgbClr val="0000FF"/>
              </a:solidFill>
              <a:latin typeface="Times New Roman" pitchFamily="18" charset="0"/>
              <a:cs typeface="Times New Roman" pitchFamily="18" charset="0"/>
            </a:endParaRPr>
          </a:p>
        </p:txBody>
      </p:sp>
      <p:sp>
        <p:nvSpPr>
          <p:cNvPr id="5" name="Rectangle: Rounded Corners 1">
            <a:extLst>
              <a:ext uri="{FF2B5EF4-FFF2-40B4-BE49-F238E27FC236}">
                <a16:creationId xmlns:a16="http://schemas.microsoft.com/office/drawing/2014/main" id="{DE7F8D76-5ED1-4A12-9783-F5B6EE5BE7F1}"/>
              </a:ext>
            </a:extLst>
          </p:cNvPr>
          <p:cNvSpPr/>
          <p:nvPr/>
        </p:nvSpPr>
        <p:spPr>
          <a:xfrm>
            <a:off x="2514600" y="118110"/>
            <a:ext cx="3657600" cy="62484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500" b="1" dirty="0">
                <a:solidFill>
                  <a:srgbClr val="002060"/>
                </a:solidFill>
                <a:latin typeface="Times New Roman" pitchFamily="18" charset="0"/>
                <a:cs typeface="Times New Roman" pitchFamily="18" charset="0"/>
              </a:rPr>
              <a:t>THẢO LUẬN NHÓM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DE7F8D76-5ED1-4A12-9783-F5B6EE5BE7F1}"/>
              </a:ext>
            </a:extLst>
          </p:cNvPr>
          <p:cNvSpPr/>
          <p:nvPr/>
        </p:nvSpPr>
        <p:spPr>
          <a:xfrm>
            <a:off x="2514600" y="118110"/>
            <a:ext cx="3657600" cy="62484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500" b="1" dirty="0">
                <a:solidFill>
                  <a:srgbClr val="002060"/>
                </a:solidFill>
                <a:latin typeface="Times New Roman" pitchFamily="18" charset="0"/>
                <a:cs typeface="Times New Roman" pitchFamily="18" charset="0"/>
              </a:rPr>
              <a:t>THẢO LUẬN NHÓM</a:t>
            </a:r>
          </a:p>
        </p:txBody>
      </p:sp>
      <p:pic>
        <p:nvPicPr>
          <p:cNvPr id="6" name="Picture 5"/>
          <p:cNvPicPr/>
          <p:nvPr/>
        </p:nvPicPr>
        <p:blipFill>
          <a:blip r:embed="rId2"/>
          <a:srcRect/>
          <a:stretch>
            <a:fillRect/>
          </a:stretch>
        </p:blipFill>
        <p:spPr bwMode="auto">
          <a:xfrm>
            <a:off x="609601" y="971550"/>
            <a:ext cx="7619999" cy="4038600"/>
          </a:xfrm>
          <a:prstGeom prst="rect">
            <a:avLst/>
          </a:prstGeom>
          <a:noFill/>
          <a:ln w="9525">
            <a:noFill/>
            <a:miter lim="800000"/>
            <a:headEnd/>
            <a:tailEnd/>
          </a:ln>
        </p:spPr>
      </p:pic>
    </p:spTree>
    <p:extLst>
      <p:ext uri="{BB962C8B-B14F-4D97-AF65-F5344CB8AC3E}">
        <p14:creationId xmlns:p14="http://schemas.microsoft.com/office/powerpoint/2010/main" val="106403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ppt_x</p:attrName>
                                        </p:attrNameLst>
                                      </p:cBhvr>
                                      <p:tavLst>
                                        <p:tav tm="0">
                                          <p:val>
                                            <p:strVal val="#ppt_x-.2"/>
                                          </p:val>
                                        </p:tav>
                                        <p:tav tm="100000">
                                          <p:val>
                                            <p:strVal val="#ppt_x"/>
                                          </p:val>
                                        </p:tav>
                                      </p:tavLst>
                                    </p:anim>
                                    <p:anim calcmode="lin" valueType="num">
                                      <p:cBhvr>
                                        <p:cTn id="11"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ối quan hệ giữa thiên nhiên và con người">
            <a:hlinkClick r:id="" action="ppaction://media"/>
            <a:extLst>
              <a:ext uri="{FF2B5EF4-FFF2-40B4-BE49-F238E27FC236}">
                <a16:creationId xmlns:a16="http://schemas.microsoft.com/office/drawing/2014/main" id="{2F6573D0-A826-C32B-6062-C77EDFFB6117}"/>
              </a:ext>
            </a:extLst>
          </p:cNvPr>
          <p:cNvPicPr>
            <a:picLocks noChangeAspect="1"/>
          </p:cNvPicPr>
          <p:nvPr>
            <a:videoFile r:link="rId1"/>
            <p:extLst>
              <p:ext uri="{DAA4B4D4-6D71-4841-9C94-3DE7FCFB9230}">
                <p14:media xmlns:p14="http://schemas.microsoft.com/office/powerpoint/2010/main" r:embed="rId2">
                  <p14:trim end="111775.5859"/>
                </p14:media>
              </p:ext>
            </p:extLst>
          </p:nvPr>
        </p:nvPicPr>
        <p:blipFill>
          <a:blip r:embed="rId4"/>
          <a:stretch>
            <a:fillRect/>
          </a:stretch>
        </p:blipFill>
        <p:spPr>
          <a:xfrm>
            <a:off x="6350" y="20418"/>
            <a:ext cx="9129713" cy="3846731"/>
          </a:xfrm>
          <a:prstGeom prst="rect">
            <a:avLst/>
          </a:prstGeom>
        </p:spPr>
      </p:pic>
      <p:sp>
        <p:nvSpPr>
          <p:cNvPr id="9" name="TextBox 8">
            <a:extLst>
              <a:ext uri="{FF2B5EF4-FFF2-40B4-BE49-F238E27FC236}">
                <a16:creationId xmlns:a16="http://schemas.microsoft.com/office/drawing/2014/main" id="{83DE4A0B-AFAA-8036-BFC5-F7767D438E33}"/>
              </a:ext>
            </a:extLst>
          </p:cNvPr>
          <p:cNvSpPr txBox="1"/>
          <p:nvPr/>
        </p:nvSpPr>
        <p:spPr>
          <a:xfrm>
            <a:off x="304800" y="4476750"/>
            <a:ext cx="8763000" cy="646331"/>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Qua </a:t>
            </a:r>
            <a:r>
              <a:rPr lang="en-US" b="1" dirty="0" err="1">
                <a:solidFill>
                  <a:srgbClr val="0070C0"/>
                </a:solidFill>
                <a:latin typeface="Times New Roman" panose="02020603050405020304" pitchFamily="18" charset="0"/>
                <a:cs typeface="Times New Roman" panose="02020603050405020304" pitchFamily="18" charset="0"/>
              </a:rPr>
              <a:t>đoạn</a:t>
            </a:r>
            <a:r>
              <a:rPr lang="en-US" b="1" dirty="0">
                <a:solidFill>
                  <a:srgbClr val="0070C0"/>
                </a:solidFill>
                <a:latin typeface="Times New Roman" panose="02020603050405020304" pitchFamily="18" charset="0"/>
                <a:cs typeface="Times New Roman" panose="02020603050405020304" pitchFamily="18" charset="0"/>
              </a:rPr>
              <a:t> video , </a:t>
            </a:r>
            <a:r>
              <a:rPr lang="en-US" b="1" dirty="0" err="1">
                <a:solidFill>
                  <a:srgbClr val="0070C0"/>
                </a:solidFill>
                <a:latin typeface="Times New Roman" panose="02020603050405020304" pitchFamily="18" charset="0"/>
                <a:cs typeface="Times New Roman" panose="02020603050405020304" pitchFamily="18" charset="0"/>
              </a:rPr>
              <a:t>hãy</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nêu</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những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hiểu</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biết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của</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em</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về</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mối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hệ</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giữa</a:t>
            </a:r>
            <a:r>
              <a:rPr lang="en-US" b="1" dirty="0">
                <a:solidFill>
                  <a:srgbClr val="0070C0"/>
                </a:solidFill>
                <a:latin typeface="Times New Roman" panose="02020603050405020304" pitchFamily="18" charset="0"/>
                <a:cs typeface="Times New Roman" panose="02020603050405020304" pitchFamily="18" charset="0"/>
              </a:rPr>
              <a:t> con </a:t>
            </a:r>
            <a:r>
              <a:rPr lang="en-US" b="1" dirty="0" err="1">
                <a:solidFill>
                  <a:srgbClr val="0070C0"/>
                </a:solidFill>
                <a:latin typeface="Times New Roman" panose="02020603050405020304" pitchFamily="18" charset="0"/>
                <a:cs typeface="Times New Roman" panose="02020603050405020304" pitchFamily="18" charset="0"/>
              </a:rPr>
              <a:t>người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và</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thiên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nhiên</a:t>
            </a:r>
            <a:r>
              <a:rPr lang="en-US"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7347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48667E-34E7-4EFE-A208-D7AF9091DA28}"/>
              </a:ext>
            </a:extLst>
          </p:cNvPr>
          <p:cNvSpPr/>
          <p:nvPr/>
        </p:nvSpPr>
        <p:spPr>
          <a:xfrm>
            <a:off x="344313" y="102440"/>
            <a:ext cx="5751687" cy="556520"/>
          </a:xfrm>
          <a:prstGeom prst="round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002060"/>
              </a:solidFill>
            </a:endParaRPr>
          </a:p>
        </p:txBody>
      </p:sp>
      <p:sp>
        <p:nvSpPr>
          <p:cNvPr id="6" name="TextBox 5">
            <a:extLst>
              <a:ext uri="{FF2B5EF4-FFF2-40B4-BE49-F238E27FC236}">
                <a16:creationId xmlns:a16="http://schemas.microsoft.com/office/drawing/2014/main" id="{56055096-5D1F-4B98-9DD1-62FA04792978}"/>
              </a:ext>
            </a:extLst>
          </p:cNvPr>
          <p:cNvSpPr txBox="1"/>
          <p:nvPr/>
        </p:nvSpPr>
        <p:spPr>
          <a:xfrm>
            <a:off x="533401" y="131657"/>
            <a:ext cx="6553200" cy="438581"/>
          </a:xfrm>
          <a:prstGeom prst="rect">
            <a:avLst/>
          </a:prstGeom>
          <a:noFill/>
        </p:spPr>
        <p:txBody>
          <a:bodyPr wrap="square" lIns="68580" tIns="34290" rIns="68580" bIns="34290" rtlCol="0">
            <a:spAutoFit/>
          </a:bodyPr>
          <a:lstStyle/>
          <a:p>
            <a:r>
              <a:rPr lang="en-US" sz="2400" b="1" dirty="0">
                <a:solidFill>
                  <a:srgbClr val="002060"/>
                </a:solidFill>
                <a:latin typeface="Times New Roman" pitchFamily="18" charset="0"/>
                <a:cs typeface="Times New Roman" pitchFamily="18" charset="0"/>
              </a:rPr>
              <a:t>Tác động của con người đến thiên nhiên</a:t>
            </a:r>
          </a:p>
        </p:txBody>
      </p:sp>
      <p:pic>
        <p:nvPicPr>
          <p:cNvPr id="9222" name="Picture 6" descr="Tăng cường quản lý, bảo vệ rừng, xây dựng vốn rừng">
            <a:extLst>
              <a:ext uri="{FF2B5EF4-FFF2-40B4-BE49-F238E27FC236}">
                <a16:creationId xmlns:a16="http://schemas.microsoft.com/office/drawing/2014/main" id="{6A848335-8A68-4501-961E-315D91FFD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360" y="1289448"/>
            <a:ext cx="4411980" cy="3305413"/>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8" name="Picture 4" descr="Trồng 5.000 cây phủ xanh đồi trọc - Cổng thông tin điện tử Bà Rịa - Vũng Tàu">
            <a:extLst>
              <a:ext uri="{FF2B5EF4-FFF2-40B4-BE49-F238E27FC236}">
                <a16:creationId xmlns:a16="http://schemas.microsoft.com/office/drawing/2014/main" id="{D1222768-7255-41BE-BB06-CC78DEC16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92" y="1289448"/>
            <a:ext cx="4150508" cy="3305412"/>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FF1EFE-9B39-45C1-9DBC-78FD3CF791A0}"/>
              </a:ext>
            </a:extLst>
          </p:cNvPr>
          <p:cNvSpPr txBox="1"/>
          <p:nvPr/>
        </p:nvSpPr>
        <p:spPr>
          <a:xfrm>
            <a:off x="832539" y="806273"/>
            <a:ext cx="3023182" cy="438582"/>
          </a:xfrm>
          <a:prstGeom prst="rect">
            <a:avLst/>
          </a:prstGeom>
          <a:solidFill>
            <a:srgbClr val="FFFF00"/>
          </a:solidFill>
          <a:ln>
            <a:solidFill>
              <a:srgbClr val="92D050"/>
            </a:solidFill>
          </a:ln>
        </p:spPr>
        <p:txBody>
          <a:bodyPr wrap="square" lIns="68580" tIns="34290" rIns="68580" bIns="34290" rtlCol="0">
            <a:spAutoFit/>
          </a:bodyPr>
          <a:lstStyle/>
          <a:p>
            <a:pPr marL="342900" indent="-342900">
              <a:buFont typeface="Wingdings" panose="05000000000000000000" pitchFamily="2" charset="2"/>
              <a:buChar char="Ø"/>
            </a:pPr>
            <a:r>
              <a:rPr lang="en-US" sz="2400" b="1" dirty="0">
                <a:solidFill>
                  <a:srgbClr val="002060"/>
                </a:solidFill>
                <a:latin typeface="Times New Roman" pitchFamily="18" charset="0"/>
                <a:cs typeface="Times New Roman" pitchFamily="18" charset="0"/>
              </a:rPr>
              <a:t>Tác động tích cực</a:t>
            </a:r>
          </a:p>
        </p:txBody>
      </p:sp>
      <p:sp>
        <p:nvSpPr>
          <p:cNvPr id="9" name="TextBox 8"/>
          <p:cNvSpPr txBox="1"/>
          <p:nvPr/>
        </p:nvSpPr>
        <p:spPr>
          <a:xfrm>
            <a:off x="1371600" y="4686240"/>
            <a:ext cx="6629400" cy="400110"/>
          </a:xfrm>
          <a:prstGeom prst="rect">
            <a:avLst/>
          </a:prstGeom>
          <a:solidFill>
            <a:srgbClr val="FFFF00"/>
          </a:solidFill>
          <a:ln>
            <a:solidFill>
              <a:srgbClr val="0000FF"/>
            </a:solidFill>
          </a:ln>
        </p:spPr>
        <p:txBody>
          <a:bodyPr wrap="square" rtlCol="0">
            <a:spAutoFit/>
          </a:bodyPr>
          <a:lstStyle/>
          <a:p>
            <a:pPr algn="ctr"/>
            <a:r>
              <a:rPr lang="en-US" sz="2000" b="1" dirty="0">
                <a:latin typeface="Times New Roman" pitchFamily="18" charset="0"/>
                <a:cs typeface="Times New Roman" pitchFamily="18" charset="0"/>
              </a:rPr>
              <a:t>Trồng rừng và phủ xanh </a:t>
            </a:r>
            <a:r>
              <a:rPr lang="vi-VN" sz="2000" b="1" dirty="0">
                <a:latin typeface="Times New Roman" pitchFamily="18" charset="0"/>
                <a:cs typeface="Times New Roman" pitchFamily="18" charset="0"/>
              </a:rPr>
              <a:t>đ</a:t>
            </a:r>
            <a:r>
              <a:rPr lang="en-US" sz="2000" b="1" dirty="0">
                <a:latin typeface="Times New Roman" pitchFamily="18" charset="0"/>
                <a:cs typeface="Times New Roman" pitchFamily="18" charset="0"/>
              </a:rPr>
              <a:t>ất trống </a:t>
            </a:r>
            <a:r>
              <a:rPr lang="vi-VN" sz="2000" b="1" dirty="0">
                <a:latin typeface="Times New Roman" pitchFamily="18" charset="0"/>
                <a:cs typeface="Times New Roman" pitchFamily="18" charset="0"/>
              </a:rPr>
              <a:t>đồi</a:t>
            </a:r>
            <a:r>
              <a:rPr lang="en-US" sz="2000" b="1" dirty="0">
                <a:latin typeface="Times New Roman" pitchFamily="18" charset="0"/>
                <a:cs typeface="Times New Roman" pitchFamily="18" charset="0"/>
              </a:rPr>
              <a:t> núi trọc</a:t>
            </a:r>
          </a:p>
        </p:txBody>
      </p:sp>
      <p:pic>
        <p:nvPicPr>
          <p:cNvPr id="10" name="Picture 2" descr="Ra quân chiến dịch &amp;quot;Hãy làm sạch biển&amp;quot; và bảo vệ môi trường năm 2018 - Báo  Quảng Ninh điện tử">
            <a:extLst>
              <a:ext uri="{FF2B5EF4-FFF2-40B4-BE49-F238E27FC236}">
                <a16:creationId xmlns:a16="http://schemas.microsoft.com/office/drawing/2014/main" id="{87AADA07-ED68-4961-93DF-52E66CD14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276350"/>
            <a:ext cx="4414220" cy="3354661"/>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11" name="Picture 6" descr="Khai thác du lịch gắn với bảo vệ môi trường - Báo Nhân Dân">
            <a:extLst>
              <a:ext uri="{FF2B5EF4-FFF2-40B4-BE49-F238E27FC236}">
                <a16:creationId xmlns:a16="http://schemas.microsoft.com/office/drawing/2014/main" id="{8CDEE5AF-670B-4D26-BCFC-F34DF2228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76350"/>
            <a:ext cx="4121441" cy="3333694"/>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71600" y="4705350"/>
            <a:ext cx="6629400" cy="400110"/>
          </a:xfrm>
          <a:prstGeom prst="rect">
            <a:avLst/>
          </a:prstGeom>
          <a:solidFill>
            <a:srgbClr val="FFFF00"/>
          </a:solidFill>
          <a:ln>
            <a:solidFill>
              <a:srgbClr val="0000FF"/>
            </a:solidFill>
          </a:ln>
        </p:spPr>
        <p:txBody>
          <a:bodyPr wrap="square" rtlCol="0">
            <a:spAutoFit/>
          </a:bodyPr>
          <a:lstStyle/>
          <a:p>
            <a:pPr algn="ctr"/>
            <a:r>
              <a:rPr lang="en-US" sz="2000" b="1" dirty="0">
                <a:latin typeface="Times New Roman" pitchFamily="18" charset="0"/>
                <a:cs typeface="Times New Roman" pitchFamily="18" charset="0"/>
              </a:rPr>
              <a:t>Nh</a:t>
            </a:r>
            <a:r>
              <a:rPr lang="vi-VN" sz="2000" b="1" dirty="0">
                <a:latin typeface="Times New Roman" pitchFamily="18" charset="0"/>
                <a:cs typeface="Times New Roman" pitchFamily="18" charset="0"/>
              </a:rPr>
              <a:t>ặ</a:t>
            </a:r>
            <a:r>
              <a:rPr lang="en-US" sz="2000" b="1" dirty="0">
                <a:latin typeface="Times New Roman" pitchFamily="18" charset="0"/>
                <a:cs typeface="Times New Roman" pitchFamily="18" charset="0"/>
              </a:rPr>
              <a:t>c rác, làm cho môi tr</a:t>
            </a:r>
            <a:r>
              <a:rPr lang="vi-VN" sz="2000" b="1" dirty="0">
                <a:latin typeface="Times New Roman" pitchFamily="18" charset="0"/>
                <a:cs typeface="Times New Roman" pitchFamily="18" charset="0"/>
              </a:rPr>
              <a:t>ườ</a:t>
            </a:r>
            <a:r>
              <a:rPr lang="en-US" sz="2000" b="1" dirty="0">
                <a:latin typeface="Times New Roman" pitchFamily="18" charset="0"/>
                <a:cs typeface="Times New Roman" pitchFamily="18" charset="0"/>
              </a:rPr>
              <a:t>ng sạch h</a:t>
            </a:r>
            <a:r>
              <a:rPr lang="vi-VN" sz="2000" b="1" dirty="0">
                <a:latin typeface="Times New Roman" pitchFamily="18" charset="0"/>
                <a:cs typeface="Times New Roman" pitchFamily="18" charset="0"/>
              </a:rPr>
              <a:t>ơ</a:t>
            </a:r>
            <a:r>
              <a:rPr lang="en-US" sz="2000" b="1" dirty="0">
                <a:latin typeface="Times New Roman" pitchFamily="18" charset="0"/>
                <a:cs typeface="Times New Roman" pitchFamily="18" charset="0"/>
              </a:rPr>
              <a:t>n</a:t>
            </a:r>
          </a:p>
        </p:txBody>
      </p:sp>
      <p:pic>
        <p:nvPicPr>
          <p:cNvPr id="13" name="Picture 8" descr="Xác lập khu bảo tồn thiên nhiên Động Châu-khe NướcTrong: Cần thiết và cấp  bách - Báo Quảng Bình điện tử">
            <a:extLst>
              <a:ext uri="{FF2B5EF4-FFF2-40B4-BE49-F238E27FC236}">
                <a16:creationId xmlns:a16="http://schemas.microsoft.com/office/drawing/2014/main" id="{4D6F5315-A6CA-42C7-9150-CF8093F78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295995"/>
            <a:ext cx="4443342" cy="3333155"/>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14" name="Picture 13" descr="A picture containing tree, outdoor, mammal, forest&#10;&#10;Description automatically generated">
            <a:extLst>
              <a:ext uri="{FF2B5EF4-FFF2-40B4-BE49-F238E27FC236}">
                <a16:creationId xmlns:a16="http://schemas.microsoft.com/office/drawing/2014/main" id="{BA7C942A-5FEB-4EEE-83AF-57E55CAF6D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1276351"/>
            <a:ext cx="4191000" cy="3352800"/>
          </a:xfrm>
          <a:prstGeom prst="rect">
            <a:avLst/>
          </a:prstGeom>
          <a:ln>
            <a:solidFill>
              <a:srgbClr val="0000FF"/>
            </a:solidFill>
          </a:ln>
        </p:spPr>
      </p:pic>
      <p:sp>
        <p:nvSpPr>
          <p:cNvPr id="15" name="TextBox 14"/>
          <p:cNvSpPr txBox="1"/>
          <p:nvPr/>
        </p:nvSpPr>
        <p:spPr>
          <a:xfrm>
            <a:off x="1371600" y="4686240"/>
            <a:ext cx="6629400" cy="400110"/>
          </a:xfrm>
          <a:prstGeom prst="rect">
            <a:avLst/>
          </a:prstGeom>
          <a:solidFill>
            <a:srgbClr val="FFFF00"/>
          </a:solidFill>
          <a:ln>
            <a:solidFill>
              <a:srgbClr val="0000FF"/>
            </a:solidFill>
          </a:ln>
        </p:spPr>
        <p:txBody>
          <a:bodyPr wrap="square" rtlCol="0">
            <a:spAutoFit/>
          </a:bodyPr>
          <a:lstStyle/>
          <a:p>
            <a:pPr algn="ctr"/>
            <a:r>
              <a:rPr lang="en-US" sz="2000" b="1" dirty="0">
                <a:latin typeface="Times New Roman" pitchFamily="18" charset="0"/>
                <a:cs typeface="Times New Roman" pitchFamily="18" charset="0"/>
              </a:rPr>
              <a:t>Bảo vệ các loài sinh vật t</a:t>
            </a:r>
            <a:r>
              <a:rPr lang="vi-VN" sz="2000" b="1" dirty="0">
                <a:latin typeface="Times New Roman" pitchFamily="18" charset="0"/>
                <a:cs typeface="Times New Roman" pitchFamily="18" charset="0"/>
              </a:rPr>
              <a:t>ự</a:t>
            </a:r>
            <a:r>
              <a:rPr lang="en-US" sz="2000" b="1" dirty="0">
                <a:latin typeface="Times New Roman" pitchFamily="18" charset="0"/>
                <a:cs typeface="Times New Roman" pitchFamily="18" charset="0"/>
              </a:rPr>
              <a:t> nhiên</a:t>
            </a:r>
          </a:p>
        </p:txBody>
      </p:sp>
    </p:spTree>
    <p:extLst>
      <p:ext uri="{BB962C8B-B14F-4D97-AF65-F5344CB8AC3E}">
        <p14:creationId xmlns:p14="http://schemas.microsoft.com/office/powerpoint/2010/main" val="191204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8" fill="hold" nodeType="withEffect">
                                  <p:stCondLst>
                                    <p:cond delay="0"/>
                                  </p:stCondLst>
                                  <p:childTnLst>
                                    <p:set>
                                      <p:cBhvr>
                                        <p:cTn id="26" dur="1" fill="hold">
                                          <p:stCondLst>
                                            <p:cond delay="0"/>
                                          </p:stCondLst>
                                        </p:cTn>
                                        <p:tgtEl>
                                          <p:spTgt spid="9222"/>
                                        </p:tgtEl>
                                        <p:attrNameLst>
                                          <p:attrName>style.visibility</p:attrName>
                                        </p:attrNameLst>
                                      </p:cBhvr>
                                      <p:to>
                                        <p:strVal val="visible"/>
                                      </p:to>
                                    </p:set>
                                    <p:animEffect transition="in" filter="wipe(left)">
                                      <p:cBhvr>
                                        <p:cTn id="27" dur="500"/>
                                        <p:tgtEl>
                                          <p:spTgt spid="9222"/>
                                        </p:tgtEl>
                                      </p:cBhvr>
                                    </p:animEffect>
                                  </p:childTnLst>
                                </p:cTn>
                              </p:par>
                              <p:par>
                                <p:cTn id="28" presetID="2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ppt_x</p:attrName>
                                        </p:attrNameLst>
                                      </p:cBhvr>
                                      <p:tavLst>
                                        <p:tav tm="0">
                                          <p:val>
                                            <p:strVal val="#ppt_x-.2"/>
                                          </p:val>
                                        </p:tav>
                                        <p:tav tm="100000">
                                          <p:val>
                                            <p:strVal val="#ppt_x"/>
                                          </p:val>
                                        </p:tav>
                                      </p:tavLst>
                                    </p:anim>
                                    <p:anim calcmode="lin" valueType="num">
                                      <p:cBhvr>
                                        <p:cTn id="3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29"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ppt_x</p:attrName>
                                        </p:attrNameLst>
                                      </p:cBhvr>
                                      <p:tavLst>
                                        <p:tav tm="0">
                                          <p:val>
                                            <p:strVal val="#ppt_x-.2"/>
                                          </p:val>
                                        </p:tav>
                                        <p:tav tm="100000">
                                          <p:val>
                                            <p:strVal val="#ppt_x"/>
                                          </p:val>
                                        </p:tav>
                                      </p:tavLst>
                                    </p:anim>
                                    <p:anim calcmode="lin" valueType="num">
                                      <p:cBhvr>
                                        <p:cTn id="44"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par>
                                <p:cTn id="51" presetID="22" presetClass="entr" presetSubtype="8"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par>
                                <p:cTn id="54" presetID="29"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ppt_x</p:attrName>
                                        </p:attrNameLst>
                                      </p:cBhvr>
                                      <p:tavLst>
                                        <p:tav tm="0">
                                          <p:val>
                                            <p:strVal val="#ppt_x-.2"/>
                                          </p:val>
                                        </p:tav>
                                        <p:tav tm="100000">
                                          <p:val>
                                            <p:strVal val="#ppt_x"/>
                                          </p:val>
                                        </p:tav>
                                      </p:tavLst>
                                    </p:anim>
                                    <p:anim calcmode="lin" valueType="num">
                                      <p:cBhvr>
                                        <p:cTn id="5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 grpId="0" animBg="1"/>
      <p:bldP spid="9" grpId="0" animBg="1"/>
      <p:bldP spid="12"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6684B-9B75-1339-7346-67A6AFDD70FA}"/>
              </a:ext>
            </a:extLst>
          </p:cNvPr>
          <p:cNvSpPr>
            <a:spLocks noGrp="1"/>
          </p:cNvSpPr>
          <p:nvPr>
            <p:ph type="title"/>
          </p:nvPr>
        </p:nvSpPr>
        <p:spPr>
          <a:xfrm>
            <a:off x="457200" y="205979"/>
            <a:ext cx="8229600" cy="536971"/>
          </a:xfrm>
        </p:spPr>
        <p:txBody>
          <a:bodyPr>
            <a:noAutofit/>
          </a:bodyPr>
          <a:lstStyle/>
          <a:p>
            <a:pPr algn="l"/>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tr</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ư</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xanh,thu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gom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rác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4" name="Picture 2" descr="Tầm quan trọng , ý nghĩa của việc trồng cây xanh - Chi tiết tin tức - Ban  dân tộc">
            <a:extLst>
              <a:ext uri="{FF2B5EF4-FFF2-40B4-BE49-F238E27FC236}">
                <a16:creationId xmlns:a16="http://schemas.microsoft.com/office/drawing/2014/main" id="{9D7F3AFC-B72F-CB34-97DC-917E0B5138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047750"/>
            <a:ext cx="4114799" cy="3733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hai thác du lịch gắn với bảo vệ môi trường - Báo Nhân Dân">
            <a:extLst>
              <a:ext uri="{FF2B5EF4-FFF2-40B4-BE49-F238E27FC236}">
                <a16:creationId xmlns:a16="http://schemas.microsoft.com/office/drawing/2014/main" id="{09BCD104-3B46-A2F7-180C-003EACC7B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47750"/>
            <a:ext cx="4114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27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819148"/>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lIns="68580" tIns="34290" rIns="68580" bIns="34290" anchor="ctr"/>
          <a:lstStyle/>
          <a:p>
            <a:pPr algn="ctr"/>
            <a:r>
              <a:rPr lang="en-US" sz="2500" b="1" dirty="0">
                <a:latin typeface="Times New Roman" pitchFamily="18" charset="0"/>
              </a:rPr>
              <a:t>TIẾT 49 - BÀI 23. CON NG</a:t>
            </a:r>
            <a:r>
              <a:rPr lang="vi-VN" sz="2500" b="1" dirty="0">
                <a:latin typeface="Times New Roman" pitchFamily="18" charset="0"/>
              </a:rPr>
              <a:t>ƯỜI</a:t>
            </a:r>
            <a:r>
              <a:rPr lang="en-US" sz="2500" b="1" dirty="0">
                <a:latin typeface="Times New Roman" pitchFamily="18" charset="0"/>
              </a:rPr>
              <a:t> VÀ THIÊN NHIÊN</a:t>
            </a:r>
          </a:p>
        </p:txBody>
      </p:sp>
      <p:sp>
        <p:nvSpPr>
          <p:cNvPr id="11" name="Text Box 8"/>
          <p:cNvSpPr txBox="1">
            <a:spLocks noChangeArrowheads="1"/>
          </p:cNvSpPr>
          <p:nvPr/>
        </p:nvSpPr>
        <p:spPr bwMode="auto">
          <a:xfrm>
            <a:off x="0" y="855390"/>
            <a:ext cx="9144000" cy="192360"/>
          </a:xfrm>
          <a:prstGeom prst="rect">
            <a:avLst/>
          </a:prstGeom>
          <a:solidFill>
            <a:srgbClr val="00FFFF"/>
          </a:solidFill>
          <a:ln w="9525">
            <a:noFill/>
            <a:miter lim="800000"/>
            <a:headEnd/>
            <a:tailEnd/>
          </a:ln>
          <a:effectLst/>
        </p:spPr>
        <p:txBody>
          <a:bodyPr lIns="68580" tIns="34290" rIns="68580" bIns="34290">
            <a:spAutoFit/>
          </a:bodyPr>
          <a:lstStyle/>
          <a:p>
            <a:pPr algn="ctr" eaLnBrk="1" hangingPunct="1">
              <a:spcBef>
                <a:spcPct val="50000"/>
              </a:spcBef>
              <a:defRPr/>
            </a:pP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8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305800" y="16502"/>
            <a:ext cx="805542" cy="802648"/>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65314"/>
            <a:ext cx="1056442" cy="884463"/>
          </a:xfrm>
          <a:prstGeom prst="rect">
            <a:avLst/>
          </a:prstGeom>
          <a:noFill/>
          <a:ln w="9525">
            <a:noFill/>
            <a:miter lim="800000"/>
            <a:headEnd/>
            <a:tailEnd/>
          </a:ln>
        </p:spPr>
      </p:pic>
      <p:sp>
        <p:nvSpPr>
          <p:cNvPr id="6" name="TextBox 5"/>
          <p:cNvSpPr txBox="1"/>
          <p:nvPr/>
        </p:nvSpPr>
        <p:spPr>
          <a:xfrm>
            <a:off x="0" y="1022721"/>
            <a:ext cx="6477000" cy="438582"/>
          </a:xfrm>
          <a:prstGeom prst="rect">
            <a:avLst/>
          </a:prstGeom>
          <a:noFill/>
        </p:spPr>
        <p:txBody>
          <a:bodyPr wrap="square" lIns="68580" tIns="34290" rIns="68580" bIns="34290" rtlCol="0">
            <a:spAutoFit/>
          </a:bodyPr>
          <a:lstStyle/>
          <a:p>
            <a:r>
              <a:rPr lang="en-US" sz="2400" b="1" u="sng" dirty="0">
                <a:solidFill>
                  <a:srgbClr val="000099"/>
                </a:solidFill>
                <a:latin typeface="Times New Roman" pitchFamily="18" charset="0"/>
                <a:cs typeface="Times New Roman" pitchFamily="18" charset="0"/>
              </a:rPr>
              <a:t>II. Tác </a:t>
            </a:r>
            <a:r>
              <a:rPr lang="vi-VN" sz="2400" b="1" u="sng" dirty="0">
                <a:solidFill>
                  <a:srgbClr val="000099"/>
                </a:solidFill>
                <a:latin typeface="Times New Roman" pitchFamily="18" charset="0"/>
                <a:cs typeface="Times New Roman" pitchFamily="18" charset="0"/>
              </a:rPr>
              <a:t>độ</a:t>
            </a:r>
            <a:r>
              <a:rPr lang="en-US" sz="2400" b="1" u="sng" dirty="0">
                <a:solidFill>
                  <a:srgbClr val="000099"/>
                </a:solidFill>
                <a:latin typeface="Times New Roman" pitchFamily="18" charset="0"/>
                <a:cs typeface="Times New Roman" pitchFamily="18" charset="0"/>
              </a:rPr>
              <a:t>ng của con ng</a:t>
            </a:r>
            <a:r>
              <a:rPr lang="vi-VN" sz="2400" b="1" u="sng" dirty="0">
                <a:solidFill>
                  <a:srgbClr val="000099"/>
                </a:solidFill>
                <a:latin typeface="Times New Roman" pitchFamily="18" charset="0"/>
                <a:cs typeface="Times New Roman" pitchFamily="18" charset="0"/>
              </a:rPr>
              <a:t>ười </a:t>
            </a:r>
            <a:r>
              <a:rPr lang="en-US" sz="2400" b="1" u="sng" dirty="0" err="1">
                <a:solidFill>
                  <a:srgbClr val="000099"/>
                </a:solidFill>
                <a:latin typeface="Times New Roman" pitchFamily="18" charset="0"/>
                <a:cs typeface="Times New Roman" pitchFamily="18" charset="0"/>
              </a:rPr>
              <a:t>đến</a:t>
            </a:r>
            <a:r>
              <a:rPr lang="vi-VN" sz="2400" b="1" u="sng" dirty="0">
                <a:solidFill>
                  <a:srgbClr val="000099"/>
                </a:solidFill>
                <a:latin typeface="Times New Roman" pitchFamily="18" charset="0"/>
                <a:cs typeface="Times New Roman" pitchFamily="18" charset="0"/>
              </a:rPr>
              <a:t> </a:t>
            </a:r>
            <a:r>
              <a:rPr lang="en-US" sz="2400" b="1" u="sng" dirty="0">
                <a:solidFill>
                  <a:srgbClr val="000099"/>
                </a:solidFill>
                <a:latin typeface="Times New Roman" pitchFamily="18" charset="0"/>
                <a:cs typeface="Times New Roman" pitchFamily="18" charset="0"/>
              </a:rPr>
              <a:t>thiên nhiên</a:t>
            </a:r>
          </a:p>
        </p:txBody>
      </p:sp>
      <p:sp>
        <p:nvSpPr>
          <p:cNvPr id="1025" name="Rectangle 1"/>
          <p:cNvSpPr>
            <a:spLocks noChangeArrowheads="1"/>
          </p:cNvSpPr>
          <p:nvPr/>
        </p:nvSpPr>
        <p:spPr bwMode="auto">
          <a:xfrm>
            <a:off x="228600" y="1328638"/>
            <a:ext cx="8882742" cy="33478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algn="just" fontAlgn="base">
              <a:lnSpc>
                <a:spcPct val="150000"/>
              </a:lnSpc>
              <a:spcBef>
                <a:spcPct val="0"/>
              </a:spcBef>
              <a:spcAft>
                <a:spcPct val="0"/>
              </a:spcAft>
              <a:buFontTx/>
              <a:buChar char="-"/>
            </a:pPr>
            <a:r>
              <a:rPr kumimoji="0" lang="pt-BR" sz="24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Tích cực: </a:t>
            </a:r>
          </a:p>
          <a:p>
            <a:pPr lvl="0" algn="just" fontAlgn="base">
              <a:lnSpc>
                <a:spcPct val="150000"/>
              </a:lnSpc>
              <a:spcBef>
                <a:spcPct val="0"/>
              </a:spcBef>
              <a:spcAft>
                <a:spcPct val="0"/>
              </a:spcAft>
            </a:pPr>
            <a:r>
              <a:rPr lang="pt-BR" sz="2400" b="1" dirty="0">
                <a:solidFill>
                  <a:srgbClr val="000000"/>
                </a:solidFill>
                <a:latin typeface="Times New Roman" pitchFamily="18" charset="0"/>
                <a:ea typeface="Calibri" pitchFamily="34" charset="0"/>
                <a:cs typeface="Times New Roman" pitchFamily="18" charset="0"/>
              </a:rPr>
              <a:t>+ T</a:t>
            </a:r>
            <a:r>
              <a:rPr lang="en-US" sz="2400" b="1" dirty="0" err="1">
                <a:solidFill>
                  <a:srgbClr val="000000"/>
                </a:solidFill>
                <a:latin typeface="Times New Roman" pitchFamily="18" charset="0"/>
                <a:ea typeface="Calibri" pitchFamily="34" charset="0"/>
                <a:cs typeface="Times New Roman" pitchFamily="18" charset="0"/>
              </a:rPr>
              <a:t>ạo</a:t>
            </a:r>
            <a:r>
              <a:rPr lang="en-US" sz="2400" b="1" dirty="0">
                <a:solidFill>
                  <a:srgbClr val="000000"/>
                </a:solidFill>
                <a:latin typeface="Times New Roman" pitchFamily="18" charset="0"/>
                <a:ea typeface="Calibri" pitchFamily="34" charset="0"/>
                <a:cs typeface="Times New Roman" pitchFamily="18" charset="0"/>
              </a:rPr>
              <a:t> ra những hệ sinh thái nhân tạo t</a:t>
            </a:r>
            <a:r>
              <a:rPr lang="vi-VN" sz="2400" b="1" dirty="0">
                <a:solidFill>
                  <a:srgbClr val="000000"/>
                </a:solidFill>
                <a:latin typeface="Times New Roman" pitchFamily="18" charset="0"/>
                <a:ea typeface="Calibri" pitchFamily="34" charset="0"/>
                <a:cs typeface="Times New Roman" pitchFamily="18" charset="0"/>
              </a:rPr>
              <a:t>ươ</a:t>
            </a:r>
            <a:r>
              <a:rPr lang="en-US" sz="2400" b="1" dirty="0">
                <a:solidFill>
                  <a:srgbClr val="000000"/>
                </a:solidFill>
                <a:latin typeface="Times New Roman" pitchFamily="18" charset="0"/>
                <a:ea typeface="Calibri" pitchFamily="34" charset="0"/>
                <a:cs typeface="Times New Roman" pitchFamily="18" charset="0"/>
              </a:rPr>
              <a:t>i </a:t>
            </a:r>
            <a:r>
              <a:rPr lang="vi-VN" sz="2400" b="1" dirty="0">
                <a:solidFill>
                  <a:srgbClr val="000000"/>
                </a:solidFill>
                <a:latin typeface="Times New Roman" pitchFamily="18" charset="0"/>
                <a:ea typeface="Calibri" pitchFamily="34" charset="0"/>
                <a:cs typeface="Times New Roman" pitchFamily="18" charset="0"/>
              </a:rPr>
              <a:t>đẹp</a:t>
            </a:r>
            <a:r>
              <a:rPr lang="en-US" sz="2400" b="1" dirty="0">
                <a:solidFill>
                  <a:srgbClr val="000000"/>
                </a:solidFill>
                <a:latin typeface="Times New Roman" pitchFamily="18" charset="0"/>
                <a:ea typeface="Calibri" pitchFamily="34" charset="0"/>
                <a:cs typeface="Times New Roman" pitchFamily="18" charset="0"/>
              </a:rPr>
              <a:t> nh</a:t>
            </a:r>
            <a:r>
              <a:rPr lang="vi-VN" sz="2400" b="1" dirty="0">
                <a:solidFill>
                  <a:srgbClr val="000000"/>
                </a:solidFill>
                <a:latin typeface="Times New Roman" pitchFamily="18" charset="0"/>
                <a:ea typeface="Calibri" pitchFamily="34" charset="0"/>
                <a:cs typeface="Times New Roman" pitchFamily="18" charset="0"/>
              </a:rPr>
              <a:t>ư</a:t>
            </a:r>
            <a:r>
              <a:rPr lang="en-US" sz="2400" b="1" dirty="0">
                <a:solidFill>
                  <a:srgbClr val="000000"/>
                </a:solidFill>
                <a:latin typeface="Times New Roman" pitchFamily="18" charset="0"/>
                <a:ea typeface="Calibri" pitchFamily="34" charset="0"/>
                <a:cs typeface="Times New Roman" pitchFamily="18" charset="0"/>
              </a:rPr>
              <a:t> công viên, v</a:t>
            </a:r>
            <a:r>
              <a:rPr lang="vi-VN" sz="2400" b="1" dirty="0">
                <a:solidFill>
                  <a:srgbClr val="000000"/>
                </a:solidFill>
                <a:latin typeface="Times New Roman" pitchFamily="18" charset="0"/>
                <a:ea typeface="Calibri" pitchFamily="34" charset="0"/>
                <a:cs typeface="Times New Roman" pitchFamily="18" charset="0"/>
              </a:rPr>
              <a:t>ườ</a:t>
            </a:r>
            <a:r>
              <a:rPr lang="en-US" sz="2400" b="1" dirty="0">
                <a:solidFill>
                  <a:srgbClr val="000000"/>
                </a:solidFill>
                <a:latin typeface="Times New Roman" pitchFamily="18" charset="0"/>
                <a:ea typeface="Calibri" pitchFamily="34" charset="0"/>
                <a:cs typeface="Times New Roman" pitchFamily="18" charset="0"/>
              </a:rPr>
              <a:t>n </a:t>
            </a:r>
            <a:r>
              <a:rPr lang="en-US" sz="2400" b="1" dirty="0" err="1">
                <a:solidFill>
                  <a:srgbClr val="000000"/>
                </a:solidFill>
                <a:latin typeface="Times New Roman" pitchFamily="18" charset="0"/>
                <a:ea typeface="Calibri" pitchFamily="34" charset="0"/>
                <a:cs typeface="Times New Roman" pitchFamily="18" charset="0"/>
              </a:rPr>
              <a:t>hoa</a:t>
            </a:r>
            <a:r>
              <a:rPr lang="en-US" sz="2400" b="1" dirty="0">
                <a:solidFill>
                  <a:srgbClr val="000000"/>
                </a:solidFill>
                <a:latin typeface="Times New Roman" pitchFamily="18" charset="0"/>
                <a:ea typeface="Calibri" pitchFamily="34" charset="0"/>
                <a:cs typeface="Times New Roman" pitchFamily="18" charset="0"/>
              </a:rPr>
              <a:t>, </a:t>
            </a:r>
            <a:r>
              <a:rPr lang="en-US" sz="2400" b="1" dirty="0" err="1">
                <a:solidFill>
                  <a:srgbClr val="000000"/>
                </a:solidFill>
                <a:latin typeface="Times New Roman" pitchFamily="18" charset="0"/>
                <a:ea typeface="Calibri" pitchFamily="34" charset="0"/>
                <a:cs typeface="Times New Roman" pitchFamily="18" charset="0"/>
              </a:rPr>
              <a:t>khu</a:t>
            </a:r>
            <a:r>
              <a:rPr lang="en-US" sz="2400" b="1" dirty="0">
                <a:solidFill>
                  <a:srgbClr val="000000"/>
                </a:solidFill>
                <a:latin typeface="Times New Roman" pitchFamily="18" charset="0"/>
                <a:ea typeface="Calibri" pitchFamily="34" charset="0"/>
                <a:cs typeface="Times New Roman" pitchFamily="18" charset="0"/>
              </a:rPr>
              <a:t> </a:t>
            </a:r>
            <a:r>
              <a:rPr lang="en-US" sz="2400" b="1" dirty="0" err="1">
                <a:solidFill>
                  <a:srgbClr val="000000"/>
                </a:solidFill>
                <a:latin typeface="Times New Roman" pitchFamily="18" charset="0"/>
                <a:ea typeface="Calibri" pitchFamily="34" charset="0"/>
                <a:cs typeface="Times New Roman" pitchFamily="18" charset="0"/>
              </a:rPr>
              <a:t>nghỉ</a:t>
            </a:r>
            <a:r>
              <a:rPr lang="en-US" sz="2400" b="1" dirty="0">
                <a:solidFill>
                  <a:srgbClr val="000000"/>
                </a:solidFill>
                <a:latin typeface="Times New Roman" pitchFamily="18" charset="0"/>
                <a:ea typeface="Calibri" pitchFamily="34" charset="0"/>
                <a:cs typeface="Times New Roman" pitchFamily="18" charset="0"/>
              </a:rPr>
              <a:t> </a:t>
            </a:r>
            <a:r>
              <a:rPr lang="en-US" sz="2400" b="1" dirty="0" err="1">
                <a:solidFill>
                  <a:srgbClr val="000000"/>
                </a:solidFill>
                <a:latin typeface="Times New Roman" pitchFamily="18" charset="0"/>
                <a:ea typeface="Calibri" pitchFamily="34" charset="0"/>
                <a:cs typeface="Times New Roman" pitchFamily="18" charset="0"/>
              </a:rPr>
              <a:t>dưỡng</a:t>
            </a:r>
            <a:r>
              <a:rPr lang="en-US" sz="2400" b="1" dirty="0">
                <a:solidFill>
                  <a:srgbClr val="000000"/>
                </a:solidFill>
                <a:latin typeface="Times New Roman" pitchFamily="18" charset="0"/>
                <a:ea typeface="Calibri" pitchFamily="34" charset="0"/>
                <a:cs typeface="Times New Roman" pitchFamily="18" charset="0"/>
              </a:rPr>
              <a:t>... </a:t>
            </a:r>
            <a:r>
              <a:rPr kumimoji="0" lang="en-US" sz="2400" b="1" i="0" u="none" strike="noStrike" cap="none" normalizeH="0" baseline="0" dirty="0">
                <a:ln>
                  <a:noFill/>
                </a:ln>
                <a:solidFill>
                  <a:schemeClr val="tx1"/>
                </a:solidFill>
                <a:effectLst/>
                <a:latin typeface="Arial" pitchFamily="34" charset="0"/>
                <a:cs typeface="Arial" pitchFamily="34" charset="0"/>
              </a:rPr>
              <a:t> </a:t>
            </a:r>
          </a:p>
          <a:p>
            <a:pPr algn="just" fontAlgn="base">
              <a:lnSpc>
                <a:spcPct val="150000"/>
              </a:lnSpc>
              <a:spcBef>
                <a:spcPct val="0"/>
              </a:spcBef>
              <a:spcAft>
                <a:spcPct val="0"/>
              </a:spcAft>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b</a:t>
            </a:r>
            <a:r>
              <a:rPr lang="vi-VN" sz="2400" b="1" dirty="0">
                <a:latin typeface="Times New Roman" panose="02020603050405020304" pitchFamily="18" charset="0"/>
                <a:cs typeface="Times New Roman" panose="02020603050405020304" pitchFamily="18" charset="0"/>
              </a:rPr>
              <a:t>ảo vệ môi trường, khắc phục các sự cố môi trường, phòng chống thiên tai,...</a:t>
            </a:r>
            <a:endParaRPr lang="en-US" sz="2400" b="1" dirty="0">
              <a:latin typeface="Times New Roman" panose="02020603050405020304" pitchFamily="18" charset="0"/>
              <a:cs typeface="Times New Roman" panose="02020603050405020304" pitchFamily="18" charset="0"/>
            </a:endParaRPr>
          </a:p>
          <a:p>
            <a:pPr marL="342900" lvl="0" indent="-342900" algn="just" fontAlgn="base">
              <a:lnSpc>
                <a:spcPct val="150000"/>
              </a:lnSpc>
              <a:spcBef>
                <a:spcPct val="0"/>
              </a:spcBef>
              <a:spcAft>
                <a:spcPct val="0"/>
              </a:spcAft>
              <a:buFontTx/>
              <a:buChar char="-"/>
            </a:pPr>
            <a:endParaRPr kumimoji="0" lang="en-US" sz="2400" b="1"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1000" fill="hold"/>
                                        <p:tgtEl>
                                          <p:spTgt spid="1025"/>
                                        </p:tgtEl>
                                        <p:attrNameLst>
                                          <p:attrName>ppt_x</p:attrName>
                                        </p:attrNameLst>
                                      </p:cBhvr>
                                      <p:tavLst>
                                        <p:tav tm="0">
                                          <p:val>
                                            <p:strVal val="#ppt_x-.2"/>
                                          </p:val>
                                        </p:tav>
                                        <p:tav tm="100000">
                                          <p:val>
                                            <p:strVal val="#ppt_x"/>
                                          </p:val>
                                        </p:tav>
                                      </p:tavLst>
                                    </p:anim>
                                    <p:anim calcmode="lin" valueType="num">
                                      <p:cBhvr>
                                        <p:cTn id="8" dur="1000" fill="hold"/>
                                        <p:tgtEl>
                                          <p:spTgt spid="10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055096-5D1F-4B98-9DD1-62FA04792978}"/>
              </a:ext>
            </a:extLst>
          </p:cNvPr>
          <p:cNvSpPr txBox="1"/>
          <p:nvPr/>
        </p:nvSpPr>
        <p:spPr>
          <a:xfrm>
            <a:off x="533401" y="131657"/>
            <a:ext cx="6553200" cy="438581"/>
          </a:xfrm>
          <a:prstGeom prst="rect">
            <a:avLst/>
          </a:prstGeom>
          <a:noFill/>
        </p:spPr>
        <p:txBody>
          <a:bodyPr wrap="square" lIns="68580" tIns="34290" rIns="68580" bIns="34290" rtlCol="0">
            <a:spAutoFit/>
          </a:bodyPr>
          <a:lstStyle/>
          <a:p>
            <a:r>
              <a:rPr lang="en-US" sz="2400" b="1" dirty="0">
                <a:solidFill>
                  <a:srgbClr val="002060"/>
                </a:solidFill>
                <a:latin typeface="Times New Roman" pitchFamily="18" charset="0"/>
                <a:cs typeface="Times New Roman" pitchFamily="18" charset="0"/>
              </a:rPr>
              <a:t>Tác động của con người đến thiên nhiên</a:t>
            </a:r>
          </a:p>
        </p:txBody>
      </p:sp>
      <p:sp>
        <p:nvSpPr>
          <p:cNvPr id="9" name="TextBox 8"/>
          <p:cNvSpPr txBox="1"/>
          <p:nvPr/>
        </p:nvSpPr>
        <p:spPr>
          <a:xfrm>
            <a:off x="1752600" y="4629150"/>
            <a:ext cx="4876800" cy="400110"/>
          </a:xfrm>
          <a:prstGeom prst="rect">
            <a:avLst/>
          </a:prstGeom>
          <a:solidFill>
            <a:srgbClr val="FFFF00"/>
          </a:solidFill>
          <a:ln>
            <a:solidFill>
              <a:srgbClr val="0000FF"/>
            </a:solidFill>
          </a:ln>
        </p:spPr>
        <p:txBody>
          <a:bodyPr wrap="square" rtlCol="0">
            <a:spAutoFit/>
          </a:bodyPr>
          <a:lstStyle/>
          <a:p>
            <a:pPr algn="ctr"/>
            <a:r>
              <a:rPr lang="en-US" sz="2000" b="1" dirty="0">
                <a:latin typeface="Times New Roman" pitchFamily="18" charset="0"/>
                <a:cs typeface="Times New Roman" pitchFamily="18" charset="0"/>
              </a:rPr>
              <a:t>Rác thải vứt tràn lan khắp mọi n</a:t>
            </a:r>
            <a:r>
              <a:rPr lang="vi-VN" sz="2000" b="1" dirty="0">
                <a:latin typeface="Times New Roman" pitchFamily="18" charset="0"/>
                <a:cs typeface="Times New Roman" pitchFamily="18" charset="0"/>
              </a:rPr>
              <a:t>ơi</a:t>
            </a:r>
            <a:endParaRPr lang="en-US" sz="2000" b="1" dirty="0">
              <a:latin typeface="Times New Roman" pitchFamily="18" charset="0"/>
              <a:cs typeface="Times New Roman" pitchFamily="18" charset="0"/>
            </a:endParaRPr>
          </a:p>
        </p:txBody>
      </p:sp>
      <p:pic>
        <p:nvPicPr>
          <p:cNvPr id="16" name="Picture 6" descr="TÁC HẠI của việc Xả Rác gây ra những hậu quả gì ?">
            <a:extLst>
              <a:ext uri="{FF2B5EF4-FFF2-40B4-BE49-F238E27FC236}">
                <a16:creationId xmlns:a16="http://schemas.microsoft.com/office/drawing/2014/main" id="{563FD131-E086-420A-85D8-92FDFFA00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1352551"/>
            <a:ext cx="4495799" cy="3124200"/>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17" name="Picture 2" descr="Ô nhiễm môi trường từ thuốc bảo vệ thực vật - Bài 4: Cần có giải pháp khoa  học, phù hợp - Tạp chí điện tử Môi trường và Cuộc sống">
            <a:extLst>
              <a:ext uri="{FF2B5EF4-FFF2-40B4-BE49-F238E27FC236}">
                <a16:creationId xmlns:a16="http://schemas.microsoft.com/office/drawing/2014/main" id="{793F5285-470E-4A16-890F-CCE42512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52550"/>
            <a:ext cx="4343400" cy="3124200"/>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19" name="Picture 2" descr="Nạn chặt phá rừng trái phép và ảnh hưởng tới thiên nhiên">
            <a:extLst>
              <a:ext uri="{FF2B5EF4-FFF2-40B4-BE49-F238E27FC236}">
                <a16:creationId xmlns:a16="http://schemas.microsoft.com/office/drawing/2014/main" id="{CCD493AA-3BD6-4F8E-8FB8-1FC120A02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78" y="1352550"/>
            <a:ext cx="4479634" cy="3124200"/>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20" name="Picture 4" descr="Tràn lan nạn săn bắt động vật hoang dã - antv">
            <a:extLst>
              <a:ext uri="{FF2B5EF4-FFF2-40B4-BE49-F238E27FC236}">
                <a16:creationId xmlns:a16="http://schemas.microsoft.com/office/drawing/2014/main" id="{E8CB1335-6380-488A-8C81-0F104DFD0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199" y="1352550"/>
            <a:ext cx="4364771" cy="3124200"/>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752600" y="4629150"/>
            <a:ext cx="4876800" cy="400110"/>
          </a:xfrm>
          <a:prstGeom prst="rect">
            <a:avLst/>
          </a:prstGeom>
          <a:solidFill>
            <a:srgbClr val="FFFF00"/>
          </a:solidFill>
          <a:ln>
            <a:solidFill>
              <a:srgbClr val="0000FF"/>
            </a:solidFill>
          </a:ln>
        </p:spPr>
        <p:txBody>
          <a:bodyPr wrap="square" rtlCol="0">
            <a:spAutoFit/>
          </a:bodyPr>
          <a:lstStyle/>
          <a:p>
            <a:pPr algn="ctr"/>
            <a:r>
              <a:rPr lang="en-US" sz="2000" b="1" dirty="0">
                <a:latin typeface="Times New Roman" pitchFamily="18" charset="0"/>
                <a:cs typeface="Times New Roman" pitchFamily="18" charset="0"/>
              </a:rPr>
              <a:t>Ch</a:t>
            </a:r>
            <a:r>
              <a:rPr lang="vi-VN" sz="2000" b="1" dirty="0">
                <a:latin typeface="Times New Roman" pitchFamily="18" charset="0"/>
                <a:cs typeface="Times New Roman" pitchFamily="18" charset="0"/>
              </a:rPr>
              <a:t>ặt</a:t>
            </a:r>
            <a:r>
              <a:rPr lang="en-US" sz="2000" b="1" dirty="0">
                <a:latin typeface="Times New Roman" pitchFamily="18" charset="0"/>
                <a:cs typeface="Times New Roman" pitchFamily="18" charset="0"/>
              </a:rPr>
              <a:t> phá r</a:t>
            </a:r>
            <a:r>
              <a:rPr lang="vi-VN" sz="2000" b="1" dirty="0">
                <a:latin typeface="Times New Roman" pitchFamily="18" charset="0"/>
                <a:cs typeface="Times New Roman" pitchFamily="18" charset="0"/>
              </a:rPr>
              <a:t>ừn</a:t>
            </a:r>
            <a:r>
              <a:rPr lang="en-US" sz="2000" b="1" dirty="0">
                <a:latin typeface="Times New Roman" pitchFamily="18" charset="0"/>
                <a:cs typeface="Times New Roman" pitchFamily="18" charset="0"/>
              </a:rPr>
              <a:t>g và giết hại </a:t>
            </a:r>
            <a:r>
              <a:rPr lang="vi-VN" sz="2000" b="1" dirty="0">
                <a:latin typeface="Times New Roman" pitchFamily="18" charset="0"/>
                <a:cs typeface="Times New Roman" pitchFamily="18" charset="0"/>
              </a:rPr>
              <a:t>độ</a:t>
            </a:r>
            <a:r>
              <a:rPr lang="en-US" sz="2000" b="1" dirty="0">
                <a:latin typeface="Times New Roman" pitchFamily="18" charset="0"/>
                <a:cs typeface="Times New Roman" pitchFamily="18" charset="0"/>
              </a:rPr>
              <a:t>ng vật b</a:t>
            </a:r>
            <a:r>
              <a:rPr lang="vi-VN" sz="2000" b="1" dirty="0">
                <a:latin typeface="Times New Roman" pitchFamily="18" charset="0"/>
                <a:cs typeface="Times New Roman" pitchFamily="18" charset="0"/>
              </a:rPr>
              <a:t>ừa</a:t>
            </a:r>
            <a:r>
              <a:rPr lang="en-US" sz="2000" b="1" dirty="0">
                <a:latin typeface="Times New Roman" pitchFamily="18" charset="0"/>
                <a:cs typeface="Times New Roman" pitchFamily="18" charset="0"/>
              </a:rPr>
              <a:t> bãi</a:t>
            </a:r>
          </a:p>
        </p:txBody>
      </p:sp>
      <p:pic>
        <p:nvPicPr>
          <p:cNvPr id="22" name="Picture 4" descr="CÁC THÀNH PHẦN XẢ THẢI GÂY Ô NHIỄM MÔI TRƯỜNG TỪ NHÀ MÁY NHIỆT ĐIỆN THAN">
            <a:extLst>
              <a:ext uri="{FF2B5EF4-FFF2-40B4-BE49-F238E27FC236}">
                <a16:creationId xmlns:a16="http://schemas.microsoft.com/office/drawing/2014/main" id="{D05CE7EA-D0D4-463A-AE6C-137F2C8B17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352550"/>
            <a:ext cx="4495800" cy="3124200"/>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23" name="Picture 6" descr="Xả thải gây ô nhiễm nguồn nước: Doanh nghiệp có &amp;#39;nhờn&amp;#39; Luật?">
            <a:extLst>
              <a:ext uri="{FF2B5EF4-FFF2-40B4-BE49-F238E27FC236}">
                <a16:creationId xmlns:a16="http://schemas.microsoft.com/office/drawing/2014/main" id="{B2E09777-DAD0-41EE-9EC2-0B464D0752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1" y="1352550"/>
            <a:ext cx="4343400" cy="3124200"/>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752600" y="4629150"/>
            <a:ext cx="4876800" cy="400110"/>
          </a:xfrm>
          <a:prstGeom prst="rect">
            <a:avLst/>
          </a:prstGeom>
          <a:solidFill>
            <a:srgbClr val="FFFF00"/>
          </a:solidFill>
          <a:ln>
            <a:solidFill>
              <a:srgbClr val="0000FF"/>
            </a:solidFill>
          </a:ln>
        </p:spPr>
        <p:txBody>
          <a:bodyPr wrap="square" rtlCol="0">
            <a:spAutoFit/>
          </a:bodyPr>
          <a:lstStyle/>
          <a:p>
            <a:pPr algn="ctr"/>
            <a:r>
              <a:rPr lang="en-US" sz="2000" b="1" dirty="0">
                <a:latin typeface="Times New Roman" pitchFamily="18" charset="0"/>
                <a:cs typeface="Times New Roman" pitchFamily="18" charset="0"/>
              </a:rPr>
              <a:t>Thải các chất </a:t>
            </a:r>
            <a:r>
              <a:rPr lang="vi-VN" sz="2000" b="1" dirty="0">
                <a:latin typeface="Times New Roman" pitchFamily="18" charset="0"/>
                <a:cs typeface="Times New Roman" pitchFamily="18" charset="0"/>
              </a:rPr>
              <a:t>độ</a:t>
            </a:r>
            <a:r>
              <a:rPr lang="en-US" sz="2000" b="1" dirty="0">
                <a:latin typeface="Times New Roman" pitchFamily="18" charset="0"/>
                <a:cs typeface="Times New Roman" pitchFamily="18" charset="0"/>
              </a:rPr>
              <a:t>c hại vào môi tr</a:t>
            </a:r>
            <a:r>
              <a:rPr lang="vi-VN" sz="2000" b="1" dirty="0">
                <a:latin typeface="Times New Roman" pitchFamily="18" charset="0"/>
                <a:cs typeface="Times New Roman" pitchFamily="18" charset="0"/>
              </a:rPr>
              <a:t>ườ</a:t>
            </a:r>
            <a:r>
              <a:rPr lang="en-US" sz="2000" b="1" dirty="0">
                <a:latin typeface="Times New Roman" pitchFamily="18" charset="0"/>
                <a:cs typeface="Times New Roman" pitchFamily="18" charset="0"/>
              </a:rPr>
              <a:t>ng</a:t>
            </a:r>
          </a:p>
        </p:txBody>
      </p:sp>
      <p:sp>
        <p:nvSpPr>
          <p:cNvPr id="5" name="TextBox 4">
            <a:extLst>
              <a:ext uri="{FF2B5EF4-FFF2-40B4-BE49-F238E27FC236}">
                <a16:creationId xmlns:a16="http://schemas.microsoft.com/office/drawing/2014/main" id="{A1F2E38E-28BC-4CFE-FCC0-2BF1D126CD75}"/>
              </a:ext>
            </a:extLst>
          </p:cNvPr>
          <p:cNvSpPr txBox="1"/>
          <p:nvPr/>
        </p:nvSpPr>
        <p:spPr>
          <a:xfrm>
            <a:off x="685800" y="722637"/>
            <a:ext cx="3962399" cy="461665"/>
          </a:xfrm>
          <a:prstGeom prst="rect">
            <a:avLst/>
          </a:prstGeom>
          <a:noFill/>
        </p:spPr>
        <p:txBody>
          <a:bodyPr wrap="square" rtlCol="0">
            <a:spAutoFit/>
          </a:bodyPr>
          <a:lstStyle/>
          <a:p>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cực</a:t>
            </a:r>
            <a:endParaRPr lang="en-US" sz="2400" dirty="0"/>
          </a:p>
        </p:txBody>
      </p:sp>
    </p:spTree>
    <p:extLst>
      <p:ext uri="{BB962C8B-B14F-4D97-AF65-F5344CB8AC3E}">
        <p14:creationId xmlns:p14="http://schemas.microsoft.com/office/powerpoint/2010/main" val="191204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ppt_x</p:attrName>
                                        </p:attrNameLst>
                                      </p:cBhvr>
                                      <p:tavLst>
                                        <p:tav tm="0">
                                          <p:val>
                                            <p:strVal val="#ppt_x-.2"/>
                                          </p:val>
                                        </p:tav>
                                        <p:tav tm="100000">
                                          <p:val>
                                            <p:strVal val="#ppt_x"/>
                                          </p:val>
                                        </p:tav>
                                      </p:tavLst>
                                    </p:anim>
                                    <p:anim calcmode="lin" valueType="num">
                                      <p:cBhvr>
                                        <p:cTn id="1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ppt_x</p:attrName>
                                        </p:attrNameLst>
                                      </p:cBhvr>
                                      <p:tavLst>
                                        <p:tav tm="0">
                                          <p:val>
                                            <p:strVal val="#ppt_x-.2"/>
                                          </p:val>
                                        </p:tav>
                                        <p:tav tm="100000">
                                          <p:val>
                                            <p:strVal val="#ppt_x"/>
                                          </p:val>
                                        </p:tav>
                                      </p:tavLst>
                                    </p:anim>
                                    <p:anim calcmode="lin" valueType="num">
                                      <p:cBhvr>
                                        <p:cTn id="2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1000" fill="hold"/>
                                        <p:tgtEl>
                                          <p:spTgt spid="24"/>
                                        </p:tgtEl>
                                        <p:attrNameLst>
                                          <p:attrName>ppt_x</p:attrName>
                                        </p:attrNameLst>
                                      </p:cBhvr>
                                      <p:tavLst>
                                        <p:tav tm="0">
                                          <p:val>
                                            <p:strVal val="#ppt_x-.2"/>
                                          </p:val>
                                        </p:tav>
                                        <p:tav tm="100000">
                                          <p:val>
                                            <p:strVal val="#ppt_x"/>
                                          </p:val>
                                        </p:tav>
                                      </p:tavLst>
                                    </p:anim>
                                    <p:anim calcmode="lin" valueType="num">
                                      <p:cBhvr>
                                        <p:cTn id="41"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2" dur="1000"/>
                                        <p:tgtEl>
                                          <p:spTgt spid="24"/>
                                        </p:tgtEl>
                                      </p:cBhvr>
                                    </p:animEffect>
                                  </p:childTnLst>
                                </p:cTn>
                              </p:par>
                              <p:par>
                                <p:cTn id="43" presetID="16" presetClass="entr" presetSubtype="21"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819148"/>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lIns="68580" tIns="34290" rIns="68580" bIns="34290" anchor="ctr"/>
          <a:lstStyle/>
          <a:p>
            <a:pPr algn="ctr"/>
            <a:r>
              <a:rPr lang="en-US" sz="2500" b="1" dirty="0">
                <a:latin typeface="Times New Roman" pitchFamily="18" charset="0"/>
              </a:rPr>
              <a:t>TIẾT 49 - BÀI 23. CON NG</a:t>
            </a:r>
            <a:r>
              <a:rPr lang="vi-VN" sz="2500" b="1" dirty="0">
                <a:latin typeface="Times New Roman" pitchFamily="18" charset="0"/>
              </a:rPr>
              <a:t>ƯỜI</a:t>
            </a:r>
            <a:r>
              <a:rPr lang="en-US" sz="2500" b="1" dirty="0">
                <a:latin typeface="Times New Roman" pitchFamily="18" charset="0"/>
              </a:rPr>
              <a:t> VÀ THIÊN NHIÊN</a:t>
            </a:r>
          </a:p>
        </p:txBody>
      </p:sp>
      <p:sp>
        <p:nvSpPr>
          <p:cNvPr id="11" name="Text Box 8"/>
          <p:cNvSpPr txBox="1">
            <a:spLocks noChangeArrowheads="1"/>
          </p:cNvSpPr>
          <p:nvPr/>
        </p:nvSpPr>
        <p:spPr bwMode="auto">
          <a:xfrm>
            <a:off x="0" y="855390"/>
            <a:ext cx="9144000" cy="192360"/>
          </a:xfrm>
          <a:prstGeom prst="rect">
            <a:avLst/>
          </a:prstGeom>
          <a:solidFill>
            <a:srgbClr val="00FFFF"/>
          </a:solidFill>
          <a:ln w="9525">
            <a:noFill/>
            <a:miter lim="800000"/>
            <a:headEnd/>
            <a:tailEnd/>
          </a:ln>
          <a:effectLst/>
        </p:spPr>
        <p:txBody>
          <a:bodyPr lIns="68580" tIns="34290" rIns="68580" bIns="34290">
            <a:spAutoFit/>
          </a:bodyPr>
          <a:lstStyle/>
          <a:p>
            <a:pPr algn="ctr" eaLnBrk="1" hangingPunct="1">
              <a:spcBef>
                <a:spcPct val="50000"/>
              </a:spcBef>
              <a:defRPr/>
            </a:pP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8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305800" y="16502"/>
            <a:ext cx="805542" cy="802648"/>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65314"/>
            <a:ext cx="1056442" cy="884463"/>
          </a:xfrm>
          <a:prstGeom prst="rect">
            <a:avLst/>
          </a:prstGeom>
          <a:noFill/>
          <a:ln w="9525">
            <a:noFill/>
            <a:miter lim="800000"/>
            <a:headEnd/>
            <a:tailEnd/>
          </a:ln>
        </p:spPr>
      </p:pic>
      <p:sp>
        <p:nvSpPr>
          <p:cNvPr id="6" name="TextBox 5"/>
          <p:cNvSpPr txBox="1"/>
          <p:nvPr/>
        </p:nvSpPr>
        <p:spPr>
          <a:xfrm>
            <a:off x="0" y="1022721"/>
            <a:ext cx="6477000" cy="438582"/>
          </a:xfrm>
          <a:prstGeom prst="rect">
            <a:avLst/>
          </a:prstGeom>
          <a:noFill/>
        </p:spPr>
        <p:txBody>
          <a:bodyPr wrap="square" lIns="68580" tIns="34290" rIns="68580" bIns="34290" rtlCol="0">
            <a:spAutoFit/>
          </a:bodyPr>
          <a:lstStyle/>
          <a:p>
            <a:r>
              <a:rPr lang="en-US" sz="2400" b="1" u="sng" dirty="0">
                <a:solidFill>
                  <a:srgbClr val="000099"/>
                </a:solidFill>
                <a:latin typeface="Times New Roman" pitchFamily="18" charset="0"/>
                <a:cs typeface="Times New Roman" pitchFamily="18" charset="0"/>
              </a:rPr>
              <a:t>2. Tác </a:t>
            </a:r>
            <a:r>
              <a:rPr lang="vi-VN" sz="2400" b="1" u="sng" dirty="0">
                <a:solidFill>
                  <a:srgbClr val="000099"/>
                </a:solidFill>
                <a:latin typeface="Times New Roman" pitchFamily="18" charset="0"/>
                <a:cs typeface="Times New Roman" pitchFamily="18" charset="0"/>
              </a:rPr>
              <a:t>độ</a:t>
            </a:r>
            <a:r>
              <a:rPr lang="en-US" sz="2400" b="1" u="sng" dirty="0">
                <a:solidFill>
                  <a:srgbClr val="000099"/>
                </a:solidFill>
                <a:latin typeface="Times New Roman" pitchFamily="18" charset="0"/>
                <a:cs typeface="Times New Roman" pitchFamily="18" charset="0"/>
              </a:rPr>
              <a:t>ng của con ng</a:t>
            </a:r>
            <a:r>
              <a:rPr lang="vi-VN" sz="2400" b="1" u="sng" dirty="0">
                <a:solidFill>
                  <a:srgbClr val="000099"/>
                </a:solidFill>
                <a:latin typeface="Times New Roman" pitchFamily="18" charset="0"/>
                <a:cs typeface="Times New Roman" pitchFamily="18" charset="0"/>
              </a:rPr>
              <a:t>ười </a:t>
            </a:r>
            <a:r>
              <a:rPr lang="en-US" sz="2400" b="1" u="sng" dirty="0" err="1">
                <a:solidFill>
                  <a:srgbClr val="000099"/>
                </a:solidFill>
                <a:latin typeface="Times New Roman" pitchFamily="18" charset="0"/>
                <a:cs typeface="Times New Roman" pitchFamily="18" charset="0"/>
              </a:rPr>
              <a:t>đến</a:t>
            </a:r>
            <a:r>
              <a:rPr lang="vi-VN" sz="2400" b="1" u="sng" dirty="0">
                <a:solidFill>
                  <a:srgbClr val="000099"/>
                </a:solidFill>
                <a:latin typeface="Times New Roman" pitchFamily="18" charset="0"/>
                <a:cs typeface="Times New Roman" pitchFamily="18" charset="0"/>
              </a:rPr>
              <a:t> </a:t>
            </a:r>
            <a:r>
              <a:rPr lang="en-US" sz="2400" b="1" u="sng" dirty="0">
                <a:solidFill>
                  <a:srgbClr val="000099"/>
                </a:solidFill>
                <a:latin typeface="Times New Roman" pitchFamily="18" charset="0"/>
                <a:cs typeface="Times New Roman" pitchFamily="18" charset="0"/>
              </a:rPr>
              <a:t>thiên nhiên</a:t>
            </a:r>
          </a:p>
        </p:txBody>
      </p:sp>
      <p:sp>
        <p:nvSpPr>
          <p:cNvPr id="1025" name="Rectangle 1"/>
          <p:cNvSpPr>
            <a:spLocks noChangeArrowheads="1"/>
          </p:cNvSpPr>
          <p:nvPr/>
        </p:nvSpPr>
        <p:spPr bwMode="auto">
          <a:xfrm>
            <a:off x="0" y="1347178"/>
            <a:ext cx="8915400" cy="35346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lnSpc>
                <a:spcPct val="150000"/>
              </a:lnSpc>
              <a:spcBef>
                <a:spcPct val="0"/>
              </a:spcBef>
              <a:spcAft>
                <a:spcPct val="0"/>
              </a:spcAft>
              <a:buFontTx/>
              <a:buChar char="-"/>
            </a:pPr>
            <a:r>
              <a:rPr kumimoji="0" lang="pt-BR" sz="24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Tiêu cực:</a:t>
            </a:r>
          </a:p>
          <a:p>
            <a:pPr lvl="0" algn="just" eaLnBrk="0" fontAlgn="base" hangingPunct="0">
              <a:lnSpc>
                <a:spcPct val="150000"/>
              </a:lnSpc>
              <a:spcBef>
                <a:spcPct val="0"/>
              </a:spcBef>
              <a:spcAft>
                <a:spcPct val="0"/>
              </a:spcAft>
            </a:pPr>
            <a:r>
              <a:rPr lang="pt-BR" sz="2400" b="1" dirty="0">
                <a:latin typeface="Times New Roman" pitchFamily="18" charset="0"/>
                <a:cs typeface="Times New Roman" pitchFamily="18" charset="0"/>
              </a:rPr>
              <a:t>+</a:t>
            </a:r>
            <a:r>
              <a:rPr lang="pt-BR" sz="3200" b="1" dirty="0">
                <a:latin typeface="Times New Roman" pitchFamily="18" charset="0"/>
                <a:cs typeface="Times New Roman" pitchFamily="18" charset="0"/>
              </a:rPr>
              <a:t> </a:t>
            </a:r>
            <a:r>
              <a:rPr lang="vi-VN" sz="2400" b="1" dirty="0">
                <a:latin typeface="Times New Roman" panose="02020603050405020304" pitchFamily="18" charset="0"/>
                <a:cs typeface="Times New Roman" panose="02020603050405020304" pitchFamily="18" charset="0"/>
              </a:rPr>
              <a:t>Thông qua các hoạt động kinh tế làm biến đổi sâu sắc môi trường đất, nước, không khí, sinh vật,...</a:t>
            </a:r>
            <a:endParaRPr lang="en-US" sz="2400" b="1" dirty="0">
              <a:latin typeface="Times New Roman" panose="02020603050405020304" pitchFamily="18" charset="0"/>
              <a:cs typeface="Times New Roman" panose="02020603050405020304" pitchFamily="18" charset="0"/>
            </a:endParaRPr>
          </a:p>
          <a:p>
            <a:pPr lvl="0" algn="just" eaLnBrk="0" fontAlgn="base" hangingPunct="0">
              <a:lnSpc>
                <a:spcPct val="150000"/>
              </a:lnSpc>
              <a:spcBef>
                <a:spcPct val="0"/>
              </a:spcBef>
              <a:spcAft>
                <a:spcPct val="0"/>
              </a:spcAft>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ô </a:t>
            </a:r>
            <a:r>
              <a:rPr lang="en-US" sz="2400" b="1" dirty="0" err="1">
                <a:latin typeface="Times New Roman" panose="02020603050405020304" pitchFamily="18" charset="0"/>
                <a:cs typeface="Times New Roman" panose="02020603050405020304" pitchFamily="18" charset="0"/>
              </a:rPr>
              <a:t>nhiễm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a:t>
            </a:r>
            <a:endParaRPr kumimoji="0" lang="en-US" sz="40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1000" fill="hold"/>
                                        <p:tgtEl>
                                          <p:spTgt spid="1025"/>
                                        </p:tgtEl>
                                        <p:attrNameLst>
                                          <p:attrName>ppt_x</p:attrName>
                                        </p:attrNameLst>
                                      </p:cBhvr>
                                      <p:tavLst>
                                        <p:tav tm="0">
                                          <p:val>
                                            <p:strVal val="#ppt_x-.2"/>
                                          </p:val>
                                        </p:tav>
                                        <p:tav tm="100000">
                                          <p:val>
                                            <p:strVal val="#ppt_x"/>
                                          </p:val>
                                        </p:tav>
                                      </p:tavLst>
                                    </p:anim>
                                    <p:anim calcmode="lin" valueType="num">
                                      <p:cBhvr>
                                        <p:cTn id="8" dur="1000" fill="hold"/>
                                        <p:tgtEl>
                                          <p:spTgt spid="10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22AF88-F9AC-4DD0-B03F-F45124D75F77}"/>
              </a:ext>
            </a:extLst>
          </p:cNvPr>
          <p:cNvSpPr txBox="1"/>
          <p:nvPr/>
        </p:nvSpPr>
        <p:spPr>
          <a:xfrm>
            <a:off x="281940" y="133350"/>
            <a:ext cx="8580120" cy="900246"/>
          </a:xfrm>
          <a:prstGeom prst="rect">
            <a:avLst/>
          </a:prstGeom>
          <a:noFill/>
          <a:ln>
            <a:solidFill>
              <a:srgbClr val="0000FF"/>
            </a:solidFill>
          </a:ln>
        </p:spPr>
        <p:txBody>
          <a:bodyPr wrap="square" lIns="68580" tIns="34290" rIns="68580" bIns="34290" rtlCol="0">
            <a:spAutoFit/>
          </a:bodyPr>
          <a:lstStyle/>
          <a:p>
            <a:pPr marL="428625" indent="-428625" algn="just">
              <a:buFont typeface="Wingdings" panose="05000000000000000000" pitchFamily="2" charset="2"/>
              <a:buChar char="ü"/>
            </a:pPr>
            <a:r>
              <a:rPr lang="en-US" sz="2700" b="1" dirty="0">
                <a:solidFill>
                  <a:srgbClr val="00B050"/>
                </a:solidFill>
                <a:latin typeface="Times New Roman" pitchFamily="18" charset="0"/>
                <a:cs typeface="Times New Roman" pitchFamily="18" charset="0"/>
              </a:rPr>
              <a:t>Một số hành </a:t>
            </a:r>
            <a:r>
              <a:rPr lang="vi-VN" sz="2700" b="1" dirty="0">
                <a:solidFill>
                  <a:srgbClr val="00B050"/>
                </a:solidFill>
                <a:latin typeface="Times New Roman" pitchFamily="18" charset="0"/>
                <a:cs typeface="Times New Roman" pitchFamily="18" charset="0"/>
              </a:rPr>
              <a:t>độ</a:t>
            </a:r>
            <a:r>
              <a:rPr lang="en-US" sz="2700" b="1" dirty="0">
                <a:solidFill>
                  <a:srgbClr val="00B050"/>
                </a:solidFill>
                <a:latin typeface="Times New Roman" pitchFamily="18" charset="0"/>
                <a:cs typeface="Times New Roman" pitchFamily="18" charset="0"/>
              </a:rPr>
              <a:t>ng nhỏ hàng ngày góp phần bảo vệ môi tr</a:t>
            </a:r>
            <a:r>
              <a:rPr lang="vi-VN" sz="2700" b="1" dirty="0">
                <a:solidFill>
                  <a:srgbClr val="00B050"/>
                </a:solidFill>
                <a:latin typeface="Times New Roman" pitchFamily="18" charset="0"/>
                <a:cs typeface="Times New Roman" pitchFamily="18" charset="0"/>
              </a:rPr>
              <a:t>ư</a:t>
            </a:r>
            <a:r>
              <a:rPr lang="en-US" sz="2700" b="1" dirty="0">
                <a:solidFill>
                  <a:srgbClr val="00B050"/>
                </a:solidFill>
                <a:latin typeface="Times New Roman" pitchFamily="18" charset="0"/>
                <a:cs typeface="Times New Roman" pitchFamily="18" charset="0"/>
              </a:rPr>
              <a:t>ờng.</a:t>
            </a:r>
          </a:p>
        </p:txBody>
      </p:sp>
      <p:pic>
        <p:nvPicPr>
          <p:cNvPr id="4" name="Hình ảnh 13">
            <a:extLst>
              <a:ext uri="{FF2B5EF4-FFF2-40B4-BE49-F238E27FC236}">
                <a16:creationId xmlns:a16="http://schemas.microsoft.com/office/drawing/2014/main" id="{A4FC6F6B-D755-4C73-AC74-29388BB341D0}"/>
              </a:ext>
            </a:extLst>
          </p:cNvPr>
          <p:cNvPicPr/>
          <p:nvPr/>
        </p:nvPicPr>
        <p:blipFill>
          <a:blip r:embed="rId3" cstate="print"/>
          <a:stretch>
            <a:fillRect/>
          </a:stretch>
        </p:blipFill>
        <p:spPr>
          <a:xfrm>
            <a:off x="96679" y="1220226"/>
            <a:ext cx="2623661" cy="1664836"/>
          </a:xfrm>
          <a:prstGeom prst="rect">
            <a:avLst/>
          </a:prstGeom>
        </p:spPr>
      </p:pic>
      <p:pic>
        <p:nvPicPr>
          <p:cNvPr id="5" name="Hình ảnh 7">
            <a:extLst>
              <a:ext uri="{FF2B5EF4-FFF2-40B4-BE49-F238E27FC236}">
                <a16:creationId xmlns:a16="http://schemas.microsoft.com/office/drawing/2014/main" id="{1ADFD99D-293D-4380-9DA4-D7860DD07CB9}"/>
              </a:ext>
            </a:extLst>
          </p:cNvPr>
          <p:cNvPicPr/>
          <p:nvPr/>
        </p:nvPicPr>
        <p:blipFill>
          <a:blip r:embed="rId4"/>
          <a:stretch>
            <a:fillRect/>
          </a:stretch>
        </p:blipFill>
        <p:spPr>
          <a:xfrm>
            <a:off x="2979659" y="1096267"/>
            <a:ext cx="2702003" cy="1664836"/>
          </a:xfrm>
          <a:prstGeom prst="rect">
            <a:avLst/>
          </a:prstGeom>
        </p:spPr>
      </p:pic>
      <p:pic>
        <p:nvPicPr>
          <p:cNvPr id="6" name="Hình ảnh 19">
            <a:extLst>
              <a:ext uri="{FF2B5EF4-FFF2-40B4-BE49-F238E27FC236}">
                <a16:creationId xmlns:a16="http://schemas.microsoft.com/office/drawing/2014/main" id="{D9987FC5-1E56-4B23-B5C8-07BC0814989A}"/>
              </a:ext>
            </a:extLst>
          </p:cNvPr>
          <p:cNvPicPr/>
          <p:nvPr/>
        </p:nvPicPr>
        <p:blipFill>
          <a:blip r:embed="rId5"/>
          <a:stretch>
            <a:fillRect/>
          </a:stretch>
        </p:blipFill>
        <p:spPr>
          <a:xfrm>
            <a:off x="6035040" y="1047750"/>
            <a:ext cx="2630567" cy="1664836"/>
          </a:xfrm>
          <a:prstGeom prst="rect">
            <a:avLst/>
          </a:prstGeom>
        </p:spPr>
      </p:pic>
      <p:pic>
        <p:nvPicPr>
          <p:cNvPr id="7" name="Hình ảnh 20">
            <a:extLst>
              <a:ext uri="{FF2B5EF4-FFF2-40B4-BE49-F238E27FC236}">
                <a16:creationId xmlns:a16="http://schemas.microsoft.com/office/drawing/2014/main" id="{D8E7106B-CE44-41E6-AAF2-E2FD3E333772}"/>
              </a:ext>
            </a:extLst>
          </p:cNvPr>
          <p:cNvPicPr/>
          <p:nvPr/>
        </p:nvPicPr>
        <p:blipFill>
          <a:blip r:embed="rId6" cstate="print"/>
          <a:stretch>
            <a:fillRect/>
          </a:stretch>
        </p:blipFill>
        <p:spPr>
          <a:xfrm>
            <a:off x="758190" y="3207752"/>
            <a:ext cx="2702003" cy="1774373"/>
          </a:xfrm>
          <a:prstGeom prst="rect">
            <a:avLst/>
          </a:prstGeom>
        </p:spPr>
      </p:pic>
      <p:pic>
        <p:nvPicPr>
          <p:cNvPr id="8" name="Hình ảnh 21">
            <a:extLst>
              <a:ext uri="{FF2B5EF4-FFF2-40B4-BE49-F238E27FC236}">
                <a16:creationId xmlns:a16="http://schemas.microsoft.com/office/drawing/2014/main" id="{C5E43C4D-2042-439D-90A1-F86E86764271}"/>
              </a:ext>
            </a:extLst>
          </p:cNvPr>
          <p:cNvPicPr/>
          <p:nvPr/>
        </p:nvPicPr>
        <p:blipFill>
          <a:blip r:embed="rId7"/>
          <a:stretch>
            <a:fillRect/>
          </a:stretch>
        </p:blipFill>
        <p:spPr>
          <a:xfrm>
            <a:off x="4132540" y="3123933"/>
            <a:ext cx="2702003" cy="1783080"/>
          </a:xfrm>
          <a:prstGeom prst="rect">
            <a:avLst/>
          </a:prstGeom>
        </p:spPr>
      </p:pic>
    </p:spTree>
    <p:extLst>
      <p:ext uri="{BB962C8B-B14F-4D97-AF65-F5344CB8AC3E}">
        <p14:creationId xmlns:p14="http://schemas.microsoft.com/office/powerpoint/2010/main" val="28781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728002"/>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lnSpc>
                <a:spcPct val="130000"/>
              </a:lnSpc>
            </a:pPr>
            <a:r>
              <a:rPr lang="en-US" sz="2500" b="1" dirty="0">
                <a:latin typeface="Times New Roman" pitchFamily="18" charset="0"/>
                <a:cs typeface="Times New Roman" pitchFamily="18" charset="0"/>
              </a:rPr>
              <a:t>TIẾT 49 - BÀI 23.  CON NG</a:t>
            </a:r>
            <a:r>
              <a:rPr lang="vi-VN" sz="2500" b="1" dirty="0">
                <a:latin typeface="Times New Roman" pitchFamily="18" charset="0"/>
                <a:cs typeface="Times New Roman" pitchFamily="18" charset="0"/>
              </a:rPr>
              <a:t>ƯỜ</a:t>
            </a:r>
            <a:r>
              <a:rPr lang="en-US" sz="2500" b="1" dirty="0">
                <a:latin typeface="Times New Roman" pitchFamily="18" charset="0"/>
                <a:cs typeface="Times New Roman" pitchFamily="18" charset="0"/>
              </a:rPr>
              <a:t>I VÀ THIÊN NHIÊN </a:t>
            </a:r>
          </a:p>
        </p:txBody>
      </p:sp>
      <p:sp>
        <p:nvSpPr>
          <p:cNvPr id="11" name="Text Box 8"/>
          <p:cNvSpPr txBox="1">
            <a:spLocks noChangeArrowheads="1"/>
          </p:cNvSpPr>
          <p:nvPr/>
        </p:nvSpPr>
        <p:spPr bwMode="auto">
          <a:xfrm>
            <a:off x="0" y="724305"/>
            <a:ext cx="9144000" cy="207749"/>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75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425542" y="16501"/>
            <a:ext cx="685800" cy="848662"/>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2008"/>
            <a:ext cx="871958" cy="730012"/>
          </a:xfrm>
          <a:prstGeom prst="rect">
            <a:avLst/>
          </a:prstGeom>
          <a:noFill/>
          <a:ln w="9525">
            <a:noFill/>
            <a:miter lim="800000"/>
            <a:headEnd/>
            <a:tailEnd/>
          </a:ln>
        </p:spPr>
      </p:pic>
      <p:sp>
        <p:nvSpPr>
          <p:cNvPr id="6" name="TextBox 5"/>
          <p:cNvSpPr txBox="1"/>
          <p:nvPr/>
        </p:nvSpPr>
        <p:spPr>
          <a:xfrm>
            <a:off x="0" y="838202"/>
            <a:ext cx="7881425" cy="461665"/>
          </a:xfrm>
          <a:prstGeom prst="rect">
            <a:avLst/>
          </a:prstGeom>
          <a:noFill/>
        </p:spPr>
        <p:txBody>
          <a:bodyPr wrap="square" rtlCol="0">
            <a:spAutoFit/>
          </a:bodyPr>
          <a:lstStyle/>
          <a:p>
            <a:r>
              <a:rPr lang="en-US" sz="2400" b="1" u="sng" dirty="0">
                <a:solidFill>
                  <a:srgbClr val="000099"/>
                </a:solidFill>
                <a:latin typeface="Times New Roman" pitchFamily="18" charset="0"/>
                <a:cs typeface="Times New Roman" pitchFamily="18" charset="0"/>
              </a:rPr>
              <a:t>III. Khai tác và sử dụng tài nguyên thông minh</a:t>
            </a:r>
          </a:p>
        </p:txBody>
      </p:sp>
      <p:sp>
        <p:nvSpPr>
          <p:cNvPr id="16" name="Rectangle 15">
            <a:extLst>
              <a:ext uri="{FF2B5EF4-FFF2-40B4-BE49-F238E27FC236}">
                <a16:creationId xmlns:a16="http://schemas.microsoft.com/office/drawing/2014/main" id="{AA5FA98F-14F3-42EB-BBB6-E45A43ACC8B0}"/>
              </a:ext>
            </a:extLst>
          </p:cNvPr>
          <p:cNvSpPr/>
          <p:nvPr/>
        </p:nvSpPr>
        <p:spPr>
          <a:xfrm>
            <a:off x="218049" y="1201038"/>
            <a:ext cx="8544952" cy="983283"/>
          </a:xfrm>
          <a:prstGeom prst="rect">
            <a:avLst/>
          </a:prstGeom>
        </p:spPr>
        <p:txBody>
          <a:bodyPr wrap="square">
            <a:spAutoFit/>
          </a:bodyPr>
          <a:lstStyle/>
          <a:p>
            <a:pPr>
              <a:lnSpc>
                <a:spcPct val="107000"/>
              </a:lnSpc>
            </a:pP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Dựa</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23.4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tin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HS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hãy</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b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b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Cho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bền</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vững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itchFamily="18" charset="0"/>
              <a:ea typeface="Times New Roman" panose="02020603050405020304" pitchFamily="18" charset="0"/>
              <a:cs typeface="Times New Roman" pitchFamily="18" charset="0"/>
            </a:endParaRPr>
          </a:p>
        </p:txBody>
      </p:sp>
      <p:sp>
        <p:nvSpPr>
          <p:cNvPr id="3" name="TextBox 2">
            <a:extLst>
              <a:ext uri="{FF2B5EF4-FFF2-40B4-BE49-F238E27FC236}">
                <a16:creationId xmlns:a16="http://schemas.microsoft.com/office/drawing/2014/main" id="{94C2A962-7B1E-2D4D-1E77-30194FA7D3AC}"/>
              </a:ext>
            </a:extLst>
          </p:cNvPr>
          <p:cNvSpPr txBox="1"/>
          <p:nvPr/>
        </p:nvSpPr>
        <p:spPr>
          <a:xfrm>
            <a:off x="218049" y="2257902"/>
            <a:ext cx="8544952" cy="2092881"/>
          </a:xfrm>
          <a:prstGeom prst="rect">
            <a:avLst/>
          </a:prstGeom>
          <a:noFill/>
        </p:spPr>
        <p:txBody>
          <a:bodyPr wrap="square" rtlCol="0">
            <a:spAutoFit/>
          </a:bodyPr>
          <a:lstStyle/>
          <a:p>
            <a:r>
              <a:rPr lang="nl-NL"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P</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hát</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bền</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vững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nhằm</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thỏa</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mãn</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nhu</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cầu</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hệ</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tại</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con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nhưng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làm</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tổn</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hại</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tới</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khả</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năng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đáp</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ứng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nhu</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cầu</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hệ</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tương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lai</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0000FF"/>
              </a:solidFill>
              <a:ea typeface="Calibri" panose="020F0502020204030204" pitchFamily="34" charset="0"/>
              <a:cs typeface="Times New Roman" panose="02020603050405020304"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barn(inVertical)">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p:cTn id="26"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728002"/>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lnSpc>
                <a:spcPct val="130000"/>
              </a:lnSpc>
            </a:pPr>
            <a:r>
              <a:rPr lang="en-US" sz="2500" b="1" dirty="0">
                <a:latin typeface="Times New Roman" pitchFamily="18" charset="0"/>
                <a:cs typeface="Times New Roman" pitchFamily="18" charset="0"/>
              </a:rPr>
              <a:t>TIẾT 49 - BÀI 23. CON NG</a:t>
            </a:r>
            <a:r>
              <a:rPr lang="vi-VN" sz="2500" b="1" dirty="0">
                <a:latin typeface="Times New Roman" pitchFamily="18" charset="0"/>
                <a:cs typeface="Times New Roman" pitchFamily="18" charset="0"/>
              </a:rPr>
              <a:t>ƯỜ</a:t>
            </a:r>
            <a:r>
              <a:rPr lang="en-US" sz="2500" b="1" dirty="0">
                <a:latin typeface="Times New Roman" pitchFamily="18" charset="0"/>
                <a:cs typeface="Times New Roman" pitchFamily="18" charset="0"/>
              </a:rPr>
              <a:t>I VÀ THIÊN NHIÊN </a:t>
            </a:r>
          </a:p>
        </p:txBody>
      </p:sp>
      <p:sp>
        <p:nvSpPr>
          <p:cNvPr id="11" name="Text Box 8"/>
          <p:cNvSpPr txBox="1">
            <a:spLocks noChangeArrowheads="1"/>
          </p:cNvSpPr>
          <p:nvPr/>
        </p:nvSpPr>
        <p:spPr bwMode="auto">
          <a:xfrm>
            <a:off x="0" y="724305"/>
            <a:ext cx="9144000" cy="207749"/>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75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425542" y="16501"/>
            <a:ext cx="685800" cy="848662"/>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2008"/>
            <a:ext cx="871958" cy="730012"/>
          </a:xfrm>
          <a:prstGeom prst="rect">
            <a:avLst/>
          </a:prstGeom>
          <a:noFill/>
          <a:ln w="9525">
            <a:noFill/>
            <a:miter lim="800000"/>
            <a:headEnd/>
            <a:tailEnd/>
          </a:ln>
        </p:spPr>
      </p:pic>
      <p:sp>
        <p:nvSpPr>
          <p:cNvPr id="6" name="TextBox 5"/>
          <p:cNvSpPr txBox="1"/>
          <p:nvPr/>
        </p:nvSpPr>
        <p:spPr>
          <a:xfrm>
            <a:off x="0" y="838202"/>
            <a:ext cx="7881425" cy="461665"/>
          </a:xfrm>
          <a:prstGeom prst="rect">
            <a:avLst/>
          </a:prstGeom>
          <a:noFill/>
        </p:spPr>
        <p:txBody>
          <a:bodyPr wrap="square" rtlCol="0">
            <a:spAutoFit/>
          </a:bodyPr>
          <a:lstStyle/>
          <a:p>
            <a:r>
              <a:rPr lang="en-US" sz="2400" b="1" u="sng" dirty="0">
                <a:solidFill>
                  <a:srgbClr val="000099"/>
                </a:solidFill>
                <a:latin typeface="Times New Roman" pitchFamily="18" charset="0"/>
                <a:cs typeface="Times New Roman" pitchFamily="18" charset="0"/>
              </a:rPr>
              <a:t>III. Khai tác và sử dụng tài nguyên thông minh</a:t>
            </a:r>
          </a:p>
        </p:txBody>
      </p:sp>
      <p:grpSp>
        <p:nvGrpSpPr>
          <p:cNvPr id="4" name="Group 3">
            <a:extLst>
              <a:ext uri="{FF2B5EF4-FFF2-40B4-BE49-F238E27FC236}">
                <a16:creationId xmlns:a16="http://schemas.microsoft.com/office/drawing/2014/main" id="{5E3A0D2E-BDC7-922B-B063-3641175BAB80}"/>
              </a:ext>
            </a:extLst>
          </p:cNvPr>
          <p:cNvGrpSpPr/>
          <p:nvPr/>
        </p:nvGrpSpPr>
        <p:grpSpPr>
          <a:xfrm>
            <a:off x="1447799" y="1656358"/>
            <a:ext cx="5791201" cy="3125194"/>
            <a:chOff x="6266184" y="4069726"/>
            <a:chExt cx="4664085" cy="2756341"/>
          </a:xfrm>
        </p:grpSpPr>
        <p:pic>
          <p:nvPicPr>
            <p:cNvPr id="5" name="Picture 4">
              <a:extLst>
                <a:ext uri="{FF2B5EF4-FFF2-40B4-BE49-F238E27FC236}">
                  <a16:creationId xmlns:a16="http://schemas.microsoft.com/office/drawing/2014/main" id="{4EEF8863-12CD-7F06-F14C-B11E4FFD3B8F}"/>
                </a:ext>
              </a:extLst>
            </p:cNvPr>
            <p:cNvPicPr>
              <a:picLocks noChangeAspect="1"/>
            </p:cNvPicPr>
            <p:nvPr/>
          </p:nvPicPr>
          <p:blipFill rotWithShape="1">
            <a:blip r:embed="rId4"/>
            <a:srcRect b="12695"/>
            <a:stretch/>
          </p:blipFill>
          <p:spPr>
            <a:xfrm>
              <a:off x="6266184" y="4069726"/>
              <a:ext cx="4664085" cy="2387009"/>
            </a:xfrm>
            <a:prstGeom prst="rect">
              <a:avLst/>
            </a:prstGeom>
          </p:spPr>
        </p:pic>
        <p:sp>
          <p:nvSpPr>
            <p:cNvPr id="7" name="TextBox 6">
              <a:extLst>
                <a:ext uri="{FF2B5EF4-FFF2-40B4-BE49-F238E27FC236}">
                  <a16:creationId xmlns:a16="http://schemas.microsoft.com/office/drawing/2014/main" id="{79827B6A-6623-D479-76D7-69C65CADFB5D}"/>
                </a:ext>
              </a:extLst>
            </p:cNvPr>
            <p:cNvSpPr txBox="1"/>
            <p:nvPr/>
          </p:nvSpPr>
          <p:spPr>
            <a:xfrm>
              <a:off x="6459397" y="6456735"/>
              <a:ext cx="4277658" cy="369332"/>
            </a:xfrm>
            <a:prstGeom prst="rect">
              <a:avLst/>
            </a:prstGeom>
            <a:noFill/>
          </p:spPr>
          <p:txBody>
            <a:bodyPr wrap="square" rtlCol="0">
              <a:spAutoFit/>
            </a:bodyPr>
            <a:lstStyle/>
            <a:p>
              <a:r>
                <a:rPr lang="en-US">
                  <a:solidFill>
                    <a:srgbClr val="3745F7"/>
                  </a:solidFill>
                  <a:latin typeface="Arial" panose="020B0604020202020204" pitchFamily="34" charset="0"/>
                  <a:cs typeface="Arial" panose="020B0604020202020204" pitchFamily="34" charset="0"/>
                </a:rPr>
                <a:t>Hình 23.4. S</a:t>
              </a:r>
              <a:r>
                <a:rPr lang="vi-VN">
                  <a:solidFill>
                    <a:srgbClr val="3745F7"/>
                  </a:solidFill>
                  <a:latin typeface="Arial" panose="020B0604020202020204" pitchFamily="34" charset="0"/>
                  <a:cs typeface="Arial" panose="020B0604020202020204" pitchFamily="34" charset="0"/>
                </a:rPr>
                <a:t>ơ</a:t>
              </a:r>
              <a:r>
                <a:rPr lang="en-US">
                  <a:solidFill>
                    <a:srgbClr val="3745F7"/>
                  </a:solidFill>
                  <a:latin typeface="Arial" panose="020B0604020202020204" pitchFamily="34" charset="0"/>
                  <a:cs typeface="Arial" panose="020B0604020202020204" pitchFamily="34" charset="0"/>
                </a:rPr>
                <a:t> đồ về phát triển bền vững</a:t>
              </a:r>
            </a:p>
          </p:txBody>
        </p:sp>
      </p:grpSp>
    </p:spTree>
    <p:extLst>
      <p:ext uri="{BB962C8B-B14F-4D97-AF65-F5344CB8AC3E}">
        <p14:creationId xmlns:p14="http://schemas.microsoft.com/office/powerpoint/2010/main" val="104559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DB0A-A042-AA25-2A55-13999EAA3B51}"/>
              </a:ext>
            </a:extLst>
          </p:cNvPr>
          <p:cNvSpPr>
            <a:spLocks noGrp="1"/>
          </p:cNvSpPr>
          <p:nvPr>
            <p:ph type="title"/>
          </p:nvPr>
        </p:nvSpPr>
        <p:spPr>
          <a:xfrm>
            <a:off x="457200" y="742950"/>
            <a:ext cx="8229600" cy="1219200"/>
          </a:xfrm>
        </p:spPr>
        <p:txBody>
          <a:bodyPr>
            <a:noAutofit/>
          </a:bodyPr>
          <a:lstStyle/>
          <a:p>
            <a:pPr algn="l" eaLnBrk="1" hangingPunct="1">
              <a:lnSpc>
                <a:spcPct val="107000"/>
              </a:lnSpc>
              <a:spcAft>
                <a:spcPts val="800"/>
              </a:spcAft>
            </a:pPr>
            <a:b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Dựa</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23.4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tin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HS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hãy</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b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b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Giải</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thích</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tại</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sao</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phải</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đặt</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mục</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bền</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vững</a:t>
            </a:r>
            <a: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br>
              <a:rPr lang="en-US" alt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b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89A8BCB-8556-1CCB-5D55-B24534C3D1D3}"/>
              </a:ext>
            </a:extLst>
          </p:cNvPr>
          <p:cNvSpPr>
            <a:spLocks noGrp="1"/>
          </p:cNvSpPr>
          <p:nvPr>
            <p:ph idx="1"/>
          </p:nvPr>
        </p:nvSpPr>
        <p:spPr>
          <a:xfrm>
            <a:off x="457200" y="2038350"/>
            <a:ext cx="8229600" cy="2556272"/>
          </a:xfrm>
        </p:spPr>
        <p:txBody>
          <a:bodyPr>
            <a:normAutofit fontScale="25000" lnSpcReduction="20000"/>
          </a:bodyPr>
          <a:lstStyle/>
          <a:p>
            <a:pPr marL="0" indent="0">
              <a:buNone/>
            </a:pP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Phải</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đặt</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mục</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tiêu</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bền</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vững</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vì</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Con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luôn</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khai</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thác</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liên</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tục</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tài</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nguyên</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thiên</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nhiên</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nhằm</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phục</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vụ</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nhu</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cầu</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Tài</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nguyên</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phải</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vô</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28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ận</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mà</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dần</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cạn</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9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kiệt</a:t>
            </a:r>
            <a:r>
              <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en-US" altLang="en-US" sz="9600" dirty="0">
                <a:solidFill>
                  <a:srgbClr val="00B050"/>
                </a:solidFill>
                <a:ea typeface="Calibri" panose="020F0502020204030204" pitchFamily="34" charset="0"/>
                <a:cs typeface="Times New Roman" panose="02020603050405020304" pitchFamily="18" charset="0"/>
              </a:rPr>
              <a:t>- </a:t>
            </a:r>
            <a:r>
              <a:rPr lang="en-US" sz="9600" dirty="0">
                <a:solidFill>
                  <a:srgbClr val="00B050"/>
                </a:solidFill>
              </a:rPr>
              <a:t> </a:t>
            </a:r>
            <a:r>
              <a:rPr lang="en-US" sz="9600" dirty="0" err="1">
                <a:solidFill>
                  <a:srgbClr val="00B050"/>
                </a:solidFill>
                <a:latin typeface="Times New Roman" panose="02020603050405020304" pitchFamily="18" charset="0"/>
                <a:cs typeface="Times New Roman" panose="02020603050405020304" pitchFamily="18" charset="0"/>
              </a:rPr>
              <a:t>Khai</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thác</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tài</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nguyên</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thiên</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nhiên</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hợp</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lí</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tiết</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kiệm</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phát</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triển</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công</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nghệ</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tìm</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tài</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nguyên</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thay</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thế</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sẽ</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thúc</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đẩy</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sự</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phát</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triển</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kinh</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tế</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bền</a:t>
            </a:r>
            <a:r>
              <a:rPr lang="en-US" sz="9600" dirty="0">
                <a:solidFill>
                  <a:srgbClr val="00B050"/>
                </a:solidFill>
                <a:latin typeface="Times New Roman" panose="02020603050405020304" pitchFamily="18" charset="0"/>
                <a:cs typeface="Times New Roman" panose="02020603050405020304" pitchFamily="18" charset="0"/>
              </a:rPr>
              <a:t> </a:t>
            </a:r>
            <a:r>
              <a:rPr lang="en-US" sz="9600" dirty="0" err="1">
                <a:solidFill>
                  <a:srgbClr val="00B050"/>
                </a:solidFill>
                <a:latin typeface="Times New Roman" panose="02020603050405020304" pitchFamily="18" charset="0"/>
                <a:cs typeface="Times New Roman" panose="02020603050405020304" pitchFamily="18" charset="0"/>
              </a:rPr>
              <a:t>vững</a:t>
            </a:r>
            <a:r>
              <a:rPr lang="en-US" sz="9600" dirty="0">
                <a:solidFill>
                  <a:srgbClr val="00B050"/>
                </a:solidFill>
                <a:latin typeface="Times New Roman" panose="02020603050405020304" pitchFamily="18" charset="0"/>
                <a:cs typeface="Times New Roman" panose="02020603050405020304" pitchFamily="18" charset="0"/>
              </a:rPr>
              <a:t>.</a:t>
            </a:r>
            <a:endParaRPr lang="en-US" altLang="en-US" sz="9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BB96B71F-B563-B727-4DDF-C3FC36D4EC17}"/>
              </a:ext>
            </a:extLst>
          </p:cNvPr>
          <p:cNvSpPr txBox="1"/>
          <p:nvPr/>
        </p:nvSpPr>
        <p:spPr>
          <a:xfrm>
            <a:off x="533400" y="211311"/>
            <a:ext cx="8153400" cy="738664"/>
          </a:xfrm>
          <a:prstGeom prst="rect">
            <a:avLst/>
          </a:prstGeom>
          <a:noFill/>
        </p:spPr>
        <p:txBody>
          <a:bodyPr wrap="square" rtlCol="0">
            <a:spAutoFit/>
          </a:bodyPr>
          <a:lstStyle/>
          <a:p>
            <a:r>
              <a:rPr lang="en-US" altLang="en-US" sz="2400" b="1" u="sng" dirty="0" err="1">
                <a:solidFill>
                  <a:srgbClr val="0000FF"/>
                </a:solidFill>
                <a:latin typeface="Times New Roman" panose="02020603050405020304" pitchFamily="18" charset="0"/>
                <a:cs typeface="Times New Roman" panose="02020603050405020304" pitchFamily="18" charset="0"/>
              </a:rPr>
              <a:t>III.Khai</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thác</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và</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bảo</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vệ</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tài</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nguyên</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thông</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minh</a:t>
            </a:r>
            <a:endParaRPr lang="en-US" altLang="en-US" sz="2400" b="1" u="sng" dirty="0">
              <a:solidFill>
                <a:srgbClr val="0000FF"/>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7483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98214-FB48-BA56-C970-C0A2B6298C0A}"/>
              </a:ext>
            </a:extLst>
          </p:cNvPr>
          <p:cNvSpPr>
            <a:spLocks noGrp="1"/>
          </p:cNvSpPr>
          <p:nvPr>
            <p:ph type="title"/>
          </p:nvPr>
        </p:nvSpPr>
        <p:spPr>
          <a:xfrm>
            <a:off x="457200" y="57150"/>
            <a:ext cx="8366593" cy="876299"/>
          </a:xfrm>
        </p:spPr>
        <p:txBody>
          <a:bodyPr>
            <a:noAutofit/>
          </a:bodyPr>
          <a:lstStyle/>
          <a:p>
            <a:pPr algn="l"/>
            <a:br>
              <a:rPr lang="en-US" sz="2400" dirty="0">
                <a:cs typeface="Arial" panose="020B0604020202020204" pitchFamily="34" charset="0"/>
              </a:rPr>
            </a:br>
            <a:r>
              <a:rPr lang="vi-VN" sz="2400" b="1" dirty="0">
                <a:cs typeface="Arial" panose="020B0604020202020204" pitchFamily="34" charset="0"/>
              </a:rPr>
              <a:t>Em hãy cho biết các hoạt động kinh tế trong hình 23.5 có đáp ứng được mục tiêu phát triển bền vững hay không? Tại sao?</a:t>
            </a:r>
            <a:br>
              <a:rPr lang="en-US" sz="2400" b="1" dirty="0">
                <a:cs typeface="Arial" panose="020B0604020202020204" pitchFamily="34" charset="0"/>
              </a:rPr>
            </a:br>
            <a:endParaRPr lang="en-US" sz="2400" b="1" dirty="0"/>
          </a:p>
        </p:txBody>
      </p:sp>
      <p:sp>
        <p:nvSpPr>
          <p:cNvPr id="3" name="Content Placeholder 2">
            <a:extLst>
              <a:ext uri="{FF2B5EF4-FFF2-40B4-BE49-F238E27FC236}">
                <a16:creationId xmlns:a16="http://schemas.microsoft.com/office/drawing/2014/main" id="{4A65780A-CEE7-F17A-0246-D334984C3161}"/>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9F59CC1C-4E55-0849-4425-A47BFFA535C7}"/>
              </a:ext>
            </a:extLst>
          </p:cNvPr>
          <p:cNvGrpSpPr/>
          <p:nvPr/>
        </p:nvGrpSpPr>
        <p:grpSpPr>
          <a:xfrm>
            <a:off x="228601" y="895350"/>
            <a:ext cx="8534400" cy="4042169"/>
            <a:chOff x="2369913" y="2280493"/>
            <a:chExt cx="8404541" cy="3608291"/>
          </a:xfrm>
        </p:grpSpPr>
        <p:pic>
          <p:nvPicPr>
            <p:cNvPr id="5" name="Picture 4">
              <a:extLst>
                <a:ext uri="{FF2B5EF4-FFF2-40B4-BE49-F238E27FC236}">
                  <a16:creationId xmlns:a16="http://schemas.microsoft.com/office/drawing/2014/main" id="{65532221-DCA1-5EC5-0F02-F247AD212130}"/>
                </a:ext>
              </a:extLst>
            </p:cNvPr>
            <p:cNvPicPr>
              <a:picLocks noChangeAspect="1"/>
            </p:cNvPicPr>
            <p:nvPr/>
          </p:nvPicPr>
          <p:blipFill rotWithShape="1">
            <a:blip r:embed="rId2"/>
            <a:srcRect b="11637"/>
            <a:stretch/>
          </p:blipFill>
          <p:spPr>
            <a:xfrm>
              <a:off x="2369913" y="2280493"/>
              <a:ext cx="8239287" cy="3327094"/>
            </a:xfrm>
            <a:prstGeom prst="rect">
              <a:avLst/>
            </a:prstGeom>
          </p:spPr>
        </p:pic>
        <p:sp>
          <p:nvSpPr>
            <p:cNvPr id="6" name="TextBox 5">
              <a:extLst>
                <a:ext uri="{FF2B5EF4-FFF2-40B4-BE49-F238E27FC236}">
                  <a16:creationId xmlns:a16="http://schemas.microsoft.com/office/drawing/2014/main" id="{DCC56F7E-7279-22D8-D27C-E966EF8373C6}"/>
                </a:ext>
              </a:extLst>
            </p:cNvPr>
            <p:cNvSpPr txBox="1"/>
            <p:nvPr/>
          </p:nvSpPr>
          <p:spPr>
            <a:xfrm>
              <a:off x="2434687" y="5519452"/>
              <a:ext cx="8339767" cy="369332"/>
            </a:xfrm>
            <a:prstGeom prst="rect">
              <a:avLst/>
            </a:prstGeom>
            <a:noFill/>
          </p:spPr>
          <p:txBody>
            <a:bodyPr wrap="square" rtlCol="0">
              <a:spAutoFit/>
            </a:bodyPr>
            <a:lstStyle/>
            <a:p>
              <a:r>
                <a:rPr lang="en-US">
                  <a:solidFill>
                    <a:srgbClr val="3745F7"/>
                  </a:solidFill>
                  <a:latin typeface="Arial" panose="020B0604020202020204" pitchFamily="34" charset="0"/>
                  <a:cs typeface="Arial" panose="020B0604020202020204" pitchFamily="34" charset="0"/>
                </a:rPr>
                <a:t>Hình 23.5. Một số hoạt động khai thác tài nguyên thiên nhiên hợp lí ở n</a:t>
              </a:r>
              <a:r>
                <a:rPr lang="vi-VN">
                  <a:solidFill>
                    <a:srgbClr val="3745F7"/>
                  </a:solidFill>
                  <a:latin typeface="Arial" panose="020B0604020202020204" pitchFamily="34" charset="0"/>
                  <a:cs typeface="Arial" panose="020B0604020202020204" pitchFamily="34" charset="0"/>
                </a:rPr>
                <a:t>ư</a:t>
              </a:r>
              <a:r>
                <a:rPr lang="en-US">
                  <a:solidFill>
                    <a:srgbClr val="3745F7"/>
                  </a:solidFill>
                  <a:latin typeface="Arial" panose="020B0604020202020204" pitchFamily="34" charset="0"/>
                  <a:cs typeface="Arial" panose="020B0604020202020204" pitchFamily="34" charset="0"/>
                </a:rPr>
                <a:t>ớc ta</a:t>
              </a:r>
            </a:p>
          </p:txBody>
        </p:sp>
      </p:grpSp>
    </p:spTree>
    <p:extLst>
      <p:ext uri="{BB962C8B-B14F-4D97-AF65-F5344CB8AC3E}">
        <p14:creationId xmlns:p14="http://schemas.microsoft.com/office/powerpoint/2010/main" val="140198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5">
            <a:extLst>
              <a:ext uri="{FF2B5EF4-FFF2-40B4-BE49-F238E27FC236}">
                <a16:creationId xmlns:a16="http://schemas.microsoft.com/office/drawing/2014/main" id="{49006E54-3B1F-48E1-97D3-CEBD20C36161}"/>
              </a:ext>
            </a:extLst>
          </p:cNvPr>
          <p:cNvPicPr/>
          <p:nvPr/>
        </p:nvPicPr>
        <p:blipFill>
          <a:blip r:embed="rId2"/>
          <a:stretch>
            <a:fillRect/>
          </a:stretch>
        </p:blipFill>
        <p:spPr>
          <a:xfrm>
            <a:off x="2667000" y="1657350"/>
            <a:ext cx="6096000" cy="3352800"/>
          </a:xfrm>
          <a:prstGeom prst="rect">
            <a:avLst/>
          </a:prstGeom>
        </p:spPr>
      </p:pic>
      <p:sp>
        <p:nvSpPr>
          <p:cNvPr id="4" name="TextBox 3"/>
          <p:cNvSpPr txBox="1"/>
          <p:nvPr/>
        </p:nvSpPr>
        <p:spPr>
          <a:xfrm>
            <a:off x="0" y="0"/>
            <a:ext cx="9144000" cy="1612942"/>
          </a:xfrm>
          <a:prstGeom prst="rect">
            <a:avLst/>
          </a:prstGeom>
          <a:noFill/>
        </p:spPr>
        <p:txBody>
          <a:bodyPr wrap="square" rtlCol="0">
            <a:spAutoFit/>
          </a:bodyPr>
          <a:lstStyle/>
          <a:p>
            <a:pPr algn="ctr">
              <a:lnSpc>
                <a:spcPct val="130000"/>
              </a:lnSpc>
            </a:pPr>
            <a:r>
              <a:rPr lang="en-US" sz="4000" b="1" dirty="0">
                <a:solidFill>
                  <a:srgbClr val="0000FF"/>
                </a:solidFill>
                <a:latin typeface="Times New Roman" pitchFamily="18" charset="0"/>
                <a:cs typeface="Times New Roman" pitchFamily="18" charset="0"/>
              </a:rPr>
              <a:t>TIẾT 49 - BÀI 23. </a:t>
            </a:r>
          </a:p>
          <a:p>
            <a:pPr algn="ctr">
              <a:lnSpc>
                <a:spcPct val="130000"/>
              </a:lnSpc>
            </a:pPr>
            <a:r>
              <a:rPr lang="en-US" sz="4000" b="1" dirty="0">
                <a:solidFill>
                  <a:srgbClr val="0000FF"/>
                </a:solidFill>
                <a:latin typeface="Times New Roman" pitchFamily="18" charset="0"/>
                <a:cs typeface="Times New Roman" pitchFamily="18" charset="0"/>
              </a:rPr>
              <a:t>CON NG</a:t>
            </a:r>
            <a:r>
              <a:rPr lang="vi-VN" sz="4000" b="1" dirty="0">
                <a:solidFill>
                  <a:srgbClr val="0000FF"/>
                </a:solidFill>
                <a:latin typeface="Times New Roman" pitchFamily="18" charset="0"/>
                <a:cs typeface="Times New Roman" pitchFamily="18" charset="0"/>
              </a:rPr>
              <a:t>ƯỜI</a:t>
            </a:r>
            <a:r>
              <a:rPr lang="en-US" sz="4000" b="1" dirty="0">
                <a:solidFill>
                  <a:srgbClr val="0000FF"/>
                </a:solidFill>
                <a:latin typeface="Times New Roman" pitchFamily="18" charset="0"/>
                <a:cs typeface="Times New Roman" pitchFamily="18" charset="0"/>
              </a:rPr>
              <a:t> VÀ THIÊN NHIÊN</a:t>
            </a:r>
          </a:p>
        </p:txBody>
      </p:sp>
      <p:pic>
        <p:nvPicPr>
          <p:cNvPr id="5" name="Picture 4">
            <a:extLst>
              <a:ext uri="{FF2B5EF4-FFF2-40B4-BE49-F238E27FC236}">
                <a16:creationId xmlns:a16="http://schemas.microsoft.com/office/drawing/2014/main" id="{5E5A8A95-546B-4212-AB52-CF71021F1CA7}"/>
              </a:ext>
            </a:extLst>
          </p:cNvPr>
          <p:cNvPicPr>
            <a:picLocks noChangeAspect="1"/>
          </p:cNvPicPr>
          <p:nvPr/>
        </p:nvPicPr>
        <p:blipFill rotWithShape="1">
          <a:blip r:embed="rId3"/>
          <a:srcRect l="25455" t="61086" r="65909" b="27563"/>
          <a:stretch/>
        </p:blipFill>
        <p:spPr>
          <a:xfrm>
            <a:off x="152400" y="1733550"/>
            <a:ext cx="2190129" cy="1584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par>
                                <p:cTn id="10" presetID="29"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par>
                                <p:cTn id="15" presetID="29"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ppt_x</p:attrName>
                                        </p:attrNameLst>
                                      </p:cBhvr>
                                      <p:tavLst>
                                        <p:tav tm="0">
                                          <p:val>
                                            <p:strVal val="#ppt_x-.2"/>
                                          </p:val>
                                        </p:tav>
                                        <p:tav tm="100000">
                                          <p:val>
                                            <p:strVal val="#ppt_x"/>
                                          </p:val>
                                        </p:tav>
                                      </p:tavLst>
                                    </p:anim>
                                    <p:anim calcmode="lin" valueType="num">
                                      <p:cBhvr>
                                        <p:cTn id="1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2507-C56D-4F0A-8E2B-12A2BC230D6C}"/>
              </a:ext>
            </a:extLst>
          </p:cNvPr>
          <p:cNvSpPr>
            <a:spLocks noGrp="1"/>
          </p:cNvSpPr>
          <p:nvPr>
            <p:ph type="title"/>
          </p:nvPr>
        </p:nvSpPr>
        <p:spPr>
          <a:xfrm>
            <a:off x="457200" y="819150"/>
            <a:ext cx="8229600" cy="1130289"/>
          </a:xfrm>
        </p:spPr>
        <p:txBody>
          <a:bodyPr>
            <a:noAutofit/>
          </a:bodyPr>
          <a:lstStyle/>
          <a:p>
            <a:pPr algn="l"/>
            <a:r>
              <a:rPr lang="vi-VN" sz="2800" b="1" dirty="0">
                <a:solidFill>
                  <a:schemeClr val="accent1"/>
                </a:solidFill>
                <a:cs typeface="Arial" panose="020B0604020202020204" pitchFamily="34" charset="0"/>
              </a:rPr>
              <a:t>C</a:t>
            </a:r>
            <a:r>
              <a:rPr lang="en-US" sz="2800" b="1" dirty="0" err="1">
                <a:solidFill>
                  <a:schemeClr val="accent1"/>
                </a:solidFill>
                <a:cs typeface="Arial" panose="020B0604020202020204" pitchFamily="34" charset="0"/>
              </a:rPr>
              <a:t>ác</a:t>
            </a:r>
            <a:r>
              <a:rPr lang="en-US" sz="2800" b="1" dirty="0">
                <a:solidFill>
                  <a:schemeClr val="accent1"/>
                </a:solidFill>
                <a:cs typeface="Arial" panose="020B0604020202020204" pitchFamily="34" charset="0"/>
              </a:rPr>
              <a:t> </a:t>
            </a:r>
            <a:r>
              <a:rPr lang="en-US" sz="2800" b="1" dirty="0" err="1">
                <a:solidFill>
                  <a:schemeClr val="accent1"/>
                </a:solidFill>
                <a:cs typeface="Arial" panose="020B0604020202020204" pitchFamily="34" charset="0"/>
              </a:rPr>
              <a:t>hoạt</a:t>
            </a:r>
            <a:r>
              <a:rPr lang="en-US" sz="2800" b="1" dirty="0">
                <a:solidFill>
                  <a:schemeClr val="accent1"/>
                </a:solidFill>
                <a:cs typeface="Arial" panose="020B0604020202020204" pitchFamily="34" charset="0"/>
              </a:rPr>
              <a:t> </a:t>
            </a:r>
            <a:r>
              <a:rPr lang="en-US" sz="2800" b="1" dirty="0" err="1">
                <a:solidFill>
                  <a:schemeClr val="accent1"/>
                </a:solidFill>
                <a:cs typeface="Arial" panose="020B0604020202020204" pitchFamily="34" charset="0"/>
              </a:rPr>
              <a:t>động</a:t>
            </a:r>
            <a:r>
              <a:rPr lang="vi-VN" sz="2800" b="1" dirty="0">
                <a:solidFill>
                  <a:schemeClr val="accent1"/>
                </a:solidFill>
                <a:cs typeface="Arial" panose="020B0604020202020204" pitchFamily="34" charset="0"/>
              </a:rPr>
              <a:t> đáp ứng được mục tiêu phát triển kinh tế bền vững.</a:t>
            </a:r>
            <a:endParaRPr lang="en-US" sz="2800" b="1" dirty="0">
              <a:solidFill>
                <a:schemeClr val="accent1"/>
              </a:solidFill>
            </a:endParaRPr>
          </a:p>
        </p:txBody>
      </p:sp>
      <p:sp>
        <p:nvSpPr>
          <p:cNvPr id="3" name="Content Placeholder 2">
            <a:extLst>
              <a:ext uri="{FF2B5EF4-FFF2-40B4-BE49-F238E27FC236}">
                <a16:creationId xmlns:a16="http://schemas.microsoft.com/office/drawing/2014/main" id="{2E471F4E-2DFF-7958-E846-D093502A2B97}"/>
              </a:ext>
            </a:extLst>
          </p:cNvPr>
          <p:cNvSpPr>
            <a:spLocks noGrp="1"/>
          </p:cNvSpPr>
          <p:nvPr>
            <p:ph idx="1"/>
          </p:nvPr>
        </p:nvSpPr>
        <p:spPr>
          <a:xfrm>
            <a:off x="457200" y="1894791"/>
            <a:ext cx="8229600" cy="2658159"/>
          </a:xfrm>
        </p:spPr>
        <p:txBody>
          <a:bodyPr>
            <a:normAutofit/>
          </a:bodyPr>
          <a:lstStyle/>
          <a:p>
            <a:pPr marL="0" indent="0">
              <a:buNone/>
            </a:pPr>
            <a:r>
              <a:rPr lang="vi-VN" sz="2800" dirty="0">
                <a:solidFill>
                  <a:srgbClr val="3745F7"/>
                </a:solidFill>
                <a:latin typeface="+mj-lt"/>
                <a:cs typeface="Arial" panose="020B0604020202020204" pitchFamily="34" charset="0"/>
              </a:rPr>
              <a:t>- Vì đây là các hoạt động khai thác tài nguyên thiên nhiên hợp lí (sử dụng nguồn năng lượng sạch, du lịch tự nhiên), không làm cạn kiệt nguồn tài nguyên thiên nhiên mà còn làm cho các nguồn tài nguyên thiên nhiên này trở nên phong phú, đa dạng hơn.</a:t>
            </a:r>
            <a:endParaRPr lang="en-US" sz="2800" dirty="0">
              <a:solidFill>
                <a:srgbClr val="3745F7"/>
              </a:solidFill>
              <a:latin typeface="+mj-lt"/>
            </a:endParaRPr>
          </a:p>
          <a:p>
            <a:endParaRPr lang="en-US" dirty="0"/>
          </a:p>
        </p:txBody>
      </p:sp>
      <p:sp>
        <p:nvSpPr>
          <p:cNvPr id="5" name="TextBox 4">
            <a:extLst>
              <a:ext uri="{FF2B5EF4-FFF2-40B4-BE49-F238E27FC236}">
                <a16:creationId xmlns:a16="http://schemas.microsoft.com/office/drawing/2014/main" id="{3136C65C-1237-11FB-2EB7-7FD03DBEF7F3}"/>
              </a:ext>
            </a:extLst>
          </p:cNvPr>
          <p:cNvSpPr txBox="1"/>
          <p:nvPr/>
        </p:nvSpPr>
        <p:spPr>
          <a:xfrm>
            <a:off x="457200" y="241417"/>
            <a:ext cx="7772400" cy="738664"/>
          </a:xfrm>
          <a:prstGeom prst="rect">
            <a:avLst/>
          </a:prstGeom>
          <a:noFill/>
        </p:spPr>
        <p:txBody>
          <a:bodyPr wrap="square" rtlCol="0">
            <a:spAutoFit/>
          </a:bodyPr>
          <a:lstStyle/>
          <a:p>
            <a:r>
              <a:rPr lang="en-US" altLang="en-US" sz="2400" b="1" u="sng" dirty="0" err="1">
                <a:solidFill>
                  <a:srgbClr val="0000FF"/>
                </a:solidFill>
                <a:latin typeface="Times New Roman" panose="02020603050405020304" pitchFamily="18" charset="0"/>
                <a:cs typeface="Times New Roman" panose="02020603050405020304" pitchFamily="18" charset="0"/>
              </a:rPr>
              <a:t>III.Khai</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thác</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và</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bảo</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vệ</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tài</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nguyên</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thông</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minh</a:t>
            </a:r>
            <a:endParaRPr lang="en-US" altLang="en-US" sz="2400" b="1" u="sng" dirty="0">
              <a:solidFill>
                <a:srgbClr val="0000FF"/>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17367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Box 5"/>
          <p:cNvSpPr txBox="1">
            <a:spLocks noChangeArrowheads="1"/>
          </p:cNvSpPr>
          <p:nvPr/>
        </p:nvSpPr>
        <p:spPr bwMode="auto">
          <a:xfrm>
            <a:off x="9526" y="-19050"/>
            <a:ext cx="6928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u="sng" dirty="0" err="1">
                <a:solidFill>
                  <a:srgbClr val="0000FF"/>
                </a:solidFill>
                <a:latin typeface="Times New Roman" panose="02020603050405020304" pitchFamily="18" charset="0"/>
                <a:cs typeface="Times New Roman" panose="02020603050405020304" pitchFamily="18" charset="0"/>
              </a:rPr>
              <a:t>III.Khai</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thác</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và</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bảo</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vệ</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tài</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nguyên</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thông</a:t>
            </a:r>
            <a:r>
              <a:rPr lang="en-US" altLang="en-US" sz="2400" b="1" u="sng" dirty="0">
                <a:solidFill>
                  <a:srgbClr val="0000FF"/>
                </a:solidFill>
                <a:latin typeface="Times New Roman" panose="02020603050405020304" pitchFamily="18" charset="0"/>
                <a:cs typeface="Times New Roman" panose="02020603050405020304" pitchFamily="18" charset="0"/>
              </a:rPr>
              <a:t> minh</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4" y="506339"/>
            <a:ext cx="4101612" cy="33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78594" y="3938588"/>
            <a:ext cx="4101612"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b="1" dirty="0">
                <a:solidFill>
                  <a:schemeClr val="tx1"/>
                </a:solidFill>
                <a:latin typeface="Times New Roman" panose="02020603050405020304" pitchFamily="18" charset="0"/>
                <a:cs typeface="Times New Roman" panose="02020603050405020304" pitchFamily="18" charset="0"/>
              </a:rPr>
              <a:t>K</a:t>
            </a:r>
            <a:r>
              <a:rPr lang="vi-VN" b="1" dirty="0">
                <a:solidFill>
                  <a:schemeClr val="tx1"/>
                </a:solidFill>
                <a:latin typeface="Times New Roman" panose="02020603050405020304" pitchFamily="18" charset="0"/>
                <a:cs typeface="Times New Roman" panose="02020603050405020304" pitchFamily="18" charset="0"/>
              </a:rPr>
              <a:t>hai thác năng lượng mặt trời, năng lượn</a:t>
            </a:r>
            <a:r>
              <a:rPr lang="en-US" b="1" dirty="0">
                <a:solidFill>
                  <a:schemeClr val="tx1"/>
                </a:solidFill>
                <a:latin typeface="Times New Roman" panose="02020603050405020304" pitchFamily="18" charset="0"/>
                <a:cs typeface="Times New Roman" panose="02020603050405020304" pitchFamily="18" charset="0"/>
              </a:rPr>
              <a:t>g </a:t>
            </a:r>
            <a:r>
              <a:rPr lang="vi-VN" b="1" dirty="0">
                <a:solidFill>
                  <a:schemeClr val="tx1"/>
                </a:solidFill>
                <a:latin typeface="Times New Roman" panose="02020603050405020304" pitchFamily="18" charset="0"/>
                <a:cs typeface="Times New Roman" panose="02020603050405020304" pitchFamily="18" charset="0"/>
              </a:rPr>
              <a:t>gió ở </a:t>
            </a:r>
            <a:r>
              <a:rPr lang="en-US" b="1" dirty="0">
                <a:solidFill>
                  <a:schemeClr val="tx1"/>
                </a:solidFill>
                <a:latin typeface="Times New Roman" panose="02020603050405020304" pitchFamily="18" charset="0"/>
                <a:cs typeface="Times New Roman" panose="02020603050405020304" pitchFamily="18" charset="0"/>
              </a:rPr>
              <a:t>N</a:t>
            </a:r>
            <a:r>
              <a:rPr lang="vi-VN" b="1" dirty="0">
                <a:solidFill>
                  <a:schemeClr val="tx1"/>
                </a:solidFill>
                <a:latin typeface="Times New Roman" panose="02020603050405020304" pitchFamily="18" charset="0"/>
                <a:cs typeface="Times New Roman" panose="02020603050405020304" pitchFamily="18" charset="0"/>
              </a:rPr>
              <a:t>inh </a:t>
            </a:r>
            <a:r>
              <a:rPr lang="en-US" b="1" dirty="0">
                <a:solidFill>
                  <a:schemeClr val="tx1"/>
                </a:solidFill>
                <a:latin typeface="Times New Roman" panose="02020603050405020304" pitchFamily="18" charset="0"/>
                <a:cs typeface="Times New Roman" panose="02020603050405020304" pitchFamily="18" charset="0"/>
              </a:rPr>
              <a:t>T</a:t>
            </a:r>
            <a:r>
              <a:rPr lang="vi-VN" b="1" dirty="0">
                <a:solidFill>
                  <a:schemeClr val="tx1"/>
                </a:solidFill>
                <a:latin typeface="Times New Roman" panose="02020603050405020304" pitchFamily="18" charset="0"/>
                <a:cs typeface="Times New Roman" panose="02020603050405020304" pitchFamily="18" charset="0"/>
              </a:rPr>
              <a:t>huận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Việt</a:t>
            </a:r>
            <a:r>
              <a:rPr lang="en-US" b="1" dirty="0">
                <a:solidFill>
                  <a:schemeClr val="tx1"/>
                </a:solidFill>
                <a:latin typeface="Times New Roman" panose="02020603050405020304" pitchFamily="18" charset="0"/>
                <a:cs typeface="Times New Roman" panose="02020603050405020304" pitchFamily="18" charset="0"/>
              </a:rPr>
              <a:t> Nam)</a:t>
            </a:r>
          </a:p>
        </p:txBody>
      </p:sp>
      <p:sp>
        <p:nvSpPr>
          <p:cNvPr id="2" name="Rectangle 1"/>
          <p:cNvSpPr/>
          <p:nvPr/>
        </p:nvSpPr>
        <p:spPr>
          <a:xfrm>
            <a:off x="4407494" y="1393962"/>
            <a:ext cx="4572000" cy="2831929"/>
          </a:xfrm>
          <a:prstGeom prst="rect">
            <a:avLst/>
          </a:prstGeom>
        </p:spPr>
        <p:txBody>
          <a:bodyPr>
            <a:spAutoFit/>
          </a:bodyPr>
          <a:lstStyle/>
          <a:p>
            <a:pPr>
              <a:lnSpc>
                <a:spcPct val="107000"/>
              </a:lnSpc>
              <a:buSzPts val="1000"/>
              <a:tabLst>
                <a:tab pos="342900" algn="l"/>
              </a:tabLst>
            </a:pP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tận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tận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609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Box 5"/>
          <p:cNvSpPr txBox="1">
            <a:spLocks noChangeArrowheads="1"/>
          </p:cNvSpPr>
          <p:nvPr/>
        </p:nvSpPr>
        <p:spPr bwMode="auto">
          <a:xfrm>
            <a:off x="9526" y="-19050"/>
            <a:ext cx="6928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u="sng" dirty="0" err="1">
                <a:solidFill>
                  <a:srgbClr val="0000FF"/>
                </a:solidFill>
                <a:latin typeface="Times New Roman" panose="02020603050405020304" pitchFamily="18" charset="0"/>
                <a:cs typeface="Times New Roman" panose="02020603050405020304" pitchFamily="18" charset="0"/>
              </a:rPr>
              <a:t>III.Khai</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thác</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và</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bảo</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vệ</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tài</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nguyên</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thông</a:t>
            </a:r>
            <a:r>
              <a:rPr lang="en-US" altLang="en-US" sz="2400" b="1" u="sng" dirty="0">
                <a:solidFill>
                  <a:srgbClr val="0000FF"/>
                </a:solidFill>
                <a:latin typeface="Times New Roman" panose="02020603050405020304" pitchFamily="18" charset="0"/>
                <a:cs typeface="Times New Roman" panose="02020603050405020304" pitchFamily="18" charset="0"/>
              </a:rPr>
              <a:t> minh</a:t>
            </a: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602" y="419100"/>
            <a:ext cx="5226098" cy="395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704602" y="4425698"/>
            <a:ext cx="5226098"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b="1" dirty="0" err="1">
                <a:solidFill>
                  <a:schemeClr val="tx1"/>
                </a:solidFill>
                <a:latin typeface="Times New Roman" panose="02020603050405020304" pitchFamily="18" charset="0"/>
                <a:cs typeface="Times New Roman" panose="02020603050405020304" pitchFamily="18" charset="0"/>
              </a:rPr>
              <a:t>Sản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xuất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lúa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hoạt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động</a:t>
            </a:r>
            <a:r>
              <a:rPr lang="en-US" b="1" dirty="0">
                <a:solidFill>
                  <a:schemeClr val="tx1"/>
                </a:solidFill>
                <a:latin typeface="Times New Roman" panose="02020603050405020304" pitchFamily="18" charset="0"/>
                <a:cs typeface="Times New Roman" panose="02020603050405020304" pitchFamily="18" charset="0"/>
              </a:rPr>
              <a:t> du </a:t>
            </a:r>
            <a:r>
              <a:rPr lang="en-US" b="1" dirty="0" err="1">
                <a:solidFill>
                  <a:schemeClr val="tx1"/>
                </a:solidFill>
                <a:latin typeface="Times New Roman" panose="02020603050405020304" pitchFamily="18" charset="0"/>
                <a:cs typeface="Times New Roman" panose="02020603050405020304" pitchFamily="18" charset="0"/>
              </a:rPr>
              <a:t>lịch</a:t>
            </a:r>
            <a:r>
              <a:rPr lang="en-US" b="1" dirty="0">
                <a:solidFill>
                  <a:schemeClr val="tx1"/>
                </a:solidFill>
                <a:latin typeface="Times New Roman" panose="02020603050405020304" pitchFamily="18" charset="0"/>
                <a:cs typeface="Times New Roman" panose="02020603050405020304" pitchFamily="18" charset="0"/>
              </a:rPr>
              <a:t> ở Tam </a:t>
            </a:r>
            <a:r>
              <a:rPr lang="en-US" b="1" dirty="0" err="1">
                <a:solidFill>
                  <a:schemeClr val="tx1"/>
                </a:solidFill>
                <a:latin typeface="Times New Roman" panose="02020603050405020304" pitchFamily="18" charset="0"/>
                <a:cs typeface="Times New Roman" panose="02020603050405020304" pitchFamily="18" charset="0"/>
              </a:rPr>
              <a:t>Cốc</a:t>
            </a:r>
            <a:endParaRPr lang="en-US" b="1" dirty="0">
              <a:solidFill>
                <a:schemeClr val="tx1"/>
              </a:solidFill>
              <a:latin typeface="Times New Roman" panose="02020603050405020304" pitchFamily="18" charset="0"/>
              <a:cs typeface="Times New Roman" panose="02020603050405020304" pitchFamily="18" charset="0"/>
            </a:endParaRPr>
          </a:p>
          <a:p>
            <a:pPr algn="ctr">
              <a:defRPr/>
            </a:pPr>
            <a:r>
              <a:rPr lang="en-US" b="1" dirty="0" err="1">
                <a:solidFill>
                  <a:schemeClr val="tx1"/>
                </a:solidFill>
                <a:latin typeface="Times New Roman" panose="02020603050405020304" pitchFamily="18" charset="0"/>
                <a:cs typeface="Times New Roman" panose="02020603050405020304" pitchFamily="18" charset="0"/>
              </a:rPr>
              <a:t>Ninh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Bình</a:t>
            </a:r>
            <a:r>
              <a:rPr lang="en-US" b="1" dirty="0">
                <a:solidFill>
                  <a:schemeClr val="tx1"/>
                </a:solidFill>
                <a:latin typeface="Times New Roman" panose="02020603050405020304" pitchFamily="18" charset="0"/>
                <a:cs typeface="Times New Roman" panose="02020603050405020304" pitchFamily="18" charset="0"/>
              </a:rPr>
              <a:t> ( </a:t>
            </a:r>
            <a:r>
              <a:rPr lang="en-US" b="1" dirty="0" err="1">
                <a:solidFill>
                  <a:schemeClr val="tx1"/>
                </a:solidFill>
                <a:latin typeface="Times New Roman" panose="02020603050405020304" pitchFamily="18" charset="0"/>
                <a:cs typeface="Times New Roman" panose="02020603050405020304" pitchFamily="18" charset="0"/>
              </a:rPr>
              <a:t>Việt</a:t>
            </a:r>
            <a:r>
              <a:rPr lang="en-US" b="1" dirty="0">
                <a:solidFill>
                  <a:schemeClr val="tx1"/>
                </a:solidFill>
                <a:latin typeface="Times New Roman" panose="02020603050405020304" pitchFamily="18" charset="0"/>
                <a:cs typeface="Times New Roman" panose="02020603050405020304" pitchFamily="18" charset="0"/>
              </a:rPr>
              <a:t> Nam)</a:t>
            </a:r>
          </a:p>
        </p:txBody>
      </p:sp>
      <p:sp>
        <p:nvSpPr>
          <p:cNvPr id="2" name="Rectangle 1"/>
          <p:cNvSpPr/>
          <p:nvPr/>
        </p:nvSpPr>
        <p:spPr>
          <a:xfrm>
            <a:off x="164507" y="772256"/>
            <a:ext cx="3476002" cy="3622274"/>
          </a:xfrm>
          <a:prstGeom prst="rect">
            <a:avLst/>
          </a:prstGeom>
        </p:spPr>
        <p:txBody>
          <a:bodyPr wrap="square">
            <a:spAutoFit/>
          </a:bodyPr>
          <a:lstStyle/>
          <a:p>
            <a:pPr>
              <a:lnSpc>
                <a:spcPct val="107000"/>
              </a:lnSpc>
              <a:buSzPts val="1000"/>
              <a:tabLst>
                <a:tab pos="342900" algn="l"/>
              </a:tabLst>
            </a:pP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lúa</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nghề</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hầu</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khan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hiếm</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999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571499"/>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lnSpc>
                <a:spcPct val="130000"/>
              </a:lnSpc>
            </a:pPr>
            <a:r>
              <a:rPr lang="en-US" sz="2500" b="1" dirty="0">
                <a:latin typeface="Times New Roman" pitchFamily="18" charset="0"/>
                <a:cs typeface="Times New Roman" pitchFamily="18" charset="0"/>
              </a:rPr>
              <a:t>TIẾT 49 - BÀI 23. CON NG</a:t>
            </a:r>
            <a:r>
              <a:rPr lang="vi-VN" sz="2500" b="1" dirty="0">
                <a:latin typeface="Times New Roman" pitchFamily="18" charset="0"/>
                <a:cs typeface="Times New Roman" pitchFamily="18" charset="0"/>
              </a:rPr>
              <a:t>ƯỜ</a:t>
            </a:r>
            <a:r>
              <a:rPr lang="en-US" sz="2500" b="1" dirty="0">
                <a:latin typeface="Times New Roman" pitchFamily="18" charset="0"/>
                <a:cs typeface="Times New Roman" pitchFamily="18" charset="0"/>
              </a:rPr>
              <a:t>I VÀ THIÊN NHIÊN </a:t>
            </a:r>
          </a:p>
        </p:txBody>
      </p:sp>
      <p:sp>
        <p:nvSpPr>
          <p:cNvPr id="11" name="Text Box 8"/>
          <p:cNvSpPr txBox="1">
            <a:spLocks noChangeArrowheads="1"/>
          </p:cNvSpPr>
          <p:nvPr/>
        </p:nvSpPr>
        <p:spPr bwMode="auto">
          <a:xfrm>
            <a:off x="0" y="608244"/>
            <a:ext cx="9144000" cy="207749"/>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75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425542" y="16502"/>
            <a:ext cx="685800" cy="554999"/>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65313"/>
            <a:ext cx="819150" cy="685800"/>
          </a:xfrm>
          <a:prstGeom prst="rect">
            <a:avLst/>
          </a:prstGeom>
          <a:noFill/>
          <a:ln w="9525">
            <a:noFill/>
            <a:miter lim="800000"/>
            <a:headEnd/>
            <a:tailEnd/>
          </a:ln>
        </p:spPr>
      </p:pic>
      <p:sp>
        <p:nvSpPr>
          <p:cNvPr id="6" name="TextBox 5"/>
          <p:cNvSpPr txBox="1"/>
          <p:nvPr/>
        </p:nvSpPr>
        <p:spPr>
          <a:xfrm>
            <a:off x="0" y="838202"/>
            <a:ext cx="7881425" cy="461665"/>
          </a:xfrm>
          <a:prstGeom prst="rect">
            <a:avLst/>
          </a:prstGeom>
          <a:noFill/>
        </p:spPr>
        <p:txBody>
          <a:bodyPr wrap="square" rtlCol="0">
            <a:spAutoFit/>
          </a:bodyPr>
          <a:lstStyle/>
          <a:p>
            <a:r>
              <a:rPr lang="en-US" sz="2400" b="1" u="sng" dirty="0">
                <a:solidFill>
                  <a:srgbClr val="000099"/>
                </a:solidFill>
                <a:latin typeface="Times New Roman" pitchFamily="18" charset="0"/>
                <a:cs typeface="Times New Roman" pitchFamily="18" charset="0"/>
              </a:rPr>
              <a:t>III. Khai thác và sử dụng tài nguyên thông minh</a:t>
            </a:r>
          </a:p>
        </p:txBody>
      </p:sp>
      <p:pic>
        <p:nvPicPr>
          <p:cNvPr id="17" name="Picture 16"/>
          <p:cNvPicPr/>
          <p:nvPr/>
        </p:nvPicPr>
        <p:blipFill>
          <a:blip r:embed="rId4"/>
          <a:srcRect/>
          <a:stretch>
            <a:fillRect/>
          </a:stretch>
        </p:blipFill>
        <p:spPr bwMode="auto">
          <a:xfrm>
            <a:off x="3945993" y="1352550"/>
            <a:ext cx="5054704" cy="3163180"/>
          </a:xfrm>
          <a:prstGeom prst="rect">
            <a:avLst/>
          </a:prstGeom>
          <a:noFill/>
          <a:ln w="9525">
            <a:solidFill>
              <a:srgbClr val="0000FF"/>
            </a:solidFill>
            <a:miter lim="800000"/>
            <a:headEnd/>
            <a:tailEnd/>
          </a:ln>
        </p:spPr>
      </p:pic>
      <p:sp>
        <p:nvSpPr>
          <p:cNvPr id="18" name="TextBox 17">
            <a:extLst>
              <a:ext uri="{FF2B5EF4-FFF2-40B4-BE49-F238E27FC236}">
                <a16:creationId xmlns:a16="http://schemas.microsoft.com/office/drawing/2014/main" id="{C767621A-4D3F-4D2D-B628-763BFA64C31D}"/>
              </a:ext>
            </a:extLst>
          </p:cNvPr>
          <p:cNvSpPr txBox="1"/>
          <p:nvPr/>
        </p:nvSpPr>
        <p:spPr>
          <a:xfrm>
            <a:off x="4294163" y="4575516"/>
            <a:ext cx="4357469" cy="553998"/>
          </a:xfrm>
          <a:prstGeom prst="rect">
            <a:avLst/>
          </a:prstGeom>
          <a:solidFill>
            <a:srgbClr val="FFFF00"/>
          </a:solidFill>
          <a:ln>
            <a:solidFill>
              <a:srgbClr val="0000FF"/>
            </a:solidFill>
          </a:ln>
        </p:spPr>
        <p:txBody>
          <a:bodyPr wrap="square" rtlCol="0">
            <a:spAutoFit/>
          </a:bodyPr>
          <a:lstStyle/>
          <a:p>
            <a:pPr algn="ctr"/>
            <a:r>
              <a:rPr lang="en-US" sz="1500" b="1" dirty="0">
                <a:latin typeface="Times New Roman" pitchFamily="18" charset="0"/>
                <a:cs typeface="Times New Roman" pitchFamily="18" charset="0"/>
              </a:rPr>
              <a:t>Một số giải pháp khai thác tài nguyên thiên nhiên </a:t>
            </a:r>
          </a:p>
          <a:p>
            <a:pPr algn="ctr"/>
            <a:r>
              <a:rPr lang="en-US" sz="1500" b="1" dirty="0">
                <a:latin typeface="Times New Roman" pitchFamily="18" charset="0"/>
                <a:cs typeface="Times New Roman" pitchFamily="18" charset="0"/>
              </a:rPr>
              <a:t>phục vụ phát triển bền vững</a:t>
            </a:r>
          </a:p>
        </p:txBody>
      </p:sp>
      <p:sp>
        <p:nvSpPr>
          <p:cNvPr id="14" name="Rectangle 13">
            <a:extLst>
              <a:ext uri="{FF2B5EF4-FFF2-40B4-BE49-F238E27FC236}">
                <a16:creationId xmlns:a16="http://schemas.microsoft.com/office/drawing/2014/main" id="{F8F50527-DFFE-4386-B046-52C27AF79556}"/>
              </a:ext>
            </a:extLst>
          </p:cNvPr>
          <p:cNvSpPr/>
          <p:nvPr/>
        </p:nvSpPr>
        <p:spPr>
          <a:xfrm>
            <a:off x="21103" y="1158334"/>
            <a:ext cx="2722098" cy="3228063"/>
          </a:xfrm>
          <a:prstGeom prst="rect">
            <a:avLst/>
          </a:prstGeom>
        </p:spPr>
        <p:txBody>
          <a:bodyPr wrap="square">
            <a:spAutoFit/>
          </a:bodyPr>
          <a:lstStyle/>
          <a:p>
            <a:pPr algn="just">
              <a:lnSpc>
                <a:spcPct val="150000"/>
              </a:lnSpc>
            </a:pP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Dựa</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23.6,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bền</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vững</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algn="just">
              <a:lnSpc>
                <a:spcPct val="150000"/>
              </a:lnSpc>
            </a:pP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ppt_x</p:attrName>
                                        </p:attrNameLst>
                                      </p:cBhvr>
                                      <p:tavLst>
                                        <p:tav tm="0">
                                          <p:val>
                                            <p:strVal val="#ppt_x-.2"/>
                                          </p:val>
                                        </p:tav>
                                        <p:tav tm="100000">
                                          <p:val>
                                            <p:strVal val="#ppt_x"/>
                                          </p:val>
                                        </p:tav>
                                      </p:tavLst>
                                    </p:anim>
                                    <p:anim calcmode="lin" valueType="num">
                                      <p:cBhvr>
                                        <p:cTn id="1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
                                        </p:tgtEl>
                                      </p:cBhvr>
                                    </p:animEffect>
                                  </p:childTnLst>
                                </p:cTn>
                              </p:par>
                              <p:par>
                                <p:cTn id="15" presetID="29" presetClass="exit" presetSubtype="0" fill="hold" nodeType="withEffect">
                                  <p:stCondLst>
                                    <p:cond delay="0"/>
                                  </p:stCondLst>
                                  <p:childTnLst>
                                    <p:anim calcmode="lin" valueType="num">
                                      <p:cBhvr>
                                        <p:cTn id="16" dur="1000"/>
                                        <p:tgtEl>
                                          <p:spTgt spid="17"/>
                                        </p:tgtEl>
                                        <p:attrNameLst>
                                          <p:attrName>ppt_x</p:attrName>
                                        </p:attrNameLst>
                                      </p:cBhvr>
                                      <p:tavLst>
                                        <p:tav tm="0">
                                          <p:val>
                                            <p:strVal val="ppt_x"/>
                                          </p:val>
                                        </p:tav>
                                        <p:tav tm="100000">
                                          <p:val>
                                            <p:strVal val="ppt_x-.2"/>
                                          </p:val>
                                        </p:tav>
                                      </p:tavLst>
                                    </p:anim>
                                    <p:anim calcmode="lin" valueType="num">
                                      <p:cBhvr>
                                        <p:cTn id="17" dur="1000"/>
                                        <p:tgtEl>
                                          <p:spTgt spid="17"/>
                                        </p:tgtEl>
                                        <p:attrNameLst>
                                          <p:attrName>ppt_y</p:attrName>
                                        </p:attrNameLst>
                                      </p:cBhvr>
                                      <p:tavLst>
                                        <p:tav tm="0">
                                          <p:val>
                                            <p:strVal val="ppt_y"/>
                                          </p:val>
                                        </p:tav>
                                        <p:tav tm="100000">
                                          <p:val>
                                            <p:strVal val="ppt_y"/>
                                          </p:val>
                                        </p:tav>
                                      </p:tavLst>
                                    </p:anim>
                                    <p:animEffect transition="out" filter="fade">
                                      <p:cBhvr>
                                        <p:cTn id="18" dur="1000"/>
                                        <p:tgtEl>
                                          <p:spTgt spid="17"/>
                                        </p:tgtEl>
                                      </p:cBhvr>
                                    </p:animEffect>
                                    <p:set>
                                      <p:cBhvr>
                                        <p:cTn id="19" dur="1" fill="hold">
                                          <p:stCondLst>
                                            <p:cond delay="999"/>
                                          </p:stCondLst>
                                        </p:cTn>
                                        <p:tgtEl>
                                          <p:spTgt spid="17"/>
                                        </p:tgtEl>
                                        <p:attrNameLst>
                                          <p:attrName>style.visibility</p:attrName>
                                        </p:attrNameLst>
                                      </p:cBhvr>
                                      <p:to>
                                        <p:strVal val="hidden"/>
                                      </p:to>
                                    </p:set>
                                  </p:childTnLst>
                                </p:cTn>
                              </p:par>
                              <p:par>
                                <p:cTn id="20" presetID="29" presetClass="exit" presetSubtype="0" fill="hold" grpId="1" nodeType="withEffect">
                                  <p:stCondLst>
                                    <p:cond delay="0"/>
                                  </p:stCondLst>
                                  <p:childTnLst>
                                    <p:anim calcmode="lin" valueType="num">
                                      <p:cBhvr>
                                        <p:cTn id="21" dur="1000"/>
                                        <p:tgtEl>
                                          <p:spTgt spid="18"/>
                                        </p:tgtEl>
                                        <p:attrNameLst>
                                          <p:attrName>ppt_x</p:attrName>
                                        </p:attrNameLst>
                                      </p:cBhvr>
                                      <p:tavLst>
                                        <p:tav tm="0">
                                          <p:val>
                                            <p:strVal val="ppt_x"/>
                                          </p:val>
                                        </p:tav>
                                        <p:tav tm="100000">
                                          <p:val>
                                            <p:strVal val="ppt_x-.2"/>
                                          </p:val>
                                        </p:tav>
                                      </p:tavLst>
                                    </p:anim>
                                    <p:anim calcmode="lin" valueType="num">
                                      <p:cBhvr>
                                        <p:cTn id="22" dur="1000"/>
                                        <p:tgtEl>
                                          <p:spTgt spid="18"/>
                                        </p:tgtEl>
                                        <p:attrNameLst>
                                          <p:attrName>ppt_y</p:attrName>
                                        </p:attrNameLst>
                                      </p:cBhvr>
                                      <p:tavLst>
                                        <p:tav tm="0">
                                          <p:val>
                                            <p:strVal val="ppt_y"/>
                                          </p:val>
                                        </p:tav>
                                        <p:tav tm="100000">
                                          <p:val>
                                            <p:strVal val="ppt_y"/>
                                          </p:val>
                                        </p:tav>
                                      </p:tavLst>
                                    </p:anim>
                                    <p:animEffect transition="out" filter="fade">
                                      <p:cBhvr>
                                        <p:cTn id="23" dur="1000"/>
                                        <p:tgtEl>
                                          <p:spTgt spid="18"/>
                                        </p:tgtEl>
                                      </p:cBhvr>
                                    </p:animEffect>
                                    <p:set>
                                      <p:cBhvr>
                                        <p:cTn id="24" dur="1" fill="hold">
                                          <p:stCondLst>
                                            <p:cond delay="9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ppt_x</p:attrName>
                                        </p:attrNameLst>
                                      </p:cBhvr>
                                      <p:tavLst>
                                        <p:tav tm="0">
                                          <p:val>
                                            <p:strVal val="#ppt_x-.2"/>
                                          </p:val>
                                        </p:tav>
                                        <p:tav tm="100000">
                                          <p:val>
                                            <p:strVal val="#ppt_x"/>
                                          </p:val>
                                        </p:tav>
                                      </p:tavLst>
                                    </p:anim>
                                    <p:anim calcmode="lin" valueType="num">
                                      <p:cBhvr>
                                        <p:cTn id="3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728002"/>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lnSpc>
                <a:spcPct val="130000"/>
              </a:lnSpc>
            </a:pPr>
            <a:r>
              <a:rPr lang="en-US" sz="2500" b="1" dirty="0">
                <a:latin typeface="Times New Roman" pitchFamily="18" charset="0"/>
                <a:cs typeface="Times New Roman" pitchFamily="18" charset="0"/>
              </a:rPr>
              <a:t>TIẾT 49 - BÀI 23. CON NG</a:t>
            </a:r>
            <a:r>
              <a:rPr lang="vi-VN" sz="2500" b="1" dirty="0">
                <a:latin typeface="Times New Roman" pitchFamily="18" charset="0"/>
                <a:cs typeface="Times New Roman" pitchFamily="18" charset="0"/>
              </a:rPr>
              <a:t>ƯỜ</a:t>
            </a:r>
            <a:r>
              <a:rPr lang="en-US" sz="2500" b="1" dirty="0">
                <a:latin typeface="Times New Roman" pitchFamily="18" charset="0"/>
                <a:cs typeface="Times New Roman" pitchFamily="18" charset="0"/>
              </a:rPr>
              <a:t>I VÀ THIÊN NHIÊN </a:t>
            </a:r>
          </a:p>
        </p:txBody>
      </p:sp>
      <p:sp>
        <p:nvSpPr>
          <p:cNvPr id="11" name="Text Box 8"/>
          <p:cNvSpPr txBox="1">
            <a:spLocks noChangeArrowheads="1"/>
          </p:cNvSpPr>
          <p:nvPr/>
        </p:nvSpPr>
        <p:spPr bwMode="auto">
          <a:xfrm>
            <a:off x="0" y="724305"/>
            <a:ext cx="9144000" cy="207749"/>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75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75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75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425542" y="16501"/>
            <a:ext cx="685800" cy="848662"/>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2008"/>
            <a:ext cx="871958" cy="730012"/>
          </a:xfrm>
          <a:prstGeom prst="rect">
            <a:avLst/>
          </a:prstGeom>
          <a:noFill/>
          <a:ln w="9525">
            <a:noFill/>
            <a:miter lim="800000"/>
            <a:headEnd/>
            <a:tailEnd/>
          </a:ln>
        </p:spPr>
      </p:pic>
      <p:sp>
        <p:nvSpPr>
          <p:cNvPr id="6" name="TextBox 5"/>
          <p:cNvSpPr txBox="1"/>
          <p:nvPr/>
        </p:nvSpPr>
        <p:spPr>
          <a:xfrm>
            <a:off x="0" y="838202"/>
            <a:ext cx="7881425" cy="400110"/>
          </a:xfrm>
          <a:prstGeom prst="rect">
            <a:avLst/>
          </a:prstGeom>
          <a:noFill/>
        </p:spPr>
        <p:txBody>
          <a:bodyPr wrap="square" rtlCol="0">
            <a:spAutoFit/>
          </a:bodyPr>
          <a:lstStyle/>
          <a:p>
            <a:r>
              <a:rPr lang="en-US" sz="2000" b="1" u="sng" dirty="0">
                <a:solidFill>
                  <a:srgbClr val="000099"/>
                </a:solidFill>
                <a:latin typeface="Times New Roman" pitchFamily="18" charset="0"/>
                <a:cs typeface="Times New Roman" pitchFamily="18" charset="0"/>
              </a:rPr>
              <a:t>III. </a:t>
            </a:r>
            <a:r>
              <a:rPr lang="en-US" sz="2000" b="1" u="sng" dirty="0" err="1">
                <a:solidFill>
                  <a:srgbClr val="000099"/>
                </a:solidFill>
                <a:latin typeface="Times New Roman" pitchFamily="18" charset="0"/>
                <a:cs typeface="Times New Roman" pitchFamily="18" charset="0"/>
              </a:rPr>
              <a:t>Khai</a:t>
            </a:r>
            <a:r>
              <a:rPr lang="en-US" sz="2000" b="1" u="sng" dirty="0">
                <a:solidFill>
                  <a:srgbClr val="000099"/>
                </a:solidFill>
                <a:latin typeface="Times New Roman" pitchFamily="18" charset="0"/>
                <a:cs typeface="Times New Roman" pitchFamily="18" charset="0"/>
              </a:rPr>
              <a:t> </a:t>
            </a:r>
            <a:r>
              <a:rPr lang="en-US" sz="2000" b="1" u="sng" dirty="0" err="1">
                <a:solidFill>
                  <a:srgbClr val="000099"/>
                </a:solidFill>
                <a:latin typeface="Times New Roman" pitchFamily="18" charset="0"/>
                <a:cs typeface="Times New Roman" pitchFamily="18" charset="0"/>
              </a:rPr>
              <a:t>thác</a:t>
            </a:r>
            <a:r>
              <a:rPr lang="en-US" sz="2000" b="1" u="sng" dirty="0">
                <a:solidFill>
                  <a:srgbClr val="000099"/>
                </a:solidFill>
                <a:latin typeface="Times New Roman" pitchFamily="18" charset="0"/>
                <a:cs typeface="Times New Roman" pitchFamily="18" charset="0"/>
              </a:rPr>
              <a:t> và sử dụng tài nguyên thông minh</a:t>
            </a:r>
          </a:p>
        </p:txBody>
      </p:sp>
      <p:sp>
        <p:nvSpPr>
          <p:cNvPr id="2" name="TextBox 1">
            <a:extLst>
              <a:ext uri="{FF2B5EF4-FFF2-40B4-BE49-F238E27FC236}">
                <a16:creationId xmlns:a16="http://schemas.microsoft.com/office/drawing/2014/main" id="{E57571E0-CF64-6A4B-6109-AE530910E67E}"/>
              </a:ext>
            </a:extLst>
          </p:cNvPr>
          <p:cNvSpPr txBox="1"/>
          <p:nvPr/>
        </p:nvSpPr>
        <p:spPr>
          <a:xfrm>
            <a:off x="304800" y="1428750"/>
            <a:ext cx="8305800" cy="2119106"/>
          </a:xfrm>
          <a:prstGeom prst="rect">
            <a:avLst/>
          </a:prstGeom>
          <a:noFill/>
        </p:spPr>
        <p:txBody>
          <a:bodyPr wrap="square" rtlCol="0">
            <a:spAutoFit/>
          </a:bodyPr>
          <a:lstStyle/>
          <a:p>
            <a:pPr algn="just">
              <a:lnSpc>
                <a:spcPct val="107000"/>
              </a:lnSpc>
              <a:spcAft>
                <a:spcPts val="800"/>
              </a:spcAft>
            </a:pPr>
            <a:r>
              <a:rPr lang="nl-NL"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P</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bền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thỏa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mãn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tổn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Phải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đặt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mục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tiêu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phát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triển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bền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vững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vì</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tài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nguyên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hiện</a:t>
            </a:r>
            <a:r>
              <a:rPr lang="en-US" sz="2400" dirty="0">
                <a:solidFill>
                  <a:srgbClr val="0000FF"/>
                </a:solidFill>
                <a:effectLst/>
                <a:latin typeface="Times New Roman" panose="02020603050405020304" pitchFamily="18" charset="0"/>
                <a:ea typeface="Times New Roman" panose="02020603050405020304" pitchFamily="18" charset="0"/>
              </a:rPr>
              <a:t> nay </a:t>
            </a:r>
            <a:r>
              <a:rPr lang="en-US" sz="2400" dirty="0" err="1">
                <a:solidFill>
                  <a:srgbClr val="0000FF"/>
                </a:solidFill>
                <a:effectLst/>
                <a:latin typeface="Times New Roman" panose="02020603050405020304" pitchFamily="18" charset="0"/>
                <a:ea typeface="Times New Roman" panose="02020603050405020304" pitchFamily="18" charset="0"/>
              </a:rPr>
              <a:t>đang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bị</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khai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thác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ngày</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càng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cạn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kiệt</a:t>
            </a:r>
            <a:r>
              <a:rPr lang="en-US" sz="2400" dirty="0">
                <a:solidFill>
                  <a:srgbClr val="0000FF"/>
                </a:solidFill>
                <a:effectLst/>
                <a:latin typeface="Times New Roman" panose="02020603050405020304" pitchFamily="18" charset="0"/>
                <a:ea typeface="Times New Roman" panose="02020603050405020304" pitchFamily="18" charset="0"/>
              </a:rPr>
              <a:t>.</a:t>
            </a:r>
            <a:endParaRPr lang="en-US" sz="2400" dirty="0">
              <a:solidFill>
                <a:srgbClr val="0000FF"/>
              </a:solidFill>
            </a:endParaRPr>
          </a:p>
        </p:txBody>
      </p:sp>
    </p:spTree>
    <p:extLst>
      <p:ext uri="{BB962C8B-B14F-4D97-AF65-F5344CB8AC3E}">
        <p14:creationId xmlns:p14="http://schemas.microsoft.com/office/powerpoint/2010/main" val="278345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3A7403-F93A-47C2-B6A6-7F29C5785177}"/>
              </a:ext>
            </a:extLst>
          </p:cNvPr>
          <p:cNvPicPr>
            <a:picLocks noChangeAspect="1"/>
          </p:cNvPicPr>
          <p:nvPr/>
        </p:nvPicPr>
        <p:blipFill rotWithShape="1">
          <a:blip r:embed="rId2"/>
          <a:srcRect l="25843" t="24900" r="67560" b="64176"/>
          <a:stretch/>
        </p:blipFill>
        <p:spPr>
          <a:xfrm>
            <a:off x="1" y="0"/>
            <a:ext cx="1701800" cy="1270829"/>
          </a:xfrm>
          <a:prstGeom prst="rect">
            <a:avLst/>
          </a:prstGeom>
        </p:spPr>
      </p:pic>
      <p:sp>
        <p:nvSpPr>
          <p:cNvPr id="7" name="Explosion 1 6"/>
          <p:cNvSpPr/>
          <p:nvPr/>
        </p:nvSpPr>
        <p:spPr>
          <a:xfrm>
            <a:off x="2362200" y="0"/>
            <a:ext cx="4572000" cy="81915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300" b="1" dirty="0">
                <a:latin typeface="Times New Roman" pitchFamily="18" charset="0"/>
                <a:cs typeface="Times New Roman" pitchFamily="18" charset="0"/>
              </a:rPr>
              <a:t>LUY ỆN TẬP</a:t>
            </a:r>
          </a:p>
        </p:txBody>
      </p:sp>
      <p:sp>
        <p:nvSpPr>
          <p:cNvPr id="4" name="TextBox 3">
            <a:extLst>
              <a:ext uri="{FF2B5EF4-FFF2-40B4-BE49-F238E27FC236}">
                <a16:creationId xmlns:a16="http://schemas.microsoft.com/office/drawing/2014/main" id="{A722AF88-F9AC-4DD0-B03F-F45124D75F77}"/>
              </a:ext>
            </a:extLst>
          </p:cNvPr>
          <p:cNvSpPr txBox="1"/>
          <p:nvPr/>
        </p:nvSpPr>
        <p:spPr>
          <a:xfrm>
            <a:off x="228600" y="1200150"/>
            <a:ext cx="8580120" cy="1177245"/>
          </a:xfrm>
          <a:prstGeom prst="rect">
            <a:avLst/>
          </a:prstGeom>
          <a:noFill/>
          <a:ln>
            <a:solidFill>
              <a:srgbClr val="0000FF"/>
            </a:solidFill>
          </a:ln>
        </p:spPr>
        <p:txBody>
          <a:bodyPr wrap="square" lIns="68580" tIns="34290" rIns="68580" bIns="34290" rtlCol="0">
            <a:spAutoFit/>
          </a:bodyPr>
          <a:lstStyle/>
          <a:p>
            <a:pPr algn="just"/>
            <a:r>
              <a:rPr lang="en-US" sz="2400" b="1" i="1" dirty="0">
                <a:solidFill>
                  <a:srgbClr val="009900"/>
                </a:solidFill>
                <a:latin typeface="Times New Roman" pitchFamily="18" charset="0"/>
                <a:cs typeface="Times New Roman" pitchFamily="18" charset="0"/>
              </a:rPr>
              <a:t>1. Em hãy liệt kê những hoạt động sản xuất và sinh hoạt ở nơi em sinh sống </a:t>
            </a:r>
            <a:r>
              <a:rPr lang="en-US" sz="2400" b="1" i="1" dirty="0">
                <a:solidFill>
                  <a:srgbClr val="FF0000"/>
                </a:solidFill>
                <a:latin typeface="Times New Roman" pitchFamily="18" charset="0"/>
                <a:cs typeface="Times New Roman" pitchFamily="18" charset="0"/>
              </a:rPr>
              <a:t>có vận dụng </a:t>
            </a:r>
            <a:r>
              <a:rPr lang="en-US" sz="2400" b="1" i="1" dirty="0">
                <a:solidFill>
                  <a:srgbClr val="009900"/>
                </a:solidFill>
                <a:latin typeface="Times New Roman" pitchFamily="18" charset="0"/>
                <a:cs typeface="Times New Roman" pitchFamily="18" charset="0"/>
              </a:rPr>
              <a:t>và </a:t>
            </a:r>
            <a:r>
              <a:rPr lang="en-US" sz="2400" b="1" i="1" dirty="0">
                <a:solidFill>
                  <a:srgbClr val="FF0000"/>
                </a:solidFill>
                <a:latin typeface="Times New Roman" pitchFamily="18" charset="0"/>
                <a:cs typeface="Times New Roman" pitchFamily="18" charset="0"/>
              </a:rPr>
              <a:t>không vận dụng </a:t>
            </a:r>
            <a:r>
              <a:rPr lang="en-US" sz="2400" b="1" i="1" dirty="0">
                <a:solidFill>
                  <a:srgbClr val="009900"/>
                </a:solidFill>
                <a:latin typeface="Times New Roman" pitchFamily="18" charset="0"/>
                <a:cs typeface="Times New Roman" pitchFamily="18" charset="0"/>
              </a:rPr>
              <a:t>các giải pháp khai thác tài nguyên thiên nhiên phục vụ phát triển bền vững vào bảng sau:</a:t>
            </a:r>
            <a:endParaRPr lang="en-US" sz="2400" b="1" dirty="0">
              <a:solidFill>
                <a:srgbClr val="00B050"/>
              </a:solidFill>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304800" y="2952750"/>
          <a:ext cx="8153401" cy="1981199"/>
        </p:xfrm>
        <a:graphic>
          <a:graphicData uri="http://schemas.openxmlformats.org/drawingml/2006/table">
            <a:tbl>
              <a:tblPr/>
              <a:tblGrid>
                <a:gridCol w="2184045">
                  <a:extLst>
                    <a:ext uri="{9D8B030D-6E8A-4147-A177-3AD203B41FA5}">
                      <a16:colId xmlns:a16="http://schemas.microsoft.com/office/drawing/2014/main" val="20000"/>
                    </a:ext>
                  </a:extLst>
                </a:gridCol>
                <a:gridCol w="2984678">
                  <a:extLst>
                    <a:ext uri="{9D8B030D-6E8A-4147-A177-3AD203B41FA5}">
                      <a16:colId xmlns:a16="http://schemas.microsoft.com/office/drawing/2014/main" val="20001"/>
                    </a:ext>
                  </a:extLst>
                </a:gridCol>
                <a:gridCol w="2984678">
                  <a:extLst>
                    <a:ext uri="{9D8B030D-6E8A-4147-A177-3AD203B41FA5}">
                      <a16:colId xmlns:a16="http://schemas.microsoft.com/office/drawing/2014/main" val="20002"/>
                    </a:ext>
                  </a:extLst>
                </a:gridCol>
              </a:tblGrid>
              <a:tr h="566057">
                <a:tc>
                  <a:txBody>
                    <a:bodyPr/>
                    <a:lstStyle/>
                    <a:p>
                      <a:pPr algn="ctr">
                        <a:lnSpc>
                          <a:spcPct val="120000"/>
                        </a:lnSpc>
                        <a:spcBef>
                          <a:spcPts val="600"/>
                        </a:spcBef>
                        <a:spcAft>
                          <a:spcPts val="0"/>
                        </a:spcAft>
                      </a:pPr>
                      <a:r>
                        <a:rPr lang="en-US" sz="2400" b="1">
                          <a:solidFill>
                            <a:srgbClr val="000000"/>
                          </a:solidFill>
                          <a:latin typeface="Times New Roman"/>
                          <a:ea typeface="Cambria"/>
                        </a:rPr>
                        <a:t>Hoạt động</a:t>
                      </a:r>
                      <a:endParaRPr lang="en-US" sz="2400" b="1">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400" b="1">
                          <a:solidFill>
                            <a:srgbClr val="000000"/>
                          </a:solidFill>
                          <a:latin typeface="Times New Roman"/>
                          <a:ea typeface="Cambria"/>
                        </a:rPr>
                        <a:t>Có vận dụng</a:t>
                      </a:r>
                      <a:endParaRPr lang="en-US" sz="2400" b="1">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400" b="1">
                          <a:solidFill>
                            <a:srgbClr val="000000"/>
                          </a:solidFill>
                          <a:latin typeface="Times New Roman"/>
                          <a:ea typeface="Cambria"/>
                        </a:rPr>
                        <a:t>Không vận dụng</a:t>
                      </a:r>
                      <a:endParaRPr lang="en-US" sz="2400" b="1">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07571">
                <a:tc>
                  <a:txBody>
                    <a:bodyPr/>
                    <a:lstStyle/>
                    <a:p>
                      <a:pPr algn="just">
                        <a:lnSpc>
                          <a:spcPct val="150000"/>
                        </a:lnSpc>
                        <a:spcBef>
                          <a:spcPts val="600"/>
                        </a:spcBef>
                        <a:spcAft>
                          <a:spcPts val="0"/>
                        </a:spcAft>
                      </a:pPr>
                      <a:r>
                        <a:rPr lang="en-US" sz="2400" b="1" dirty="0">
                          <a:solidFill>
                            <a:srgbClr val="000000"/>
                          </a:solidFill>
                          <a:latin typeface="Times New Roman"/>
                          <a:ea typeface="Cambria"/>
                        </a:rPr>
                        <a:t>Sản xuất</a:t>
                      </a:r>
                      <a:endParaRPr lang="en-US" sz="2400" b="1" dirty="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Bef>
                          <a:spcPts val="600"/>
                        </a:spcBef>
                        <a:spcAft>
                          <a:spcPts val="0"/>
                        </a:spcAft>
                      </a:pPr>
                      <a:endParaRPr lang="en-US" sz="2400" b="1" dirty="0">
                        <a:solidFill>
                          <a:srgbClr val="000000"/>
                        </a:solidFill>
                        <a:latin typeface="Times New Roman"/>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Bef>
                          <a:spcPts val="600"/>
                        </a:spcBef>
                        <a:spcAft>
                          <a:spcPts val="0"/>
                        </a:spcAft>
                      </a:pPr>
                      <a:endParaRPr lang="en-US" sz="2400" b="1">
                        <a:solidFill>
                          <a:srgbClr val="000000"/>
                        </a:solidFill>
                        <a:latin typeface="Times New Roman"/>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707571">
                <a:tc>
                  <a:txBody>
                    <a:bodyPr/>
                    <a:lstStyle/>
                    <a:p>
                      <a:pPr algn="just">
                        <a:lnSpc>
                          <a:spcPct val="150000"/>
                        </a:lnSpc>
                        <a:spcBef>
                          <a:spcPts val="600"/>
                        </a:spcBef>
                        <a:spcAft>
                          <a:spcPts val="0"/>
                        </a:spcAft>
                      </a:pPr>
                      <a:r>
                        <a:rPr lang="en-US" sz="2400" b="1">
                          <a:solidFill>
                            <a:srgbClr val="000000"/>
                          </a:solidFill>
                          <a:latin typeface="Times New Roman"/>
                          <a:ea typeface="Cambria"/>
                        </a:rPr>
                        <a:t>Sinh hoạt</a:t>
                      </a:r>
                      <a:endParaRPr lang="en-US" sz="2400" b="1">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Bef>
                          <a:spcPts val="600"/>
                        </a:spcBef>
                        <a:spcAft>
                          <a:spcPts val="0"/>
                        </a:spcAft>
                      </a:pPr>
                      <a:endParaRPr lang="en-US" sz="2400" b="1" dirty="0">
                        <a:solidFill>
                          <a:srgbClr val="000000"/>
                        </a:solidFill>
                        <a:latin typeface="Times New Roman"/>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Bef>
                          <a:spcPts val="600"/>
                        </a:spcBef>
                        <a:spcAft>
                          <a:spcPts val="0"/>
                        </a:spcAft>
                      </a:pPr>
                      <a:endParaRPr lang="en-US" sz="2400" b="1" dirty="0">
                        <a:solidFill>
                          <a:srgbClr val="000000"/>
                        </a:solidFill>
                        <a:latin typeface="Times New Roman"/>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ppt_x</p:attrName>
                                        </p:attrNameLst>
                                      </p:cBhvr>
                                      <p:tavLst>
                                        <p:tav tm="0">
                                          <p:val>
                                            <p:strVal val="#ppt_x-.2"/>
                                          </p:val>
                                        </p:tav>
                                        <p:tav tm="100000">
                                          <p:val>
                                            <p:strVal val="#ppt_x"/>
                                          </p:val>
                                        </p:tav>
                                      </p:tavLst>
                                    </p:anim>
                                    <p:anim calcmode="lin" valueType="num">
                                      <p:cBhvr>
                                        <p:cTn id="1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3A7403-F93A-47C2-B6A6-7F29C5785177}"/>
              </a:ext>
            </a:extLst>
          </p:cNvPr>
          <p:cNvPicPr>
            <a:picLocks noChangeAspect="1"/>
          </p:cNvPicPr>
          <p:nvPr/>
        </p:nvPicPr>
        <p:blipFill rotWithShape="1">
          <a:blip r:embed="rId2"/>
          <a:srcRect l="25843" t="24900" r="67560" b="64176"/>
          <a:stretch/>
        </p:blipFill>
        <p:spPr>
          <a:xfrm>
            <a:off x="1" y="1"/>
            <a:ext cx="1701800" cy="971550"/>
          </a:xfrm>
          <a:prstGeom prst="rect">
            <a:avLst/>
          </a:prstGeom>
        </p:spPr>
      </p:pic>
      <p:sp>
        <p:nvSpPr>
          <p:cNvPr id="7" name="Explosion 1 6"/>
          <p:cNvSpPr/>
          <p:nvPr/>
        </p:nvSpPr>
        <p:spPr>
          <a:xfrm>
            <a:off x="2362200" y="0"/>
            <a:ext cx="4572000" cy="81915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300" b="1" dirty="0">
                <a:latin typeface="Times New Roman" pitchFamily="18" charset="0"/>
                <a:cs typeface="Times New Roman" pitchFamily="18" charset="0"/>
              </a:rPr>
              <a:t>LUY ỆN TẬP</a:t>
            </a:r>
          </a:p>
        </p:txBody>
      </p:sp>
      <p:graphicFrame>
        <p:nvGraphicFramePr>
          <p:cNvPr id="5" name="Table 4"/>
          <p:cNvGraphicFramePr>
            <a:graphicFrameLocks noGrp="1"/>
          </p:cNvGraphicFramePr>
          <p:nvPr>
            <p:extLst>
              <p:ext uri="{D42A27DB-BD31-4B8C-83A1-F6EECF244321}">
                <p14:modId xmlns:p14="http://schemas.microsoft.com/office/powerpoint/2010/main" val="1899834810"/>
              </p:ext>
            </p:extLst>
          </p:nvPr>
        </p:nvGraphicFramePr>
        <p:xfrm>
          <a:off x="304800" y="971551"/>
          <a:ext cx="8686800" cy="3873511"/>
        </p:xfrm>
        <a:graphic>
          <a:graphicData uri="http://schemas.openxmlformats.org/drawingml/2006/table">
            <a:tbl>
              <a:tblPr/>
              <a:tblGrid>
                <a:gridCol w="1992385">
                  <a:extLst>
                    <a:ext uri="{9D8B030D-6E8A-4147-A177-3AD203B41FA5}">
                      <a16:colId xmlns:a16="http://schemas.microsoft.com/office/drawing/2014/main" val="20000"/>
                    </a:ext>
                  </a:extLst>
                </a:gridCol>
                <a:gridCol w="3514478">
                  <a:extLst>
                    <a:ext uri="{9D8B030D-6E8A-4147-A177-3AD203B41FA5}">
                      <a16:colId xmlns:a16="http://schemas.microsoft.com/office/drawing/2014/main" val="20001"/>
                    </a:ext>
                  </a:extLst>
                </a:gridCol>
                <a:gridCol w="3179937">
                  <a:extLst>
                    <a:ext uri="{9D8B030D-6E8A-4147-A177-3AD203B41FA5}">
                      <a16:colId xmlns:a16="http://schemas.microsoft.com/office/drawing/2014/main" val="20002"/>
                    </a:ext>
                  </a:extLst>
                </a:gridCol>
              </a:tblGrid>
              <a:tr h="368486">
                <a:tc>
                  <a:txBody>
                    <a:bodyPr/>
                    <a:lstStyle/>
                    <a:p>
                      <a:pPr algn="ctr">
                        <a:lnSpc>
                          <a:spcPct val="120000"/>
                        </a:lnSpc>
                        <a:spcBef>
                          <a:spcPts val="600"/>
                        </a:spcBef>
                        <a:spcAft>
                          <a:spcPts val="0"/>
                        </a:spcAft>
                      </a:pPr>
                      <a:r>
                        <a:rPr lang="en-US" sz="2400" b="1" dirty="0" err="1">
                          <a:solidFill>
                            <a:srgbClr val="000000"/>
                          </a:solidFill>
                          <a:latin typeface="Times New Roman"/>
                          <a:ea typeface="Cambria"/>
                        </a:rPr>
                        <a:t>Hoạt</a:t>
                      </a:r>
                      <a:r>
                        <a:rPr lang="en-US" sz="2400" b="1" dirty="0">
                          <a:solidFill>
                            <a:srgbClr val="000000"/>
                          </a:solidFill>
                          <a:latin typeface="Times New Roman"/>
                          <a:ea typeface="Cambria"/>
                        </a:rPr>
                        <a:t> </a:t>
                      </a:r>
                      <a:r>
                        <a:rPr lang="en-US" sz="2400" b="1" dirty="0" err="1">
                          <a:solidFill>
                            <a:srgbClr val="000000"/>
                          </a:solidFill>
                          <a:latin typeface="Times New Roman"/>
                          <a:ea typeface="Cambria"/>
                        </a:rPr>
                        <a:t>động</a:t>
                      </a:r>
                      <a:endParaRPr lang="en-US" sz="2400" b="1" dirty="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400" b="1" dirty="0" err="1">
                          <a:solidFill>
                            <a:srgbClr val="000000"/>
                          </a:solidFill>
                          <a:latin typeface="Times New Roman"/>
                          <a:ea typeface="Cambria"/>
                        </a:rPr>
                        <a:t>Có</a:t>
                      </a:r>
                      <a:r>
                        <a:rPr lang="en-US" sz="2400" b="1" dirty="0">
                          <a:solidFill>
                            <a:srgbClr val="000000"/>
                          </a:solidFill>
                          <a:latin typeface="Times New Roman"/>
                          <a:ea typeface="Cambria"/>
                        </a:rPr>
                        <a:t> </a:t>
                      </a:r>
                      <a:r>
                        <a:rPr lang="en-US" sz="2400" b="1" dirty="0" err="1">
                          <a:solidFill>
                            <a:srgbClr val="000000"/>
                          </a:solidFill>
                          <a:latin typeface="Times New Roman"/>
                          <a:ea typeface="Cambria"/>
                        </a:rPr>
                        <a:t>vận</a:t>
                      </a:r>
                      <a:r>
                        <a:rPr lang="en-US" sz="2400" b="1" dirty="0">
                          <a:solidFill>
                            <a:srgbClr val="000000"/>
                          </a:solidFill>
                          <a:latin typeface="Times New Roman"/>
                          <a:ea typeface="Cambria"/>
                        </a:rPr>
                        <a:t> </a:t>
                      </a:r>
                      <a:r>
                        <a:rPr lang="en-US" sz="2400" b="1" dirty="0" err="1">
                          <a:solidFill>
                            <a:srgbClr val="000000"/>
                          </a:solidFill>
                          <a:latin typeface="Times New Roman"/>
                          <a:ea typeface="Cambria"/>
                        </a:rPr>
                        <a:t>dụng</a:t>
                      </a:r>
                      <a:endParaRPr lang="en-US" sz="2400" b="1" dirty="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400" b="1">
                          <a:solidFill>
                            <a:srgbClr val="000000"/>
                          </a:solidFill>
                          <a:latin typeface="Times New Roman"/>
                          <a:ea typeface="Cambria"/>
                        </a:rPr>
                        <a:t>Không vận dụng</a:t>
                      </a:r>
                      <a:endParaRPr lang="en-US" sz="2400" b="1">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233543">
                <a:tc>
                  <a:txBody>
                    <a:bodyPr/>
                    <a:lstStyle/>
                    <a:p>
                      <a:pPr algn="just">
                        <a:lnSpc>
                          <a:spcPct val="150000"/>
                        </a:lnSpc>
                        <a:spcBef>
                          <a:spcPts val="600"/>
                        </a:spcBef>
                        <a:spcAft>
                          <a:spcPts val="0"/>
                        </a:spcAft>
                      </a:pPr>
                      <a:r>
                        <a:rPr lang="en-US" sz="2400" b="1" dirty="0">
                          <a:solidFill>
                            <a:srgbClr val="000000"/>
                          </a:solidFill>
                          <a:latin typeface="Times New Roman"/>
                          <a:ea typeface="Cambria"/>
                        </a:rPr>
                        <a:t>Sản xuất</a:t>
                      </a:r>
                      <a:endParaRPr lang="en-US" sz="2400" b="1" dirty="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fontAlgn="base"/>
                      <a:r>
                        <a:rPr lang="vi-VN" sz="2200" b="1" dirty="0">
                          <a:solidFill>
                            <a:srgbClr val="000000"/>
                          </a:solidFill>
                          <a:effectLst/>
                          <a:latin typeface="+mj-lt"/>
                        </a:rPr>
                        <a:t>Cải tạo đất, phát triển nông</a:t>
                      </a:r>
                      <a:r>
                        <a:rPr lang="en-US" sz="2200" b="1" dirty="0">
                          <a:solidFill>
                            <a:srgbClr val="000000"/>
                          </a:solidFill>
                          <a:effectLst/>
                          <a:latin typeface="+mj-lt"/>
                        </a:rPr>
                        <a:t> </a:t>
                      </a:r>
                      <a:r>
                        <a:rPr lang="vi-VN" sz="2200" b="1" dirty="0">
                          <a:solidFill>
                            <a:srgbClr val="000000"/>
                          </a:solidFill>
                          <a:effectLst/>
                          <a:latin typeface="+mj-lt"/>
                        </a:rPr>
                        <a:t>-</a:t>
                      </a:r>
                      <a:r>
                        <a:rPr lang="en-US" sz="2200" b="1" dirty="0">
                          <a:solidFill>
                            <a:srgbClr val="000000"/>
                          </a:solidFill>
                          <a:effectLst/>
                          <a:latin typeface="+mj-lt"/>
                        </a:rPr>
                        <a:t> </a:t>
                      </a:r>
                      <a:r>
                        <a:rPr lang="vi-VN" sz="2200" b="1" dirty="0">
                          <a:solidFill>
                            <a:srgbClr val="000000"/>
                          </a:solidFill>
                          <a:effectLst/>
                          <a:latin typeface="+mj-lt"/>
                        </a:rPr>
                        <a:t>lâm kết hợp, sử dụng năng lượng sạch,…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fontAlgn="base"/>
                      <a:r>
                        <a:rPr lang="vi-VN" sz="2200" b="1" dirty="0">
                          <a:solidFill>
                            <a:srgbClr val="000000"/>
                          </a:solidFill>
                          <a:effectLst/>
                          <a:latin typeface="+mj-lt"/>
                        </a:rPr>
                        <a:t>Phá rừng làm nương, sử dụng đất nhiều năm, sử dụng nhiều phân bón</a:t>
                      </a:r>
                      <a:r>
                        <a:rPr lang="en-US" sz="2200" b="1" dirty="0">
                          <a:solidFill>
                            <a:srgbClr val="000000"/>
                          </a:solidFill>
                          <a:effectLst/>
                          <a:latin typeface="+mj-lt"/>
                        </a:rPr>
                        <a:t> </a:t>
                      </a:r>
                      <a:r>
                        <a:rPr lang="en-US" sz="2200" b="1" dirty="0" err="1">
                          <a:solidFill>
                            <a:srgbClr val="000000"/>
                          </a:solidFill>
                          <a:effectLst/>
                          <a:latin typeface="Times New Roman" panose="02020603050405020304" pitchFamily="18" charset="0"/>
                          <a:cs typeface="Times New Roman" panose="02020603050405020304" pitchFamily="18" charset="0"/>
                        </a:rPr>
                        <a:t>hoá</a:t>
                      </a:r>
                      <a:r>
                        <a:rPr lang="en-US" sz="2200" b="1" dirty="0">
                          <a:solidFill>
                            <a:srgbClr val="000000"/>
                          </a:solidFill>
                          <a:effectLst/>
                          <a:latin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cs typeface="Times New Roman" panose="02020603050405020304" pitchFamily="18" charset="0"/>
                        </a:rPr>
                        <a:t>học</a:t>
                      </a:r>
                      <a:r>
                        <a:rPr lang="vi-VN" sz="2200" b="1"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2131769">
                <a:tc>
                  <a:txBody>
                    <a:bodyPr/>
                    <a:lstStyle/>
                    <a:p>
                      <a:pPr algn="just">
                        <a:lnSpc>
                          <a:spcPct val="150000"/>
                        </a:lnSpc>
                        <a:spcBef>
                          <a:spcPts val="600"/>
                        </a:spcBef>
                        <a:spcAft>
                          <a:spcPts val="0"/>
                        </a:spcAft>
                      </a:pPr>
                      <a:r>
                        <a:rPr lang="en-US" sz="2400" b="1">
                          <a:solidFill>
                            <a:srgbClr val="000000"/>
                          </a:solidFill>
                          <a:latin typeface="Times New Roman"/>
                          <a:ea typeface="Cambria"/>
                        </a:rPr>
                        <a:t>Sinh hoạt</a:t>
                      </a:r>
                      <a:endParaRPr lang="en-US" sz="2400" b="1">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Bef>
                          <a:spcPts val="600"/>
                        </a:spcBef>
                        <a:spcAft>
                          <a:spcPts val="0"/>
                        </a:spcAft>
                      </a:pP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Hạn</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chế</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túi</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ni-lông</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đồ</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nhựa</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nhiều</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phẩm</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xanh</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tái</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200" b="1" dirty="0">
                        <a:solidFill>
                          <a:srgbClr val="000000"/>
                        </a:solidFill>
                        <a:latin typeface="Times New Roman" panose="02020603050405020304" pitchFamily="18" charset="0"/>
                        <a:ea typeface="Cambri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Bef>
                          <a:spcPts val="600"/>
                        </a:spcBef>
                        <a:spcAft>
                          <a:spcPts val="0"/>
                        </a:spcAft>
                      </a:pP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Săn</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bắt</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hoang</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dã</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nhiều</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túi</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ni-lông</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đồ</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nhựa</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xả</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rác</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bừa</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bãi</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sông</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kern="1200" dirty="0" err="1">
                          <a:solidFill>
                            <a:schemeClr val="tx1"/>
                          </a:solidFill>
                          <a:effectLst/>
                          <a:latin typeface="Times New Roman" panose="02020603050405020304" pitchFamily="18" charset="0"/>
                          <a:ea typeface="+mn-ea"/>
                          <a:cs typeface="Times New Roman" panose="02020603050405020304" pitchFamily="18" charset="0"/>
                        </a:rPr>
                        <a:t>suối</a:t>
                      </a:r>
                      <a:r>
                        <a:rPr lang="en-US" sz="2200" b="1" i="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200" b="1" dirty="0">
                        <a:solidFill>
                          <a:srgbClr val="000000"/>
                        </a:solidFill>
                        <a:latin typeface="Times New Roman" panose="02020603050405020304" pitchFamily="18" charset="0"/>
                        <a:ea typeface="Cambri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4818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1710A-C2AB-036D-F073-C547953EA16F}"/>
              </a:ext>
            </a:extLst>
          </p:cNvPr>
          <p:cNvSpPr>
            <a:spLocks noGrp="1"/>
          </p:cNvSpPr>
          <p:nvPr>
            <p:ph type="title"/>
          </p:nvPr>
        </p:nvSpPr>
        <p:spPr/>
        <p:txBody>
          <a:bodyPr>
            <a:noAutofit/>
          </a:bodyPr>
          <a:lstStyle/>
          <a:p>
            <a:pPr algn="l"/>
            <a:br>
              <a:rPr lang="en-US" sz="2400" dirty="0">
                <a:solidFill>
                  <a:srgbClr val="FF0000"/>
                </a:solidFill>
                <a:latin typeface="OpenSans"/>
              </a:rPr>
            </a:br>
            <a:r>
              <a:rPr lang="en-US" sz="2400" dirty="0">
                <a:solidFill>
                  <a:srgbClr val="009900"/>
                </a:solidFill>
                <a:latin typeface="Times New Roman" panose="02020603050405020304" pitchFamily="18" charset="0"/>
                <a:cs typeface="Times New Roman" panose="02020603050405020304" pitchFamily="18" charset="0"/>
              </a:rPr>
              <a:t>2. </a:t>
            </a:r>
            <a:r>
              <a:rPr lang="en-US" sz="2400" i="1" dirty="0" err="1">
                <a:solidFill>
                  <a:srgbClr val="009900"/>
                </a:solidFill>
                <a:latin typeface="Times New Roman" panose="02020603050405020304" pitchFamily="18" charset="0"/>
                <a:cs typeface="Times New Roman" panose="02020603050405020304" pitchFamily="18" charset="0"/>
              </a:rPr>
              <a:t>Là</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một</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học</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sinh</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ngồi</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trên</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ghế</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nhà</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trường</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thì</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các</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em</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có</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những</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biện</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pháp</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nào</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để</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bảo</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vệ</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môi</a:t>
            </a:r>
            <a:r>
              <a:rPr lang="en-US" sz="2400" i="1" dirty="0">
                <a:solidFill>
                  <a:srgbClr val="009900"/>
                </a:solidFill>
                <a:latin typeface="Times New Roman" panose="02020603050405020304" pitchFamily="18" charset="0"/>
                <a:cs typeface="Times New Roman" panose="02020603050405020304" pitchFamily="18" charset="0"/>
              </a:rPr>
              <a:t> </a:t>
            </a:r>
            <a:r>
              <a:rPr lang="en-US" sz="2400" i="1" dirty="0" err="1">
                <a:solidFill>
                  <a:srgbClr val="009900"/>
                </a:solidFill>
                <a:latin typeface="Times New Roman" panose="02020603050405020304" pitchFamily="18" charset="0"/>
                <a:cs typeface="Times New Roman" panose="02020603050405020304" pitchFamily="18" charset="0"/>
              </a:rPr>
              <a:t>trường</a:t>
            </a:r>
            <a:r>
              <a:rPr lang="en-US" sz="2400" i="1" dirty="0">
                <a:solidFill>
                  <a:srgbClr val="009900"/>
                </a:solidFill>
                <a:latin typeface="Times New Roman" panose="02020603050405020304" pitchFamily="18" charset="0"/>
                <a:cs typeface="Times New Roman" panose="02020603050405020304" pitchFamily="18" charset="0"/>
              </a:rPr>
              <a:t>?</a:t>
            </a:r>
            <a:br>
              <a:rPr lang="vi-VN" sz="2400" i="1" dirty="0">
                <a:solidFill>
                  <a:srgbClr val="009900"/>
                </a:solidFill>
                <a:latin typeface="Times New Roman" panose="02020603050405020304" pitchFamily="18" charset="0"/>
                <a:cs typeface="Times New Roman" panose="02020603050405020304" pitchFamily="18" charset="0"/>
              </a:rPr>
            </a:br>
            <a:endParaRPr lang="en-US" sz="2400" i="1" dirty="0">
              <a:solidFill>
                <a:srgbClr val="009900"/>
              </a:solidFill>
              <a:latin typeface="Times New Roman" panose="02020603050405020304" pitchFamily="18"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4C5C7B48-1C73-3D30-C738-73E55D1D5A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293815"/>
            <a:ext cx="1905000" cy="2801933"/>
          </a:xfrm>
          <a:prstGeom prst="rect">
            <a:avLst/>
          </a:prstGeom>
        </p:spPr>
      </p:pic>
      <p:pic>
        <p:nvPicPr>
          <p:cNvPr id="8" name="Picture 7">
            <a:extLst>
              <a:ext uri="{FF2B5EF4-FFF2-40B4-BE49-F238E27FC236}">
                <a16:creationId xmlns:a16="http://schemas.microsoft.com/office/drawing/2014/main" id="{D4645A08-331D-9C8A-4342-7AF4DDA3F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293814"/>
            <a:ext cx="1828801" cy="2801935"/>
          </a:xfrm>
          <a:prstGeom prst="rect">
            <a:avLst/>
          </a:prstGeom>
        </p:spPr>
      </p:pic>
      <p:sp>
        <p:nvSpPr>
          <p:cNvPr id="9" name="TextBox 8">
            <a:extLst>
              <a:ext uri="{FF2B5EF4-FFF2-40B4-BE49-F238E27FC236}">
                <a16:creationId xmlns:a16="http://schemas.microsoft.com/office/drawing/2014/main" id="{FFD8D97D-3D2B-032D-1795-868918185895}"/>
              </a:ext>
            </a:extLst>
          </p:cNvPr>
          <p:cNvSpPr txBox="1"/>
          <p:nvPr/>
        </p:nvSpPr>
        <p:spPr>
          <a:xfrm>
            <a:off x="990600" y="4476750"/>
            <a:ext cx="2362200"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Trồng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xanh</a:t>
            </a:r>
            <a:endParaRPr lang="en-US" sz="20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66E3DF9-CC20-19AA-35EB-DD9B581FE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93815"/>
            <a:ext cx="1905000" cy="2801934"/>
          </a:xfrm>
          <a:prstGeom prst="rect">
            <a:avLst/>
          </a:prstGeom>
        </p:spPr>
      </p:pic>
      <p:sp>
        <p:nvSpPr>
          <p:cNvPr id="11" name="TextBox 10">
            <a:extLst>
              <a:ext uri="{FF2B5EF4-FFF2-40B4-BE49-F238E27FC236}">
                <a16:creationId xmlns:a16="http://schemas.microsoft.com/office/drawing/2014/main" id="{C798AF13-5B79-E6DF-CADE-5C591333140B}"/>
              </a:ext>
            </a:extLst>
          </p:cNvPr>
          <p:cNvSpPr txBox="1"/>
          <p:nvPr/>
        </p:nvSpPr>
        <p:spPr>
          <a:xfrm>
            <a:off x="4572000" y="4476750"/>
            <a:ext cx="2133600"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Mô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dọn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rác</a:t>
            </a:r>
            <a:endParaRPr lang="en-US" sz="20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95860BA-74FC-D7CD-E8FF-C2AE34E1DC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1293814"/>
            <a:ext cx="2057400" cy="2801935"/>
          </a:xfrm>
          <a:prstGeom prst="rect">
            <a:avLst/>
          </a:prstGeom>
        </p:spPr>
      </p:pic>
      <p:sp>
        <p:nvSpPr>
          <p:cNvPr id="14" name="TextBox 13">
            <a:extLst>
              <a:ext uri="{FF2B5EF4-FFF2-40B4-BE49-F238E27FC236}">
                <a16:creationId xmlns:a16="http://schemas.microsoft.com/office/drawing/2014/main" id="{C2A34770-8B2E-8F5C-822C-79519DCEE3AC}"/>
              </a:ext>
            </a:extLst>
          </p:cNvPr>
          <p:cNvSpPr txBox="1"/>
          <p:nvPr/>
        </p:nvSpPr>
        <p:spPr>
          <a:xfrm>
            <a:off x="6934200" y="4486669"/>
            <a:ext cx="1676400"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Lượm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rác</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410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style.rotation</p:attrName>
                                        </p:attrNameLst>
                                      </p:cBhvr>
                                      <p:tavLst>
                                        <p:tav tm="0">
                                          <p:val>
                                            <p:fltVal val="90"/>
                                          </p:val>
                                        </p:tav>
                                        <p:tav tm="100000">
                                          <p:val>
                                            <p:fltVal val="0"/>
                                          </p:val>
                                        </p:tav>
                                      </p:tavLst>
                                    </p:anim>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2C1C44-634C-424F-839B-FCB10C2E25B6}"/>
              </a:ext>
            </a:extLst>
          </p:cNvPr>
          <p:cNvSpPr/>
          <p:nvPr/>
        </p:nvSpPr>
        <p:spPr>
          <a:xfrm>
            <a:off x="335280" y="615778"/>
            <a:ext cx="8601740" cy="1235338"/>
          </a:xfrm>
          <a:prstGeom prst="rect">
            <a:avLst/>
          </a:prstGeom>
          <a:solidFill>
            <a:schemeClr val="accent6">
              <a:lumMod val="20000"/>
              <a:lumOff val="80000"/>
            </a:schemeClr>
          </a:solidFill>
          <a:ln>
            <a:solidFill>
              <a:srgbClr val="0000FF"/>
            </a:solidFill>
          </a:ln>
        </p:spPr>
        <p:txBody>
          <a:bodyPr wrap="square" lIns="68580" tIns="34290" rIns="68580" bIns="34290">
            <a:spAutoFit/>
          </a:bodyPr>
          <a:lstStyle/>
          <a:p>
            <a:pPr>
              <a:lnSpc>
                <a:spcPct val="107000"/>
              </a:lnSpc>
            </a:pPr>
            <a:r>
              <a:rPr lang="vi-VN" sz="2400" b="1" i="1" dirty="0">
                <a:solidFill>
                  <a:srgbClr val="00B050"/>
                </a:solidFill>
                <a:latin typeface="+mj-lt"/>
                <a:ea typeface="Times New Roman" panose="02020603050405020304" pitchFamily="18" charset="0"/>
                <a:cs typeface="Times New Roman" panose="02020603050405020304" pitchFamily="18" charset="0"/>
              </a:rPr>
              <a:t>- </a:t>
            </a:r>
            <a:r>
              <a:rPr lang="en-US" sz="2400" b="1" i="1" dirty="0">
                <a:solidFill>
                  <a:srgbClr val="00B050"/>
                </a:solidFill>
                <a:latin typeface="Times New Roman" pitchFamily="18" charset="0"/>
                <a:ea typeface="Times New Roman" panose="02020603050405020304" pitchFamily="18" charset="0"/>
                <a:cs typeface="Times New Roman" pitchFamily="18" charset="0"/>
              </a:rPr>
              <a:t>Sử</a:t>
            </a:r>
            <a:r>
              <a:rPr lang="en-US" sz="2400" b="1" i="1" dirty="0">
                <a:solidFill>
                  <a:srgbClr val="00B050"/>
                </a:solidFill>
                <a:latin typeface="+mj-lt"/>
                <a:ea typeface="Times New Roman" panose="02020603050405020304" pitchFamily="18" charset="0"/>
                <a:cs typeface="Times New Roman" panose="02020603050405020304" pitchFamily="18" charset="0"/>
              </a:rPr>
              <a:t> </a:t>
            </a:r>
            <a:r>
              <a:rPr lang="vi-VN" sz="2400" b="1" i="1" dirty="0">
                <a:solidFill>
                  <a:srgbClr val="00B050"/>
                </a:solidFill>
                <a:latin typeface="+mj-lt"/>
                <a:ea typeface="Times New Roman" panose="02020603050405020304" pitchFamily="18" charset="0"/>
                <a:cs typeface="Times New Roman" panose="02020603050405020304" pitchFamily="18" charset="0"/>
              </a:rPr>
              <a:t>dụng các vật liệu tái chế (chai nhựa, vỏ lon, giấy báo cũ, bìa catton …) làm một sản phẩm tái chế và có khả năng sử dụng được trong cuộc sống và học tập.</a:t>
            </a:r>
            <a:endParaRPr lang="en-US" sz="2400" b="1" i="1" dirty="0">
              <a:solidFill>
                <a:srgbClr val="00B050"/>
              </a:solidFill>
              <a:latin typeface="+mj-lt"/>
              <a:ea typeface="Times New Roman" panose="02020603050405020304" pitchFamily="18" charset="0"/>
              <a:cs typeface="Times New Roman" panose="02020603050405020304" pitchFamily="18" charset="0"/>
            </a:endParaRPr>
          </a:p>
        </p:txBody>
      </p:sp>
      <p:pic>
        <p:nvPicPr>
          <p:cNvPr id="9" name="Hình ảnh 12">
            <a:extLst>
              <a:ext uri="{FF2B5EF4-FFF2-40B4-BE49-F238E27FC236}">
                <a16:creationId xmlns:a16="http://schemas.microsoft.com/office/drawing/2014/main" id="{863F51FE-D9ED-4550-AB48-E4125BD91F9C}"/>
              </a:ext>
            </a:extLst>
          </p:cNvPr>
          <p:cNvPicPr/>
          <p:nvPr/>
        </p:nvPicPr>
        <p:blipFill rotWithShape="1">
          <a:blip r:embed="rId2"/>
          <a:srcRect t="13963" r="-2" b="14825"/>
          <a:stretch/>
        </p:blipFill>
        <p:spPr>
          <a:xfrm>
            <a:off x="2590800" y="1990122"/>
            <a:ext cx="2895600" cy="752910"/>
          </a:xfrm>
          <a:prstGeom prst="rect">
            <a:avLst/>
          </a:prstGeom>
        </p:spPr>
      </p:pic>
      <p:pic>
        <p:nvPicPr>
          <p:cNvPr id="10" name="Hình ảnh 6">
            <a:extLst>
              <a:ext uri="{FF2B5EF4-FFF2-40B4-BE49-F238E27FC236}">
                <a16:creationId xmlns:a16="http://schemas.microsoft.com/office/drawing/2014/main" id="{C22E9BAE-E459-4269-BED8-5E3147500DD4}"/>
              </a:ext>
            </a:extLst>
          </p:cNvPr>
          <p:cNvPicPr/>
          <p:nvPr/>
        </p:nvPicPr>
        <p:blipFill rotWithShape="1">
          <a:blip r:embed="rId3"/>
          <a:srcRect t="51637" r="-1" b="32543"/>
          <a:stretch/>
        </p:blipFill>
        <p:spPr bwMode="auto">
          <a:xfrm>
            <a:off x="241302" y="1990122"/>
            <a:ext cx="2273298" cy="2029428"/>
          </a:xfrm>
          <a:prstGeom prst="rect">
            <a:avLst/>
          </a:prstGeom>
          <a:extLst>
            <a:ext uri="{53640926-AAD7-44D8-BBD7-CCE9431645EC}">
              <a14:shadowObscured xmlns:a14="http://schemas.microsoft.com/office/drawing/2010/main"/>
            </a:ext>
          </a:extLst>
        </p:spPr>
      </p:pic>
      <p:pic>
        <p:nvPicPr>
          <p:cNvPr id="11" name="Hình ảnh 11">
            <a:extLst>
              <a:ext uri="{FF2B5EF4-FFF2-40B4-BE49-F238E27FC236}">
                <a16:creationId xmlns:a16="http://schemas.microsoft.com/office/drawing/2014/main" id="{3D4ABF79-39CD-4724-BF6D-C075EA9D8F5F}"/>
              </a:ext>
            </a:extLst>
          </p:cNvPr>
          <p:cNvPicPr/>
          <p:nvPr/>
        </p:nvPicPr>
        <p:blipFill rotWithShape="1">
          <a:blip r:embed="rId4"/>
          <a:srcRect l="10878" r="12750" b="5"/>
          <a:stretch/>
        </p:blipFill>
        <p:spPr>
          <a:xfrm>
            <a:off x="2743201" y="3181350"/>
            <a:ext cx="2590800" cy="1784663"/>
          </a:xfrm>
          <a:prstGeom prst="rect">
            <a:avLst/>
          </a:prstGeom>
        </p:spPr>
      </p:pic>
      <p:pic>
        <p:nvPicPr>
          <p:cNvPr id="12" name="Hình ảnh 10" descr="A picture containing cup, coffee, tableware, painted&#10;&#10;Description automatically generated">
            <a:extLst>
              <a:ext uri="{FF2B5EF4-FFF2-40B4-BE49-F238E27FC236}">
                <a16:creationId xmlns:a16="http://schemas.microsoft.com/office/drawing/2014/main" id="{C074E312-F7C6-42A2-BE7C-0D7D0DAB7114}"/>
              </a:ext>
            </a:extLst>
          </p:cNvPr>
          <p:cNvPicPr/>
          <p:nvPr/>
        </p:nvPicPr>
        <p:blipFill rotWithShape="1">
          <a:blip r:embed="rId5"/>
          <a:srcRect l="12911" r="23973" b="1"/>
          <a:stretch/>
        </p:blipFill>
        <p:spPr>
          <a:xfrm>
            <a:off x="5673121" y="1990122"/>
            <a:ext cx="3263899" cy="2382456"/>
          </a:xfrm>
          <a:prstGeom prst="rect">
            <a:avLst/>
          </a:prstGeom>
        </p:spPr>
      </p:pic>
      <p:sp>
        <p:nvSpPr>
          <p:cNvPr id="6" name="TextBox 5">
            <a:extLst>
              <a:ext uri="{FF2B5EF4-FFF2-40B4-BE49-F238E27FC236}">
                <a16:creationId xmlns:a16="http://schemas.microsoft.com/office/drawing/2014/main" id="{E7BAEBE0-AA2C-C27E-72F0-3FC07C6B6EB1}"/>
              </a:ext>
            </a:extLst>
          </p:cNvPr>
          <p:cNvSpPr txBox="1"/>
          <p:nvPr/>
        </p:nvSpPr>
        <p:spPr>
          <a:xfrm>
            <a:off x="335280" y="57150"/>
            <a:ext cx="5151120" cy="769441"/>
          </a:xfrm>
          <a:prstGeom prst="rect">
            <a:avLst/>
          </a:prstGeom>
          <a:noFill/>
        </p:spPr>
        <p:txBody>
          <a:bodyPr wrap="square" rtlCol="0">
            <a:spAutoFit/>
          </a:bodyPr>
          <a:lstStyle/>
          <a:p>
            <a:r>
              <a:rPr lang="en-US" sz="2400" b="1" dirty="0">
                <a:solidFill>
                  <a:schemeClr val="accent1"/>
                </a:solidFill>
                <a:latin typeface="Times New Roman" pitchFamily="18" charset="0"/>
                <a:cs typeface="Times New Roman" pitchFamily="18" charset="0"/>
              </a:rPr>
              <a:t>VẬN DỤNG</a:t>
            </a:r>
          </a:p>
          <a:p>
            <a:endParaRPr lang="en-US" sz="2000" dirty="0"/>
          </a:p>
        </p:txBody>
      </p:sp>
    </p:spTree>
    <p:extLst>
      <p:ext uri="{BB962C8B-B14F-4D97-AF65-F5344CB8AC3E}">
        <p14:creationId xmlns:p14="http://schemas.microsoft.com/office/powerpoint/2010/main" val="299445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2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ppt_x</p:attrName>
                                        </p:attrNameLst>
                                      </p:cBhvr>
                                      <p:tavLst>
                                        <p:tav tm="0">
                                          <p:val>
                                            <p:strVal val="#ppt_x-.2"/>
                                          </p:val>
                                        </p:tav>
                                        <p:tav tm="100000">
                                          <p:val>
                                            <p:strVal val="#ppt_x"/>
                                          </p:val>
                                        </p:tav>
                                      </p:tavLst>
                                    </p:anim>
                                    <p:anim calcmode="lin" valueType="num">
                                      <p:cBhvr>
                                        <p:cTn id="2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
                                        </p:tgtEl>
                                      </p:cBhvr>
                                    </p:animEffect>
                                  </p:childTnLst>
                                </p:cTn>
                              </p:par>
                              <p:par>
                                <p:cTn id="22" presetID="29"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ppt_x</p:attrName>
                                        </p:attrNameLst>
                                      </p:cBhvr>
                                      <p:tavLst>
                                        <p:tav tm="0">
                                          <p:val>
                                            <p:strVal val="#ppt_x-.2"/>
                                          </p:val>
                                        </p:tav>
                                        <p:tav tm="100000">
                                          <p:val>
                                            <p:strVal val="#ppt_x"/>
                                          </p:val>
                                        </p:tav>
                                      </p:tavLst>
                                    </p:anim>
                                    <p:anim calcmode="lin" valueType="num">
                                      <p:cBhvr>
                                        <p:cTn id="2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1"/>
                                        </p:tgtEl>
                                      </p:cBhvr>
                                    </p:animEffect>
                                  </p:childTnLst>
                                </p:cTn>
                              </p:par>
                              <p:par>
                                <p:cTn id="27" presetID="29"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ppt_x</p:attrName>
                                        </p:attrNameLst>
                                      </p:cBhvr>
                                      <p:tavLst>
                                        <p:tav tm="0">
                                          <p:val>
                                            <p:strVal val="#ppt_x-.2"/>
                                          </p:val>
                                        </p:tav>
                                        <p:tav tm="100000">
                                          <p:val>
                                            <p:strVal val="#ppt_x"/>
                                          </p:val>
                                        </p:tav>
                                      </p:tavLst>
                                    </p:anim>
                                    <p:anim calcmode="lin" valueType="num">
                                      <p:cBhvr>
                                        <p:cTn id="30"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52401" y="1298760"/>
            <a:ext cx="1853593" cy="2560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a:r>
              <a:rPr lang="en-US" sz="3825" b="1" dirty="0">
                <a:latin typeface="Times New Roman" pitchFamily="18" charset="0"/>
                <a:cs typeface="Times New Roman" pitchFamily="18" charset="0"/>
              </a:rPr>
              <a:t>VỀ NHÀ</a:t>
            </a:r>
          </a:p>
        </p:txBody>
      </p:sp>
      <p:sp>
        <p:nvSpPr>
          <p:cNvPr id="5" name="Block Arc 4"/>
          <p:cNvSpPr/>
          <p:nvPr/>
        </p:nvSpPr>
        <p:spPr>
          <a:xfrm>
            <a:off x="-2923541" y="-164656"/>
            <a:ext cx="5467754" cy="5472816"/>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384473" y="956703"/>
            <a:ext cx="6140549" cy="812800"/>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solidFill>
            <a:schemeClr val="accent2"/>
          </a:solidFill>
          <a:ln>
            <a:solidFill>
              <a:srgbClr val="0000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620" tIns="71061" rIns="71061" bIns="71061" numCol="1" spcCol="2541" anchor="ctr" anchorCtr="0">
            <a:noAutofit/>
          </a:bodyPr>
          <a:lstStyle/>
          <a:p>
            <a:pPr algn="just" defTabSz="1243465">
              <a:lnSpc>
                <a:spcPct val="90000"/>
              </a:lnSpc>
              <a:spcBef>
                <a:spcPct val="0"/>
              </a:spcBef>
              <a:spcAft>
                <a:spcPct val="35000"/>
              </a:spcAft>
            </a:pPr>
            <a:r>
              <a:rPr lang="en-US" sz="2775" b="1" dirty="0">
                <a:solidFill>
                  <a:srgbClr val="002060"/>
                </a:solidFill>
                <a:latin typeface="Times New Roman" pitchFamily="18" charset="0"/>
                <a:cs typeface="Times New Roman" pitchFamily="18" charset="0"/>
              </a:rPr>
              <a:t>Xem lại bài đã học</a:t>
            </a:r>
          </a:p>
        </p:txBody>
      </p:sp>
      <p:sp>
        <p:nvSpPr>
          <p:cNvPr id="7" name="Oval 6"/>
          <p:cNvSpPr/>
          <p:nvPr/>
        </p:nvSpPr>
        <p:spPr>
          <a:xfrm>
            <a:off x="1723473" y="844552"/>
            <a:ext cx="1015060" cy="1016000"/>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1364" tIns="45682" rIns="91364" bIns="45682"/>
          <a:lstStyle/>
          <a:p>
            <a:pPr algn="ctr">
              <a:spcBef>
                <a:spcPts val="599"/>
              </a:spcBef>
            </a:pPr>
            <a:r>
              <a:rPr lang="en-US" sz="3600" b="1" dirty="0">
                <a:solidFill>
                  <a:schemeClr val="bg1"/>
                </a:solidFill>
                <a:latin typeface="Times New Roman" pitchFamily="18" charset="0"/>
                <a:cs typeface="Times New Roman" pitchFamily="18" charset="0"/>
              </a:rPr>
              <a:t>1</a:t>
            </a:r>
          </a:p>
        </p:txBody>
      </p:sp>
      <p:sp>
        <p:nvSpPr>
          <p:cNvPr id="8" name="Freeform 7"/>
          <p:cNvSpPr/>
          <p:nvPr/>
        </p:nvSpPr>
        <p:spPr>
          <a:xfrm>
            <a:off x="2500532" y="2175903"/>
            <a:ext cx="6015739" cy="812800"/>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solidFill>
            <a:srgbClr val="0000FF"/>
          </a:solidFill>
          <a:ln>
            <a:solidFill>
              <a:srgbClr val="0000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620" tIns="71061" rIns="71061" bIns="71061" numCol="1" spcCol="2541" anchor="ctr" anchorCtr="0">
            <a:noAutofit/>
          </a:bodyPr>
          <a:lstStyle/>
          <a:p>
            <a:pPr algn="just" defTabSz="1243465">
              <a:lnSpc>
                <a:spcPct val="90000"/>
              </a:lnSpc>
              <a:spcBef>
                <a:spcPct val="0"/>
              </a:spcBef>
              <a:spcAft>
                <a:spcPct val="35000"/>
              </a:spcAft>
            </a:pPr>
            <a:r>
              <a:rPr lang="en-US" sz="2775" b="1" dirty="0">
                <a:solidFill>
                  <a:srgbClr val="FF99CC"/>
                </a:solidFill>
                <a:latin typeface="Times New Roman" pitchFamily="18" charset="0"/>
                <a:cs typeface="Times New Roman" pitchFamily="18" charset="0"/>
              </a:rPr>
              <a:t>Hoàn thành bài tập SGK</a:t>
            </a:r>
          </a:p>
        </p:txBody>
      </p:sp>
      <p:sp>
        <p:nvSpPr>
          <p:cNvPr id="9" name="Oval 8"/>
          <p:cNvSpPr/>
          <p:nvPr/>
        </p:nvSpPr>
        <p:spPr>
          <a:xfrm>
            <a:off x="2018652" y="2063749"/>
            <a:ext cx="1015060" cy="1016000"/>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1364" tIns="45682" rIns="91364" bIns="45682"/>
          <a:lstStyle/>
          <a:p>
            <a:pPr algn="ctr"/>
            <a:r>
              <a:rPr lang="en-US" sz="3600" b="1" dirty="0">
                <a:solidFill>
                  <a:schemeClr val="bg1"/>
                </a:solidFill>
                <a:latin typeface="Times New Roman" pitchFamily="18" charset="0"/>
                <a:cs typeface="Times New Roman" pitchFamily="18" charset="0"/>
              </a:rPr>
              <a:t>2</a:t>
            </a:r>
          </a:p>
        </p:txBody>
      </p:sp>
      <p:sp>
        <p:nvSpPr>
          <p:cNvPr id="10" name="Freeform 9"/>
          <p:cNvSpPr/>
          <p:nvPr/>
        </p:nvSpPr>
        <p:spPr>
          <a:xfrm>
            <a:off x="2289517" y="3344303"/>
            <a:ext cx="6188031" cy="914399"/>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solidFill>
            <a:srgbClr val="FFC000"/>
          </a:solidFill>
          <a:ln>
            <a:solidFill>
              <a:srgbClr val="0000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620" tIns="71061" rIns="71061" bIns="71061" numCol="1" spcCol="2541" anchor="ctr" anchorCtr="0">
            <a:noAutofit/>
          </a:bodyPr>
          <a:lstStyle/>
          <a:p>
            <a:pPr defTabSz="1243465">
              <a:lnSpc>
                <a:spcPct val="90000"/>
              </a:lnSpc>
              <a:spcBef>
                <a:spcPct val="0"/>
              </a:spcBef>
              <a:spcAft>
                <a:spcPct val="35000"/>
              </a:spcAft>
            </a:pPr>
            <a:endParaRPr lang="en-US" sz="2775" b="1" dirty="0">
              <a:solidFill>
                <a:srgbClr val="FF0000"/>
              </a:solidFill>
              <a:latin typeface="Arial" pitchFamily="34" charset="0"/>
              <a:cs typeface="Arial" pitchFamily="34" charset="0"/>
            </a:endParaRPr>
          </a:p>
        </p:txBody>
      </p:sp>
      <p:sp>
        <p:nvSpPr>
          <p:cNvPr id="11" name="Oval 10"/>
          <p:cNvSpPr/>
          <p:nvPr/>
        </p:nvSpPr>
        <p:spPr>
          <a:xfrm>
            <a:off x="1723473" y="3282951"/>
            <a:ext cx="1015060" cy="1016000"/>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1364" tIns="45682" rIns="91364" bIns="45682"/>
          <a:lstStyle/>
          <a:p>
            <a:pPr algn="ctr"/>
            <a:r>
              <a:rPr lang="en-US" sz="3600" b="1" dirty="0">
                <a:solidFill>
                  <a:schemeClr val="bg1"/>
                </a:solidFill>
                <a:latin typeface="Times New Roman" pitchFamily="18" charset="0"/>
                <a:cs typeface="Times New Roman" pitchFamily="18" charset="0"/>
              </a:rPr>
              <a:t>3</a:t>
            </a:r>
          </a:p>
        </p:txBody>
      </p:sp>
      <p:sp>
        <p:nvSpPr>
          <p:cNvPr id="2" name="TextBox 1">
            <a:extLst>
              <a:ext uri="{FF2B5EF4-FFF2-40B4-BE49-F238E27FC236}">
                <a16:creationId xmlns:a16="http://schemas.microsoft.com/office/drawing/2014/main" id="{A004E4A0-59DA-4596-A9EC-A736B59FE0CA}"/>
              </a:ext>
            </a:extLst>
          </p:cNvPr>
          <p:cNvSpPr txBox="1"/>
          <p:nvPr/>
        </p:nvSpPr>
        <p:spPr>
          <a:xfrm>
            <a:off x="2784230" y="3534802"/>
            <a:ext cx="5645835" cy="484746"/>
          </a:xfrm>
          <a:prstGeom prst="rect">
            <a:avLst/>
          </a:prstGeom>
          <a:noFill/>
        </p:spPr>
        <p:txBody>
          <a:bodyPr wrap="square" lIns="68579" tIns="34289" rIns="68579" bIns="34289" rtlCol="0">
            <a:spAutoFit/>
          </a:bodyPr>
          <a:lstStyle/>
          <a:p>
            <a:pPr algn="just"/>
            <a:r>
              <a:rPr lang="en-US" sz="2700" b="1" dirty="0">
                <a:solidFill>
                  <a:srgbClr val="FF0000"/>
                </a:solidFill>
                <a:latin typeface="Times New Roman" pitchFamily="18" charset="0"/>
                <a:cs typeface="Times New Roman" pitchFamily="18" charset="0"/>
              </a:rPr>
              <a:t>Chuẩn bị nội dung bài 24. Thực hành</a:t>
            </a:r>
            <a:endParaRPr lang="en-US" sz="135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256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9"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ppt_x</p:attrName>
                                        </p:attrNameLst>
                                      </p:cBhvr>
                                      <p:tavLst>
                                        <p:tav tm="0">
                                          <p:val>
                                            <p:strVal val="#ppt_x-.2"/>
                                          </p:val>
                                        </p:tav>
                                        <p:tav tm="100000">
                                          <p:val>
                                            <p:strVal val="#ppt_x"/>
                                          </p:val>
                                        </p:tav>
                                      </p:tavLst>
                                    </p:anim>
                                    <p:anim calcmode="lin" valueType="num">
                                      <p:cBhvr>
                                        <p:cTn id="4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5BD23550-8F80-4058-BBAD-2B02B2F17955}"/>
              </a:ext>
            </a:extLst>
          </p:cNvPr>
          <p:cNvSpPr txBox="1"/>
          <p:nvPr/>
        </p:nvSpPr>
        <p:spPr>
          <a:xfrm>
            <a:off x="2388477" y="248260"/>
            <a:ext cx="3737906" cy="787556"/>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lIns="51435" tIns="25718" rIns="51435" bIns="25718"/>
          <a:lstStyle/>
          <a:p>
            <a:pPr>
              <a:defRPr/>
            </a:pPr>
            <a:endParaRPr lang="en-US" dirty="0"/>
          </a:p>
        </p:txBody>
      </p:sp>
      <p:sp>
        <p:nvSpPr>
          <p:cNvPr id="12" name="Arrow: Pentagon 11">
            <a:extLst>
              <a:ext uri="{FF2B5EF4-FFF2-40B4-BE49-F238E27FC236}">
                <a16:creationId xmlns:a16="http://schemas.microsoft.com/office/drawing/2014/main" id="{DBEB52A3-3FB7-429E-9934-1028F6762A23}"/>
              </a:ext>
            </a:extLst>
          </p:cNvPr>
          <p:cNvSpPr/>
          <p:nvPr/>
        </p:nvSpPr>
        <p:spPr>
          <a:xfrm>
            <a:off x="1349266" y="1392558"/>
            <a:ext cx="7384356" cy="696515"/>
          </a:xfrm>
          <a:prstGeom prst="homePlate">
            <a:avLst/>
          </a:prstGeom>
          <a:solidFill>
            <a:srgbClr val="FFCC6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55" name="Arrow: Pentagon 54">
            <a:extLst>
              <a:ext uri="{FF2B5EF4-FFF2-40B4-BE49-F238E27FC236}">
                <a16:creationId xmlns:a16="http://schemas.microsoft.com/office/drawing/2014/main" id="{C8A3A63E-D670-4991-B96F-4D42643EBEEA}"/>
              </a:ext>
            </a:extLst>
          </p:cNvPr>
          <p:cNvSpPr/>
          <p:nvPr/>
        </p:nvSpPr>
        <p:spPr>
          <a:xfrm>
            <a:off x="1289367" y="2623825"/>
            <a:ext cx="6642779" cy="696516"/>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59" name="TextBox 58">
            <a:extLst>
              <a:ext uri="{FF2B5EF4-FFF2-40B4-BE49-F238E27FC236}">
                <a16:creationId xmlns:a16="http://schemas.microsoft.com/office/drawing/2014/main" id="{1161CE8C-54DA-4E55-BD61-00BD415DEF25}"/>
              </a:ext>
            </a:extLst>
          </p:cNvPr>
          <p:cNvSpPr txBox="1">
            <a:spLocks noChangeArrowheads="1"/>
          </p:cNvSpPr>
          <p:nvPr/>
        </p:nvSpPr>
        <p:spPr bwMode="auto">
          <a:xfrm>
            <a:off x="1979825" y="1515753"/>
            <a:ext cx="806886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100" dirty="0">
                <a:solidFill>
                  <a:srgbClr val="0000FF"/>
                </a:solidFill>
                <a:latin typeface="+mj-lt"/>
                <a:cs typeface="Arial" panose="020B0604020202020204" pitchFamily="34" charset="0"/>
              </a:rPr>
              <a:t>Ảnh hưởng của thiên nhiên đến sinh hoạt và sản xuất</a:t>
            </a:r>
            <a:endParaRPr lang="en-US" altLang="en-US" sz="2100" dirty="0">
              <a:solidFill>
                <a:srgbClr val="0000FF"/>
              </a:solidFill>
              <a:latin typeface="+mj-lt"/>
              <a:cs typeface="Arial" panose="020B0604020202020204" pitchFamily="34" charset="0"/>
            </a:endParaRPr>
          </a:p>
        </p:txBody>
      </p:sp>
      <p:sp>
        <p:nvSpPr>
          <p:cNvPr id="63" name="TextBox 62">
            <a:extLst>
              <a:ext uri="{FF2B5EF4-FFF2-40B4-BE49-F238E27FC236}">
                <a16:creationId xmlns:a16="http://schemas.microsoft.com/office/drawing/2014/main" id="{79B069C6-DFE3-47C2-B02C-2166A8FE57CD}"/>
              </a:ext>
            </a:extLst>
          </p:cNvPr>
          <p:cNvSpPr txBox="1">
            <a:spLocks noChangeArrowheads="1"/>
          </p:cNvSpPr>
          <p:nvPr/>
        </p:nvSpPr>
        <p:spPr bwMode="auto">
          <a:xfrm>
            <a:off x="1893033" y="2743227"/>
            <a:ext cx="634977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100" dirty="0">
                <a:solidFill>
                  <a:srgbClr val="0000FF"/>
                </a:solidFill>
                <a:latin typeface="+mj-lt"/>
                <a:cs typeface="Arial" panose="020B0604020202020204" pitchFamily="34" charset="0"/>
              </a:rPr>
              <a:t>Tác động của con người đến thiên nhiên</a:t>
            </a:r>
            <a:endParaRPr lang="en-US" altLang="en-US" sz="2100" dirty="0">
              <a:solidFill>
                <a:srgbClr val="0000FF"/>
              </a:solidFill>
              <a:latin typeface="+mj-lt"/>
              <a:cs typeface="Arial" panose="020B0604020202020204" pitchFamily="34" charset="0"/>
            </a:endParaRPr>
          </a:p>
        </p:txBody>
      </p:sp>
      <p:pic>
        <p:nvPicPr>
          <p:cNvPr id="21" name="Hình ảnh 9">
            <a:extLst>
              <a:ext uri="{FF2B5EF4-FFF2-40B4-BE49-F238E27FC236}">
                <a16:creationId xmlns:a16="http://schemas.microsoft.com/office/drawing/2014/main" id="{95B2B252-1547-440B-BA1A-F47BF0D1B57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5341" y1="35326" x2="45341" y2="35326"/>
                      </a14:backgroundRemoval>
                    </a14:imgEffect>
                  </a14:imgLayer>
                </a14:imgProps>
              </a:ext>
            </a:extLst>
          </a:blip>
          <a:stretch>
            <a:fillRect/>
          </a:stretch>
        </p:blipFill>
        <p:spPr>
          <a:xfrm>
            <a:off x="1260385" y="151967"/>
            <a:ext cx="923998" cy="965998"/>
          </a:xfrm>
          <a:prstGeom prst="rect">
            <a:avLst/>
          </a:prstGeom>
        </p:spPr>
      </p:pic>
      <p:sp>
        <p:nvSpPr>
          <p:cNvPr id="23" name="Arrow: Pentagon 22">
            <a:extLst>
              <a:ext uri="{FF2B5EF4-FFF2-40B4-BE49-F238E27FC236}">
                <a16:creationId xmlns:a16="http://schemas.microsoft.com/office/drawing/2014/main" id="{AE4E19AD-2BFA-4C92-8EDB-FB9AD6C9EDC0}"/>
              </a:ext>
            </a:extLst>
          </p:cNvPr>
          <p:cNvSpPr/>
          <p:nvPr/>
        </p:nvSpPr>
        <p:spPr>
          <a:xfrm>
            <a:off x="823099" y="1395926"/>
            <a:ext cx="976464" cy="693147"/>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itchFamily="34" charset="0"/>
                <a:cs typeface="Arial" pitchFamily="34" charset="0"/>
              </a:rPr>
              <a:t>1</a:t>
            </a:r>
          </a:p>
        </p:txBody>
      </p:sp>
      <p:sp>
        <p:nvSpPr>
          <p:cNvPr id="24" name="Isosceles Triangle 23">
            <a:extLst>
              <a:ext uri="{FF2B5EF4-FFF2-40B4-BE49-F238E27FC236}">
                <a16:creationId xmlns:a16="http://schemas.microsoft.com/office/drawing/2014/main" id="{6A34D125-17F2-4D34-925E-811DF491BB7C}"/>
              </a:ext>
            </a:extLst>
          </p:cNvPr>
          <p:cNvSpPr/>
          <p:nvPr/>
        </p:nvSpPr>
        <p:spPr>
          <a:xfrm rot="5400000">
            <a:off x="1560371" y="1632232"/>
            <a:ext cx="208349" cy="190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Arrow: Pentagon 24">
            <a:extLst>
              <a:ext uri="{FF2B5EF4-FFF2-40B4-BE49-F238E27FC236}">
                <a16:creationId xmlns:a16="http://schemas.microsoft.com/office/drawing/2014/main" id="{2DA02099-7200-402B-8747-1936F51FEC61}"/>
              </a:ext>
            </a:extLst>
          </p:cNvPr>
          <p:cNvSpPr/>
          <p:nvPr/>
        </p:nvSpPr>
        <p:spPr>
          <a:xfrm>
            <a:off x="785514" y="2616236"/>
            <a:ext cx="976464" cy="704106"/>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Arial" pitchFamily="34" charset="0"/>
                <a:cs typeface="Arial" pitchFamily="34" charset="0"/>
              </a:rPr>
              <a:t>2</a:t>
            </a:r>
          </a:p>
        </p:txBody>
      </p:sp>
      <p:sp>
        <p:nvSpPr>
          <p:cNvPr id="26" name="Isosceles Triangle 25">
            <a:extLst>
              <a:ext uri="{FF2B5EF4-FFF2-40B4-BE49-F238E27FC236}">
                <a16:creationId xmlns:a16="http://schemas.microsoft.com/office/drawing/2014/main" id="{E071C2C4-7FA5-4B8D-9526-383B3FCBDA99}"/>
              </a:ext>
            </a:extLst>
          </p:cNvPr>
          <p:cNvSpPr/>
          <p:nvPr/>
        </p:nvSpPr>
        <p:spPr>
          <a:xfrm rot="5400000">
            <a:off x="1522786" y="2852542"/>
            <a:ext cx="208349" cy="190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Arrow: Pentagon 12">
            <a:extLst>
              <a:ext uri="{FF2B5EF4-FFF2-40B4-BE49-F238E27FC236}">
                <a16:creationId xmlns:a16="http://schemas.microsoft.com/office/drawing/2014/main" id="{94B284EB-2501-4431-9D6A-036A48763C41}"/>
              </a:ext>
            </a:extLst>
          </p:cNvPr>
          <p:cNvSpPr/>
          <p:nvPr/>
        </p:nvSpPr>
        <p:spPr>
          <a:xfrm>
            <a:off x="1289367" y="3847505"/>
            <a:ext cx="6349776" cy="696516"/>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4" name="TextBox 13">
            <a:extLst>
              <a:ext uri="{FF2B5EF4-FFF2-40B4-BE49-F238E27FC236}">
                <a16:creationId xmlns:a16="http://schemas.microsoft.com/office/drawing/2014/main" id="{EB8F1BEC-F431-46BE-A086-578B381E77D9}"/>
              </a:ext>
            </a:extLst>
          </p:cNvPr>
          <p:cNvSpPr txBox="1">
            <a:spLocks noChangeArrowheads="1"/>
          </p:cNvSpPr>
          <p:nvPr/>
        </p:nvSpPr>
        <p:spPr bwMode="auto">
          <a:xfrm>
            <a:off x="1893033" y="3966907"/>
            <a:ext cx="634977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100" dirty="0">
                <a:solidFill>
                  <a:srgbClr val="0000FF"/>
                </a:solidFill>
                <a:latin typeface="+mj-lt"/>
                <a:cs typeface="Arial" panose="020B0604020202020204" pitchFamily="34" charset="0"/>
              </a:rPr>
              <a:t>Khai thác và sử dụng tài nguyên thông minh</a:t>
            </a:r>
            <a:endParaRPr lang="en-US" altLang="en-US" sz="2100" dirty="0">
              <a:solidFill>
                <a:srgbClr val="0000FF"/>
              </a:solidFill>
              <a:latin typeface="+mj-lt"/>
              <a:cs typeface="Arial" panose="020B0604020202020204" pitchFamily="34" charset="0"/>
            </a:endParaRPr>
          </a:p>
        </p:txBody>
      </p:sp>
      <p:sp>
        <p:nvSpPr>
          <p:cNvPr id="15" name="Arrow: Pentagon 14">
            <a:extLst>
              <a:ext uri="{FF2B5EF4-FFF2-40B4-BE49-F238E27FC236}">
                <a16:creationId xmlns:a16="http://schemas.microsoft.com/office/drawing/2014/main" id="{7611BCD0-05D1-4F11-9F7F-174186BCE092}"/>
              </a:ext>
            </a:extLst>
          </p:cNvPr>
          <p:cNvSpPr/>
          <p:nvPr/>
        </p:nvSpPr>
        <p:spPr>
          <a:xfrm>
            <a:off x="785514" y="3839915"/>
            <a:ext cx="976464" cy="70410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latin typeface="Arial" pitchFamily="34" charset="0"/>
                <a:cs typeface="Arial" pitchFamily="34" charset="0"/>
              </a:rPr>
              <a:t>3</a:t>
            </a:r>
            <a:endParaRPr lang="en-US" sz="3000" b="1">
              <a:latin typeface="Arial" pitchFamily="34" charset="0"/>
              <a:cs typeface="Arial" pitchFamily="34" charset="0"/>
            </a:endParaRPr>
          </a:p>
        </p:txBody>
      </p:sp>
      <p:sp>
        <p:nvSpPr>
          <p:cNvPr id="16" name="Isosceles Triangle 15">
            <a:extLst>
              <a:ext uri="{FF2B5EF4-FFF2-40B4-BE49-F238E27FC236}">
                <a16:creationId xmlns:a16="http://schemas.microsoft.com/office/drawing/2014/main" id="{1BD46EC4-172C-4E20-9C90-CEFC69E39874}"/>
              </a:ext>
            </a:extLst>
          </p:cNvPr>
          <p:cNvSpPr/>
          <p:nvPr/>
        </p:nvSpPr>
        <p:spPr>
          <a:xfrm rot="5400000">
            <a:off x="1522786" y="4076222"/>
            <a:ext cx="208349" cy="190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cSld>
  <p:clrMapOvr>
    <a:masterClrMapping/>
  </p:clrMapOvr>
  <p:transition spd="med" advTm="15797">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47"/>
                                        </p:tgtEl>
                                        <p:attrNameLst>
                                          <p:attrName>style.color</p:attrName>
                                        </p:attrNameLst>
                                      </p:cBhvr>
                                      <p:by>
                                        <p:hsl h="7200000" s="0" l="0"/>
                                      </p:by>
                                    </p:animClr>
                                    <p:animClr clrSpc="hsl" dir="cw">
                                      <p:cBhvr>
                                        <p:cTn id="7" dur="500" fill="hold"/>
                                        <p:tgtEl>
                                          <p:spTgt spid="47"/>
                                        </p:tgtEl>
                                        <p:attrNameLst>
                                          <p:attrName>fillcolor</p:attrName>
                                        </p:attrNameLst>
                                      </p:cBhvr>
                                      <p:by>
                                        <p:hsl h="7200000" s="0" l="0"/>
                                      </p:by>
                                    </p:animClr>
                                    <p:animClr clrSpc="hsl" dir="cw">
                                      <p:cBhvr>
                                        <p:cTn id="8" dur="500" fill="hold"/>
                                        <p:tgtEl>
                                          <p:spTgt spid="47"/>
                                        </p:tgtEl>
                                        <p:attrNameLst>
                                          <p:attrName>stroke.color</p:attrName>
                                        </p:attrNameLst>
                                      </p:cBhvr>
                                      <p:by>
                                        <p:hsl h="7200000" s="0" l="0"/>
                                      </p:by>
                                    </p:animClr>
                                    <p:set>
                                      <p:cBhvr>
                                        <p:cTn id="9" dur="500" fill="hold"/>
                                        <p:tgtEl>
                                          <p:spTgt spid="47"/>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21"/>
                                        </p:tgtEl>
                                        <p:attrNameLst>
                                          <p:attrName>style.color</p:attrName>
                                        </p:attrNameLst>
                                      </p:cBhvr>
                                      <p:by>
                                        <p:hsl h="7200000" s="0" l="0"/>
                                      </p:by>
                                    </p:animClr>
                                    <p:animClr clrSpc="hsl" dir="cw">
                                      <p:cBhvr>
                                        <p:cTn id="12" dur="500" fill="hold"/>
                                        <p:tgtEl>
                                          <p:spTgt spid="21"/>
                                        </p:tgtEl>
                                        <p:attrNameLst>
                                          <p:attrName>fillcolor</p:attrName>
                                        </p:attrNameLst>
                                      </p:cBhvr>
                                      <p:by>
                                        <p:hsl h="7200000" s="0" l="0"/>
                                      </p:by>
                                    </p:animClr>
                                    <p:animClr clrSpc="hsl" dir="cw">
                                      <p:cBhvr>
                                        <p:cTn id="13" dur="500" fill="hold"/>
                                        <p:tgtEl>
                                          <p:spTgt spid="21"/>
                                        </p:tgtEl>
                                        <p:attrNameLst>
                                          <p:attrName>stroke.color</p:attrName>
                                        </p:attrNameLst>
                                      </p:cBhvr>
                                      <p:by>
                                        <p:hsl h="7200000" s="0" l="0"/>
                                      </p:by>
                                    </p:animClr>
                                    <p:set>
                                      <p:cBhvr>
                                        <p:cTn id="14" dur="500" fill="hold"/>
                                        <p:tgtEl>
                                          <p:spTgt spid="2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1000" fill="hold"/>
                                        <p:tgtEl>
                                          <p:spTgt spid="59"/>
                                        </p:tgtEl>
                                        <p:attrNameLst>
                                          <p:attrName>ppt_w</p:attrName>
                                        </p:attrNameLst>
                                      </p:cBhvr>
                                      <p:tavLst>
                                        <p:tav tm="0">
                                          <p:val>
                                            <p:fltVal val="0"/>
                                          </p:val>
                                        </p:tav>
                                        <p:tav tm="100000">
                                          <p:val>
                                            <p:strVal val="#ppt_w"/>
                                          </p:val>
                                        </p:tav>
                                      </p:tavLst>
                                    </p:anim>
                                    <p:anim calcmode="lin" valueType="num">
                                      <p:cBhvr>
                                        <p:cTn id="26" dur="1000" fill="hold"/>
                                        <p:tgtEl>
                                          <p:spTgt spid="59"/>
                                        </p:tgtEl>
                                        <p:attrNameLst>
                                          <p:attrName>ppt_h</p:attrName>
                                        </p:attrNameLst>
                                      </p:cBhvr>
                                      <p:tavLst>
                                        <p:tav tm="0">
                                          <p:val>
                                            <p:fltVal val="0"/>
                                          </p:val>
                                        </p:tav>
                                        <p:tav tm="100000">
                                          <p:val>
                                            <p:strVal val="#ppt_h"/>
                                          </p:val>
                                        </p:tav>
                                      </p:tavLst>
                                    </p:anim>
                                    <p:anim calcmode="lin" valueType="num">
                                      <p:cBhvr>
                                        <p:cTn id="27" dur="1000" fill="hold"/>
                                        <p:tgtEl>
                                          <p:spTgt spid="59"/>
                                        </p:tgtEl>
                                        <p:attrNameLst>
                                          <p:attrName>style.rotation</p:attrName>
                                        </p:attrNameLst>
                                      </p:cBhvr>
                                      <p:tavLst>
                                        <p:tav tm="0">
                                          <p:val>
                                            <p:fltVal val="90"/>
                                          </p:val>
                                        </p:tav>
                                        <p:tav tm="100000">
                                          <p:val>
                                            <p:fltVal val="0"/>
                                          </p:val>
                                        </p:tav>
                                      </p:tavLst>
                                    </p:anim>
                                    <p:animEffect transition="in" filter="fade">
                                      <p:cBhvr>
                                        <p:cTn id="28" dur="1000"/>
                                        <p:tgtEl>
                                          <p:spTgt spid="5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1000" fill="hold"/>
                                        <p:tgtEl>
                                          <p:spTgt spid="55"/>
                                        </p:tgtEl>
                                        <p:attrNameLst>
                                          <p:attrName>ppt_w</p:attrName>
                                        </p:attrNameLst>
                                      </p:cBhvr>
                                      <p:tavLst>
                                        <p:tav tm="0">
                                          <p:val>
                                            <p:fltVal val="0"/>
                                          </p:val>
                                        </p:tav>
                                        <p:tav tm="100000">
                                          <p:val>
                                            <p:strVal val="#ppt_w"/>
                                          </p:val>
                                        </p:tav>
                                      </p:tavLst>
                                    </p:anim>
                                    <p:anim calcmode="lin" valueType="num">
                                      <p:cBhvr>
                                        <p:cTn id="34" dur="1000" fill="hold"/>
                                        <p:tgtEl>
                                          <p:spTgt spid="55"/>
                                        </p:tgtEl>
                                        <p:attrNameLst>
                                          <p:attrName>ppt_h</p:attrName>
                                        </p:attrNameLst>
                                      </p:cBhvr>
                                      <p:tavLst>
                                        <p:tav tm="0">
                                          <p:val>
                                            <p:fltVal val="0"/>
                                          </p:val>
                                        </p:tav>
                                        <p:tav tm="100000">
                                          <p:val>
                                            <p:strVal val="#ppt_h"/>
                                          </p:val>
                                        </p:tav>
                                      </p:tavLst>
                                    </p:anim>
                                    <p:anim calcmode="lin" valueType="num">
                                      <p:cBhvr>
                                        <p:cTn id="35" dur="1000" fill="hold"/>
                                        <p:tgtEl>
                                          <p:spTgt spid="55"/>
                                        </p:tgtEl>
                                        <p:attrNameLst>
                                          <p:attrName>style.rotation</p:attrName>
                                        </p:attrNameLst>
                                      </p:cBhvr>
                                      <p:tavLst>
                                        <p:tav tm="0">
                                          <p:val>
                                            <p:fltVal val="90"/>
                                          </p:val>
                                        </p:tav>
                                        <p:tav tm="100000">
                                          <p:val>
                                            <p:fltVal val="0"/>
                                          </p:val>
                                        </p:tav>
                                      </p:tavLst>
                                    </p:anim>
                                    <p:animEffect transition="in" filter="fade">
                                      <p:cBhvr>
                                        <p:cTn id="36" dur="1000"/>
                                        <p:tgtEl>
                                          <p:spTgt spid="5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 calcmode="lin" valueType="num">
                                      <p:cBhvr>
                                        <p:cTn id="39" dur="1000" fill="hold"/>
                                        <p:tgtEl>
                                          <p:spTgt spid="63"/>
                                        </p:tgtEl>
                                        <p:attrNameLst>
                                          <p:attrName>ppt_w</p:attrName>
                                        </p:attrNameLst>
                                      </p:cBhvr>
                                      <p:tavLst>
                                        <p:tav tm="0">
                                          <p:val>
                                            <p:fltVal val="0"/>
                                          </p:val>
                                        </p:tav>
                                        <p:tav tm="100000">
                                          <p:val>
                                            <p:strVal val="#ppt_w"/>
                                          </p:val>
                                        </p:tav>
                                      </p:tavLst>
                                    </p:anim>
                                    <p:anim calcmode="lin" valueType="num">
                                      <p:cBhvr>
                                        <p:cTn id="40" dur="1000" fill="hold"/>
                                        <p:tgtEl>
                                          <p:spTgt spid="63"/>
                                        </p:tgtEl>
                                        <p:attrNameLst>
                                          <p:attrName>ppt_h</p:attrName>
                                        </p:attrNameLst>
                                      </p:cBhvr>
                                      <p:tavLst>
                                        <p:tav tm="0">
                                          <p:val>
                                            <p:fltVal val="0"/>
                                          </p:val>
                                        </p:tav>
                                        <p:tav tm="100000">
                                          <p:val>
                                            <p:strVal val="#ppt_h"/>
                                          </p:val>
                                        </p:tav>
                                      </p:tavLst>
                                    </p:anim>
                                    <p:anim calcmode="lin" valueType="num">
                                      <p:cBhvr>
                                        <p:cTn id="41" dur="1000" fill="hold"/>
                                        <p:tgtEl>
                                          <p:spTgt spid="63"/>
                                        </p:tgtEl>
                                        <p:attrNameLst>
                                          <p:attrName>style.rotation</p:attrName>
                                        </p:attrNameLst>
                                      </p:cBhvr>
                                      <p:tavLst>
                                        <p:tav tm="0">
                                          <p:val>
                                            <p:fltVal val="90"/>
                                          </p:val>
                                        </p:tav>
                                        <p:tav tm="100000">
                                          <p:val>
                                            <p:fltVal val="0"/>
                                          </p:val>
                                        </p:tav>
                                      </p:tavLst>
                                    </p:anim>
                                    <p:animEffect transition="in" filter="fade">
                                      <p:cBhvr>
                                        <p:cTn id="42" dur="10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style.rotation</p:attrName>
                                        </p:attrNameLst>
                                      </p:cBhvr>
                                      <p:tavLst>
                                        <p:tav tm="0">
                                          <p:val>
                                            <p:fltVal val="90"/>
                                          </p:val>
                                        </p:tav>
                                        <p:tav tm="100000">
                                          <p:val>
                                            <p:fltVal val="0"/>
                                          </p:val>
                                        </p:tav>
                                      </p:tavLst>
                                    </p:anim>
                                    <p:animEffect transition="in" filter="fade">
                                      <p:cBhvr>
                                        <p:cTn id="50" dur="1000"/>
                                        <p:tgtEl>
                                          <p:spTgt spid="13"/>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1000" fill="hold"/>
                                        <p:tgtEl>
                                          <p:spTgt spid="14"/>
                                        </p:tgtEl>
                                        <p:attrNameLst>
                                          <p:attrName>ppt_w</p:attrName>
                                        </p:attrNameLst>
                                      </p:cBhvr>
                                      <p:tavLst>
                                        <p:tav tm="0">
                                          <p:val>
                                            <p:fltVal val="0"/>
                                          </p:val>
                                        </p:tav>
                                        <p:tav tm="100000">
                                          <p:val>
                                            <p:strVal val="#ppt_w"/>
                                          </p:val>
                                        </p:tav>
                                      </p:tavLst>
                                    </p:anim>
                                    <p:anim calcmode="lin" valueType="num">
                                      <p:cBhvr>
                                        <p:cTn id="54" dur="1000" fill="hold"/>
                                        <p:tgtEl>
                                          <p:spTgt spid="14"/>
                                        </p:tgtEl>
                                        <p:attrNameLst>
                                          <p:attrName>ppt_h</p:attrName>
                                        </p:attrNameLst>
                                      </p:cBhvr>
                                      <p:tavLst>
                                        <p:tav tm="0">
                                          <p:val>
                                            <p:fltVal val="0"/>
                                          </p:val>
                                        </p:tav>
                                        <p:tav tm="100000">
                                          <p:val>
                                            <p:strVal val="#ppt_h"/>
                                          </p:val>
                                        </p:tav>
                                      </p:tavLst>
                                    </p:anim>
                                    <p:anim calcmode="lin" valueType="num">
                                      <p:cBhvr>
                                        <p:cTn id="55" dur="1000" fill="hold"/>
                                        <p:tgtEl>
                                          <p:spTgt spid="14"/>
                                        </p:tgtEl>
                                        <p:attrNameLst>
                                          <p:attrName>style.rotation</p:attrName>
                                        </p:attrNameLst>
                                      </p:cBhvr>
                                      <p:tavLst>
                                        <p:tav tm="0">
                                          <p:val>
                                            <p:fltVal val="90"/>
                                          </p:val>
                                        </p:tav>
                                        <p:tav tm="100000">
                                          <p:val>
                                            <p:fltVal val="0"/>
                                          </p:val>
                                        </p:tav>
                                      </p:tavLst>
                                    </p:anim>
                                    <p:animEffect transition="in" filter="fade">
                                      <p:cBhvr>
                                        <p:cTn id="5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2" grpId="0" animBg="1"/>
      <p:bldP spid="55" grpId="0" animBg="1"/>
      <p:bldP spid="59" grpId="0"/>
      <p:bldP spid="63" grpId="0"/>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819148"/>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lIns="68580" tIns="34290" rIns="68580" bIns="34290" anchor="ctr"/>
          <a:lstStyle/>
          <a:p>
            <a:pPr algn="ctr"/>
            <a:r>
              <a:rPr lang="en-US" sz="2500" b="1" dirty="0">
                <a:latin typeface="Times New Roman" pitchFamily="18" charset="0"/>
              </a:rPr>
              <a:t>TIẾT 49- BÀI 23. CON NG</a:t>
            </a:r>
            <a:r>
              <a:rPr lang="vi-VN" sz="2500" b="1" dirty="0">
                <a:latin typeface="Times New Roman" pitchFamily="18" charset="0"/>
              </a:rPr>
              <a:t>ƯỜI</a:t>
            </a:r>
            <a:r>
              <a:rPr lang="en-US" sz="2500" b="1" dirty="0">
                <a:latin typeface="Times New Roman" pitchFamily="18" charset="0"/>
              </a:rPr>
              <a:t> VÀ THIÊN NHIÊN</a:t>
            </a:r>
          </a:p>
        </p:txBody>
      </p:sp>
      <p:sp>
        <p:nvSpPr>
          <p:cNvPr id="11" name="Text Box 8"/>
          <p:cNvSpPr txBox="1">
            <a:spLocks noChangeArrowheads="1"/>
          </p:cNvSpPr>
          <p:nvPr/>
        </p:nvSpPr>
        <p:spPr bwMode="auto">
          <a:xfrm>
            <a:off x="0" y="855390"/>
            <a:ext cx="9144000" cy="192360"/>
          </a:xfrm>
          <a:prstGeom prst="rect">
            <a:avLst/>
          </a:prstGeom>
          <a:solidFill>
            <a:srgbClr val="00FFFF"/>
          </a:solidFill>
          <a:ln w="9525">
            <a:noFill/>
            <a:miter lim="800000"/>
            <a:headEnd/>
            <a:tailEnd/>
          </a:ln>
          <a:effectLst/>
        </p:spPr>
        <p:txBody>
          <a:bodyPr lIns="68580" tIns="34290" rIns="68580" bIns="34290">
            <a:spAutoFit/>
          </a:bodyPr>
          <a:lstStyle/>
          <a:p>
            <a:pPr algn="ctr" eaLnBrk="1" hangingPunct="1">
              <a:spcBef>
                <a:spcPct val="50000"/>
              </a:spcBef>
              <a:defRPr/>
            </a:pP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8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305800" y="16502"/>
            <a:ext cx="805542" cy="802648"/>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65314"/>
            <a:ext cx="1056442" cy="884463"/>
          </a:xfrm>
          <a:prstGeom prst="rect">
            <a:avLst/>
          </a:prstGeom>
          <a:noFill/>
          <a:ln w="9525">
            <a:noFill/>
            <a:miter lim="800000"/>
            <a:headEnd/>
            <a:tailEnd/>
          </a:ln>
        </p:spPr>
      </p:pic>
      <p:sp>
        <p:nvSpPr>
          <p:cNvPr id="6" name="TextBox 5"/>
          <p:cNvSpPr txBox="1"/>
          <p:nvPr/>
        </p:nvSpPr>
        <p:spPr>
          <a:xfrm>
            <a:off x="0" y="1022721"/>
            <a:ext cx="8763000" cy="438582"/>
          </a:xfrm>
          <a:prstGeom prst="rect">
            <a:avLst/>
          </a:prstGeom>
          <a:noFill/>
        </p:spPr>
        <p:txBody>
          <a:bodyPr wrap="square" lIns="68580" tIns="34290" rIns="68580" bIns="34290" rtlCol="0">
            <a:spAutoFit/>
          </a:bodyPr>
          <a:lstStyle/>
          <a:p>
            <a:r>
              <a:rPr lang="en-US" sz="2400" b="1" u="sng" dirty="0">
                <a:solidFill>
                  <a:srgbClr val="000099"/>
                </a:solidFill>
                <a:latin typeface="Times New Roman" pitchFamily="18" charset="0"/>
                <a:cs typeface="Times New Roman" pitchFamily="18" charset="0"/>
              </a:rPr>
              <a:t>I. Ảnh h</a:t>
            </a:r>
            <a:r>
              <a:rPr lang="vi-VN" sz="2400" b="1" u="sng" dirty="0">
                <a:solidFill>
                  <a:srgbClr val="000099"/>
                </a:solidFill>
                <a:latin typeface="Times New Roman" pitchFamily="18" charset="0"/>
                <a:cs typeface="Times New Roman" pitchFamily="18" charset="0"/>
              </a:rPr>
              <a:t>ưở</a:t>
            </a:r>
            <a:r>
              <a:rPr lang="en-US" sz="2400" b="1" u="sng" dirty="0">
                <a:solidFill>
                  <a:srgbClr val="000099"/>
                </a:solidFill>
                <a:latin typeface="Times New Roman" pitchFamily="18" charset="0"/>
                <a:cs typeface="Times New Roman" pitchFamily="18" charset="0"/>
              </a:rPr>
              <a:t>ng của thiên nhiên </a:t>
            </a:r>
            <a:r>
              <a:rPr lang="vi-VN" sz="2400" b="1" u="sng" dirty="0">
                <a:solidFill>
                  <a:srgbClr val="000099"/>
                </a:solidFill>
                <a:latin typeface="Times New Roman" pitchFamily="18" charset="0"/>
                <a:cs typeface="Times New Roman" pitchFamily="18" charset="0"/>
              </a:rPr>
              <a:t>đế</a:t>
            </a:r>
            <a:r>
              <a:rPr lang="en-US" sz="2400" b="1" u="sng" dirty="0">
                <a:solidFill>
                  <a:srgbClr val="000099"/>
                </a:solidFill>
                <a:latin typeface="Times New Roman" pitchFamily="18" charset="0"/>
                <a:cs typeface="Times New Roman" pitchFamily="18" charset="0"/>
              </a:rPr>
              <a:t>n sinh hoạt và sản xuất</a:t>
            </a:r>
          </a:p>
        </p:txBody>
      </p:sp>
      <p:sp>
        <p:nvSpPr>
          <p:cNvPr id="18" name="Cloud Callout 17"/>
          <p:cNvSpPr/>
          <p:nvPr/>
        </p:nvSpPr>
        <p:spPr>
          <a:xfrm>
            <a:off x="381000" y="1809750"/>
            <a:ext cx="3935438" cy="2057400"/>
          </a:xfrm>
          <a:prstGeom prst="cloudCallout">
            <a:avLst>
              <a:gd name="adj1" fmla="val 49084"/>
              <a:gd name="adj2" fmla="val 89937"/>
            </a:avLst>
          </a:prstGeom>
          <a:solidFill>
            <a:schemeClr val="bg1"/>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n-US" sz="2400" b="1" i="1" dirty="0">
                <a:solidFill>
                  <a:srgbClr val="0000FF"/>
                </a:solidFill>
                <a:latin typeface="Times New Roman" pitchFamily="18" charset="0"/>
                <a:cs typeface="Times New Roman" pitchFamily="18" charset="0"/>
              </a:rPr>
              <a:t>Hãy kể những tài nguyên thiên nhiên mà em biết.</a:t>
            </a:r>
          </a:p>
        </p:txBody>
      </p:sp>
      <p:pic>
        <p:nvPicPr>
          <p:cNvPr id="14" name="Hình ảnh 4">
            <a:extLst>
              <a:ext uri="{FF2B5EF4-FFF2-40B4-BE49-F238E27FC236}">
                <a16:creationId xmlns:a16="http://schemas.microsoft.com/office/drawing/2014/main" id="{C67672A5-18E3-4F0D-97E8-39D1FA6C55D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581150"/>
            <a:ext cx="4038600" cy="3409950"/>
          </a:xfrm>
          <a:prstGeom prst="rect">
            <a:avLst/>
          </a:prstGeom>
          <a:noFill/>
          <a:ln>
            <a:solidFill>
              <a:srgbClr val="0000FF"/>
            </a:solidFill>
          </a:ln>
        </p:spPr>
      </p:pic>
      <p:sp>
        <p:nvSpPr>
          <p:cNvPr id="16" name="Cloud Callout 15"/>
          <p:cNvSpPr/>
          <p:nvPr/>
        </p:nvSpPr>
        <p:spPr>
          <a:xfrm>
            <a:off x="381000" y="1657350"/>
            <a:ext cx="4114800" cy="3276600"/>
          </a:xfrm>
          <a:prstGeom prst="cloudCallout">
            <a:avLst>
              <a:gd name="adj1" fmla="val 60383"/>
              <a:gd name="adj2" fmla="val 41875"/>
            </a:avLst>
          </a:prstGeom>
          <a:solidFill>
            <a:schemeClr val="bg1"/>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2400" dirty="0">
                <a:solidFill>
                  <a:srgbClr val="0000FF"/>
                </a:solidFill>
                <a:latin typeface="Times New Roman" pitchFamily="18" charset="0"/>
                <a:cs typeface="Times New Roman" pitchFamily="18" charset="0"/>
              </a:rPr>
              <a:t>Trong </a:t>
            </a:r>
            <a:r>
              <a:rPr lang="en-US" sz="2400" dirty="0" err="1">
                <a:solidFill>
                  <a:srgbClr val="0000FF"/>
                </a:solidFill>
                <a:latin typeface="Times New Roman" pitchFamily="18" charset="0"/>
                <a:cs typeface="Times New Roman" pitchFamily="18" charset="0"/>
              </a:rPr>
              <a:t>cuộc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sống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hằng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ngày</a:t>
            </a:r>
            <a:r>
              <a:rPr lang="en-US" sz="2400" dirty="0">
                <a:solidFill>
                  <a:srgbClr val="0000FF"/>
                </a:solidFill>
                <a:latin typeface="Times New Roman" pitchFamily="18" charset="0"/>
                <a:cs typeface="Times New Roman" pitchFamily="18" charset="0"/>
              </a:rPr>
              <a:t>, thiên nhiên đã cung cấp cho con người những điều kiện cần thiết nào để tồn tại?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ppt_x</p:attrName>
                                        </p:attrNameLst>
                                      </p:cBhvr>
                                      <p:tavLst>
                                        <p:tav tm="0">
                                          <p:val>
                                            <p:strVal val="#ppt_x-.2"/>
                                          </p:val>
                                        </p:tav>
                                        <p:tav tm="100000">
                                          <p:val>
                                            <p:strVal val="#ppt_x"/>
                                          </p:val>
                                        </p:tav>
                                      </p:tavLst>
                                    </p:anim>
                                    <p:anim calcmode="lin" valueType="num">
                                      <p:cBhvr>
                                        <p:cTn id="1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gtEl>
                                      </p:cBhvr>
                                    </p:animEffect>
                                  </p:childTnLst>
                                </p:cTn>
                              </p:par>
                              <p:par>
                                <p:cTn id="17" presetID="2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ppt_x</p:attrName>
                                        </p:attrNameLst>
                                      </p:cBhvr>
                                      <p:tavLst>
                                        <p:tav tm="0">
                                          <p:val>
                                            <p:strVal val="#ppt_x-.2"/>
                                          </p:val>
                                        </p:tav>
                                        <p:tav tm="100000">
                                          <p:val>
                                            <p:strVal val="#ppt_x"/>
                                          </p:val>
                                        </p:tav>
                                      </p:tavLst>
                                    </p:anim>
                                    <p:anim calcmode="lin" valueType="num">
                                      <p:cBhvr>
                                        <p:cTn id="2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xit" presetSubtype="0" fill="hold" grpId="1" nodeType="clickEffect">
                                  <p:stCondLst>
                                    <p:cond delay="0"/>
                                  </p:stCondLst>
                                  <p:childTnLst>
                                    <p:anim calcmode="lin" valueType="num">
                                      <p:cBhvr>
                                        <p:cTn id="25" dur="1000"/>
                                        <p:tgtEl>
                                          <p:spTgt spid="18"/>
                                        </p:tgtEl>
                                        <p:attrNameLst>
                                          <p:attrName>ppt_x</p:attrName>
                                        </p:attrNameLst>
                                      </p:cBhvr>
                                      <p:tavLst>
                                        <p:tav tm="0">
                                          <p:val>
                                            <p:strVal val="ppt_x"/>
                                          </p:val>
                                        </p:tav>
                                        <p:tav tm="100000">
                                          <p:val>
                                            <p:strVal val="ppt_x-.2"/>
                                          </p:val>
                                        </p:tav>
                                      </p:tavLst>
                                    </p:anim>
                                    <p:anim calcmode="lin" valueType="num">
                                      <p:cBhvr>
                                        <p:cTn id="26" dur="1000"/>
                                        <p:tgtEl>
                                          <p:spTgt spid="18"/>
                                        </p:tgtEl>
                                        <p:attrNameLst>
                                          <p:attrName>ppt_y</p:attrName>
                                        </p:attrNameLst>
                                      </p:cBhvr>
                                      <p:tavLst>
                                        <p:tav tm="0">
                                          <p:val>
                                            <p:strVal val="ppt_y"/>
                                          </p:val>
                                        </p:tav>
                                        <p:tav tm="100000">
                                          <p:val>
                                            <p:strVal val="ppt_y"/>
                                          </p:val>
                                        </p:tav>
                                      </p:tavLst>
                                    </p:anim>
                                    <p:animEffect transition="out" filter="fade">
                                      <p:cBhvr>
                                        <p:cTn id="27" dur="1000"/>
                                        <p:tgtEl>
                                          <p:spTgt spid="18"/>
                                        </p:tgtEl>
                                      </p:cBhvr>
                                    </p:animEffect>
                                    <p:set>
                                      <p:cBhvr>
                                        <p:cTn id="28" dur="1" fill="hold">
                                          <p:stCondLst>
                                            <p:cond delay="9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ppt_x</p:attrName>
                                        </p:attrNameLst>
                                      </p:cBhvr>
                                      <p:tavLst>
                                        <p:tav tm="0">
                                          <p:val>
                                            <p:strVal val="#ppt_x-.2"/>
                                          </p:val>
                                        </p:tav>
                                        <p:tav tm="100000">
                                          <p:val>
                                            <p:strVal val="#ppt_x"/>
                                          </p:val>
                                        </p:tav>
                                      </p:tavLst>
                                    </p:anim>
                                    <p:anim calcmode="lin" valueType="num">
                                      <p:cBhvr>
                                        <p:cTn id="3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xit" presetSubtype="0" fill="hold" grpId="1" nodeType="clickEffect">
                                  <p:stCondLst>
                                    <p:cond delay="0"/>
                                  </p:stCondLst>
                                  <p:childTnLst>
                                    <p:anim calcmode="lin" valueType="num">
                                      <p:cBhvr>
                                        <p:cTn id="39" dur="1000"/>
                                        <p:tgtEl>
                                          <p:spTgt spid="16"/>
                                        </p:tgtEl>
                                        <p:attrNameLst>
                                          <p:attrName>ppt_x</p:attrName>
                                        </p:attrNameLst>
                                      </p:cBhvr>
                                      <p:tavLst>
                                        <p:tav tm="0">
                                          <p:val>
                                            <p:strVal val="ppt_x"/>
                                          </p:val>
                                        </p:tav>
                                        <p:tav tm="100000">
                                          <p:val>
                                            <p:strVal val="ppt_x-.2"/>
                                          </p:val>
                                        </p:tav>
                                      </p:tavLst>
                                    </p:anim>
                                    <p:anim calcmode="lin" valueType="num">
                                      <p:cBhvr>
                                        <p:cTn id="40" dur="1000"/>
                                        <p:tgtEl>
                                          <p:spTgt spid="16"/>
                                        </p:tgtEl>
                                        <p:attrNameLst>
                                          <p:attrName>ppt_y</p:attrName>
                                        </p:attrNameLst>
                                      </p:cBhvr>
                                      <p:tavLst>
                                        <p:tav tm="0">
                                          <p:val>
                                            <p:strVal val="ppt_y"/>
                                          </p:val>
                                        </p:tav>
                                        <p:tav tm="100000">
                                          <p:val>
                                            <p:strVal val="ppt_y"/>
                                          </p:val>
                                        </p:tav>
                                      </p:tavLst>
                                    </p:anim>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par>
                                <p:cTn id="43" presetID="29" presetClass="exit" presetSubtype="0" fill="hold" nodeType="withEffect">
                                  <p:stCondLst>
                                    <p:cond delay="0"/>
                                  </p:stCondLst>
                                  <p:childTnLst>
                                    <p:anim calcmode="lin" valueType="num">
                                      <p:cBhvr>
                                        <p:cTn id="44" dur="1000"/>
                                        <p:tgtEl>
                                          <p:spTgt spid="14"/>
                                        </p:tgtEl>
                                        <p:attrNameLst>
                                          <p:attrName>ppt_x</p:attrName>
                                        </p:attrNameLst>
                                      </p:cBhvr>
                                      <p:tavLst>
                                        <p:tav tm="0">
                                          <p:val>
                                            <p:strVal val="ppt_x"/>
                                          </p:val>
                                        </p:tav>
                                        <p:tav tm="100000">
                                          <p:val>
                                            <p:strVal val="ppt_x-.2"/>
                                          </p:val>
                                        </p:tav>
                                      </p:tavLst>
                                    </p:anim>
                                    <p:anim calcmode="lin" valueType="num">
                                      <p:cBhvr>
                                        <p:cTn id="45" dur="1000"/>
                                        <p:tgtEl>
                                          <p:spTgt spid="14"/>
                                        </p:tgtEl>
                                        <p:attrNameLst>
                                          <p:attrName>ppt_y</p:attrName>
                                        </p:attrNameLst>
                                      </p:cBhvr>
                                      <p:tavLst>
                                        <p:tav tm="0">
                                          <p:val>
                                            <p:strVal val="ppt_y"/>
                                          </p:val>
                                        </p:tav>
                                        <p:tav tm="100000">
                                          <p:val>
                                            <p:strVal val="ppt_y"/>
                                          </p:val>
                                        </p:tav>
                                      </p:tavLst>
                                    </p:anim>
                                    <p:animEffect transition="out" filter="fade">
                                      <p:cBhvr>
                                        <p:cTn id="46" dur="1000"/>
                                        <p:tgtEl>
                                          <p:spTgt spid="14"/>
                                        </p:tgtEl>
                                      </p:cBhvr>
                                    </p:animEffect>
                                    <p:set>
                                      <p:cBhvr>
                                        <p:cTn id="47"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8" grpId="1" animBg="1"/>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4C6B08-D01E-4803-A9D7-BB407A5D4CFE}"/>
              </a:ext>
            </a:extLst>
          </p:cNvPr>
          <p:cNvPicPr>
            <a:picLocks noChangeAspect="1"/>
          </p:cNvPicPr>
          <p:nvPr/>
        </p:nvPicPr>
        <p:blipFill rotWithShape="1">
          <a:blip r:embed="rId2"/>
          <a:srcRect l="9104" t="19845" r="28227" b="23101"/>
          <a:stretch/>
        </p:blipFill>
        <p:spPr>
          <a:xfrm>
            <a:off x="147173" y="1695923"/>
            <a:ext cx="4196227" cy="2861898"/>
          </a:xfrm>
          <a:prstGeom prst="rect">
            <a:avLst/>
          </a:prstGeom>
          <a:ln>
            <a:solidFill>
              <a:srgbClr val="0000FF"/>
            </a:solidFill>
          </a:ln>
        </p:spPr>
      </p:pic>
      <p:sp>
        <p:nvSpPr>
          <p:cNvPr id="7" name="TextBox 6">
            <a:extLst>
              <a:ext uri="{FF2B5EF4-FFF2-40B4-BE49-F238E27FC236}">
                <a16:creationId xmlns:a16="http://schemas.microsoft.com/office/drawing/2014/main" id="{E1D2F958-D755-4C90-A52D-233E5225F5FA}"/>
              </a:ext>
            </a:extLst>
          </p:cNvPr>
          <p:cNvSpPr txBox="1"/>
          <p:nvPr/>
        </p:nvSpPr>
        <p:spPr>
          <a:xfrm>
            <a:off x="266701" y="960135"/>
            <a:ext cx="5905499" cy="392415"/>
          </a:xfrm>
          <a:prstGeom prst="rect">
            <a:avLst/>
          </a:prstGeom>
          <a:solidFill>
            <a:srgbClr val="92D050"/>
          </a:solidFill>
          <a:ln>
            <a:solidFill>
              <a:srgbClr val="0000FF"/>
            </a:solidFill>
          </a:ln>
        </p:spPr>
        <p:txBody>
          <a:bodyPr wrap="square" lIns="68580" tIns="34290" rIns="68580" bIns="34290" rtlCol="0">
            <a:spAutoFit/>
          </a:bodyPr>
          <a:lstStyle/>
          <a:p>
            <a:pPr marL="342900" indent="-342900">
              <a:buFont typeface="Wingdings" panose="05000000000000000000" pitchFamily="2" charset="2"/>
              <a:buChar char="Ø"/>
            </a:pPr>
            <a:r>
              <a:rPr lang="en-US" sz="2100" b="1" dirty="0">
                <a:solidFill>
                  <a:srgbClr val="002060"/>
                </a:solidFill>
                <a:latin typeface="Times New Roman" pitchFamily="18" charset="0"/>
                <a:cs typeface="Times New Roman" pitchFamily="18" charset="0"/>
              </a:rPr>
              <a:t>Điều kiện cần thiết để con ng</a:t>
            </a:r>
            <a:r>
              <a:rPr lang="vi-VN" sz="2100" b="1" dirty="0">
                <a:solidFill>
                  <a:srgbClr val="002060"/>
                </a:solidFill>
                <a:latin typeface="Times New Roman" pitchFamily="18" charset="0"/>
                <a:cs typeface="Times New Roman" pitchFamily="18" charset="0"/>
              </a:rPr>
              <a:t>ư</a:t>
            </a:r>
            <a:r>
              <a:rPr lang="en-US" sz="2100" b="1" dirty="0">
                <a:solidFill>
                  <a:srgbClr val="002060"/>
                </a:solidFill>
                <a:latin typeface="Times New Roman" pitchFamily="18" charset="0"/>
                <a:cs typeface="Times New Roman" pitchFamily="18" charset="0"/>
              </a:rPr>
              <a:t>ời có thể tồn tại</a:t>
            </a:r>
          </a:p>
        </p:txBody>
      </p:sp>
      <p:pic>
        <p:nvPicPr>
          <p:cNvPr id="6146" name="Picture 2" descr="Top 5 Công Ty Môi Trường Uy Tín Tại TPHCM. Công ty Lộc Phát">
            <a:extLst>
              <a:ext uri="{FF2B5EF4-FFF2-40B4-BE49-F238E27FC236}">
                <a16:creationId xmlns:a16="http://schemas.microsoft.com/office/drawing/2014/main" id="{B839C0EC-F46F-4E11-88D5-C7DB43924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57350"/>
            <a:ext cx="4424828" cy="2900471"/>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5097581-7744-4B17-A65B-AF406FC43A01}"/>
              </a:ext>
            </a:extLst>
          </p:cNvPr>
          <p:cNvSpPr txBox="1"/>
          <p:nvPr/>
        </p:nvSpPr>
        <p:spPr>
          <a:xfrm>
            <a:off x="533400" y="209550"/>
            <a:ext cx="8229600" cy="438582"/>
          </a:xfrm>
          <a:prstGeom prst="rect">
            <a:avLst/>
          </a:prstGeom>
          <a:solidFill>
            <a:srgbClr val="FFFF00"/>
          </a:solidFill>
          <a:ln>
            <a:solidFill>
              <a:srgbClr val="0000FF"/>
            </a:solidFill>
          </a:ln>
        </p:spPr>
        <p:txBody>
          <a:bodyPr wrap="square" lIns="68580" tIns="34290" rIns="68580" bIns="34290" rtlCol="0">
            <a:spAutoFit/>
          </a:bodyPr>
          <a:lstStyle/>
          <a:p>
            <a:pPr algn="ctr"/>
            <a:r>
              <a:rPr lang="pt-BR" sz="2400" b="1" dirty="0">
                <a:latin typeface="Times New Roman" pitchFamily="18" charset="0"/>
                <a:cs typeface="Times New Roman" pitchFamily="18" charset="0"/>
              </a:rPr>
              <a:t>Các điều kiện tự nhiên </a:t>
            </a:r>
            <a:r>
              <a:rPr lang="vi-VN" sz="2400" b="1" dirty="0">
                <a:latin typeface="Times New Roman" pitchFamily="18" charset="0"/>
                <a:cs typeface="Times New Roman" pitchFamily="18" charset="0"/>
              </a:rPr>
              <a:t>đã</a:t>
            </a:r>
            <a:r>
              <a:rPr lang="pt-BR" sz="2400" b="1" dirty="0">
                <a:latin typeface="Times New Roman" pitchFamily="18" charset="0"/>
                <a:cs typeface="Times New Roman" pitchFamily="18" charset="0"/>
              </a:rPr>
              <a:t> ảnh h</a:t>
            </a:r>
            <a:r>
              <a:rPr lang="vi-VN" sz="2400" b="1" dirty="0">
                <a:latin typeface="Times New Roman" pitchFamily="18" charset="0"/>
                <a:cs typeface="Times New Roman" pitchFamily="18" charset="0"/>
              </a:rPr>
              <a:t>ưở</a:t>
            </a:r>
            <a:r>
              <a:rPr lang="en-US" sz="2400" b="1" dirty="0">
                <a:latin typeface="Times New Roman" pitchFamily="18" charset="0"/>
                <a:cs typeface="Times New Roman" pitchFamily="18" charset="0"/>
              </a:rPr>
              <a:t>ng </a:t>
            </a:r>
            <a:r>
              <a:rPr lang="vi-VN" sz="2400" b="1" dirty="0">
                <a:latin typeface="Times New Roman" pitchFamily="18" charset="0"/>
                <a:cs typeface="Times New Roman" pitchFamily="18" charset="0"/>
              </a:rPr>
              <a:t>đế</a:t>
            </a:r>
            <a:r>
              <a:rPr lang="en-US" sz="2400" b="1" dirty="0">
                <a:latin typeface="Times New Roman" pitchFamily="18" charset="0"/>
                <a:cs typeface="Times New Roman" pitchFamily="18" charset="0"/>
              </a:rPr>
              <a:t>n </a:t>
            </a:r>
            <a:r>
              <a:rPr lang="vi-VN" sz="2400" b="1" dirty="0">
                <a:latin typeface="Times New Roman" pitchFamily="18" charset="0"/>
                <a:cs typeface="Times New Roman" pitchFamily="18" charset="0"/>
              </a:rPr>
              <a:t>đời</a:t>
            </a:r>
            <a:r>
              <a:rPr lang="en-US" sz="2400" b="1" dirty="0">
                <a:latin typeface="Times New Roman" pitchFamily="18" charset="0"/>
                <a:cs typeface="Times New Roman" pitchFamily="18" charset="0"/>
              </a:rPr>
              <a:t> sống con ng</a:t>
            </a:r>
            <a:r>
              <a:rPr lang="vi-VN" sz="2400" b="1" dirty="0">
                <a:latin typeface="Times New Roman" pitchFamily="18" charset="0"/>
                <a:cs typeface="Times New Roman" pitchFamily="18" charset="0"/>
              </a:rPr>
              <a:t>ười</a:t>
            </a:r>
            <a:endParaRPr lang="en-US" sz="2400" b="1" dirty="0">
              <a:solidFill>
                <a:srgbClr val="00B050"/>
              </a:solidFill>
            </a:endParaRPr>
          </a:p>
        </p:txBody>
      </p:sp>
      <p:sp>
        <p:nvSpPr>
          <p:cNvPr id="3" name="TextBox 2">
            <a:extLst>
              <a:ext uri="{FF2B5EF4-FFF2-40B4-BE49-F238E27FC236}">
                <a16:creationId xmlns:a16="http://schemas.microsoft.com/office/drawing/2014/main" id="{376D359E-1089-42C4-BE44-5B10235DEEF2}"/>
              </a:ext>
            </a:extLst>
          </p:cNvPr>
          <p:cNvSpPr txBox="1"/>
          <p:nvPr/>
        </p:nvSpPr>
        <p:spPr>
          <a:xfrm>
            <a:off x="152400" y="4633124"/>
            <a:ext cx="4191000" cy="377026"/>
          </a:xfrm>
          <a:prstGeom prst="rect">
            <a:avLst/>
          </a:prstGeom>
          <a:solidFill>
            <a:srgbClr val="FFFF00"/>
          </a:solidFill>
          <a:ln>
            <a:solidFill>
              <a:srgbClr val="0000FF"/>
            </a:solidFill>
          </a:ln>
        </p:spPr>
        <p:txBody>
          <a:bodyPr wrap="square" lIns="68580" tIns="34290" rIns="68580" bIns="34290" rtlCol="0">
            <a:spAutoFit/>
          </a:bodyPr>
          <a:lstStyle/>
          <a:p>
            <a:pPr algn="ctr"/>
            <a:r>
              <a:rPr lang="en-US" sz="2000" b="1" dirty="0">
                <a:latin typeface="Times New Roman" pitchFamily="18" charset="0"/>
                <a:cs typeface="Times New Roman" pitchFamily="18" charset="0"/>
              </a:rPr>
              <a:t>Không khí, ánh sáng, nhiệt </a:t>
            </a:r>
            <a:r>
              <a:rPr lang="vi-VN" sz="2000" b="1" dirty="0">
                <a:latin typeface="Times New Roman" pitchFamily="18" charset="0"/>
                <a:cs typeface="Times New Roman" pitchFamily="18" charset="0"/>
              </a:rPr>
              <a:t>độ</a:t>
            </a:r>
            <a:r>
              <a:rPr lang="en-US" sz="2000" b="1" dirty="0">
                <a:latin typeface="Times New Roman" pitchFamily="18" charset="0"/>
                <a:cs typeface="Times New Roman" pitchFamily="18" charset="0"/>
              </a:rPr>
              <a:t>, n</a:t>
            </a:r>
            <a:r>
              <a:rPr lang="vi-VN" sz="2000" b="1" dirty="0">
                <a:latin typeface="Times New Roman" pitchFamily="18" charset="0"/>
                <a:cs typeface="Times New Roman" pitchFamily="18" charset="0"/>
              </a:rPr>
              <a:t>ư</a:t>
            </a:r>
            <a:r>
              <a:rPr lang="en-US" sz="2000" b="1" dirty="0">
                <a:latin typeface="Times New Roman" pitchFamily="18" charset="0"/>
                <a:cs typeface="Times New Roman" pitchFamily="18" charset="0"/>
              </a:rPr>
              <a:t>ớc</a:t>
            </a:r>
          </a:p>
        </p:txBody>
      </p:sp>
      <p:sp>
        <p:nvSpPr>
          <p:cNvPr id="10" name="TextBox 9">
            <a:extLst>
              <a:ext uri="{FF2B5EF4-FFF2-40B4-BE49-F238E27FC236}">
                <a16:creationId xmlns:a16="http://schemas.microsoft.com/office/drawing/2014/main" id="{0A21E7AA-EFC3-4A0B-A9FF-960D9D4778A7}"/>
              </a:ext>
            </a:extLst>
          </p:cNvPr>
          <p:cNvSpPr txBox="1"/>
          <p:nvPr/>
        </p:nvSpPr>
        <p:spPr>
          <a:xfrm>
            <a:off x="4572000" y="4598534"/>
            <a:ext cx="4343400" cy="377026"/>
          </a:xfrm>
          <a:prstGeom prst="rect">
            <a:avLst/>
          </a:prstGeom>
          <a:solidFill>
            <a:srgbClr val="FFFF00"/>
          </a:solidFill>
          <a:ln>
            <a:solidFill>
              <a:srgbClr val="0000FF"/>
            </a:solidFill>
          </a:ln>
        </p:spPr>
        <p:txBody>
          <a:bodyPr wrap="square" lIns="68580" tIns="34290" rIns="68580" bIns="34290" rtlCol="0">
            <a:spAutoFit/>
          </a:bodyPr>
          <a:lstStyle/>
          <a:p>
            <a:pPr algn="ctr"/>
            <a:r>
              <a:rPr lang="en-US" sz="2000" b="1" dirty="0">
                <a:latin typeface="Times New Roman" pitchFamily="18" charset="0"/>
                <a:cs typeface="Times New Roman" pitchFamily="18" charset="0"/>
              </a:rPr>
              <a:t>Không gian sống của con ng</a:t>
            </a:r>
            <a:r>
              <a:rPr lang="vi-VN" sz="2000" b="1" dirty="0">
                <a:latin typeface="Times New Roman" pitchFamily="18" charset="0"/>
                <a:cs typeface="Times New Roman" pitchFamily="18" charset="0"/>
              </a:rPr>
              <a:t>ười</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11214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10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arn(inVertical)">
                                      <p:cBhvr>
                                        <p:cTn id="18" dur="1000"/>
                                        <p:tgtEl>
                                          <p:spTgt spid="614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10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819148"/>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lIns="68580" tIns="34290" rIns="68580" bIns="34290" anchor="ctr"/>
          <a:lstStyle/>
          <a:p>
            <a:pPr algn="ctr"/>
            <a:r>
              <a:rPr lang="en-US" sz="2500" b="1" dirty="0">
                <a:latin typeface="Times New Roman" pitchFamily="18" charset="0"/>
              </a:rPr>
              <a:t>TIẾT 49 - BÀI 23. CON NG</a:t>
            </a:r>
            <a:r>
              <a:rPr lang="vi-VN" sz="2500" b="1" dirty="0">
                <a:latin typeface="Times New Roman" pitchFamily="18" charset="0"/>
              </a:rPr>
              <a:t>ƯỜI</a:t>
            </a:r>
            <a:r>
              <a:rPr lang="en-US" sz="2500" b="1" dirty="0">
                <a:latin typeface="Times New Roman" pitchFamily="18" charset="0"/>
              </a:rPr>
              <a:t> VỚI THIÊN NHIÊN</a:t>
            </a:r>
          </a:p>
        </p:txBody>
      </p:sp>
      <p:sp>
        <p:nvSpPr>
          <p:cNvPr id="11" name="Text Box 8"/>
          <p:cNvSpPr txBox="1">
            <a:spLocks noChangeArrowheads="1"/>
          </p:cNvSpPr>
          <p:nvPr/>
        </p:nvSpPr>
        <p:spPr bwMode="auto">
          <a:xfrm>
            <a:off x="0" y="855390"/>
            <a:ext cx="9144000" cy="192360"/>
          </a:xfrm>
          <a:prstGeom prst="rect">
            <a:avLst/>
          </a:prstGeom>
          <a:solidFill>
            <a:srgbClr val="00FFFF"/>
          </a:solidFill>
          <a:ln w="9525">
            <a:noFill/>
            <a:miter lim="800000"/>
            <a:headEnd/>
            <a:tailEnd/>
          </a:ln>
          <a:effectLst/>
        </p:spPr>
        <p:txBody>
          <a:bodyPr lIns="68580" tIns="34290" rIns="68580" bIns="34290">
            <a:spAutoFit/>
          </a:bodyPr>
          <a:lstStyle/>
          <a:p>
            <a:pPr algn="ctr" eaLnBrk="1" hangingPunct="1">
              <a:spcBef>
                <a:spcPct val="50000"/>
              </a:spcBef>
              <a:defRPr/>
            </a:pP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8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305800" y="16502"/>
            <a:ext cx="805542" cy="802648"/>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65314"/>
            <a:ext cx="1056442" cy="884463"/>
          </a:xfrm>
          <a:prstGeom prst="rect">
            <a:avLst/>
          </a:prstGeom>
          <a:noFill/>
          <a:ln w="9525">
            <a:noFill/>
            <a:miter lim="800000"/>
            <a:headEnd/>
            <a:tailEnd/>
          </a:ln>
        </p:spPr>
      </p:pic>
      <p:sp>
        <p:nvSpPr>
          <p:cNvPr id="6" name="TextBox 5"/>
          <p:cNvSpPr txBox="1"/>
          <p:nvPr/>
        </p:nvSpPr>
        <p:spPr>
          <a:xfrm>
            <a:off x="0" y="1022721"/>
            <a:ext cx="8763000" cy="438582"/>
          </a:xfrm>
          <a:prstGeom prst="rect">
            <a:avLst/>
          </a:prstGeom>
          <a:noFill/>
        </p:spPr>
        <p:txBody>
          <a:bodyPr wrap="square" lIns="68580" tIns="34290" rIns="68580" bIns="34290" rtlCol="0">
            <a:spAutoFit/>
          </a:bodyPr>
          <a:lstStyle/>
          <a:p>
            <a:r>
              <a:rPr lang="en-US" sz="2400" b="1" u="sng" dirty="0">
                <a:solidFill>
                  <a:srgbClr val="000099"/>
                </a:solidFill>
                <a:latin typeface="Times New Roman" pitchFamily="18" charset="0"/>
                <a:cs typeface="Times New Roman" pitchFamily="18" charset="0"/>
              </a:rPr>
              <a:t>I. Ảnh h</a:t>
            </a:r>
            <a:r>
              <a:rPr lang="vi-VN" sz="2400" b="1" u="sng" dirty="0">
                <a:solidFill>
                  <a:srgbClr val="000099"/>
                </a:solidFill>
                <a:latin typeface="Times New Roman" pitchFamily="18" charset="0"/>
                <a:cs typeface="Times New Roman" pitchFamily="18" charset="0"/>
              </a:rPr>
              <a:t>ưở</a:t>
            </a:r>
            <a:r>
              <a:rPr lang="en-US" sz="2400" b="1" u="sng" dirty="0">
                <a:solidFill>
                  <a:srgbClr val="000099"/>
                </a:solidFill>
                <a:latin typeface="Times New Roman" pitchFamily="18" charset="0"/>
                <a:cs typeface="Times New Roman" pitchFamily="18" charset="0"/>
              </a:rPr>
              <a:t>ng của thiên nhiên </a:t>
            </a:r>
            <a:r>
              <a:rPr lang="vi-VN" sz="2400" b="1" u="sng" dirty="0">
                <a:solidFill>
                  <a:srgbClr val="000099"/>
                </a:solidFill>
                <a:latin typeface="Times New Roman" pitchFamily="18" charset="0"/>
                <a:cs typeface="Times New Roman" pitchFamily="18" charset="0"/>
              </a:rPr>
              <a:t>đế</a:t>
            </a:r>
            <a:r>
              <a:rPr lang="en-US" sz="2400" b="1" u="sng" dirty="0">
                <a:solidFill>
                  <a:srgbClr val="000099"/>
                </a:solidFill>
                <a:latin typeface="Times New Roman" pitchFamily="18" charset="0"/>
                <a:cs typeface="Times New Roman" pitchFamily="18" charset="0"/>
              </a:rPr>
              <a:t>n sinh hoạt và sản xuất</a:t>
            </a:r>
          </a:p>
        </p:txBody>
      </p:sp>
      <p:sp>
        <p:nvSpPr>
          <p:cNvPr id="3" name="TextBox 2">
            <a:extLst>
              <a:ext uri="{FF2B5EF4-FFF2-40B4-BE49-F238E27FC236}">
                <a16:creationId xmlns:a16="http://schemas.microsoft.com/office/drawing/2014/main" id="{6DACE9C9-7A78-2027-B13F-83ED30D98FFB}"/>
              </a:ext>
            </a:extLst>
          </p:cNvPr>
          <p:cNvSpPr txBox="1"/>
          <p:nvPr/>
        </p:nvSpPr>
        <p:spPr>
          <a:xfrm>
            <a:off x="457200" y="1428750"/>
            <a:ext cx="8305800" cy="1661993"/>
          </a:xfrm>
          <a:prstGeom prst="rect">
            <a:avLst/>
          </a:prstGeom>
          <a:noFill/>
        </p:spPr>
        <p:txBody>
          <a:bodyPr wrap="square" rtlCol="0">
            <a:spAutoFit/>
          </a:bodyPr>
          <a:lstStyle/>
          <a:p>
            <a:pPr algn="just"/>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thông tin trong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23. 1:</a:t>
            </a:r>
          </a:p>
          <a:p>
            <a:r>
              <a:rPr lang="vi-VN" sz="2800" dirty="0">
                <a:solidFill>
                  <a:srgbClr val="0000FF"/>
                </a:solidFill>
                <a:latin typeface="Times New Roman" panose="02020603050405020304" pitchFamily="18" charset="0"/>
                <a:cs typeface="Times New Roman" panose="02020603050405020304" pitchFamily="18" charset="0"/>
              </a:rPr>
              <a:t>Nếu thiếu một trong những điều kiện ấy, con người có thể tồn tại bình thường trên Trái đất không?</a:t>
            </a:r>
            <a:endParaRPr lang="en-US" sz="2800"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37168F2D-354B-A3CE-3E1E-0489DF6D5001}"/>
              </a:ext>
            </a:extLst>
          </p:cNvPr>
          <p:cNvSpPr txBox="1"/>
          <p:nvPr/>
        </p:nvSpPr>
        <p:spPr>
          <a:xfrm>
            <a:off x="533400" y="2739195"/>
            <a:ext cx="8458200" cy="1231106"/>
          </a:xfrm>
          <a:prstGeom prst="rect">
            <a:avLst/>
          </a:prstGeom>
          <a:noFill/>
        </p:spPr>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Nếu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thiếu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điều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ấy</a:t>
            </a:r>
            <a:r>
              <a:rPr lang="en-US" sz="2800" dirty="0">
                <a:solidFill>
                  <a:srgbClr val="0000FF"/>
                </a:solidFill>
                <a:latin typeface="Times New Roman" panose="02020603050405020304" pitchFamily="18" charset="0"/>
                <a:cs typeface="Times New Roman" panose="02020603050405020304" pitchFamily="18" charset="0"/>
              </a:rPr>
              <a:t>, con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tồn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đất</a:t>
            </a:r>
            <a:r>
              <a:rPr lang="en-US" sz="2800" dirty="0">
                <a:solidFill>
                  <a:srgbClr val="0000FF"/>
                </a:solidFill>
                <a:latin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607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819148"/>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lIns="68580" tIns="34290" rIns="68580" bIns="34290" anchor="ctr"/>
          <a:lstStyle/>
          <a:p>
            <a:pPr algn="ctr"/>
            <a:r>
              <a:rPr lang="en-US" sz="2500" b="1" dirty="0">
                <a:latin typeface="Times New Roman" pitchFamily="18" charset="0"/>
              </a:rPr>
              <a:t>TIẾT 49 - BÀI 23. CON NG</a:t>
            </a:r>
            <a:r>
              <a:rPr lang="vi-VN" sz="2500" b="1" dirty="0">
                <a:latin typeface="Times New Roman" pitchFamily="18" charset="0"/>
              </a:rPr>
              <a:t>ƯỜI</a:t>
            </a:r>
            <a:r>
              <a:rPr lang="en-US" sz="2500" b="1" dirty="0">
                <a:latin typeface="Times New Roman" pitchFamily="18" charset="0"/>
              </a:rPr>
              <a:t> VỚI THIÊN NHIÊN</a:t>
            </a:r>
          </a:p>
        </p:txBody>
      </p:sp>
      <p:sp>
        <p:nvSpPr>
          <p:cNvPr id="11" name="Text Box 8"/>
          <p:cNvSpPr txBox="1">
            <a:spLocks noChangeArrowheads="1"/>
          </p:cNvSpPr>
          <p:nvPr/>
        </p:nvSpPr>
        <p:spPr bwMode="auto">
          <a:xfrm>
            <a:off x="0" y="855390"/>
            <a:ext cx="9144000" cy="192360"/>
          </a:xfrm>
          <a:prstGeom prst="rect">
            <a:avLst/>
          </a:prstGeom>
          <a:solidFill>
            <a:srgbClr val="00FFFF"/>
          </a:solidFill>
          <a:ln w="9525">
            <a:noFill/>
            <a:miter lim="800000"/>
            <a:headEnd/>
            <a:tailEnd/>
          </a:ln>
          <a:effectLst/>
        </p:spPr>
        <p:txBody>
          <a:bodyPr lIns="68580" tIns="34290" rIns="68580" bIns="34290">
            <a:spAutoFit/>
          </a:bodyPr>
          <a:lstStyle/>
          <a:p>
            <a:pPr algn="ctr" eaLnBrk="1" hangingPunct="1">
              <a:spcBef>
                <a:spcPct val="50000"/>
              </a:spcBef>
              <a:defRPr/>
            </a:pP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8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305800" y="16502"/>
            <a:ext cx="805542" cy="802648"/>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65314"/>
            <a:ext cx="1056442" cy="884463"/>
          </a:xfrm>
          <a:prstGeom prst="rect">
            <a:avLst/>
          </a:prstGeom>
          <a:noFill/>
          <a:ln w="9525">
            <a:noFill/>
            <a:miter lim="800000"/>
            <a:headEnd/>
            <a:tailEnd/>
          </a:ln>
        </p:spPr>
      </p:pic>
      <p:sp>
        <p:nvSpPr>
          <p:cNvPr id="6" name="TextBox 5"/>
          <p:cNvSpPr txBox="1"/>
          <p:nvPr/>
        </p:nvSpPr>
        <p:spPr>
          <a:xfrm>
            <a:off x="0" y="1022721"/>
            <a:ext cx="8763000" cy="438582"/>
          </a:xfrm>
          <a:prstGeom prst="rect">
            <a:avLst/>
          </a:prstGeom>
          <a:noFill/>
        </p:spPr>
        <p:txBody>
          <a:bodyPr wrap="square" lIns="68580" tIns="34290" rIns="68580" bIns="34290" rtlCol="0">
            <a:spAutoFit/>
          </a:bodyPr>
          <a:lstStyle/>
          <a:p>
            <a:r>
              <a:rPr lang="en-US" sz="2400" b="1" u="sng" dirty="0">
                <a:solidFill>
                  <a:srgbClr val="000099"/>
                </a:solidFill>
                <a:latin typeface="Times New Roman" pitchFamily="18" charset="0"/>
                <a:cs typeface="Times New Roman" pitchFamily="18" charset="0"/>
              </a:rPr>
              <a:t>I. Ảnh h</a:t>
            </a:r>
            <a:r>
              <a:rPr lang="vi-VN" sz="2400" b="1" u="sng" dirty="0">
                <a:solidFill>
                  <a:srgbClr val="000099"/>
                </a:solidFill>
                <a:latin typeface="Times New Roman" pitchFamily="18" charset="0"/>
                <a:cs typeface="Times New Roman" pitchFamily="18" charset="0"/>
              </a:rPr>
              <a:t>ưở</a:t>
            </a:r>
            <a:r>
              <a:rPr lang="en-US" sz="2400" b="1" u="sng" dirty="0">
                <a:solidFill>
                  <a:srgbClr val="000099"/>
                </a:solidFill>
                <a:latin typeface="Times New Roman" pitchFamily="18" charset="0"/>
                <a:cs typeface="Times New Roman" pitchFamily="18" charset="0"/>
              </a:rPr>
              <a:t>ng của thiên nhiên </a:t>
            </a:r>
            <a:r>
              <a:rPr lang="vi-VN" sz="2400" b="1" u="sng" dirty="0">
                <a:solidFill>
                  <a:srgbClr val="000099"/>
                </a:solidFill>
                <a:latin typeface="Times New Roman" pitchFamily="18" charset="0"/>
                <a:cs typeface="Times New Roman" pitchFamily="18" charset="0"/>
              </a:rPr>
              <a:t>đế</a:t>
            </a:r>
            <a:r>
              <a:rPr lang="en-US" sz="2400" b="1" u="sng" dirty="0">
                <a:solidFill>
                  <a:srgbClr val="000099"/>
                </a:solidFill>
                <a:latin typeface="Times New Roman" pitchFamily="18" charset="0"/>
                <a:cs typeface="Times New Roman" pitchFamily="18" charset="0"/>
              </a:rPr>
              <a:t>n sinh hoạt và sản xuất</a:t>
            </a:r>
          </a:p>
        </p:txBody>
      </p:sp>
      <p:sp>
        <p:nvSpPr>
          <p:cNvPr id="17" name="TextBox 16"/>
          <p:cNvSpPr txBox="1"/>
          <p:nvPr/>
        </p:nvSpPr>
        <p:spPr>
          <a:xfrm>
            <a:off x="76200" y="1428750"/>
            <a:ext cx="8686800" cy="1200329"/>
          </a:xfrm>
          <a:prstGeom prst="rect">
            <a:avLst/>
          </a:prstGeom>
          <a:noFill/>
        </p:spPr>
        <p:txBody>
          <a:bodyPr wrap="square" rtlCol="0">
            <a:spAutoFit/>
          </a:bodyPr>
          <a:lstStyle/>
          <a:p>
            <a:r>
              <a:rPr lang="en-US" sz="2400" b="1" dirty="0">
                <a:latin typeface="Times New Roman" pitchFamily="18" charset="0"/>
                <a:cs typeface="Times New Roman" pitchFamily="18" charset="0"/>
              </a:rPr>
              <a:t>- Thiên nhiên cho con ng</a:t>
            </a:r>
            <a:r>
              <a:rPr lang="vi-VN" sz="2400" b="1" dirty="0">
                <a:latin typeface="Times New Roman" pitchFamily="18" charset="0"/>
                <a:cs typeface="Times New Roman" pitchFamily="18" charset="0"/>
              </a:rPr>
              <a:t>ườ</a:t>
            </a:r>
            <a:r>
              <a:rPr lang="en-US" sz="2400" b="1" dirty="0">
                <a:latin typeface="Times New Roman" pitchFamily="18" charset="0"/>
                <a:cs typeface="Times New Roman" pitchFamily="18" charset="0"/>
              </a:rPr>
              <a:t>i không </a:t>
            </a:r>
            <a:r>
              <a:rPr lang="en-US" sz="2400" b="1" dirty="0" err="1">
                <a:latin typeface="Times New Roman" pitchFamily="18" charset="0"/>
                <a:cs typeface="Times New Roman" pitchFamily="18" charset="0"/>
              </a:rPr>
              <a:t>gian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cấp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đ</a:t>
            </a:r>
            <a:r>
              <a:rPr lang="en-US" sz="2400" b="1" dirty="0" err="1">
                <a:latin typeface="Times New Roman" pitchFamily="18" charset="0"/>
                <a:cs typeface="Times New Roman" pitchFamily="18" charset="0"/>
              </a:rPr>
              <a:t>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độ</a:t>
            </a:r>
            <a:r>
              <a:rPr lang="en-US" sz="2400" b="1" dirty="0">
                <a:latin typeface="Times New Roman" pitchFamily="18" charset="0"/>
                <a:cs typeface="Times New Roman" pitchFamily="18" charset="0"/>
              </a:rPr>
              <a:t>ng </a:t>
            </a:r>
            <a:r>
              <a:rPr lang="en-US" sz="2400" b="1" dirty="0" err="1">
                <a:latin typeface="Times New Roman" pitchFamily="18" charset="0"/>
                <a:cs typeface="Times New Roman" pitchFamily="18" charset="0"/>
              </a:rPr>
              <a:t>sản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xuất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a:t>
            </a:r>
            <a:r>
              <a:rPr lang="vi-VN" sz="2400" b="1" dirty="0">
                <a:latin typeface="Times New Roman" pitchFamily="18" charset="0"/>
                <a:cs typeface="Times New Roman" pitchFamily="18" charset="0"/>
              </a:rPr>
              <a:t>ứa</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đựng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con ng</a:t>
            </a:r>
            <a:r>
              <a:rPr lang="vi-VN" sz="2400" b="1" dirty="0">
                <a:latin typeface="Times New Roman" pitchFamily="18" charset="0"/>
                <a:cs typeface="Times New Roman" pitchFamily="18" charset="0"/>
              </a:rPr>
              <a:t>ườ</a:t>
            </a:r>
            <a:r>
              <a:rPr lang="en-US" sz="2400" b="1" dirty="0" err="1">
                <a:latin typeface="Times New Roman" pitchFamily="18" charset="0"/>
                <a:cs typeface="Times New Roman" pitchFamily="18" charset="0"/>
              </a:rPr>
              <a:t>i</a:t>
            </a:r>
            <a:r>
              <a:rPr lang="en-US" sz="2400" b="1" dirty="0">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2"/>
            <a:ext cx="9144000" cy="819148"/>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lIns="68580" tIns="34290" rIns="68580" bIns="34290" anchor="ctr"/>
          <a:lstStyle/>
          <a:p>
            <a:pPr algn="ctr"/>
            <a:r>
              <a:rPr lang="en-US" sz="2500" b="1" dirty="0">
                <a:latin typeface="Times New Roman" pitchFamily="18" charset="0"/>
              </a:rPr>
              <a:t>TIẾT 49 - BÀI 23. CON NG</a:t>
            </a:r>
            <a:r>
              <a:rPr lang="vi-VN" sz="2500" b="1" dirty="0">
                <a:latin typeface="Times New Roman" pitchFamily="18" charset="0"/>
              </a:rPr>
              <a:t>ƯỜI</a:t>
            </a:r>
            <a:r>
              <a:rPr lang="en-US" sz="2500" b="1" dirty="0">
                <a:latin typeface="Times New Roman" pitchFamily="18" charset="0"/>
              </a:rPr>
              <a:t> VÀ THIÊN NHIÊN</a:t>
            </a:r>
          </a:p>
        </p:txBody>
      </p:sp>
      <p:sp>
        <p:nvSpPr>
          <p:cNvPr id="11" name="Text Box 8"/>
          <p:cNvSpPr txBox="1">
            <a:spLocks noChangeArrowheads="1"/>
          </p:cNvSpPr>
          <p:nvPr/>
        </p:nvSpPr>
        <p:spPr bwMode="auto">
          <a:xfrm>
            <a:off x="0" y="855390"/>
            <a:ext cx="9144000" cy="192360"/>
          </a:xfrm>
          <a:prstGeom prst="rect">
            <a:avLst/>
          </a:prstGeom>
          <a:solidFill>
            <a:srgbClr val="00FFFF"/>
          </a:solidFill>
          <a:ln w="9525">
            <a:noFill/>
            <a:miter lim="800000"/>
            <a:headEnd/>
            <a:tailEnd/>
          </a:ln>
          <a:effectLst/>
        </p:spPr>
        <p:txBody>
          <a:bodyPr lIns="68580" tIns="34290" rIns="68580" bIns="34290">
            <a:spAutoFit/>
          </a:bodyPr>
          <a:lstStyle/>
          <a:p>
            <a:pPr algn="ctr" eaLnBrk="1" hangingPunct="1">
              <a:spcBef>
                <a:spcPct val="50000"/>
              </a:spcBef>
              <a:defRPr/>
            </a:pP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8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8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8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12" name="Picture 9" descr="TRAIDAT"/>
          <p:cNvPicPr>
            <a:picLocks noChangeAspect="1" noChangeArrowheads="1" noCrop="1"/>
          </p:cNvPicPr>
          <p:nvPr/>
        </p:nvPicPr>
        <p:blipFill>
          <a:blip r:embed="rId2"/>
          <a:srcRect/>
          <a:stretch>
            <a:fillRect/>
          </a:stretch>
        </p:blipFill>
        <p:spPr bwMode="auto">
          <a:xfrm>
            <a:off x="8305800" y="16502"/>
            <a:ext cx="805542" cy="802648"/>
          </a:xfrm>
          <a:prstGeom prst="rect">
            <a:avLst/>
          </a:prstGeom>
          <a:noFill/>
          <a:ln w="9525">
            <a:noFill/>
            <a:miter lim="800000"/>
            <a:headEnd/>
            <a:tailEnd/>
          </a:ln>
        </p:spPr>
      </p:pic>
      <p:pic>
        <p:nvPicPr>
          <p:cNvPr id="13" name="Picture 10" descr="ringwrlmed2_b"/>
          <p:cNvPicPr>
            <a:picLocks noChangeAspect="1" noChangeArrowheads="1" noCrop="1"/>
          </p:cNvPicPr>
          <p:nvPr/>
        </p:nvPicPr>
        <p:blipFill>
          <a:blip r:embed="rId3"/>
          <a:srcRect/>
          <a:stretch>
            <a:fillRect/>
          </a:stretch>
        </p:blipFill>
        <p:spPr bwMode="auto">
          <a:xfrm>
            <a:off x="0" y="-65314"/>
            <a:ext cx="1056442" cy="884463"/>
          </a:xfrm>
          <a:prstGeom prst="rect">
            <a:avLst/>
          </a:prstGeom>
          <a:noFill/>
          <a:ln w="9525">
            <a:noFill/>
            <a:miter lim="800000"/>
            <a:headEnd/>
            <a:tailEnd/>
          </a:ln>
        </p:spPr>
      </p:pic>
      <p:sp>
        <p:nvSpPr>
          <p:cNvPr id="6" name="TextBox 5"/>
          <p:cNvSpPr txBox="1"/>
          <p:nvPr/>
        </p:nvSpPr>
        <p:spPr>
          <a:xfrm>
            <a:off x="0" y="1022721"/>
            <a:ext cx="8763000" cy="438582"/>
          </a:xfrm>
          <a:prstGeom prst="rect">
            <a:avLst/>
          </a:prstGeom>
          <a:noFill/>
        </p:spPr>
        <p:txBody>
          <a:bodyPr wrap="square" lIns="68580" tIns="34290" rIns="68580" bIns="34290" rtlCol="0">
            <a:spAutoFit/>
          </a:bodyPr>
          <a:lstStyle/>
          <a:p>
            <a:r>
              <a:rPr lang="en-US" sz="2400" b="1" u="sng" dirty="0">
                <a:solidFill>
                  <a:srgbClr val="000099"/>
                </a:solidFill>
                <a:latin typeface="Times New Roman" pitchFamily="18" charset="0"/>
                <a:cs typeface="Times New Roman" pitchFamily="18" charset="0"/>
              </a:rPr>
              <a:t>I. Ảnh h</a:t>
            </a:r>
            <a:r>
              <a:rPr lang="vi-VN" sz="2400" b="1" u="sng" dirty="0">
                <a:solidFill>
                  <a:srgbClr val="000099"/>
                </a:solidFill>
                <a:latin typeface="Times New Roman" pitchFamily="18" charset="0"/>
                <a:cs typeface="Times New Roman" pitchFamily="18" charset="0"/>
              </a:rPr>
              <a:t>ưở</a:t>
            </a:r>
            <a:r>
              <a:rPr lang="en-US" sz="2400" b="1" u="sng" dirty="0">
                <a:solidFill>
                  <a:srgbClr val="000099"/>
                </a:solidFill>
                <a:latin typeface="Times New Roman" pitchFamily="18" charset="0"/>
                <a:cs typeface="Times New Roman" pitchFamily="18" charset="0"/>
              </a:rPr>
              <a:t>ng của thiên nhiên </a:t>
            </a:r>
            <a:r>
              <a:rPr lang="vi-VN" sz="2400" b="1" u="sng" dirty="0">
                <a:solidFill>
                  <a:srgbClr val="000099"/>
                </a:solidFill>
                <a:latin typeface="Times New Roman" pitchFamily="18" charset="0"/>
                <a:cs typeface="Times New Roman" pitchFamily="18" charset="0"/>
              </a:rPr>
              <a:t>đế</a:t>
            </a:r>
            <a:r>
              <a:rPr lang="en-US" sz="2400" b="1" u="sng" dirty="0">
                <a:solidFill>
                  <a:srgbClr val="000099"/>
                </a:solidFill>
                <a:latin typeface="Times New Roman" pitchFamily="18" charset="0"/>
                <a:cs typeface="Times New Roman" pitchFamily="18" charset="0"/>
              </a:rPr>
              <a:t>n sinh hoạt và sản xuất</a:t>
            </a:r>
          </a:p>
        </p:txBody>
      </p:sp>
      <p:sp>
        <p:nvSpPr>
          <p:cNvPr id="3" name="TextBox 2">
            <a:extLst>
              <a:ext uri="{FF2B5EF4-FFF2-40B4-BE49-F238E27FC236}">
                <a16:creationId xmlns:a16="http://schemas.microsoft.com/office/drawing/2014/main" id="{6DACE9C9-7A78-2027-B13F-83ED30D98FFB}"/>
              </a:ext>
            </a:extLst>
          </p:cNvPr>
          <p:cNvSpPr txBox="1"/>
          <p:nvPr/>
        </p:nvSpPr>
        <p:spPr>
          <a:xfrm>
            <a:off x="152400" y="1428750"/>
            <a:ext cx="8610600" cy="1384995"/>
          </a:xfrm>
          <a:prstGeom prst="rect">
            <a:avLst/>
          </a:prstGeom>
          <a:noFill/>
        </p:spPr>
        <p:txBody>
          <a:bodyPr wrap="square" rtlCol="0">
            <a:spAutoFit/>
          </a:bodyPr>
          <a:lstStyle/>
          <a:p>
            <a:pPr algn="just"/>
            <a:r>
              <a:rPr lang="en-US" sz="2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Dựa</a:t>
            </a:r>
            <a:r>
              <a:rPr lang="en-US" sz="2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vào</a:t>
            </a:r>
            <a:r>
              <a:rPr lang="en-US" sz="2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vi-VN" sz="2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thông tin trong </a:t>
            </a:r>
            <a:r>
              <a:rPr lang="en-US" sz="2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bài</a:t>
            </a:r>
            <a:r>
              <a:rPr lang="en-US" sz="2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23.1:</a:t>
            </a:r>
          </a:p>
          <a:p>
            <a:r>
              <a:rPr lang="en-US" sz="2200" dirty="0">
                <a:solidFill>
                  <a:schemeClr val="accent1"/>
                </a:solidFill>
                <a:latin typeface="Times New Roman" panose="02020603050405020304" pitchFamily="18" charset="0"/>
                <a:cs typeface="Times New Roman" panose="02020603050405020304" pitchFamily="18" charset="0"/>
              </a:rPr>
              <a:t>Em </a:t>
            </a:r>
            <a:r>
              <a:rPr lang="en-US" sz="2200" dirty="0" err="1">
                <a:solidFill>
                  <a:schemeClr val="accent1"/>
                </a:solidFill>
                <a:latin typeface="Times New Roman" panose="02020603050405020304" pitchFamily="18" charset="0"/>
                <a:cs typeface="Times New Roman" panose="02020603050405020304" pitchFamily="18" charset="0"/>
              </a:rPr>
              <a:t>hãy</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tìm</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những</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ví</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dụ</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thể</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hiện</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vai</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trò</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của</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thiên</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nhiên</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đối</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với</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hoạt</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động</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sản</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xuất</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và</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đời</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sống</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của</a:t>
            </a:r>
            <a:r>
              <a:rPr lang="en-US" sz="2200" dirty="0">
                <a:solidFill>
                  <a:schemeClr val="accent1"/>
                </a:solidFill>
                <a:latin typeface="Times New Roman" panose="02020603050405020304" pitchFamily="18" charset="0"/>
                <a:cs typeface="Times New Roman" panose="02020603050405020304" pitchFamily="18" charset="0"/>
              </a:rPr>
              <a:t> con </a:t>
            </a:r>
            <a:r>
              <a:rPr lang="en-US" sz="2200" dirty="0" err="1">
                <a:solidFill>
                  <a:schemeClr val="accent1"/>
                </a:solidFill>
                <a:latin typeface="Times New Roman" panose="02020603050405020304" pitchFamily="18" charset="0"/>
                <a:cs typeface="Times New Roman" panose="02020603050405020304" pitchFamily="18" charset="0"/>
              </a:rPr>
              <a:t>người</a:t>
            </a:r>
            <a:r>
              <a:rPr lang="en-US" sz="2200" dirty="0">
                <a:solidFill>
                  <a:schemeClr val="accent1"/>
                </a:solidFill>
                <a:latin typeface="Times New Roman" panose="02020603050405020304" pitchFamily="18" charset="0"/>
                <a:cs typeface="Times New Roman" panose="02020603050405020304" pitchFamily="18" charset="0"/>
              </a:rPr>
              <a:t>.</a:t>
            </a:r>
          </a:p>
          <a:p>
            <a:endParaRPr lang="en-US" dirty="0"/>
          </a:p>
        </p:txBody>
      </p:sp>
      <p:pic>
        <p:nvPicPr>
          <p:cNvPr id="5" name="Picture 4">
            <a:extLst>
              <a:ext uri="{FF2B5EF4-FFF2-40B4-BE49-F238E27FC236}">
                <a16:creationId xmlns:a16="http://schemas.microsoft.com/office/drawing/2014/main" id="{9EE0E4A9-983C-7191-DC54-6F5BFB68D2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33072" y="2571750"/>
            <a:ext cx="6178609" cy="2438400"/>
          </a:xfrm>
          <a:prstGeom prst="rect">
            <a:avLst/>
          </a:prstGeom>
          <a:noFill/>
        </p:spPr>
      </p:pic>
    </p:spTree>
    <p:extLst>
      <p:ext uri="{BB962C8B-B14F-4D97-AF65-F5344CB8AC3E}">
        <p14:creationId xmlns:p14="http://schemas.microsoft.com/office/powerpoint/2010/main" val="409316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68&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66&quot;/&gt;&lt;/object&gt;&lt;object type=&quot;3&quot; unique_id=&quot;10009&quot;&gt;&lt;property id=&quot;20148&quot; value=&quot;5&quot;/&gt;&lt;property id=&quot;20300&quot; value=&quot;Slide 7&quot;/&gt;&lt;property id=&quot;20307&quot; value=&quot;265&quot;/&gt;&lt;/object&gt;&lt;object type=&quot;3&quot; unique_id=&quot;10010&quot;&gt;&lt;property id=&quot;20148&quot; value=&quot;5&quot;/&gt;&lt;property id=&quot;20300&quot; value=&quot;Slide 8&quot;/&gt;&lt;property id=&quot;20307&quot; value=&quot;264&quot;/&gt;&lt;/object&gt;&lt;object type=&quot;3&quot; unique_id=&quot;10041&quot;&gt;&lt;property id=&quot;20148&quot; value=&quot;5&quot;/&gt;&lt;property id=&quot;20300&quot; value=&quot;Slide 9&quot;/&gt;&lt;property id=&quot;20307&quot; value=&quot;269&quot;/&gt;&lt;/object&gt;&lt;/object&gt;&lt;object type=&quot;8&quot; unique_id=&quot;1002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5.3|2.3|2.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3509</TotalTime>
  <Words>2146</Words>
  <Application>Microsoft Office PowerPoint</Application>
  <PresentationFormat>On-screen Show (16:9)</PresentationFormat>
  <Paragraphs>158</Paragraphs>
  <Slides>39</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OpenSans</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Cung cấp, lưu trữ thông tin: Lưu trữ và cung cấp cho con người sự đa dạng các nguồn gen, các loài động thực vật… </vt:lpstr>
      <vt:lpstr>   Chống các tác nhân gây hại: Ví dụ: nhờ có tầng ozon, con người tránh được các tác động từ vũ trụ như: tia cực tím, lực hút  </vt:lpstr>
      <vt:lpstr>PowerPoint Presentation</vt:lpstr>
      <vt:lpstr>PowerPoint Presentation</vt:lpstr>
      <vt:lpstr>PowerPoint Presentation</vt:lpstr>
      <vt:lpstr>PowerPoint Presentation</vt:lpstr>
      <vt:lpstr>PowerPoint Presentation</vt:lpstr>
      <vt:lpstr>PowerPoint Presentation</vt:lpstr>
      <vt:lpstr>Bảo vệ môi trường: trồng cây xanh,thu gom rác…</vt:lpstr>
      <vt:lpstr>PowerPoint Presentation</vt:lpstr>
      <vt:lpstr>PowerPoint Presentation</vt:lpstr>
      <vt:lpstr>PowerPoint Presentation</vt:lpstr>
      <vt:lpstr>PowerPoint Presentation</vt:lpstr>
      <vt:lpstr>PowerPoint Presentation</vt:lpstr>
      <vt:lpstr>PowerPoint Presentation</vt:lpstr>
      <vt:lpstr> Dựa vào hình 23.4 và thông tin trong bài, HS hãy: Giải thích tại sao phải đặt mục tiêu phát triển bền vững? </vt:lpstr>
      <vt:lpstr> Em hãy cho biết các hoạt động kinh tế trong hình 23.5 có đáp ứng được mục tiêu phát triển bền vững hay không? Tại sao? </vt:lpstr>
      <vt:lpstr>Các hoạt động đáp ứng được mục tiêu phát triển kinh tế bền vững.</vt:lpstr>
      <vt:lpstr>PowerPoint Presentation</vt:lpstr>
      <vt:lpstr>PowerPoint Presentation</vt:lpstr>
      <vt:lpstr>PowerPoint Presentation</vt:lpstr>
      <vt:lpstr>PowerPoint Presentation</vt:lpstr>
      <vt:lpstr>PowerPoint Presentation</vt:lpstr>
      <vt:lpstr>PowerPoint Presentation</vt:lpstr>
      <vt:lpstr> 2. Là một học sinh ngồi trên ghế nhà trường thì các em có những biện pháp nào để bảo vệ môi trường?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522</cp:revision>
  <dcterms:created xsi:type="dcterms:W3CDTF">2018-03-09T07:14:39Z</dcterms:created>
  <dcterms:modified xsi:type="dcterms:W3CDTF">2024-12-08T18:44:52Z</dcterms:modified>
</cp:coreProperties>
</file>