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82" r:id="rId2"/>
    <p:sldId id="378" r:id="rId3"/>
    <p:sldId id="379" r:id="rId4"/>
    <p:sldId id="377" r:id="rId5"/>
    <p:sldId id="256" r:id="rId6"/>
    <p:sldId id="383" r:id="rId7"/>
    <p:sldId id="316" r:id="rId8"/>
    <p:sldId id="353" r:id="rId9"/>
    <p:sldId id="354" r:id="rId10"/>
    <p:sldId id="356" r:id="rId11"/>
    <p:sldId id="357" r:id="rId12"/>
    <p:sldId id="359" r:id="rId13"/>
    <p:sldId id="358" r:id="rId14"/>
    <p:sldId id="276" r:id="rId15"/>
    <p:sldId id="374" r:id="rId16"/>
    <p:sldId id="375" r:id="rId17"/>
    <p:sldId id="298" r:id="rId18"/>
    <p:sldId id="366" r:id="rId19"/>
    <p:sldId id="314" r:id="rId20"/>
    <p:sldId id="330" r:id="rId21"/>
    <p:sldId id="3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8"/>
    <a:srgbClr val="6D9FB1"/>
    <a:srgbClr val="F7931D"/>
    <a:srgbClr val="FBC864"/>
    <a:srgbClr val="F8B417"/>
    <a:srgbClr val="FEE3AF"/>
    <a:srgbClr val="77ADC0"/>
    <a:srgbClr val="0087B2"/>
    <a:srgbClr val="F16649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40" autoAdjust="0"/>
    <p:restoredTop sz="94676"/>
  </p:normalViewPr>
  <p:slideViewPr>
    <p:cSldViewPr snapToGrid="0" showGuides="1">
      <p:cViewPr varScale="1">
        <p:scale>
          <a:sx n="78" d="100"/>
          <a:sy n="78" d="100"/>
        </p:scale>
        <p:origin x="120" y="1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06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82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53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01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35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78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42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8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14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1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F66901-BC98-463E-8FDE-CC6BC4DF82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181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14.jpeg"/><Relationship Id="rId3" Type="http://schemas.microsoft.com/office/2007/relationships/media" Target="../media/media3.mp3"/><Relationship Id="rId21" Type="http://schemas.openxmlformats.org/officeDocument/2006/relationships/image" Target="../media/image17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3.jpe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20" Type="http://schemas.openxmlformats.org/officeDocument/2006/relationships/image" Target="../media/image16.jpe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6.mp3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2895602" y="381001"/>
            <a:ext cx="6780213" cy="8572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NGUYEN BA LOAN LOWER SECONDARY SCHOOL</a:t>
            </a:r>
          </a:p>
        </p:txBody>
      </p:sp>
      <p:pic>
        <p:nvPicPr>
          <p:cNvPr id="3075" name="Picture 4" descr="vet chao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005417"/>
            <a:ext cx="26670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586038" y="5715001"/>
            <a:ext cx="7543800" cy="58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28" tIns="45612" rIns="91228" bIns="456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FF3300"/>
                </a:solidFill>
                <a:latin typeface="VNI-Broad" pitchFamily="2" charset="0"/>
                <a:cs typeface="Arial" pitchFamily="34" charset="0"/>
              </a:rPr>
              <a:t>TEACHER: LY THI NHUNG</a:t>
            </a:r>
          </a:p>
        </p:txBody>
      </p:sp>
      <p:pic>
        <p:nvPicPr>
          <p:cNvPr id="2" name="Picture 8" descr="Book-09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62153"/>
            <a:ext cx="2057400" cy="156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90600" cy="98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882219"/>
            <a:ext cx="106680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21619" y="5793581"/>
            <a:ext cx="10668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79782" y="2382"/>
            <a:ext cx="9906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33396" y="3526600"/>
            <a:ext cx="934807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WELCOME TO OUR CLASS</a:t>
            </a:r>
            <a:endParaRPr lang="vi-VN" sz="54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89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0" presetClass="entr" presetSubtype="0" repeatCount="indefinit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94244" y="1847496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exhilarating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73361" y="3413971"/>
            <a:ext cx="38005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</a:rPr>
              <a:t>ɪɡˈzɪləreɪtɪŋ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" name="exhilarating__gb_1">
            <a:hlinkClick r:id="" action="ppaction://media"/>
            <a:extLst>
              <a:ext uri="{FF2B5EF4-FFF2-40B4-BE49-F238E27FC236}">
                <a16:creationId xmlns:a16="http://schemas.microsoft.com/office/drawing/2014/main" id="{F1B0C5EA-57B6-5509-C16B-A283208D5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809" y="3559529"/>
            <a:ext cx="539880" cy="539880"/>
          </a:xfrm>
          <a:prstGeom prst="rect">
            <a:avLst/>
          </a:prstGeom>
        </p:spPr>
      </p:pic>
      <p:pic>
        <p:nvPicPr>
          <p:cNvPr id="6146" name="Picture 2" descr="Premium Vector | Children having fun on banana boat | Boat cartoon, Boat  vector, Fun">
            <a:extLst>
              <a:ext uri="{FF2B5EF4-FFF2-40B4-BE49-F238E27FC236}">
                <a16:creationId xmlns:a16="http://schemas.microsoft.com/office/drawing/2014/main" id="{50686E8E-C211-4C57-3116-A9A33C01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386" y="3138857"/>
            <a:ext cx="5444621" cy="349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98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33318" y="1048596"/>
            <a:ext cx="7972889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embarrassing </a:t>
            </a:r>
          </a:p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40884" y="4525258"/>
            <a:ext cx="5865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 smtClean="0"/>
              <a:t>. </a:t>
            </a:r>
            <a:endParaRPr lang="vi-VN" sz="4800" dirty="0"/>
          </a:p>
        </p:txBody>
      </p:sp>
      <p:sp>
        <p:nvSpPr>
          <p:cNvPr id="2" name="Rectangle 1"/>
          <p:cNvSpPr/>
          <p:nvPr/>
        </p:nvSpPr>
        <p:spPr>
          <a:xfrm>
            <a:off x="2549747" y="3413971"/>
            <a:ext cx="38475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ɪmˈbærəsɪŋ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" name="embarrassing__gb_1">
            <a:hlinkClick r:id="" action="ppaction://media"/>
            <a:extLst>
              <a:ext uri="{FF2B5EF4-FFF2-40B4-BE49-F238E27FC236}">
                <a16:creationId xmlns:a16="http://schemas.microsoft.com/office/drawing/2014/main" id="{4F183E8E-AE63-5029-B715-39DDCFACA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2858" y="3588020"/>
            <a:ext cx="539880" cy="539880"/>
          </a:xfrm>
          <a:prstGeom prst="rect">
            <a:avLst/>
          </a:prstGeom>
        </p:spPr>
      </p:pic>
      <p:pic>
        <p:nvPicPr>
          <p:cNvPr id="7170" name="Picture 2" descr="17,200+ Embarrassed Stock Illustrations, Royalty-Free Vector Graphics &amp;  Clip Art - iStock | Awkward situation, Mistake, Shy">
            <a:extLst>
              <a:ext uri="{FF2B5EF4-FFF2-40B4-BE49-F238E27FC236}">
                <a16:creationId xmlns:a16="http://schemas.microsoft.com/office/drawing/2014/main" id="{6BFBE404-8EA2-D429-FD10-7D797F0C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75" y="2262629"/>
            <a:ext cx="4525258" cy="452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83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1859804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unpleasant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3774" y="3413971"/>
            <a:ext cx="33597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ʌnˈpleznt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/</a:t>
            </a:r>
          </a:p>
        </p:txBody>
      </p:sp>
      <p:pic>
        <p:nvPicPr>
          <p:cNvPr id="5" name="unpleasant__gb_1">
            <a:hlinkClick r:id="" action="ppaction://media"/>
            <a:extLst>
              <a:ext uri="{FF2B5EF4-FFF2-40B4-BE49-F238E27FC236}">
                <a16:creationId xmlns:a16="http://schemas.microsoft.com/office/drawing/2014/main" id="{B7FF412A-89F3-A7B0-7432-38D03CE46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514" y="3575293"/>
            <a:ext cx="539880" cy="539880"/>
          </a:xfrm>
          <a:prstGeom prst="rect">
            <a:avLst/>
          </a:prstGeom>
        </p:spPr>
      </p:pic>
      <p:pic>
        <p:nvPicPr>
          <p:cNvPr id="8194" name="Picture 2" descr="Headache Clipart Images | Free Download | PNG Transparent Background -  Pngtree">
            <a:extLst>
              <a:ext uri="{FF2B5EF4-FFF2-40B4-BE49-F238E27FC236}">
                <a16:creationId xmlns:a16="http://schemas.microsoft.com/office/drawing/2014/main" id="{D2E1457E-ACAF-CE4E-0223-C9380E1A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960" y="2051764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6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1859804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coral reef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7525" y="3413971"/>
            <a:ext cx="33522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kɒrəl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riːf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/</a:t>
            </a:r>
          </a:p>
        </p:txBody>
      </p:sp>
      <p:pic>
        <p:nvPicPr>
          <p:cNvPr id="9218" name="Picture 2" descr="Coral Reef Clipart Images | Free Download | PNG Transparent Background -  Pngtree">
            <a:extLst>
              <a:ext uri="{FF2B5EF4-FFF2-40B4-BE49-F238E27FC236}">
                <a16:creationId xmlns:a16="http://schemas.microsoft.com/office/drawing/2014/main" id="{22088A65-A989-A041-93CC-4D7407315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30" y="1766492"/>
            <a:ext cx="4956951" cy="495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ext-to-Speech_06-Feb-2024_03-08">
            <a:hlinkClick r:id="" action="ppaction://media"/>
            <a:extLst>
              <a:ext uri="{FF2B5EF4-FFF2-40B4-BE49-F238E27FC236}">
                <a16:creationId xmlns:a16="http://schemas.microsoft.com/office/drawing/2014/main" id="{0BBC4750-5119-906D-290D-D3DF253C2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393" y="3575293"/>
            <a:ext cx="539880" cy="5398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93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494" y="647075"/>
            <a:ext cx="10184513" cy="740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3FCC6D-B3C5-27BF-315E-7A1B3F8A183F}"/>
              </a:ext>
            </a:extLst>
          </p:cNvPr>
          <p:cNvSpPr txBox="1"/>
          <p:nvPr/>
        </p:nvSpPr>
        <p:spPr>
          <a:xfrm>
            <a:off x="6362494" y="498488"/>
            <a:ext cx="4307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touring a campus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-37488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1. Write </a:t>
            </a:r>
            <a:r>
              <a:rPr lang="en-US" sz="2800" b="1" dirty="0">
                <a:solidFill>
                  <a:srgbClr val="00B0F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 activity next to each picture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B8DE3E-EC3F-E82C-82E7-9074C65D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24" y="1848428"/>
            <a:ext cx="3195205" cy="1476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29C6B5-F42A-6707-AC73-7291901AA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154" y="1803894"/>
            <a:ext cx="3195203" cy="1587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80E5F-49AD-725B-4E15-0A9DC70B9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748" y="1803895"/>
            <a:ext cx="3881579" cy="15878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7815CA-EE5C-8EB8-FF7D-8C73622D8A6F}"/>
              </a:ext>
            </a:extLst>
          </p:cNvPr>
          <p:cNvSpPr txBox="1"/>
          <p:nvPr/>
        </p:nvSpPr>
        <p:spPr>
          <a:xfrm>
            <a:off x="3274818" y="3390836"/>
            <a:ext cx="5244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2. </a:t>
            </a:r>
            <a:r>
              <a:rPr lang="en-US" sz="3200" dirty="0"/>
              <a:t>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5B090-CC8D-2B61-C4C5-732E64389247}"/>
              </a:ext>
            </a:extLst>
          </p:cNvPr>
          <p:cNvSpPr txBox="1"/>
          <p:nvPr/>
        </p:nvSpPr>
        <p:spPr>
          <a:xfrm>
            <a:off x="-145315" y="3332446"/>
            <a:ext cx="34121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1. </a:t>
            </a:r>
            <a:r>
              <a:rPr lang="en-US" sz="3200" dirty="0"/>
              <a:t>___________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236A7-16F2-9995-4A8C-A7F6D471EB28}"/>
              </a:ext>
            </a:extLst>
          </p:cNvPr>
          <p:cNvSpPr txBox="1"/>
          <p:nvPr/>
        </p:nvSpPr>
        <p:spPr>
          <a:xfrm>
            <a:off x="4634545" y="3335284"/>
            <a:ext cx="376183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chemeClr val="accent2">
                    <a:lumMod val="75000"/>
                  </a:schemeClr>
                </a:solidFill>
              </a:rPr>
              <a:t>going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</a:rPr>
              <a:t>snorkelling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356780-4FAF-7832-BAAD-485FCB62B97D}"/>
              </a:ext>
            </a:extLst>
          </p:cNvPr>
          <p:cNvSpPr txBox="1"/>
          <p:nvPr/>
        </p:nvSpPr>
        <p:spPr>
          <a:xfrm>
            <a:off x="7532671" y="3220746"/>
            <a:ext cx="5244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/>
              <a:t>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E55910-CD02-121D-B7B7-8A7A500F1441}"/>
              </a:ext>
            </a:extLst>
          </p:cNvPr>
          <p:cNvSpPr txBox="1"/>
          <p:nvPr/>
        </p:nvSpPr>
        <p:spPr>
          <a:xfrm>
            <a:off x="8445370" y="3331145"/>
            <a:ext cx="424222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chemeClr val="accent2">
                    <a:lumMod val="75000"/>
                  </a:schemeClr>
                </a:solidFill>
              </a:rPr>
              <a:t>learning by rote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3FCC6D-B3C5-27BF-315E-7A1B3F8A183F}"/>
              </a:ext>
            </a:extLst>
          </p:cNvPr>
          <p:cNvSpPr txBox="1"/>
          <p:nvPr/>
        </p:nvSpPr>
        <p:spPr>
          <a:xfrm>
            <a:off x="734606" y="5924403"/>
            <a:ext cx="4307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putting up tents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7815CA-EE5C-8EB8-FF7D-8C73622D8A6F}"/>
              </a:ext>
            </a:extLst>
          </p:cNvPr>
          <p:cNvSpPr txBox="1"/>
          <p:nvPr/>
        </p:nvSpPr>
        <p:spPr>
          <a:xfrm>
            <a:off x="5045928" y="5924405"/>
            <a:ext cx="5244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dirty="0"/>
              <a:t>____________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5B090-CC8D-2B61-C4C5-732E64389247}"/>
              </a:ext>
            </a:extLst>
          </p:cNvPr>
          <p:cNvSpPr txBox="1"/>
          <p:nvPr/>
        </p:nvSpPr>
        <p:spPr>
          <a:xfrm>
            <a:off x="496525" y="5975991"/>
            <a:ext cx="341211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rgbClr val="0070C0"/>
                </a:solidFill>
              </a:rPr>
              <a:t>4. </a:t>
            </a:r>
            <a:r>
              <a:rPr lang="en-US" sz="3400" dirty="0"/>
              <a:t>___________</a:t>
            </a:r>
            <a:endParaRPr lang="en-US" sz="3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E236A7-16F2-9995-4A8C-A7F6D471EB28}"/>
              </a:ext>
            </a:extLst>
          </p:cNvPr>
          <p:cNvSpPr txBox="1"/>
          <p:nvPr/>
        </p:nvSpPr>
        <p:spPr>
          <a:xfrm>
            <a:off x="6237496" y="5955182"/>
            <a:ext cx="424222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chemeClr val="accent2">
                    <a:lumMod val="75000"/>
                  </a:schemeClr>
                </a:solidFill>
              </a:rPr>
              <a:t>giving a performance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2C8F8E3-CC07-8139-3003-62DD948DD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09" y="4368763"/>
            <a:ext cx="3468651" cy="14385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0BC812-ABE0-0474-600A-899953C9D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2494" y="4137068"/>
            <a:ext cx="3468651" cy="168331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BE55910-CD02-121D-B7B7-8A7A500F1441}"/>
              </a:ext>
            </a:extLst>
          </p:cNvPr>
          <p:cNvSpPr txBox="1"/>
          <p:nvPr/>
        </p:nvSpPr>
        <p:spPr>
          <a:xfrm>
            <a:off x="-316329" y="544299"/>
            <a:ext cx="4242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learning by rote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3FCC6D-B3C5-27BF-315E-7A1B3F8A183F}"/>
              </a:ext>
            </a:extLst>
          </p:cNvPr>
          <p:cNvSpPr txBox="1"/>
          <p:nvPr/>
        </p:nvSpPr>
        <p:spPr>
          <a:xfrm>
            <a:off x="2802170" y="513520"/>
            <a:ext cx="4307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putting up tents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3FCC6D-B3C5-27BF-315E-7A1B3F8A183F}"/>
              </a:ext>
            </a:extLst>
          </p:cNvPr>
          <p:cNvSpPr txBox="1"/>
          <p:nvPr/>
        </p:nvSpPr>
        <p:spPr>
          <a:xfrm>
            <a:off x="66301" y="3261322"/>
            <a:ext cx="43070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chemeClr val="accent2">
                    <a:lumMod val="75000"/>
                  </a:schemeClr>
                </a:solidFill>
              </a:rPr>
              <a:t>touring a campus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E236A7-16F2-9995-4A8C-A7F6D471EB28}"/>
              </a:ext>
            </a:extLst>
          </p:cNvPr>
          <p:cNvSpPr txBox="1"/>
          <p:nvPr/>
        </p:nvSpPr>
        <p:spPr>
          <a:xfrm>
            <a:off x="-129771" y="956820"/>
            <a:ext cx="4242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going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snorkelling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E236A7-16F2-9995-4A8C-A7F6D471EB28}"/>
              </a:ext>
            </a:extLst>
          </p:cNvPr>
          <p:cNvSpPr txBox="1"/>
          <p:nvPr/>
        </p:nvSpPr>
        <p:spPr>
          <a:xfrm>
            <a:off x="3972086" y="933097"/>
            <a:ext cx="4242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giving a performance 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4" grpId="0"/>
      <p:bldP spid="27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40" y="834969"/>
            <a:ext cx="11544793" cy="5423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88638"/>
            <a:ext cx="1106041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2. Complete </a:t>
            </a:r>
            <a:r>
              <a:rPr lang="en-US" sz="36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each sentence with an adjective in the box. </a:t>
            </a:r>
            <a:endParaRPr lang="en-US" sz="3600" b="1" dirty="0">
              <a:solidFill>
                <a:schemeClr val="accent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1694" y="2065075"/>
            <a:ext cx="202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helpless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34729" y="2962164"/>
            <a:ext cx="269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exhilarating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0786" y="3749987"/>
            <a:ext cx="202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amazing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43318" y="4688705"/>
            <a:ext cx="2967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embarrassing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9993" y="5627423"/>
            <a:ext cx="3057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unpleasant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10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36" y="644577"/>
            <a:ext cx="11775555" cy="6033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536" y="121357"/>
            <a:ext cx="639408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3. C</a:t>
            </a:r>
            <a:r>
              <a:rPr lang="en-US" sz="2800" b="1" dirty="0" smtClean="0">
                <a:solidFill>
                  <a:schemeClr val="accent1"/>
                </a:solidFill>
                <a:effectLst/>
              </a:rPr>
              <a:t>hoose </a:t>
            </a:r>
            <a:r>
              <a:rPr lang="en-US" sz="2800" b="1" dirty="0">
                <a:solidFill>
                  <a:schemeClr val="accent1"/>
                </a:solidFill>
                <a:effectLst/>
              </a:rPr>
              <a:t>the correct answer A, B, C, or D. </a:t>
            </a:r>
            <a:endParaRPr lang="en-US" sz="2800" b="1" dirty="0">
              <a:solidFill>
                <a:schemeClr val="accent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66480" y="1167797"/>
            <a:ext cx="539646" cy="5396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94688" y="2339900"/>
            <a:ext cx="539646" cy="5396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771218" y="3661348"/>
            <a:ext cx="539646" cy="5396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71218" y="4899910"/>
            <a:ext cx="539646" cy="5396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431967" y="6138473"/>
            <a:ext cx="539646" cy="5396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48396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Listen and repeat the words. Pay attention to the sounds /j/ and /w/.	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F3A05F-C6C3-ED65-3F4B-6484D9BDA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078" y="2190135"/>
            <a:ext cx="7499844" cy="3419469"/>
          </a:xfrm>
          <a:prstGeom prst="rect">
            <a:avLst/>
          </a:prstGeom>
        </p:spPr>
      </p:pic>
      <p:pic>
        <p:nvPicPr>
          <p:cNvPr id="4" name="028">
            <a:hlinkClick r:id="" action="ppaction://media"/>
            <a:extLst>
              <a:ext uri="{FF2B5EF4-FFF2-40B4-BE49-F238E27FC236}">
                <a16:creationId xmlns:a16="http://schemas.microsoft.com/office/drawing/2014/main" id="{FAAB93CE-6042-CBB9-7B18-B69713602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897" y="19711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6956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Listen to the sentences. Underline the words with /j/ and circle the words with /w/. </a:t>
            </a:r>
            <a:r>
              <a:rPr lang="en-US" sz="2400" b="1" dirty="0" err="1"/>
              <a:t>Practise</a:t>
            </a:r>
            <a:r>
              <a:rPr lang="en-US" sz="2400" b="1" dirty="0"/>
              <a:t>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8F5EEC9-1413-1E6E-175F-C7FB3B25AAA0}"/>
              </a:ext>
            </a:extLst>
          </p:cNvPr>
          <p:cNvSpPr txBox="1"/>
          <p:nvPr/>
        </p:nvSpPr>
        <p:spPr>
          <a:xfrm>
            <a:off x="628983" y="2252069"/>
            <a:ext cx="11478562" cy="3811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 tried sailing a yacht, and he did it well.</a:t>
            </a:r>
            <a:endParaRPr lang="en-VN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We’ve made a class yearbook. It looks wonderful. </a:t>
            </a:r>
            <a:endParaRPr lang="en-VN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They awarded him a gold medal yesterday.</a:t>
            </a:r>
            <a:endParaRPr lang="en-VN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Youngsters should be aware of their responsibilities.</a:t>
            </a:r>
            <a:endParaRPr lang="en-VN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ea typeface="Times New Roman" panose="02020603050405020304" pitchFamily="18" charset="0"/>
              </a:rPr>
              <a:t>5. They haven’t yet understood the role of wildlife.</a:t>
            </a:r>
            <a:r>
              <a:rPr lang="en-VN" sz="3200" dirty="0">
                <a:effectLst/>
              </a:rPr>
              <a:t> </a:t>
            </a:r>
            <a:endParaRPr lang="en-US" sz="3200" dirty="0">
              <a:effectLst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1847F1-A3A2-2C9C-1435-F0AA8A42A7D3}"/>
              </a:ext>
            </a:extLst>
          </p:cNvPr>
          <p:cNvCxnSpPr>
            <a:cxnSpLocks/>
          </p:cNvCxnSpPr>
          <p:nvPr/>
        </p:nvCxnSpPr>
        <p:spPr>
          <a:xfrm>
            <a:off x="3848001" y="2923446"/>
            <a:ext cx="10397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B7AC19E-1EF7-8690-C080-38E8CAF5BB5E}"/>
              </a:ext>
            </a:extLst>
          </p:cNvPr>
          <p:cNvSpPr/>
          <p:nvPr/>
        </p:nvSpPr>
        <p:spPr>
          <a:xfrm>
            <a:off x="7031366" y="2488783"/>
            <a:ext cx="1048588" cy="4705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5973B-57E2-9862-61B9-8409D88C0195}"/>
              </a:ext>
            </a:extLst>
          </p:cNvPr>
          <p:cNvSpPr/>
          <p:nvPr/>
        </p:nvSpPr>
        <p:spPr>
          <a:xfrm>
            <a:off x="7277693" y="3164334"/>
            <a:ext cx="1993897" cy="5353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453830-F754-51E3-CFA6-306F8FD9D682}"/>
              </a:ext>
            </a:extLst>
          </p:cNvPr>
          <p:cNvCxnSpPr>
            <a:cxnSpLocks/>
          </p:cNvCxnSpPr>
          <p:nvPr/>
        </p:nvCxnSpPr>
        <p:spPr>
          <a:xfrm>
            <a:off x="4430367" y="3627091"/>
            <a:ext cx="13393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ED868EA-B633-F587-6F2F-390997EB3D67}"/>
              </a:ext>
            </a:extLst>
          </p:cNvPr>
          <p:cNvSpPr/>
          <p:nvPr/>
        </p:nvSpPr>
        <p:spPr>
          <a:xfrm>
            <a:off x="1863920" y="3848986"/>
            <a:ext cx="1651116" cy="680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190F78-2B63-5EA5-FF7C-4CAA200CB8F6}"/>
              </a:ext>
            </a:extLst>
          </p:cNvPr>
          <p:cNvCxnSpPr>
            <a:cxnSpLocks/>
          </p:cNvCxnSpPr>
          <p:nvPr/>
        </p:nvCxnSpPr>
        <p:spPr>
          <a:xfrm>
            <a:off x="6420670" y="4376733"/>
            <a:ext cx="16511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887082BC-AF9D-6F16-6D5A-D38F556963CD}"/>
              </a:ext>
            </a:extLst>
          </p:cNvPr>
          <p:cNvSpPr/>
          <p:nvPr/>
        </p:nvSpPr>
        <p:spPr>
          <a:xfrm>
            <a:off x="4574682" y="4657060"/>
            <a:ext cx="1209430" cy="55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A976AF-A74B-1A28-6417-4F4A7D6CD55C}"/>
              </a:ext>
            </a:extLst>
          </p:cNvPr>
          <p:cNvCxnSpPr>
            <a:cxnSpLocks/>
          </p:cNvCxnSpPr>
          <p:nvPr/>
        </p:nvCxnSpPr>
        <p:spPr>
          <a:xfrm>
            <a:off x="1125603" y="5119906"/>
            <a:ext cx="16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38B910F9-A48B-8176-6B14-7B7F2336FCAF}"/>
              </a:ext>
            </a:extLst>
          </p:cNvPr>
          <p:cNvSpPr/>
          <p:nvPr/>
        </p:nvSpPr>
        <p:spPr>
          <a:xfrm>
            <a:off x="7640720" y="5413162"/>
            <a:ext cx="1503977" cy="608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52D242-FCC1-E4A3-B104-892A924E1E49}"/>
              </a:ext>
            </a:extLst>
          </p:cNvPr>
          <p:cNvCxnSpPr>
            <a:cxnSpLocks/>
          </p:cNvCxnSpPr>
          <p:nvPr/>
        </p:nvCxnSpPr>
        <p:spPr>
          <a:xfrm>
            <a:off x="3207381" y="5936354"/>
            <a:ext cx="68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029">
            <a:hlinkClick r:id="" action="ppaction://media"/>
            <a:extLst>
              <a:ext uri="{FF2B5EF4-FFF2-40B4-BE49-F238E27FC236}">
                <a16:creationId xmlns:a16="http://schemas.microsoft.com/office/drawing/2014/main" id="{ACF9DE3E-A541-99B0-2BD1-01F204FCB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7706" y="1510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0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621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Vocabulary: The lexical items related to experiences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Pronunciation: How to correctly pronounce words that contain the sounds: /</a:t>
            </a:r>
            <a:r>
              <a:rPr lang="en-US" sz="3600" dirty="0">
                <a:cs typeface="Calibri" panose="020F0502020204030204" pitchFamily="34" charset="0"/>
              </a:rPr>
              <a:t>j</a:t>
            </a:r>
            <a:r>
              <a:rPr lang="en-US" sz="3600" dirty="0"/>
              <a:t>/ and /w/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04" y="1099348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10602" y="613098"/>
            <a:ext cx="108153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Write </a:t>
            </a:r>
            <a:r>
              <a:rPr lang="en-US" sz="36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activities </a:t>
            </a:r>
            <a:r>
              <a:rPr lang="en-US" sz="36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 see in pictures</a:t>
            </a:r>
            <a:r>
              <a:rPr lang="en-US" sz="36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A5C39-D020-203F-3E81-FEB81E96A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81" y="1320984"/>
            <a:ext cx="2806927" cy="2230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CA2E3-BB7E-3FC2-A505-801196923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684" y="1320984"/>
            <a:ext cx="3469486" cy="21370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3B2CEF-810C-B727-F9A5-8793ADCB6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041" y="1320984"/>
            <a:ext cx="3576240" cy="19710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2C0A38-0439-F56A-E898-C90F37DE1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36" y="3986208"/>
            <a:ext cx="3265841" cy="18989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D153EB3-B07A-CE6F-0C4B-695B7AA81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4340" y="3986208"/>
            <a:ext cx="4037701" cy="17735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C66470-EA96-EEBA-F1F5-8F9A90F356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0602" y="4097665"/>
            <a:ext cx="3420674" cy="17735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589" y="106864"/>
            <a:ext cx="5189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 up : Kim’s game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81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7132933" cy="3330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/>
              <a:t>Do exercises in the workbook.</a:t>
            </a:r>
          </a:p>
          <a:p>
            <a:pPr marL="571500" indent="-5715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/>
              <a:t>Find 10 more words describing experiences that have the sound /j/ or /w/.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9200" cy="34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062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>
            <a:off x="2286000" y="3352800"/>
            <a:ext cx="752475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Thank you for your attention!</a:t>
            </a:r>
          </a:p>
        </p:txBody>
      </p:sp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3200400" y="5181601"/>
            <a:ext cx="5562600" cy="14446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33CC33"/>
                  </a:solidFill>
                  <a:round/>
                  <a:headEnd/>
                  <a:tailEnd/>
                </a:ln>
                <a:solidFill>
                  <a:srgbClr val="FF0066"/>
                </a:solidFill>
                <a:cs typeface="Arial" panose="020B0604020202020204" pitchFamily="34" charset="0"/>
              </a:rPr>
              <a:t>Good bye</a:t>
            </a:r>
          </a:p>
        </p:txBody>
      </p:sp>
    </p:spTree>
    <p:extLst>
      <p:ext uri="{BB962C8B-B14F-4D97-AF65-F5344CB8AC3E}">
        <p14:creationId xmlns:p14="http://schemas.microsoft.com/office/powerpoint/2010/main" val="92193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60 giây đếm ngược  nhạc sôi động 1 minute countdown with music_10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7276" y="902043"/>
            <a:ext cx="6141307" cy="442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7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950996"/>
            <a:ext cx="108153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Write </a:t>
            </a:r>
            <a:r>
              <a:rPr lang="en-US" sz="36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activities </a:t>
            </a:r>
            <a:r>
              <a:rPr lang="en-US" sz="36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 see in pictures</a:t>
            </a:r>
            <a:r>
              <a:rPr lang="en-US" sz="36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-426440" y="3446585"/>
            <a:ext cx="4050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riding a jeep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3342741" y="3427773"/>
            <a:ext cx="503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seeing a gong show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A5C39-D020-203F-3E81-FEB81E96A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81" y="1846660"/>
            <a:ext cx="2806927" cy="170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CA2E3-BB7E-3FC2-A505-801196923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684" y="1802447"/>
            <a:ext cx="3469486" cy="16556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8378192" y="3451164"/>
            <a:ext cx="28772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taking photos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3B2CEF-810C-B727-F9A5-8793ADCB6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041" y="1680957"/>
            <a:ext cx="2872213" cy="16110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0" y="5692841"/>
            <a:ext cx="30020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dancing with local people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2C0A38-0439-F56A-E898-C90F37DE1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162" y="4074104"/>
            <a:ext cx="2876400" cy="172331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3777225" y="5759792"/>
            <a:ext cx="36605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taking an eco-tour	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7843997" y="5797416"/>
            <a:ext cx="3378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exploring a site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D153EB3-B07A-CE6F-0C4B-695B7AA81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4340" y="3986208"/>
            <a:ext cx="3428529" cy="17735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C66470-EA96-EEBA-F1F5-8F9A90F356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0602" y="4097665"/>
            <a:ext cx="2872214" cy="17735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589" y="106864"/>
            <a:ext cx="5189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 up : Kim’s game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7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20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637520" y="2190213"/>
            <a:ext cx="953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2: A CLOSER LOOK 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76300" y="956356"/>
            <a:ext cx="16400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5:OUR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EXPERIENCES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66720" y="1310827"/>
            <a:ext cx="6837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- </a:t>
            </a:r>
            <a:r>
              <a:rPr lang="en-US" sz="3200" dirty="0" smtClean="0">
                <a:latin typeface="Times New Roman" pitchFamily="18" charset="0"/>
              </a:rPr>
              <a:t>Leraning by rote /l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ɜːnɪŋ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baɪ rəʊt/ </a:t>
            </a:r>
            <a:r>
              <a:rPr lang="en-US" sz="3200" dirty="0" smtClean="0">
                <a:latin typeface="Times New Roman" pitchFamily="18" charset="0"/>
              </a:rPr>
              <a:t>(phr)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972695" y="1310128"/>
            <a:ext cx="8895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>
              <a:spcBef>
                <a:spcPct val="50000"/>
              </a:spcBef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học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thuộc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948650" y="779433"/>
            <a:ext cx="32654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632614" y="5349748"/>
            <a:ext cx="45599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 viê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66719" y="2019965"/>
            <a:ext cx="70000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snorkelling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snɔːkəlɪŋ/ (n)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669404" y="1998428"/>
            <a:ext cx="3429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ống thở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80991" y="2797107"/>
            <a:ext cx="98975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exhilarating /ɪɡˈzɪləreɪtɪŋ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   (adj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414913" y="2765371"/>
            <a:ext cx="51943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ctr"/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đầy phấn khích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94263" y="348634"/>
            <a:ext cx="33543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u="sng" dirty="0">
                <a:solidFill>
                  <a:srgbClr val="FF3300"/>
                </a:solidFill>
                <a:latin typeface="Times New Roman" pitchFamily="18" charset="0"/>
              </a:rPr>
              <a:t>I. Vocabulary: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4263" y="3539560"/>
            <a:ext cx="7261145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embarrassing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/ɪmˈ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bærəsɪŋ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6458322" y="3502262"/>
            <a:ext cx="3862516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lvl="0"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ngượng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ngùng. 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9251" y="4110826"/>
            <a:ext cx="5832279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unpleasant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ʌnˈpleznt /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914078" y="4110281"/>
            <a:ext cx="3089189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lvl="0"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thoải mái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66719" y="4742942"/>
            <a:ext cx="6275934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coral reef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ˈkɒrəl riːf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808853" y="4651255"/>
            <a:ext cx="2509709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lvl="0"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rặng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 hô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380991" y="5398028"/>
            <a:ext cx="47916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campus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ˈkæmpəs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(n)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63150" y="4572001"/>
            <a:ext cx="558800" cy="447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337799" y="2851547"/>
            <a:ext cx="558800" cy="77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9979026" y="1250156"/>
            <a:ext cx="630237" cy="395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 descr="University Clip Art Images - Free Download on Freepik">
            <a:extLst>
              <a:ext uri="{FF2B5EF4-FFF2-40B4-BE49-F238E27FC236}">
                <a16:creationId xmlns:a16="http://schemas.microsoft.com/office/drawing/2014/main" id="{20482E65-DE50-F1B1-9670-D99AD991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870" y="3618769"/>
            <a:ext cx="3875132" cy="234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norkel Clipart: Over 1,145 Royalty-Free Licensable Stock Vectors &amp; Vector  Art | Shutterstock">
            <a:extLst>
              <a:ext uri="{FF2B5EF4-FFF2-40B4-BE49-F238E27FC236}">
                <a16:creationId xmlns:a16="http://schemas.microsoft.com/office/drawing/2014/main" id="{10E70886-863B-4991-6B6E-8149EC2F2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2"/>
          <a:stretch/>
        </p:blipFill>
        <p:spPr bwMode="auto">
          <a:xfrm>
            <a:off x="7959725" y="3818438"/>
            <a:ext cx="4038600" cy="212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remium Vector | Children having fun on banana boat | Boat cartoon, Boat  vector, Fun">
            <a:extLst>
              <a:ext uri="{FF2B5EF4-FFF2-40B4-BE49-F238E27FC236}">
                <a16:creationId xmlns:a16="http://schemas.microsoft.com/office/drawing/2014/main" id="{50686E8E-C211-4C57-3116-A9A33C01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227" y="3857353"/>
            <a:ext cx="4219153" cy="270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eadache Clipart Images | Free Download | PNG Transparent Background -  Pngtree">
            <a:extLst>
              <a:ext uri="{FF2B5EF4-FFF2-40B4-BE49-F238E27FC236}">
                <a16:creationId xmlns:a16="http://schemas.microsoft.com/office/drawing/2014/main" id="{D2E1457E-ACAF-CE4E-0223-C9380E1A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331" y="3927198"/>
            <a:ext cx="2997389" cy="27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17,200+ Embarrassed Stock Illustrations, Royalty-Free Vector Graphics &amp;  Clip Art - iStock | Awkward situation, Mistake, Shy">
            <a:extLst>
              <a:ext uri="{FF2B5EF4-FFF2-40B4-BE49-F238E27FC236}">
                <a16:creationId xmlns:a16="http://schemas.microsoft.com/office/drawing/2014/main" id="{6BFBE404-8EA2-D429-FD10-7D797F0C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470" y="4402669"/>
            <a:ext cx="3640090" cy="231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oral Reef Clipart Images | Free Download | PNG Transparent Background -  Pngtree">
            <a:extLst>
              <a:ext uri="{FF2B5EF4-FFF2-40B4-BE49-F238E27FC236}">
                <a16:creationId xmlns:a16="http://schemas.microsoft.com/office/drawing/2014/main" id="{22088A65-A989-A041-93CC-4D7407315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223" y="4565196"/>
            <a:ext cx="3184877" cy="231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Learn">
            <a:hlinkClick r:id="" action="ppaction://media"/>
            <a:extLst>
              <a:ext uri="{FF2B5EF4-FFF2-40B4-BE49-F238E27FC236}">
                <a16:creationId xmlns:a16="http://schemas.microsoft.com/office/drawing/2014/main" id="{7AEA0CCE-B24A-5DF6-5625-60879AAA8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671" y="1333993"/>
            <a:ext cx="812800" cy="532992"/>
          </a:xfrm>
          <a:prstGeom prst="rect">
            <a:avLst/>
          </a:prstGeom>
        </p:spPr>
      </p:pic>
      <p:pic>
        <p:nvPicPr>
          <p:cNvPr id="28" name="campus__gb_1">
            <a:hlinkClick r:id="" action="ppaction://media"/>
            <a:extLst>
              <a:ext uri="{FF2B5EF4-FFF2-40B4-BE49-F238E27FC236}">
                <a16:creationId xmlns:a16="http://schemas.microsoft.com/office/drawing/2014/main" id="{2A7B89AB-5161-CCEC-7553-7901787ACB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671" y="5325346"/>
            <a:ext cx="812800" cy="812800"/>
          </a:xfrm>
          <a:prstGeom prst="rect">
            <a:avLst/>
          </a:prstGeom>
        </p:spPr>
      </p:pic>
      <p:pic>
        <p:nvPicPr>
          <p:cNvPr id="29" name="snorkelling__gb_1">
            <a:hlinkClick r:id="" action="ppaction://media"/>
            <a:extLst>
              <a:ext uri="{FF2B5EF4-FFF2-40B4-BE49-F238E27FC236}">
                <a16:creationId xmlns:a16="http://schemas.microsoft.com/office/drawing/2014/main" id="{8176ADE8-41BD-3332-709A-BCFF0646C1A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2137" y="2005488"/>
            <a:ext cx="812800" cy="812800"/>
          </a:xfrm>
          <a:prstGeom prst="rect">
            <a:avLst/>
          </a:prstGeom>
        </p:spPr>
      </p:pic>
      <p:pic>
        <p:nvPicPr>
          <p:cNvPr id="31" name="exhilarating__gb_1">
            <a:hlinkClick r:id="" action="ppaction://media"/>
            <a:extLst>
              <a:ext uri="{FF2B5EF4-FFF2-40B4-BE49-F238E27FC236}">
                <a16:creationId xmlns:a16="http://schemas.microsoft.com/office/drawing/2014/main" id="{F1B0C5EA-57B6-5509-C16B-A283208D511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323" y="2855744"/>
            <a:ext cx="539880" cy="539880"/>
          </a:xfrm>
          <a:prstGeom prst="rect">
            <a:avLst/>
          </a:prstGeom>
        </p:spPr>
      </p:pic>
      <p:pic>
        <p:nvPicPr>
          <p:cNvPr id="34" name="embarrassing__gb_1">
            <a:hlinkClick r:id="" action="ppaction://media"/>
            <a:extLst>
              <a:ext uri="{FF2B5EF4-FFF2-40B4-BE49-F238E27FC236}">
                <a16:creationId xmlns:a16="http://schemas.microsoft.com/office/drawing/2014/main" id="{4F183E8E-AE63-5029-B715-39DDCFACACB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8131" y="3589317"/>
            <a:ext cx="539880" cy="539880"/>
          </a:xfrm>
          <a:prstGeom prst="rect">
            <a:avLst/>
          </a:prstGeom>
        </p:spPr>
      </p:pic>
      <p:pic>
        <p:nvPicPr>
          <p:cNvPr id="40" name="unpleasant__gb_1">
            <a:hlinkClick r:id="" action="ppaction://media"/>
            <a:extLst>
              <a:ext uri="{FF2B5EF4-FFF2-40B4-BE49-F238E27FC236}">
                <a16:creationId xmlns:a16="http://schemas.microsoft.com/office/drawing/2014/main" id="{B7FF412A-89F3-A7B0-7432-38D03CE46EE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8131" y="4277740"/>
            <a:ext cx="539880" cy="539880"/>
          </a:xfrm>
          <a:prstGeom prst="rect">
            <a:avLst/>
          </a:prstGeom>
        </p:spPr>
      </p:pic>
      <p:pic>
        <p:nvPicPr>
          <p:cNvPr id="41" name="Text-to-Speech_06-Feb-2024_03-08">
            <a:hlinkClick r:id="" action="ppaction://media"/>
            <a:extLst>
              <a:ext uri="{FF2B5EF4-FFF2-40B4-BE49-F238E27FC236}">
                <a16:creationId xmlns:a16="http://schemas.microsoft.com/office/drawing/2014/main" id="{0BBC4750-5119-906D-290D-D3DF253C2CA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8131" y="4761796"/>
            <a:ext cx="539880" cy="53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55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96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9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0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125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122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125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1" dur="158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7170" grpId="0"/>
      <p:bldP spid="7171" grpId="0"/>
      <p:bldP spid="7173" grpId="0"/>
      <p:bldP spid="7174" grpId="0"/>
      <p:bldP spid="7175" grpId="0"/>
      <p:bldP spid="7176" grpId="0"/>
      <p:bldP spid="7177" grpId="0"/>
      <p:bldP spid="7" grpId="0" animBg="1"/>
      <p:bldP spid="2" grpId="0" animBg="1"/>
      <p:bldP spid="3" grpId="0" animBg="1"/>
      <p:bldP spid="4" grpId="0" animBg="1"/>
      <p:bldP spid="5" grpId="0" animBg="1"/>
      <p:bldP spid="6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0" y="1528724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learning by rote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>
                <a:solidFill>
                  <a:srgbClr val="AD4F0F"/>
                </a:solidFill>
                <a:cs typeface="Calibri" panose="020F0502020204030204" pitchFamily="34" charset="0"/>
              </a:rPr>
              <a:t>phr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1742568" y="3761138"/>
            <a:ext cx="48349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lɜːnɪŋ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baɪ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rəʊt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 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Learn">
            <a:hlinkClick r:id="" action="ppaction://media"/>
            <a:extLst>
              <a:ext uri="{FF2B5EF4-FFF2-40B4-BE49-F238E27FC236}">
                <a16:creationId xmlns:a16="http://schemas.microsoft.com/office/drawing/2014/main" id="{7AEA0CCE-B24A-5DF6-5625-60879AAA8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284" y="3720681"/>
            <a:ext cx="812800" cy="812800"/>
          </a:xfrm>
          <a:prstGeom prst="rect">
            <a:avLst/>
          </a:prstGeom>
        </p:spPr>
      </p:pic>
      <p:pic>
        <p:nvPicPr>
          <p:cNvPr id="1026" name="Picture 2" descr="The Rote Learning Method - Hack Your Brain to Improve Memory">
            <a:extLst>
              <a:ext uri="{FF2B5EF4-FFF2-40B4-BE49-F238E27FC236}">
                <a16:creationId xmlns:a16="http://schemas.microsoft.com/office/drawing/2014/main" id="{E1AD5A2C-EC23-F848-CA7F-D81053B1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408" y="2784432"/>
            <a:ext cx="4714482" cy="37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1859804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campus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3028" y="3413971"/>
            <a:ext cx="3181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kæmpəs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2050" name="Picture 2" descr="University Clip Art Images - Free Download on Freepik">
            <a:extLst>
              <a:ext uri="{FF2B5EF4-FFF2-40B4-BE49-F238E27FC236}">
                <a16:creationId xmlns:a16="http://schemas.microsoft.com/office/drawing/2014/main" id="{20482E65-DE50-F1B1-9670-D99AD991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28" y="2915879"/>
            <a:ext cx="5543265" cy="335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ampus__gb_1">
            <a:hlinkClick r:id="" action="ppaction://media"/>
            <a:extLst>
              <a:ext uri="{FF2B5EF4-FFF2-40B4-BE49-F238E27FC236}">
                <a16:creationId xmlns:a16="http://schemas.microsoft.com/office/drawing/2014/main" id="{2A7B89AB-5161-CCEC-7553-7901787AC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167" y="3492763"/>
            <a:ext cx="812800" cy="812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8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1859804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err="1">
                <a:solidFill>
                  <a:srgbClr val="AD4F0F"/>
                </a:solidFill>
              </a:rPr>
              <a:t>snorkelling</a:t>
            </a:r>
            <a:r>
              <a:rPr lang="en-US" sz="8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0079" y="3413971"/>
            <a:ext cx="31870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snɔːkəlɪŋ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074" name="Picture 2" descr="Snorkel Clipart: Over 1,145 Royalty-Free Licensable Stock Vectors &amp; Vector  Art | Shutterstock">
            <a:extLst>
              <a:ext uri="{FF2B5EF4-FFF2-40B4-BE49-F238E27FC236}">
                <a16:creationId xmlns:a16="http://schemas.microsoft.com/office/drawing/2014/main" id="{10E70886-863B-4991-6B6E-8149EC2F2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2"/>
          <a:stretch/>
        </p:blipFill>
        <p:spPr bwMode="auto">
          <a:xfrm>
            <a:off x="7067678" y="2332742"/>
            <a:ext cx="4038600" cy="33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norkelling__gb_1">
            <a:hlinkClick r:id="" action="ppaction://media"/>
            <a:extLst>
              <a:ext uri="{FF2B5EF4-FFF2-40B4-BE49-F238E27FC236}">
                <a16:creationId xmlns:a16="http://schemas.microsoft.com/office/drawing/2014/main" id="{8176ADE8-41BD-3332-709A-BCFF0646C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167" y="3435118"/>
            <a:ext cx="812800" cy="812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42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3747</TotalTime>
  <Words>511</Words>
  <Application>Microsoft Office PowerPoint</Application>
  <PresentationFormat>Widescreen</PresentationFormat>
  <Paragraphs>117</Paragraphs>
  <Slides>21</Slides>
  <Notes>15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Myriad Pro</vt:lpstr>
      <vt:lpstr>Times New Roman</vt:lpstr>
      <vt:lpstr>VNI-Broad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248</cp:revision>
  <dcterms:created xsi:type="dcterms:W3CDTF">2020-12-09T02:04:09Z</dcterms:created>
  <dcterms:modified xsi:type="dcterms:W3CDTF">2024-12-04T15:08:16Z</dcterms:modified>
</cp:coreProperties>
</file>