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12" r:id="rId2"/>
    <p:sldId id="319" r:id="rId3"/>
    <p:sldId id="325" r:id="rId4"/>
    <p:sldId id="327" r:id="rId5"/>
    <p:sldId id="329" r:id="rId6"/>
    <p:sldId id="331" r:id="rId7"/>
    <p:sldId id="334" r:id="rId8"/>
    <p:sldId id="336" r:id="rId9"/>
    <p:sldId id="337" r:id="rId10"/>
    <p:sldId id="338" r:id="rId11"/>
    <p:sldId id="335" r:id="rId12"/>
    <p:sldId id="360" r:id="rId13"/>
    <p:sldId id="343" r:id="rId14"/>
    <p:sldId id="320" r:id="rId15"/>
    <p:sldId id="322" r:id="rId16"/>
    <p:sldId id="346" r:id="rId17"/>
    <p:sldId id="352" r:id="rId18"/>
    <p:sldId id="351" r:id="rId19"/>
    <p:sldId id="350" r:id="rId20"/>
    <p:sldId id="353" r:id="rId21"/>
    <p:sldId id="356" r:id="rId22"/>
    <p:sldId id="365" r:id="rId23"/>
    <p:sldId id="357" r:id="rId24"/>
    <p:sldId id="323" r:id="rId25"/>
    <p:sldId id="362" r:id="rId26"/>
    <p:sldId id="324" r:id="rId27"/>
    <p:sldId id="358" r:id="rId28"/>
    <p:sldId id="298" r:id="rId29"/>
    <p:sldId id="318" r:id="rId30"/>
    <p:sldId id="340" r:id="rId31"/>
    <p:sldId id="341" r:id="rId32"/>
    <p:sldId id="342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9F1"/>
    <a:srgbClr val="FFFF66"/>
    <a:srgbClr val="33CCCC"/>
    <a:srgbClr val="7F7F7F"/>
    <a:srgbClr val="C0E6EA"/>
    <a:srgbClr val="62C8CE"/>
    <a:srgbClr val="5ABDD4"/>
    <a:srgbClr val="A6DBE8"/>
    <a:srgbClr val="2AE9EE"/>
    <a:srgbClr val="97F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86" autoAdjust="0"/>
  </p:normalViewPr>
  <p:slideViewPr>
    <p:cSldViewPr snapToGrid="0" showGuides="1">
      <p:cViewPr varScale="1">
        <p:scale>
          <a:sx n="106" d="100"/>
          <a:sy n="106" d="100"/>
        </p:scale>
        <p:origin x="390" y="132"/>
      </p:cViewPr>
      <p:guideLst>
        <p:guide orient="horz" pos="2208"/>
        <p:guide pos="2880"/>
        <p:guide orient="horz" pos="16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12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30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25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09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93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5.gif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4.wmf"/><Relationship Id="rId10" Type="http://schemas.openxmlformats.org/officeDocument/2006/relationships/audio" Target="../media/media6.mp3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1371600" y="285750"/>
            <a:ext cx="6780213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NGUYEN BA LOAN LOWER SECONDARY SCHOOL</a:t>
            </a:r>
          </a:p>
        </p:txBody>
      </p:sp>
      <p:pic>
        <p:nvPicPr>
          <p:cNvPr id="3075" name="Picture 4" descr="vet chao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54063"/>
            <a:ext cx="2667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143000" y="4029689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8" tIns="45612" rIns="91228" bIns="456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TEACHER: LY THI NHUNG</a:t>
            </a:r>
          </a:p>
        </p:txBody>
      </p:sp>
      <p:pic>
        <p:nvPicPr>
          <p:cNvPr id="2" name="Picture 8" descr="Book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71613"/>
            <a:ext cx="205740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"/>
            <a:ext cx="9906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411663"/>
            <a:ext cx="1066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9508" y="4152140"/>
            <a:ext cx="8001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9607" y="-121444"/>
            <a:ext cx="74295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0998" y="2602185"/>
            <a:ext cx="8681416" cy="86177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WELCOME TO OUR CLASS</a:t>
            </a:r>
            <a:endParaRPr lang="vi-VN" sz="5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0" presetClass="entr" presetSubtype="0" repeatCount="indefinit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3429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Check vocabulary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" y="34925"/>
            <a:ext cx="759228" cy="56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242" y="4515966"/>
            <a:ext cx="91475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148" y="4580834"/>
            <a:ext cx="483518" cy="6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4631" y="-58153"/>
            <a:ext cx="569421" cy="75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442" y="1482059"/>
            <a:ext cx="3756827" cy="25092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24198" y="2444289"/>
            <a:ext cx="549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roud 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pleased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57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3429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Check vocabulary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" y="34925"/>
            <a:ext cx="759228" cy="56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242" y="4515966"/>
            <a:ext cx="91475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148" y="4580834"/>
            <a:ext cx="483518" cy="6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4631" y="-58153"/>
            <a:ext cx="569421" cy="75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2617" y="1168399"/>
            <a:ext cx="3489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phát triển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385" y="1815810"/>
            <a:ext cx="415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develop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3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3429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Check vocabulary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" y="34925"/>
            <a:ext cx="759228" cy="56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242" y="4515966"/>
            <a:ext cx="91475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148" y="4580834"/>
            <a:ext cx="483518" cy="6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4631" y="-58153"/>
            <a:ext cx="569421" cy="75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2617" y="1168399"/>
            <a:ext cx="3489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tin tưởng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385" y="1815810"/>
            <a:ext cx="415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believe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1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290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Read the passage and match the highlighted words with their meanings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5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348175" y="3026927"/>
            <a:ext cx="903767" cy="212651"/>
          </a:xfrm>
          <a:prstGeom prst="round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704366" y="3580031"/>
            <a:ext cx="903767" cy="212651"/>
          </a:xfrm>
          <a:prstGeom prst="round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444408" y="4523337"/>
            <a:ext cx="754913" cy="212651"/>
          </a:xfrm>
          <a:prstGeom prst="round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029199" y="2392326"/>
            <a:ext cx="903767" cy="212651"/>
          </a:xfrm>
          <a:prstGeom prst="round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668232" y="1520456"/>
            <a:ext cx="606056" cy="170121"/>
          </a:xfrm>
          <a:prstGeom prst="round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1386" y="47547"/>
            <a:ext cx="8952614" cy="426419"/>
          </a:xfrm>
          <a:prstGeom prst="rect">
            <a:avLst/>
          </a:prstGeom>
          <a:solidFill>
            <a:srgbClr val="C8E9F1"/>
          </a:solidFill>
          <a:ln>
            <a:solidFill>
              <a:srgbClr val="C8E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1386" y="469497"/>
            <a:ext cx="895261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Bright Future School has many community activities for students. The school believes that a good way for students to develop themselves is through community service. All students can join any of these different projects: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Tutoring: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Upper grade students </a:t>
            </a:r>
            <a:r>
              <a:rPr lang="en-US" dirty="0"/>
              <a:t>tutor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……………. lower grade students.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Postcard-to-Help: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make and sell postcards to raise money for local children.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Visit-to-Read: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visit a nursing home </a:t>
            </a:r>
            <a:r>
              <a:rPr lang="en-US" dirty="0"/>
              <a:t>monthly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......and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books to the elderly.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Garden-to-Give: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grow vegetables and </a:t>
            </a:r>
            <a:r>
              <a:rPr lang="en-US" dirty="0"/>
              <a:t>donate </a:t>
            </a:r>
            <a:r>
              <a:rPr lang="en-US" dirty="0" smtClean="0"/>
              <a:t>…………….....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them to local schools.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Paper-Plant-Exchange: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collect paper and exchange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………….......…...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...it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plants. They then look after the plants in their school garden.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learn that they can help people and the world around them when they do community service. They feel useful and proud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…………...……..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because they do good things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245" y="64770"/>
            <a:ext cx="978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give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3122" y="64770"/>
            <a:ext cx="2488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give and receive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8232" y="73856"/>
            <a:ext cx="2488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every month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5256" y="47547"/>
            <a:ext cx="1562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pleased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8106" y="64770"/>
            <a:ext cx="1063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teach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54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20988E-6 L -0.16701 -3.20988E-6 C -0.24201 -3.20988E-6 -0.33403 0.06729 -0.33403 0.12192 L -0.33403 0.2441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1" y="12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93827E-6 L 0.11511 4.93827E-6 C 0.16667 4.93827E-6 0.23021 0.11882 0.23021 0.21512 L 0.23021 0.4302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2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20988E-6 L 0.65868 0.537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4" y="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0.29427 -3.20988E-6 C 0.42657 -3.20988E-6 0.58907 0.1821 0.58907 0.32963 L 0.58907 0.65957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-0.01285 1.85185E-6 C -0.01858 1.85185E-6 -0.02552 0.23518 -0.02552 0.42531 L -0.02552 0.85092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" y="4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7697" y="200342"/>
            <a:ext cx="949289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Read 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passage again and tick 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(v)T (True) or F (False).</a:t>
            </a:r>
            <a:endParaRPr lang="en-US" sz="2800" b="1" dirty="0">
              <a:solidFill>
                <a:schemeClr val="accent1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1EA30A-66F5-4186-9630-2904DE78F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049213"/>
              </p:ext>
            </p:extLst>
          </p:nvPr>
        </p:nvGraphicFramePr>
        <p:xfrm>
          <a:off x="345009" y="892527"/>
          <a:ext cx="8658688" cy="36954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478474">
                  <a:extLst>
                    <a:ext uri="{9D8B030D-6E8A-4147-A177-3AD203B41FA5}">
                      <a16:colId xmlns:a16="http://schemas.microsoft.com/office/drawing/2014/main" val="2030766106"/>
                    </a:ext>
                  </a:extLst>
                </a:gridCol>
                <a:gridCol w="627321">
                  <a:extLst>
                    <a:ext uri="{9D8B030D-6E8A-4147-A177-3AD203B41FA5}">
                      <a16:colId xmlns:a16="http://schemas.microsoft.com/office/drawing/2014/main" val="60489512"/>
                    </a:ext>
                  </a:extLst>
                </a:gridCol>
                <a:gridCol w="552893">
                  <a:extLst>
                    <a:ext uri="{9D8B030D-6E8A-4147-A177-3AD203B41FA5}">
                      <a16:colId xmlns:a16="http://schemas.microsoft.com/office/drawing/2014/main" val="2898724641"/>
                    </a:ext>
                  </a:extLst>
                </a:gridCol>
              </a:tblGrid>
              <a:tr h="493337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>
                          <a:glow rad="889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>
                          <a:glow rad="889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387482"/>
                  </a:ext>
                </a:extLst>
              </a:tr>
              <a:tr h="493337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Community service allows students to develop themselves.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306630"/>
                  </a:ext>
                </a:extLst>
              </a:tr>
              <a:tr h="493337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Each student can join only one project.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765250"/>
                  </a:ext>
                </a:extLst>
              </a:tr>
              <a:tr h="493337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They tutor younger students.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048017"/>
                  </a:ext>
                </a:extLst>
              </a:tr>
              <a:tr h="483271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Local children receive postcards from the </a:t>
                      </a:r>
                      <a:r>
                        <a:rPr lang="en-US" sz="2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Postcard-to-Help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project.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921334"/>
                  </a:ext>
                </a:extLst>
              </a:tr>
              <a:tr h="493337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Students receive plants when they give paper.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228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7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385" y="0"/>
            <a:ext cx="922906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Bright Future School has many community activities for students. The school believes that a good way for students to develop themselves is through community service. All students can join any of these different projects: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Tutoring: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Upper grade students </a:t>
            </a:r>
            <a:r>
              <a:rPr lang="en-US" sz="2100" dirty="0" smtClean="0"/>
              <a:t>tutor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lower grade students.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Postcard-to-Help: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make and sell postcards to raise money for local children.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Visit-to-Read: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visit a nursing home monthly  and read books to the elderly.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Garden-to-Give: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grow vegetables and donate  them to local schools.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Paper-Plant-Exchange: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collect paper and exchange it for plants. They then look after the plants in their school garden.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that they can help people and the world around them when they do community service. They feel useful and proud  because they do good things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709" y="4293483"/>
            <a:ext cx="837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1. Community service allows students to develop themselves.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5789" y="4293483"/>
            <a:ext cx="52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233377" y="65921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54432" y="313661"/>
            <a:ext cx="1010093" cy="15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5179" y="648587"/>
            <a:ext cx="8686802" cy="318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5179" y="991486"/>
            <a:ext cx="7761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74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385" y="0"/>
            <a:ext cx="922906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Bright Future School has many community activities for students. The school believes that a good way for students to develop themselves is through community service. All students can join any of these different projects: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Tutoring: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Upper grade students </a:t>
            </a:r>
            <a:r>
              <a:rPr lang="en-US" sz="2100" dirty="0" smtClean="0"/>
              <a:t>tutor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lower grade students.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Postcard-to-Help: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make and sell postcards to raise money for local children.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Visit-to-Read: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visit a nursing home monthly  and read books to the elderly.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Garden-to-Give: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grow vegetables and donate  them to local schools.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Paper-Plant-Exchange: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collect paper and exchange it for plants. They then look after the plants in their school garden.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that they can help people and the world around them when they do community service. They feel useful and proud  because they do good things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709" y="4293483"/>
            <a:ext cx="8378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student can join only one project</a:t>
            </a:r>
            <a:r>
              <a:rPr lang="en-US" sz="2400" dirty="0"/>
              <a:t>.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9156" y="4293483"/>
            <a:ext cx="52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33377" y="65921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29070" y="999460"/>
            <a:ext cx="52205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03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385" y="0"/>
            <a:ext cx="922906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Bright Future School has many community activities for students. The school believes that a good way for students to develop themselves is through community service. All students can join any of these different projects: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Tutoring: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Upper grade students </a:t>
            </a:r>
            <a:r>
              <a:rPr lang="en-US" sz="2100" dirty="0" smtClean="0"/>
              <a:t>tutor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lower grade students.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Postcard-to-Help: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make and sell postcards to raise money for local children.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Visit-to-Read: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visit a nursing home monthly  and read books to the elderly.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Garden-to-Give: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grow vegetables and donate  them to local schools.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Paper-Plant-Exchange: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collect paper and exchange it for plants. They then look after the plants in their school garden.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that they can help people and the world around them when they do community service. They feel useful and proud  because they do good things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709" y="4293483"/>
            <a:ext cx="8378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3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tutor younger students</a:t>
            </a:r>
            <a:r>
              <a:rPr lang="en-US" sz="2400" dirty="0"/>
              <a:t>.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0086" y="4381627"/>
            <a:ext cx="52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33377" y="65921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05516" y="1329071"/>
            <a:ext cx="50079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66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385" y="0"/>
            <a:ext cx="922906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Bright Future School has many community activities for students. The school believes that a good way for students to develop themselves is through community service. All students can join any of these different projects: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Tutoring: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Upper grade students </a:t>
            </a:r>
            <a:r>
              <a:rPr lang="en-US" sz="2100" dirty="0" smtClean="0"/>
              <a:t>tutor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lower grade students.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Postcard-to-Help: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make and sell postcards to raise money for local children.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Visit-to-Read: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visit a nursing home monthly  and read books to the elderly.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Garden-to-Give: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grow vegetables and donate  them to local schools.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Paper-Plant-Exchange: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collect paper and exchange it for plants. They then look after the plants in their school garden.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that they can help people and the world around them when they do community service. They feel useful and proud  because they do good things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434" y="4196961"/>
            <a:ext cx="8846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children receive postcards from the </a:t>
            </a:r>
            <a:r>
              <a:rPr lang="en-US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Postcard-to-Help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1890" y="4681835"/>
            <a:ext cx="52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33377" y="65921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94344" y="1658680"/>
            <a:ext cx="5826642" cy="318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5434" y="1917728"/>
            <a:ext cx="1015413" cy="318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45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71148" y="1775175"/>
            <a:ext cx="4391246" cy="13609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  to help community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978688" y="3135688"/>
            <a:ext cx="148855" cy="489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059974" y="3752830"/>
            <a:ext cx="3806456" cy="276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picking 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en-US" sz="3200" dirty="0" smtClean="0">
                <a:solidFill>
                  <a:schemeClr val="accent1"/>
                </a:solidFill>
              </a:rPr>
              <a:t> litter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116" y="176474"/>
            <a:ext cx="2557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 up</a:t>
            </a:r>
            <a:r>
              <a:rPr lang="en-US" sz="3600" dirty="0" smtClean="0"/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8633" y="217756"/>
            <a:ext cx="3307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5" y="52714"/>
            <a:ext cx="759228" cy="56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242" y="4515966"/>
            <a:ext cx="91475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1231" y="4245424"/>
            <a:ext cx="675116" cy="89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4631" y="-58153"/>
            <a:ext cx="569421" cy="75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78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385" y="0"/>
            <a:ext cx="922906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Bright Future School has many community activities for students. The school believes that a good way for students to develop themselves is through community service. All students can join any of these different projects: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Tutoring: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Upper grade students </a:t>
            </a:r>
            <a:r>
              <a:rPr lang="en-US" sz="2100" dirty="0" smtClean="0"/>
              <a:t>tutor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lower grade students.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Postcard-to-Help: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make and sell postcards to raise money for local children.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Visit-to-Read: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visit a nursing home monthly  and read books to the elderly.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Garden-to-Give: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grow vegetables and donate  them to local schools.</a:t>
            </a:r>
            <a:b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Paper-Plant-Exchange: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collect paper and exchange it for plants. They then look after the plants in their school garden.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that they can help people and the world around them when they do community service. They feel useful and proud  because they do good things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434" y="4196961"/>
            <a:ext cx="8846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receive plants when they give paper.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6614" y="4245222"/>
            <a:ext cx="52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33377" y="65921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47237" y="3242930"/>
            <a:ext cx="5029200" cy="212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9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7759" y="54031"/>
            <a:ext cx="93935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passage again and tick (v)T (True) or F (False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b="1" dirty="0">
              <a:solidFill>
                <a:schemeClr val="accent1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1EA30A-66F5-4186-9630-2904DE78F43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5191" y="723562"/>
          <a:ext cx="8658688" cy="36954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478474">
                  <a:extLst>
                    <a:ext uri="{9D8B030D-6E8A-4147-A177-3AD203B41FA5}">
                      <a16:colId xmlns:a16="http://schemas.microsoft.com/office/drawing/2014/main" val="2030766106"/>
                    </a:ext>
                  </a:extLst>
                </a:gridCol>
                <a:gridCol w="627321">
                  <a:extLst>
                    <a:ext uri="{9D8B030D-6E8A-4147-A177-3AD203B41FA5}">
                      <a16:colId xmlns:a16="http://schemas.microsoft.com/office/drawing/2014/main" val="60489512"/>
                    </a:ext>
                  </a:extLst>
                </a:gridCol>
                <a:gridCol w="552893">
                  <a:extLst>
                    <a:ext uri="{9D8B030D-6E8A-4147-A177-3AD203B41FA5}">
                      <a16:colId xmlns:a16="http://schemas.microsoft.com/office/drawing/2014/main" val="2898724641"/>
                    </a:ext>
                  </a:extLst>
                </a:gridCol>
              </a:tblGrid>
              <a:tr h="493337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>
                          <a:glow rad="889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>
                          <a:glow rad="889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387482"/>
                  </a:ext>
                </a:extLst>
              </a:tr>
              <a:tr h="493337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Community service allows students to develop themselves.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306630"/>
                  </a:ext>
                </a:extLst>
              </a:tr>
              <a:tr h="493337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Each student can join only one project.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765250"/>
                  </a:ext>
                </a:extLst>
              </a:tr>
              <a:tr h="493337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They tutor younger students.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048017"/>
                  </a:ext>
                </a:extLst>
              </a:tr>
              <a:tr h="483271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Local children receive postcards from the </a:t>
                      </a:r>
                      <a:r>
                        <a:rPr lang="en-US" sz="2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Postcard-to-Help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project.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921334"/>
                  </a:ext>
                </a:extLst>
              </a:tr>
              <a:tr h="493337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Students receive plants when they give paper.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22853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34485" y="1403498"/>
            <a:ext cx="458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.VnAvantH" panose="020B7200000000000000" pitchFamily="34" charset="0"/>
                <a:cs typeface="Times New Roman" panose="02020603050405020304" pitchFamily="18" charset="0"/>
              </a:rPr>
              <a:t>V</a:t>
            </a:r>
            <a:endParaRPr lang="en-US" sz="2800" dirty="0">
              <a:solidFill>
                <a:srgbClr val="FF0000"/>
              </a:solidFill>
              <a:latin typeface=".VnAvant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08683" y="2619642"/>
            <a:ext cx="571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.VnAvantH" panose="020B7200000000000000" pitchFamily="34" charset="0"/>
                <a:cs typeface="Times New Roman" panose="02020603050405020304" pitchFamily="18" charset="0"/>
              </a:rPr>
              <a:t>V</a:t>
            </a:r>
            <a:endParaRPr lang="en-US" sz="2800" dirty="0">
              <a:solidFill>
                <a:srgbClr val="FF0000"/>
              </a:solidFill>
              <a:latin typeface=".VnAvant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8683" y="3895810"/>
            <a:ext cx="390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.VnAvantH" panose="020B7200000000000000" pitchFamily="34" charset="0"/>
                <a:cs typeface="Times New Roman" panose="02020603050405020304" pitchFamily="18" charset="0"/>
              </a:rPr>
              <a:t>V</a:t>
            </a:r>
            <a:endParaRPr lang="en-US" sz="2800" dirty="0">
              <a:solidFill>
                <a:srgbClr val="FF0000"/>
              </a:solidFill>
              <a:latin typeface=".VnAvant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0090" y="3216017"/>
            <a:ext cx="390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.VnAvantH" panose="020B7200000000000000" pitchFamily="34" charset="0"/>
                <a:cs typeface="Times New Roman" panose="02020603050405020304" pitchFamily="18" charset="0"/>
              </a:rPr>
              <a:t>V</a:t>
            </a:r>
            <a:endParaRPr lang="en-US" sz="2800" dirty="0">
              <a:solidFill>
                <a:srgbClr val="FF0000"/>
              </a:solidFill>
              <a:latin typeface=".VnAvant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39944" y="1982234"/>
            <a:ext cx="458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.VnAvantH" panose="020B7200000000000000" pitchFamily="34" charset="0"/>
                <a:cs typeface="Times New Roman" panose="02020603050405020304" pitchFamily="18" charset="0"/>
              </a:rPr>
              <a:t>V</a:t>
            </a:r>
            <a:endParaRPr lang="en-US" sz="2800" dirty="0">
              <a:solidFill>
                <a:srgbClr val="FF0000"/>
              </a:solidFill>
              <a:latin typeface=".VnAvantH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0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7626" y="69574"/>
            <a:ext cx="888558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Bright Future School has many community activities for students. The school believes that a good way for students to develop themselves is through community service. All students can join any of these different projects:</a:t>
            </a:r>
            <a:b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Tutoring: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Upper grade students </a:t>
            </a:r>
            <a:r>
              <a:rPr lang="en-US" sz="2200" dirty="0" smtClean="0"/>
              <a:t>tutor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lower grade students.</a:t>
            </a:r>
            <a:b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Postcard-to-Help: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make and sell postcards to raise money for local children.</a:t>
            </a:r>
            <a:b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Visit-to-Read: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visit a nursing home monthly  and read books to the elderly.</a:t>
            </a:r>
            <a:b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Garden-to-Give: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grow vegetables and donate  them to local schools.</a:t>
            </a:r>
            <a:b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Paper-Plant-Exchange: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Students collect paper and exchange it for plants. They then look after the plants in their school garden.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that they can help people and the world around them when they do community service. They feel useful and proud  because they do good things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233377" y="65921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586409" y="1431235"/>
            <a:ext cx="10734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0891" y="1769165"/>
            <a:ext cx="1977887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0890" y="2454965"/>
            <a:ext cx="1555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70281" y="3140765"/>
            <a:ext cx="1555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82096" y="3786809"/>
            <a:ext cx="21493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44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362" y="274909"/>
            <a:ext cx="9315935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4.Read </a:t>
            </a:r>
            <a:r>
              <a:rPr lang="en-US" sz="2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these students. Write the names of the projects </a:t>
            </a:r>
            <a:endParaRPr lang="en-US" sz="25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sz="2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they should join in the Projects column.</a:t>
            </a:r>
            <a:endParaRPr lang="en-US" sz="25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362" y="-59809"/>
            <a:ext cx="35862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SPEAKING</a:t>
            </a:r>
            <a:endParaRPr lang="en-US" sz="2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646308"/>
              </p:ext>
            </p:extLst>
          </p:nvPr>
        </p:nvGraphicFramePr>
        <p:xfrm>
          <a:off x="133797" y="1022845"/>
          <a:ext cx="9072845" cy="4176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0453">
                  <a:extLst>
                    <a:ext uri="{9D8B030D-6E8A-4147-A177-3AD203B41FA5}">
                      <a16:colId xmlns:a16="http://schemas.microsoft.com/office/drawing/2014/main" val="3110177645"/>
                    </a:ext>
                  </a:extLst>
                </a:gridCol>
                <a:gridCol w="982392">
                  <a:extLst>
                    <a:ext uri="{9D8B030D-6E8A-4147-A177-3AD203B41FA5}">
                      <a16:colId xmlns:a16="http://schemas.microsoft.com/office/drawing/2014/main" val="1424258107"/>
                    </a:ext>
                  </a:extLst>
                </a:gridCol>
              </a:tblGrid>
              <a:tr h="353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project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280034"/>
                  </a:ext>
                </a:extLst>
              </a:tr>
              <a:tr h="884818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085882"/>
                  </a:ext>
                </a:extLst>
              </a:tr>
              <a:tr h="884818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40138"/>
                  </a:ext>
                </a:extLst>
              </a:tr>
              <a:tr h="619373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531893"/>
                  </a:ext>
                </a:extLst>
              </a:tr>
              <a:tr h="752147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951263"/>
                  </a:ext>
                </a:extLst>
              </a:tr>
              <a:tr h="6193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21376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417" y="2329629"/>
            <a:ext cx="7994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1.Nick likes reading books. He has a very nice voice and he is also patient.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528" y="1437077"/>
            <a:ext cx="7994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Ann is very good at maths and literature. She also</a:t>
            </a:r>
          </a:p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loves children.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528" y="3250008"/>
            <a:ext cx="78052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Minh loves collecting and making postcards.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788" y="3781615"/>
            <a:ext cx="7994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Mark  loves nature.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likes watching programmes</a:t>
            </a:r>
          </a:p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about plants. He also likes being outdoor.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417" y="4612911"/>
            <a:ext cx="77944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Tom likes collecting newspapers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261252"/>
              </p:ext>
            </p:extLst>
          </p:nvPr>
        </p:nvGraphicFramePr>
        <p:xfrm>
          <a:off x="157340" y="827799"/>
          <a:ext cx="8899997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3926">
                  <a:extLst>
                    <a:ext uri="{9D8B030D-6E8A-4147-A177-3AD203B41FA5}">
                      <a16:colId xmlns:a16="http://schemas.microsoft.com/office/drawing/2014/main" val="3110177645"/>
                    </a:ext>
                  </a:extLst>
                </a:gridCol>
                <a:gridCol w="1086071">
                  <a:extLst>
                    <a:ext uri="{9D8B030D-6E8A-4147-A177-3AD203B41FA5}">
                      <a16:colId xmlns:a16="http://schemas.microsoft.com/office/drawing/2014/main" val="1424258107"/>
                    </a:ext>
                  </a:extLst>
                </a:gridCol>
              </a:tblGrid>
              <a:tr h="3565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280034"/>
                  </a:ext>
                </a:extLst>
              </a:tr>
              <a:tr h="35659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085882"/>
                  </a:ext>
                </a:extLst>
              </a:tr>
              <a:tr h="35659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40138"/>
                  </a:ext>
                </a:extLst>
              </a:tr>
              <a:tr h="35659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531893"/>
                  </a:ext>
                </a:extLst>
              </a:tr>
              <a:tr h="35659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951263"/>
                  </a:ext>
                </a:extLst>
              </a:tr>
              <a:tr h="3565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21376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3404" y="57222"/>
            <a:ext cx="9090596" cy="7480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2" name="TextBox 1"/>
          <p:cNvSpPr txBox="1"/>
          <p:nvPr/>
        </p:nvSpPr>
        <p:spPr>
          <a:xfrm>
            <a:off x="250042" y="-28877"/>
            <a:ext cx="20531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Tutoring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88639" y="-46615"/>
            <a:ext cx="40876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Postcard-to-Help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8731" y="40970"/>
            <a:ext cx="29144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Visit to -Read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1703" y="439637"/>
            <a:ext cx="31862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Garden- to-Give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88639" y="385274"/>
            <a:ext cx="39726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Paper-Plant-exchange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179" y="1242020"/>
            <a:ext cx="78186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1.Nick likes reading books. He has a very nice voice and he is also patient.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729" y="2078237"/>
            <a:ext cx="78374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Ann is very good at maths and literature. She also</a:t>
            </a:r>
          </a:p>
          <a:p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loves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children.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0042" y="2981432"/>
            <a:ext cx="76517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Minh loves collecting and making postcards.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5469" y="3538633"/>
            <a:ext cx="78374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Mark  loves nature.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likes watching programmes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about plants. He also likes being outdoor.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5362" y="4506586"/>
            <a:ext cx="76410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Tom likes collecting newspapers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75978" y="749456"/>
            <a:ext cx="2064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Project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88662" y="1330871"/>
            <a:ext cx="1303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88662" y="2363786"/>
            <a:ext cx="1303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26538" y="3127144"/>
            <a:ext cx="1303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26538" y="3815963"/>
            <a:ext cx="1303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68100" y="4467493"/>
            <a:ext cx="1303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7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7545" y="323186"/>
            <a:ext cx="8926455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Work in groups. Discuss which 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in </a:t>
            </a:r>
            <a:r>
              <a:rPr lang="en-US" sz="2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would like to join, and why. Report your </a:t>
            </a:r>
            <a:r>
              <a:rPr lang="en-US" sz="2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group’ answer to the class.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545" y="-9939"/>
            <a:ext cx="3586214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SPEAKING</a:t>
            </a:r>
            <a:endParaRPr lang="en-US" sz="27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5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A612314-8D07-4F4F-87DA-F2B04E36009D}"/>
              </a:ext>
            </a:extLst>
          </p:cNvPr>
          <p:cNvSpPr txBox="1"/>
          <p:nvPr/>
        </p:nvSpPr>
        <p:spPr>
          <a:xfrm>
            <a:off x="884742" y="607466"/>
            <a:ext cx="1841796" cy="62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solidFill>
                  <a:srgbClr val="4494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sz="2600" dirty="0" smtClean="0">
                <a:solidFill>
                  <a:srgbClr val="4494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7380" y="47046"/>
            <a:ext cx="9090596" cy="7480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4362" y="-101085"/>
            <a:ext cx="20531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Tutoring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95538" y="-60194"/>
            <a:ext cx="40876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postcard-to-Help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8444" y="-49016"/>
            <a:ext cx="29144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Visit to -Read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362" y="325009"/>
            <a:ext cx="31862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Garden- to-Give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5538" y="360887"/>
            <a:ext cx="39726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Paper-Plant-Exchange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081" y="1114110"/>
            <a:ext cx="41490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Nam: </a:t>
            </a:r>
            <a:r>
              <a:rPr lang="en-US" sz="2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project w</a:t>
            </a:r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ould </a:t>
            </a:r>
          </a:p>
          <a:p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you </a:t>
            </a:r>
            <a:r>
              <a:rPr lang="en-US" sz="2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to </a:t>
            </a:r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join,</a:t>
            </a:r>
            <a:r>
              <a:rPr lang="en-US" sz="260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023" y="1946811"/>
            <a:ext cx="46905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 </a:t>
            </a:r>
            <a:r>
              <a:rPr lang="en-US" sz="260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I’d </a:t>
            </a:r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to join the </a:t>
            </a:r>
          </a:p>
          <a:p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6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Tutor project</a:t>
            </a:r>
            <a:r>
              <a:rPr lang="en-US" sz="2600" dirty="0" smtClean="0">
                <a:solidFill>
                  <a:srgbClr val="242021"/>
                </a:solidFill>
              </a:rPr>
              <a:t>.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469926" y="2860692"/>
            <a:ext cx="29256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Why 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926" y="3327511"/>
            <a:ext cx="40675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Because </a:t>
            </a:r>
            <a:r>
              <a:rPr lang="en-US" sz="2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6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good</a:t>
            </a:r>
          </a:p>
          <a:p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6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maths and literature, </a:t>
            </a:r>
          </a:p>
          <a:p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6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also love children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423682"/>
              </p:ext>
            </p:extLst>
          </p:nvPr>
        </p:nvGraphicFramePr>
        <p:xfrm>
          <a:off x="4537514" y="943227"/>
          <a:ext cx="4461859" cy="4488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338">
                  <a:extLst>
                    <a:ext uri="{9D8B030D-6E8A-4147-A177-3AD203B41FA5}">
                      <a16:colId xmlns:a16="http://schemas.microsoft.com/office/drawing/2014/main" val="3160837023"/>
                    </a:ext>
                  </a:extLst>
                </a:gridCol>
                <a:gridCol w="1265394">
                  <a:extLst>
                    <a:ext uri="{9D8B030D-6E8A-4147-A177-3AD203B41FA5}">
                      <a16:colId xmlns:a16="http://schemas.microsoft.com/office/drawing/2014/main" val="567910537"/>
                    </a:ext>
                  </a:extLst>
                </a:gridCol>
                <a:gridCol w="2158127">
                  <a:extLst>
                    <a:ext uri="{9D8B030D-6E8A-4147-A177-3AD203B41FA5}">
                      <a16:colId xmlns:a16="http://schemas.microsoft.com/office/drawing/2014/main" val="2929022841"/>
                    </a:ext>
                  </a:extLst>
                </a:gridCol>
              </a:tblGrid>
              <a:tr h="709460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reason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778045"/>
                  </a:ext>
                </a:extLst>
              </a:tr>
              <a:tr h="70946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60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60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957534"/>
                  </a:ext>
                </a:extLst>
              </a:tr>
              <a:tr h="709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050600"/>
                  </a:ext>
                </a:extLst>
              </a:tr>
              <a:tr h="709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56467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39165" y="1679260"/>
            <a:ext cx="1589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1161" y="1861565"/>
            <a:ext cx="15898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Tutor project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68165" y="3816626"/>
            <a:ext cx="1935816" cy="93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68442" y="1578044"/>
            <a:ext cx="231477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good 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maths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    </a:t>
            </a:r>
          </a:p>
          <a:p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literature</a:t>
            </a:r>
            <a:endParaRPr lang="en-US" sz="2600" dirty="0">
              <a:solidFill>
                <a:srgbClr val="242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loves children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8416" y="4568231"/>
            <a:ext cx="74254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 : How about you, Hoa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21694" y="3455428"/>
            <a:ext cx="70092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9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21" grpId="0"/>
      <p:bldP spid="4" grpId="0"/>
      <p:bldP spid="5" grpId="0"/>
      <p:bldP spid="6" grpId="0"/>
      <p:bldP spid="17" grpId="0"/>
      <p:bldP spid="8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63024"/>
            <a:ext cx="9054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 your 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group’ 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 to 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class.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5362" y="954107"/>
            <a:ext cx="417846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 join </a:t>
            </a:r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Tutor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</a:t>
            </a:r>
            <a:r>
              <a:rPr lang="en-US" sz="2600" u="sng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en-US" sz="26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good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Maths and literature,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loves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836181"/>
              </p:ext>
            </p:extLst>
          </p:nvPr>
        </p:nvGraphicFramePr>
        <p:xfrm>
          <a:off x="4279764" y="460196"/>
          <a:ext cx="4774784" cy="4488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347">
                  <a:extLst>
                    <a:ext uri="{9D8B030D-6E8A-4147-A177-3AD203B41FA5}">
                      <a16:colId xmlns:a16="http://schemas.microsoft.com/office/drawing/2014/main" val="3160837023"/>
                    </a:ext>
                  </a:extLst>
                </a:gridCol>
                <a:gridCol w="1258904">
                  <a:extLst>
                    <a:ext uri="{9D8B030D-6E8A-4147-A177-3AD203B41FA5}">
                      <a16:colId xmlns:a16="http://schemas.microsoft.com/office/drawing/2014/main" val="567910537"/>
                    </a:ext>
                  </a:extLst>
                </a:gridCol>
                <a:gridCol w="2411533">
                  <a:extLst>
                    <a:ext uri="{9D8B030D-6E8A-4147-A177-3AD203B41FA5}">
                      <a16:colId xmlns:a16="http://schemas.microsoft.com/office/drawing/2014/main" val="2929022841"/>
                    </a:ext>
                  </a:extLst>
                </a:gridCol>
              </a:tblGrid>
              <a:tr h="709460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Name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Project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The reason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778045"/>
                  </a:ext>
                </a:extLst>
              </a:tr>
              <a:tr h="70946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60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60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957534"/>
                  </a:ext>
                </a:extLst>
              </a:tr>
              <a:tr h="709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050600"/>
                  </a:ext>
                </a:extLst>
              </a:tr>
              <a:tr h="709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56467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23253" y="1461605"/>
            <a:ext cx="15898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Tutor project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6021" y="1231106"/>
            <a:ext cx="242852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is good 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aths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</a:t>
            </a:r>
            <a:endParaRPr lang="en-US" sz="2600" dirty="0">
              <a:solidFill>
                <a:srgbClr val="242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loves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4055" y="1446549"/>
            <a:ext cx="1589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612314-8D07-4F4F-87DA-F2B04E36009D}"/>
              </a:ext>
            </a:extLst>
          </p:cNvPr>
          <p:cNvSpPr txBox="1"/>
          <p:nvPr/>
        </p:nvSpPr>
        <p:spPr>
          <a:xfrm>
            <a:off x="298086" y="332753"/>
            <a:ext cx="1841796" cy="62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solidFill>
                  <a:srgbClr val="4494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sz="2600" dirty="0" smtClean="0">
                <a:solidFill>
                  <a:srgbClr val="4494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86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WordArt 4" descr="Narrow vertical"/>
          <p:cNvSpPr>
            <a:spLocks noChangeArrowheads="1" noChangeShapeType="1" noTextEdit="1"/>
          </p:cNvSpPr>
          <p:nvPr/>
        </p:nvSpPr>
        <p:spPr bwMode="auto">
          <a:xfrm>
            <a:off x="1838325" y="-80962"/>
            <a:ext cx="4267200" cy="11144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+mj-lt"/>
                <a:cs typeface="Arial"/>
              </a:rPr>
              <a:t>Homework</a:t>
            </a:r>
            <a:r>
              <a:rPr lang="vi-VN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: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28599" y="1199235"/>
            <a:ext cx="8915400" cy="3680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ts val="4320"/>
              </a:lnSpc>
              <a:spcBef>
                <a:spcPct val="50000"/>
              </a:spcBef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-Learn  by heart vocabulary</a:t>
            </a:r>
          </a:p>
          <a:p>
            <a:pPr>
              <a:lnSpc>
                <a:spcPts val="4320"/>
              </a:lnSpc>
              <a:spcBef>
                <a:spcPct val="50000"/>
              </a:spcBef>
            </a:pPr>
            <a:r>
              <a:rPr lang="en-US" sz="3600" smtClean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-Practise </a:t>
            </a:r>
            <a:r>
              <a:rPr lang="en-US" sz="3600" dirty="0" smtClean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reading the passage in 2 fluently. </a:t>
            </a:r>
          </a:p>
          <a:p>
            <a:pPr>
              <a:lnSpc>
                <a:spcPts val="4320"/>
              </a:lnSpc>
              <a:spcBef>
                <a:spcPct val="50000"/>
              </a:spcBef>
            </a:pPr>
            <a:r>
              <a:rPr lang="en-US" sz="3600" dirty="0" smtClean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-Practise speaking about what you like to do for community.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4320"/>
              </a:lnSpc>
              <a:spcBef>
                <a:spcPct val="50000"/>
              </a:spcBef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-Prepare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skills 2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9" y="192147"/>
            <a:ext cx="759228" cy="56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242" y="4515966"/>
            <a:ext cx="91475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7201" y="4580834"/>
            <a:ext cx="483518" cy="6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4631" y="-58153"/>
            <a:ext cx="569421" cy="75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934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476375" y="4800600"/>
            <a:ext cx="6191250" cy="46166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.TMC-Ong Do"/>
              </a:rPr>
              <a:t>Celinne Dion – And so this is Xmax</a:t>
            </a:r>
          </a:p>
        </p:txBody>
      </p:sp>
      <p:pic>
        <p:nvPicPr>
          <p:cNvPr id="12291" name="Picture 3" descr="hinh n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7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0" y="1771650"/>
            <a:ext cx="243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>
              <a:latin typeface="Verdana" pitchFamily="34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28600" y="2457450"/>
            <a:ext cx="22098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>
              <a:defRPr/>
            </a:pPr>
            <a:endParaRPr lang="en-US" sz="36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285750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51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  <a:r>
              <a:rPr lang="en-US" sz="51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2133600" y="2015520"/>
            <a:ext cx="5943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Goodbye!</a:t>
            </a: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33867" y="1077383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5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 YOUR ATTENTION </a:t>
            </a:r>
            <a:r>
              <a:rPr lang="en-US" sz="51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6555181"/>
      </p:ext>
    </p:extLst>
  </p:cSld>
  <p:clrMapOvr>
    <a:masterClrMapping/>
  </p:clrMapOvr>
  <p:transition spd="slow" advTm="240000">
    <p:split/>
    <p:sndAc>
      <p:stSnd>
        <p:snd r:embed="rId2" name="Bye! Bye! Bye!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9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9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9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9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mph" presetSubtype="0" repeatCount="indefinite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0" dur="1000" fill="hold"/>
                                        <p:tgtEl>
                                          <p:spTgt spid="29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29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29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29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 build="allAtOnce"/>
      <p:bldP spid="29705" grpId="0" build="allAtOnce"/>
      <p:bldP spid="2970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39" y="3229369"/>
            <a:ext cx="2115423" cy="1685926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03" y="3206779"/>
            <a:ext cx="2115423" cy="168592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42" y="3206779"/>
            <a:ext cx="2115423" cy="168592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7" name="Oval 6"/>
          <p:cNvSpPr/>
          <p:nvPr/>
        </p:nvSpPr>
        <p:spPr>
          <a:xfrm>
            <a:off x="4245998" y="1144970"/>
            <a:ext cx="4391246" cy="13609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  to help community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65871" y="2647403"/>
            <a:ext cx="3806456" cy="276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picking up litter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507" y="66571"/>
            <a:ext cx="3998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up:</a:t>
            </a:r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033010" y="2478204"/>
            <a:ext cx="327065" cy="384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915428" y="92989"/>
            <a:ext cx="473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is faster?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9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138" y="807454"/>
            <a:ext cx="3156587" cy="18399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78859" y="618980"/>
            <a:ext cx="3998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3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6274" y="-34529"/>
            <a:ext cx="433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Kim’s game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01" y="510659"/>
            <a:ext cx="3660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77204" y="436602"/>
            <a:ext cx="3660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38086" y="474702"/>
            <a:ext cx="3660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54716" y="510659"/>
            <a:ext cx="3660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49505" y="2839601"/>
            <a:ext cx="3660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99675" y="2893422"/>
            <a:ext cx="67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20079" y="2822506"/>
            <a:ext cx="3660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4110" y="2842451"/>
            <a:ext cx="3660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30" y="997922"/>
            <a:ext cx="1691203" cy="10919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083" y="914986"/>
            <a:ext cx="1515852" cy="12386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69" y="992442"/>
            <a:ext cx="1774280" cy="11306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05" y="3528899"/>
            <a:ext cx="1157259" cy="86665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436" y="3444949"/>
            <a:ext cx="1393513" cy="1001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3880" y="992442"/>
            <a:ext cx="1535841" cy="1097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238" y="3316591"/>
            <a:ext cx="1667483" cy="10789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55981" y="3305575"/>
            <a:ext cx="398735" cy="111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96493" y="3359957"/>
            <a:ext cx="521573" cy="84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14" y="997922"/>
            <a:ext cx="1691203" cy="109192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767" y="914986"/>
            <a:ext cx="1515852" cy="12386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053" y="992442"/>
            <a:ext cx="1774280" cy="11306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1564" y="992442"/>
            <a:ext cx="1535841" cy="109740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9922" y="3316591"/>
            <a:ext cx="1667483" cy="107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ng hồ 2 phú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5551" y="257176"/>
            <a:ext cx="4706224" cy="1995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0" y="2659857"/>
            <a:ext cx="2115423" cy="1685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41" y="2536033"/>
            <a:ext cx="2115423" cy="1685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828" y="2659857"/>
            <a:ext cx="2115423" cy="16859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54" y="2602707"/>
            <a:ext cx="2115423" cy="168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4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55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683" y="2968590"/>
            <a:ext cx="8331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Circle the activities you would like to do at your school.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448" y="4189788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What activities would  you like to do at school?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6" y="90549"/>
            <a:ext cx="2725488" cy="1942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105" y="77872"/>
            <a:ext cx="2827143" cy="1942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106" y="109959"/>
            <a:ext cx="2627483" cy="1942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7" y="2013488"/>
            <a:ext cx="3779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1.Growing vegetables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school garden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52322" y="2020196"/>
            <a:ext cx="3283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2.Tutoring other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6105" y="2101531"/>
            <a:ext cx="2896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3.Collecting books for school library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153" y="3590521"/>
            <a:ext cx="8331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Now answer the question :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850" y="-20384"/>
            <a:ext cx="44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7820" y="76771"/>
            <a:ext cx="512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8772" y="70544"/>
            <a:ext cx="512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1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900"/>
            <a:ext cx="1447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71900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760788"/>
            <a:ext cx="1295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71900"/>
            <a:ext cx="1295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71900"/>
            <a:ext cx="1295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71900"/>
            <a:ext cx="1295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71900"/>
            <a:ext cx="1295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71900"/>
            <a:ext cx="1295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71900"/>
            <a:ext cx="1295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AutoShape 16" descr="Hiển thị IMG_1312.JPG"/>
          <p:cNvSpPr>
            <a:spLocks noChangeAspect="1" noChangeArrowheads="1"/>
          </p:cNvSpPr>
          <p:nvPr/>
        </p:nvSpPr>
        <p:spPr bwMode="auto">
          <a:xfrm>
            <a:off x="155575" y="-1079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3086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7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411663"/>
            <a:ext cx="1066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0969" y="4212431"/>
            <a:ext cx="8001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9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9607" y="-121444"/>
            <a:ext cx="74295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58819" y="1695450"/>
            <a:ext cx="7854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LESSON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SKILLS 1 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223" y="786557"/>
            <a:ext cx="88145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COMMUNITY SERVICE </a:t>
            </a:r>
            <a:endParaRPr lang="en-US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54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3429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Vocabulary</a:t>
            </a:r>
          </a:p>
        </p:txBody>
      </p:sp>
      <p:pic>
        <p:nvPicPr>
          <p:cNvPr id="5" name="Picture 6" descr="POINSET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73" y="72810"/>
            <a:ext cx="759228" cy="56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OINSET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242" y="4515966"/>
            <a:ext cx="91475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OINSET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5770" y="4438567"/>
            <a:ext cx="483518" cy="6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OINSET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4631" y="-58153"/>
            <a:ext cx="569421" cy="75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3134" y="1845670"/>
            <a:ext cx="3209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aise money( v) 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598" y="2430445"/>
            <a:ext cx="3489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phát triển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617" y="2418087"/>
            <a:ext cx="415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develop       ( v) 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737" y="1309293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look after   ( v)  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082" y="740970"/>
            <a:ext cx="330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postcard     ( n)  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617" y="3027203"/>
            <a:ext cx="549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roud       (adj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  : =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pleased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48952" y="1989272"/>
            <a:ext cx="3181350" cy="2414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39818" y="1933414"/>
            <a:ext cx="3362325" cy="21326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11940" y="1937203"/>
            <a:ext cx="3810000" cy="2514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21742" y="742994"/>
            <a:ext cx="330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bưu thiếp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53852" y="1340334"/>
            <a:ext cx="330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chăm sóc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36280" y="1857653"/>
            <a:ext cx="330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góp tiền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70921" y="3039186"/>
            <a:ext cx="4153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tự hào /hài lòng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38526" y="1870762"/>
            <a:ext cx="3756827" cy="2509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4695" y="1340334"/>
            <a:ext cx="258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take care of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mp3- POSTCAR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307"/>
            <a:ext cx="609600" cy="234155"/>
          </a:xfrm>
          <a:prstGeom prst="rect">
            <a:avLst/>
          </a:prstGeom>
        </p:spPr>
      </p:pic>
      <p:pic>
        <p:nvPicPr>
          <p:cNvPr id="10" name="mp3-LOOK AFT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" y="1484846"/>
            <a:ext cx="609600" cy="329783"/>
          </a:xfrm>
          <a:prstGeom prst="rect">
            <a:avLst/>
          </a:prstGeom>
        </p:spPr>
      </p:pic>
      <p:pic>
        <p:nvPicPr>
          <p:cNvPr id="14" name="mp3-RAISE MONE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3" y="2049858"/>
            <a:ext cx="609600" cy="329783"/>
          </a:xfrm>
          <a:prstGeom prst="rect">
            <a:avLst/>
          </a:prstGeom>
        </p:spPr>
      </p:pic>
      <p:pic>
        <p:nvPicPr>
          <p:cNvPr id="15" name="mp3VEVELOP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" y="2679258"/>
            <a:ext cx="609600" cy="329783"/>
          </a:xfrm>
          <a:prstGeom prst="rect">
            <a:avLst/>
          </a:prstGeom>
        </p:spPr>
      </p:pic>
      <p:pic>
        <p:nvPicPr>
          <p:cNvPr id="21" name="mp3-PROU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" y="3251675"/>
            <a:ext cx="609600" cy="32978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336280" y="3678360"/>
            <a:ext cx="549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tin tưởng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9617" y="3645169"/>
            <a:ext cx="2934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believe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(v)    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believ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" y="3854612"/>
            <a:ext cx="609600" cy="32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8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1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9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6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5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5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  <p:bldP spid="13" grpId="0"/>
      <p:bldP spid="16" grpId="0"/>
      <p:bldP spid="19" grpId="0"/>
      <p:bldP spid="17" grpId="0"/>
      <p:bldP spid="18" grpId="0"/>
      <p:bldP spid="20" grpId="0"/>
      <p:bldP spid="22" grpId="0"/>
      <p:bldP spid="4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57199" y="228600"/>
            <a:ext cx="48078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Checking up vocabulary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" y="34925"/>
            <a:ext cx="759228" cy="56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242" y="4515966"/>
            <a:ext cx="91475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148" y="4580834"/>
            <a:ext cx="483518" cy="6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4631" y="-58153"/>
            <a:ext cx="569421" cy="75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880" y="1234829"/>
            <a:ext cx="3181350" cy="24147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65022" y="2230538"/>
            <a:ext cx="330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postcard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0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3429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Check vocabulary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" y="34925"/>
            <a:ext cx="759228" cy="56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242" y="4515966"/>
            <a:ext cx="91475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148" y="4580834"/>
            <a:ext cx="483518" cy="6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4631" y="-58153"/>
            <a:ext cx="569421" cy="75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16" y="890092"/>
            <a:ext cx="3362325" cy="2647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04139" y="2132749"/>
            <a:ext cx="3209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aise money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5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3429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Check vocabulary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" y="34925"/>
            <a:ext cx="759228" cy="56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242" y="4515966"/>
            <a:ext cx="91475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148" y="4580834"/>
            <a:ext cx="483518" cy="6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4631" y="-58153"/>
            <a:ext cx="569421" cy="75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665" y="1272981"/>
            <a:ext cx="3810000" cy="251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34074" y="197538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look after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0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2986</TotalTime>
  <Words>1094</Words>
  <Application>Microsoft Office PowerPoint</Application>
  <PresentationFormat>On-screen Show (16:9)</PresentationFormat>
  <Paragraphs>208</Paragraphs>
  <Slides>32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.TMC-Ong Do</vt:lpstr>
      <vt:lpstr>.VnAvantH</vt:lpstr>
      <vt:lpstr>Arial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222</cp:revision>
  <dcterms:created xsi:type="dcterms:W3CDTF">2020-12-09T02:04:09Z</dcterms:created>
  <dcterms:modified xsi:type="dcterms:W3CDTF">2024-12-04T13:54:59Z</dcterms:modified>
</cp:coreProperties>
</file>