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0"/>
  </p:notesMasterIdLst>
  <p:sldIdLst>
    <p:sldId id="276" r:id="rId2"/>
    <p:sldId id="294" r:id="rId3"/>
    <p:sldId id="296" r:id="rId4"/>
    <p:sldId id="303" r:id="rId5"/>
    <p:sldId id="304" r:id="rId6"/>
    <p:sldId id="305" r:id="rId7"/>
    <p:sldId id="306" r:id="rId8"/>
    <p:sldId id="28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72F55-9A54-4816-B76B-9A43A11F6567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E8E1C-1491-4DB8-A44C-E884FF372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E8E1C-1491-4DB8-A44C-E884FF3721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E8E1C-1491-4DB8-A44C-E884FF3721F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D46B1-3F7C-4426-B2FD-D252C839A373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chmem.vn/books/292/exercises/4921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chmem.vn/books/292/exercises/4921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hyperlink" Target="https://www.sachmem.vn/books/292/exercises/49219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chmem.vn/books/292/exercises/4922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89535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Unit 4: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1714500"/>
            <a:ext cx="79666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MUSIC AND ARTS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2971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(Getting started)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60420" name="AutoShape 4" descr="Kết quả hình ảnh cho x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60422" name="AutoShape 6" descr="Kết quả hình ảnh cho x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980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59448"/>
            <a:ext cx="2762250" cy="204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685801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Vocabulary:</a:t>
            </a:r>
            <a:endParaRPr lang="vi-VN" altLang="vi-VN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7600" y="4182130"/>
            <a:ext cx="2630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endParaRPr lang="vi-VN" alt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76200" y="2391117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art g</a:t>
            </a: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llery       (n):</a:t>
            </a:r>
            <a:endParaRPr lang="vi-VN" alt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76201" y="2962617"/>
            <a:ext cx="4240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paint(v) painting(n)</a:t>
            </a:r>
            <a:endParaRPr lang="vi-VN" alt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-47988" y="4135219"/>
            <a:ext cx="4455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 share              (v):</a:t>
            </a:r>
            <a:endParaRPr lang="vi-VN" alt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81400" y="135255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nhạc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điển</a:t>
            </a:r>
            <a:endParaRPr lang="vi-VN" alt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42109" y="2391118"/>
            <a:ext cx="2630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phòng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vi-VN" alt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57600" y="2992219"/>
            <a:ext cx="3076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̃-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bức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họa</a:t>
            </a:r>
            <a:endParaRPr lang="vi-VN" alt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57600" y="3590926"/>
            <a:ext cx="3606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cảnh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đẹp</a:t>
            </a:r>
            <a:endParaRPr lang="vi-VN" alt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76200" y="131445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cl</a:t>
            </a: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ssical m</a:t>
            </a: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sic(n)</a:t>
            </a:r>
            <a:r>
              <a:rPr lang="en-US" sz="3200" dirty="0">
                <a:solidFill>
                  <a:srgbClr val="00B050"/>
                </a:solidFill>
                <a:latin typeface="Arial" charset="0"/>
              </a:rPr>
              <a:t>:</a:t>
            </a:r>
            <a:endParaRPr lang="vi-VN" alt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kizomart.com.vn/media/product/250_5847_b__t_s__p_m__u_queen_12_m__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9824" y="1352550"/>
            <a:ext cx="2819400" cy="190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D6F907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</a:rPr>
              <a:t>Unit 4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sz="1600" b="1" dirty="0">
                <a:solidFill>
                  <a:srgbClr val="FF0000"/>
                </a:solidFill>
              </a:rPr>
              <a:t>            </a:t>
            </a:r>
            <a:r>
              <a:rPr lang="en-US" b="1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MUSIC AND ARTS</a:t>
            </a:r>
            <a:r>
              <a:rPr lang="en-US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 (Getting started)</a:t>
            </a:r>
            <a:endParaRPr lang="en-US" sz="3200" dirty="0">
              <a:solidFill>
                <a:srgbClr val="0000CC"/>
              </a:solidFill>
              <a:latin typeface=".VnRevue" pitchFamily="34" charset="0"/>
              <a:cs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76200" y="1925419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nstruments     (n)</a:t>
            </a:r>
            <a:r>
              <a:rPr lang="en-US" sz="3200" dirty="0">
                <a:solidFill>
                  <a:srgbClr val="00B050"/>
                </a:solidFill>
                <a:latin typeface="Arial" charset="0"/>
              </a:rPr>
              <a:t>:</a:t>
            </a:r>
            <a:endParaRPr lang="vi-VN" alt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-76200" y="3601819"/>
            <a:ext cx="4240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ndscapes       (n)</a:t>
            </a:r>
            <a:endParaRPr lang="vi-VN" alt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57600" y="197233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cụ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nhạc</a:t>
            </a:r>
            <a:endParaRPr lang="vi-VN" alt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8" grpId="0" autoUpdateAnimBg="0"/>
      <p:bldP spid="19" grpId="0" autoUpdateAnimBg="0"/>
      <p:bldP spid="2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438150"/>
            <a:ext cx="228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1. Listen and read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D6F907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 dirty="0">
                <a:solidFill>
                  <a:srgbClr val="FF0000"/>
                </a:solidFill>
              </a:rPr>
              <a:t>Unit 4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           </a:t>
            </a:r>
            <a:r>
              <a:rPr lang="en-US" sz="2000" b="1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MUSIC AND ARTS</a:t>
            </a:r>
            <a:r>
              <a:rPr lang="en-US" sz="2000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 (Getting started)</a:t>
            </a:r>
            <a:endParaRPr lang="en-US" sz="3600" dirty="0">
              <a:solidFill>
                <a:srgbClr val="0000CC"/>
              </a:solidFill>
              <a:latin typeface=".VnRevue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819150"/>
            <a:ext cx="9220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/>
              <a:t>Trang</a:t>
            </a:r>
            <a:r>
              <a:rPr lang="en-US" sz="2000" b="1" dirty="0"/>
              <a:t>:</a:t>
            </a:r>
            <a:r>
              <a:rPr lang="en-US" sz="2000" dirty="0"/>
              <a:t> Hi, Nick. What are you listening to? </a:t>
            </a:r>
          </a:p>
          <a:p>
            <a:r>
              <a:rPr lang="en-US" sz="2000" b="1" i="1" dirty="0"/>
              <a:t>Nick   </a:t>
            </a:r>
            <a:r>
              <a:rPr lang="en-US" sz="2000" b="1" dirty="0"/>
              <a:t>:</a:t>
            </a:r>
            <a:r>
              <a:rPr lang="en-US" sz="2000" dirty="0"/>
              <a:t> I’m listening to music. I like classical music, and I often play the piano in my spare time. </a:t>
            </a:r>
          </a:p>
          <a:p>
            <a:r>
              <a:rPr lang="en-US" sz="2000" b="1" i="1" dirty="0" err="1"/>
              <a:t>Trang</a:t>
            </a:r>
            <a:r>
              <a:rPr lang="en-US" sz="2000" b="1" dirty="0"/>
              <a:t>:</a:t>
            </a:r>
            <a:r>
              <a:rPr lang="en-US" sz="2000" dirty="0"/>
              <a:t> Wow. I can’t play any instruments. </a:t>
            </a:r>
          </a:p>
          <a:p>
            <a:r>
              <a:rPr lang="en-US" sz="2000" b="1" i="1" dirty="0"/>
              <a:t>Nick    </a:t>
            </a:r>
            <a:r>
              <a:rPr lang="en-US" sz="2000" b="1" dirty="0"/>
              <a:t>:</a:t>
            </a:r>
            <a:r>
              <a:rPr lang="en-US" sz="2000" dirty="0"/>
              <a:t> And what about you? What’s your hobby? </a:t>
            </a:r>
          </a:p>
          <a:p>
            <a:r>
              <a:rPr lang="en-US" sz="2000" b="1" i="1" dirty="0" err="1"/>
              <a:t>Trang</a:t>
            </a:r>
            <a:r>
              <a:rPr lang="en-US" sz="2000" b="1" dirty="0"/>
              <a:t>:</a:t>
            </a:r>
            <a:r>
              <a:rPr lang="en-US" sz="2000" dirty="0"/>
              <a:t> I like painting and taking photos. </a:t>
            </a:r>
          </a:p>
          <a:p>
            <a:r>
              <a:rPr lang="en-US" sz="2000" b="1" i="1" dirty="0"/>
              <a:t>Nick   </a:t>
            </a:r>
            <a:r>
              <a:rPr lang="en-US" sz="2000" b="1" dirty="0"/>
              <a:t>:</a:t>
            </a:r>
            <a:r>
              <a:rPr lang="en-US" sz="2000" dirty="0"/>
              <a:t> Taking photos? I’ve never tried it. Is it fun? </a:t>
            </a:r>
          </a:p>
          <a:p>
            <a:r>
              <a:rPr lang="en-US" sz="2000" b="1" i="1" dirty="0" err="1"/>
              <a:t>Trang</a:t>
            </a:r>
            <a:r>
              <a:rPr lang="en-US" sz="2000" b="1" dirty="0"/>
              <a:t>:</a:t>
            </a:r>
            <a:r>
              <a:rPr lang="en-US" sz="2000" dirty="0"/>
              <a:t> Yeah, it is, but not as fun as painting. </a:t>
            </a:r>
          </a:p>
          <a:p>
            <a:r>
              <a:rPr lang="en-US" sz="2000" b="1" i="1" dirty="0"/>
              <a:t>Nick   </a:t>
            </a:r>
            <a:r>
              <a:rPr lang="en-US" sz="2000" b="1" dirty="0"/>
              <a:t>:</a:t>
            </a:r>
            <a:r>
              <a:rPr lang="en-US" sz="2000" dirty="0"/>
              <a:t> Right. They seem quite different from each other. What do you normally paint? </a:t>
            </a:r>
          </a:p>
          <a:p>
            <a:r>
              <a:rPr lang="en-US" sz="2000" b="1" i="1" dirty="0" err="1"/>
              <a:t>Trang</a:t>
            </a:r>
            <a:r>
              <a:rPr lang="en-US" sz="2000" b="1" dirty="0"/>
              <a:t>:</a:t>
            </a:r>
            <a:r>
              <a:rPr lang="en-US" sz="2000" dirty="0"/>
              <a:t> Landscapes and animals, just for pleasure, you know. I sometimes share them with my friends. </a:t>
            </a:r>
          </a:p>
          <a:p>
            <a:r>
              <a:rPr lang="en-US" sz="2000" b="1" i="1" dirty="0"/>
              <a:t>Nick   </a:t>
            </a:r>
            <a:r>
              <a:rPr lang="en-US" sz="2000" b="1" dirty="0"/>
              <a:t>:</a:t>
            </a:r>
            <a:r>
              <a:rPr lang="en-US" sz="2000" dirty="0"/>
              <a:t> Really? Um, maybe we should go to an art gallery next weekend? </a:t>
            </a:r>
          </a:p>
          <a:p>
            <a:r>
              <a:rPr lang="en-US" sz="2000" b="1" i="1" dirty="0" err="1"/>
              <a:t>Trang</a:t>
            </a:r>
            <a:r>
              <a:rPr lang="en-US" sz="2000" b="1" dirty="0"/>
              <a:t>:</a:t>
            </a:r>
            <a:r>
              <a:rPr lang="en-US" sz="2000" dirty="0"/>
              <a:t> Sounds good, but I’d prefer to go to the music festival at my school. </a:t>
            </a:r>
          </a:p>
          <a:p>
            <a:r>
              <a:rPr lang="en-US" sz="2000" b="1" i="1" dirty="0"/>
              <a:t>Nick   </a:t>
            </a:r>
            <a:r>
              <a:rPr lang="en-US" sz="2000" b="1" dirty="0"/>
              <a:t>:</a:t>
            </a:r>
            <a:r>
              <a:rPr lang="en-US" sz="2000" dirty="0"/>
              <a:t> Well... OK. That’s fine.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43815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TALK ABOUT THE SCHOOL GATE</a:t>
            </a:r>
          </a:p>
        </p:txBody>
      </p:sp>
      <p:pic>
        <p:nvPicPr>
          <p:cNvPr id="2" name="022">
            <a:hlinkClick r:id="" action="ppaction://media"/>
            <a:extLst>
              <a:ext uri="{FF2B5EF4-FFF2-40B4-BE49-F238E27FC236}">
                <a16:creationId xmlns:a16="http://schemas.microsoft.com/office/drawing/2014/main" id="{42B779C9-29A1-5948-3E7E-C69A880CC2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12000" y="3175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6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2647950"/>
            <a:ext cx="28194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895350"/>
            <a:ext cx="4572000" cy="22048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A. </a:t>
            </a:r>
            <a:r>
              <a:rPr lang="en-US" sz="2400" dirty="0">
                <a:solidFill>
                  <a:srgbClr val="7030A0"/>
                </a:solidFill>
              </a:rPr>
              <a:t>Playing the piano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B. </a:t>
            </a:r>
            <a:r>
              <a:rPr lang="en-US" sz="2400" dirty="0">
                <a:solidFill>
                  <a:srgbClr val="7030A0"/>
                </a:solidFill>
              </a:rPr>
              <a:t>Drawing and painting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C. </a:t>
            </a:r>
            <a:r>
              <a:rPr lang="en-US" sz="2400" dirty="0">
                <a:solidFill>
                  <a:srgbClr val="7030A0"/>
                </a:solidFill>
              </a:rPr>
              <a:t>Music and arts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590550"/>
            <a:ext cx="5437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2"/>
              </a:rPr>
              <a:t>2</a:t>
            </a:r>
            <a:r>
              <a:rPr lang="en-US" sz="2400" dirty="0">
                <a:hlinkClick r:id="rId2"/>
              </a:rPr>
              <a:t> </a:t>
            </a:r>
            <a:r>
              <a:rPr lang="en-US" sz="2400" b="1" dirty="0">
                <a:hlinkClick r:id="rId2"/>
              </a:rPr>
              <a:t>What are </a:t>
            </a:r>
            <a:r>
              <a:rPr lang="en-US" sz="2400" b="1" dirty="0" err="1">
                <a:hlinkClick r:id="rId2"/>
              </a:rPr>
              <a:t>Trang</a:t>
            </a:r>
            <a:r>
              <a:rPr lang="en-US" sz="2400" b="1" dirty="0">
                <a:hlinkClick r:id="rId2"/>
              </a:rPr>
              <a:t> and Nick talking about?</a:t>
            </a:r>
            <a:endParaRPr lang="en-US" sz="2400" dirty="0"/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D6F907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 dirty="0">
                <a:solidFill>
                  <a:srgbClr val="FF0000"/>
                </a:solidFill>
              </a:rPr>
              <a:t>Unit 4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           </a:t>
            </a:r>
            <a:r>
              <a:rPr lang="en-US" sz="2000" b="1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MUSIC AND ARTS</a:t>
            </a:r>
            <a:r>
              <a:rPr lang="en-US" sz="2000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 (Getting started)</a:t>
            </a:r>
            <a:endParaRPr lang="en-US" sz="3600" dirty="0">
              <a:solidFill>
                <a:srgbClr val="0000CC"/>
              </a:solidFill>
              <a:latin typeface=".VnRevue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733550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1. </a:t>
            </a:r>
            <a:r>
              <a:rPr lang="en-US" sz="2400" dirty="0">
                <a:solidFill>
                  <a:srgbClr val="7030A0"/>
                </a:solidFill>
              </a:rPr>
              <a:t>Nick wants to go to a(n) ……………… next weekend.</a:t>
            </a:r>
          </a:p>
          <a:p>
            <a:pPr fontAlgn="ctr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2.</a:t>
            </a:r>
            <a:r>
              <a:rPr lang="en-US" sz="2400" dirty="0">
                <a:solidFill>
                  <a:srgbClr val="7030A0"/>
                </a:solidFill>
              </a:rPr>
              <a:t>You can use your </a:t>
            </a:r>
            <a:r>
              <a:rPr lang="en-US" sz="2400" dirty="0" err="1">
                <a:solidFill>
                  <a:srgbClr val="7030A0"/>
                </a:solidFill>
              </a:rPr>
              <a:t>smartphone</a:t>
            </a:r>
            <a:r>
              <a:rPr lang="en-US" sz="2400" dirty="0">
                <a:solidFill>
                  <a:srgbClr val="7030A0"/>
                </a:solidFill>
              </a:rPr>
              <a:t> to take ……………</a:t>
            </a:r>
          </a:p>
          <a:p>
            <a:pPr fontAlgn="ctr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3.</a:t>
            </a:r>
            <a:r>
              <a:rPr lang="en-US" sz="2400" dirty="0">
                <a:solidFill>
                  <a:srgbClr val="7030A0"/>
                </a:solidFill>
              </a:rPr>
              <a:t>This photo is very bright. It is ………………………that dark one.</a:t>
            </a:r>
          </a:p>
          <a:p>
            <a:pPr fontAlgn="ctr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4. </a:t>
            </a:r>
            <a:r>
              <a:rPr lang="en-US" sz="2400" dirty="0">
                <a:solidFill>
                  <a:srgbClr val="7030A0"/>
                </a:solidFill>
              </a:rPr>
              <a:t>Nick and </a:t>
            </a:r>
            <a:r>
              <a:rPr lang="en-US" sz="2400" dirty="0" err="1">
                <a:solidFill>
                  <a:srgbClr val="7030A0"/>
                </a:solidFill>
              </a:rPr>
              <a:t>Trang</a:t>
            </a:r>
            <a:r>
              <a:rPr lang="en-US" sz="2400" dirty="0">
                <a:solidFill>
                  <a:srgbClr val="7030A0"/>
                </a:solidFill>
              </a:rPr>
              <a:t> agree that taking photos is not …………… painting.</a:t>
            </a:r>
          </a:p>
          <a:p>
            <a:pPr fontAlgn="ctr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5. </a:t>
            </a:r>
            <a:r>
              <a:rPr lang="en-US" sz="2400" dirty="0">
                <a:solidFill>
                  <a:srgbClr val="7030A0"/>
                </a:solidFill>
              </a:rPr>
              <a:t>My friend David is very talented. He plays three ………………………...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D6F907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</a:rPr>
              <a:t>Unit 4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sz="1600" b="1" dirty="0">
                <a:solidFill>
                  <a:srgbClr val="FF0000"/>
                </a:solidFill>
              </a:rPr>
              <a:t>            </a:t>
            </a:r>
            <a:r>
              <a:rPr lang="en-US" b="1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MUSIC AND ARTS</a:t>
            </a:r>
            <a:r>
              <a:rPr lang="en-US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 (Getting started)</a:t>
            </a:r>
            <a:endParaRPr lang="en-US" sz="3200" dirty="0">
              <a:solidFill>
                <a:srgbClr val="0000CC"/>
              </a:solidFill>
              <a:latin typeface=".VnRevue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3815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2"/>
              </a:rPr>
              <a:t>3</a:t>
            </a:r>
            <a:r>
              <a:rPr lang="en-US" sz="2400" dirty="0">
                <a:hlinkClick r:id="rId2"/>
              </a:rPr>
              <a:t> </a:t>
            </a:r>
            <a:r>
              <a:rPr lang="en-US" sz="2400" b="1" dirty="0">
                <a:hlinkClick r:id="rId2"/>
              </a:rPr>
              <a:t>Complete each of the sentences with a suitable word or phrase from the box.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429000" y="1814035"/>
            <a:ext cx="1440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art gallery</a:t>
            </a:r>
          </a:p>
        </p:txBody>
      </p:sp>
      <p:sp>
        <p:nvSpPr>
          <p:cNvPr id="8" name="Rectangle 7"/>
          <p:cNvSpPr/>
          <p:nvPr/>
        </p:nvSpPr>
        <p:spPr>
          <a:xfrm>
            <a:off x="5043917" y="2409545"/>
            <a:ext cx="105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photos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8371" y="2957035"/>
            <a:ext cx="1941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different from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5059" y="3490435"/>
            <a:ext cx="609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like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4600" y="4015085"/>
            <a:ext cx="2698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musical instruments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276350"/>
            <a:ext cx="8458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photos – like - different from - art gallery - musical instruments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276350"/>
            <a:ext cx="67294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D6F907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</a:rPr>
              <a:t>Unit 4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sz="1600" b="1" dirty="0">
                <a:solidFill>
                  <a:srgbClr val="FF0000"/>
                </a:solidFill>
              </a:rPr>
              <a:t>            </a:t>
            </a:r>
            <a:r>
              <a:rPr lang="en-US" b="1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MUSIC AND ARTS</a:t>
            </a:r>
            <a:r>
              <a:rPr lang="en-US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 (Getting started)</a:t>
            </a:r>
            <a:endParaRPr lang="en-US" sz="3200" dirty="0">
              <a:solidFill>
                <a:srgbClr val="0000CC"/>
              </a:solidFill>
              <a:latin typeface=".VnRevue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24962"/>
            <a:ext cx="167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5"/>
              </a:rPr>
              <a:t>4</a:t>
            </a:r>
            <a:r>
              <a:rPr lang="en-US" sz="2400" dirty="0">
                <a:hlinkClick r:id="rId5"/>
              </a:rPr>
              <a:t> </a:t>
            </a:r>
            <a:r>
              <a:rPr lang="en-US" sz="2400" b="1" dirty="0">
                <a:hlinkClick r:id="rId5"/>
              </a:rPr>
              <a:t>Write the correct word or phrase under each picture. Then listen and repeat.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438150"/>
            <a:ext cx="6629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camera- water puppet show - art gallery- painting- musical instruments- paint brush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2445" y="2702064"/>
            <a:ext cx="110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camera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2514600" y="2702064"/>
            <a:ext cx="1590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paint brush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2590799" y="4475083"/>
            <a:ext cx="1852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musical instruments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4800600" y="4530864"/>
            <a:ext cx="1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water puppet show 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7086600" y="4683264"/>
            <a:ext cx="1587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art gallery 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7086600" y="2713732"/>
            <a:ext cx="1198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painting</a:t>
            </a:r>
            <a:endParaRPr lang="en-US" sz="2000" b="1" dirty="0"/>
          </a:p>
        </p:txBody>
      </p:sp>
      <p:pic>
        <p:nvPicPr>
          <p:cNvPr id="2" name="023">
            <a:hlinkClick r:id="" action="ppaction://media"/>
            <a:extLst>
              <a:ext uri="{FF2B5EF4-FFF2-40B4-BE49-F238E27FC236}">
                <a16:creationId xmlns:a16="http://schemas.microsoft.com/office/drawing/2014/main" id="{34CA0224-86ED-E538-1A91-E43561E248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2800" y="-1193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9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849451"/>
            <a:ext cx="8839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1. </a:t>
            </a:r>
            <a:r>
              <a:rPr lang="en-US" sz="2000" dirty="0">
                <a:solidFill>
                  <a:srgbClr val="002060"/>
                </a:solidFill>
              </a:rPr>
              <a:t>Your hobby is ___________.</a:t>
            </a:r>
          </a:p>
          <a:p>
            <a:r>
              <a:rPr lang="en-US" sz="2000" b="1" dirty="0" err="1">
                <a:solidFill>
                  <a:srgbClr val="002060"/>
                </a:solidFill>
              </a:rPr>
              <a:t>A.</a:t>
            </a:r>
            <a:r>
              <a:rPr lang="en-US" sz="2000" dirty="0" err="1">
                <a:solidFill>
                  <a:srgbClr val="002060"/>
                </a:solidFill>
              </a:rPr>
              <a:t>playing</a:t>
            </a:r>
            <a:r>
              <a:rPr lang="en-US" sz="2000" dirty="0">
                <a:solidFill>
                  <a:srgbClr val="002060"/>
                </a:solidFill>
              </a:rPr>
              <a:t> an instrument                                   </a:t>
            </a:r>
            <a:r>
              <a:rPr lang="en-US" sz="2000" b="1" dirty="0" err="1">
                <a:solidFill>
                  <a:srgbClr val="002060"/>
                </a:solidFill>
              </a:rPr>
              <a:t>B.</a:t>
            </a:r>
            <a:r>
              <a:rPr lang="en-US" sz="2000" dirty="0" err="1">
                <a:solidFill>
                  <a:srgbClr val="002060"/>
                </a:solidFill>
              </a:rPr>
              <a:t>playing</a:t>
            </a:r>
            <a:r>
              <a:rPr lang="en-US" sz="2000" dirty="0">
                <a:solidFill>
                  <a:srgbClr val="002060"/>
                </a:solidFill>
              </a:rPr>
              <a:t> computer games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2.</a:t>
            </a:r>
            <a:r>
              <a:rPr lang="en-US" sz="2000" dirty="0">
                <a:solidFill>
                  <a:srgbClr val="002060"/>
                </a:solidFill>
              </a:rPr>
              <a:t>Do you like listening to music or playing sports?</a:t>
            </a:r>
          </a:p>
          <a:p>
            <a:r>
              <a:rPr lang="en-US" sz="2000" b="1" dirty="0" err="1">
                <a:solidFill>
                  <a:srgbClr val="002060"/>
                </a:solidFill>
              </a:rPr>
              <a:t>A.</a:t>
            </a:r>
            <a:r>
              <a:rPr lang="en-US" sz="2000" dirty="0" err="1">
                <a:solidFill>
                  <a:srgbClr val="002060"/>
                </a:solidFill>
              </a:rPr>
              <a:t>Listening</a:t>
            </a:r>
            <a:r>
              <a:rPr lang="en-US" sz="2000" dirty="0">
                <a:solidFill>
                  <a:srgbClr val="002060"/>
                </a:solidFill>
              </a:rPr>
              <a:t> to music.                                         </a:t>
            </a:r>
            <a:r>
              <a:rPr lang="en-US" sz="2000" b="1" dirty="0" err="1">
                <a:solidFill>
                  <a:srgbClr val="002060"/>
                </a:solidFill>
              </a:rPr>
              <a:t>B.</a:t>
            </a:r>
            <a:r>
              <a:rPr lang="en-US" sz="2000" dirty="0" err="1">
                <a:solidFill>
                  <a:srgbClr val="002060"/>
                </a:solidFill>
              </a:rPr>
              <a:t>Playing</a:t>
            </a:r>
            <a:r>
              <a:rPr lang="en-US" sz="2000" dirty="0">
                <a:solidFill>
                  <a:srgbClr val="002060"/>
                </a:solidFill>
              </a:rPr>
              <a:t> sports.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3.</a:t>
            </a:r>
            <a:r>
              <a:rPr lang="en-US" sz="2000" dirty="0">
                <a:solidFill>
                  <a:srgbClr val="002060"/>
                </a:solidFill>
              </a:rPr>
              <a:t>Which of these do you prefer doing?</a:t>
            </a:r>
          </a:p>
          <a:p>
            <a:r>
              <a:rPr lang="en-US" sz="2000" b="1" dirty="0" err="1">
                <a:solidFill>
                  <a:srgbClr val="002060"/>
                </a:solidFill>
              </a:rPr>
              <a:t>A.</a:t>
            </a:r>
            <a:r>
              <a:rPr lang="en-US" sz="2000" dirty="0" err="1">
                <a:solidFill>
                  <a:srgbClr val="002060"/>
                </a:solidFill>
              </a:rPr>
              <a:t>Going</a:t>
            </a:r>
            <a:r>
              <a:rPr lang="en-US" sz="2000" dirty="0">
                <a:solidFill>
                  <a:srgbClr val="002060"/>
                </a:solidFill>
              </a:rPr>
              <a:t> to an art gallery.                                  </a:t>
            </a:r>
            <a:r>
              <a:rPr lang="en-US" sz="2000" b="1" dirty="0" err="1">
                <a:solidFill>
                  <a:srgbClr val="002060"/>
                </a:solidFill>
              </a:rPr>
              <a:t>B.</a:t>
            </a:r>
            <a:r>
              <a:rPr lang="en-US" sz="2000" dirty="0" err="1">
                <a:solidFill>
                  <a:srgbClr val="002060"/>
                </a:solidFill>
              </a:rPr>
              <a:t>Going</a:t>
            </a:r>
            <a:r>
              <a:rPr lang="en-US" sz="2000" dirty="0">
                <a:solidFill>
                  <a:srgbClr val="002060"/>
                </a:solidFill>
              </a:rPr>
              <a:t> to a book fair.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4. </a:t>
            </a:r>
            <a:r>
              <a:rPr lang="en-US" sz="2000" dirty="0">
                <a:solidFill>
                  <a:srgbClr val="002060"/>
                </a:solidFill>
              </a:rPr>
              <a:t>You describe yourself as ___________.</a:t>
            </a:r>
          </a:p>
          <a:p>
            <a:r>
              <a:rPr lang="en-US" sz="2000" b="1" dirty="0" err="1">
                <a:solidFill>
                  <a:srgbClr val="002060"/>
                </a:solidFill>
              </a:rPr>
              <a:t>A.</a:t>
            </a:r>
            <a:r>
              <a:rPr lang="en-US" sz="2000" dirty="0" err="1">
                <a:solidFill>
                  <a:srgbClr val="002060"/>
                </a:solidFill>
              </a:rPr>
              <a:t>Creative</a:t>
            </a:r>
            <a:r>
              <a:rPr lang="en-US" sz="2000" dirty="0">
                <a:solidFill>
                  <a:srgbClr val="002060"/>
                </a:solidFill>
              </a:rPr>
              <a:t>                                                            </a:t>
            </a:r>
            <a:r>
              <a:rPr lang="en-US" sz="2000" b="1" dirty="0" err="1">
                <a:solidFill>
                  <a:srgbClr val="002060"/>
                </a:solidFill>
              </a:rPr>
              <a:t>B.</a:t>
            </a:r>
            <a:r>
              <a:rPr lang="en-US" sz="2000" dirty="0" err="1">
                <a:solidFill>
                  <a:srgbClr val="002060"/>
                </a:solidFill>
              </a:rPr>
              <a:t>hard</a:t>
            </a:r>
            <a:r>
              <a:rPr lang="en-US" sz="2000" dirty="0">
                <a:solidFill>
                  <a:srgbClr val="002060"/>
                </a:solidFill>
              </a:rPr>
              <a:t>-working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5. </a:t>
            </a:r>
            <a:r>
              <a:rPr lang="en-US" sz="2000" dirty="0">
                <a:solidFill>
                  <a:srgbClr val="002060"/>
                </a:solidFill>
              </a:rPr>
              <a:t>What do you want to be when you grow up?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A. </a:t>
            </a:r>
            <a:r>
              <a:rPr lang="en-US" sz="2000" dirty="0">
                <a:solidFill>
                  <a:srgbClr val="002060"/>
                </a:solidFill>
              </a:rPr>
              <a:t>A musician.                                                     </a:t>
            </a:r>
            <a:r>
              <a:rPr lang="en-US" sz="2000" b="1" dirty="0" err="1">
                <a:solidFill>
                  <a:srgbClr val="002060"/>
                </a:solidFill>
              </a:rPr>
              <a:t>B.</a:t>
            </a:r>
            <a:r>
              <a:rPr lang="en-US" sz="2000" dirty="0" err="1">
                <a:solidFill>
                  <a:srgbClr val="002060"/>
                </a:solidFill>
              </a:rPr>
              <a:t>An</a:t>
            </a:r>
            <a:r>
              <a:rPr lang="en-US" sz="2000" dirty="0">
                <a:solidFill>
                  <a:srgbClr val="002060"/>
                </a:solidFill>
              </a:rPr>
              <a:t> engineer.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D6F907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</a:rPr>
              <a:t>Unit 4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sz="1600" b="1" dirty="0">
                <a:solidFill>
                  <a:srgbClr val="FF0000"/>
                </a:solidFill>
              </a:rPr>
              <a:t>            </a:t>
            </a:r>
            <a:r>
              <a:rPr lang="en-US" b="1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MUSIC AND ARTS</a:t>
            </a:r>
            <a:r>
              <a:rPr lang="en-US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 (Getting started)</a:t>
            </a:r>
            <a:endParaRPr lang="en-US" sz="3200" dirty="0">
              <a:solidFill>
                <a:srgbClr val="0000CC"/>
              </a:solidFill>
              <a:latin typeface=".VnRevue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6195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2"/>
              </a:rPr>
              <a:t>5</a:t>
            </a:r>
            <a:r>
              <a:rPr lang="en-US" sz="2400" dirty="0">
                <a:hlinkClick r:id="rId2"/>
              </a:rPr>
              <a:t> </a:t>
            </a:r>
            <a:r>
              <a:rPr lang="en-US" sz="2400" b="1" dirty="0">
                <a:hlinkClick r:id="rId2"/>
              </a:rPr>
              <a:t>How artistic are you? Take the quiz to find out.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200" y="4095750"/>
            <a:ext cx="89916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+ For each question, you get two points if your answer is A, zero if your answer is B. Add up your five answers and decide how artistic you are on a scale from 1 – 10.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Not very (0 – 4) Somewhat (6)    Very (8 – 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71600" y="5715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homework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1565776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en-US" sz="3200" dirty="0"/>
              <a:t>- Study vocabulary</a:t>
            </a:r>
          </a:p>
          <a:p>
            <a:pPr lvl="0">
              <a:buClr>
                <a:srgbClr val="FF0000"/>
              </a:buClr>
            </a:pPr>
            <a:r>
              <a:rPr lang="en-US" sz="3200" dirty="0"/>
              <a:t>- Do exercises.</a:t>
            </a:r>
          </a:p>
          <a:p>
            <a:pPr lvl="0">
              <a:buClr>
                <a:srgbClr val="FF0000"/>
              </a:buClr>
            </a:pPr>
            <a:r>
              <a:rPr lang="en-US" sz="3200" dirty="0"/>
              <a:t>- Prepare UNIT 4 – A CLOSER LOOK 1.</a:t>
            </a:r>
          </a:p>
          <a:p>
            <a:pPr lvl="0"/>
            <a:endParaRPr lang="en-US" sz="3200" dirty="0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D6F907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</a:rPr>
              <a:t>Unit 4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sz="1600" b="1" dirty="0">
                <a:solidFill>
                  <a:srgbClr val="FF0000"/>
                </a:solidFill>
              </a:rPr>
              <a:t>            </a:t>
            </a:r>
            <a:r>
              <a:rPr lang="en-US" b="1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MUSIC </a:t>
            </a:r>
            <a:r>
              <a:rPr lang="en-US" b="1">
                <a:solidFill>
                  <a:srgbClr val="0000CC"/>
                </a:solidFill>
                <a:latin typeface=".VnRevue" pitchFamily="34" charset="0"/>
                <a:cs typeface="Arial" charset="0"/>
              </a:rPr>
              <a:t>AND ARTS</a:t>
            </a:r>
            <a:r>
              <a:rPr lang="en-US">
                <a:solidFill>
                  <a:srgbClr val="0000CC"/>
                </a:solidFill>
                <a:latin typeface=".VnRevue" pitchFamily="34" charset="0"/>
                <a:cs typeface="Arial" charset="0"/>
              </a:rPr>
              <a:t> </a:t>
            </a:r>
            <a:r>
              <a:rPr lang="en-US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(Getting started)</a:t>
            </a:r>
            <a:endParaRPr lang="en-US" sz="3200" dirty="0">
              <a:solidFill>
                <a:srgbClr val="0000CC"/>
              </a:solidFill>
              <a:latin typeface=".VnRevue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685</Words>
  <Application>Microsoft Office PowerPoint</Application>
  <PresentationFormat>On-screen Show (16:9)</PresentationFormat>
  <Paragraphs>80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.VnRevue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Vũ My</cp:lastModifiedBy>
  <cp:revision>73</cp:revision>
  <dcterms:created xsi:type="dcterms:W3CDTF">2016-08-21T08:24:45Z</dcterms:created>
  <dcterms:modified xsi:type="dcterms:W3CDTF">2023-10-30T22:52:37Z</dcterms:modified>
</cp:coreProperties>
</file>