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9" r:id="rId3"/>
    <p:sldMasterId id="2147483721" r:id="rId4"/>
  </p:sldMasterIdLst>
  <p:notesMasterIdLst>
    <p:notesMasterId r:id="rId29"/>
  </p:notesMasterIdLst>
  <p:sldIdLst>
    <p:sldId id="358" r:id="rId5"/>
    <p:sldId id="521" r:id="rId6"/>
    <p:sldId id="333" r:id="rId7"/>
    <p:sldId id="334" r:id="rId8"/>
    <p:sldId id="547" r:id="rId9"/>
    <p:sldId id="336" r:id="rId10"/>
    <p:sldId id="337" r:id="rId11"/>
    <p:sldId id="338" r:id="rId12"/>
    <p:sldId id="311" r:id="rId13"/>
    <p:sldId id="335" r:id="rId14"/>
    <p:sldId id="523" r:id="rId15"/>
    <p:sldId id="524" r:id="rId16"/>
    <p:sldId id="256" r:id="rId17"/>
    <p:sldId id="548" r:id="rId18"/>
    <p:sldId id="550" r:id="rId19"/>
    <p:sldId id="549" r:id="rId20"/>
    <p:sldId id="542" r:id="rId21"/>
    <p:sldId id="302" r:id="rId22"/>
    <p:sldId id="551" r:id="rId23"/>
    <p:sldId id="541" r:id="rId24"/>
    <p:sldId id="545" r:id="rId25"/>
    <p:sldId id="552" r:id="rId26"/>
    <p:sldId id="553"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5776F-5063-4FB0-8287-135C999F357E}" v="26" dt="2025-09-07T16:55:52.3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94660"/>
  </p:normalViewPr>
  <p:slideViewPr>
    <p:cSldViewPr snapToGrid="0">
      <p:cViewPr varScale="1">
        <p:scale>
          <a:sx n="76" d="100"/>
          <a:sy n="76" d="100"/>
        </p:scale>
        <p:origin x="201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t Vo" userId="171489e10ce3c916" providerId="LiveId" clId="{FE7B6280-EEFB-44F3-8CDD-E23BB9871C59}"/>
    <pc:docChg chg="modSld">
      <pc:chgData name="Phat Vo" userId="171489e10ce3c916" providerId="LiveId" clId="{FE7B6280-EEFB-44F3-8CDD-E23BB9871C59}" dt="2025-09-07T16:55:52.337" v="25" actId="20577"/>
      <pc:docMkLst>
        <pc:docMk/>
      </pc:docMkLst>
      <pc:sldChg chg="modSp">
        <pc:chgData name="Phat Vo" userId="171489e10ce3c916" providerId="LiveId" clId="{FE7B6280-EEFB-44F3-8CDD-E23BB9871C59}" dt="2025-09-07T16:54:53.791" v="9"/>
        <pc:sldMkLst>
          <pc:docMk/>
          <pc:sldMk cId="4240696865" sldId="336"/>
        </pc:sldMkLst>
        <pc:spChg chg="mod">
          <ac:chgData name="Phat Vo" userId="171489e10ce3c916" providerId="LiveId" clId="{FE7B6280-EEFB-44F3-8CDD-E23BB9871C59}" dt="2025-09-07T16:54:53.791" v="9"/>
          <ac:spMkLst>
            <pc:docMk/>
            <pc:sldMk cId="4240696865" sldId="336"/>
            <ac:spMk id="20" creationId="{00000000-0000-0000-0000-000000000000}"/>
          </ac:spMkLst>
        </pc:spChg>
        <pc:spChg chg="mod">
          <ac:chgData name="Phat Vo" userId="171489e10ce3c916" providerId="LiveId" clId="{FE7B6280-EEFB-44F3-8CDD-E23BB9871C59}" dt="2025-09-07T16:54:49.968" v="4"/>
          <ac:spMkLst>
            <pc:docMk/>
            <pc:sldMk cId="4240696865" sldId="336"/>
            <ac:spMk id="21" creationId="{00000000-0000-0000-0000-000000000000}"/>
          </ac:spMkLst>
        </pc:spChg>
      </pc:sldChg>
      <pc:sldChg chg="modSp">
        <pc:chgData name="Phat Vo" userId="171489e10ce3c916" providerId="LiveId" clId="{FE7B6280-EEFB-44F3-8CDD-E23BB9871C59}" dt="2025-09-07T16:55:52.337" v="25" actId="20577"/>
        <pc:sldMkLst>
          <pc:docMk/>
          <pc:sldMk cId="637533568" sldId="337"/>
        </pc:sldMkLst>
        <pc:spChg chg="mod">
          <ac:chgData name="Phat Vo" userId="171489e10ce3c916" providerId="LiveId" clId="{FE7B6280-EEFB-44F3-8CDD-E23BB9871C59}" dt="2025-09-07T16:55:52.337" v="25" actId="20577"/>
          <ac:spMkLst>
            <pc:docMk/>
            <pc:sldMk cId="637533568" sldId="337"/>
            <ac:spMk id="2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7C130-C010-4207-9E73-BF9274BAA34A}" type="datetimeFigureOut">
              <a:rPr lang="en-US" smtClean="0"/>
              <a:t>2025-09-23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CCAD5-C47B-48D7-A90C-560F7FD62FE7}" type="slidenum">
              <a:rPr lang="en-US" smtClean="0"/>
              <a:t>‹#›</a:t>
            </a:fld>
            <a:endParaRPr lang="en-US"/>
          </a:p>
        </p:txBody>
      </p:sp>
    </p:spTree>
    <p:extLst>
      <p:ext uri="{BB962C8B-B14F-4D97-AF65-F5344CB8AC3E}">
        <p14:creationId xmlns:p14="http://schemas.microsoft.com/office/powerpoint/2010/main" val="112565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CCAD5-C47B-48D7-A90C-560F7FD62FE7}" type="slidenum">
              <a:rPr lang="en-US" smtClean="0"/>
              <a:t>1</a:t>
            </a:fld>
            <a:endParaRPr lang="en-US"/>
          </a:p>
        </p:txBody>
      </p:sp>
    </p:spTree>
    <p:extLst>
      <p:ext uri="{BB962C8B-B14F-4D97-AF65-F5344CB8AC3E}">
        <p14:creationId xmlns:p14="http://schemas.microsoft.com/office/powerpoint/2010/main" val="4132588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05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85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566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2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EFCCAD5-C47B-48D7-A90C-560F7FD62FE7}" type="slidenum">
              <a:rPr lang="en-US" smtClean="0"/>
              <a:t>15</a:t>
            </a:fld>
            <a:endParaRPr lang="en-US"/>
          </a:p>
        </p:txBody>
      </p:sp>
    </p:spTree>
    <p:extLst>
      <p:ext uri="{BB962C8B-B14F-4D97-AF65-F5344CB8AC3E}">
        <p14:creationId xmlns:p14="http://schemas.microsoft.com/office/powerpoint/2010/main" val="2372698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100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00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644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2025-09-23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720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931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476445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158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734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571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40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74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436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108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81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2025-09-23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173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28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377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904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413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870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125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832D8-2360-89DB-C2EB-6F98D1F0F1B5}"/>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1448822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0317F-CDF5-33AB-9083-A17F5DA46FEA}"/>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997246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3D048-3B14-C21B-3660-1F2B74F5F252}"/>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56625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3854937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910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52210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951905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2025-09-23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524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2025-09-23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038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2025-09-23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68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2025-09-23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337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2025-09-23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55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2025-09-23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822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2025-09-23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213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2025-09-23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2930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422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2025-09-23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691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2025-09-23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6647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2025-09-23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82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2025-09-23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997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2025-09-23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5201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2025-09-23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3242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2025-09-23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624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2025-09-23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250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2025-09-23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911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2025-09-23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404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615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2025-09-23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1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80700-5D63-4E81-AC36-D158E29CA293}" type="datetimeFigureOut">
              <a:rPr lang="en-US" smtClean="0">
                <a:solidFill>
                  <a:prstClr val="black">
                    <a:tint val="75000"/>
                  </a:prstClr>
                </a:solidFill>
              </a:rPr>
              <a:pPr/>
              <a:t>2025-09-23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753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80700-5D63-4E81-AC36-D158E29CA293}" type="datetimeFigureOut">
              <a:rPr lang="en-US" smtClean="0">
                <a:solidFill>
                  <a:prstClr val="black">
                    <a:tint val="75000"/>
                  </a:prstClr>
                </a:solidFill>
              </a:rPr>
              <a:pPr/>
              <a:t>2025-09-23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025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80700-5D63-4E81-AC36-D158E29CA293}" type="datetimeFigureOut">
              <a:rPr lang="en-US" smtClean="0">
                <a:solidFill>
                  <a:prstClr val="black">
                    <a:tint val="75000"/>
                  </a:prstClr>
                </a:solidFill>
              </a:rPr>
              <a:pPr/>
              <a:t>2025-09-23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911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2025-09-23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968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2025-09-23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3316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2025-09-23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19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2025-09-23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6539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2161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994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A9D96-11E0-2285-242B-82AEFEEFED54}"/>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966227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670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693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825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FE7A5-CB97-376D-89F9-BCE0F3576EE9}"/>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045410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02DC2-2A9C-1202-8045-F95162A383CB}"/>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2546677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B3D654-31DF-5487-30D2-392E0CC7B812}"/>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3697523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60.xml"/><Relationship Id="rId7" Type="http://schemas.openxmlformats.org/officeDocument/2006/relationships/tags" Target="../tags/tag1.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4.xml"/><Relationship Id="rId5" Type="http://schemas.openxmlformats.org/officeDocument/2006/relationships/slideLayout" Target="../slideLayouts/slideLayout62.xml"/><Relationship Id="rId10" Type="http://schemas.openxmlformats.org/officeDocument/2006/relationships/image" Target="../media/image1.png"/><Relationship Id="rId4" Type="http://schemas.openxmlformats.org/officeDocument/2006/relationships/slideLayout" Target="../slideLayouts/slideLayout6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F6A971-5FF0-7FA1-43E6-9B575620F196}"/>
              </a:ext>
            </a:extLst>
          </p:cNvPr>
          <p:cNvGrpSpPr/>
          <p:nvPr userDrawn="1"/>
        </p:nvGrpSpPr>
        <p:grpSpPr>
          <a:xfrm>
            <a:off x="-5125630" y="232773"/>
            <a:ext cx="5791219" cy="3543870"/>
            <a:chOff x="10897746" y="3487830"/>
            <a:chExt cx="5791219" cy="3543870"/>
          </a:xfrm>
        </p:grpSpPr>
        <p:grpSp>
          <p:nvGrpSpPr>
            <p:cNvPr id="4" name="Group 3">
              <a:extLst>
                <a:ext uri="{FF2B5EF4-FFF2-40B4-BE49-F238E27FC236}">
                  <a16:creationId xmlns:a16="http://schemas.microsoft.com/office/drawing/2014/main" id="{C202DCFA-4544-4346-1374-B09D1961A8A0}"/>
                </a:ext>
              </a:extLst>
            </p:cNvPr>
            <p:cNvGrpSpPr/>
            <p:nvPr/>
          </p:nvGrpSpPr>
          <p:grpSpPr>
            <a:xfrm>
              <a:off x="10897746" y="6325967"/>
              <a:ext cx="5791219" cy="705733"/>
              <a:chOff x="6278216" y="4213444"/>
              <a:chExt cx="4342410" cy="638461"/>
            </a:xfrm>
          </p:grpSpPr>
          <p:sp>
            <p:nvSpPr>
              <p:cNvPr id="7" name="TextBox 6">
                <a:extLst>
                  <a:ext uri="{FF2B5EF4-FFF2-40B4-BE49-F238E27FC236}">
                    <a16:creationId xmlns:a16="http://schemas.microsoft.com/office/drawing/2014/main" id="{5B293133-8393-6810-E6D2-5BB645104338}"/>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8" name="TextBox 7">
                <a:extLst>
                  <a:ext uri="{FF2B5EF4-FFF2-40B4-BE49-F238E27FC236}">
                    <a16:creationId xmlns:a16="http://schemas.microsoft.com/office/drawing/2014/main" id="{FDD757C1-B749-8D95-4D1B-C6CBFEB8692B}"/>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5" name="TextBox 4">
              <a:extLst>
                <a:ext uri="{FF2B5EF4-FFF2-40B4-BE49-F238E27FC236}">
                  <a16:creationId xmlns:a16="http://schemas.microsoft.com/office/drawing/2014/main" id="{B8467FEE-A69A-F953-99C5-AD9FACB29B2F}"/>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6" name="Picture 5">
              <a:extLst>
                <a:ext uri="{FF2B5EF4-FFF2-40B4-BE49-F238E27FC236}">
                  <a16:creationId xmlns:a16="http://schemas.microsoft.com/office/drawing/2014/main" id="{CB602DA1-219F-01FB-1BFD-2A8BFFA43143}"/>
                </a:ext>
              </a:extLst>
            </p:cNvPr>
            <p:cNvPicPr>
              <a:picLocks noChangeAspect="1"/>
            </p:cNvPicPr>
            <p:nvPr/>
          </p:nvPicPr>
          <p:blipFill>
            <a:blip r:embed="rId37">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154354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2025-09-23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grpSp>
        <p:nvGrpSpPr>
          <p:cNvPr id="8" name="Group 7">
            <a:extLst>
              <a:ext uri="{FF2B5EF4-FFF2-40B4-BE49-F238E27FC236}">
                <a16:creationId xmlns:a16="http://schemas.microsoft.com/office/drawing/2014/main" id="{DD42E10C-E56D-738E-5532-2D3A3F594670}"/>
              </a:ext>
            </a:extLst>
          </p:cNvPr>
          <p:cNvGrpSpPr/>
          <p:nvPr userDrawn="1"/>
        </p:nvGrpSpPr>
        <p:grpSpPr>
          <a:xfrm>
            <a:off x="-5125630" y="232773"/>
            <a:ext cx="5791219" cy="3543870"/>
            <a:chOff x="10897746" y="3487830"/>
            <a:chExt cx="5791219" cy="3543870"/>
          </a:xfrm>
        </p:grpSpPr>
        <p:grpSp>
          <p:nvGrpSpPr>
            <p:cNvPr id="9" name="Group 8">
              <a:extLst>
                <a:ext uri="{FF2B5EF4-FFF2-40B4-BE49-F238E27FC236}">
                  <a16:creationId xmlns:a16="http://schemas.microsoft.com/office/drawing/2014/main" id="{B0BA76F4-0F2B-7EF0-405B-BC14245A1E81}"/>
                </a:ext>
              </a:extLst>
            </p:cNvPr>
            <p:cNvGrpSpPr/>
            <p:nvPr/>
          </p:nvGrpSpPr>
          <p:grpSpPr>
            <a:xfrm>
              <a:off x="10897746" y="6325967"/>
              <a:ext cx="5791219" cy="705733"/>
              <a:chOff x="6278216" y="4213444"/>
              <a:chExt cx="4342410" cy="638461"/>
            </a:xfrm>
          </p:grpSpPr>
          <p:sp>
            <p:nvSpPr>
              <p:cNvPr id="12" name="TextBox 11">
                <a:extLst>
                  <a:ext uri="{FF2B5EF4-FFF2-40B4-BE49-F238E27FC236}">
                    <a16:creationId xmlns:a16="http://schemas.microsoft.com/office/drawing/2014/main" id="{182E1A1D-073C-A797-5ADA-332CBFE640AA}"/>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3" name="TextBox 12">
                <a:extLst>
                  <a:ext uri="{FF2B5EF4-FFF2-40B4-BE49-F238E27FC236}">
                    <a16:creationId xmlns:a16="http://schemas.microsoft.com/office/drawing/2014/main" id="{5C223AFE-5761-BB6C-32BF-624EA4ACFD1D}"/>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10" name="TextBox 9">
              <a:extLst>
                <a:ext uri="{FF2B5EF4-FFF2-40B4-BE49-F238E27FC236}">
                  <a16:creationId xmlns:a16="http://schemas.microsoft.com/office/drawing/2014/main" id="{DC586474-968C-8315-7979-43D7F47F5433}"/>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1" name="Picture 10">
              <a:extLst>
                <a:ext uri="{FF2B5EF4-FFF2-40B4-BE49-F238E27FC236}">
                  <a16:creationId xmlns:a16="http://schemas.microsoft.com/office/drawing/2014/main" id="{FC1B6E86-8F09-3A70-8DFE-DD6CBFA2EAA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7685443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80700-5D63-4E81-AC36-D158E29CA293}" type="datetimeFigureOut">
              <a:rPr lang="en-US" smtClean="0">
                <a:solidFill>
                  <a:prstClr val="black">
                    <a:tint val="75000"/>
                  </a:prstClr>
                </a:solidFill>
              </a:rPr>
              <a:pPr/>
              <a:t>2025-09-23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grpSp>
        <p:nvGrpSpPr>
          <p:cNvPr id="7" name="Group 6">
            <a:extLst>
              <a:ext uri="{FF2B5EF4-FFF2-40B4-BE49-F238E27FC236}">
                <a16:creationId xmlns:a16="http://schemas.microsoft.com/office/drawing/2014/main" id="{5618BFEC-F0E6-E005-E904-EFB31A079274}"/>
              </a:ext>
            </a:extLst>
          </p:cNvPr>
          <p:cNvGrpSpPr/>
          <p:nvPr userDrawn="1"/>
        </p:nvGrpSpPr>
        <p:grpSpPr>
          <a:xfrm>
            <a:off x="-5125630" y="232773"/>
            <a:ext cx="5791219" cy="3543870"/>
            <a:chOff x="10897746" y="3487830"/>
            <a:chExt cx="5791219" cy="3543870"/>
          </a:xfrm>
        </p:grpSpPr>
        <p:grpSp>
          <p:nvGrpSpPr>
            <p:cNvPr id="8" name="Group 7">
              <a:extLst>
                <a:ext uri="{FF2B5EF4-FFF2-40B4-BE49-F238E27FC236}">
                  <a16:creationId xmlns:a16="http://schemas.microsoft.com/office/drawing/2014/main" id="{050FE43A-B48B-9740-8F7F-3D7AA6A75B0C}"/>
                </a:ext>
              </a:extLst>
            </p:cNvPr>
            <p:cNvGrpSpPr/>
            <p:nvPr/>
          </p:nvGrpSpPr>
          <p:grpSpPr>
            <a:xfrm>
              <a:off x="10897746" y="6325967"/>
              <a:ext cx="5791219" cy="705733"/>
              <a:chOff x="6278216" y="4213444"/>
              <a:chExt cx="4342410" cy="638461"/>
            </a:xfrm>
          </p:grpSpPr>
          <p:sp>
            <p:nvSpPr>
              <p:cNvPr id="11" name="TextBox 10">
                <a:extLst>
                  <a:ext uri="{FF2B5EF4-FFF2-40B4-BE49-F238E27FC236}">
                    <a16:creationId xmlns:a16="http://schemas.microsoft.com/office/drawing/2014/main" id="{453B0147-9DE7-E7E7-4FCA-D58313852B10}"/>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2" name="TextBox 11">
                <a:extLst>
                  <a:ext uri="{FF2B5EF4-FFF2-40B4-BE49-F238E27FC236}">
                    <a16:creationId xmlns:a16="http://schemas.microsoft.com/office/drawing/2014/main" id="{DEE57889-677E-13C4-1983-A8396BE18FE9}"/>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9" name="TextBox 8">
              <a:extLst>
                <a:ext uri="{FF2B5EF4-FFF2-40B4-BE49-F238E27FC236}">
                  <a16:creationId xmlns:a16="http://schemas.microsoft.com/office/drawing/2014/main" id="{F59494A6-D02C-B960-9020-720C74F7914F}"/>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0" name="Picture 9">
              <a:extLst>
                <a:ext uri="{FF2B5EF4-FFF2-40B4-BE49-F238E27FC236}">
                  <a16:creationId xmlns:a16="http://schemas.microsoft.com/office/drawing/2014/main" id="{19919CDE-9DE0-E836-78BA-4AD40A97D24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133072943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347154F-6CA4-00FE-B177-96EFB42820F0}"/>
              </a:ext>
            </a:extLst>
          </p:cNvPr>
          <p:cNvGrpSpPr/>
          <p:nvPr userDrawn="1"/>
        </p:nvGrpSpPr>
        <p:grpSpPr>
          <a:xfrm>
            <a:off x="-5125630" y="232773"/>
            <a:ext cx="5791219" cy="3543870"/>
            <a:chOff x="10897746" y="3487830"/>
            <a:chExt cx="5791219" cy="3543870"/>
          </a:xfrm>
        </p:grpSpPr>
        <p:grpSp>
          <p:nvGrpSpPr>
            <p:cNvPr id="3" name="Group 2">
              <a:extLst>
                <a:ext uri="{FF2B5EF4-FFF2-40B4-BE49-F238E27FC236}">
                  <a16:creationId xmlns:a16="http://schemas.microsoft.com/office/drawing/2014/main" id="{E52FBCD7-54D0-2B1C-7B02-D7564065508B}"/>
                </a:ext>
              </a:extLst>
            </p:cNvPr>
            <p:cNvGrpSpPr/>
            <p:nvPr/>
          </p:nvGrpSpPr>
          <p:grpSpPr>
            <a:xfrm>
              <a:off x="10897746" y="6325967"/>
              <a:ext cx="5791219" cy="705733"/>
              <a:chOff x="6278216" y="4213444"/>
              <a:chExt cx="4342410" cy="638461"/>
            </a:xfrm>
          </p:grpSpPr>
          <p:sp>
            <p:nvSpPr>
              <p:cNvPr id="6" name="TextBox 5">
                <a:extLst>
                  <a:ext uri="{FF2B5EF4-FFF2-40B4-BE49-F238E27FC236}">
                    <a16:creationId xmlns:a16="http://schemas.microsoft.com/office/drawing/2014/main" id="{20CD0012-9037-EE82-2E30-733B9FBCB288}"/>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7" name="TextBox 6">
                <a:extLst>
                  <a:ext uri="{FF2B5EF4-FFF2-40B4-BE49-F238E27FC236}">
                    <a16:creationId xmlns:a16="http://schemas.microsoft.com/office/drawing/2014/main" id="{1F323837-2898-A89B-8F06-34C85977067A}"/>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4" name="TextBox 3">
              <a:extLst>
                <a:ext uri="{FF2B5EF4-FFF2-40B4-BE49-F238E27FC236}">
                  <a16:creationId xmlns:a16="http://schemas.microsoft.com/office/drawing/2014/main" id="{00C45C98-4743-6D53-DCF9-2379F5C53FFD}"/>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5" name="Picture 4">
              <a:extLst>
                <a:ext uri="{FF2B5EF4-FFF2-40B4-BE49-F238E27FC236}">
                  <a16:creationId xmlns:a16="http://schemas.microsoft.com/office/drawing/2014/main" id="{D11F55E1-3CD6-DD5B-CF3C-3130C563435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279743303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jpeg"/><Relationship Id="rId21" Type="http://schemas.openxmlformats.org/officeDocument/2006/relationships/image" Target="../media/image24.jpe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3.svg"/><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svg"/><Relationship Id="rId23" Type="http://schemas.openxmlformats.org/officeDocument/2006/relationships/image" Target="../media/image26.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6.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58.xml"/><Relationship Id="rId5" Type="http://schemas.openxmlformats.org/officeDocument/2006/relationships/image" Target="../media/image59.jpg"/><Relationship Id="rId4" Type="http://schemas.openxmlformats.org/officeDocument/2006/relationships/image" Target="../media/image62.svg"/></Relationships>
</file>

<file path=ppt/slides/_rels/slide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image" Target="../media/image68.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3.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69.png"/><Relationship Id="rId9" Type="http://schemas.openxmlformats.org/officeDocument/2006/relationships/image" Target="../media/image72.png"/><Relationship Id="rId1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slide" Target="slide5.xml"/><Relationship Id="rId2" Type="http://schemas.openxmlformats.org/officeDocument/2006/relationships/image" Target="../media/image35.jpg"/><Relationship Id="rId1" Type="http://schemas.openxmlformats.org/officeDocument/2006/relationships/slideLayout" Target="../slideLayouts/slideLayout4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gif"/></Relationships>
</file>

<file path=ppt/slides/_rels/slide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2.wav"/><Relationship Id="rId7"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4.gif"/><Relationship Id="rId10" Type="http://schemas.openxmlformats.org/officeDocument/2006/relationships/slide" Target="slide6.xml"/><Relationship Id="rId4" Type="http://schemas.openxmlformats.org/officeDocument/2006/relationships/image" Target="../media/image35.jp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2.wav"/><Relationship Id="rId7"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44.png"/><Relationship Id="rId11" Type="http://schemas.openxmlformats.org/officeDocument/2006/relationships/image" Target="../media/image46.png"/><Relationship Id="rId5" Type="http://schemas.openxmlformats.org/officeDocument/2006/relationships/image" Target="../media/image34.gif"/><Relationship Id="rId10" Type="http://schemas.openxmlformats.org/officeDocument/2006/relationships/slide" Target="slide7.xml"/><Relationship Id="rId4" Type="http://schemas.openxmlformats.org/officeDocument/2006/relationships/image" Target="../media/image35.jp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2.wav"/><Relationship Id="rId7"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34.gif"/><Relationship Id="rId10" Type="http://schemas.openxmlformats.org/officeDocument/2006/relationships/slide" Target="slide8.xml"/><Relationship Id="rId4" Type="http://schemas.openxmlformats.org/officeDocument/2006/relationships/image" Target="../media/image35.jp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2.wav"/><Relationship Id="rId7"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34.gif"/><Relationship Id="rId10" Type="http://schemas.openxmlformats.org/officeDocument/2006/relationships/slide" Target="slide23.xml"/><Relationship Id="rId4" Type="http://schemas.openxmlformats.org/officeDocument/2006/relationships/image" Target="../media/image35.jp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id="{CB5AB4D3-98D5-0044-58DF-986440AD1EE0}"/>
              </a:ext>
            </a:extLst>
          </p:cNvPr>
          <p:cNvPicPr>
            <a:picLocks noChangeAspect="1"/>
          </p:cNvPicPr>
          <p:nvPr/>
        </p:nvPicPr>
        <p:blipFill>
          <a:blip r:embed="rId23"/>
          <a:stretch>
            <a:fillRect/>
          </a:stretch>
        </p:blipFill>
        <p:spPr>
          <a:xfrm>
            <a:off x="1996375" y="314526"/>
            <a:ext cx="8029128" cy="1274174"/>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24"/>
          <a:stretch>
            <a:fillRect/>
          </a:stretch>
        </p:blipFill>
        <p:spPr>
          <a:xfrm>
            <a:off x="1224577" y="659668"/>
            <a:ext cx="1896020" cy="1072989"/>
          </a:xfrm>
          <a:prstGeom prst="rect">
            <a:avLst/>
          </a:prstGeom>
        </p:spPr>
      </p:pic>
      <p:pic>
        <p:nvPicPr>
          <p:cNvPr id="17" name="Picture 16">
            <a:extLst>
              <a:ext uri="{FF2B5EF4-FFF2-40B4-BE49-F238E27FC236}">
                <a16:creationId xmlns:a16="http://schemas.microsoft.com/office/drawing/2014/main" id="{2CCA398C-E70E-72C4-4606-33A31CC537EB}"/>
              </a:ext>
            </a:extLst>
          </p:cNvPr>
          <p:cNvPicPr>
            <a:picLocks noChangeAspect="1"/>
          </p:cNvPicPr>
          <p:nvPr/>
        </p:nvPicPr>
        <p:blipFill>
          <a:blip r:embed="rId25"/>
          <a:stretch>
            <a:fillRect/>
          </a:stretch>
        </p:blipFill>
        <p:spPr>
          <a:xfrm>
            <a:off x="4721233" y="3938849"/>
            <a:ext cx="2749534"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34ED35-6BF6-48F3-A3C0-238BADFC94CA}"/>
              </a:ext>
            </a:extLst>
          </p:cNvPr>
          <p:cNvSpPr txBox="1"/>
          <p:nvPr/>
        </p:nvSpPr>
        <p:spPr>
          <a:xfrm>
            <a:off x="4724400" y="1572082"/>
            <a:ext cx="5600700" cy="3046988"/>
          </a:xfrm>
          <a:prstGeom prst="rect">
            <a:avLst/>
          </a:prstGeom>
          <a:noFill/>
        </p:spPr>
        <p:txBody>
          <a:bodyPr wrap="square" rtlCol="0">
            <a:spAutoFit/>
          </a:bodyPr>
          <a:lstStyle/>
          <a:p>
            <a:pPr algn="ctr" defTabSz="609630"/>
            <a:r>
              <a:rPr lang="en-US" sz="4800" b="1" dirty="0">
                <a:solidFill>
                  <a:srgbClr val="002060"/>
                </a:solidFill>
                <a:latin typeface="Cambria" panose="02040503050406030204" pitchFamily="18" charset="0"/>
                <a:ea typeface="Cambria" panose="02040503050406030204" pitchFamily="18" charset="0"/>
              </a:rPr>
              <a:t>3.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kì</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huy</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ca </a:t>
            </a:r>
            <a:r>
              <a:rPr lang="en-US" sz="4800" b="1" dirty="0" err="1">
                <a:solidFill>
                  <a:srgbClr val="002060"/>
                </a:solidFill>
                <a:latin typeface="Cambria" panose="02040503050406030204" pitchFamily="18" charset="0"/>
                <a:ea typeface="Cambria" panose="02040503050406030204" pitchFamily="18" charset="0"/>
              </a:rPr>
              <a:t>Cộng</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hoà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xã</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hội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chủ</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nghĩa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Việt</a:t>
            </a:r>
            <a:r>
              <a:rPr lang="en-US" sz="4800" b="1" dirty="0">
                <a:solidFill>
                  <a:srgbClr val="002060"/>
                </a:solidFill>
                <a:latin typeface="Cambria" panose="02040503050406030204" pitchFamily="18" charset="0"/>
                <a:ea typeface="Cambria" panose="02040503050406030204" pitchFamily="18" charset="0"/>
              </a:rPr>
              <a:t> Nam</a:t>
            </a:r>
            <a:endParaRPr lang="en-US" sz="8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1753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7" name="TextBox 6">
            <a:extLst>
              <a:ext uri="{FF2B5EF4-FFF2-40B4-BE49-F238E27FC236}">
                <a16:creationId xmlns:a16="http://schemas.microsoft.com/office/drawing/2014/main" id="{AADCDEDF-6C32-4102-BFB1-74779CB6472D}"/>
              </a:ext>
            </a:extLst>
          </p:cNvPr>
          <p:cNvSpPr txBox="1"/>
          <p:nvPr/>
        </p:nvSpPr>
        <p:spPr>
          <a:xfrm>
            <a:off x="944244" y="446286"/>
            <a:ext cx="10085706" cy="1569660"/>
          </a:xfrm>
          <a:prstGeom prst="rect">
            <a:avLst/>
          </a:prstGeom>
          <a:noFill/>
        </p:spPr>
        <p:txBody>
          <a:bodyPr wrap="square" rtlCol="0">
            <a:spAutoFit/>
          </a:bodyPr>
          <a:lstStyle/>
          <a:p>
            <a:pPr algn="just" defTabSz="609630"/>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thông tin và quan sát các hình 5, 6, em hãy nêu ý nghĩa của Quốc kì, Quốc huy, Quốc ca nước Cộng hoà xã hội chủ nghĩa Việt Nam.</a:t>
            </a:r>
            <a:endPar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DDC38893-6C0A-9DED-3B16-9544E7E59D4F}"/>
              </a:ext>
            </a:extLst>
          </p:cNvPr>
          <p:cNvPicPr>
            <a:picLocks noChangeAspect="1"/>
          </p:cNvPicPr>
          <p:nvPr/>
        </p:nvPicPr>
        <p:blipFill>
          <a:blip r:embed="rId3"/>
          <a:stretch>
            <a:fillRect/>
          </a:stretch>
        </p:blipFill>
        <p:spPr>
          <a:xfrm>
            <a:off x="1081087" y="2614612"/>
            <a:ext cx="4319588" cy="3504976"/>
          </a:xfrm>
          <a:prstGeom prst="rect">
            <a:avLst/>
          </a:prstGeom>
        </p:spPr>
      </p:pic>
      <p:pic>
        <p:nvPicPr>
          <p:cNvPr id="9" name="Picture 8">
            <a:extLst>
              <a:ext uri="{FF2B5EF4-FFF2-40B4-BE49-F238E27FC236}">
                <a16:creationId xmlns:a16="http://schemas.microsoft.com/office/drawing/2014/main" id="{A141545E-BF44-1135-AF24-28ED2BF7C3A4}"/>
              </a:ext>
            </a:extLst>
          </p:cNvPr>
          <p:cNvPicPr>
            <a:picLocks noChangeAspect="1"/>
          </p:cNvPicPr>
          <p:nvPr/>
        </p:nvPicPr>
        <p:blipFill>
          <a:blip r:embed="rId4"/>
          <a:stretch>
            <a:fillRect/>
          </a:stretch>
        </p:blipFill>
        <p:spPr>
          <a:xfrm>
            <a:off x="7277100" y="2428875"/>
            <a:ext cx="3051526" cy="3609975"/>
          </a:xfrm>
          <a:prstGeom prst="rect">
            <a:avLst/>
          </a:prstGeom>
        </p:spPr>
      </p:pic>
    </p:spTree>
    <p:extLst>
      <p:ext uri="{BB962C8B-B14F-4D97-AF65-F5344CB8AC3E}">
        <p14:creationId xmlns:p14="http://schemas.microsoft.com/office/powerpoint/2010/main" val="2856585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3" name="Picture 2">
            <a:extLst>
              <a:ext uri="{FF2B5EF4-FFF2-40B4-BE49-F238E27FC236}">
                <a16:creationId xmlns:a16="http://schemas.microsoft.com/office/drawing/2014/main" id="{78EAB38C-F8AF-E141-EC30-EB6D7C378389}"/>
              </a:ext>
            </a:extLst>
          </p:cNvPr>
          <p:cNvPicPr>
            <a:picLocks noChangeAspect="1"/>
          </p:cNvPicPr>
          <p:nvPr/>
        </p:nvPicPr>
        <p:blipFill>
          <a:blip r:embed="rId3"/>
          <a:stretch>
            <a:fillRect/>
          </a:stretch>
        </p:blipFill>
        <p:spPr>
          <a:xfrm>
            <a:off x="3938587" y="1452562"/>
            <a:ext cx="4319588" cy="3504976"/>
          </a:xfrm>
          <a:prstGeom prst="rect">
            <a:avLst/>
          </a:prstGeom>
        </p:spPr>
      </p:pic>
      <p:cxnSp>
        <p:nvCxnSpPr>
          <p:cNvPr id="8" name="Straight Connector 7">
            <a:extLst>
              <a:ext uri="{FF2B5EF4-FFF2-40B4-BE49-F238E27FC236}">
                <a16:creationId xmlns:a16="http://schemas.microsoft.com/office/drawing/2014/main" id="{DCDDB125-8655-C669-0CE0-968FFCD182E9}"/>
              </a:ext>
            </a:extLst>
          </p:cNvPr>
          <p:cNvCxnSpPr>
            <a:cxnSpLocks/>
            <a:endCxn id="11" idx="3"/>
          </p:cNvCxnSpPr>
          <p:nvPr/>
        </p:nvCxnSpPr>
        <p:spPr>
          <a:xfrm flipH="1" flipV="1">
            <a:off x="3286125" y="188292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7B235BB-26D5-BD8B-C865-B56FB71D21F8}"/>
              </a:ext>
            </a:extLst>
          </p:cNvPr>
          <p:cNvSpPr/>
          <p:nvPr/>
        </p:nvSpPr>
        <p:spPr>
          <a:xfrm>
            <a:off x="66675" y="91787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kì nước Cộng hoà xã hội chủ nghĩa Việt Nam hình chữ nhật, chiều rộng bằng hai phần ba chiều dài</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570730FC-86FE-15CF-2E94-22601B87F5BA}"/>
              </a:ext>
            </a:extLst>
          </p:cNvPr>
          <p:cNvCxnSpPr>
            <a:cxnSpLocks/>
            <a:stCxn id="14" idx="1"/>
          </p:cNvCxnSpPr>
          <p:nvPr/>
        </p:nvCxnSpPr>
        <p:spPr>
          <a:xfrm flipH="1">
            <a:off x="8201025" y="182880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79756F4-3A89-8D58-F926-EB1839FF75B0}"/>
              </a:ext>
            </a:extLst>
          </p:cNvPr>
          <p:cNvSpPr/>
          <p:nvPr/>
        </p:nvSpPr>
        <p:spPr>
          <a:xfrm>
            <a:off x="8772525" y="1152525"/>
            <a:ext cx="3181350" cy="13525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ở giữa có ngôi sao vàng năm cánh.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B08B1861-1051-D8F4-FCF5-B0215E289D0E}"/>
              </a:ext>
            </a:extLst>
          </p:cNvPr>
          <p:cNvCxnSpPr>
            <a:cxnSpLocks/>
            <a:endCxn id="21" idx="3"/>
          </p:cNvCxnSpPr>
          <p:nvPr/>
        </p:nvCxnSpPr>
        <p:spPr>
          <a:xfrm flipH="1">
            <a:off x="3324225" y="3714750"/>
            <a:ext cx="742950" cy="12430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16727B66-5FFF-3554-1213-C8F505A51532}"/>
              </a:ext>
            </a:extLst>
          </p:cNvPr>
          <p:cNvSpPr/>
          <p:nvPr/>
        </p:nvSpPr>
        <p:spPr>
          <a:xfrm>
            <a:off x="104775" y="4114800"/>
            <a:ext cx="3219450"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 </a:t>
            </a: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tượng trưng cho cách mạng, màu vàng tượng trưng cho dân tộc Việt Nam.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02189457-0ADA-9C0D-0A36-FF83668719A1}"/>
              </a:ext>
            </a:extLst>
          </p:cNvPr>
          <p:cNvCxnSpPr>
            <a:cxnSpLocks/>
            <a:stCxn id="25" idx="1"/>
          </p:cNvCxnSpPr>
          <p:nvPr/>
        </p:nvCxnSpPr>
        <p:spPr>
          <a:xfrm flipH="1" flipV="1">
            <a:off x="8229600" y="3705225"/>
            <a:ext cx="619124" cy="11049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A8F46D46-88E2-7EC6-CF59-57C3CE56CC01}"/>
              </a:ext>
            </a:extLst>
          </p:cNvPr>
          <p:cNvSpPr/>
          <p:nvPr/>
        </p:nvSpPr>
        <p:spPr>
          <a:xfrm>
            <a:off x="8848724" y="3609975"/>
            <a:ext cx="3343275"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Năm cánh sao tượng trưng cho năm tầng lớp: trí thức, nông dân, công nhân, thương nhân, binh sĩ cùng đoàn kết trong đại gia đình các dân tộc Việt Nam.</a:t>
            </a:r>
            <a:endParaRPr lang="en-US" sz="2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4713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1"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215189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A141545E-BF44-1135-AF24-28ED2BF7C3A4}"/>
              </a:ext>
            </a:extLst>
          </p:cNvPr>
          <p:cNvPicPr>
            <a:picLocks noChangeAspect="1"/>
          </p:cNvPicPr>
          <p:nvPr/>
        </p:nvPicPr>
        <p:blipFill>
          <a:blip r:embed="rId3"/>
          <a:stretch>
            <a:fillRect/>
          </a:stretch>
        </p:blipFill>
        <p:spPr>
          <a:xfrm>
            <a:off x="4695825" y="1695450"/>
            <a:ext cx="3051526" cy="3609975"/>
          </a:xfrm>
          <a:prstGeom prst="rect">
            <a:avLst/>
          </a:prstGeom>
        </p:spPr>
      </p:pic>
      <p:cxnSp>
        <p:nvCxnSpPr>
          <p:cNvPr id="8" name="Straight Connector 7">
            <a:extLst>
              <a:ext uri="{FF2B5EF4-FFF2-40B4-BE49-F238E27FC236}">
                <a16:creationId xmlns:a16="http://schemas.microsoft.com/office/drawing/2014/main" id="{BAB7DCEF-5C4C-18C2-5878-37F12516B576}"/>
              </a:ext>
            </a:extLst>
          </p:cNvPr>
          <p:cNvCxnSpPr>
            <a:cxnSpLocks/>
            <a:endCxn id="10" idx="3"/>
          </p:cNvCxnSpPr>
          <p:nvPr/>
        </p:nvCxnSpPr>
        <p:spPr>
          <a:xfrm flipH="1" flipV="1">
            <a:off x="4171950" y="220677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BAD4194D-8E55-D81E-BD10-7B60923B95AD}"/>
              </a:ext>
            </a:extLst>
          </p:cNvPr>
          <p:cNvSpPr/>
          <p:nvPr/>
        </p:nvSpPr>
        <p:spPr>
          <a:xfrm>
            <a:off x="952500" y="124172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Q</a:t>
            </a:r>
            <a:r>
              <a:rPr lang="vi-VN" sz="2400" b="1" dirty="0">
                <a:solidFill>
                  <a:schemeClr val="bg1"/>
                </a:solidFill>
                <a:latin typeface="Cambria" panose="02040503050406030204" pitchFamily="18" charset="0"/>
                <a:ea typeface="Cambria" panose="02040503050406030204" pitchFamily="18" charset="0"/>
              </a:rPr>
              <a:t>uốc huy nước Cộng hoà xã hội chủ nghĩa Việt Nam hình tròn, nền đỏ</a:t>
            </a:r>
            <a:endParaRPr lang="en-US" sz="2400" b="1" dirty="0">
              <a:solidFill>
                <a:schemeClr val="bg1"/>
              </a:solidFill>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47EB6F2-E62E-BB2E-39C6-6DD73FD320A9}"/>
              </a:ext>
            </a:extLst>
          </p:cNvPr>
          <p:cNvCxnSpPr>
            <a:cxnSpLocks/>
          </p:cNvCxnSpPr>
          <p:nvPr/>
        </p:nvCxnSpPr>
        <p:spPr>
          <a:xfrm flipH="1">
            <a:off x="7410450" y="219075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15177A1-FD2F-A885-AF44-4AAB0E466953}"/>
              </a:ext>
            </a:extLst>
          </p:cNvPr>
          <p:cNvSpPr/>
          <p:nvPr/>
        </p:nvSpPr>
        <p:spPr>
          <a:xfrm>
            <a:off x="8029575" y="904875"/>
            <a:ext cx="354330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Ở</a:t>
            </a:r>
            <a:r>
              <a:rPr lang="vi-VN" sz="2000" b="1" dirty="0">
                <a:solidFill>
                  <a:schemeClr val="bg1"/>
                </a:solidFill>
                <a:latin typeface="Cambria" panose="02040503050406030204" pitchFamily="18" charset="0"/>
                <a:ea typeface="Cambria" panose="02040503050406030204" pitchFamily="18" charset="0"/>
              </a:rPr>
              <a:t> giữa có ngôi sao vàng năm cánh, xung quanh có bông lúa, ở dưới có nửa bánh xe răng và dòng chữ Cộng hoà xã hội chủ nghĩa Việt Nam.</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D1F1A15A-20B1-C105-C283-9CF669AAA9D7}"/>
              </a:ext>
            </a:extLst>
          </p:cNvPr>
          <p:cNvCxnSpPr>
            <a:cxnSpLocks/>
          </p:cNvCxnSpPr>
          <p:nvPr/>
        </p:nvCxnSpPr>
        <p:spPr>
          <a:xfrm flipH="1">
            <a:off x="4391025" y="3781425"/>
            <a:ext cx="895350" cy="11715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D4C7331F-6051-981B-F393-73081A7135DF}"/>
              </a:ext>
            </a:extLst>
          </p:cNvPr>
          <p:cNvSpPr/>
          <p:nvPr/>
        </p:nvSpPr>
        <p:spPr>
          <a:xfrm>
            <a:off x="990600" y="4152900"/>
            <a:ext cx="3400425"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Trong đó, hình ảnh bông lúa vàng bao quanh tượng trưng cho nông nghiệp; bánh xe tượng trưng cho công nghiệp.</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628001CE-532B-1587-FEE8-5E7FC098583D}"/>
              </a:ext>
            </a:extLst>
          </p:cNvPr>
          <p:cNvCxnSpPr>
            <a:cxnSpLocks/>
          </p:cNvCxnSpPr>
          <p:nvPr/>
        </p:nvCxnSpPr>
        <p:spPr>
          <a:xfrm flipH="1" flipV="1">
            <a:off x="7181850" y="3629025"/>
            <a:ext cx="1066800" cy="1266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1CD5BE13-DF82-9C8B-8F05-26E98DA635D2}"/>
              </a:ext>
            </a:extLst>
          </p:cNvPr>
          <p:cNvSpPr/>
          <p:nvPr/>
        </p:nvSpPr>
        <p:spPr>
          <a:xfrm>
            <a:off x="8267699" y="3619500"/>
            <a:ext cx="3371851"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huy thể hiện khát vọng về một nền hoà bình, độc lập, tự do và về một nước Việt Nam phát triển thịnh vượng, sánh vai cùng các quốc gia trên thế giới.</a:t>
            </a:r>
            <a:endParaRPr lang="en-US" sz="2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41822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ÀO CỜ  Quốc ca có lời  chuẩn_720pFH">
            <a:hlinkClick r:id="" action="ppaction://media"/>
            <a:extLst>
              <a:ext uri="{FF2B5EF4-FFF2-40B4-BE49-F238E27FC236}">
                <a16:creationId xmlns:a16="http://schemas.microsoft.com/office/drawing/2014/main" id="{43F77A73-1A1D-343C-C2CF-3B8B6DD2B5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981825"/>
          </a:xfrm>
          <a:prstGeom prst="rect">
            <a:avLst/>
          </a:prstGeom>
        </p:spPr>
      </p:pic>
    </p:spTree>
    <p:extLst>
      <p:ext uri="{BB962C8B-B14F-4D97-AF65-F5344CB8AC3E}">
        <p14:creationId xmlns:p14="http://schemas.microsoft.com/office/powerpoint/2010/main" val="3715631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bản Quốc ca Việt Nam không bị hạn chế bản quyền trên Báo QĐND ĐT">
            <a:extLst>
              <a:ext uri="{FF2B5EF4-FFF2-40B4-BE49-F238E27FC236}">
                <a16:creationId xmlns:a16="http://schemas.microsoft.com/office/drawing/2014/main" id="{1CF1671F-BAD2-8D0B-AFEC-14781D57B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56007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DCB869A0-6DAC-9917-679E-C243A415229E}"/>
              </a:ext>
            </a:extLst>
          </p:cNvPr>
          <p:cNvCxnSpPr>
            <a:cxnSpLocks/>
          </p:cNvCxnSpPr>
          <p:nvPr/>
        </p:nvCxnSpPr>
        <p:spPr>
          <a:xfrm flipH="1">
            <a:off x="5629275" y="1971675"/>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751C76FC-872B-CE85-7105-D8C87B85B98E}"/>
              </a:ext>
            </a:extLst>
          </p:cNvPr>
          <p:cNvSpPr/>
          <p:nvPr/>
        </p:nvSpPr>
        <p:spPr>
          <a:xfrm>
            <a:off x="7105650" y="1028700"/>
            <a:ext cx="459105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nước Cộng hoà xã hội chủ nghĩa Việt Nam là nhạc và lời của bài Tiến quân ca</a:t>
            </a:r>
            <a:r>
              <a:rPr lang="en-US" sz="2800" b="1" dirty="0">
                <a:solidFill>
                  <a:schemeClr val="bg1"/>
                </a:solidFill>
                <a:latin typeface="Cambria" panose="02040503050406030204" pitchFamily="18" charset="0"/>
                <a:ea typeface="Cambria" panose="02040503050406030204" pitchFamily="18" charset="0"/>
              </a:rPr>
              <a:t>.</a:t>
            </a:r>
            <a:endParaRPr lang="vi-VN" sz="2800" b="1" dirty="0">
              <a:solidFill>
                <a:schemeClr val="bg1"/>
              </a:solidFill>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8430B37E-C500-97B8-70E5-1D346C80A67E}"/>
              </a:ext>
            </a:extLst>
          </p:cNvPr>
          <p:cNvCxnSpPr>
            <a:cxnSpLocks/>
          </p:cNvCxnSpPr>
          <p:nvPr/>
        </p:nvCxnSpPr>
        <p:spPr>
          <a:xfrm flipH="1">
            <a:off x="5686425" y="4819650"/>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B1C0B0B-BADC-6B90-742A-FBF599C0B72B}"/>
              </a:ext>
            </a:extLst>
          </p:cNvPr>
          <p:cNvSpPr/>
          <p:nvPr/>
        </p:nvSpPr>
        <p:spPr>
          <a:xfrm>
            <a:off x="7162800" y="3562350"/>
            <a:ext cx="4591050" cy="3200399"/>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thể hiện sự hi sinh to lớn, chiến thắng vinh quang của thế hệ đi trước; đồng thời, cũng thể hiện khát vọng độc lập, tự do và phát triển của Việt Nam.</a:t>
            </a:r>
          </a:p>
        </p:txBody>
      </p:sp>
    </p:spTree>
    <p:extLst>
      <p:ext uri="{BB962C8B-B14F-4D97-AF65-F5344CB8AC3E}">
        <p14:creationId xmlns:p14="http://schemas.microsoft.com/office/powerpoint/2010/main" val="3358080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a:extLst>
              <a:ext uri="{FF2B5EF4-FFF2-40B4-BE49-F238E27FC236}">
                <a16:creationId xmlns:a16="http://schemas.microsoft.com/office/drawing/2014/main" id="{60699F8C-B922-4BA1-852E-559674A0B238}"/>
              </a:ext>
            </a:extLst>
          </p:cNvPr>
          <p:cNvSpPr txBox="1"/>
          <p:nvPr/>
        </p:nvSpPr>
        <p:spPr>
          <a:xfrm>
            <a:off x="3706284" y="8536984"/>
            <a:ext cx="6781800" cy="276999"/>
          </a:xfrm>
          <a:prstGeom prst="rect">
            <a:avLst/>
          </a:prstGeom>
          <a:noFill/>
        </p:spPr>
        <p:txBody>
          <a:bodyPr wrap="square" lIns="0" tIns="0" rIns="0" bIns="0" rtlCol="0">
            <a:spAutoFit/>
          </a:bodyPr>
          <a:lstStyle/>
          <a:p>
            <a:pPr algn="ctr" defTabSz="914446">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a:extLst>
              <a:ext uri="{FF2B5EF4-FFF2-40B4-BE49-F238E27FC236}">
                <a16:creationId xmlns:a16="http://schemas.microsoft.com/office/drawing/2014/main" id="{3C252729-C276-49ED-1DDD-9BD09A406A63}"/>
              </a:ext>
            </a:extLst>
          </p:cNvPr>
          <p:cNvPicPr>
            <a:picLocks noChangeAspect="1"/>
          </p:cNvPicPr>
          <p:nvPr/>
        </p:nvPicPr>
        <p:blipFill>
          <a:blip r:embed="rId5"/>
          <a:stretch>
            <a:fillRect/>
          </a:stretch>
        </p:blipFill>
        <p:spPr>
          <a:xfrm>
            <a:off x="3266738" y="806712"/>
            <a:ext cx="7773074" cy="5663675"/>
          </a:xfrm>
          <a:prstGeom prst="rect">
            <a:avLst/>
          </a:prstGeom>
        </p:spPr>
      </p:pic>
    </p:spTree>
    <p:extLst>
      <p:ext uri="{BB962C8B-B14F-4D97-AF65-F5344CB8AC3E}">
        <p14:creationId xmlns:p14="http://schemas.microsoft.com/office/powerpoint/2010/main" val="2912176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Việt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2025</a:t>
            </a: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85761" cy="3785652"/>
          </a:xfrm>
          <a:prstGeom prst="rect">
            <a:avLst/>
          </a:prstGeom>
          <a:noFill/>
        </p:spPr>
        <p:txBody>
          <a:bodyPr wrap="square" rtlCol="0">
            <a:spAutoFit/>
          </a:bodyPr>
          <a:lstStyle/>
          <a:p>
            <a:pPr lvl="0" algn="ctr"/>
            <a:r>
              <a:rPr lang="vi-VN"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trên bản đồ hành chính Việt Nam </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6</a:t>
            </a:r>
            <a:r>
              <a:rPr lang="vi-VN"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thành phố trực thuộc Trung ương, quần đảo Trường Sa và quần đảo Hoàng Sa.</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DCC7AEE-4F0B-83CA-CF3C-9D5F7CAE4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7553" y="-139924"/>
            <a:ext cx="8260323" cy="6628591"/>
          </a:xfrm>
          <a:prstGeom prst="rect">
            <a:avLst/>
          </a:prstGeom>
        </p:spPr>
      </p:pic>
    </p:spTree>
    <p:extLst>
      <p:ext uri="{BB962C8B-B14F-4D97-AF65-F5344CB8AC3E}">
        <p14:creationId xmlns:p14="http://schemas.microsoft.com/office/powerpoint/2010/main" val="159213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67363">
            <a:off x="6304786" y="-205523"/>
            <a:ext cx="6054713" cy="3078033"/>
          </a:xfrm>
          <a:prstGeom prst="rect">
            <a:avLst/>
          </a:prstGeom>
        </p:spPr>
      </p:pic>
      <p:sp>
        <p:nvSpPr>
          <p:cNvPr id="11" name="TextBox 10">
            <a:extLst>
              <a:ext uri="{FF2B5EF4-FFF2-40B4-BE49-F238E27FC236}">
                <a16:creationId xmlns:a16="http://schemas.microsoft.com/office/drawing/2014/main" id="{A272EC59-6377-F424-44F4-67A976EDD6EC}"/>
              </a:ext>
            </a:extLst>
          </p:cNvPr>
          <p:cNvSpPr txBox="1"/>
          <p:nvPr/>
        </p:nvSpPr>
        <p:spPr>
          <a:xfrm rot="643459">
            <a:off x="6859597" y="294184"/>
            <a:ext cx="4799981" cy="224676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6</a:t>
            </a:r>
            <a:r>
              <a:rPr kumimoji="0" lang="vi-VN"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 thành phố trực thuộc Trung ương là Hà Nội, Hải Phòng, Đà Nẵng, Huế,Thành phố Hồ Chí Minh và Cần Thơ.</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Graphic 6">
            <a:extLst>
              <a:ext uri="{FF2B5EF4-FFF2-40B4-BE49-F238E27FC236}">
                <a16:creationId xmlns:a16="http://schemas.microsoft.com/office/drawing/2014/main" id="{3570CD28-ACB2-D0C7-D09D-0F6E8293A8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67363">
            <a:off x="5970489" y="2822814"/>
            <a:ext cx="6054713" cy="3078033"/>
          </a:xfrm>
          <a:prstGeom prst="rect">
            <a:avLst/>
          </a:prstGeom>
        </p:spPr>
      </p:pic>
      <p:sp>
        <p:nvSpPr>
          <p:cNvPr id="8" name="TextBox 7">
            <a:extLst>
              <a:ext uri="{FF2B5EF4-FFF2-40B4-BE49-F238E27FC236}">
                <a16:creationId xmlns:a16="http://schemas.microsoft.com/office/drawing/2014/main" id="{876668AA-5E4F-79CF-8726-BB80FDE12F37}"/>
              </a:ext>
            </a:extLst>
          </p:cNvPr>
          <p:cNvSpPr txBox="1"/>
          <p:nvPr/>
        </p:nvSpPr>
        <p:spPr>
          <a:xfrm rot="643459">
            <a:off x="6525300" y="3537964"/>
            <a:ext cx="4799981" cy="1815882"/>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Huyện đảo Hoàng Sa trực thuộc thành phố Đà Nẵng; huyện đảo Trường Sa trực thuộc tỉnh Khánh Hòa.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3A8C254-ACEC-AD53-176D-8A5838973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46" y="-75901"/>
            <a:ext cx="5618981" cy="6474360"/>
          </a:xfrm>
          <a:prstGeom prst="rect">
            <a:avLst/>
          </a:prstGeom>
        </p:spPr>
      </p:pic>
    </p:spTree>
    <p:extLst>
      <p:ext uri="{BB962C8B-B14F-4D97-AF65-F5344CB8AC3E}">
        <p14:creationId xmlns:p14="http://schemas.microsoft.com/office/powerpoint/2010/main" val="166403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A469BEF9-2818-D78E-3305-565CC8AF49A6}"/>
              </a:ext>
            </a:extLst>
          </p:cNvPr>
          <p:cNvPicPr>
            <a:picLocks noChangeAspect="1"/>
          </p:cNvPicPr>
          <p:nvPr/>
        </p:nvPicPr>
        <p:blipFill>
          <a:blip r:embed="rId5"/>
          <a:stretch>
            <a:fillRect/>
          </a:stretch>
        </p:blipFill>
        <p:spPr>
          <a:xfrm>
            <a:off x="4168664" y="1051354"/>
            <a:ext cx="5492972" cy="4755292"/>
          </a:xfrm>
          <a:prstGeom prst="rect">
            <a:avLst/>
          </a:prstGeom>
        </p:spPr>
      </p:pic>
    </p:spTree>
    <p:extLst>
      <p:ext uri="{BB962C8B-B14F-4D97-AF65-F5344CB8AC3E}">
        <p14:creationId xmlns:p14="http://schemas.microsoft.com/office/powerpoint/2010/main" val="2425176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a:extLst>
              <a:ext uri="{FF2B5EF4-FFF2-40B4-BE49-F238E27FC236}">
                <a16:creationId xmlns:a16="http://schemas.microsoft.com/office/drawing/2014/main" id="{60699F8C-B922-4BA1-852E-559674A0B238}"/>
              </a:ext>
            </a:extLst>
          </p:cNvPr>
          <p:cNvSpPr txBox="1"/>
          <p:nvPr/>
        </p:nvSpPr>
        <p:spPr>
          <a:xfrm>
            <a:off x="3706284" y="8536984"/>
            <a:ext cx="6781800" cy="276999"/>
          </a:xfrm>
          <a:prstGeom prst="rect">
            <a:avLst/>
          </a:prstGeom>
          <a:noFill/>
        </p:spPr>
        <p:txBody>
          <a:bodyPr wrap="square" lIns="0" tIns="0" rIns="0" bIns="0" rtlCol="0">
            <a:spAutoFit/>
          </a:bodyPr>
          <a:lstStyle/>
          <a:p>
            <a:pPr algn="ctr" defTabSz="914446">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a:extLst>
              <a:ext uri="{FF2B5EF4-FFF2-40B4-BE49-F238E27FC236}">
                <a16:creationId xmlns:a16="http://schemas.microsoft.com/office/drawing/2014/main" id="{784FD646-F604-B065-FAAA-64A17BF17845}"/>
              </a:ext>
            </a:extLst>
          </p:cNvPr>
          <p:cNvPicPr>
            <a:picLocks noChangeAspect="1"/>
          </p:cNvPicPr>
          <p:nvPr/>
        </p:nvPicPr>
        <p:blipFill>
          <a:blip r:embed="rId5"/>
          <a:stretch>
            <a:fillRect/>
          </a:stretch>
        </p:blipFill>
        <p:spPr>
          <a:xfrm>
            <a:off x="3557497" y="778137"/>
            <a:ext cx="6486706" cy="5663675"/>
          </a:xfrm>
          <a:prstGeom prst="rect">
            <a:avLst/>
          </a:prstGeom>
        </p:spPr>
      </p:pic>
    </p:spTree>
    <p:extLst>
      <p:ext uri="{BB962C8B-B14F-4D97-AF65-F5344CB8AC3E}">
        <p14:creationId xmlns:p14="http://schemas.microsoft.com/office/powerpoint/2010/main" val="1082608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79400" y="3302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2" name="TextBox 1">
            <a:extLst>
              <a:ext uri="{FF2B5EF4-FFF2-40B4-BE49-F238E27FC236}">
                <a16:creationId xmlns:a16="http://schemas.microsoft.com/office/drawing/2014/main" id="{44C023BA-88D7-4A5A-A6BF-57D425877FD2}"/>
              </a:ext>
            </a:extLst>
          </p:cNvPr>
          <p:cNvSpPr txBox="1"/>
          <p:nvPr/>
        </p:nvSpPr>
        <p:spPr>
          <a:xfrm>
            <a:off x="647700" y="482600"/>
            <a:ext cx="10934700" cy="2554545"/>
          </a:xfrm>
          <a:prstGeom prst="rect">
            <a:avLst/>
          </a:prstGeom>
          <a:noFill/>
        </p:spPr>
        <p:txBody>
          <a:bodyPr wrap="square" rtlCol="0">
            <a:spAutoFit/>
          </a:bodyPr>
          <a:lstStyle/>
          <a:p>
            <a:pPr algn="ctr" defTabSz="609630">
              <a:defRPr/>
            </a:pPr>
            <a:r>
              <a:rPr lang="vi-VN" sz="4000" b="1" dirty="0">
                <a:solidFill>
                  <a:srgbClr val="002060"/>
                </a:solidFill>
                <a:latin typeface="Cambria" panose="02040503050406030204" pitchFamily="18" charset="0"/>
                <a:ea typeface="Cambria" panose="02040503050406030204" pitchFamily="18" charset="0"/>
              </a:rPr>
              <a:t>Tìm hiểu và chia sẻ với bạn về việc sử dụng Quốc kì, Quốc huy và Quốc ca nước Cộng hoà xã hội chủ nghĩa Việt Nam trong trường học hoặc tại nơi em sống.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6" name="Picture 5" descr="A picture containing toy, vector graphics&#10;&#10;Description automatically generated">
            <a:extLst>
              <a:ext uri="{FF2B5EF4-FFF2-40B4-BE49-F238E27FC236}">
                <a16:creationId xmlns:a16="http://schemas.microsoft.com/office/drawing/2014/main" id="{8CE9B911-D3E7-4212-BD90-9BC67FC196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3686175" y="2447925"/>
            <a:ext cx="4165600" cy="4227529"/>
          </a:xfrm>
          <a:prstGeom prst="rect">
            <a:avLst/>
          </a:prstGeom>
        </p:spPr>
      </p:pic>
    </p:spTree>
    <p:extLst>
      <p:ext uri="{BB962C8B-B14F-4D97-AF65-F5344CB8AC3E}">
        <p14:creationId xmlns:p14="http://schemas.microsoft.com/office/powerpoint/2010/main" val="2528426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 presetClass="entr" presetSubtype="1" fill="hold" grpId="0" nodeType="afterEffect">
                                      <p:stCondLst>
                                        <p:cond delay="0"/>
                                      </p:stCondLst>
                                      <p:iterate type="lt">
                                        <p:tmPct val="8000"/>
                                      </p:iterate>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500" fill="hold"/>
                                            <p:tgtEl>
                                              <p:spTgt spid="7"/>
                                            </p:tgtEl>
                                            <p:attrNameLst>
                                              <p:attrName>ppt_x</p:attrName>
                                            </p:attrNameLst>
                                          </p:cBhvr>
                                          <p:tavLst>
                                            <p:tav tm="0">
                                              <p:val>
                                                <p:strVal val="#ppt_x"/>
                                              </p:val>
                                            </p:tav>
                                            <p:tav tm="100000">
                                              <p:val>
                                                <p:strVal val="#ppt_x"/>
                                              </p:val>
                                            </p:tav>
                                          </p:tavLst>
                                        </p:anim>
                                        <p:anim calcmode="lin" valueType="num">
                                          <p:cBhvr additive="base">
                                            <p:cTn id="17" dur="1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79400" y="142875"/>
            <a:ext cx="11633200" cy="6384925"/>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Lễ khai giảng ở ngôi trường đặc biệt, hát Quốc ca bằng ký hiệu">
            <a:extLst>
              <a:ext uri="{FF2B5EF4-FFF2-40B4-BE49-F238E27FC236}">
                <a16:creationId xmlns:a16="http://schemas.microsoft.com/office/drawing/2014/main" id="{B815ED75-3B9D-68AC-30A4-29C86A2F9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318473"/>
            <a:ext cx="7753350" cy="51649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C137D8-4790-95F8-571F-698CC9538497}"/>
              </a:ext>
            </a:extLst>
          </p:cNvPr>
          <p:cNvSpPr txBox="1"/>
          <p:nvPr/>
        </p:nvSpPr>
        <p:spPr>
          <a:xfrm>
            <a:off x="3600450" y="5553075"/>
            <a:ext cx="5076825" cy="954107"/>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Quốc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quốc</a:t>
            </a:r>
            <a:r>
              <a:rPr lang="en-US" sz="2800" dirty="0">
                <a:latin typeface="Cambria" panose="02040503050406030204" pitchFamily="18" charset="0"/>
                <a:ea typeface="Cambria" panose="02040503050406030204" pitchFamily="18" charset="0"/>
              </a:rPr>
              <a:t> ca </a:t>
            </a:r>
            <a:r>
              <a:rPr lang="en-US" sz="2800" dirty="0" err="1">
                <a:latin typeface="Cambria" panose="02040503050406030204" pitchFamily="18" charset="0"/>
                <a:ea typeface="Cambria" panose="02040503050406030204" pitchFamily="18" charset="0"/>
              </a:rPr>
              <a:t>xuất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lễ</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cờ</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5050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79400" y="3302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0C137D8-4790-95F8-571F-698CC9538497}"/>
              </a:ext>
            </a:extLst>
          </p:cNvPr>
          <p:cNvSpPr txBox="1"/>
          <p:nvPr/>
        </p:nvSpPr>
        <p:spPr>
          <a:xfrm>
            <a:off x="3876675" y="5438775"/>
            <a:ext cx="50768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huy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giấy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khen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Mẫu giấy khen đúng tiêu chuẩn là như thế nào?">
            <a:extLst>
              <a:ext uri="{FF2B5EF4-FFF2-40B4-BE49-F238E27FC236}">
                <a16:creationId xmlns:a16="http://schemas.microsoft.com/office/drawing/2014/main" id="{B14EA779-8CFC-1630-1934-A81A4EF50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38149"/>
            <a:ext cx="7296150" cy="5024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645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libri"/>
            </a:endParaRPr>
          </a:p>
        </p:txBody>
      </p:sp>
      <p:sp>
        <p:nvSpPr>
          <p:cNvPr id="18" name="TextBox 17"/>
          <p:cNvSpPr txBox="1"/>
          <p:nvPr/>
        </p:nvSpPr>
        <p:spPr>
          <a:xfrm>
            <a:off x="5636930" y="858984"/>
            <a:ext cx="5656749" cy="1651606"/>
          </a:xfrm>
          <a:prstGeom prst="rect">
            <a:avLst/>
          </a:prstGeom>
          <a:noFill/>
        </p:spPr>
        <p:txBody>
          <a:bodyPr wrap="square" rtlCol="0">
            <a:spAutoFit/>
          </a:bodyPr>
          <a:lstStyle/>
          <a:p>
            <a:pPr algn="just" defTabSz="609630">
              <a:lnSpc>
                <a:spcPct val="150000"/>
              </a:lnSpc>
            </a:pP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Học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thuộc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ghi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nhớ</a:t>
            </a:r>
            <a:r>
              <a:rPr lang="en-US" sz="3600" b="1" dirty="0">
                <a:solidFill>
                  <a:srgbClr val="002060"/>
                </a:solidFill>
                <a:latin typeface="Cambria" panose="02040503050406030204" pitchFamily="18" charset="0"/>
                <a:ea typeface="Cambria" panose="02040503050406030204" pitchFamily="18" charset="0"/>
              </a:rPr>
              <a:t>.</a:t>
            </a:r>
          </a:p>
          <a:p>
            <a:pPr algn="just" defTabSz="609630">
              <a:lnSpc>
                <a:spcPct val="150000"/>
              </a:lnSpc>
            </a:pPr>
            <a:r>
              <a:rPr lang="en-US" sz="3600" b="1" dirty="0">
                <a:solidFill>
                  <a:srgbClr val="002060"/>
                </a:solidFill>
                <a:latin typeface="Cambria" panose="02040503050406030204" pitchFamily="18" charset="0"/>
                <a:ea typeface="Cambria" panose="02040503050406030204" pitchFamily="18" charset="0"/>
              </a:rPr>
              <a:t>2.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mới</a:t>
            </a:r>
            <a:r>
              <a:rPr lang="en-US" sz="3600" b="1" dirty="0">
                <a:solidFill>
                  <a:srgbClr val="002060"/>
                </a:solidFill>
                <a:latin typeface="Cambria" panose="02040503050406030204" pitchFamily="18" charset="0"/>
                <a:ea typeface="Cambria" panose="02040503050406030204" pitchFamily="18" charset="0"/>
              </a:rPr>
              <a:t>.</a:t>
            </a:r>
          </a:p>
        </p:txBody>
      </p:sp>
      <p:pic>
        <p:nvPicPr>
          <p:cNvPr id="29" name="Picture 2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1"/>
            <a:ext cx="1274054" cy="66940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3" y="-216056"/>
            <a:ext cx="3448679" cy="2299119"/>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3" name="Picture 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9" y="924988"/>
            <a:ext cx="1115369" cy="513069"/>
          </a:xfrm>
          <a:prstGeom prst="rect">
            <a:avLst/>
          </a:prstGeom>
        </p:spPr>
      </p:pic>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1"/>
            <a:ext cx="995920" cy="458123"/>
          </a:xfrm>
          <a:prstGeom prst="rect">
            <a:avLst/>
          </a:prstGeom>
        </p:spPr>
      </p:pic>
      <p:grpSp>
        <p:nvGrpSpPr>
          <p:cNvPr id="12" name="组合 12">
            <a:extLst>
              <a:ext uri="{FF2B5EF4-FFF2-40B4-BE49-F238E27FC236}">
                <a16:creationId xmlns:a16="http://schemas.microsoft.com/office/drawing/2014/main" id="{BCD9CE15-ABA7-4F44-B122-3226A7B7687D}"/>
              </a:ext>
            </a:extLst>
          </p:cNvPr>
          <p:cNvGrpSpPr/>
          <p:nvPr/>
        </p:nvGrpSpPr>
        <p:grpSpPr>
          <a:xfrm>
            <a:off x="457201" y="1871779"/>
            <a:ext cx="4397172" cy="1547208"/>
            <a:chOff x="2604152" y="873043"/>
            <a:chExt cx="6595758" cy="2320811"/>
          </a:xfrm>
        </p:grpSpPr>
        <p:grpSp>
          <p:nvGrpSpPr>
            <p:cNvPr id="13" name="组合 6">
              <a:extLst>
                <a:ext uri="{FF2B5EF4-FFF2-40B4-BE49-F238E27FC236}">
                  <a16:creationId xmlns:a16="http://schemas.microsoft.com/office/drawing/2014/main" id="{A723C374-0BDC-4580-B12A-82EDDA88802D}"/>
                </a:ext>
              </a:extLst>
            </p:cNvPr>
            <p:cNvGrpSpPr/>
            <p:nvPr/>
          </p:nvGrpSpPr>
          <p:grpSpPr>
            <a:xfrm>
              <a:off x="2604152" y="918097"/>
              <a:ext cx="6595758" cy="2275757"/>
              <a:chOff x="3771007" y="1069635"/>
              <a:chExt cx="6595758" cy="2275757"/>
            </a:xfrm>
          </p:grpSpPr>
          <p:sp>
            <p:nvSpPr>
              <p:cNvPr id="20" name="矩形 7">
                <a:extLst>
                  <a:ext uri="{FF2B5EF4-FFF2-40B4-BE49-F238E27FC236}">
                    <a16:creationId xmlns:a16="http://schemas.microsoft.com/office/drawing/2014/main" id="{19D864C1-3B30-4A69-9903-521CDB72BB7B}"/>
                  </a:ext>
                </a:extLst>
              </p:cNvPr>
              <p:cNvSpPr/>
              <p:nvPr/>
            </p:nvSpPr>
            <p:spPr>
              <a:xfrm>
                <a:off x="3771007" y="1083235"/>
                <a:ext cx="6567183" cy="2262157"/>
              </a:xfrm>
              <a:prstGeom prst="rect">
                <a:avLst/>
              </a:prstGeom>
            </p:spPr>
            <p:txBody>
              <a:bodyPr wrap="none">
                <a:spAutoFit/>
              </a:bodyPr>
              <a:lstStyle/>
              <a:p>
                <a:pPr defTabSz="609630"/>
                <a:r>
                  <a:rPr lang="en-US" altLang="zh-CN" sz="920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9200" dirty="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2" name="矩形 8">
                <a:extLst>
                  <a:ext uri="{FF2B5EF4-FFF2-40B4-BE49-F238E27FC236}">
                    <a16:creationId xmlns:a16="http://schemas.microsoft.com/office/drawing/2014/main" id="{FAF2B6DB-79A7-4319-A5DB-5FE4E3BE28E0}"/>
                  </a:ext>
                </a:extLst>
              </p:cNvPr>
              <p:cNvSpPr/>
              <p:nvPr/>
            </p:nvSpPr>
            <p:spPr>
              <a:xfrm>
                <a:off x="3799582" y="1069635"/>
                <a:ext cx="6567183" cy="2262157"/>
              </a:xfrm>
              <a:prstGeom prst="rect">
                <a:avLst/>
              </a:prstGeom>
            </p:spPr>
            <p:txBody>
              <a:bodyPr wrap="none">
                <a:spAutoFit/>
              </a:bodyPr>
              <a:lstStyle/>
              <a:p>
                <a:pPr defTabSz="609630"/>
                <a:r>
                  <a:rPr lang="en-US" altLang="zh-CN" sz="920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rPr>
                  <a:t>DẶN DÒ</a:t>
                </a:r>
                <a:endParaRPr lang="zh-CN" altLang="en-US" sz="9200" dirty="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14" name="组合 9">
              <a:extLst>
                <a:ext uri="{FF2B5EF4-FFF2-40B4-BE49-F238E27FC236}">
                  <a16:creationId xmlns:a16="http://schemas.microsoft.com/office/drawing/2014/main" id="{4105D389-E5E5-4877-8DCE-BE66A1659C10}"/>
                </a:ext>
              </a:extLst>
            </p:cNvPr>
            <p:cNvGrpSpPr/>
            <p:nvPr/>
          </p:nvGrpSpPr>
          <p:grpSpPr>
            <a:xfrm>
              <a:off x="3583560" y="873043"/>
              <a:ext cx="277097" cy="2275757"/>
              <a:chOff x="3771007" y="1083236"/>
              <a:chExt cx="277097" cy="2275757"/>
            </a:xfrm>
          </p:grpSpPr>
          <p:sp>
            <p:nvSpPr>
              <p:cNvPr id="15" name="矩形 10">
                <a:extLst>
                  <a:ext uri="{FF2B5EF4-FFF2-40B4-BE49-F238E27FC236}">
                    <a16:creationId xmlns:a16="http://schemas.microsoft.com/office/drawing/2014/main" id="{1857C8A1-AFA8-4E48-843E-AB1529A0BE18}"/>
                  </a:ext>
                </a:extLst>
              </p:cNvPr>
              <p:cNvSpPr/>
              <p:nvPr/>
            </p:nvSpPr>
            <p:spPr>
              <a:xfrm>
                <a:off x="3771007" y="1083236"/>
                <a:ext cx="277097" cy="2262157"/>
              </a:xfrm>
              <a:prstGeom prst="rect">
                <a:avLst/>
              </a:prstGeom>
            </p:spPr>
            <p:txBody>
              <a:bodyPr wrap="none">
                <a:spAutoFit/>
              </a:bodyPr>
              <a:lstStyle/>
              <a:p>
                <a:pPr defTabSz="609630"/>
                <a:endParaRPr lang="zh-CN" altLang="en-US" sz="9200" dirty="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6" name="矩形 11">
                <a:extLst>
                  <a:ext uri="{FF2B5EF4-FFF2-40B4-BE49-F238E27FC236}">
                    <a16:creationId xmlns:a16="http://schemas.microsoft.com/office/drawing/2014/main" id="{15ABD8C8-F5AC-46E9-911F-BB29ED868769}"/>
                  </a:ext>
                </a:extLst>
              </p:cNvPr>
              <p:cNvSpPr/>
              <p:nvPr/>
            </p:nvSpPr>
            <p:spPr>
              <a:xfrm>
                <a:off x="3771007" y="1096836"/>
                <a:ext cx="277097" cy="2262157"/>
              </a:xfrm>
              <a:prstGeom prst="rect">
                <a:avLst/>
              </a:prstGeom>
            </p:spPr>
            <p:txBody>
              <a:bodyPr wrap="none">
                <a:spAutoFit/>
              </a:bodyPr>
              <a:lstStyle/>
              <a:p>
                <a:pPr defTabSz="609630"/>
                <a:endParaRPr lang="zh-CN" altLang="en-US" sz="9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338605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1+#ppt_w/2"/>
                                          </p:val>
                                        </p:tav>
                                        <p:tav tm="100000">
                                          <p:val>
                                            <p:strVal val="#ppt_x"/>
                                          </p:val>
                                        </p:tav>
                                      </p:tavLst>
                                    </p:anim>
                                    <p:anim calcmode="lin" valueType="num">
                                      <p:cBhvr additive="base">
                                        <p:cTn id="18" dur="10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0-#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Effect transition="in" filter="fade">
                                      <p:cBhvr>
                                        <p:cTn id="33" dur="1000"/>
                                        <p:tgtEl>
                                          <p:spTgt spid="29"/>
                                        </p:tgtEl>
                                      </p:cBhvr>
                                    </p:animEffect>
                                  </p:childTnLst>
                                </p:cTn>
                              </p:par>
                            </p:childTnLst>
                          </p:cTn>
                        </p:par>
                        <p:par>
                          <p:cTn id="34" fill="hold">
                            <p:stCondLst>
                              <p:cond delay="6000"/>
                            </p:stCondLst>
                            <p:childTnLst>
                              <p:par>
                                <p:cTn id="35" presetID="37"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p:cTn id="43"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45"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8">
                                            <p:txEl>
                                              <p:pRg st="1" end="1"/>
                                            </p:txEl>
                                          </p:spTgt>
                                        </p:tgtEl>
                                        <p:attrNameLst>
                                          <p:attrName>style.visibility</p:attrName>
                                        </p:attrNameLst>
                                      </p:cBhvr>
                                      <p:to>
                                        <p:strVal val="visible"/>
                                      </p:to>
                                    </p:set>
                                    <p:anim calcmode="lin" valueType="num">
                                      <p:cBhvr>
                                        <p:cTn id="52" dur="500" fill="hold"/>
                                        <p:tgtEl>
                                          <p:spTgt spid="1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8">
                                            <p:txEl>
                                              <p:pRg st="1" end="1"/>
                                            </p:txEl>
                                          </p:spTgt>
                                        </p:tgtEl>
                                        <p:attrNameLst>
                                          <p:attrName>ppt_y</p:attrName>
                                        </p:attrNameLst>
                                      </p:cBhvr>
                                      <p:tavLst>
                                        <p:tav tm="0">
                                          <p:val>
                                            <p:strVal val="#ppt_y"/>
                                          </p:val>
                                        </p:tav>
                                        <p:tav tm="100000">
                                          <p:val>
                                            <p:strVal val="#ppt_y"/>
                                          </p:val>
                                        </p:tav>
                                      </p:tavLst>
                                    </p:anim>
                                    <p:anim calcmode="lin" valueType="num">
                                      <p:cBhvr>
                                        <p:cTn id="54" dur="500" fill="hold"/>
                                        <p:tgtEl>
                                          <p:spTgt spid="1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671" b="19990"/>
          <a:stretch/>
        </p:blipFill>
        <p:spPr>
          <a:xfrm>
            <a:off x="0" y="0"/>
            <a:ext cx="12477750" cy="7372349"/>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9" name="Rectangle 8"/>
          <p:cNvSpPr/>
          <p:nvPr/>
        </p:nvSpPr>
        <p:spPr>
          <a:xfrm>
            <a:off x="671673" y="862266"/>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04853" y="1184568"/>
            <a:ext cx="1148089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VƯỢT CHƯỚNG NGẠI VẬT</a:t>
            </a:r>
          </a:p>
        </p:txBody>
      </p:sp>
    </p:spTree>
    <p:extLst>
      <p:ext uri="{BB962C8B-B14F-4D97-AF65-F5344CB8AC3E}">
        <p14:creationId xmlns:p14="http://schemas.microsoft.com/office/powerpoint/2010/main" val="38330342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6071"/>
            <a:ext cx="24384000" cy="9861326"/>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1" name="Vào http://fb.com/nkpowerskills tải game miễn phí">
            <a:hlinkClick r:id="rId7"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extLst>
      <p:ext uri="{BB962C8B-B14F-4D97-AF65-F5344CB8AC3E}">
        <p14:creationId xmlns:p14="http://schemas.microsoft.com/office/powerpoint/2010/main" val="375226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19" name="Rectangle 18"/>
          <p:cNvSpPr/>
          <p:nvPr/>
        </p:nvSpPr>
        <p:spPr>
          <a:xfrm>
            <a:off x="719073" y="552710"/>
            <a:ext cx="10500851" cy="16900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6121" y="4227872"/>
            <a:ext cx="4683803" cy="7996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Trung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quốc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Lào</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Campuchia</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lang="en-US" sz="2800" dirty="0" err="1">
                <a:solidFill>
                  <a:prstClr val="white"/>
                </a:solidFill>
                <a:latin typeface="Cambria" panose="02040503050406030204" pitchFamily="18" charset="0"/>
                <a:ea typeface="Cambria" panose="02040503050406030204" pitchFamily="18" charset="0"/>
              </a:rPr>
              <a:t>Lào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Hàn</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Quốc</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6536121" y="550774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dirty="0">
                <a:solidFill>
                  <a:prstClr val="white"/>
                </a:solidFill>
                <a:latin typeface="Cambria" panose="02040503050406030204" pitchFamily="18" charset="0"/>
                <a:ea typeface="Cambria" panose="02040503050406030204" pitchFamily="18" charset="0"/>
              </a:rPr>
              <a:t>D. Trung </a:t>
            </a:r>
            <a:r>
              <a:rPr lang="en-US" sz="2800" dirty="0" err="1">
                <a:solidFill>
                  <a:prstClr val="white"/>
                </a:solidFill>
                <a:latin typeface="Cambria" panose="02040503050406030204" pitchFamily="18" charset="0"/>
                <a:ea typeface="Cambria" panose="02040503050406030204" pitchFamily="18" charset="0"/>
              </a:rPr>
              <a:t>quốc</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Lào</a:t>
            </a:r>
            <a:r>
              <a:rPr lang="en-US" sz="2800" dirty="0">
                <a:solidFill>
                  <a:prstClr val="white"/>
                </a:solidFill>
                <a:latin typeface="Cambria" panose="02040503050406030204" pitchFamily="18" charset="0"/>
                <a:ea typeface="Cambria" panose="02040503050406030204" pitchFamily="18" charset="0"/>
              </a:rPr>
              <a:t>, Thái Lan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Trung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Quốc</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Thái Lan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83845" y="673091"/>
            <a:ext cx="102329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lang="en-US" sz="3200" dirty="0" err="1">
                <a:solidFill>
                  <a:prstClr val="white"/>
                </a:solidFill>
                <a:latin typeface="Cambria" panose="02040503050406030204" pitchFamily="18" charset="0"/>
                <a:ea typeface="Cambria" panose="02040503050406030204" pitchFamily="18" charset="0"/>
              </a:rPr>
              <a:t>Trên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đất</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liền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nước</a:t>
            </a:r>
            <a:r>
              <a:rPr lang="en-US" sz="3200" dirty="0">
                <a:solidFill>
                  <a:prstClr val="white"/>
                </a:solidFill>
                <a:latin typeface="Cambria" panose="02040503050406030204" pitchFamily="18" charset="0"/>
                <a:ea typeface="Cambria" panose="02040503050406030204" pitchFamily="18" charset="0"/>
              </a:rPr>
              <a:t> ta </a:t>
            </a:r>
            <a:r>
              <a:rPr lang="en-US" sz="3200" dirty="0" err="1">
                <a:solidFill>
                  <a:prstClr val="white"/>
                </a:solidFill>
                <a:latin typeface="Cambria" panose="02040503050406030204" pitchFamily="18" charset="0"/>
                <a:ea typeface="Cambria" panose="02040503050406030204" pitchFamily="18" charset="0"/>
              </a:rPr>
              <a:t>có</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chung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biên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giới</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với</a:t>
            </a:r>
            <a:r>
              <a:rPr lang="en-US" sz="3200" dirty="0">
                <a:solidFill>
                  <a:prstClr val="white"/>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extLst>
      <p:ext uri="{BB962C8B-B14F-4D97-AF65-F5344CB8AC3E}">
        <p14:creationId xmlns:p14="http://schemas.microsoft.com/office/powerpoint/2010/main" val="5325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3.33333E-6 4.81481E-6 L -1 4.81481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19" name="Rectangle 18"/>
          <p:cNvSpPr/>
          <p:nvPr/>
        </p:nvSpPr>
        <p:spPr>
          <a:xfrm>
            <a:off x="719073" y="552709"/>
            <a:ext cx="10500851" cy="16965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5725" y="555490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a:t>
            </a: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6</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5</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6639418" y="45095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4</a:t>
            </a: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a:t>
            </a:r>
            <a:r>
              <a:rPr lang="en-US" sz="2800" noProof="0" dirty="0">
                <a:solidFill>
                  <a:prstClr val="white"/>
                </a:solidFill>
                <a:latin typeface="Cambria" panose="02040503050406030204" pitchFamily="18" charset="0"/>
                <a:ea typeface="Cambria" panose="02040503050406030204" pitchFamily="18" charset="0"/>
              </a:rPr>
              <a:t>3</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3093" y="42837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36765" y="5196056"/>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792442" y="786831"/>
            <a:ext cx="87420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ta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bao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nhiêu</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phố</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trực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thuộc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trung</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ương</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Tree>
    <p:extLst>
      <p:ext uri="{BB962C8B-B14F-4D97-AF65-F5344CB8AC3E}">
        <p14:creationId xmlns:p14="http://schemas.microsoft.com/office/powerpoint/2010/main" val="424069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6.25E-7 1.11111E-6 L -1 1.1111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6.25E-7 2.22222E-6 L -1 2.22222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sp>
        <p:nvSpPr>
          <p:cNvPr id="19" name="Rectangle 18"/>
          <p:cNvSpPr/>
          <p:nvPr/>
        </p:nvSpPr>
        <p:spPr>
          <a:xfrm>
            <a:off x="821040" y="265374"/>
            <a:ext cx="10500851" cy="26214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365572" y="588320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a:t>
            </a:r>
            <a:r>
              <a:rPr lang="en-US" altLang="en-US" sz="2800" b="1" dirty="0" err="1">
                <a:solidFill>
                  <a:prstClr val="white"/>
                </a:solidFill>
                <a:latin typeface="Cambria" panose="02040503050406030204" pitchFamily="18" charset="0"/>
                <a:ea typeface="Cambria" panose="02040503050406030204" pitchFamily="18" charset="0"/>
              </a:rPr>
              <a:t>Điện</a:t>
            </a:r>
            <a:r>
              <a:rPr lang="en-US" altLang="en-US" sz="2800" b="1" dirty="0">
                <a:solidFill>
                  <a:prstClr val="white"/>
                </a:solidFill>
                <a:latin typeface="Cambria" panose="02040503050406030204" pitchFamily="18" charset="0"/>
                <a:ea typeface="Cambria" panose="02040503050406030204" pitchFamily="18" charset="0"/>
              </a:rPr>
              <a:t> </a:t>
            </a:r>
            <a:r>
              <a:rPr lang="en-US" altLang="en-US" sz="2800" b="1" dirty="0" err="1">
                <a:solidFill>
                  <a:prstClr val="white"/>
                </a:solidFill>
                <a:latin typeface="Cambria" panose="02040503050406030204" pitchFamily="18" charset="0"/>
                <a:ea typeface="Cambria" panose="02040503050406030204" pitchFamily="18" charset="0"/>
              </a:rPr>
              <a:t>Biên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531310" y="3837713"/>
            <a:ext cx="4683803" cy="12024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kumimoji="0" lang="vi-VN" alt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Tuyên Quang </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821040" y="5279195"/>
            <a:ext cx="4683803" cy="13930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kumimoji="0" lang="en-US" alt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Sơn</a:t>
            </a:r>
            <a:r>
              <a:rPr kumimoji="0" lang="en-US" altLang="en-US" sz="2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La</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22"/>
          <p:cNvSpPr/>
          <p:nvPr/>
        </p:nvSpPr>
        <p:spPr>
          <a:xfrm>
            <a:off x="755568" y="3704904"/>
            <a:ext cx="4683803" cy="14168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Lào</a:t>
            </a:r>
            <a:r>
              <a:rPr kumimoji="0" lang="en-US" alt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Cai</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16341" y="554564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96511" y="42098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69283" y="549494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8" y="632930"/>
            <a:ext cx="104170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Tây</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ta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ở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tỉnh</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63554" y="4472912"/>
            <a:ext cx="3990327" cy="2662212"/>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6541" y="4705964"/>
            <a:ext cx="1286109" cy="1337553"/>
          </a:xfrm>
          <a:prstGeom prst="rect">
            <a:avLst/>
          </a:prstGeom>
        </p:spPr>
      </p:pic>
    </p:spTree>
    <p:extLst>
      <p:ext uri="{BB962C8B-B14F-4D97-AF65-F5344CB8AC3E}">
        <p14:creationId xmlns:p14="http://schemas.microsoft.com/office/powerpoint/2010/main" val="63753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4.58333E-6 3.7037E-6 L -1 3.7037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solidFill>
                <a:schemeClr val="bg1"/>
              </a:solidFill>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solidFill>
                <a:schemeClr val="bg1"/>
              </a:solidFill>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7173" y="4500326"/>
            <a:ext cx="4065092" cy="2712094"/>
          </a:xfrm>
          <a:prstGeom prst="rect">
            <a:avLst/>
          </a:prstGeom>
        </p:spPr>
      </p:pic>
      <p:sp>
        <p:nvSpPr>
          <p:cNvPr id="19" name="Rectangle 18"/>
          <p:cNvSpPr/>
          <p:nvPr/>
        </p:nvSpPr>
        <p:spPr>
          <a:xfrm>
            <a:off x="815743" y="537624"/>
            <a:ext cx="10500851" cy="19451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6121" y="3013776"/>
            <a:ext cx="4683803" cy="19038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C. </a:t>
            </a:r>
            <a:r>
              <a:rPr lang="vi-VN" altLang="en-US" sz="2800" dirty="0">
                <a:solidFill>
                  <a:prstClr val="white"/>
                </a:solidFill>
                <a:latin typeface="Cambria" panose="02040503050406030204" pitchFamily="18" charset="0"/>
                <a:ea typeface="Cambria" panose="02040503050406030204" pitchFamily="18" charset="0"/>
              </a:rPr>
              <a:t>hơn 33</a:t>
            </a:r>
            <a:r>
              <a:rPr lang="en-US" altLang="en-US" sz="2800" dirty="0">
                <a:solidFill>
                  <a:prstClr val="white"/>
                </a:solidFill>
                <a:latin typeface="Cambria" panose="02040503050406030204" pitchFamily="18" charset="0"/>
                <a:ea typeface="Cambria" panose="02040503050406030204" pitchFamily="18" charset="0"/>
              </a:rPr>
              <a:t>1</a:t>
            </a:r>
            <a:r>
              <a:rPr lang="vi-VN" altLang="en-US" sz="2800" dirty="0">
                <a:solidFill>
                  <a:prstClr val="white"/>
                </a:solidFill>
                <a:latin typeface="Cambria" panose="02040503050406030204" pitchFamily="18" charset="0"/>
                <a:ea typeface="Cambria" panose="02040503050406030204" pitchFamily="18" charset="0"/>
              </a:rPr>
              <a:t> nghìn km²</a:t>
            </a:r>
            <a:endParaRPr lang="en-US" sz="2800" dirty="0">
              <a:solidFill>
                <a:prstClr val="white"/>
              </a:solidFill>
              <a:latin typeface="Cambria" panose="02040503050406030204" pitchFamily="18" charset="0"/>
              <a:ea typeface="Cambria" panose="02040503050406030204" pitchFamily="18" charset="0"/>
            </a:endParaRPr>
          </a:p>
        </p:txBody>
      </p:sp>
      <p:sp>
        <p:nvSpPr>
          <p:cNvPr id="21" name="Rectangle 20"/>
          <p:cNvSpPr/>
          <p:nvPr/>
        </p:nvSpPr>
        <p:spPr>
          <a:xfrm>
            <a:off x="741294" y="5032266"/>
            <a:ext cx="4683803" cy="18022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B. </a:t>
            </a:r>
            <a:r>
              <a:rPr lang="vi-VN" altLang="en-US" sz="2800" dirty="0">
                <a:solidFill>
                  <a:prstClr val="white"/>
                </a:solidFill>
                <a:latin typeface="Cambria" panose="02040503050406030204" pitchFamily="18" charset="0"/>
                <a:ea typeface="Cambria" panose="02040503050406030204" pitchFamily="18" charset="0"/>
              </a:rPr>
              <a:t>hơn 3</a:t>
            </a:r>
            <a:r>
              <a:rPr lang="en-US" altLang="en-US" sz="2800" dirty="0">
                <a:solidFill>
                  <a:prstClr val="white"/>
                </a:solidFill>
                <a:latin typeface="Cambria" panose="02040503050406030204" pitchFamily="18" charset="0"/>
                <a:ea typeface="Cambria" panose="02040503050406030204" pitchFamily="18" charset="0"/>
              </a:rPr>
              <a:t>41</a:t>
            </a:r>
            <a:r>
              <a:rPr lang="vi-VN" altLang="en-US" sz="2800" dirty="0">
                <a:solidFill>
                  <a:prstClr val="white"/>
                </a:solidFill>
                <a:latin typeface="Cambria" panose="02040503050406030204" pitchFamily="18" charset="0"/>
                <a:ea typeface="Cambria" panose="02040503050406030204" pitchFamily="18" charset="0"/>
              </a:rPr>
              <a:t> nghìn km²</a:t>
            </a:r>
            <a:endParaRPr lang="en-US" sz="2800" dirty="0">
              <a:solidFill>
                <a:prstClr val="white"/>
              </a:solidFill>
              <a:latin typeface="Cambria" panose="02040503050406030204" pitchFamily="18" charset="0"/>
              <a:ea typeface="Cambria" panose="02040503050406030204" pitchFamily="18" charset="0"/>
            </a:endParaRPr>
          </a:p>
        </p:txBody>
      </p:sp>
      <p:sp>
        <p:nvSpPr>
          <p:cNvPr id="22" name="Rectangle 21"/>
          <p:cNvSpPr/>
          <p:nvPr/>
        </p:nvSpPr>
        <p:spPr>
          <a:xfrm>
            <a:off x="6536121" y="5120302"/>
            <a:ext cx="4683803" cy="16100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D. </a:t>
            </a:r>
            <a:r>
              <a:rPr lang="vi-VN" altLang="en-US" sz="2800" dirty="0">
                <a:solidFill>
                  <a:prstClr val="white"/>
                </a:solidFill>
                <a:latin typeface="Cambria" panose="02040503050406030204" pitchFamily="18" charset="0"/>
                <a:ea typeface="Cambria" panose="02040503050406030204" pitchFamily="18" charset="0"/>
              </a:rPr>
              <a:t>hơn 33</a:t>
            </a:r>
            <a:r>
              <a:rPr lang="en-US" altLang="en-US" sz="2800" dirty="0">
                <a:solidFill>
                  <a:prstClr val="white"/>
                </a:solidFill>
                <a:latin typeface="Cambria" panose="02040503050406030204" pitchFamily="18" charset="0"/>
                <a:ea typeface="Cambria" panose="02040503050406030204" pitchFamily="18" charset="0"/>
              </a:rPr>
              <a:t>3</a:t>
            </a:r>
            <a:r>
              <a:rPr lang="vi-VN" altLang="en-US" sz="2800" dirty="0">
                <a:solidFill>
                  <a:prstClr val="white"/>
                </a:solidFill>
                <a:latin typeface="Cambria" panose="02040503050406030204" pitchFamily="18" charset="0"/>
                <a:ea typeface="Cambria" panose="02040503050406030204" pitchFamily="18" charset="0"/>
              </a:rPr>
              <a:t> nghìn km²</a:t>
            </a:r>
            <a:endParaRPr lang="en-US" sz="2800" dirty="0">
              <a:solidFill>
                <a:prstClr val="white"/>
              </a:solidFill>
              <a:latin typeface="Cambria" panose="02040503050406030204" pitchFamily="18" charset="0"/>
              <a:ea typeface="Cambria" panose="02040503050406030204" pitchFamily="18" charset="0"/>
            </a:endParaRPr>
          </a:p>
        </p:txBody>
      </p:sp>
      <p:sp>
        <p:nvSpPr>
          <p:cNvPr id="23" name="Rectangle 22"/>
          <p:cNvSpPr/>
          <p:nvPr/>
        </p:nvSpPr>
        <p:spPr>
          <a:xfrm>
            <a:off x="719073" y="2711274"/>
            <a:ext cx="4683803" cy="20004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A. </a:t>
            </a:r>
            <a:r>
              <a:rPr lang="vi-VN" altLang="en-US" sz="2800" dirty="0">
                <a:solidFill>
                  <a:prstClr val="white"/>
                </a:solidFill>
                <a:latin typeface="Cambria" panose="02040503050406030204" pitchFamily="18" charset="0"/>
                <a:ea typeface="Cambria" panose="02040503050406030204" pitchFamily="18" charset="0"/>
              </a:rPr>
              <a:t>hơn 33</a:t>
            </a:r>
            <a:r>
              <a:rPr lang="en-US" altLang="en-US" sz="2800" dirty="0">
                <a:solidFill>
                  <a:prstClr val="white"/>
                </a:solidFill>
                <a:latin typeface="Cambria" panose="02040503050406030204" pitchFamily="18" charset="0"/>
                <a:ea typeface="Cambria" panose="02040503050406030204" pitchFamily="18" charset="0"/>
              </a:rPr>
              <a:t>2</a:t>
            </a:r>
            <a:r>
              <a:rPr lang="vi-VN" altLang="en-US" sz="2800" dirty="0">
                <a:solidFill>
                  <a:prstClr val="white"/>
                </a:solidFill>
                <a:latin typeface="Cambria" panose="02040503050406030204" pitchFamily="18" charset="0"/>
                <a:ea typeface="Cambria" panose="02040503050406030204" pitchFamily="18" charset="0"/>
              </a:rPr>
              <a:t> nghìn km²</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38200" y="632930"/>
            <a:ext cx="10515600" cy="584775"/>
          </a:xfrm>
          <a:prstGeom prst="rect">
            <a:avLst/>
          </a:prstGeom>
          <a:noFill/>
        </p:spPr>
        <p:txBody>
          <a:bodyPr wrap="square" rtlCol="0">
            <a:spAutoFit/>
          </a:bodyPr>
          <a:lstStyle/>
          <a:p>
            <a:pPr lvl="0"/>
            <a:r>
              <a:rPr lang="en-US" sz="3200" dirty="0">
                <a:solidFill>
                  <a:prstClr val="white"/>
                </a:solidFill>
                <a:latin typeface="Cambria" panose="02040503050406030204" pitchFamily="18" charset="0"/>
                <a:ea typeface="Cambria" panose="02040503050406030204" pitchFamily="18" charset="0"/>
              </a:rPr>
              <a:t>4. </a:t>
            </a:r>
            <a:r>
              <a:rPr lang="vi-VN" sz="3200" dirty="0">
                <a:solidFill>
                  <a:prstClr val="white"/>
                </a:solidFill>
                <a:latin typeface="Cambria" panose="02040503050406030204" pitchFamily="18" charset="0"/>
                <a:ea typeface="Cambria" panose="02040503050406030204" pitchFamily="18" charset="0"/>
              </a:rPr>
              <a:t>Vùng đất của nước ta</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có</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diện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tích</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khoảng</a:t>
            </a:r>
            <a:r>
              <a:rPr lang="en-US" sz="3200" dirty="0">
                <a:solidFill>
                  <a:prstClr val="white"/>
                </a:solidFill>
                <a:latin typeface="Cambria" panose="02040503050406030204" pitchFamily="18" charset="0"/>
                <a:ea typeface="Cambria" panose="02040503050406030204" pitchFamily="18" charset="0"/>
              </a:rPr>
              <a:t> bao </a:t>
            </a:r>
            <a:r>
              <a:rPr lang="en-US" sz="3200" dirty="0" err="1">
                <a:solidFill>
                  <a:prstClr val="white"/>
                </a:solidFill>
                <a:latin typeface="Cambria" panose="02040503050406030204" pitchFamily="18" charset="0"/>
                <a:ea typeface="Cambria" panose="02040503050406030204" pitchFamily="18" charset="0"/>
              </a:rPr>
              <a:t>nhiêu</a:t>
            </a:r>
            <a:r>
              <a:rPr lang="en-US" sz="3200" dirty="0">
                <a:solidFill>
                  <a:prstClr val="white"/>
                </a:solidFill>
                <a:latin typeface="Cambria" panose="02040503050406030204" pitchFamily="18" charset="0"/>
                <a:ea typeface="Cambria" panose="02040503050406030204" pitchFamily="18" charset="0"/>
              </a:rPr>
              <a:t>?</a:t>
            </a:r>
            <a:r>
              <a:rPr lang="vi-VN" sz="3200" dirty="0">
                <a:solidFill>
                  <a:prstClr val="white"/>
                </a:solidFill>
                <a:latin typeface="Cambria" panose="02040503050406030204" pitchFamily="18" charset="0"/>
                <a:ea typeface="Cambria" panose="02040503050406030204" pitchFamily="18" charset="0"/>
              </a:rPr>
              <a:t> </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96894" y="3818898"/>
            <a:ext cx="3078838" cy="2907792"/>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30817" y="4879767"/>
            <a:ext cx="1286109" cy="1297196"/>
          </a:xfrm>
          <a:prstGeom prst="rect">
            <a:avLst/>
          </a:prstGeom>
        </p:spPr>
      </p:pic>
    </p:spTree>
    <p:extLst>
      <p:ext uri="{BB962C8B-B14F-4D97-AF65-F5344CB8AC3E}">
        <p14:creationId xmlns:p14="http://schemas.microsoft.com/office/powerpoint/2010/main" val="6578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3.125E-6 1.48148E-6 L -1 1.48148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1.875E-6 1.11022E-16 L -1 1.11022E-1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a:extLst>
              <a:ext uri="{FF2B5EF4-FFF2-40B4-BE49-F238E27FC236}">
                <a16:creationId xmlns:a16="http://schemas.microsoft.com/office/drawing/2014/main" id="{60699F8C-B922-4BA1-852E-559674A0B238}"/>
              </a:ext>
            </a:extLst>
          </p:cNvPr>
          <p:cNvSpPr txBox="1"/>
          <p:nvPr/>
        </p:nvSpPr>
        <p:spPr>
          <a:xfrm>
            <a:off x="3706284" y="8536984"/>
            <a:ext cx="6781800" cy="276999"/>
          </a:xfrm>
          <a:prstGeom prst="rect">
            <a:avLst/>
          </a:prstGeom>
          <a:noFill/>
        </p:spPr>
        <p:txBody>
          <a:bodyPr wrap="square" lIns="0" tIns="0" rIns="0" bIns="0" rtlCol="0">
            <a:spAutoFit/>
          </a:bodyPr>
          <a:lstStyle/>
          <a:p>
            <a:pPr algn="ctr" defTabSz="914446">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a:extLst>
              <a:ext uri="{FF2B5EF4-FFF2-40B4-BE49-F238E27FC236}">
                <a16:creationId xmlns:a16="http://schemas.microsoft.com/office/drawing/2014/main" id="{F45C09CF-A928-0374-E08A-757E7EE9C8AE}"/>
              </a:ext>
            </a:extLst>
          </p:cNvPr>
          <p:cNvPicPr>
            <a:picLocks noChangeAspect="1"/>
          </p:cNvPicPr>
          <p:nvPr/>
        </p:nvPicPr>
        <p:blipFill>
          <a:blip r:embed="rId5"/>
          <a:stretch>
            <a:fillRect/>
          </a:stretch>
        </p:blipFill>
        <p:spPr>
          <a:xfrm>
            <a:off x="3848189" y="568587"/>
            <a:ext cx="6724471" cy="5663675"/>
          </a:xfrm>
          <a:prstGeom prst="rect">
            <a:avLst/>
          </a:prstGeom>
        </p:spPr>
      </p:pic>
    </p:spTree>
    <p:extLst>
      <p:ext uri="{BB962C8B-B14F-4D97-AF65-F5344CB8AC3E}">
        <p14:creationId xmlns:p14="http://schemas.microsoft.com/office/powerpoint/2010/main" val="4049241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711</Words>
  <Application>Microsoft Office PowerPoint</Application>
  <PresentationFormat>Widescreen</PresentationFormat>
  <Paragraphs>62</Paragraphs>
  <Slides>24</Slides>
  <Notes>8</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#9Slide02 Noi dung dai</vt:lpstr>
      <vt:lpstr>#9Slide05 Kathya</vt:lpstr>
      <vt:lpstr>Arial</vt:lpstr>
      <vt:lpstr>Calibri</vt:lpstr>
      <vt:lpstr>Calibri Light</vt:lpstr>
      <vt:lpstr>Cambria</vt:lpstr>
      <vt:lpstr>Times New Roman</vt:lpstr>
      <vt:lpstr>UTM Seagull</vt:lpstr>
      <vt:lpstr>UTM Showcard</vt:lpstr>
      <vt:lpstr>1_Office Theme</vt:lpstr>
      <vt:lpstr>3_Office Theme</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Phat Vo</cp:lastModifiedBy>
  <cp:revision>17</cp:revision>
  <dcterms:created xsi:type="dcterms:W3CDTF">2024-06-01T07:38:36Z</dcterms:created>
  <dcterms:modified xsi:type="dcterms:W3CDTF">2025-09-23T07:37:22Z</dcterms:modified>
</cp:coreProperties>
</file>