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59" r:id="rId4"/>
    <p:sldId id="317" r:id="rId5"/>
    <p:sldId id="360" r:id="rId6"/>
    <p:sldId id="369" r:id="rId7"/>
    <p:sldId id="349" r:id="rId8"/>
    <p:sldId id="370" r:id="rId9"/>
    <p:sldId id="368" r:id="rId10"/>
    <p:sldId id="371" r:id="rId11"/>
    <p:sldId id="367" r:id="rId12"/>
    <p:sldId id="350" r:id="rId13"/>
    <p:sldId id="362" r:id="rId14"/>
    <p:sldId id="363" r:id="rId15"/>
    <p:sldId id="372" r:id="rId16"/>
    <p:sldId id="352" r:id="rId17"/>
    <p:sldId id="374" r:id="rId18"/>
    <p:sldId id="373" r:id="rId19"/>
    <p:sldId id="376" r:id="rId20"/>
    <p:sldId id="375" r:id="rId21"/>
    <p:sldId id="365" r:id="rId22"/>
    <p:sldId id="354" r:id="rId23"/>
    <p:sldId id="355" r:id="rId24"/>
    <p:sldId id="378" r:id="rId25"/>
    <p:sldId id="335" r:id="rId26"/>
    <p:sldId id="356" r:id="rId27"/>
    <p:sldId id="271" r:id="rId28"/>
    <p:sldId id="377" r:id="rId29"/>
    <p:sldId id="366" r:id="rId30"/>
    <p:sldId id="35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70" d="100"/>
          <a:sy n="70" d="100"/>
        </p:scale>
        <p:origin x="3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634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757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286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295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35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419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16/12/2024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038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16/12/2024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780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16/12/2024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944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270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542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16/12/2024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244809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182347"/>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7</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92" y="1013344"/>
            <a:ext cx="5263662" cy="24859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683" y="1013343"/>
            <a:ext cx="5836181" cy="24859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62" y="3604846"/>
            <a:ext cx="5380892" cy="3068516"/>
          </a:xfrm>
          <a:prstGeom prst="rect">
            <a:avLst/>
          </a:prstGeom>
        </p:spPr>
      </p:pic>
      <p:pic>
        <p:nvPicPr>
          <p:cNvPr id="8" name="Picture 7"/>
          <p:cNvPicPr>
            <a:picLocks noChangeAspect="1"/>
          </p:cNvPicPr>
          <p:nvPr/>
        </p:nvPicPr>
        <p:blipFill>
          <a:blip r:embed="rId5"/>
          <a:stretch>
            <a:fillRect/>
          </a:stretch>
        </p:blipFill>
        <p:spPr>
          <a:xfrm>
            <a:off x="5770682" y="3604846"/>
            <a:ext cx="5836181" cy="306851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6938" y="1017601"/>
            <a:ext cx="4533613" cy="523220"/>
          </a:xfrm>
          <a:prstGeom prst="rect">
            <a:avLst/>
          </a:prstGeom>
          <a:solidFill>
            <a:schemeClr val="accent1">
              <a:lumMod val="20000"/>
              <a:lumOff val="80000"/>
            </a:schemeClr>
          </a:solidFill>
        </p:spPr>
        <p:txBody>
          <a:bodyPr wrap="none">
            <a:spAutoFit/>
          </a:bodyPr>
          <a:lstStyle/>
          <a:p>
            <a:pPr algn="ctr">
              <a:spcAft>
                <a:spcPts val="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 </a:t>
            </a:r>
            <a:r>
              <a:rPr lang="vi-VN"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thợ</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2606103" y="2583935"/>
            <a:ext cx="4575291" cy="523220"/>
          </a:xfrm>
          <a:prstGeom prst="rect">
            <a:avLst/>
          </a:prstGeom>
          <a:solidFill>
            <a:schemeClr val="accent1">
              <a:lumMod val="20000"/>
              <a:lumOff val="80000"/>
            </a:schemeClr>
          </a:solidFill>
        </p:spPr>
        <p:txBody>
          <a:bodyPr wrap="none">
            <a:spAutoFit/>
          </a:bodyPr>
          <a:lstStyle/>
          <a:p>
            <a:pPr algn="ctr">
              <a:spcAft>
                <a:spcPts val="0"/>
              </a:spcAft>
            </a:pP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thợ</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87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0"/>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7</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688376"/>
            <a:ext cx="11665438" cy="5693866"/>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I. Giới thiệu một số ngành nghề liên quan đến lắp đặt mạng điện trong nhà</a:t>
            </a:r>
            <a:endParaRPr lang="en-US" sz="2800" b="1"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 Thợ điện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Thợ điện là người thực hiện lắp đặt, kiểm tra, bảo trì và sửa chữa hệ thống dây điện, thiết bị điện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Nhiệm vụ:</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Lắp đặt, bảo trì và sửa chữa hệ thống dây điện và thiết bị điện liên quan trong mạng điện trong nhà</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Kiểm tra bản thiết kế, sơ đồ nối dây, thông số kĩ thuật để xác định trình tự và phương pháp hoạt động.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Lập kế hoạch bố trí và lắp đặt hệ thống dây điện, thiết bị và phụ tùng điện dựa trên thông số kĩ thuật và các tiêu chuẩn liên quan.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Kiểm tra hệ thống điện, thiết bị và linh kiện để xác định mối nguy hiểm, lỗi và sự cần thiết phải điều chỉnh hoặc sửa chữa.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10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0335" y="328251"/>
            <a:ext cx="6984999" cy="954107"/>
          </a:xfrm>
          <a:prstGeom prst="rect">
            <a:avLst/>
          </a:prstGeom>
        </p:spPr>
        <p:txBody>
          <a:bodyPr wrap="square">
            <a:spAutoFit/>
          </a:bodyPr>
          <a:lstStyle/>
          <a:p>
            <a:r>
              <a:rPr lang="en-US" sz="2800" b="1" dirty="0" err="1">
                <a:solidFill>
                  <a:srgbClr val="0000FF"/>
                </a:solidFill>
                <a:latin typeface="Times New Roman" panose="02020603050405020304" pitchFamily="18" charset="0"/>
                <a:ea typeface="Times New Roman" panose="02020603050405020304" pitchFamily="18" charset="0"/>
              </a:rPr>
              <a:t>Quan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sát</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và</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cho</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biết</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đối</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tượng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lao</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động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của</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công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việc</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được</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thể</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hiện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Hình</a:t>
            </a:r>
            <a:r>
              <a:rPr lang="en-US" sz="2800" b="1" dirty="0">
                <a:solidFill>
                  <a:srgbClr val="0000FF"/>
                </a:solidFill>
                <a:latin typeface="Times New Roman" panose="02020603050405020304" pitchFamily="18" charset="0"/>
                <a:ea typeface="Times New Roman" panose="02020603050405020304" pitchFamily="18" charset="0"/>
              </a:rPr>
              <a:t> 7.2.</a:t>
            </a:r>
            <a:endParaRPr lang="en-US" sz="2800" b="1" dirty="0">
              <a:solidFill>
                <a:srgbClr val="0000FF"/>
              </a:solidFill>
            </a:endParaRPr>
          </a:p>
        </p:txBody>
      </p:sp>
      <p:pic>
        <p:nvPicPr>
          <p:cNvPr id="6" name="Picture 5"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917416" y="1717491"/>
            <a:ext cx="8146927" cy="3873791"/>
          </a:xfrm>
          <a:prstGeom prst="rect">
            <a:avLst/>
          </a:prstGeom>
          <a:noFill/>
          <a:ln>
            <a:noFill/>
          </a:ln>
        </p:spPr>
      </p:pic>
    </p:spTree>
    <p:extLst>
      <p:ext uri="{BB962C8B-B14F-4D97-AF65-F5344CB8AC3E}">
        <p14:creationId xmlns:p14="http://schemas.microsoft.com/office/powerpoint/2010/main" val="23816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3667" y="903983"/>
            <a:ext cx="4216400" cy="3970318"/>
          </a:xfrm>
          <a:prstGeom prst="rect">
            <a:avLst/>
          </a:prstGeom>
        </p:spPr>
        <p:txBody>
          <a:bodyPr wrap="square">
            <a:spAutoFit/>
          </a:bodyPr>
          <a:lstStyle/>
          <a:p>
            <a:pPr>
              <a:spcAft>
                <a:spcPts val="0"/>
              </a:spcAft>
            </a:pPr>
            <a:r>
              <a:rPr lang="en-US" sz="2800" b="1" dirty="0" err="1">
                <a:latin typeface="Times New Roman" panose="02020603050405020304" pitchFamily="18" charset="0"/>
                <a:ea typeface="Times New Roman" panose="02020603050405020304" pitchFamily="18" charset="0"/>
              </a:rPr>
              <a:t>Đối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tượng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lao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động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công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việc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hình</a:t>
            </a:r>
            <a:r>
              <a:rPr lang="en-US" sz="2800" b="1" dirty="0">
                <a:latin typeface="Times New Roman" panose="02020603050405020304" pitchFamily="18" charset="0"/>
                <a:ea typeface="Times New Roman" panose="02020603050405020304" pitchFamily="18" charset="0"/>
              </a:rPr>
              <a:t>: </a:t>
            </a:r>
            <a:r>
              <a:rPr lang="vi-VN" sz="2800" b="1" dirty="0" smtClean="0">
                <a:latin typeface="Times New Roman" panose="02020603050405020304" pitchFamily="18" charset="0"/>
                <a:ea typeface="Times New Roman" panose="02020603050405020304" pitchFamily="18" charset="0"/>
              </a:rPr>
              <a:t>Thiết bị, vật liệu, dụng cụ dùng cho lắp đặt mạng điện trong nhà; các loại đồ dùng điện; nguồn điện một chiều và xoay chiều; thiết bị đóng cắt và lấy điện trong nhà.</a:t>
            </a:r>
            <a:endParaRPr lang="en-US" sz="2800" b="1" dirty="0">
              <a:effectLst/>
              <a:latin typeface="Times New Roman" panose="02020603050405020304" pitchFamily="18" charset="0"/>
              <a:ea typeface="Times New Roman" panose="02020603050405020304" pitchFamily="18" charset="0"/>
            </a:endParaRPr>
          </a:p>
        </p:txBody>
      </p:sp>
      <p:pic>
        <p:nvPicPr>
          <p:cNvPr id="7" name="Picture 6"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917416" y="601133"/>
            <a:ext cx="4992317" cy="4990149"/>
          </a:xfrm>
          <a:prstGeom prst="rect">
            <a:avLst/>
          </a:prstGeom>
          <a:noFill/>
          <a:ln>
            <a:noFill/>
          </a:ln>
        </p:spPr>
      </p:pic>
    </p:spTree>
    <p:extLst>
      <p:ext uri="{BB962C8B-B14F-4D97-AF65-F5344CB8AC3E}">
        <p14:creationId xmlns:p14="http://schemas.microsoft.com/office/powerpoint/2010/main" val="1028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9467" y="345185"/>
            <a:ext cx="8813799" cy="830997"/>
          </a:xfrm>
          <a:prstGeom prst="rect">
            <a:avLst/>
          </a:prstGeom>
        </p:spPr>
        <p:txBody>
          <a:bodyPr wrap="square">
            <a:spAutoFit/>
          </a:bodyPr>
          <a:lstStyle/>
          <a:p>
            <a:r>
              <a:rPr lang="vi-VN" sz="2400" b="1" dirty="0">
                <a:solidFill>
                  <a:srgbClr val="0000FF"/>
                </a:solidFill>
                <a:latin typeface="Times New Roman" panose="02020603050405020304" pitchFamily="18" charset="0"/>
                <a:cs typeface="Times New Roman" panose="02020603050405020304" pitchFamily="18" charset="0"/>
              </a:rPr>
              <a:t>Nêu đối tượng lao động, sản phẩm lao động, điều kiện làm việc của một số ngành nghề liên quan đến lắp đặt mạng điện trong nhà</a:t>
            </a:r>
            <a:endParaRPr lang="en-US" sz="2400" b="1" dirty="0">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870072" y="1616756"/>
            <a:ext cx="8146927" cy="3873791"/>
          </a:xfrm>
          <a:prstGeom prst="rect">
            <a:avLst/>
          </a:prstGeom>
          <a:noFill/>
          <a:ln>
            <a:noFill/>
          </a:ln>
        </p:spPr>
      </p:pic>
    </p:spTree>
    <p:extLst>
      <p:ext uri="{BB962C8B-B14F-4D97-AF65-F5344CB8AC3E}">
        <p14:creationId xmlns:p14="http://schemas.microsoft.com/office/powerpoint/2010/main" val="499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9064" y="780534"/>
            <a:ext cx="6928603" cy="523220"/>
          </a:xfrm>
          <a:prstGeom prst="rect">
            <a:avLst/>
          </a:prstGeom>
          <a:solidFill>
            <a:schemeClr val="accent1">
              <a:lumMod val="40000"/>
              <a:lumOff val="60000"/>
            </a:schemeClr>
          </a:solidFill>
        </p:spPr>
        <p:txBody>
          <a:bodyPr wrap="square">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S</a:t>
            </a:r>
            <a:r>
              <a:rPr lang="vi-VN" sz="2800" b="1" dirty="0" smtClean="0">
                <a:solidFill>
                  <a:srgbClr val="0000FF"/>
                </a:solidFill>
                <a:latin typeface="Times New Roman" panose="02020603050405020304" pitchFamily="18" charset="0"/>
                <a:cs typeface="Times New Roman" panose="02020603050405020304" pitchFamily="18" charset="0"/>
              </a:rPr>
              <a:t>ản </a:t>
            </a:r>
            <a:r>
              <a:rPr lang="vi-VN" sz="2800" b="1" dirty="0">
                <a:solidFill>
                  <a:srgbClr val="0000FF"/>
                </a:solidFill>
                <a:latin typeface="Times New Roman" panose="02020603050405020304" pitchFamily="18" charset="0"/>
                <a:cs typeface="Times New Roman" panose="02020603050405020304" pitchFamily="18" charset="0"/>
              </a:rPr>
              <a:t>phẩm lao </a:t>
            </a:r>
            <a:r>
              <a:rPr lang="vi-VN" sz="2800" b="1" dirty="0" smtClean="0">
                <a:solidFill>
                  <a:srgbClr val="0000FF"/>
                </a:solidFill>
                <a:latin typeface="Times New Roman" panose="02020603050405020304" pitchFamily="18" charset="0"/>
                <a:cs typeface="Times New Roman" panose="02020603050405020304" pitchFamily="18" charset="0"/>
              </a:rPr>
              <a:t>động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thợ</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điện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gì</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30508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129" y="402480"/>
            <a:ext cx="9029071" cy="830997"/>
          </a:xfrm>
          <a:prstGeom prst="rect">
            <a:avLst/>
          </a:prstGeom>
        </p:spPr>
        <p:txBody>
          <a:bodyPr wrap="square">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7</a:t>
            </a:r>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92667" y="1590507"/>
            <a:ext cx="8500533" cy="2246769"/>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II. Đặc điểm chung của một số ngành nghề liên quan đến lắp đặt mạng điện trong nhà</a:t>
            </a:r>
            <a:endParaRPr lang="en-US" sz="2800" b="1"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1. </a:t>
            </a:r>
            <a:r>
              <a:rPr lang="vi-VN" sz="2800" dirty="0">
                <a:latin typeface="Times New Roman" panose="02020603050405020304" pitchFamily="18" charset="0"/>
                <a:cs typeface="Times New Roman" panose="02020603050405020304" pitchFamily="18" charset="0"/>
              </a:rPr>
              <a:t>Sản phẩm lao động: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Bản thiết kế sơ đồ nguyên lí, sơ đồ lắp đặt mạng điện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Mạng điện được lắp đặt trong nhà</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27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9064" y="780534"/>
            <a:ext cx="6928603" cy="523220"/>
          </a:xfrm>
          <a:prstGeom prst="rect">
            <a:avLst/>
          </a:prstGeom>
          <a:solidFill>
            <a:schemeClr val="accent1">
              <a:lumMod val="40000"/>
              <a:lumOff val="60000"/>
            </a:schemeClr>
          </a:solidFill>
        </p:spPr>
        <p:txBody>
          <a:bodyPr wrap="square">
            <a:spAutoFit/>
          </a:bodyPr>
          <a:lstStyle/>
          <a:p>
            <a:r>
              <a:rPr lang="en-US" sz="2800" b="1" dirty="0" err="1" smtClean="0">
                <a:solidFill>
                  <a:srgbClr val="0000FF"/>
                </a:solidFill>
                <a:latin typeface="Times New Roman" panose="02020603050405020304" pitchFamily="18" charset="0"/>
                <a:cs typeface="Times New Roman" panose="02020603050405020304" pitchFamily="18" charset="0"/>
              </a:rPr>
              <a:t>Đối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tượng</a:t>
            </a:r>
            <a:r>
              <a:rPr lang="vi-VN" sz="2800" b="1" dirty="0" smtClean="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lao </a:t>
            </a:r>
            <a:r>
              <a:rPr lang="vi-VN" sz="2800" b="1" dirty="0" smtClean="0">
                <a:solidFill>
                  <a:srgbClr val="0000FF"/>
                </a:solidFill>
                <a:latin typeface="Times New Roman" panose="02020603050405020304" pitchFamily="18" charset="0"/>
                <a:cs typeface="Times New Roman" panose="02020603050405020304" pitchFamily="18" charset="0"/>
              </a:rPr>
              <a:t>động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thợ</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điện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gì</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188913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495" y="317813"/>
            <a:ext cx="8672705" cy="830997"/>
          </a:xfrm>
          <a:prstGeom prst="rect">
            <a:avLst/>
          </a:prstGeom>
        </p:spPr>
        <p:txBody>
          <a:bodyPr wrap="square">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7</a:t>
            </a:r>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127695" y="1446575"/>
            <a:ext cx="9091572" cy="3970318"/>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II. Đặc điểm chung của một số ngành nghề liên </a:t>
            </a:r>
            <a:r>
              <a:rPr lang="vi-VN" sz="2800" b="1" dirty="0" smtClean="0">
                <a:latin typeface="Times New Roman" panose="02020603050405020304" pitchFamily="18" charset="0"/>
                <a:cs typeface="Times New Roman" panose="02020603050405020304" pitchFamily="18" charset="0"/>
              </a:rPr>
              <a:t>quan</a:t>
            </a:r>
            <a:endParaRPr lang="en-US" sz="2800" b="1" dirty="0" smtClean="0">
              <a:latin typeface="Times New Roman" panose="02020603050405020304" pitchFamily="18" charset="0"/>
              <a:cs typeface="Times New Roman" panose="02020603050405020304" pitchFamily="18" charset="0"/>
            </a:endParaRPr>
          </a:p>
          <a:p>
            <a:r>
              <a:rPr lang="vi-VN"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đến lắp đặt mạng điện trong nhà</a:t>
            </a:r>
            <a:endParaRPr lang="en-US" sz="2800" b="1"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2</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Đối tượng lao động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Thiết bị đóng cắt và lấy điện trong gia đình</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Nguồn điện một chiều và xoay chiều điện áp thấp</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Dụng cụ đo điện cơ bản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Thiết bị, vật liệu, dụng cụ dùng trong lắp đặt mạng điện trong nhà</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Các loại đồ dùng </a:t>
            </a:r>
            <a:r>
              <a:rPr lang="vi-VN" sz="2800" dirty="0" smtClean="0">
                <a:latin typeface="Times New Roman" panose="02020603050405020304" pitchFamily="18" charset="0"/>
                <a:cs typeface="Times New Roman" panose="02020603050405020304" pitchFamily="18" charset="0"/>
              </a:rPr>
              <a:t>điện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23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9064" y="780534"/>
            <a:ext cx="6928603" cy="523220"/>
          </a:xfrm>
          <a:prstGeom prst="rect">
            <a:avLst/>
          </a:prstGeom>
          <a:solidFill>
            <a:schemeClr val="accent1">
              <a:lumMod val="40000"/>
              <a:lumOff val="60000"/>
            </a:schemeClr>
          </a:solidFill>
        </p:spPr>
        <p:txBody>
          <a:bodyPr wrap="square">
            <a:spAutoFit/>
          </a:bodyPr>
          <a:lstStyle/>
          <a:p>
            <a:r>
              <a:rPr lang="en-US" sz="2800" b="1" dirty="0" err="1" smtClean="0">
                <a:solidFill>
                  <a:srgbClr val="0000FF"/>
                </a:solidFill>
                <a:latin typeface="Times New Roman" panose="02020603050405020304" pitchFamily="18" charset="0"/>
                <a:cs typeface="Times New Roman" panose="02020603050405020304" pitchFamily="18" charset="0"/>
              </a:rPr>
              <a:t>Điều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kiện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làm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việc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thợ</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điện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gì</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208713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907867" y="390293"/>
            <a:ext cx="4284133"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yêu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với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người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thợ</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việc</a:t>
            </a:r>
            <a:r>
              <a:rPr lang="en-US" sz="2800" b="1" dirty="0">
                <a:solidFill>
                  <a:srgbClr val="0000FF"/>
                </a:solidFill>
                <a:latin typeface="Times New Roman" panose="02020603050405020304" pitchFamily="18" charset="0"/>
                <a:cs typeface="Times New Roman" panose="02020603050405020304" pitchFamily="18" charset="0"/>
              </a:rPr>
              <a:t> ở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7.1. </a:t>
            </a:r>
            <a:r>
              <a:rPr lang="en-US" sz="2800" b="1" dirty="0" err="1">
                <a:solidFill>
                  <a:srgbClr val="0000FF"/>
                </a:solidFill>
                <a:latin typeface="Times New Roman" panose="02020603050405020304" pitchFamily="18" charset="0"/>
                <a:cs typeface="Times New Roman" panose="02020603050405020304" pitchFamily="18" charset="0"/>
              </a:rPr>
              <a:t>Em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thấy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đáp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ứng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được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yêu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không</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5" name="Picture 4" descr="C:\Users\DELL\Desktop\image_313.png"/>
          <p:cNvPicPr/>
          <p:nvPr/>
        </p:nvPicPr>
        <p:blipFill>
          <a:blip r:embed="rId2">
            <a:extLst>
              <a:ext uri="{28A0092B-C50C-407E-A947-70E740481C1C}">
                <a14:useLocalDpi xmlns:a14="http://schemas.microsoft.com/office/drawing/2010/main" val="0"/>
              </a:ext>
            </a:extLst>
          </a:blip>
          <a:srcRect/>
          <a:stretch>
            <a:fillRect/>
          </a:stretch>
        </p:blipFill>
        <p:spPr bwMode="auto">
          <a:xfrm>
            <a:off x="1481576" y="576220"/>
            <a:ext cx="5719324" cy="3775972"/>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629" y="351681"/>
            <a:ext cx="7982438" cy="830997"/>
          </a:xfrm>
          <a:prstGeom prst="rect">
            <a:avLst/>
          </a:prstGeom>
        </p:spPr>
        <p:txBody>
          <a:bodyPr wrap="square">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7</a:t>
            </a:r>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85361" y="1751375"/>
            <a:ext cx="7719971" cy="2246769"/>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II. Đặc điểm chung của một số ngành nghề liên quan đến lắp đặt mạng điện trong nhà</a:t>
            </a:r>
            <a:endParaRPr lang="en-US" sz="2800" b="1"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3</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Điều kiện làm việc</a:t>
            </a:r>
            <a:endParaRPr lang="en-US" sz="2800"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Làm việc trong nhà, ngoài trời và có nguy cơ mất an toàn điện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384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2624" y="334893"/>
            <a:ext cx="8474442" cy="1384995"/>
          </a:xfrm>
          <a:prstGeom prst="rect">
            <a:avLst/>
          </a:prstGeom>
        </p:spPr>
        <p:txBody>
          <a:bodyPr wrap="square">
            <a:spAutoFit/>
          </a:bodyPr>
          <a:lstStyle/>
          <a:p>
            <a:pPr>
              <a:spcAft>
                <a:spcPts val="0"/>
              </a:spcAft>
            </a:pPr>
            <a:r>
              <a:rPr lang="en-US" sz="2800" b="1" dirty="0" err="1">
                <a:solidFill>
                  <a:srgbClr val="0000FF"/>
                </a:solidFill>
                <a:latin typeface="Times New Roman" panose="02020603050405020304" pitchFamily="18" charset="0"/>
                <a:ea typeface="Times New Roman" panose="02020603050405020304" pitchFamily="18" charset="0"/>
              </a:rPr>
              <a:t>Đọc</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thông</a:t>
            </a:r>
            <a:r>
              <a:rPr lang="en-US" sz="2800" b="1" dirty="0">
                <a:solidFill>
                  <a:srgbClr val="0000FF"/>
                </a:solidFill>
                <a:latin typeface="Times New Roman" panose="02020603050405020304" pitchFamily="18" charset="0"/>
                <a:ea typeface="Times New Roman" panose="02020603050405020304" pitchFamily="18" charset="0"/>
              </a:rPr>
              <a:t> tin </a:t>
            </a:r>
            <a:r>
              <a:rPr lang="en-US" sz="2800" b="1" dirty="0" err="1">
                <a:solidFill>
                  <a:srgbClr val="0000FF"/>
                </a:solidFill>
                <a:latin typeface="Times New Roman" panose="02020603050405020304" pitchFamily="18" charset="0"/>
                <a:ea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Hình</a:t>
            </a:r>
            <a:r>
              <a:rPr lang="en-US" sz="2800" b="1" dirty="0">
                <a:solidFill>
                  <a:srgbClr val="0000FF"/>
                </a:solidFill>
                <a:latin typeface="Times New Roman" panose="02020603050405020304" pitchFamily="18" charset="0"/>
                <a:ea typeface="Times New Roman" panose="02020603050405020304" pitchFamily="18" charset="0"/>
              </a:rPr>
              <a:t> 7.3, </a:t>
            </a:r>
            <a:r>
              <a:rPr lang="en-US" sz="2800" b="1" dirty="0" err="1">
                <a:solidFill>
                  <a:srgbClr val="0000FF"/>
                </a:solidFill>
                <a:latin typeface="Times New Roman" panose="02020603050405020304" pitchFamily="18" charset="0"/>
                <a:ea typeface="Times New Roman" panose="02020603050405020304" pitchFamily="18" charset="0"/>
              </a:rPr>
              <a:t>cho</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biết</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những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yêu</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cầu</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chung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về</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năng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lực</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của</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một</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số</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ngành</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nghề</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liên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quan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đến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lắp</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đặt</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mạng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điện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nhà</a:t>
            </a:r>
            <a:r>
              <a:rPr lang="en-US" sz="2800" b="1" dirty="0">
                <a:solidFill>
                  <a:srgbClr val="0000FF"/>
                </a:solidFill>
                <a:latin typeface="Times New Roman" panose="02020603050405020304" pitchFamily="18" charset="0"/>
                <a:ea typeface="Times New Roman" panose="02020603050405020304" pitchFamily="18" charset="0"/>
              </a:rPr>
              <a:t>.</a:t>
            </a:r>
            <a:endParaRPr lang="en-US" sz="2800" b="1" dirty="0">
              <a:solidFill>
                <a:srgbClr val="0000FF"/>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1347568" y="2007525"/>
            <a:ext cx="8474442" cy="2246769"/>
          </a:xfrm>
          <a:prstGeom prst="rect">
            <a:avLst/>
          </a:prstGeom>
        </p:spPr>
        <p:txBody>
          <a:bodyPr wrap="square">
            <a:spAutoFit/>
          </a:bodyPr>
          <a:lstStyle/>
          <a:p>
            <a:pPr>
              <a:spcAft>
                <a:spcPts val="0"/>
              </a:spcAft>
            </a:pPr>
            <a:r>
              <a:rPr lang="en-US" sz="2800" b="1" dirty="0" err="1">
                <a:latin typeface="Times New Roman" panose="02020603050405020304" pitchFamily="18" charset="0"/>
                <a:ea typeface="Times New Roman" panose="02020603050405020304" pitchFamily="18" charset="0"/>
              </a:rPr>
              <a:t>Một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yêu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cầu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chung</a:t>
            </a:r>
            <a:r>
              <a:rPr lang="en-US" sz="2800" b="1" dirty="0">
                <a:latin typeface="Times New Roman" panose="02020603050405020304" pitchFamily="18" charset="0"/>
                <a:ea typeface="Times New Roman" panose="02020603050405020304" pitchFamily="18" charset="0"/>
              </a:rPr>
              <a:t>:</a:t>
            </a:r>
          </a:p>
          <a:p>
            <a:pPr>
              <a:spcAft>
                <a:spcPts val="0"/>
              </a:spcAf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Kiến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thức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chuyên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môn</a:t>
            </a:r>
            <a:r>
              <a:rPr lang="en-US" sz="2800" b="1" dirty="0">
                <a:latin typeface="Times New Roman" panose="02020603050405020304" pitchFamily="18" charset="0"/>
                <a:ea typeface="Times New Roman" panose="02020603050405020304" pitchFamily="18" charset="0"/>
              </a:rPr>
              <a:t>.</a:t>
            </a:r>
          </a:p>
          <a:p>
            <a:pPr>
              <a:spcAft>
                <a:spcPts val="0"/>
              </a:spcAf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năng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thiết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kế</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tính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toán</a:t>
            </a:r>
            <a:r>
              <a:rPr lang="en-US" sz="2800" b="1" dirty="0">
                <a:latin typeface="Times New Roman" panose="02020603050405020304" pitchFamily="18" charset="0"/>
                <a:ea typeface="Times New Roman" panose="02020603050405020304" pitchFamily="18" charset="0"/>
              </a:rPr>
              <a:t>.</a:t>
            </a:r>
          </a:p>
          <a:p>
            <a:pPr>
              <a:spcAft>
                <a:spcPts val="0"/>
              </a:spcAf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Hiểu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biết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chuẩn</a:t>
            </a:r>
            <a:r>
              <a:rPr lang="en-US" sz="2800" b="1" dirty="0">
                <a:latin typeface="Times New Roman" panose="02020603050405020304" pitchFamily="18" charset="0"/>
                <a:ea typeface="Times New Roman" panose="02020603050405020304" pitchFamily="18" charset="0"/>
              </a:rPr>
              <a:t> an </a:t>
            </a:r>
            <a:r>
              <a:rPr lang="en-US" sz="2800" b="1" dirty="0" err="1">
                <a:latin typeface="Times New Roman" panose="02020603050405020304" pitchFamily="18" charset="0"/>
                <a:ea typeface="Times New Roman" panose="02020603050405020304" pitchFamily="18" charset="0"/>
              </a:rPr>
              <a:t>toàn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điện</a:t>
            </a:r>
            <a:r>
              <a:rPr lang="en-US" sz="2800" b="1" dirty="0">
                <a:latin typeface="Times New Roman" panose="02020603050405020304" pitchFamily="18" charset="0"/>
                <a:ea typeface="Times New Roman" panose="02020603050405020304" pitchFamily="18" charset="0"/>
              </a:rPr>
              <a:t>.</a:t>
            </a:r>
          </a:p>
          <a:p>
            <a:pPr>
              <a:spcAft>
                <a:spcPts val="0"/>
              </a:spcAf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năng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thực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hành</a:t>
            </a:r>
            <a:r>
              <a:rPr lang="en-US" sz="2800" b="1" dirty="0">
                <a:latin typeface="Times New Roman" panose="02020603050405020304" pitchFamily="18" charset="0"/>
                <a:ea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9396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9614" y="126467"/>
            <a:ext cx="8702105" cy="830997"/>
          </a:xfrm>
          <a:prstGeom prst="rect">
            <a:avLst/>
          </a:prstGeom>
        </p:spPr>
        <p:txBody>
          <a:bodyPr wrap="square">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7</a:t>
            </a:r>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4320" y="957464"/>
            <a:ext cx="11091672" cy="5693866"/>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III. Yêu cầu đối với người lao động thuộc ngành nghề có liên quan đế lắp đặt mạng điện trong nhà</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chất: cẩn thật, </a:t>
            </a:r>
            <a:r>
              <a:rPr lang="vi-VN" sz="2800" dirty="0" smtClean="0">
                <a:latin typeface="Times New Roman" panose="02020603050405020304" pitchFamily="18" charset="0"/>
                <a:cs typeface="Times New Roman" panose="02020603050405020304" pitchFamily="18" charset="0"/>
              </a:rPr>
              <a:t>ch</a:t>
            </a:r>
            <a:r>
              <a:rPr lang="en-US" sz="2800" dirty="0">
                <a:latin typeface="Times New Roman" panose="02020603050405020304" pitchFamily="18" charset="0"/>
                <a:cs typeface="Times New Roman" panose="02020603050405020304" pitchFamily="18" charset="0"/>
              </a:rPr>
              <a:t>ă</a:t>
            </a:r>
            <a:r>
              <a:rPr lang="vi-VN" sz="2800" dirty="0" smtClean="0">
                <a:latin typeface="Times New Roman" panose="02020603050405020304" pitchFamily="18" charset="0"/>
                <a:cs typeface="Times New Roman" panose="02020603050405020304" pitchFamily="18" charset="0"/>
              </a:rPr>
              <a:t>m </a:t>
            </a:r>
            <a:r>
              <a:rPr lang="vi-VN" sz="2800" dirty="0">
                <a:latin typeface="Times New Roman" panose="02020603050405020304" pitchFamily="18" charset="0"/>
                <a:cs typeface="Times New Roman" panose="02020603050405020304" pitchFamily="18" charset="0"/>
              </a:rPr>
              <a:t>chỉ, trung thực; có ý thức rèn luyện nâng cao </a:t>
            </a:r>
            <a:r>
              <a:rPr lang="vi-VN" sz="2800" dirty="0" smtClean="0">
                <a:latin typeface="Times New Roman" panose="02020603050405020304" pitchFamily="18" charset="0"/>
                <a:cs typeface="Times New Roman" panose="02020603050405020304" pitchFamily="18" charset="0"/>
              </a:rPr>
              <a:t>trình </a:t>
            </a:r>
            <a:r>
              <a:rPr lang="en-US" sz="2800" dirty="0">
                <a:latin typeface="Times New Roman" panose="02020603050405020304" pitchFamily="18" charset="0"/>
                <a:cs typeface="Times New Roman" panose="02020603050405020304" pitchFamily="18" charset="0"/>
              </a:rPr>
              <a:t>đ</a:t>
            </a:r>
            <a:r>
              <a:rPr lang="vi-VN" sz="2800" dirty="0" smtClean="0">
                <a:latin typeface="Times New Roman" panose="02020603050405020304" pitchFamily="18" charset="0"/>
                <a:cs typeface="Times New Roman" panose="02020603050405020304" pitchFamily="18" charset="0"/>
              </a:rPr>
              <a:t>ộ </a:t>
            </a:r>
            <a:r>
              <a:rPr lang="vi-VN" sz="2800" dirty="0">
                <a:latin typeface="Times New Roman" panose="02020603050405020304" pitchFamily="18" charset="0"/>
                <a:cs typeface="Times New Roman" panose="02020603050405020304" pitchFamily="18" charset="0"/>
              </a:rPr>
              <a:t>chuyên môn đáp ứng yêu cầu công việc; có tính thần hợp tác và ý thức tuân thủ quy trình kĩ thuật và công </a:t>
            </a:r>
            <a:r>
              <a:rPr lang="vi-VN" sz="2800" dirty="0" smtClean="0">
                <a:latin typeface="Times New Roman" panose="02020603050405020304" pitchFamily="18" charset="0"/>
                <a:cs typeface="Times New Roman" panose="02020603050405020304" pitchFamily="18" charset="0"/>
              </a:rPr>
              <a:t>nghệ</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342900" indent="-342900">
              <a:buFontTx/>
              <a:buChar char="-"/>
            </a:pP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lực</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có kiến thức chuyên môn về an toàn điện, kĩ thuật điện</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thiết kế mạng </a:t>
            </a:r>
            <a:r>
              <a:rPr lang="vi-VN" sz="2800" dirty="0" smtClean="0">
                <a:latin typeface="Times New Roman" panose="02020603050405020304" pitchFamily="18" charset="0"/>
                <a:cs typeface="Times New Roman" panose="02020603050405020304" pitchFamily="18" charset="0"/>
              </a:rPr>
              <a:t>điện</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sử dụng thành thạo thiết bị đo lường điện; có kĩ năng lắp đặt, bảo dưỡng và sửa chữa các hệ thống, thiết bị điện; có tư duy sáng tạo trong tư </a:t>
            </a:r>
            <a:r>
              <a:rPr lang="vi-VN" sz="2800" dirty="0" smtClean="0">
                <a:latin typeface="Times New Roman" panose="02020603050405020304" pitchFamily="18" charset="0"/>
                <a:cs typeface="Times New Roman" panose="02020603050405020304" pitchFamily="18" charset="0"/>
              </a:rPr>
              <a:t>vấn</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342900" indent="-342900">
              <a:buFontTx/>
              <a:buChar char="-"/>
            </a:pP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khỏe</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có </a:t>
            </a:r>
            <a:r>
              <a:rPr lang="vi-VN" sz="2800" dirty="0">
                <a:latin typeface="Times New Roman" panose="02020603050405020304" pitchFamily="18" charset="0"/>
                <a:cs typeface="Times New Roman" panose="02020603050405020304" pitchFamily="18" charset="0"/>
              </a:rPr>
              <a:t>sức khỏe tốt, không mắc bệnh về tim mạch, huyết áp và thấp khớp.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75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DELL\Downloads\image_27442.png"/>
          <p:cNvPicPr/>
          <p:nvPr/>
        </p:nvPicPr>
        <p:blipFill>
          <a:blip r:embed="rId2">
            <a:extLst>
              <a:ext uri="{28A0092B-C50C-407E-A947-70E740481C1C}">
                <a14:useLocalDpi xmlns:a14="http://schemas.microsoft.com/office/drawing/2010/main" val="0"/>
              </a:ext>
            </a:extLst>
          </a:blip>
          <a:srcRect/>
          <a:stretch>
            <a:fillRect/>
          </a:stretch>
        </p:blipFill>
        <p:spPr bwMode="auto">
          <a:xfrm>
            <a:off x="275372" y="166359"/>
            <a:ext cx="4903118" cy="5152090"/>
          </a:xfrm>
          <a:prstGeom prst="rect">
            <a:avLst/>
          </a:prstGeom>
          <a:noFill/>
          <a:ln>
            <a:noFill/>
          </a:ln>
        </p:spPr>
      </p:pic>
      <p:sp>
        <p:nvSpPr>
          <p:cNvPr id="3" name="Rectangle 2"/>
          <p:cNvSpPr/>
          <p:nvPr/>
        </p:nvSpPr>
        <p:spPr>
          <a:xfrm>
            <a:off x="5262465" y="166359"/>
            <a:ext cx="6447455" cy="1815882"/>
          </a:xfrm>
          <a:prstGeom prst="rect">
            <a:avLst/>
          </a:prstGeom>
        </p:spPr>
        <p:txBody>
          <a:bodyPr wrap="square">
            <a:spAutoFit/>
          </a:bodyPr>
          <a:lstStyle/>
          <a:p>
            <a:pPr>
              <a:spcAft>
                <a:spcPts val="0"/>
              </a:spcAft>
              <a:tabLst>
                <a:tab pos="2181225" algn="l"/>
              </a:tabLst>
            </a:pPr>
            <a:r>
              <a:rPr lang="vi-VN" sz="2800" b="1" dirty="0">
                <a:solidFill>
                  <a:srgbClr val="0000FF"/>
                </a:solidFill>
                <a:latin typeface="Times New Roman" panose="02020603050405020304" pitchFamily="18" charset="0"/>
                <a:ea typeface="Times New Roman" panose="02020603050405020304" pitchFamily="18" charset="0"/>
              </a:rPr>
              <a:t>1</a:t>
            </a:r>
            <a:r>
              <a:rPr lang="vi-VN" sz="2800" b="1" dirty="0" smtClean="0">
                <a:solidFill>
                  <a:srgbClr val="0000FF"/>
                </a:solidFill>
                <a:latin typeface="Times New Roman" panose="02020603050405020304" pitchFamily="18" charset="0"/>
                <a:ea typeface="Times New Roman" panose="02020603050405020304" pitchFamily="18" charset="0"/>
              </a:rPr>
              <a:t>. </a:t>
            </a:r>
            <a:r>
              <a:rPr lang="en-US" sz="2800" b="1" dirty="0" err="1" smtClean="0">
                <a:solidFill>
                  <a:srgbClr val="0000FF"/>
                </a:solidFill>
                <a:latin typeface="Times New Roman" panose="02020603050405020304" pitchFamily="18" charset="0"/>
                <a:ea typeface="Times New Roman" panose="02020603050405020304" pitchFamily="18" charset="0"/>
              </a:rPr>
              <a:t>Hãy</a:t>
            </a:r>
            <a:r>
              <a:rPr lang="en-US" sz="2800" b="1" dirty="0" smtClean="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kể</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tên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một</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số</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công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việc</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liên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quan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đến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lắp</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đặt</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mạng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điện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nhà</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mà</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em</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biết</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Em</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có</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khả</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năng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thực</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hiện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những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công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việc</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nào</a:t>
            </a:r>
            <a:r>
              <a:rPr lang="en-US" sz="2800" b="1" dirty="0">
                <a:solidFill>
                  <a:srgbClr val="0000FF"/>
                </a:solidFill>
                <a:latin typeface="Times New Roman" panose="02020603050405020304" pitchFamily="18" charset="0"/>
                <a:ea typeface="Times New Roman" panose="02020603050405020304" pitchFamily="18" charset="0"/>
              </a:rPr>
              <a:t>?</a:t>
            </a:r>
            <a:endParaRPr lang="en-US" sz="28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218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4672" y="365760"/>
            <a:ext cx="11094285" cy="5693866"/>
          </a:xfrm>
          <a:prstGeom prst="rect">
            <a:avLst/>
          </a:prstGeom>
        </p:spPr>
        <p:txBody>
          <a:bodyPr wrap="square">
            <a:spAutoFit/>
          </a:bodyPr>
          <a:lstStyle/>
          <a:p>
            <a:pPr>
              <a:spcAft>
                <a:spcPts val="0"/>
              </a:spcAft>
            </a:pPr>
            <a:r>
              <a:rPr lang="vi-VN" sz="2800" dirty="0">
                <a:latin typeface="Times New Roman" panose="02020603050405020304" pitchFamily="18" charset="0"/>
                <a:ea typeface="Times New Roman" panose="02020603050405020304" pitchFamily="18" charset="0"/>
              </a:rPr>
              <a:t>1.</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Dưới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đặt</a:t>
            </a:r>
            <a:r>
              <a:rPr lang="en-US" sz="2800" dirty="0">
                <a:latin typeface="Times New Roman" panose="02020603050405020304" pitchFamily="18" charset="0"/>
                <a:ea typeface="Times New Roman" panose="02020603050405020304" pitchFamily="18" charset="0"/>
              </a:rPr>
              <a:t> ổ </a:t>
            </a:r>
            <a:r>
              <a:rPr lang="en-US" sz="2800" dirty="0" err="1">
                <a:latin typeface="Times New Roman" panose="02020603050405020304" pitchFamily="18" charset="0"/>
                <a:ea typeface="Times New Roman" panose="02020603050405020304" pitchFamily="18" charset="0"/>
              </a:rPr>
              <a:t>cắm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gồm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ổ </a:t>
            </a:r>
            <a:r>
              <a:rPr lang="en-US" sz="2800" dirty="0" err="1">
                <a:latin typeface="Times New Roman" panose="02020603050405020304" pitchFamily="18" charset="0"/>
                <a:ea typeface="Times New Roman" panose="02020603050405020304" pitchFamily="18" charset="0"/>
              </a:rPr>
              <a:t>cắm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đèn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đèn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gồm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đèn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gồm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đèn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đèn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đèn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đèn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dẫn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dẫn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nguồn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aptomat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aptomat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bảo</a:t>
            </a:r>
            <a:r>
              <a:rPr lang="en-US" sz="2800" dirty="0">
                <a:latin typeface="Times New Roman" panose="02020603050405020304" pitchFamily="18" charset="0"/>
                <a:ea typeface="Times New Roman" panose="02020603050405020304" pitchFamily="18" charset="0"/>
              </a:rPr>
              <a:t> an </a:t>
            </a:r>
            <a:r>
              <a:rPr lang="en-US" sz="2800" dirty="0" err="1">
                <a:latin typeface="Times New Roman" panose="02020603050405020304" pitchFamily="18" charset="0"/>
                <a:ea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hỏng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ổn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744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94" y="0"/>
            <a:ext cx="8307354" cy="646331"/>
          </a:xfrm>
          <a:prstGeom prst="rect">
            <a:avLst/>
          </a:prstGeom>
        </p:spPr>
        <p:txBody>
          <a:bodyPr wrap="square">
            <a:spAutoFit/>
          </a:bodyPr>
          <a:lstStyle/>
          <a:p>
            <a:pPr>
              <a:spcAft>
                <a:spcPts val="0"/>
              </a:spcAft>
            </a:pPr>
            <a:r>
              <a:rPr lang="vi-VN" i="1">
                <a:solidFill>
                  <a:srgbClr val="000000"/>
                </a:solidFill>
                <a:latin typeface="Times New Roman" panose="02020603050405020304" pitchFamily="18" charset="0"/>
                <a:ea typeface="Times New Roman" panose="02020603050405020304" pitchFamily="18" charset="0"/>
              </a:rPr>
              <a:t>Bảng 7.1. Minh hoạt bảng tiêu chí đánh giá mức độ phù hợp về khả năng, sở thích của bản thân đối với ngành nghề liên quan đến lắp đặt mạng điện trong nhà</a:t>
            </a:r>
            <a:endParaRPr lang="en-US" sz="16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83759356"/>
              </p:ext>
            </p:extLst>
          </p:nvPr>
        </p:nvGraphicFramePr>
        <p:xfrm>
          <a:off x="211494" y="646331"/>
          <a:ext cx="8230772" cy="5895474"/>
        </p:xfrm>
        <a:graphic>
          <a:graphicData uri="http://schemas.openxmlformats.org/drawingml/2006/table">
            <a:tbl>
              <a:tblPr firstRow="1" firstCol="1" bandRow="1"/>
              <a:tblGrid>
                <a:gridCol w="996603">
                  <a:extLst>
                    <a:ext uri="{9D8B030D-6E8A-4147-A177-3AD203B41FA5}">
                      <a16:colId xmlns:a16="http://schemas.microsoft.com/office/drawing/2014/main" val="1618045412"/>
                    </a:ext>
                  </a:extLst>
                </a:gridCol>
                <a:gridCol w="3379853">
                  <a:extLst>
                    <a:ext uri="{9D8B030D-6E8A-4147-A177-3AD203B41FA5}">
                      <a16:colId xmlns:a16="http://schemas.microsoft.com/office/drawing/2014/main" val="3141416215"/>
                    </a:ext>
                  </a:extLst>
                </a:gridCol>
                <a:gridCol w="996603">
                  <a:extLst>
                    <a:ext uri="{9D8B030D-6E8A-4147-A177-3AD203B41FA5}">
                      <a16:colId xmlns:a16="http://schemas.microsoft.com/office/drawing/2014/main" val="2595131849"/>
                    </a:ext>
                  </a:extLst>
                </a:gridCol>
                <a:gridCol w="900461">
                  <a:extLst>
                    <a:ext uri="{9D8B030D-6E8A-4147-A177-3AD203B41FA5}">
                      <a16:colId xmlns:a16="http://schemas.microsoft.com/office/drawing/2014/main" val="2910191225"/>
                    </a:ext>
                  </a:extLst>
                </a:gridCol>
                <a:gridCol w="978626">
                  <a:extLst>
                    <a:ext uri="{9D8B030D-6E8A-4147-A177-3AD203B41FA5}">
                      <a16:colId xmlns:a16="http://schemas.microsoft.com/office/drawing/2014/main" val="1968375706"/>
                    </a:ext>
                  </a:extLst>
                </a:gridCol>
                <a:gridCol w="978626">
                  <a:extLst>
                    <a:ext uri="{9D8B030D-6E8A-4147-A177-3AD203B41FA5}">
                      <a16:colId xmlns:a16="http://schemas.microsoft.com/office/drawing/2014/main" val="788706247"/>
                    </a:ext>
                  </a:extLst>
                </a:gridCol>
              </a:tblGrid>
              <a:tr h="102268">
                <a:tc rowSpan="2">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đánh giá</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 độ phù hợp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798244"/>
                  </a:ext>
                </a:extLst>
              </a:tr>
              <a:tr h="511342">
                <a:tc vMerge="1">
                  <a:txBody>
                    <a:bodyPr/>
                    <a:lstStyle/>
                    <a:p>
                      <a:endParaRPr lang="en-US"/>
                    </a:p>
                  </a:txBody>
                  <a:tcPr/>
                </a:tc>
                <a:tc vMerge="1">
                  <a:txBody>
                    <a:bodyPr/>
                    <a:lstStyle/>
                    <a:p>
                      <a:endParaRPr lang="en-US"/>
                    </a:p>
                  </a:txBody>
                  <a:tcPr/>
                </a:tc>
                <a:tc>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 hợp hoàn toàn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 hợp phần lớn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 hợp một phần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 toàn không phù hợp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85966"/>
                  </a:ext>
                </a:extLst>
              </a:tr>
              <a:tr h="102268">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58031"/>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quan sát và tìm hiểu về các đồ dùng, thiết bị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533254"/>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các hoạt động thiết kế, lắp ráp mạch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807957"/>
                  </a:ext>
                </a:extLst>
              </a:tr>
              <a:tr h="306805">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tìm hiểu và thích tham gia vào các hoạt động sửa chữa, bảo dưỡng các đồ dùng, thiết bị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24349"/>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làm các công việc ở trong nhà hơn ngoài trời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730796"/>
                  </a:ext>
                </a:extLst>
              </a:tr>
              <a:tr h="306805">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các công việc đòi hỏi tính cẩn thận, chăm chỉ, trách nhiệm và tuân thủ quy trình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410322"/>
                  </a:ext>
                </a:extLst>
              </a:tr>
              <a:tr h="102268">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các công việc đòi hỏi sự sáng tạo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567897"/>
                  </a:ext>
                </a:extLst>
              </a:tr>
              <a:tr h="102268">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luyện tập thể thao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175049"/>
                  </a:ext>
                </a:extLst>
              </a:tr>
              <a:tr h="102268">
                <a:tc>
                  <a:txBody>
                    <a:bodyPr/>
                    <a:lstStyle/>
                    <a:p>
                      <a:pPr algn="ct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321176"/>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sử dụng được các đồ dùng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500340"/>
                  </a:ext>
                </a:extLst>
              </a:tr>
              <a:tr h="306805">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đề xuất được phương án thiết kế, lắp đặt hợp lí cho một mạng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251445"/>
                  </a:ext>
                </a:extLst>
              </a:tr>
              <a:tr h="409074">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sử dụng được một số thiết bị đo lường đinej và có thể tự bảo dưỡng, sửa chữa đơn giản một thiết bị, đồ dùng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70977"/>
                  </a:ext>
                </a:extLst>
              </a:tr>
              <a:tr h="102268">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làm việc trong nhà thường xuyên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363785"/>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người cẩn thận, chăm chỉ, trách nhiệm và tuân thủ quy trình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352188"/>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khả năng sáng tạo để tìm ra các giải pháp mới trong xử lí công việc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455202"/>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làm các công việc nặng nhọc, đỏi hỏi sức khỏe tốt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8973981"/>
                  </a:ext>
                </a:extLst>
              </a:tr>
            </a:tbl>
          </a:graphicData>
        </a:graphic>
      </p:graphicFrame>
      <p:pic>
        <p:nvPicPr>
          <p:cNvPr id="5" name="Picture 4"/>
          <p:cNvPicPr>
            <a:picLocks noChangeAspect="1"/>
          </p:cNvPicPr>
          <p:nvPr/>
        </p:nvPicPr>
        <p:blipFill>
          <a:blip r:embed="rId2"/>
          <a:stretch>
            <a:fillRect/>
          </a:stretch>
        </p:blipFill>
        <p:spPr>
          <a:xfrm>
            <a:off x="8518848" y="795563"/>
            <a:ext cx="3592287" cy="3085972"/>
          </a:xfrm>
          <a:prstGeom prst="rect">
            <a:avLst/>
          </a:prstGeom>
        </p:spPr>
      </p:pic>
    </p:spTree>
    <p:extLst>
      <p:ext uri="{BB962C8B-B14F-4D97-AF65-F5344CB8AC3E}">
        <p14:creationId xmlns:p14="http://schemas.microsoft.com/office/powerpoint/2010/main" val="1979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182347"/>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7</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921642"/>
            <a:ext cx="10954140"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IV.</a:t>
            </a:r>
            <a:r>
              <a:rPr lang="vi-VN" sz="2400" b="1" i="1">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Đánh giá khả năng và sở thích của bản thân đối với một số ngành nghề liên quan đến lắp đặt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Tìm hiểu vai trò, vị trí của ngành nghề, tìm hiểu đặc điểm, yêu cầu của ngành nghề liên quan đến lắp đặt mạng điện tỏng nhà đối với người lao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Tự đánh giá khả năng, sở thích của bản thân xem có phù hợp với đặc điểm và yêu cầu đối với người lao động làm trong ngành ngề liên quan đến lắp đặt mạng điện trong nhà thông qua bảng tiêu chí 7.1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228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Tự đánh giá khả năng và sở thích của bản thân có phù hợp với ngành nghề liên quan đến lắp đặt mạng điện trong nhà theo Bảng 7.1, sau đó chia sẻ với các bạn trước lớp. </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02845" y="434946"/>
            <a:ext cx="10835131" cy="1200329"/>
          </a:xfrm>
          <a:prstGeom prst="rect">
            <a:avLst/>
          </a:prstGeom>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Dựa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việc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đánh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giá</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sở</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thích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khả</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năng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đối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liên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quan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đến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lắp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đặt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mạng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điện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hãy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dựng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kế</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hoạch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học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tập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bản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đáp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ứng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được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yêu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cầu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một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em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thích</a:t>
            </a:r>
            <a:r>
              <a:rPr lang="en-US" sz="2400" b="1" dirty="0">
                <a:solidFill>
                  <a:srgbClr val="0000FF"/>
                </a:solidFill>
                <a:latin typeface="Times New Roman" panose="02020603050405020304" pitchFamily="18" charset="0"/>
                <a:cs typeface="Times New Roman" panose="02020603050405020304" pitchFamily="18" charset="0"/>
              </a:rPr>
              <a:t>.</a:t>
            </a:r>
          </a:p>
        </p:txBody>
      </p:sp>
      <p:sp>
        <p:nvSpPr>
          <p:cNvPr id="5" name="Rectangle 4"/>
          <p:cNvSpPr/>
          <p:nvPr/>
        </p:nvSpPr>
        <p:spPr>
          <a:xfrm>
            <a:off x="258364" y="1635275"/>
            <a:ext cx="11400236" cy="5693866"/>
          </a:xfrm>
          <a:prstGeom prst="rect">
            <a:avLst/>
          </a:prstGeom>
        </p:spPr>
        <p:txBody>
          <a:bodyPr wrap="square">
            <a:spAutoFit/>
          </a:bodyPr>
          <a:lstStyle/>
          <a:p>
            <a:pPr>
              <a:spcAft>
                <a:spcPts val="0"/>
              </a:spcAft>
            </a:pP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Dựa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dưới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rPr>
              <a:t>: </a:t>
            </a:r>
            <a:endParaRPr lang="en-US" sz="2800" dirty="0" smtClean="0">
              <a:latin typeface="Times New Roman" panose="02020603050405020304" pitchFamily="18" charset="0"/>
              <a:ea typeface="Times New Roman" panose="02020603050405020304" pitchFamily="18" charset="0"/>
            </a:endParaRPr>
          </a:p>
          <a:p>
            <a:pPr marL="342900" indent="-342900">
              <a:spcAft>
                <a:spcPts val="0"/>
              </a:spcAft>
              <a:buFontTx/>
              <a:buChar char="-"/>
            </a:pPr>
            <a:r>
              <a:rPr lang="en-US" sz="2800" b="1" dirty="0" err="1" smtClean="0">
                <a:latin typeface="Times New Roman" panose="02020603050405020304" pitchFamily="18" charset="0"/>
                <a:ea typeface="Times New Roman" panose="02020603050405020304" pitchFamily="18" charset="0"/>
              </a:rPr>
              <a:t>Nắm</a:t>
            </a:r>
            <a:r>
              <a:rPr lang="en-US" sz="2800" b="1" dirty="0" smtClean="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vững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kiến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thức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bản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Bắt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chúng</a:t>
            </a:r>
            <a:r>
              <a:rPr lang="en-US" sz="2800" dirty="0" smtClean="0">
                <a:latin typeface="Times New Roman" panose="02020603050405020304" pitchFamily="18" charset="0"/>
                <a:ea typeface="Times New Roman" panose="02020603050405020304" pitchFamily="18" charset="0"/>
              </a:rPr>
              <a:t>.</a:t>
            </a:r>
          </a:p>
          <a:p>
            <a:pPr>
              <a:spcAft>
                <a:spcPts val="0"/>
              </a:spcAft>
            </a:pPr>
            <a:r>
              <a:rPr lang="en-US" sz="2800" dirty="0" smtClean="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Học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năng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lắp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đặt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nối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khóa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an </a:t>
            </a:r>
            <a:r>
              <a:rPr lang="en-US" sz="2800" dirty="0" err="1">
                <a:latin typeface="Times New Roman" panose="02020603050405020304" pitchFamily="18" charset="0"/>
                <a:ea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smtClean="0">
                <a:latin typeface="Times New Roman" panose="02020603050405020304" pitchFamily="18" charset="0"/>
                <a:ea typeface="Times New Roman" panose="02020603050405020304" pitchFamily="18" charset="0"/>
              </a:rPr>
              <a:t>.</a:t>
            </a:r>
          </a:p>
          <a:p>
            <a:pPr>
              <a:spcAft>
                <a:spcPts val="0"/>
              </a:spcAft>
            </a:pPr>
            <a:r>
              <a:rPr lang="en-US" sz="2800" dirty="0" smtClean="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Tìm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hiểu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định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chuẩn</a:t>
            </a:r>
            <a:r>
              <a:rPr lang="en-US" sz="2800" b="1" dirty="0">
                <a:latin typeface="Times New Roman" panose="02020603050405020304" pitchFamily="18" charset="0"/>
                <a:ea typeface="Times New Roman" panose="02020603050405020304" pitchFamily="18" charset="0"/>
              </a:rPr>
              <a:t> an </a:t>
            </a:r>
            <a:r>
              <a:rPr lang="en-US" sz="2800" b="1" dirty="0" err="1">
                <a:latin typeface="Times New Roman" panose="02020603050405020304" pitchFamily="18" charset="0"/>
                <a:ea typeface="Times New Roman" panose="02020603050405020304" pitchFamily="18" charset="0"/>
              </a:rPr>
              <a:t>toàn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rõ</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chuẩn</a:t>
            </a:r>
            <a:r>
              <a:rPr lang="en-US" sz="2800" dirty="0">
                <a:latin typeface="Times New Roman" panose="02020603050405020304" pitchFamily="18" charset="0"/>
                <a:ea typeface="Times New Roman" panose="02020603050405020304" pitchFamily="18" charset="0"/>
              </a:rPr>
              <a:t> an </a:t>
            </a:r>
            <a:r>
              <a:rPr lang="en-US" sz="2800" dirty="0" err="1">
                <a:latin typeface="Times New Roman" panose="02020603050405020304" pitchFamily="18" charset="0"/>
                <a:ea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lĩnh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an </a:t>
            </a:r>
            <a:r>
              <a:rPr lang="en-US" sz="2800" dirty="0" err="1">
                <a:latin typeface="Times New Roman" panose="02020603050405020304" pitchFamily="18" charset="0"/>
                <a:ea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smtClean="0">
                <a:latin typeface="Times New Roman" panose="02020603050405020304" pitchFamily="18" charset="0"/>
                <a:ea typeface="Times New Roman" panose="02020603050405020304" pitchFamily="18" charset="0"/>
              </a:rPr>
              <a:t>.</a:t>
            </a:r>
          </a:p>
          <a:p>
            <a:pPr>
              <a:spcAft>
                <a:spcPts val="0"/>
              </a:spcAft>
            </a:pPr>
            <a:r>
              <a:rPr lang="en-US" sz="2800" dirty="0" smtClean="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905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5" name="Rectangle 4"/>
          <p:cNvSpPr/>
          <p:nvPr/>
        </p:nvSpPr>
        <p:spPr>
          <a:xfrm>
            <a:off x="258364" y="2044003"/>
            <a:ext cx="11124092" cy="1384995"/>
          </a:xfrm>
          <a:prstGeom prst="rect">
            <a:avLst/>
          </a:prstGeom>
        </p:spPr>
        <p:txBody>
          <a:bodyPr wrap="square">
            <a:spAutoFit/>
          </a:bodyPr>
          <a:lstStyle/>
          <a:p>
            <a:pPr>
              <a:spcAft>
                <a:spcPts val="0"/>
              </a:spcAft>
            </a:pPr>
            <a:r>
              <a:rPr lang="en-US" sz="2800" dirty="0" smtClean="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Phát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triển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năng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triển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nhóm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quyết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2" name="Rectangle 1"/>
          <p:cNvSpPr/>
          <p:nvPr/>
        </p:nvSpPr>
        <p:spPr>
          <a:xfrm>
            <a:off x="405384" y="532352"/>
            <a:ext cx="10677144" cy="1815882"/>
          </a:xfrm>
          <a:prstGeom prst="rect">
            <a:avLst/>
          </a:prstGeom>
        </p:spPr>
        <p:txBody>
          <a:bodyPr wrap="square">
            <a:spAutoFit/>
          </a:bodyPr>
          <a:lstStyle/>
          <a:p>
            <a:pPr>
              <a:spcAft>
                <a:spcPts val="0"/>
              </a:spcAft>
            </a:pPr>
            <a:r>
              <a:rPr lang="en-US" sz="2800" b="1" dirty="0" err="1">
                <a:latin typeface="Times New Roman" panose="02020603050405020304" pitchFamily="18" charset="0"/>
                <a:ea typeface="Times New Roman" panose="02020603050405020304" pitchFamily="18" charset="0"/>
              </a:rPr>
              <a:t>Thực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hành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trải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nghiệm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kiếm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nghiệm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lĩnh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835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0964" y="166402"/>
            <a:ext cx="10839236" cy="6124754"/>
          </a:xfrm>
          <a:prstGeom prst="rect">
            <a:avLst/>
          </a:prstGeom>
        </p:spPr>
        <p:txBody>
          <a:bodyPr wrap="square">
            <a:spAutoFit/>
          </a:bodyPr>
          <a:lstStyle/>
          <a:p>
            <a:pPr>
              <a:spcAft>
                <a:spcPts val="0"/>
              </a:spcAft>
            </a:pPr>
            <a:r>
              <a:rPr lang="en-US" sz="2800" b="1" dirty="0" err="1">
                <a:latin typeface="Times New Roman" panose="02020603050405020304" pitchFamily="18" charset="0"/>
                <a:ea typeface="Times New Roman" panose="02020603050405020304" pitchFamily="18" charset="0"/>
              </a:rPr>
              <a:t>Yêu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cầu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đối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với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thợ</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điện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lắp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đặt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thiết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bị</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đóng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cắt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mạng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điện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bao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gồm</a:t>
            </a:r>
            <a:r>
              <a:rPr lang="en-US" sz="2800" b="1" dirty="0">
                <a:latin typeface="Times New Roman" panose="02020603050405020304" pitchFamily="18" charset="0"/>
                <a:ea typeface="Times New Roman" panose="02020603050405020304" pitchFamily="18" charset="0"/>
              </a:rPr>
              <a:t>:</a:t>
            </a:r>
          </a:p>
          <a:p>
            <a:pPr>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latin typeface="Times New Roman" panose="02020603050405020304" pitchFamily="18" charset="0"/>
                <a:ea typeface="Times New Roman" panose="02020603050405020304" pitchFamily="18" charset="0"/>
              </a:rPr>
              <a:t>Hiểu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biết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thống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điện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thợ</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điện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cần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kiến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thức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vững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hoạt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động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thống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điện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loại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thiết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bị</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điện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nối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chúng</a:t>
            </a:r>
            <a:endParaRPr lang="en-US" sz="2800" b="1" dirty="0">
              <a:latin typeface="Times New Roman" panose="02020603050405020304" pitchFamily="18" charset="0"/>
              <a:ea typeface="Times New Roman" panose="02020603050405020304" pitchFamily="18" charset="0"/>
            </a:endParaRPr>
          </a:p>
          <a:p>
            <a:pPr>
              <a:spcAft>
                <a:spcPts val="0"/>
              </a:spcAft>
            </a:pPr>
            <a:r>
              <a:rPr lang="en-US" sz="2800" b="1" dirty="0">
                <a:latin typeface="Times New Roman" panose="02020603050405020304" pitchFamily="18" charset="0"/>
                <a:ea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rPr>
              <a:t>Tuân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thủ</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định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chuẩn</a:t>
            </a:r>
            <a:r>
              <a:rPr lang="en-US" sz="2800" b="1" dirty="0">
                <a:latin typeface="Times New Roman" panose="02020603050405020304" pitchFamily="18" charset="0"/>
                <a:ea typeface="Times New Roman" panose="02020603050405020304" pitchFamily="18" charset="0"/>
              </a:rPr>
              <a:t> an </a:t>
            </a:r>
            <a:r>
              <a:rPr lang="en-US" sz="2800" b="1" dirty="0" err="1">
                <a:latin typeface="Times New Roman" panose="02020603050405020304" pitchFamily="18" charset="0"/>
                <a:ea typeface="Times New Roman" panose="02020603050405020304" pitchFamily="18" charset="0"/>
              </a:rPr>
              <a:t>toàn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Phải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tuân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thủ</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định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chuẩn</a:t>
            </a:r>
            <a:r>
              <a:rPr lang="en-US" sz="2800" b="1" dirty="0">
                <a:latin typeface="Times New Roman" panose="02020603050405020304" pitchFamily="18" charset="0"/>
                <a:ea typeface="Times New Roman" panose="02020603050405020304" pitchFamily="18" charset="0"/>
              </a:rPr>
              <a:t> an </a:t>
            </a:r>
            <a:r>
              <a:rPr lang="en-US" sz="2800" b="1" dirty="0" err="1">
                <a:latin typeface="Times New Roman" panose="02020603050405020304" pitchFamily="18" charset="0"/>
                <a:ea typeface="Times New Roman" panose="02020603050405020304" pitchFamily="18" charset="0"/>
              </a:rPr>
              <a:t>toàn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lắp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đặt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nối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thiết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bị</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điện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đảm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bảo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tính</a:t>
            </a:r>
            <a:r>
              <a:rPr lang="en-US" sz="2800" b="1" dirty="0">
                <a:latin typeface="Times New Roman" panose="02020603050405020304" pitchFamily="18" charset="0"/>
                <a:ea typeface="Times New Roman" panose="02020603050405020304" pitchFamily="18" charset="0"/>
              </a:rPr>
              <a:t> an </a:t>
            </a:r>
            <a:r>
              <a:rPr lang="en-US" sz="2800" b="1" dirty="0" err="1">
                <a:latin typeface="Times New Roman" panose="02020603050405020304" pitchFamily="18" charset="0"/>
                <a:ea typeface="Times New Roman" panose="02020603050405020304" pitchFamily="18" charset="0"/>
              </a:rPr>
              <a:t>toàn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thống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sử</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dụng</a:t>
            </a:r>
            <a:r>
              <a:rPr lang="en-US" sz="2800" b="1" dirty="0">
                <a:latin typeface="Times New Roman" panose="02020603050405020304" pitchFamily="18" charset="0"/>
                <a:ea typeface="Times New Roman" panose="02020603050405020304" pitchFamily="18" charset="0"/>
              </a:rPr>
              <a:t>.</a:t>
            </a:r>
          </a:p>
          <a:p>
            <a:pPr>
              <a:spcAft>
                <a:spcPts val="0"/>
              </a:spcAft>
            </a:pPr>
            <a:r>
              <a:rPr lang="en-US" sz="2800" b="1" dirty="0">
                <a:latin typeface="Times New Roman" panose="02020603050405020304" pitchFamily="18" charset="0"/>
                <a:ea typeface="Times New Roman" panose="02020603050405020304" pitchFamily="18" charset="0"/>
              </a:rPr>
              <a:t>3. </a:t>
            </a:r>
            <a:r>
              <a:rPr lang="en-US" sz="2800" b="1" dirty="0" err="1">
                <a:latin typeface="Times New Roman" panose="02020603050405020304" pitchFamily="18" charset="0"/>
                <a:ea typeface="Times New Roman" panose="02020603050405020304" pitchFamily="18" charset="0"/>
              </a:rPr>
              <a:t>Kỹ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năng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thực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hành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thuật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năng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thực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hành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thuật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tốt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lắp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đặt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nối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thiết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bị</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đóng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cắt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mạng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điện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một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chính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xác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quả</a:t>
            </a:r>
            <a:r>
              <a:rPr lang="en-US" sz="2800" b="1" dirty="0">
                <a:latin typeface="Times New Roman" panose="02020603050405020304" pitchFamily="18" charset="0"/>
                <a:ea typeface="Times New Roman" panose="02020603050405020304" pitchFamily="18" charset="0"/>
              </a:rPr>
              <a:t>.</a:t>
            </a:r>
          </a:p>
          <a:p>
            <a:pPr>
              <a:spcAft>
                <a:spcPts val="0"/>
              </a:spcAft>
            </a:pPr>
            <a:r>
              <a:rPr lang="en-US" sz="2800" b="1" dirty="0">
                <a:latin typeface="Times New Roman" panose="02020603050405020304" pitchFamily="18" charset="0"/>
                <a:ea typeface="Times New Roman" panose="02020603050405020304" pitchFamily="18" charset="0"/>
              </a:rPr>
              <a:t>4. </a:t>
            </a:r>
            <a:r>
              <a:rPr lang="en-US" sz="2800" b="1" dirty="0" err="1">
                <a:latin typeface="Times New Roman" panose="02020603050405020304" pitchFamily="18" charset="0"/>
                <a:ea typeface="Times New Roman" panose="02020603050405020304" pitchFamily="18" charset="0"/>
              </a:rPr>
              <a:t>Sự</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cẩn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thận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tỉ</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mỉ</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Phải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làm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việc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một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cẩn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thận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tỉ</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mỉ</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đảm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bảo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rằng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nối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lắp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đặt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được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thực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hiện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đúng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không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gây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ra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rủi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ro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thống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điện</a:t>
            </a:r>
            <a:r>
              <a:rPr lang="en-US" sz="2800" b="1" dirty="0">
                <a:latin typeface="Times New Roman" panose="02020603050405020304" pitchFamily="18" charset="0"/>
                <a:ea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20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tìm kiếm thông tin và chia sẻ về một số cơ sở giáo dục nghề nghiệp, đại học có đào tạo về các chuyên ngành liên quan đến lắp đặt mạng điện trong nhà. Đánh giá dựa theo tiêu chí tìm kiếm được các thông tin về tên và vị trí địa lí của cơ sở giáo dục nghề hoặc đại học; các chuyên ngành đào tạo có liên quan; điều kiện tuyển sinh, học phí;...</a:t>
            </a:r>
          </a:p>
        </p:txBody>
      </p:sp>
      <p:sp>
        <p:nvSpPr>
          <p:cNvPr id="2" name="Rectangle 1"/>
          <p:cNvSpPr/>
          <p:nvPr/>
        </p:nvSpPr>
        <p:spPr>
          <a:xfrm>
            <a:off x="1755648" y="2234024"/>
            <a:ext cx="9319789" cy="4524315"/>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rPr>
              <a:t>Một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số</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sở</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dục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có</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đào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chuyên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ngành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liên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quan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đến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lắp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đặt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mạng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nhà</a:t>
            </a:r>
            <a:r>
              <a:rPr lang="en-US" sz="2400" b="1" dirty="0">
                <a:latin typeface="Times New Roman" panose="02020603050405020304" pitchFamily="18" charset="0"/>
                <a:ea typeface="Times New Roman" panose="02020603050405020304" pitchFamily="18" charset="0"/>
              </a:rPr>
              <a:t>:</a:t>
            </a:r>
          </a:p>
          <a:p>
            <a:pPr>
              <a:spcAft>
                <a:spcPts val="0"/>
              </a:spcAft>
            </a:pPr>
            <a:r>
              <a:rPr lang="en-US" sz="2400" b="1" dirty="0">
                <a:latin typeface="Times New Roman" panose="02020603050405020304" pitchFamily="18" charset="0"/>
                <a:ea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Công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lực</a:t>
            </a:r>
            <a:endParaRPr lang="en-US" sz="2400" b="1" dirty="0">
              <a:latin typeface="Times New Roman" panose="02020603050405020304" pitchFamily="18" charset="0"/>
              <a:ea typeface="Times New Roman" panose="02020603050405020304" pitchFamily="18" charset="0"/>
            </a:endParaRPr>
          </a:p>
          <a:p>
            <a:pPr>
              <a:spcAft>
                <a:spcPts val="0"/>
              </a:spcAft>
            </a:pPr>
            <a:r>
              <a:rPr lang="en-US" sz="2400" b="1" dirty="0">
                <a:latin typeface="Times New Roman" panose="02020603050405020304" pitchFamily="18" charset="0"/>
                <a:ea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khoa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Nội</a:t>
            </a:r>
            <a:endParaRPr lang="en-US" sz="2400" b="1" dirty="0">
              <a:latin typeface="Times New Roman" panose="02020603050405020304" pitchFamily="18" charset="0"/>
              <a:ea typeface="Times New Roman" panose="02020603050405020304" pitchFamily="18" charset="0"/>
            </a:endParaRPr>
          </a:p>
          <a:p>
            <a:pPr>
              <a:spcAft>
                <a:spcPts val="0"/>
              </a:spcAft>
            </a:pPr>
            <a:r>
              <a:rPr lang="en-US" sz="2400" b="1" dirty="0">
                <a:latin typeface="Times New Roman" panose="02020603050405020304" pitchFamily="18" charset="0"/>
                <a:ea typeface="Times New Roman" panose="02020603050405020304" pitchFamily="18" charset="0"/>
              </a:rPr>
              <a:t>3.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Công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Bưu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chính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Viễn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thông</a:t>
            </a:r>
            <a:endParaRPr lang="en-US" sz="2400" b="1" dirty="0">
              <a:latin typeface="Times New Roman" panose="02020603050405020304" pitchFamily="18" charset="0"/>
              <a:ea typeface="Times New Roman" panose="02020603050405020304" pitchFamily="18" charset="0"/>
            </a:endParaRPr>
          </a:p>
          <a:p>
            <a:pPr>
              <a:spcAft>
                <a:spcPts val="0"/>
              </a:spcAft>
            </a:pPr>
            <a:r>
              <a:rPr lang="en-US" sz="2400" b="1" dirty="0">
                <a:latin typeface="Times New Roman" panose="02020603050405020304" pitchFamily="18" charset="0"/>
                <a:ea typeface="Times New Roman" panose="02020603050405020304" pitchFamily="18" charset="0"/>
              </a:rPr>
              <a:t>4. </a:t>
            </a:r>
            <a:r>
              <a:rPr lang="en-US" sz="2400" b="1" dirty="0" err="1">
                <a:latin typeface="Times New Roman" panose="02020603050405020304" pitchFamily="18" charset="0"/>
                <a:ea typeface="Times New Roman" panose="02020603050405020304" pitchFamily="18" charset="0"/>
              </a:rPr>
              <a:t>Trường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Công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Nội</a:t>
            </a:r>
            <a:endParaRPr lang="en-US" sz="2400" b="1" dirty="0">
              <a:latin typeface="Times New Roman" panose="02020603050405020304" pitchFamily="18" charset="0"/>
              <a:ea typeface="Times New Roman" panose="02020603050405020304" pitchFamily="18" charset="0"/>
            </a:endParaRPr>
          </a:p>
          <a:p>
            <a:pPr>
              <a:spcAft>
                <a:spcPts val="0"/>
              </a:spcAft>
            </a:pPr>
            <a:r>
              <a:rPr lang="en-US" sz="2400" b="1" dirty="0">
                <a:latin typeface="Times New Roman" panose="02020603050405020304" pitchFamily="18" charset="0"/>
                <a:ea typeface="Times New Roman" panose="02020603050405020304" pitchFamily="18" charset="0"/>
              </a:rPr>
              <a:t>5. </a:t>
            </a:r>
            <a:r>
              <a:rPr lang="en-US" sz="2400" b="1" dirty="0" err="1">
                <a:latin typeface="Times New Roman" panose="02020603050405020304" pitchFamily="18" charset="0"/>
                <a:ea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Mỏ</a:t>
            </a:r>
            <a:r>
              <a:rPr lang="en-US" sz="2400" b="1" dirty="0">
                <a:latin typeface="Times New Roman" panose="02020603050405020304" pitchFamily="18" charset="0"/>
                <a:ea typeface="Times New Roman" panose="02020603050405020304" pitchFamily="18" charset="0"/>
              </a:rPr>
              <a:t> - </a:t>
            </a:r>
            <a:r>
              <a:rPr lang="en-US" sz="2400" b="1" dirty="0" err="1">
                <a:latin typeface="Times New Roman" panose="02020603050405020304" pitchFamily="18" charset="0"/>
                <a:ea typeface="Times New Roman" panose="02020603050405020304" pitchFamily="18" charset="0"/>
              </a:rPr>
              <a:t>Địa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chất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Nội</a:t>
            </a:r>
            <a:endParaRPr lang="en-US" sz="2400" b="1" dirty="0">
              <a:latin typeface="Times New Roman" panose="02020603050405020304" pitchFamily="18" charset="0"/>
              <a:ea typeface="Times New Roman" panose="02020603050405020304" pitchFamily="18" charset="0"/>
            </a:endParaRPr>
          </a:p>
          <a:p>
            <a:pPr>
              <a:spcAft>
                <a:spcPts val="0"/>
              </a:spcAft>
            </a:pPr>
            <a:r>
              <a:rPr lang="en-US" sz="2400" b="1" dirty="0">
                <a:latin typeface="Times New Roman" panose="02020603050405020304" pitchFamily="18" charset="0"/>
                <a:ea typeface="Times New Roman" panose="02020603050405020304" pitchFamily="18" charset="0"/>
              </a:rPr>
              <a:t>6. </a:t>
            </a:r>
            <a:r>
              <a:rPr lang="en-US" sz="2400" b="1" dirty="0" err="1">
                <a:latin typeface="Times New Roman" panose="02020603050405020304" pitchFamily="18" charset="0"/>
                <a:ea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doanh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Công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nghệ</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Nội</a:t>
            </a:r>
            <a:endParaRPr lang="en-US" sz="2400" b="1" dirty="0">
              <a:latin typeface="Times New Roman" panose="02020603050405020304" pitchFamily="18" charset="0"/>
              <a:ea typeface="Times New Roman" panose="02020603050405020304" pitchFamily="18" charset="0"/>
            </a:endParaRPr>
          </a:p>
          <a:p>
            <a:pPr>
              <a:spcAft>
                <a:spcPts val="0"/>
              </a:spcAft>
            </a:pPr>
            <a:r>
              <a:rPr lang="en-US" sz="2400" b="1" dirty="0">
                <a:latin typeface="Times New Roman" panose="02020603050405020304" pitchFamily="18" charset="0"/>
                <a:ea typeface="Times New Roman" panose="02020603050405020304" pitchFamily="18" charset="0"/>
              </a:rPr>
              <a:t>7. </a:t>
            </a:r>
            <a:r>
              <a:rPr lang="en-US" sz="2400" b="1" dirty="0" err="1">
                <a:latin typeface="Times New Roman" panose="02020603050405020304" pitchFamily="18" charset="0"/>
                <a:ea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Thủy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Lợi</a:t>
            </a:r>
            <a:endParaRPr lang="en-US" sz="2400" b="1" dirty="0">
              <a:latin typeface="Times New Roman" panose="02020603050405020304" pitchFamily="18" charset="0"/>
              <a:ea typeface="Times New Roman" panose="02020603050405020304" pitchFamily="18" charset="0"/>
            </a:endParaRPr>
          </a:p>
          <a:p>
            <a:pPr>
              <a:spcAft>
                <a:spcPts val="0"/>
              </a:spcAft>
            </a:pPr>
            <a:r>
              <a:rPr lang="en-US" sz="2400" b="1" dirty="0">
                <a:latin typeface="Times New Roman" panose="02020603050405020304" pitchFamily="18" charset="0"/>
                <a:ea typeface="Times New Roman" panose="02020603050405020304" pitchFamily="18" charset="0"/>
              </a:rPr>
              <a:t>8. </a:t>
            </a:r>
            <a:r>
              <a:rPr lang="en-US" sz="2400" b="1" dirty="0" err="1">
                <a:latin typeface="Times New Roman" panose="02020603050405020304" pitchFamily="18" charset="0"/>
                <a:ea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tế</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Kỹ</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thuật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Công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nghiệp</a:t>
            </a:r>
            <a:endParaRPr lang="en-US" sz="2400" b="1" dirty="0">
              <a:latin typeface="Times New Roman" panose="02020603050405020304" pitchFamily="18" charset="0"/>
              <a:ea typeface="Times New Roman" panose="02020603050405020304" pitchFamily="18" charset="0"/>
            </a:endParaRPr>
          </a:p>
          <a:p>
            <a:pPr>
              <a:spcAft>
                <a:spcPts val="0"/>
              </a:spcAft>
            </a:pPr>
            <a:r>
              <a:rPr lang="en-US" sz="2400" b="1" dirty="0">
                <a:latin typeface="Times New Roman" panose="02020603050405020304" pitchFamily="18" charset="0"/>
                <a:ea typeface="Times New Roman" panose="02020603050405020304" pitchFamily="18" charset="0"/>
              </a:rPr>
              <a:t>9. </a:t>
            </a:r>
            <a:r>
              <a:rPr lang="en-US" sz="2400" b="1" dirty="0" err="1">
                <a:latin typeface="Times New Roman" panose="02020603050405020304" pitchFamily="18" charset="0"/>
                <a:ea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Bách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khoa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Quốc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TP.HCM</a:t>
            </a:r>
            <a:r>
              <a:rPr lang="en-US" sz="2400" b="1" dirty="0">
                <a:latin typeface="Times New Roman" panose="02020603050405020304" pitchFamily="18" charset="0"/>
                <a:ea typeface="Times New Roman" panose="02020603050405020304" pitchFamily="18" charset="0"/>
              </a:rPr>
              <a:t>)</a:t>
            </a:r>
          </a:p>
          <a:p>
            <a:r>
              <a:rPr lang="en-US" sz="2400" b="1" dirty="0">
                <a:latin typeface="Times New Roman" panose="02020603050405020304" pitchFamily="18" charset="0"/>
                <a:ea typeface="Times New Roman" panose="02020603050405020304" pitchFamily="18" charset="0"/>
              </a:rPr>
              <a:t>10. </a:t>
            </a:r>
            <a:r>
              <a:rPr lang="en-US" sz="2400" b="1" dirty="0" err="1">
                <a:latin typeface="Times New Roman" panose="02020603050405020304" pitchFamily="18" charset="0"/>
                <a:ea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Sư</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phạm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Kỹ</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thuật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TP.HCM</a:t>
            </a:r>
            <a:endParaRPr lang="en-US" sz="2400" b="1" dirty="0"/>
          </a:p>
        </p:txBody>
      </p:sp>
    </p:spTree>
    <p:extLst>
      <p:ext uri="{BB962C8B-B14F-4D97-AF65-F5344CB8AC3E}">
        <p14:creationId xmlns:p14="http://schemas.microsoft.com/office/powerpoint/2010/main" val="231703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8" y="130829"/>
            <a:ext cx="11106538"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cho biết: Trong các ngành nghề dưới đây, ngành nghề nào liên quan tới lắp đặt mạng điện trong nhà: kĩ sư điện, kĩ sư môi trường, thợ lắp đặt mạng điện sản xuất và sinh hoạt, thợ điện, thợ gốm?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53" y="1408923"/>
            <a:ext cx="3806890" cy="2108719"/>
          </a:xfrm>
          <a:prstGeom prst="rect">
            <a:avLst/>
          </a:prstGeom>
        </p:spPr>
      </p:pic>
      <p:sp>
        <p:nvSpPr>
          <p:cNvPr id="3" name="TextBox 2"/>
          <p:cNvSpPr txBox="1"/>
          <p:nvPr/>
        </p:nvSpPr>
        <p:spPr>
          <a:xfrm>
            <a:off x="1455575" y="3517642"/>
            <a:ext cx="1436915"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Kĩ sư điện</a:t>
            </a:r>
            <a:endParaRPr lang="en-US" b="1"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408923"/>
            <a:ext cx="3415004" cy="2108719"/>
          </a:xfrm>
          <a:prstGeom prst="rect">
            <a:avLst/>
          </a:prstGeom>
        </p:spPr>
      </p:pic>
      <p:sp>
        <p:nvSpPr>
          <p:cNvPr id="7" name="TextBox 6"/>
          <p:cNvSpPr txBox="1"/>
          <p:nvPr/>
        </p:nvSpPr>
        <p:spPr>
          <a:xfrm>
            <a:off x="4911012" y="3517642"/>
            <a:ext cx="2945364"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Kĩ sư môi trường</a:t>
            </a:r>
            <a:endParaRPr lang="en-US" b="1" i="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63" y="3858984"/>
            <a:ext cx="3883479" cy="2269573"/>
          </a:xfrm>
          <a:prstGeom prst="rect">
            <a:avLst/>
          </a:prstGeom>
        </p:spPr>
      </p:pic>
      <p:sp>
        <p:nvSpPr>
          <p:cNvPr id="9" name="TextBox 8"/>
          <p:cNvSpPr txBox="1"/>
          <p:nvPr/>
        </p:nvSpPr>
        <p:spPr>
          <a:xfrm>
            <a:off x="427263" y="6230134"/>
            <a:ext cx="3948794"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Thợ lắp đặt mạng điện sản xuất và sinh hoạt</a:t>
            </a:r>
            <a:endParaRPr lang="en-US" b="1" i="1">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4561" y="3988641"/>
            <a:ext cx="3161815" cy="2139915"/>
          </a:xfrm>
          <a:prstGeom prst="rect">
            <a:avLst/>
          </a:prstGeom>
        </p:spPr>
      </p:pic>
      <p:sp>
        <p:nvSpPr>
          <p:cNvPr id="11" name="TextBox 10"/>
          <p:cNvSpPr txBox="1"/>
          <p:nvPr/>
        </p:nvSpPr>
        <p:spPr>
          <a:xfrm>
            <a:off x="5265575" y="6196793"/>
            <a:ext cx="1436915"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a:t>
            </a:r>
            <a:r>
              <a:rPr lang="vi-VN" b="1" i="1" smtClean="0">
                <a:latin typeface="Times New Roman" panose="02020603050405020304" pitchFamily="18" charset="0"/>
                <a:cs typeface="Times New Roman" panose="02020603050405020304" pitchFamily="18" charset="0"/>
              </a:rPr>
              <a:t> điện</a:t>
            </a:r>
            <a:endParaRPr lang="en-US" b="1" i="1">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0112" y="1329519"/>
            <a:ext cx="3770830" cy="2188124"/>
          </a:xfrm>
          <a:prstGeom prst="rect">
            <a:avLst/>
          </a:prstGeom>
        </p:spPr>
      </p:pic>
      <p:sp>
        <p:nvSpPr>
          <p:cNvPr id="13" name="TextBox 12"/>
          <p:cNvSpPr txBox="1"/>
          <p:nvPr/>
        </p:nvSpPr>
        <p:spPr>
          <a:xfrm>
            <a:off x="8832979" y="3562357"/>
            <a:ext cx="2945364"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Thợ gốm</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73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8" y="130829"/>
            <a:ext cx="11106538"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cho biết: Trong các ngành nghề dưới đây, ngành nghề nào liên quan tới lắp đặt mạng điện trong nhà: kĩ sư điện, kĩ sư môi trường, thợ lắp đặt mạng điện sản xuất và sinh hoạt, thợ điện, thợ gốm?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53" y="1408923"/>
            <a:ext cx="3806890" cy="2108719"/>
          </a:xfrm>
          <a:prstGeom prst="rect">
            <a:avLst/>
          </a:prstGeom>
        </p:spPr>
      </p:pic>
      <p:sp>
        <p:nvSpPr>
          <p:cNvPr id="3" name="TextBox 2"/>
          <p:cNvSpPr txBox="1"/>
          <p:nvPr/>
        </p:nvSpPr>
        <p:spPr>
          <a:xfrm>
            <a:off x="1455575" y="3517642"/>
            <a:ext cx="1436915"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Kĩ sư điện</a:t>
            </a:r>
            <a:endParaRPr lang="en-US" b="1"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408923"/>
            <a:ext cx="3415004" cy="2108719"/>
          </a:xfrm>
          <a:prstGeom prst="rect">
            <a:avLst/>
          </a:prstGeom>
        </p:spPr>
      </p:pic>
      <p:sp>
        <p:nvSpPr>
          <p:cNvPr id="7" name="TextBox 6"/>
          <p:cNvSpPr txBox="1"/>
          <p:nvPr/>
        </p:nvSpPr>
        <p:spPr>
          <a:xfrm>
            <a:off x="4911012" y="3517642"/>
            <a:ext cx="2945364"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Kĩ sư môi trường</a:t>
            </a:r>
            <a:endParaRPr lang="en-US" b="1" i="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63" y="3858984"/>
            <a:ext cx="3883479" cy="2269573"/>
          </a:xfrm>
          <a:prstGeom prst="rect">
            <a:avLst/>
          </a:prstGeom>
        </p:spPr>
      </p:pic>
      <p:sp>
        <p:nvSpPr>
          <p:cNvPr id="9" name="TextBox 8"/>
          <p:cNvSpPr txBox="1"/>
          <p:nvPr/>
        </p:nvSpPr>
        <p:spPr>
          <a:xfrm>
            <a:off x="427263" y="6230134"/>
            <a:ext cx="3948794"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Thợ lắp đặt mạng điện sản xuất và sinh hoạt</a:t>
            </a:r>
            <a:endParaRPr lang="en-US" b="1" i="1">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4561" y="3988641"/>
            <a:ext cx="3161815" cy="2139915"/>
          </a:xfrm>
          <a:prstGeom prst="rect">
            <a:avLst/>
          </a:prstGeom>
        </p:spPr>
      </p:pic>
      <p:sp>
        <p:nvSpPr>
          <p:cNvPr id="11" name="TextBox 10"/>
          <p:cNvSpPr txBox="1"/>
          <p:nvPr/>
        </p:nvSpPr>
        <p:spPr>
          <a:xfrm>
            <a:off x="5265575" y="6196793"/>
            <a:ext cx="1436915"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a:t>
            </a:r>
            <a:r>
              <a:rPr lang="vi-VN" b="1" i="1" smtClean="0">
                <a:latin typeface="Times New Roman" panose="02020603050405020304" pitchFamily="18" charset="0"/>
                <a:cs typeface="Times New Roman" panose="02020603050405020304" pitchFamily="18" charset="0"/>
              </a:rPr>
              <a:t> điện</a:t>
            </a:r>
            <a:endParaRPr lang="en-US" b="1" i="1">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0112" y="1329519"/>
            <a:ext cx="3770830" cy="2188124"/>
          </a:xfrm>
          <a:prstGeom prst="rect">
            <a:avLst/>
          </a:prstGeom>
        </p:spPr>
      </p:pic>
      <p:sp>
        <p:nvSpPr>
          <p:cNvPr id="13" name="TextBox 12"/>
          <p:cNvSpPr txBox="1"/>
          <p:nvPr/>
        </p:nvSpPr>
        <p:spPr>
          <a:xfrm>
            <a:off x="8832979" y="3562357"/>
            <a:ext cx="2945364"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Thợ gốm</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8378890" y="4412267"/>
            <a:ext cx="3262605"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Thợ lắp đặt mạng điện sản xuất và sinh </a:t>
            </a:r>
            <a:r>
              <a:rPr lang="vi-VN" sz="2400">
                <a:solidFill>
                  <a:srgbClr val="FF0000"/>
                </a:solidFill>
                <a:latin typeface="Times New Roman" panose="02020603050405020304" pitchFamily="18" charset="0"/>
                <a:ea typeface="Times New Roman" panose="02020603050405020304" pitchFamily="18" charset="0"/>
              </a:rPr>
              <a:t>hoạt, kĩ sư điện, </a:t>
            </a:r>
            <a:r>
              <a:rPr lang="vi-VN" sz="2400" smtClean="0">
                <a:solidFill>
                  <a:srgbClr val="FF0000"/>
                </a:solidFill>
                <a:latin typeface="Times New Roman" panose="02020603050405020304" pitchFamily="18" charset="0"/>
                <a:ea typeface="Times New Roman" panose="02020603050405020304" pitchFamily="18" charset="0"/>
              </a:rPr>
              <a:t>thợ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661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189" y="992201"/>
            <a:ext cx="4758034" cy="523220"/>
          </a:xfrm>
          <a:prstGeom prst="rect">
            <a:avLst/>
          </a:prstGeom>
          <a:solidFill>
            <a:schemeClr val="accent1">
              <a:lumMod val="20000"/>
              <a:lumOff val="80000"/>
            </a:schemeClr>
          </a:solidFill>
        </p:spPr>
        <p:txBody>
          <a:bodyPr wrap="none">
            <a:spAutoFit/>
          </a:bodyPr>
          <a:lstStyle/>
          <a:p>
            <a:pPr algn="ctr">
              <a:spcAft>
                <a:spcPts val="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 </a:t>
            </a:r>
            <a:r>
              <a:rPr lang="vi-VN"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872189" y="3058068"/>
            <a:ext cx="4799712" cy="523220"/>
          </a:xfrm>
          <a:prstGeom prst="rect">
            <a:avLst/>
          </a:prstGeom>
          <a:solidFill>
            <a:schemeClr val="accent1">
              <a:lumMod val="20000"/>
              <a:lumOff val="80000"/>
            </a:schemeClr>
          </a:solidFill>
        </p:spPr>
        <p:txBody>
          <a:bodyPr wrap="none">
            <a:spAutoFit/>
          </a:bodyPr>
          <a:lstStyle/>
          <a:p>
            <a:pPr algn="ctr">
              <a:spcAft>
                <a:spcPts val="0"/>
              </a:spcAft>
            </a:pP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705600" y="550502"/>
            <a:ext cx="4038600" cy="2246769"/>
          </a:xfrm>
          <a:prstGeom prst="rect">
            <a:avLst/>
          </a:prstGeom>
          <a:ln w="28575">
            <a:solidFill>
              <a:schemeClr val="accent1"/>
            </a:solidFill>
          </a:ln>
        </p:spPr>
        <p:txBody>
          <a:bodyPr wrap="square">
            <a:spAutoFit/>
          </a:bodyPr>
          <a:lstStyle/>
          <a:p>
            <a:r>
              <a:rPr lang="vi-VN" sz="2800" dirty="0">
                <a:latin typeface="Times New Roman" panose="02020603050405020304" pitchFamily="18" charset="0"/>
                <a:cs typeface="Times New Roman" panose="02020603050405020304" pitchFamily="18" charset="0"/>
              </a:rPr>
              <a:t>Kĩ sư điện là người tiến hành nghiên cứu, tư vấn, thiết kế, chỉ đạo xây dựng, vận hành, bảo dưỡng và sửa chữa hệ thống điện</a:t>
            </a:r>
            <a:endParaRPr lang="en-US" sz="2800" dirty="0"/>
          </a:p>
        </p:txBody>
      </p:sp>
      <p:cxnSp>
        <p:nvCxnSpPr>
          <p:cNvPr id="8" name="Straight Arrow Connector 7"/>
          <p:cNvCxnSpPr/>
          <p:nvPr/>
        </p:nvCxnSpPr>
        <p:spPr>
          <a:xfrm>
            <a:off x="5875867" y="1346200"/>
            <a:ext cx="770466" cy="84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68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0"/>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7</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688376"/>
            <a:ext cx="10954140" cy="5509200"/>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I. Giới thiệu một số ngành nghề liên quan đến lắp đặt mạng điện trong nhà</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1.Kĩ sư điện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Kĩ sư điện là người tiến hành nghiên cứu, tư vấn, thiết kế, chỉ đạo xây dựng, vận hành, bảo dưỡng và sửa chữa hệ thống điện.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Nhiệm vụ chủ yếu của kĩ sư điện: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Tư vấn, thiết kế hệ thống cho thiết bị điện gia dụng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Chỉ định lắp đặt và ứng dụng điện trong toà nhà và các công trình khác.</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Thiết lập các tiêu chuẩn, quy trình kiểm soát để giám sát hiệu suất và an toàn của các hệ thống động cơ, thiết bị phát và phân phối điện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Xác định phương pháp bảo trì và sửa chữa mạng điện và thiết bị điện dân dụng</a:t>
            </a:r>
            <a:endParaRPr lang="en-US" sz="2800" dirty="0">
              <a:latin typeface="Times New Roman" panose="02020603050405020304" pitchFamily="18" charset="0"/>
              <a:cs typeface="Times New Roman" panose="02020603050405020304" pitchFamily="18" charset="0"/>
            </a:endParaRPr>
          </a:p>
          <a:p>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05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7594" y="1017601"/>
            <a:ext cx="7252306" cy="523220"/>
          </a:xfrm>
          <a:prstGeom prst="rect">
            <a:avLst/>
          </a:prstGeom>
          <a:solidFill>
            <a:schemeClr val="accent1">
              <a:lumMod val="20000"/>
              <a:lumOff val="80000"/>
            </a:schemeClr>
          </a:solidFill>
        </p:spPr>
        <p:txBody>
          <a:bodyPr wrap="none">
            <a:spAutoFit/>
          </a:bodyPr>
          <a:lstStyle/>
          <a:p>
            <a:pPr algn="ctr">
              <a:spcAft>
                <a:spcPts val="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 </a:t>
            </a:r>
            <a:r>
              <a:rPr lang="vi-VN"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246757" y="2583935"/>
            <a:ext cx="7293984" cy="523220"/>
          </a:xfrm>
          <a:prstGeom prst="rect">
            <a:avLst/>
          </a:prstGeom>
          <a:solidFill>
            <a:schemeClr val="accent1">
              <a:lumMod val="20000"/>
              <a:lumOff val="80000"/>
            </a:schemeClr>
          </a:solidFill>
        </p:spPr>
        <p:txBody>
          <a:bodyPr wrap="none">
            <a:spAutoFit/>
          </a:bodyPr>
          <a:lstStyle/>
          <a:p>
            <a:pPr algn="ctr">
              <a:spcAft>
                <a:spcPts val="0"/>
              </a:spcAft>
            </a:pP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275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0"/>
            <a:ext cx="11217073" cy="830997"/>
          </a:xfrm>
          <a:prstGeom prst="rect">
            <a:avLst/>
          </a:prstGeom>
        </p:spPr>
        <p:txBody>
          <a:bodyPr wrap="square">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7</a:t>
            </a:r>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688376"/>
            <a:ext cx="10954140" cy="5940088"/>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I. Giới thiệu một số ngành nghề liên quan đến lắp đặt mạng điện trong nhà</a:t>
            </a:r>
            <a:endParaRPr lang="en-US" sz="2800" b="1"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 Kĩ thuật viên kĩ thuật điện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Kĩ thuật viên kĩ thuật điện à người thực hiện nhiệm vụ kĩ thuật để hỗ trợ nghiên cứu và thiết kế, vận hành, bảo trì và sửa chữa hệ thống điện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Nhiệm vụ:</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Thiết kế và chuẩn bị kế hoạch chi tiết lắp đặt điện và mạch điện theo các thống số kĩ thuật đã cho</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Lập kế hoạch phương án lắp đặt, kiểm tra cài đặt đã hoàn thành về an toàn và kiểm soát hoặc thực hiện vận hành ban đầu các thiết bị hoặc mạng điện mới.</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Lắp ráp, lắp đặt, thử nghiệm, hiệu chỉnh, sửa đổi và sửa chữa các thiết bị điện và lắp ráp phù hợp với các quy định và yêu cầu an toàn.</a:t>
            </a:r>
            <a:endParaRPr lang="en-US" sz="2800" dirty="0">
              <a:latin typeface="Times New Roman" panose="02020603050405020304" pitchFamily="18" charset="0"/>
              <a:cs typeface="Times New Roman" panose="02020603050405020304" pitchFamily="18" charset="0"/>
            </a:endParaRPr>
          </a:p>
          <a:p>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27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517</TotalTime>
  <Words>2865</Words>
  <Application>Microsoft Office PowerPoint</Application>
  <PresentationFormat>Widescreen</PresentationFormat>
  <Paragraphs>236</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129</cp:revision>
  <dcterms:created xsi:type="dcterms:W3CDTF">2023-06-21T22:05:51Z</dcterms:created>
  <dcterms:modified xsi:type="dcterms:W3CDTF">2024-12-16T13:23:13Z</dcterms:modified>
</cp:coreProperties>
</file>