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4" r:id="rId7"/>
    <p:sldId id="276" r:id="rId8"/>
    <p:sldId id="261" r:id="rId9"/>
    <p:sldId id="262" r:id="rId10"/>
    <p:sldId id="278" r:id="rId11"/>
    <p:sldId id="263" r:id="rId12"/>
    <p:sldId id="265" r:id="rId13"/>
    <p:sldId id="264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emf"/><Relationship Id="rId1" Type="http://schemas.openxmlformats.org/officeDocument/2006/relationships/image" Target="../media/image6.wmf"/><Relationship Id="rId5" Type="http://schemas.openxmlformats.org/officeDocument/2006/relationships/image" Target="../media/image10.e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FF604-3DDF-4436-9A2D-2656A685B2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7D769B-04DF-41E5-B85F-21AECBCA2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4201E-B2C7-44BD-A262-5A06A4074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61EF-E706-44D2-BE88-5E34CEAC000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C9FCA-786F-4779-BA10-A2A6AF661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EC4BB-8F61-4DC6-A2ED-03296A6E9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EA0E-7F6D-4DEE-8494-DB6D03861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7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E4094-68E4-42BD-9AFA-15BFBC3A9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8FFDE-AB12-4461-BDD1-DE589755E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2486E-B229-48F6-B5D1-9D2532AEE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61EF-E706-44D2-BE88-5E34CEAC000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1995D-A8B7-4C44-8169-32F015423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37670-BFEF-4F89-A103-75B8591C2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EA0E-7F6D-4DEE-8494-DB6D03861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3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DA4153-E787-4DF6-ADC9-C62A2B061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A481F3-0705-4DD0-8DCE-C9FA2A0F50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37BFA-FB57-486E-B7E9-AC343F2B7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61EF-E706-44D2-BE88-5E34CEAC000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397FA-D499-4752-A638-A13EE164D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FA095-9AF9-401C-BF4D-82880BB75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EA0E-7F6D-4DEE-8494-DB6D03861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25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41FEC-D5C5-4272-9240-B96DE59CB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0CF37-4B67-490B-B062-7E387F6CA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84107-6275-431E-9E9C-5EF24C398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61EF-E706-44D2-BE88-5E34CEAC000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43AB1-E794-46F1-BE14-57733BC54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41EFF-1E4A-43DD-B705-6D6A24EE0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EA0E-7F6D-4DEE-8494-DB6D03861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42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43EB9-161E-412B-AC67-FB1E5EBF2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B8271D-8212-4FF2-8C46-48360DBA9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D3402-0FE3-4950-9714-77F443AC4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61EF-E706-44D2-BE88-5E34CEAC000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43327-5AB3-4595-9A2F-52C2D467E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57BE1-9F6B-453F-8239-4159845A2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EA0E-7F6D-4DEE-8494-DB6D03861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58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C05AE-9777-456A-BB5B-27461528B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2713F-4D8C-43F3-9E62-B322836470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9409FD-F016-46C4-A215-B8E4A1106B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F3BD6A-DA09-43BA-BE22-970904319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61EF-E706-44D2-BE88-5E34CEAC000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4DBE08-FB2A-4FF1-8433-E80016F4E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C9243-F62C-4F69-B107-3D855A138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EA0E-7F6D-4DEE-8494-DB6D03861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15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C4B-F06E-4163-A8C5-F253269D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A96BD3-8307-4A5B-9E3A-C1AFEA571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C305C1-B02A-4CFC-9929-9AC416C4C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79D387-E755-4BEE-8DB7-17D0EBCF1F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CF7518-E662-41C2-B97C-A69D56C994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3538FD-3EDD-46E6-BD10-E6E525379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61EF-E706-44D2-BE88-5E34CEAC000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EAF139-81B5-4C38-8D50-8EF0DB21F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BECCD4-DE62-424C-B4DD-0116B168C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EA0E-7F6D-4DEE-8494-DB6D03861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1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75477-0B45-40CE-8758-CD6A0751B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C2B4F8-7F2E-4DDF-A4BF-E969282AC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61EF-E706-44D2-BE88-5E34CEAC000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0BEE2-EAC6-433F-B1A1-BEE12E8D6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58-E3E5-4DBA-A3BD-A259AF972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EA0E-7F6D-4DEE-8494-DB6D03861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1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FE572F-6B99-4AA3-B3C9-43C518914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61EF-E706-44D2-BE88-5E34CEAC000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5604A8-ECCD-49C6-80FD-5299FA723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35BC8-DD0D-4B96-B05B-90CDCC80E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EA0E-7F6D-4DEE-8494-DB6D03861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79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7708-11B8-4B7D-B207-4AC365A2C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1DA0A-DBAC-41B6-8B2B-345F7D587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40ADE3-9290-4DA0-9A2C-48E2FA8D73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09393A-28D4-4BAF-99EC-7DCA2E91F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61EF-E706-44D2-BE88-5E34CEAC000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7594F9-0F2A-412E-86AF-37039DB27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A2423B-3573-49D1-9776-BCF87EE45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EA0E-7F6D-4DEE-8494-DB6D03861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79FB7-954A-44AB-870D-E7C8C4C8A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8B5D5D-07A5-40E9-96A2-1306FE1DBF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A1348A-DCF3-4D36-BC04-F9A92FD2B4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E3C37A-3842-4EEA-A5E5-332A3E4A7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61EF-E706-44D2-BE88-5E34CEAC000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A18A9C-424A-4F02-956F-7F108A35B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D2B01F-131E-43B6-A8C5-EF55AA91E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EA0E-7F6D-4DEE-8494-DB6D03861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9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68B844-4ADB-4A5D-9499-3F64C0D2D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705968-F206-4968-8B0A-A31A39439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F83BC-27DC-4EB7-BE68-68894BA75B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A61EF-E706-44D2-BE88-5E34CEAC000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81D35-A0A8-4FA7-9997-DF7D7A21E9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6DA44-606B-491B-8027-E1ECCB53DF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9EA0E-7F6D-4DEE-8494-DB6D03861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30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2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60C2F97-BC47-4C27-B53E-E19355A10164}"/>
              </a:ext>
            </a:extLst>
          </p:cNvPr>
          <p:cNvSpPr txBox="1"/>
          <p:nvPr/>
        </p:nvSpPr>
        <p:spPr>
          <a:xfrm>
            <a:off x="1270782" y="2602523"/>
            <a:ext cx="96504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</a:t>
            </a:r>
          </a:p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Ohm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B1452A-71F6-4817-B95C-D6D5E3A5CAAD}"/>
              </a:ext>
            </a:extLst>
          </p:cNvPr>
          <p:cNvSpPr txBox="1"/>
          <p:nvPr/>
        </p:nvSpPr>
        <p:spPr>
          <a:xfrm>
            <a:off x="3277772" y="731520"/>
            <a:ext cx="6949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 III: ĐIỆN</a:t>
            </a:r>
          </a:p>
        </p:txBody>
      </p:sp>
    </p:spTree>
    <p:extLst>
      <p:ext uri="{BB962C8B-B14F-4D97-AF65-F5344CB8AC3E}">
        <p14:creationId xmlns:p14="http://schemas.microsoft.com/office/powerpoint/2010/main" val="73517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E5D0A4-3CD4-6C3D-22FA-54E7833D4EE8}"/>
              </a:ext>
            </a:extLst>
          </p:cNvPr>
          <p:cNvSpPr txBox="1"/>
          <p:nvPr/>
        </p:nvSpPr>
        <p:spPr>
          <a:xfrm>
            <a:off x="384388" y="736048"/>
            <a:ext cx="109281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2.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Vẽ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đồ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thị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biểu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diễn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sự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phụ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thuộc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của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I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và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U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giữa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hai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đầu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đoạn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dây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E05D5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dẫn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E05D5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" name="Google Shape;1924;p44">
            <a:extLst>
              <a:ext uri="{FF2B5EF4-FFF2-40B4-BE49-F238E27FC236}">
                <a16:creationId xmlns:a16="http://schemas.microsoft.com/office/drawing/2014/main" id="{E68EE885-F22E-E73F-97D8-015D20A3A7FE}"/>
              </a:ext>
            </a:extLst>
          </p:cNvPr>
          <p:cNvSpPr txBox="1">
            <a:spLocks/>
          </p:cNvSpPr>
          <p:nvPr/>
        </p:nvSpPr>
        <p:spPr>
          <a:xfrm>
            <a:off x="584449" y="1101636"/>
            <a:ext cx="3878503" cy="789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91440" rIns="91440" bIns="9144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186262" marR="0" lvl="0" indent="0" algn="just" defTabSz="121917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Montserrat"/>
              <a:buNone/>
              <a:defRPr sz="2800" b="0" i="0" u="none" strike="noStrike" kern="0" cap="none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defRPr>
            </a:lvl1pPr>
            <a:lvl2pPr marL="914400" marR="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2pPr>
            <a:lvl3pPr marL="1371600" marR="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3pPr>
            <a:lvl4pPr marL="1828800" marR="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4pPr>
            <a:lvl5pPr marL="2286000" marR="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5pPr>
            <a:lvl6pPr marL="2743200" marR="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6pPr>
            <a:lvl7pPr marL="3200400" marR="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7pPr>
            <a:lvl8pPr marL="3657600" marR="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8pPr>
            <a:lvl9pPr marL="4114800" marR="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9pPr>
          </a:lstStyle>
          <a:p>
            <a:pPr algn="l"/>
            <a:r>
              <a:rPr lang="en-US" sz="2600" b="1" dirty="0" err="1">
                <a:solidFill>
                  <a:srgbClr val="002060"/>
                </a:solidFill>
              </a:rPr>
              <a:t>Bước</a:t>
            </a:r>
            <a:r>
              <a:rPr lang="en-US" sz="2600" b="1" dirty="0">
                <a:solidFill>
                  <a:srgbClr val="002060"/>
                </a:solidFill>
              </a:rPr>
              <a:t> 1: </a:t>
            </a:r>
            <a:r>
              <a:rPr lang="en-US" sz="2600" dirty="0" err="1">
                <a:solidFill>
                  <a:srgbClr val="002060"/>
                </a:solidFill>
              </a:rPr>
              <a:t>Vẽ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</a:rPr>
              <a:t>hệ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</a:rPr>
              <a:t>trục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</a:rPr>
              <a:t>tọa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</a:rPr>
              <a:t>độ</a:t>
            </a:r>
            <a:endParaRPr lang="vi-VN" sz="2600" dirty="0">
              <a:solidFill>
                <a:srgbClr val="002060"/>
              </a:solidFill>
            </a:endParaRPr>
          </a:p>
        </p:txBody>
      </p:sp>
      <p:pic>
        <p:nvPicPr>
          <p:cNvPr id="9" name="Picture 2" descr="Paint brush ">
            <a:extLst>
              <a:ext uri="{FF2B5EF4-FFF2-40B4-BE49-F238E27FC236}">
                <a16:creationId xmlns:a16="http://schemas.microsoft.com/office/drawing/2014/main" id="{6A4C7437-919D-949D-2F9D-AA6410EF3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829" y="2254082"/>
            <a:ext cx="384968" cy="38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Google Shape;1924;p44">
            <a:extLst>
              <a:ext uri="{FF2B5EF4-FFF2-40B4-BE49-F238E27FC236}">
                <a16:creationId xmlns:a16="http://schemas.microsoft.com/office/drawing/2014/main" id="{0E624126-64FD-AEE1-B77E-444A028079AB}"/>
              </a:ext>
            </a:extLst>
          </p:cNvPr>
          <p:cNvSpPr txBox="1">
            <a:spLocks/>
          </p:cNvSpPr>
          <p:nvPr/>
        </p:nvSpPr>
        <p:spPr>
          <a:xfrm>
            <a:off x="960094" y="1684553"/>
            <a:ext cx="4219726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91440" rIns="91440" bIns="9144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186262" marR="0" lvl="0" indent="0" algn="just" defTabSz="121917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Montserrat"/>
              <a:buNone/>
              <a:defRPr sz="2800" b="0" i="0" u="none" strike="noStrike" kern="0" cap="none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defRPr>
            </a:lvl1pPr>
            <a:lvl2pPr marL="914400" marR="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2pPr>
            <a:lvl3pPr marL="1371600" marR="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3pPr>
            <a:lvl4pPr marL="1828800" marR="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4pPr>
            <a:lvl5pPr marL="2286000" marR="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5pPr>
            <a:lvl6pPr marL="2743200" marR="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6pPr>
            <a:lvl7pPr marL="3200400" marR="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7pPr>
            <a:lvl8pPr marL="3657600" marR="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8pPr>
            <a:lvl9pPr marL="4114800" marR="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9pPr>
          </a:lstStyle>
          <a:p>
            <a:pPr algn="l"/>
            <a:r>
              <a:rPr lang="en-US" sz="2600" dirty="0">
                <a:solidFill>
                  <a:srgbClr val="002060"/>
                </a:solidFill>
              </a:rPr>
              <a:t>U - </a:t>
            </a:r>
            <a:r>
              <a:rPr lang="en-US" sz="2600" dirty="0" err="1">
                <a:solidFill>
                  <a:srgbClr val="002060"/>
                </a:solidFill>
              </a:rPr>
              <a:t>trục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</a:rPr>
              <a:t>hoành</a:t>
            </a:r>
            <a:r>
              <a:rPr lang="en-US" sz="2600" dirty="0">
                <a:solidFill>
                  <a:srgbClr val="002060"/>
                </a:solidFill>
              </a:rPr>
              <a:t>; I - </a:t>
            </a:r>
            <a:r>
              <a:rPr lang="en-US" sz="2600" dirty="0" err="1">
                <a:solidFill>
                  <a:srgbClr val="002060"/>
                </a:solidFill>
              </a:rPr>
              <a:t>trục</a:t>
            </a:r>
            <a:r>
              <a:rPr lang="en-US" sz="2600" dirty="0">
                <a:solidFill>
                  <a:srgbClr val="002060"/>
                </a:solidFill>
              </a:rPr>
              <a:t> tung</a:t>
            </a:r>
            <a:endParaRPr lang="vi-VN" sz="2600" dirty="0">
              <a:solidFill>
                <a:srgbClr val="002060"/>
              </a:solidFill>
            </a:endParaRPr>
          </a:p>
        </p:txBody>
      </p:sp>
      <p:sp>
        <p:nvSpPr>
          <p:cNvPr id="11" name="Text Box 34">
            <a:extLst>
              <a:ext uri="{FF2B5EF4-FFF2-40B4-BE49-F238E27FC236}">
                <a16:creationId xmlns:a16="http://schemas.microsoft.com/office/drawing/2014/main" id="{C607CAE2-1BB4-6D10-96DE-4F5674554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3344" y="5687458"/>
            <a:ext cx="53340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3</a:t>
            </a:r>
          </a:p>
        </p:txBody>
      </p:sp>
      <p:sp>
        <p:nvSpPr>
          <p:cNvPr id="12" name="Text Box 35">
            <a:extLst>
              <a:ext uri="{FF2B5EF4-FFF2-40B4-BE49-F238E27FC236}">
                <a16:creationId xmlns:a16="http://schemas.microsoft.com/office/drawing/2014/main" id="{7D0CDBAF-0D5C-1AA6-E92F-5152769ED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0244" y="5687458"/>
            <a:ext cx="53340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9</a:t>
            </a:r>
          </a:p>
        </p:txBody>
      </p:sp>
      <p:sp>
        <p:nvSpPr>
          <p:cNvPr id="13" name="Text Box 36">
            <a:extLst>
              <a:ext uri="{FF2B5EF4-FFF2-40B4-BE49-F238E27FC236}">
                <a16:creationId xmlns:a16="http://schemas.microsoft.com/office/drawing/2014/main" id="{3F67858C-6805-3FAB-6000-DE8C5C131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4807" y="5674758"/>
            <a:ext cx="53340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12</a:t>
            </a:r>
          </a:p>
        </p:txBody>
      </p:sp>
      <p:sp>
        <p:nvSpPr>
          <p:cNvPr id="14" name="Text Box 38">
            <a:extLst>
              <a:ext uri="{FF2B5EF4-FFF2-40B4-BE49-F238E27FC236}">
                <a16:creationId xmlns:a16="http://schemas.microsoft.com/office/drawing/2014/main" id="{2E7315B4-E158-66E7-4B4A-F4C4337E5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0324" y="4746984"/>
            <a:ext cx="76200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0,5</a:t>
            </a:r>
          </a:p>
        </p:txBody>
      </p:sp>
      <p:sp>
        <p:nvSpPr>
          <p:cNvPr id="15" name="Text Box 39">
            <a:extLst>
              <a:ext uri="{FF2B5EF4-FFF2-40B4-BE49-F238E27FC236}">
                <a16:creationId xmlns:a16="http://schemas.microsoft.com/office/drawing/2014/main" id="{19E4B856-3239-8565-F298-B1781A36E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4859" y="3230644"/>
            <a:ext cx="68580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1,5</a:t>
            </a:r>
          </a:p>
        </p:txBody>
      </p:sp>
      <p:sp>
        <p:nvSpPr>
          <p:cNvPr id="16" name="Text Box 40">
            <a:extLst>
              <a:ext uri="{FF2B5EF4-FFF2-40B4-BE49-F238E27FC236}">
                <a16:creationId xmlns:a16="http://schemas.microsoft.com/office/drawing/2014/main" id="{996B1B2E-0685-83DF-BC14-35E37D502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9344" y="5662058"/>
            <a:ext cx="53340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6</a:t>
            </a:r>
          </a:p>
        </p:txBody>
      </p:sp>
      <p:sp>
        <p:nvSpPr>
          <p:cNvPr id="17" name="Text Box 41">
            <a:extLst>
              <a:ext uri="{FF2B5EF4-FFF2-40B4-BE49-F238E27FC236}">
                <a16:creationId xmlns:a16="http://schemas.microsoft.com/office/drawing/2014/main" id="{54768CBE-D5B6-23D2-33C8-5CDA813FD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8248" y="4012262"/>
            <a:ext cx="76200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1</a:t>
            </a:r>
          </a:p>
        </p:txBody>
      </p:sp>
      <p:sp>
        <p:nvSpPr>
          <p:cNvPr id="18" name="Text Box 42">
            <a:extLst>
              <a:ext uri="{FF2B5EF4-FFF2-40B4-BE49-F238E27FC236}">
                <a16:creationId xmlns:a16="http://schemas.microsoft.com/office/drawing/2014/main" id="{F1B72045-6E00-C120-A3F5-0688B6EBE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2753" y="2575621"/>
            <a:ext cx="53340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2</a:t>
            </a:r>
          </a:p>
        </p:txBody>
      </p:sp>
      <p:sp>
        <p:nvSpPr>
          <p:cNvPr id="19" name="Line 48">
            <a:extLst>
              <a:ext uri="{FF2B5EF4-FFF2-40B4-BE49-F238E27FC236}">
                <a16:creationId xmlns:a16="http://schemas.microsoft.com/office/drawing/2014/main" id="{B9518FD1-258B-CEF4-ADD2-98BD39F057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27544" y="2271157"/>
            <a:ext cx="0" cy="3429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2000"/>
          </a:p>
        </p:txBody>
      </p:sp>
      <p:sp>
        <p:nvSpPr>
          <p:cNvPr id="20" name="Line 49">
            <a:extLst>
              <a:ext uri="{FF2B5EF4-FFF2-40B4-BE49-F238E27FC236}">
                <a16:creationId xmlns:a16="http://schemas.microsoft.com/office/drawing/2014/main" id="{7FCEC13A-E42C-02F3-C368-25FE7CC88CC2}"/>
              </a:ext>
            </a:extLst>
          </p:cNvPr>
          <p:cNvSpPr>
            <a:spLocks noChangeShapeType="1"/>
          </p:cNvSpPr>
          <p:nvPr/>
        </p:nvSpPr>
        <p:spPr bwMode="auto">
          <a:xfrm>
            <a:off x="6927544" y="5700157"/>
            <a:ext cx="457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2000"/>
          </a:p>
        </p:txBody>
      </p:sp>
      <p:sp>
        <p:nvSpPr>
          <p:cNvPr id="21" name="Text Box 68">
            <a:extLst>
              <a:ext uri="{FF2B5EF4-FFF2-40B4-BE49-F238E27FC236}">
                <a16:creationId xmlns:a16="http://schemas.microsoft.com/office/drawing/2014/main" id="{9CAF3727-16DC-6CB0-7704-21B138D0A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6905" y="5668064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U(V)</a:t>
            </a:r>
          </a:p>
        </p:txBody>
      </p:sp>
      <p:sp>
        <p:nvSpPr>
          <p:cNvPr id="22" name="Text Box 69">
            <a:extLst>
              <a:ext uri="{FF2B5EF4-FFF2-40B4-BE49-F238E27FC236}">
                <a16:creationId xmlns:a16="http://schemas.microsoft.com/office/drawing/2014/main" id="{872935BF-3848-1841-380F-98850BFC4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0944" y="1865443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I(A)</a:t>
            </a:r>
          </a:p>
        </p:txBody>
      </p:sp>
      <p:sp>
        <p:nvSpPr>
          <p:cNvPr id="23" name="Google Shape;1924;p44">
            <a:extLst>
              <a:ext uri="{FF2B5EF4-FFF2-40B4-BE49-F238E27FC236}">
                <a16:creationId xmlns:a16="http://schemas.microsoft.com/office/drawing/2014/main" id="{80034DB3-94CB-ED40-1762-9114A9D9FAED}"/>
              </a:ext>
            </a:extLst>
          </p:cNvPr>
          <p:cNvSpPr txBox="1">
            <a:spLocks/>
          </p:cNvSpPr>
          <p:nvPr/>
        </p:nvSpPr>
        <p:spPr>
          <a:xfrm>
            <a:off x="371512" y="2040193"/>
            <a:ext cx="5227434" cy="1161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91440" rIns="91440" bIns="9144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186262" marR="0" lvl="0" indent="0" algn="just" defTabSz="121917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Montserrat"/>
              <a:buNone/>
              <a:defRPr sz="2800" b="0" i="0" u="none" strike="noStrike" kern="0" cap="none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defRPr>
            </a:lvl1pPr>
            <a:lvl2pPr marL="914400" marR="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2pPr>
            <a:lvl3pPr marL="1371600" marR="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3pPr>
            <a:lvl4pPr marL="1828800" marR="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4pPr>
            <a:lvl5pPr marL="2286000" marR="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5pPr>
            <a:lvl6pPr marL="2743200" marR="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6pPr>
            <a:lvl7pPr marL="3200400" marR="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7pPr>
            <a:lvl8pPr marL="3657600" marR="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8pPr>
            <a:lvl9pPr marL="4114800" marR="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9pPr>
          </a:lstStyle>
          <a:p>
            <a:pPr algn="l"/>
            <a:r>
              <a:rPr lang="en-US" sz="2600" b="1" dirty="0" err="1">
                <a:solidFill>
                  <a:srgbClr val="002060"/>
                </a:solidFill>
              </a:rPr>
              <a:t>Bước</a:t>
            </a:r>
            <a:r>
              <a:rPr lang="en-US" sz="2600" b="1" dirty="0">
                <a:solidFill>
                  <a:srgbClr val="002060"/>
                </a:solidFill>
              </a:rPr>
              <a:t> 2: </a:t>
            </a:r>
            <a:r>
              <a:rPr lang="vi-VN" sz="2600" dirty="0">
                <a:solidFill>
                  <a:srgbClr val="002060"/>
                </a:solidFill>
              </a:rPr>
              <a:t>Vẽ các điểm A, B, </a:t>
            </a:r>
            <a:r>
              <a:rPr lang="en-US" sz="2600" dirty="0">
                <a:solidFill>
                  <a:srgbClr val="002060"/>
                </a:solidFill>
              </a:rPr>
              <a:t>C</a:t>
            </a:r>
            <a:r>
              <a:rPr lang="vi-VN" sz="2600" dirty="0">
                <a:solidFill>
                  <a:srgbClr val="002060"/>
                </a:solidFill>
              </a:rPr>
              <a:t>, D, </a:t>
            </a:r>
            <a:r>
              <a:rPr lang="en-US" sz="2600" dirty="0">
                <a:solidFill>
                  <a:srgbClr val="002060"/>
                </a:solidFill>
              </a:rPr>
              <a:t>E</a:t>
            </a:r>
            <a:r>
              <a:rPr lang="vi-VN" sz="2600" dirty="0">
                <a:solidFill>
                  <a:srgbClr val="002060"/>
                </a:solidFill>
              </a:rPr>
              <a:t> trên hệ trục toạ độ</a:t>
            </a:r>
          </a:p>
        </p:txBody>
      </p:sp>
      <p:pic>
        <p:nvPicPr>
          <p:cNvPr id="24" name="Picture 2" descr="Paint brush ">
            <a:extLst>
              <a:ext uri="{FF2B5EF4-FFF2-40B4-BE49-F238E27FC236}">
                <a16:creationId xmlns:a16="http://schemas.microsoft.com/office/drawing/2014/main" id="{0197C5E9-980A-0A26-8FCE-DB032EAC5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5188" y="3063309"/>
            <a:ext cx="384968" cy="38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Google Shape;1924;p44">
            <a:extLst>
              <a:ext uri="{FF2B5EF4-FFF2-40B4-BE49-F238E27FC236}">
                <a16:creationId xmlns:a16="http://schemas.microsoft.com/office/drawing/2014/main" id="{2311FF02-9342-7DEE-F766-A3E04C3128B1}"/>
              </a:ext>
            </a:extLst>
          </p:cNvPr>
          <p:cNvSpPr txBox="1">
            <a:spLocks/>
          </p:cNvSpPr>
          <p:nvPr/>
        </p:nvSpPr>
        <p:spPr>
          <a:xfrm>
            <a:off x="454371" y="3097361"/>
            <a:ext cx="4725449" cy="427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91440" rIns="91440" bIns="9144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186262" marR="0" lvl="0" indent="0" defTabSz="121917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Montserrat"/>
              <a:buNone/>
              <a:defRPr sz="2600" b="0" i="0" u="none" strike="noStrike" kern="0" cap="none">
                <a:solidFill>
                  <a:srgbClr val="00206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defRPr>
            </a:lvl1pPr>
            <a:lvl2pPr marL="914400" marR="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2pPr>
            <a:lvl3pPr marL="1371600" marR="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3pPr>
            <a:lvl4pPr marL="1828800" marR="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4pPr>
            <a:lvl5pPr marL="2286000" marR="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5pPr>
            <a:lvl6pPr marL="2743200" marR="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6pPr>
            <a:lvl7pPr marL="3200400" marR="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7pPr>
            <a:lvl8pPr marL="3657600" marR="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8pPr>
            <a:lvl9pPr marL="4114800" marR="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9pPr>
          </a:lstStyle>
          <a:p>
            <a:r>
              <a:rPr lang="vi-VN" dirty="0"/>
              <a:t>Mỗi điểm ứng với một cặp </a:t>
            </a:r>
            <a:r>
              <a:rPr lang="en-US" dirty="0"/>
              <a:t>U</a:t>
            </a:r>
            <a:r>
              <a:rPr lang="vi-VN" dirty="0"/>
              <a:t>, I</a:t>
            </a:r>
          </a:p>
        </p:txBody>
      </p:sp>
      <p:pic>
        <p:nvPicPr>
          <p:cNvPr id="26" name="Picture 2" descr="Paint brush ">
            <a:extLst>
              <a:ext uri="{FF2B5EF4-FFF2-40B4-BE49-F238E27FC236}">
                <a16:creationId xmlns:a16="http://schemas.microsoft.com/office/drawing/2014/main" id="{9B52045A-9290-476C-4E47-321E0D506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3223" y="3503734"/>
            <a:ext cx="384968" cy="38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Google Shape;1924;p44">
            <a:extLst>
              <a:ext uri="{FF2B5EF4-FFF2-40B4-BE49-F238E27FC236}">
                <a16:creationId xmlns:a16="http://schemas.microsoft.com/office/drawing/2014/main" id="{5A02AB54-A6E5-FE5C-1780-15D5DB0CEA4C}"/>
              </a:ext>
            </a:extLst>
          </p:cNvPr>
          <p:cNvSpPr txBox="1">
            <a:spLocks/>
          </p:cNvSpPr>
          <p:nvPr/>
        </p:nvSpPr>
        <p:spPr>
          <a:xfrm>
            <a:off x="464600" y="3558093"/>
            <a:ext cx="4725449" cy="427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91440" rIns="91440" bIns="9144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186262" marR="0" lvl="0" indent="0" defTabSz="121917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Montserrat"/>
              <a:buNone/>
              <a:defRPr sz="2600" b="0" i="0" u="none" strike="noStrike" kern="0" cap="none">
                <a:solidFill>
                  <a:srgbClr val="00206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defRPr>
            </a:lvl1pPr>
            <a:lvl2pPr marL="914400" marR="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2pPr>
            <a:lvl3pPr marL="1371600" marR="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3pPr>
            <a:lvl4pPr marL="1828800" marR="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4pPr>
            <a:lvl5pPr marL="2286000" marR="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5pPr>
            <a:lvl6pPr marL="2743200" marR="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6pPr>
            <a:lvl7pPr marL="3200400" marR="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7pPr>
            <a:lvl8pPr marL="3657600" marR="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8pPr>
            <a:lvl9pPr marL="4114800" marR="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9pPr>
          </a:lstStyle>
          <a:p>
            <a:r>
              <a:rPr lang="en-US" dirty="0"/>
              <a:t>A (0; 0) B(3; 0,5) </a:t>
            </a:r>
            <a:endParaRPr lang="vi-VN" dirty="0"/>
          </a:p>
        </p:txBody>
      </p:sp>
      <p:pic>
        <p:nvPicPr>
          <p:cNvPr id="28" name="Picture 2" descr="Paint brush ">
            <a:extLst>
              <a:ext uri="{FF2B5EF4-FFF2-40B4-BE49-F238E27FC236}">
                <a16:creationId xmlns:a16="http://schemas.microsoft.com/office/drawing/2014/main" id="{9C7A13A9-8EF4-6C2E-775A-0282D837CC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332" y="4111743"/>
            <a:ext cx="384968" cy="38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Google Shape;1924;p44">
            <a:extLst>
              <a:ext uri="{FF2B5EF4-FFF2-40B4-BE49-F238E27FC236}">
                <a16:creationId xmlns:a16="http://schemas.microsoft.com/office/drawing/2014/main" id="{31041A28-2DEA-9ACE-4AA3-56019721B928}"/>
              </a:ext>
            </a:extLst>
          </p:cNvPr>
          <p:cNvSpPr txBox="1">
            <a:spLocks/>
          </p:cNvSpPr>
          <p:nvPr/>
        </p:nvSpPr>
        <p:spPr>
          <a:xfrm>
            <a:off x="371512" y="4135923"/>
            <a:ext cx="4725449" cy="427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91440" rIns="91440" bIns="9144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186262" marR="0" lvl="0" indent="0" defTabSz="121917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Montserrat"/>
              <a:buNone/>
              <a:defRPr sz="2600" b="0" i="0" u="none" strike="noStrike" kern="0" cap="none">
                <a:solidFill>
                  <a:srgbClr val="00206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defRPr>
            </a:lvl1pPr>
            <a:lvl2pPr marL="914400" marR="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2pPr>
            <a:lvl3pPr marL="1371600" marR="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3pPr>
            <a:lvl4pPr marL="1828800" marR="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4pPr>
            <a:lvl5pPr marL="2286000" marR="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5pPr>
            <a:lvl6pPr marL="2743200" marR="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6pPr>
            <a:lvl7pPr marL="3200400" marR="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7pPr>
            <a:lvl8pPr marL="3657600" marR="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8pPr>
            <a:lvl9pPr marL="4114800" marR="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9pPr>
          </a:lstStyle>
          <a:p>
            <a:r>
              <a:rPr lang="en-US" dirty="0"/>
              <a:t>C (6; 1) B(9; 1,5) E(12; 2) </a:t>
            </a:r>
            <a:endParaRPr lang="vi-VN" dirty="0"/>
          </a:p>
        </p:txBody>
      </p:sp>
      <p:sp>
        <p:nvSpPr>
          <p:cNvPr id="30" name="Oval 51">
            <a:extLst>
              <a:ext uri="{FF2B5EF4-FFF2-40B4-BE49-F238E27FC236}">
                <a16:creationId xmlns:a16="http://schemas.microsoft.com/office/drawing/2014/main" id="{0A03B660-1785-D86D-3A45-D16B32B93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704" y="484993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1" name="Oval 52">
            <a:extLst>
              <a:ext uri="{FF2B5EF4-FFF2-40B4-BE49-F238E27FC236}">
                <a16:creationId xmlns:a16="http://schemas.microsoft.com/office/drawing/2014/main" id="{8204AC82-8FD9-CBDE-6461-4DB71B3F6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5904" y="264013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Oval 53">
            <a:extLst>
              <a:ext uri="{FF2B5EF4-FFF2-40B4-BE49-F238E27FC236}">
                <a16:creationId xmlns:a16="http://schemas.microsoft.com/office/drawing/2014/main" id="{3E668F52-7BD0-C6CB-F741-AA245C11E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1392" y="4111743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3" name="Oval 54">
            <a:extLst>
              <a:ext uri="{FF2B5EF4-FFF2-40B4-BE49-F238E27FC236}">
                <a16:creationId xmlns:a16="http://schemas.microsoft.com/office/drawing/2014/main" id="{8727350F-FB1D-39D8-CF88-2385A39F0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704" y="3359268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4" name="Line 55">
            <a:extLst>
              <a:ext uri="{FF2B5EF4-FFF2-40B4-BE49-F238E27FC236}">
                <a16:creationId xmlns:a16="http://schemas.microsoft.com/office/drawing/2014/main" id="{8B87135B-7F25-4501-F5E7-D20D4A687155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904" y="492613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 sz="2000"/>
          </a:p>
        </p:txBody>
      </p:sp>
      <p:sp>
        <p:nvSpPr>
          <p:cNvPr id="35" name="Line 56">
            <a:extLst>
              <a:ext uri="{FF2B5EF4-FFF2-40B4-BE49-F238E27FC236}">
                <a16:creationId xmlns:a16="http://schemas.microsoft.com/office/drawing/2014/main" id="{8886D16E-A4D4-14F7-2C59-3DE167114BBB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305" y="4202230"/>
            <a:ext cx="28575" cy="1524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 sz="2000"/>
          </a:p>
        </p:txBody>
      </p:sp>
      <p:sp>
        <p:nvSpPr>
          <p:cNvPr id="36" name="Line 57">
            <a:extLst>
              <a:ext uri="{FF2B5EF4-FFF2-40B4-BE49-F238E27FC236}">
                <a16:creationId xmlns:a16="http://schemas.microsoft.com/office/drawing/2014/main" id="{9F90D609-11B7-ED5A-C042-5902208CCF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753904" y="3430705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 sz="2000"/>
          </a:p>
        </p:txBody>
      </p:sp>
      <p:sp>
        <p:nvSpPr>
          <p:cNvPr id="37" name="Line 58">
            <a:extLst>
              <a:ext uri="{FF2B5EF4-FFF2-40B4-BE49-F238E27FC236}">
                <a16:creationId xmlns:a16="http://schemas.microsoft.com/office/drawing/2014/main" id="{EF509C5A-A2BA-5217-DE26-B46D804D04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92104" y="271633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 sz="2000"/>
          </a:p>
        </p:txBody>
      </p:sp>
      <p:sp>
        <p:nvSpPr>
          <p:cNvPr id="38" name="Line 59">
            <a:extLst>
              <a:ext uri="{FF2B5EF4-FFF2-40B4-BE49-F238E27FC236}">
                <a16:creationId xmlns:a16="http://schemas.microsoft.com/office/drawing/2014/main" id="{EB3ABB5A-AB7F-C6CB-8F95-8CFEF58E60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504" y="492613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 sz="2000"/>
          </a:p>
        </p:txBody>
      </p:sp>
      <p:sp>
        <p:nvSpPr>
          <p:cNvPr id="39" name="Line 60">
            <a:extLst>
              <a:ext uri="{FF2B5EF4-FFF2-40B4-BE49-F238E27FC236}">
                <a16:creationId xmlns:a16="http://schemas.microsoft.com/office/drawing/2014/main" id="{89C527E9-68D5-3628-48CC-DD03B754B5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504" y="4200644"/>
            <a:ext cx="1809750" cy="15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 sz="2000"/>
          </a:p>
        </p:txBody>
      </p:sp>
      <p:sp>
        <p:nvSpPr>
          <p:cNvPr id="40" name="Line 61">
            <a:extLst>
              <a:ext uri="{FF2B5EF4-FFF2-40B4-BE49-F238E27FC236}">
                <a16:creationId xmlns:a16="http://schemas.microsoft.com/office/drawing/2014/main" id="{A6BDCEB4-021C-3663-1F22-91F613DC0E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01167" y="340213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 sz="2000"/>
          </a:p>
        </p:txBody>
      </p:sp>
      <p:sp>
        <p:nvSpPr>
          <p:cNvPr id="41" name="Line 62">
            <a:extLst>
              <a:ext uri="{FF2B5EF4-FFF2-40B4-BE49-F238E27FC236}">
                <a16:creationId xmlns:a16="http://schemas.microsoft.com/office/drawing/2014/main" id="{8309227E-F20E-03AB-AF5C-46086A88FB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505" y="2716330"/>
            <a:ext cx="36496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 sz="2000"/>
          </a:p>
        </p:txBody>
      </p:sp>
      <p:sp>
        <p:nvSpPr>
          <p:cNvPr id="42" name="Text Box 63">
            <a:extLst>
              <a:ext uri="{FF2B5EF4-FFF2-40B4-BE49-F238E27FC236}">
                <a16:creationId xmlns:a16="http://schemas.microsoft.com/office/drawing/2014/main" id="{5D8A61C0-62E3-5373-2BD6-987470984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4104" y="4379004"/>
            <a:ext cx="38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B</a:t>
            </a:r>
          </a:p>
        </p:txBody>
      </p:sp>
      <p:sp>
        <p:nvSpPr>
          <p:cNvPr id="43" name="Text Box 64">
            <a:extLst>
              <a:ext uri="{FF2B5EF4-FFF2-40B4-BE49-F238E27FC236}">
                <a16:creationId xmlns:a16="http://schemas.microsoft.com/office/drawing/2014/main" id="{EFB660CC-DF71-1B7A-757A-70EB3E10A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5160" y="3615512"/>
            <a:ext cx="38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C</a:t>
            </a:r>
          </a:p>
        </p:txBody>
      </p:sp>
      <p:sp>
        <p:nvSpPr>
          <p:cNvPr id="44" name="Text Box 65">
            <a:extLst>
              <a:ext uri="{FF2B5EF4-FFF2-40B4-BE49-F238E27FC236}">
                <a16:creationId xmlns:a16="http://schemas.microsoft.com/office/drawing/2014/main" id="{48AC7AA9-AEA8-B080-247E-A085E92FA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0375" y="2890938"/>
            <a:ext cx="38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D</a:t>
            </a:r>
          </a:p>
        </p:txBody>
      </p:sp>
      <p:sp>
        <p:nvSpPr>
          <p:cNvPr id="45" name="Text Box 66">
            <a:extLst>
              <a:ext uri="{FF2B5EF4-FFF2-40B4-BE49-F238E27FC236}">
                <a16:creationId xmlns:a16="http://schemas.microsoft.com/office/drawing/2014/main" id="{F18B469E-0CEB-7676-0930-A3ED31626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8063" y="2186603"/>
            <a:ext cx="38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E</a:t>
            </a:r>
          </a:p>
        </p:txBody>
      </p:sp>
      <p:sp>
        <p:nvSpPr>
          <p:cNvPr id="46" name="Text Box 67">
            <a:extLst>
              <a:ext uri="{FF2B5EF4-FFF2-40B4-BE49-F238E27FC236}">
                <a16:creationId xmlns:a16="http://schemas.microsoft.com/office/drawing/2014/main" id="{6C98CE04-44C4-4513-A8B0-9B694DD4A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5352" y="5601030"/>
            <a:ext cx="38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0</a:t>
            </a:r>
          </a:p>
        </p:txBody>
      </p:sp>
      <p:sp>
        <p:nvSpPr>
          <p:cNvPr id="47" name="Google Shape;1924;p44">
            <a:extLst>
              <a:ext uri="{FF2B5EF4-FFF2-40B4-BE49-F238E27FC236}">
                <a16:creationId xmlns:a16="http://schemas.microsoft.com/office/drawing/2014/main" id="{7D049C32-3493-5016-328C-690EA09FDC45}"/>
              </a:ext>
            </a:extLst>
          </p:cNvPr>
          <p:cNvSpPr txBox="1">
            <a:spLocks/>
          </p:cNvSpPr>
          <p:nvPr/>
        </p:nvSpPr>
        <p:spPr>
          <a:xfrm>
            <a:off x="-13494" y="4416508"/>
            <a:ext cx="5227434" cy="677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91440" rIns="91440" bIns="9144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186262" marR="0" lvl="0" indent="0" algn="just" defTabSz="121917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Montserrat"/>
              <a:buNone/>
              <a:defRPr sz="2800" b="0" i="0" u="none" strike="noStrike" kern="0" cap="none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defRPr>
            </a:lvl1pPr>
            <a:lvl2pPr marL="914400" marR="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2pPr>
            <a:lvl3pPr marL="1371600" marR="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3pPr>
            <a:lvl4pPr marL="1828800" marR="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4pPr>
            <a:lvl5pPr marL="2286000" marR="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5pPr>
            <a:lvl6pPr marL="2743200" marR="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6pPr>
            <a:lvl7pPr marL="3200400" marR="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7pPr>
            <a:lvl8pPr marL="3657600" marR="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8pPr>
            <a:lvl9pPr marL="4114800" marR="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9pPr>
          </a:lstStyle>
          <a:p>
            <a:pPr algn="l"/>
            <a:r>
              <a:rPr lang="en-US" sz="2600" b="1" dirty="0" err="1">
                <a:solidFill>
                  <a:srgbClr val="002060"/>
                </a:solidFill>
              </a:rPr>
              <a:t>Bước</a:t>
            </a:r>
            <a:r>
              <a:rPr lang="en-US" sz="2600" b="1" dirty="0">
                <a:solidFill>
                  <a:srgbClr val="002060"/>
                </a:solidFill>
              </a:rPr>
              <a:t> 3: </a:t>
            </a:r>
            <a:r>
              <a:rPr lang="en-US" sz="2600" dirty="0" err="1">
                <a:solidFill>
                  <a:srgbClr val="002060"/>
                </a:solidFill>
              </a:rPr>
              <a:t>Nối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</a:rPr>
              <a:t>các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</a:rPr>
              <a:t>điểm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</a:rPr>
              <a:t>vừa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</a:rPr>
              <a:t>vẽ</a:t>
            </a:r>
            <a:endParaRPr lang="vi-VN" sz="2600" dirty="0">
              <a:solidFill>
                <a:srgbClr val="002060"/>
              </a:solidFill>
            </a:endParaRPr>
          </a:p>
        </p:txBody>
      </p:sp>
      <p:sp>
        <p:nvSpPr>
          <p:cNvPr id="48" name="Line 50">
            <a:extLst>
              <a:ext uri="{FF2B5EF4-FFF2-40B4-BE49-F238E27FC236}">
                <a16:creationId xmlns:a16="http://schemas.microsoft.com/office/drawing/2014/main" id="{162433AF-4594-236D-678F-0273C14435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07812" y="2182258"/>
            <a:ext cx="4343400" cy="350520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000" dirty="0"/>
          </a:p>
        </p:txBody>
      </p:sp>
      <p:sp>
        <p:nvSpPr>
          <p:cNvPr id="49" name="Oval 51">
            <a:extLst>
              <a:ext uri="{FF2B5EF4-FFF2-40B4-BE49-F238E27FC236}">
                <a16:creationId xmlns:a16="http://schemas.microsoft.com/office/drawing/2014/main" id="{9958EC26-1541-4078-B353-005637687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0394" y="5628163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50" name="Text Box 66">
            <a:extLst>
              <a:ext uri="{FF2B5EF4-FFF2-40B4-BE49-F238E27FC236}">
                <a16:creationId xmlns:a16="http://schemas.microsoft.com/office/drawing/2014/main" id="{36AB7F0E-3484-4C39-8366-3A2296420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332" y="5031388"/>
            <a:ext cx="38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A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B361EAD-0B4A-41A7-B0D6-AFA7DAAA65CB}"/>
              </a:ext>
            </a:extLst>
          </p:cNvPr>
          <p:cNvSpPr txBox="1"/>
          <p:nvPr/>
        </p:nvSpPr>
        <p:spPr>
          <a:xfrm>
            <a:off x="103652" y="5103447"/>
            <a:ext cx="6546280" cy="1532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NX: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toạ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7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5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000"/>
                            </p:stCondLst>
                            <p:childTnLst>
                              <p:par>
                                <p:cTn id="1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500"/>
                            </p:stCondLst>
                            <p:childTnLst>
                              <p:par>
                                <p:cTn id="1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40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500"/>
                            </p:stCondLst>
                            <p:childTnLst>
                              <p:par>
                                <p:cTn id="1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0"/>
                            </p:stCondLst>
                            <p:childTnLst>
                              <p:par>
                                <p:cTn id="1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500"/>
                            </p:stCondLst>
                            <p:childTnLst>
                              <p:par>
                                <p:cTn id="1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6500"/>
                            </p:stCondLst>
                            <p:childTnLst>
                              <p:par>
                                <p:cTn id="1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7000"/>
                            </p:stCondLst>
                            <p:childTnLst>
                              <p:par>
                                <p:cTn id="1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7500"/>
                            </p:stCondLst>
                            <p:childTnLst>
                              <p:par>
                                <p:cTn id="1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8000"/>
                            </p:stCondLst>
                            <p:childTnLst>
                              <p:par>
                                <p:cTn id="1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8500"/>
                            </p:stCondLst>
                            <p:childTnLst>
                              <p:par>
                                <p:cTn id="1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5" grpId="0"/>
      <p:bldP spid="27" grpId="0"/>
      <p:bldP spid="29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43" grpId="0"/>
      <p:bldP spid="44" grpId="0"/>
      <p:bldP spid="45" grpId="0"/>
      <p:bldP spid="46" grpId="0"/>
      <p:bldP spid="47" grpId="0"/>
      <p:bldP spid="48" grpId="0" animBg="1"/>
      <p:bldP spid="49" grpId="0" animBg="1"/>
      <p:bldP spid="50" grpId="0"/>
      <p:bldP spid="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783A8ED-459B-4E7D-BE05-44B894A9F760}"/>
              </a:ext>
            </a:extLst>
          </p:cNvPr>
          <p:cNvSpPr txBox="1"/>
          <p:nvPr/>
        </p:nvSpPr>
        <p:spPr>
          <a:xfrm>
            <a:off x="215704" y="154407"/>
            <a:ext cx="11760591" cy="2760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CEBF52-463B-4F34-955F-608AD7134B4E}"/>
              </a:ext>
            </a:extLst>
          </p:cNvPr>
          <p:cNvSpPr txBox="1"/>
          <p:nvPr/>
        </p:nvSpPr>
        <p:spPr>
          <a:xfrm>
            <a:off x="215704" y="2914458"/>
            <a:ext cx="6210886" cy="531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0D358-45F2-405B-A1E7-E3D39EBA8369}"/>
              </a:ext>
            </a:extLst>
          </p:cNvPr>
          <p:cNvSpPr txBox="1"/>
          <p:nvPr/>
        </p:nvSpPr>
        <p:spPr>
          <a:xfrm>
            <a:off x="215704" y="3429000"/>
            <a:ext cx="11760590" cy="531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6EF2C6-29B4-42FA-8700-D7824F04C00A}"/>
              </a:ext>
            </a:extLst>
          </p:cNvPr>
          <p:cNvSpPr txBox="1"/>
          <p:nvPr/>
        </p:nvSpPr>
        <p:spPr>
          <a:xfrm>
            <a:off x="215704" y="3960749"/>
            <a:ext cx="117605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Đồ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diễn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phụ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thuộc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dòng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thẳng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gốc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toạ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269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Y3h7u3GlB7p7t"/>
          <p:cNvPicPr/>
          <p:nvPr/>
        </p:nvPicPr>
        <p:blipFill>
          <a:blip r:embed="rId2"/>
          <a:stretch>
            <a:fillRect/>
          </a:stretch>
        </p:blipFill>
        <p:spPr>
          <a:xfrm>
            <a:off x="339665" y="2849076"/>
            <a:ext cx="2226244" cy="1557922"/>
          </a:xfrm>
          <a:prstGeom prst="rect">
            <a:avLst/>
          </a:prstGeom>
        </p:spPr>
      </p:pic>
      <p:pic>
        <p:nvPicPr>
          <p:cNvPr id="5" name="2EC0RJG6m1GCZ"/>
          <p:cNvPicPr/>
          <p:nvPr/>
        </p:nvPicPr>
        <p:blipFill>
          <a:blip r:embed="rId3"/>
          <a:stretch>
            <a:fillRect/>
          </a:stretch>
        </p:blipFill>
        <p:spPr>
          <a:xfrm>
            <a:off x="5942211" y="4626901"/>
            <a:ext cx="1988344" cy="964406"/>
          </a:xfrm>
          <a:prstGeom prst="rect">
            <a:avLst/>
          </a:prstGeom>
        </p:spPr>
      </p:pic>
      <p:pic>
        <p:nvPicPr>
          <p:cNvPr id="6" name="lqZpSgmdTRSwl"/>
          <p:cNvPicPr/>
          <p:nvPr/>
        </p:nvPicPr>
        <p:blipFill>
          <a:blip r:embed="rId4"/>
          <a:stretch>
            <a:fillRect/>
          </a:stretch>
        </p:blipFill>
        <p:spPr>
          <a:xfrm>
            <a:off x="982546" y="2082471"/>
            <a:ext cx="724765" cy="1545566"/>
          </a:xfrm>
          <a:prstGeom prst="rect">
            <a:avLst/>
          </a:prstGeom>
        </p:spPr>
      </p:pic>
      <p:pic>
        <p:nvPicPr>
          <p:cNvPr id="7" name="BpPXmE7Geor7K"/>
          <p:cNvPicPr/>
          <p:nvPr/>
        </p:nvPicPr>
        <p:blipFill>
          <a:blip r:embed="rId5"/>
          <a:stretch>
            <a:fillRect/>
          </a:stretch>
        </p:blipFill>
        <p:spPr>
          <a:xfrm>
            <a:off x="1707311" y="158151"/>
            <a:ext cx="2467739" cy="1924320"/>
          </a:xfrm>
          <a:prstGeom prst="rect">
            <a:avLst/>
          </a:prstGeom>
        </p:spPr>
      </p:pic>
      <p:pic>
        <p:nvPicPr>
          <p:cNvPr id="8" name="pE0imXcdc40vV"/>
          <p:cNvPicPr/>
          <p:nvPr/>
        </p:nvPicPr>
        <p:blipFill>
          <a:blip r:embed="rId6"/>
          <a:stretch>
            <a:fillRect/>
          </a:stretch>
        </p:blipFill>
        <p:spPr>
          <a:xfrm>
            <a:off x="1707311" y="1911515"/>
            <a:ext cx="3364976" cy="1237576"/>
          </a:xfrm>
          <a:prstGeom prst="rect">
            <a:avLst/>
          </a:prstGeom>
        </p:spPr>
      </p:pic>
      <p:pic>
        <p:nvPicPr>
          <p:cNvPr id="9" name="uWitrgP9rsk2Q"/>
          <p:cNvPicPr/>
          <p:nvPr/>
        </p:nvPicPr>
        <p:blipFill>
          <a:blip r:embed="rId7"/>
          <a:stretch>
            <a:fillRect/>
          </a:stretch>
        </p:blipFill>
        <p:spPr>
          <a:xfrm>
            <a:off x="1452787" y="3628037"/>
            <a:ext cx="3331953" cy="1907246"/>
          </a:xfrm>
          <a:prstGeom prst="rect">
            <a:avLst/>
          </a:prstGeom>
        </p:spPr>
      </p:pic>
      <p:pic>
        <p:nvPicPr>
          <p:cNvPr id="10" name="w9SqBUkcQz47o"/>
          <p:cNvPicPr/>
          <p:nvPr/>
        </p:nvPicPr>
        <p:blipFill>
          <a:blip r:embed="rId8"/>
          <a:stretch>
            <a:fillRect/>
          </a:stretch>
        </p:blipFill>
        <p:spPr>
          <a:xfrm>
            <a:off x="4784740" y="2590058"/>
            <a:ext cx="3617703" cy="2391359"/>
          </a:xfrm>
          <a:prstGeom prst="rect">
            <a:avLst/>
          </a:prstGeom>
        </p:spPr>
      </p:pic>
      <p:pic>
        <p:nvPicPr>
          <p:cNvPr id="11" name="cSM8CB7knG983"/>
          <p:cNvPicPr/>
          <p:nvPr/>
        </p:nvPicPr>
        <p:blipFill>
          <a:blip r:embed="rId9"/>
          <a:stretch>
            <a:fillRect/>
          </a:stretch>
        </p:blipFill>
        <p:spPr>
          <a:xfrm>
            <a:off x="4784741" y="4981418"/>
            <a:ext cx="6488457" cy="1594764"/>
          </a:xfrm>
          <a:prstGeom prst="rect">
            <a:avLst/>
          </a:prstGeom>
        </p:spPr>
      </p:pic>
      <p:pic>
        <p:nvPicPr>
          <p:cNvPr id="12" name="g9jvm89bk2VPk"/>
          <p:cNvPicPr/>
          <p:nvPr/>
        </p:nvPicPr>
        <p:blipFill>
          <a:blip r:embed="rId10"/>
          <a:stretch>
            <a:fillRect/>
          </a:stretch>
        </p:blipFill>
        <p:spPr>
          <a:xfrm>
            <a:off x="4784740" y="4981418"/>
            <a:ext cx="1261164" cy="1008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75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7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9E20127-9D15-4F64-BD77-DE2B80462F0F}"/>
              </a:ext>
            </a:extLst>
          </p:cNvPr>
          <p:cNvSpPr txBox="1"/>
          <p:nvPr/>
        </p:nvSpPr>
        <p:spPr>
          <a:xfrm>
            <a:off x="488266" y="888070"/>
            <a:ext cx="11215468" cy="3342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x-none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x-none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&lt;TH&gt;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1,8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cap="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1,8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cap="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3,6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cap="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1,8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cap="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1,8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7A6C48-D010-44C6-A396-468A0319BDFD}"/>
              </a:ext>
            </a:extLst>
          </p:cNvPr>
          <p:cNvSpPr txBox="1"/>
          <p:nvPr/>
        </p:nvSpPr>
        <p:spPr>
          <a:xfrm>
            <a:off x="2532185" y="253218"/>
            <a:ext cx="6569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F30295C-7617-4938-BE4D-F61D0AABD1B1}"/>
              </a:ext>
            </a:extLst>
          </p:cNvPr>
          <p:cNvSpPr/>
          <p:nvPr/>
        </p:nvSpPr>
        <p:spPr>
          <a:xfrm>
            <a:off x="309489" y="3737566"/>
            <a:ext cx="633046" cy="6049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3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CCE1068-C8B6-4B22-BDFF-4ABA5568B112}"/>
              </a:ext>
            </a:extLst>
          </p:cNvPr>
          <p:cNvSpPr txBox="1"/>
          <p:nvPr/>
        </p:nvSpPr>
        <p:spPr>
          <a:xfrm>
            <a:off x="320039" y="164618"/>
            <a:ext cx="11539025" cy="2925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x-none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 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x-none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nghịch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C445D8C-3917-40A5-9B6A-6DA1195EE93A}"/>
              </a:ext>
            </a:extLst>
          </p:cNvPr>
          <p:cNvSpPr/>
          <p:nvPr/>
        </p:nvSpPr>
        <p:spPr>
          <a:xfrm>
            <a:off x="140676" y="1120975"/>
            <a:ext cx="633046" cy="6049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AC4D89-EC76-4DFB-8D04-9ADD8705C69B}"/>
              </a:ext>
            </a:extLst>
          </p:cNvPr>
          <p:cNvSpPr txBox="1"/>
          <p:nvPr/>
        </p:nvSpPr>
        <p:spPr>
          <a:xfrm>
            <a:off x="320038" y="3203578"/>
            <a:ext cx="11102927" cy="2855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x-none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x-none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cap="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cap="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cap="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cap="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F565068-8117-4821-81FD-8B30ABCA2B56}"/>
              </a:ext>
            </a:extLst>
          </p:cNvPr>
          <p:cNvSpPr/>
          <p:nvPr/>
        </p:nvSpPr>
        <p:spPr>
          <a:xfrm>
            <a:off x="140676" y="3743743"/>
            <a:ext cx="633046" cy="6049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8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72BC13A-860E-491E-ABFE-5C8ACE20DE03}"/>
              </a:ext>
            </a:extLst>
          </p:cNvPr>
          <p:cNvSpPr txBox="1"/>
          <p:nvPr/>
        </p:nvSpPr>
        <p:spPr>
          <a:xfrm>
            <a:off x="235632" y="155526"/>
            <a:ext cx="11956367" cy="3027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x-none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x-none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AEAD9B2-6821-4902-9FFD-512979E49F11}"/>
              </a:ext>
            </a:extLst>
          </p:cNvPr>
          <p:cNvSpPr/>
          <p:nvPr/>
        </p:nvSpPr>
        <p:spPr>
          <a:xfrm>
            <a:off x="0" y="2168161"/>
            <a:ext cx="633046" cy="6049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8E5D89-D8CF-417D-A82F-E9223BC32107}"/>
              </a:ext>
            </a:extLst>
          </p:cNvPr>
          <p:cNvSpPr txBox="1"/>
          <p:nvPr/>
        </p:nvSpPr>
        <p:spPr>
          <a:xfrm>
            <a:off x="316523" y="3183343"/>
            <a:ext cx="11528474" cy="2925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x-none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 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		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.		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3CC5FA2-5092-4A53-80C2-5AECD55E5D69}"/>
              </a:ext>
            </a:extLst>
          </p:cNvPr>
          <p:cNvSpPr/>
          <p:nvPr/>
        </p:nvSpPr>
        <p:spPr>
          <a:xfrm>
            <a:off x="137156" y="5091897"/>
            <a:ext cx="633046" cy="6049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5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9C43B9F-BD85-495E-9FBC-8B1FF1C8F6B7}"/>
              </a:ext>
            </a:extLst>
          </p:cNvPr>
          <p:cNvSpPr txBox="1"/>
          <p:nvPr/>
        </p:nvSpPr>
        <p:spPr>
          <a:xfrm>
            <a:off x="165296" y="0"/>
            <a:ext cx="11792242" cy="2752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x-none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cap="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cap="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cap="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cap="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7B127DB-9F84-45B3-8B31-C9610EB855EC}"/>
              </a:ext>
            </a:extLst>
          </p:cNvPr>
          <p:cNvSpPr/>
          <p:nvPr/>
        </p:nvSpPr>
        <p:spPr>
          <a:xfrm>
            <a:off x="0" y="2147958"/>
            <a:ext cx="633046" cy="6049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818048-302E-4893-A6C6-802DC3CFBF53}"/>
              </a:ext>
            </a:extLst>
          </p:cNvPr>
          <p:cNvSpPr txBox="1"/>
          <p:nvPr/>
        </p:nvSpPr>
        <p:spPr>
          <a:xfrm>
            <a:off x="316522" y="2840074"/>
            <a:ext cx="11641015" cy="32330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x-none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cap="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cap="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cap="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cap="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2C70959-D9D1-4066-A1BD-C890A23DB9F8}"/>
              </a:ext>
            </a:extLst>
          </p:cNvPr>
          <p:cNvSpPr/>
          <p:nvPr/>
        </p:nvSpPr>
        <p:spPr>
          <a:xfrm>
            <a:off x="165296" y="3802676"/>
            <a:ext cx="633046" cy="6049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3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9481">
            <a:extLst>
              <a:ext uri="{FF2B5EF4-FFF2-40B4-BE49-F238E27FC236}">
                <a16:creationId xmlns:a16="http://schemas.microsoft.com/office/drawing/2014/main" id="{CC1ED5A5-0046-49A9-A5C7-DB7A1CE46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39" y="926690"/>
            <a:ext cx="2697896" cy="295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9480">
            <a:extLst>
              <a:ext uri="{FF2B5EF4-FFF2-40B4-BE49-F238E27FC236}">
                <a16:creationId xmlns:a16="http://schemas.microsoft.com/office/drawing/2014/main" id="{7FCE5C7C-1EB4-4190-AE6F-A03F411D8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690" y="926689"/>
            <a:ext cx="2511648" cy="2863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9479">
            <a:extLst>
              <a:ext uri="{FF2B5EF4-FFF2-40B4-BE49-F238E27FC236}">
                <a16:creationId xmlns:a16="http://schemas.microsoft.com/office/drawing/2014/main" id="{4EDE1A43-AAC2-420D-AFF3-4720C31C0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313" y="926689"/>
            <a:ext cx="2603475" cy="2771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9478">
            <a:extLst>
              <a:ext uri="{FF2B5EF4-FFF2-40B4-BE49-F238E27FC236}">
                <a16:creationId xmlns:a16="http://schemas.microsoft.com/office/drawing/2014/main" id="{0993BC8E-6824-4172-90F7-B9ACD496F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6763" y="853710"/>
            <a:ext cx="2677902" cy="2696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BDD2BC51-02A9-494C-9499-B92134F6A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39" y="9435"/>
            <a:ext cx="117987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8.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cường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I(A)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chạy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U(V)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955EC2-CF1E-43BF-8B91-91D24ED7B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86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1E14AD8-1F53-44E4-B24B-223EC828D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9150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5C9A1F3F-C733-4399-98D5-505B93F4A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407" y="3895447"/>
            <a:ext cx="104861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9263" algn="l"/>
                <a:tab pos="3262313" algn="l"/>
                <a:tab pos="480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9263" algn="l"/>
                <a:tab pos="3262313" algn="l"/>
                <a:tab pos="480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9263" algn="l"/>
                <a:tab pos="3262313" algn="l"/>
                <a:tab pos="480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9263" algn="l"/>
                <a:tab pos="3262313" algn="l"/>
                <a:tab pos="480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9263" algn="l"/>
                <a:tab pos="3262313" algn="l"/>
                <a:tab pos="480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9263" algn="l"/>
                <a:tab pos="3262313" algn="l"/>
                <a:tab pos="480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9263" algn="l"/>
                <a:tab pos="3262313" algn="l"/>
                <a:tab pos="480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9263" algn="l"/>
                <a:tab pos="3262313" algn="l"/>
                <a:tab pos="480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9263" algn="l"/>
                <a:tab pos="3262313" algn="l"/>
                <a:tab pos="480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9263" algn="l"/>
                <a:tab pos="3262313" algn="l"/>
                <a:tab pos="4806950" algn="l"/>
              </a:tabLs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3366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c.	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3366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b.             </a:t>
            </a:r>
            <a:r>
              <a:rPr kumimoji="0" lang="en-US" altLang="en-US" sz="2400" b="1" i="0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3366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d.	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0CEC27-F23C-4A1E-A7BB-1BC5810C451E}"/>
              </a:ext>
            </a:extLst>
          </p:cNvPr>
          <p:cNvSpPr txBox="1"/>
          <p:nvPr/>
        </p:nvSpPr>
        <p:spPr>
          <a:xfrm>
            <a:off x="9320981" y="3318387"/>
            <a:ext cx="737419" cy="37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31A4568-77E3-49EA-8E79-17BEF94A315E}"/>
              </a:ext>
            </a:extLst>
          </p:cNvPr>
          <p:cNvSpPr/>
          <p:nvPr/>
        </p:nvSpPr>
        <p:spPr>
          <a:xfrm>
            <a:off x="4835267" y="3812344"/>
            <a:ext cx="633046" cy="6049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52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1E43D1-11B4-41F4-AF5E-3970CF16710C}"/>
              </a:ext>
            </a:extLst>
          </p:cNvPr>
          <p:cNvSpPr txBox="1"/>
          <p:nvPr/>
        </p:nvSpPr>
        <p:spPr>
          <a:xfrm>
            <a:off x="3474720" y="140678"/>
            <a:ext cx="5303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 DỤNG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785828-36CE-463B-959B-88BA70256CF3}"/>
              </a:ext>
            </a:extLst>
          </p:cNvPr>
          <p:cNvSpPr txBox="1"/>
          <p:nvPr/>
        </p:nvSpPr>
        <p:spPr>
          <a:xfrm>
            <a:off x="-200466" y="725453"/>
            <a:ext cx="12392465" cy="1492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30000"/>
              </a:lnSpc>
              <a:spcAft>
                <a:spcPts val="800"/>
              </a:spcAft>
            </a:pPr>
            <a:r>
              <a:rPr lang="en-US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12V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0,5A.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36V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64A1227-238D-479E-BAB4-B8E4B74270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7921887"/>
              </p:ext>
            </p:extLst>
          </p:nvPr>
        </p:nvGraphicFramePr>
        <p:xfrm>
          <a:off x="2931795" y="3475160"/>
          <a:ext cx="1316648" cy="1039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3" imgW="545863" imgH="431613" progId="Equation.DSMT4">
                  <p:embed/>
                </p:oleObj>
              </mc:Choice>
              <mc:Fallback>
                <p:oleObj name="Equation" r:id="rId3" imgW="545863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1795" y="3475160"/>
                        <a:ext cx="1316648" cy="10394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DE8766E3-C4BF-4C37-81F4-E516FC77D6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905555"/>
              </p:ext>
            </p:extLst>
          </p:nvPr>
        </p:nvGraphicFramePr>
        <p:xfrm>
          <a:off x="4248443" y="3475160"/>
          <a:ext cx="4552182" cy="980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5" imgW="1993900" imgH="431800" progId="Equation.DSMT4">
                  <p:embed/>
                </p:oleObj>
              </mc:Choice>
              <mc:Fallback>
                <p:oleObj name="Equation" r:id="rId5" imgW="19939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8443" y="3475160"/>
                        <a:ext cx="4552182" cy="9801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3">
            <a:extLst>
              <a:ext uri="{FF2B5EF4-FFF2-40B4-BE49-F238E27FC236}">
                <a16:creationId xmlns:a16="http://schemas.microsoft.com/office/drawing/2014/main" id="{705037D4-DF51-4552-9B2F-F73FE7360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7887" y="2312343"/>
            <a:ext cx="11833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AD68E94A-6240-4979-AB2B-F43E5CF3DE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57" y="3200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C4B47E-406E-47AA-9F40-0767BACF6094}"/>
              </a:ext>
            </a:extLst>
          </p:cNvPr>
          <p:cNvSpPr txBox="1"/>
          <p:nvPr/>
        </p:nvSpPr>
        <p:spPr>
          <a:xfrm>
            <a:off x="2314282" y="2861852"/>
            <a:ext cx="79623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33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547E018-F9D8-4B8D-8BA4-E690B6AC58E3}"/>
              </a:ext>
            </a:extLst>
          </p:cNvPr>
          <p:cNvSpPr txBox="1"/>
          <p:nvPr/>
        </p:nvSpPr>
        <p:spPr>
          <a:xfrm>
            <a:off x="-228601" y="229465"/>
            <a:ext cx="12256478" cy="1492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30000"/>
              </a:lnSpc>
              <a:spcAft>
                <a:spcPts val="800"/>
              </a:spcAft>
            </a:pPr>
            <a:r>
              <a:rPr lang="en-US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en-US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7,2V.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en-US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10,8V?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2324CC-56F2-4664-9174-7D0E2A20EEE0}"/>
              </a:ext>
            </a:extLst>
          </p:cNvPr>
          <p:cNvSpPr txBox="1"/>
          <p:nvPr/>
        </p:nvSpPr>
        <p:spPr>
          <a:xfrm>
            <a:off x="4835769" y="1890319"/>
            <a:ext cx="62108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E88A6A-77A8-4A47-9082-8251DBFD5C13}"/>
              </a:ext>
            </a:extLst>
          </p:cNvPr>
          <p:cNvSpPr txBox="1"/>
          <p:nvPr/>
        </p:nvSpPr>
        <p:spPr>
          <a:xfrm>
            <a:off x="2641209" y="2336160"/>
            <a:ext cx="80924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endParaRPr lang="en-US" sz="2400" dirty="0"/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869AFBAD-B33F-4CE6-8966-93A3E7259A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9070316"/>
              </p:ext>
            </p:extLst>
          </p:nvPr>
        </p:nvGraphicFramePr>
        <p:xfrm>
          <a:off x="4581525" y="2815041"/>
          <a:ext cx="3672918" cy="1039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3" imgW="1511300" imgH="431800" progId="Equation.DSMT4">
                  <p:embed/>
                </p:oleObj>
              </mc:Choice>
              <mc:Fallback>
                <p:oleObj name="Equation" r:id="rId3" imgW="1511300" imgH="431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1525" y="2815041"/>
                        <a:ext cx="3672918" cy="10395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BA0F9D27-9B5A-4858-952D-0AAD65A319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832875"/>
              </p:ext>
            </p:extLst>
          </p:nvPr>
        </p:nvGraphicFramePr>
        <p:xfrm>
          <a:off x="3759444" y="3802671"/>
          <a:ext cx="2336556" cy="93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5" imgW="1079032" imgH="431613" progId="Equation.DSMT4">
                  <p:embed/>
                </p:oleObj>
              </mc:Choice>
              <mc:Fallback>
                <p:oleObj name="Equation" r:id="rId5" imgW="1079032" imgH="43161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9444" y="3802671"/>
                        <a:ext cx="2336556" cy="930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3">
            <a:extLst>
              <a:ext uri="{FF2B5EF4-FFF2-40B4-BE49-F238E27FC236}">
                <a16:creationId xmlns:a16="http://schemas.microsoft.com/office/drawing/2014/main" id="{92695D33-4D7B-4C26-8DFB-B943FC1F2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286" y="319156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B5450A2-6A52-465C-AAA3-39C99037E302}"/>
              </a:ext>
            </a:extLst>
          </p:cNvPr>
          <p:cNvSpPr txBox="1"/>
          <p:nvPr/>
        </p:nvSpPr>
        <p:spPr>
          <a:xfrm>
            <a:off x="3045657" y="4000239"/>
            <a:ext cx="63445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4187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3C98C8-649F-4948-AB92-E2DBDDACB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4762" y="612593"/>
            <a:ext cx="3583305" cy="249214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30F2948-22FC-4680-A834-F64967ECB12B}"/>
              </a:ext>
            </a:extLst>
          </p:cNvPr>
          <p:cNvSpPr txBox="1"/>
          <p:nvPr/>
        </p:nvSpPr>
        <p:spPr>
          <a:xfrm>
            <a:off x="3390314" y="211015"/>
            <a:ext cx="6443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168376-E460-4736-93E2-81CE7BC6DC4C}"/>
              </a:ext>
            </a:extLst>
          </p:cNvPr>
          <p:cNvSpPr txBox="1"/>
          <p:nvPr/>
        </p:nvSpPr>
        <p:spPr>
          <a:xfrm>
            <a:off x="524460" y="936065"/>
            <a:ext cx="841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4A0714-C46F-4812-A12A-047F58538731}"/>
              </a:ext>
            </a:extLst>
          </p:cNvPr>
          <p:cNvSpPr txBox="1"/>
          <p:nvPr/>
        </p:nvSpPr>
        <p:spPr>
          <a:xfrm>
            <a:off x="635023" y="3121905"/>
            <a:ext cx="11155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FC3A97-2101-4190-BF78-599E9150FE81}"/>
              </a:ext>
            </a:extLst>
          </p:cNvPr>
          <p:cNvSpPr txBox="1"/>
          <p:nvPr/>
        </p:nvSpPr>
        <p:spPr>
          <a:xfrm>
            <a:off x="578752" y="3952902"/>
            <a:ext cx="112682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040F16-06DB-4F0C-8B9D-334502539464}"/>
              </a:ext>
            </a:extLst>
          </p:cNvPr>
          <p:cNvSpPr txBox="1"/>
          <p:nvPr/>
        </p:nvSpPr>
        <p:spPr>
          <a:xfrm>
            <a:off x="578752" y="4866900"/>
            <a:ext cx="112119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Nếu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thay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đổi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nguồn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điện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cường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dòng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điện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chạy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điện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trở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thay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đổi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4834E56-5054-4D84-9C32-3BD26C3D68DC}"/>
              </a:ext>
            </a:extLst>
          </p:cNvPr>
          <p:cNvSpPr txBox="1"/>
          <p:nvPr/>
        </p:nvSpPr>
        <p:spPr>
          <a:xfrm>
            <a:off x="578752" y="5740407"/>
            <a:ext cx="112682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đổi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nguồn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điện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cường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dòng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điện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chạy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điện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trở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thay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đổi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1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237A104-86A7-4B23-B91E-110FA3153839}"/>
              </a:ext>
            </a:extLst>
          </p:cNvPr>
          <p:cNvSpPr txBox="1"/>
          <p:nvPr/>
        </p:nvSpPr>
        <p:spPr>
          <a:xfrm>
            <a:off x="225082" y="29447"/>
            <a:ext cx="11507373" cy="6799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-BTVN:</a:t>
            </a:r>
          </a:p>
          <a:p>
            <a:pPr algn="just">
              <a:lnSpc>
                <a:spcPct val="130000"/>
              </a:lnSpc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24V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36V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algn="just">
              <a:lnSpc>
                <a:spcPct val="130000"/>
              </a:lnSpc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1,2A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48V.</a:t>
            </a:r>
          </a:p>
          <a:p>
            <a:pPr algn="just">
              <a:lnSpc>
                <a:spcPct val="130000"/>
              </a:lnSpc>
              <a:spcAft>
                <a:spcPts val="800"/>
              </a:spcAft>
              <a:tabLst>
                <a:tab pos="23177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Muốn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cường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chạy</a:t>
            </a:r>
            <a:r>
              <a:rPr lang="en-US" sz="2400" spc="-1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dây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thêm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0,4A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spc="-1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400" spc="-1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Muốn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chạy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dây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24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III: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Ohm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327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2977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FCADC78-8E0D-4941-9ECF-9C4E567C6B7B}"/>
              </a:ext>
            </a:extLst>
          </p:cNvPr>
          <p:cNvSpPr txBox="1"/>
          <p:nvPr/>
        </p:nvSpPr>
        <p:spPr>
          <a:xfrm>
            <a:off x="263770" y="186450"/>
            <a:ext cx="6098344" cy="5965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I.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1CA6A2-E4EE-4C07-A8A3-56EE078946C7}"/>
              </a:ext>
            </a:extLst>
          </p:cNvPr>
          <p:cNvSpPr txBox="1"/>
          <p:nvPr/>
        </p:nvSpPr>
        <p:spPr>
          <a:xfrm>
            <a:off x="137160" y="596574"/>
            <a:ext cx="6098344" cy="52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endParaRPr lang="en-US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E2B450-2E84-405E-9CBC-30C6FEA6A639}"/>
              </a:ext>
            </a:extLst>
          </p:cNvPr>
          <p:cNvSpPr txBox="1"/>
          <p:nvPr/>
        </p:nvSpPr>
        <p:spPr>
          <a:xfrm>
            <a:off x="137160" y="1193148"/>
            <a:ext cx="6098344" cy="52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D8B824-7935-4A1B-89FC-8EC6CEF70AFF}"/>
              </a:ext>
            </a:extLst>
          </p:cNvPr>
          <p:cNvSpPr txBox="1"/>
          <p:nvPr/>
        </p:nvSpPr>
        <p:spPr>
          <a:xfrm>
            <a:off x="2864533" y="1193148"/>
            <a:ext cx="6741942" cy="52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9EE623-B8B4-4341-9FC7-B73B49926A0B}"/>
              </a:ext>
            </a:extLst>
          </p:cNvPr>
          <p:cNvSpPr txBox="1"/>
          <p:nvPr/>
        </p:nvSpPr>
        <p:spPr>
          <a:xfrm>
            <a:off x="137160" y="1717715"/>
            <a:ext cx="6098344" cy="52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8C82BA-88CC-4DBB-8B81-5F69B96D5DC8}"/>
              </a:ext>
            </a:extLst>
          </p:cNvPr>
          <p:cNvSpPr txBox="1"/>
          <p:nvPr/>
        </p:nvSpPr>
        <p:spPr>
          <a:xfrm>
            <a:off x="2711548" y="1717715"/>
            <a:ext cx="6098344" cy="52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khoá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đèn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B071593-CF3C-4321-8B33-C6F4B6065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0112" y="2242282"/>
            <a:ext cx="2752725" cy="183832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F82C2C7-C473-4928-A141-4D0FEEB50A51}"/>
              </a:ext>
            </a:extLst>
          </p:cNvPr>
          <p:cNvSpPr txBox="1"/>
          <p:nvPr/>
        </p:nvSpPr>
        <p:spPr>
          <a:xfrm>
            <a:off x="263770" y="2314289"/>
            <a:ext cx="6098344" cy="52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Sơ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DACD98-9AF5-4F20-B945-A8FBB9C37959}"/>
              </a:ext>
            </a:extLst>
          </p:cNvPr>
          <p:cNvSpPr txBox="1"/>
          <p:nvPr/>
        </p:nvSpPr>
        <p:spPr>
          <a:xfrm>
            <a:off x="263770" y="2910863"/>
            <a:ext cx="6098344" cy="52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=6</a:t>
            </a:r>
            <a:r>
              <a:rPr lang="el-G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R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=10</a:t>
            </a:r>
            <a:r>
              <a:rPr lang="el-G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R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=15</a:t>
            </a:r>
            <a:r>
              <a:rPr lang="el-G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204DB13-60CB-4E91-BE71-7E296871B9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083" y="3507437"/>
            <a:ext cx="7280623" cy="304810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A679871-FAC4-46E6-8EC3-234B99F771F2}"/>
              </a:ext>
            </a:extLst>
          </p:cNvPr>
          <p:cNvSpPr txBox="1"/>
          <p:nvPr/>
        </p:nvSpPr>
        <p:spPr>
          <a:xfrm>
            <a:off x="3585502" y="4456800"/>
            <a:ext cx="60983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Rất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endParaRPr lang="en-US" sz="3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F70E5D0-F336-489E-AC4A-4A112D348997}"/>
              </a:ext>
            </a:extLst>
          </p:cNvPr>
          <p:cNvSpPr txBox="1"/>
          <p:nvPr/>
        </p:nvSpPr>
        <p:spPr>
          <a:xfrm>
            <a:off x="3511647" y="5233102"/>
            <a:ext cx="624605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thường</a:t>
            </a:r>
            <a:endParaRPr lang="en-US" sz="32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DE681FD-717E-4526-8E66-C15982639291}"/>
              </a:ext>
            </a:extLst>
          </p:cNvPr>
          <p:cNvSpPr txBox="1"/>
          <p:nvPr/>
        </p:nvSpPr>
        <p:spPr>
          <a:xfrm>
            <a:off x="3511647" y="5912947"/>
            <a:ext cx="624605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yếu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2864533" y="78153"/>
            <a:ext cx="6373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OHM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63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5" grpId="0"/>
      <p:bldP spid="16" grpId="0"/>
      <p:bldP spid="20" grpId="0"/>
      <p:bldP spid="23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B0BECF8-167B-4E29-8850-2722F7A741D3}"/>
              </a:ext>
            </a:extLst>
          </p:cNvPr>
          <p:cNvSpPr txBox="1"/>
          <p:nvPr/>
        </p:nvSpPr>
        <p:spPr>
          <a:xfrm>
            <a:off x="179363" y="174543"/>
            <a:ext cx="6098344" cy="52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endParaRPr lang="en-US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9A2D8B-6F98-4117-A997-14A2CE929409}"/>
              </a:ext>
            </a:extLst>
          </p:cNvPr>
          <p:cNvSpPr txBox="1"/>
          <p:nvPr/>
        </p:nvSpPr>
        <p:spPr>
          <a:xfrm>
            <a:off x="362243" y="699110"/>
            <a:ext cx="6098344" cy="531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6B6157-B083-465F-A754-CC4052F27D3B}"/>
              </a:ext>
            </a:extLst>
          </p:cNvPr>
          <p:cNvSpPr txBox="1"/>
          <p:nvPr/>
        </p:nvSpPr>
        <p:spPr>
          <a:xfrm>
            <a:off x="362242" y="1230859"/>
            <a:ext cx="8317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trở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trở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dòng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824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59F6C94-A3A6-4F49-9483-3FA68487A2AF}"/>
              </a:ext>
            </a:extLst>
          </p:cNvPr>
          <p:cNvSpPr txBox="1"/>
          <p:nvPr/>
        </p:nvSpPr>
        <p:spPr>
          <a:xfrm>
            <a:off x="165294" y="161871"/>
            <a:ext cx="9147517" cy="6049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cường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A8E747-BC03-4973-8595-4BB2D662C9C6}"/>
              </a:ext>
            </a:extLst>
          </p:cNvPr>
          <p:cNvSpPr txBox="1"/>
          <p:nvPr/>
        </p:nvSpPr>
        <p:spPr>
          <a:xfrm>
            <a:off x="263769" y="766780"/>
            <a:ext cx="6098344" cy="531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EEE600-8823-40A9-B1F4-3A2E2A238F3B}"/>
              </a:ext>
            </a:extLst>
          </p:cNvPr>
          <p:cNvSpPr txBox="1"/>
          <p:nvPr/>
        </p:nvSpPr>
        <p:spPr>
          <a:xfrm>
            <a:off x="137160" y="1193148"/>
            <a:ext cx="6098344" cy="52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9FFAE1-FDE5-4ED6-B69A-F88568EC85C7}"/>
              </a:ext>
            </a:extLst>
          </p:cNvPr>
          <p:cNvSpPr txBox="1"/>
          <p:nvPr/>
        </p:nvSpPr>
        <p:spPr>
          <a:xfrm>
            <a:off x="2864533" y="1193148"/>
            <a:ext cx="8248944" cy="52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9E69E69-42FF-4C66-BF61-05596B8FC2AD}"/>
              </a:ext>
            </a:extLst>
          </p:cNvPr>
          <p:cNvSpPr txBox="1"/>
          <p:nvPr/>
        </p:nvSpPr>
        <p:spPr>
          <a:xfrm>
            <a:off x="137160" y="1717715"/>
            <a:ext cx="6098344" cy="52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07391D-3468-43BA-8925-A6EA7A060FCC}"/>
              </a:ext>
            </a:extLst>
          </p:cNvPr>
          <p:cNvSpPr txBox="1"/>
          <p:nvPr/>
        </p:nvSpPr>
        <p:spPr>
          <a:xfrm>
            <a:off x="2711547" y="1717715"/>
            <a:ext cx="8683283" cy="52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khoá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vôn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ampe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B14D56-8B23-4388-836F-AD91F769F9C6}"/>
              </a:ext>
            </a:extLst>
          </p:cNvPr>
          <p:cNvSpPr txBox="1"/>
          <p:nvPr/>
        </p:nvSpPr>
        <p:spPr>
          <a:xfrm>
            <a:off x="263770" y="2314289"/>
            <a:ext cx="6098344" cy="52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Sơ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31A426-5B46-4896-B5EC-A7EF572F0E06}"/>
              </a:ext>
            </a:extLst>
          </p:cNvPr>
          <p:cNvSpPr txBox="1"/>
          <p:nvPr/>
        </p:nvSpPr>
        <p:spPr>
          <a:xfrm>
            <a:off x="263770" y="2910863"/>
            <a:ext cx="6098344" cy="52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FEC82B2-2FA5-4BBB-8717-AD6169B694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5846" y="2390328"/>
            <a:ext cx="3472375" cy="1565635"/>
          </a:xfrm>
          <a:prstGeom prst="rect">
            <a:avLst/>
          </a:prstGeom>
          <a:noFill/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32E0284-42D8-4D83-971D-101D169D2E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3492" y="3060603"/>
            <a:ext cx="4872354" cy="3635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76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1">
            <a:extLst>
              <a:ext uri="{FF2B5EF4-FFF2-40B4-BE49-F238E27FC236}">
                <a16:creationId xmlns:a16="http://schemas.microsoft.com/office/drawing/2014/main" id="{14B5612A-9A03-248F-8D93-103C8AF147EC}"/>
              </a:ext>
            </a:extLst>
          </p:cNvPr>
          <p:cNvSpPr/>
          <p:nvPr/>
        </p:nvSpPr>
        <p:spPr>
          <a:xfrm>
            <a:off x="512548" y="681318"/>
            <a:ext cx="11026588" cy="5903357"/>
          </a:xfrm>
          <a:prstGeom prst="roundRect">
            <a:avLst/>
          </a:prstGeom>
          <a:noFill/>
          <a:ln w="28575">
            <a:solidFill>
              <a:srgbClr val="D83434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5F8C45-D360-5CE8-6020-A60165B9FF2A}"/>
              </a:ext>
            </a:extLst>
          </p:cNvPr>
          <p:cNvSpPr txBox="1"/>
          <p:nvPr/>
        </p:nvSpPr>
        <p:spPr>
          <a:xfrm>
            <a:off x="4385301" y="273324"/>
            <a:ext cx="3217352" cy="646986"/>
          </a:xfrm>
          <a:prstGeom prst="roundRect">
            <a:avLst/>
          </a:prstGeom>
          <a:solidFill>
            <a:srgbClr val="E05D5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PHIẾU HỌC TẬP 2</a:t>
            </a:r>
          </a:p>
        </p:txBody>
      </p:sp>
      <p:sp>
        <p:nvSpPr>
          <p:cNvPr id="6" name="Google Shape;1924;p44">
            <a:extLst>
              <a:ext uri="{FF2B5EF4-FFF2-40B4-BE49-F238E27FC236}">
                <a16:creationId xmlns:a16="http://schemas.microsoft.com/office/drawing/2014/main" id="{B308FE97-0DCD-7BED-DE77-5522A6A6F6CD}"/>
              </a:ext>
            </a:extLst>
          </p:cNvPr>
          <p:cNvSpPr txBox="1">
            <a:spLocks/>
          </p:cNvSpPr>
          <p:nvPr/>
        </p:nvSpPr>
        <p:spPr>
          <a:xfrm>
            <a:off x="602968" y="852154"/>
            <a:ext cx="7962468" cy="70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91440" rIns="91440" bIns="9144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186262" marR="0" lvl="0" indent="0" algn="just" defTabSz="121917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Montserrat"/>
              <a:buNone/>
              <a:defRPr sz="2800" b="0" i="0" u="none" strike="noStrike" kern="0" cap="none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defRPr>
            </a:lvl1pPr>
            <a:lvl2pPr marL="914400" marR="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2pPr>
            <a:lvl3pPr marL="1371600" marR="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3pPr>
            <a:lvl4pPr marL="1828800" marR="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4pPr>
            <a:lvl5pPr marL="2286000" marR="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5pPr>
            <a:lvl6pPr marL="2743200" marR="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6pPr>
            <a:lvl7pPr marL="3200400" marR="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7pPr>
            <a:lvl8pPr marL="3657600" marR="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8pPr>
            <a:lvl9pPr marL="4114800" marR="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9pPr>
          </a:lstStyle>
          <a:p>
            <a:pPr algn="l"/>
            <a:r>
              <a:rPr lang="en-US" dirty="0">
                <a:solidFill>
                  <a:srgbClr val="002060"/>
                </a:solidFill>
              </a:rPr>
              <a:t>1. </a:t>
            </a:r>
            <a:r>
              <a:rPr lang="vi-VN" dirty="0">
                <a:solidFill>
                  <a:srgbClr val="002060"/>
                </a:solidFill>
              </a:rPr>
              <a:t>Tiến hành thí nghiệm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và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hoàn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thành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bảng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sau</a:t>
            </a:r>
            <a:r>
              <a:rPr lang="en-US" dirty="0">
                <a:solidFill>
                  <a:srgbClr val="002060"/>
                </a:solidFill>
              </a:rPr>
              <a:t>:</a:t>
            </a:r>
            <a:endParaRPr lang="vi-VN" dirty="0">
              <a:solidFill>
                <a:srgbClr val="002060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AA29FF3-FB24-615D-F77C-E8B77B9F7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452449"/>
              </p:ext>
            </p:extLst>
          </p:nvPr>
        </p:nvGraphicFramePr>
        <p:xfrm>
          <a:off x="2436360" y="1562429"/>
          <a:ext cx="6864411" cy="2962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7361">
                  <a:extLst>
                    <a:ext uri="{9D8B030D-6E8A-4147-A177-3AD203B41FA5}">
                      <a16:colId xmlns:a16="http://schemas.microsoft.com/office/drawing/2014/main" val="1985989237"/>
                    </a:ext>
                  </a:extLst>
                </a:gridCol>
                <a:gridCol w="1553525">
                  <a:extLst>
                    <a:ext uri="{9D8B030D-6E8A-4147-A177-3AD203B41FA5}">
                      <a16:colId xmlns:a16="http://schemas.microsoft.com/office/drawing/2014/main" val="2626254789"/>
                    </a:ext>
                  </a:extLst>
                </a:gridCol>
                <a:gridCol w="1553525">
                  <a:extLst>
                    <a:ext uri="{9D8B030D-6E8A-4147-A177-3AD203B41FA5}">
                      <a16:colId xmlns:a16="http://schemas.microsoft.com/office/drawing/2014/main" val="2326945663"/>
                    </a:ext>
                  </a:extLst>
                </a:gridCol>
              </a:tblGrid>
              <a:tr h="405637"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Lần đo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U(V)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vi-VN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(A)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118553"/>
                  </a:ext>
                </a:extLst>
              </a:tr>
              <a:tr h="285591"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352272"/>
                  </a:ext>
                </a:extLst>
              </a:tr>
              <a:tr h="389280"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022767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805567"/>
                  </a:ext>
                </a:extLst>
              </a:tr>
              <a:tr h="380232"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19984"/>
                  </a:ext>
                </a:extLst>
              </a:tr>
              <a:tr h="339264"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943084"/>
                  </a:ext>
                </a:extLst>
              </a:tr>
            </a:tbl>
          </a:graphicData>
        </a:graphic>
      </p:graphicFrame>
      <p:sp>
        <p:nvSpPr>
          <p:cNvPr id="8" name="Google Shape;1924;p44">
            <a:extLst>
              <a:ext uri="{FF2B5EF4-FFF2-40B4-BE49-F238E27FC236}">
                <a16:creationId xmlns:a16="http://schemas.microsoft.com/office/drawing/2014/main" id="{238E65DC-D4FF-E7AB-CC6C-DEF7A844492E}"/>
              </a:ext>
            </a:extLst>
          </p:cNvPr>
          <p:cNvSpPr txBox="1">
            <a:spLocks/>
          </p:cNvSpPr>
          <p:nvPr/>
        </p:nvSpPr>
        <p:spPr>
          <a:xfrm>
            <a:off x="574514" y="4323127"/>
            <a:ext cx="10588104" cy="983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91440" rIns="91440" bIns="9144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186262" marR="0" lvl="0" indent="0" algn="just" defTabSz="121917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Montserrat"/>
              <a:buNone/>
              <a:defRPr sz="2800" b="0" i="0" u="none" strike="noStrike" kern="0" cap="none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defRPr>
            </a:lvl1pPr>
            <a:lvl2pPr marL="914400" marR="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2pPr>
            <a:lvl3pPr marL="1371600" marR="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3pPr>
            <a:lvl4pPr marL="1828800" marR="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4pPr>
            <a:lvl5pPr marL="2286000" marR="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5pPr>
            <a:lvl6pPr marL="2743200" marR="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6pPr>
            <a:lvl7pPr marL="3200400" marR="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7pPr>
            <a:lvl8pPr marL="3657600" marR="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8pPr>
            <a:lvl9pPr marL="4114800" marR="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9pPr>
          </a:lstStyle>
          <a:p>
            <a:pPr algn="l"/>
            <a:r>
              <a:rPr lang="en-US" dirty="0">
                <a:solidFill>
                  <a:srgbClr val="002060"/>
                </a:solidFill>
              </a:rPr>
              <a:t>2. </a:t>
            </a:r>
            <a:r>
              <a:rPr lang="vi-VN" dirty="0">
                <a:solidFill>
                  <a:srgbClr val="002060"/>
                </a:solidFill>
              </a:rPr>
              <a:t>Nhận xét sự thay đổi cường độ dòng điện chạy qua vật dẫn khi thay đổi hiệu điện thế giữa hai đầu vật dẫn.</a:t>
            </a:r>
          </a:p>
        </p:txBody>
      </p:sp>
      <p:sp>
        <p:nvSpPr>
          <p:cNvPr id="10" name="Google Shape;1924;p44">
            <a:extLst>
              <a:ext uri="{FF2B5EF4-FFF2-40B4-BE49-F238E27FC236}">
                <a16:creationId xmlns:a16="http://schemas.microsoft.com/office/drawing/2014/main" id="{DEE7A0F2-EEC3-DEEF-334D-1FE325276B2B}"/>
              </a:ext>
            </a:extLst>
          </p:cNvPr>
          <p:cNvSpPr txBox="1">
            <a:spLocks/>
          </p:cNvSpPr>
          <p:nvPr/>
        </p:nvSpPr>
        <p:spPr>
          <a:xfrm>
            <a:off x="574514" y="5306974"/>
            <a:ext cx="10588104" cy="983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91440" rIns="91440" bIns="9144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186262" marR="0" lvl="0" indent="0" algn="just" defTabSz="121917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Montserrat"/>
              <a:buNone/>
              <a:defRPr sz="2800" b="0" i="0" u="none" strike="noStrike" kern="0" cap="none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defRPr>
            </a:lvl1pPr>
            <a:lvl2pPr marL="914400" marR="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2pPr>
            <a:lvl3pPr marL="1371600" marR="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3pPr>
            <a:lvl4pPr marL="1828800" marR="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4pPr>
            <a:lvl5pPr marL="2286000" marR="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5pPr>
            <a:lvl6pPr marL="2743200" marR="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6pPr>
            <a:lvl7pPr marL="3200400" marR="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7pPr>
            <a:lvl8pPr marL="3657600" marR="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8pPr>
            <a:lvl9pPr marL="4114800" marR="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9pPr>
          </a:lstStyle>
          <a:p>
            <a:pPr algn="l"/>
            <a:r>
              <a:rPr lang="en-US" dirty="0">
                <a:solidFill>
                  <a:srgbClr val="002060"/>
                </a:solidFill>
              </a:rPr>
              <a:t>3. </a:t>
            </a:r>
            <a:r>
              <a:rPr lang="vi-VN" dirty="0">
                <a:solidFill>
                  <a:srgbClr val="002060"/>
                </a:solidFill>
              </a:rPr>
              <a:t>Rút ra mối quan hệ giữa cường độ dòng điện chạy qua vật dẫn và hiệu điện thế giữa hai đầu vật dẫn.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42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55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4B5612A-9A03-248F-8D93-103C8AF147EC}"/>
              </a:ext>
            </a:extLst>
          </p:cNvPr>
          <p:cNvSpPr/>
          <p:nvPr/>
        </p:nvSpPr>
        <p:spPr>
          <a:xfrm>
            <a:off x="512548" y="681318"/>
            <a:ext cx="11026588" cy="5903357"/>
          </a:xfrm>
          <a:prstGeom prst="roundRect">
            <a:avLst/>
          </a:prstGeom>
          <a:noFill/>
          <a:ln w="28575">
            <a:solidFill>
              <a:srgbClr val="D83434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5F8C45-D360-5CE8-6020-A60165B9FF2A}"/>
              </a:ext>
            </a:extLst>
          </p:cNvPr>
          <p:cNvSpPr txBox="1"/>
          <p:nvPr/>
        </p:nvSpPr>
        <p:spPr>
          <a:xfrm>
            <a:off x="4385301" y="273324"/>
            <a:ext cx="3217352" cy="646986"/>
          </a:xfrm>
          <a:prstGeom prst="roundRect">
            <a:avLst/>
          </a:prstGeom>
          <a:solidFill>
            <a:srgbClr val="E05D5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PHIẾU HỌC TẬP 2</a:t>
            </a:r>
          </a:p>
        </p:txBody>
      </p:sp>
      <p:sp>
        <p:nvSpPr>
          <p:cNvPr id="4" name="Google Shape;1924;p44">
            <a:extLst>
              <a:ext uri="{FF2B5EF4-FFF2-40B4-BE49-F238E27FC236}">
                <a16:creationId xmlns:a16="http://schemas.microsoft.com/office/drawing/2014/main" id="{B308FE97-0DCD-7BED-DE77-5522A6A6F6CD}"/>
              </a:ext>
            </a:extLst>
          </p:cNvPr>
          <p:cNvSpPr txBox="1">
            <a:spLocks/>
          </p:cNvSpPr>
          <p:nvPr/>
        </p:nvSpPr>
        <p:spPr>
          <a:xfrm>
            <a:off x="602968" y="852154"/>
            <a:ext cx="7962468" cy="70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91440" rIns="91440" bIns="9144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186262" marR="0" lvl="0" indent="0" algn="just" defTabSz="121917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Montserrat"/>
              <a:buNone/>
              <a:defRPr sz="2800" b="0" i="0" u="none" strike="noStrike" kern="0" cap="none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defRPr>
            </a:lvl1pPr>
            <a:lvl2pPr marL="914400" marR="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2pPr>
            <a:lvl3pPr marL="1371600" marR="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3pPr>
            <a:lvl4pPr marL="1828800" marR="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4pPr>
            <a:lvl5pPr marL="2286000" marR="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5pPr>
            <a:lvl6pPr marL="2743200" marR="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6pPr>
            <a:lvl7pPr marL="3200400" marR="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7pPr>
            <a:lvl8pPr marL="3657600" marR="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8pPr>
            <a:lvl9pPr marL="4114800" marR="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9pPr>
          </a:lstStyle>
          <a:p>
            <a:pPr algn="l"/>
            <a:r>
              <a:rPr lang="en-US" dirty="0">
                <a:solidFill>
                  <a:srgbClr val="002060"/>
                </a:solidFill>
              </a:rPr>
              <a:t>1. </a:t>
            </a:r>
            <a:r>
              <a:rPr lang="en-US" dirty="0" err="1">
                <a:solidFill>
                  <a:srgbClr val="002060"/>
                </a:solidFill>
              </a:rPr>
              <a:t>Giá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trị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cường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độ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dòng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điện</a:t>
            </a:r>
            <a:r>
              <a:rPr lang="en-US" dirty="0">
                <a:solidFill>
                  <a:srgbClr val="002060"/>
                </a:solidFill>
              </a:rPr>
              <a:t>.</a:t>
            </a:r>
            <a:endParaRPr lang="vi-VN" dirty="0">
              <a:solidFill>
                <a:srgbClr val="00206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AA29FF3-FB24-615D-F77C-E8B77B9F7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338695"/>
              </p:ext>
            </p:extLst>
          </p:nvPr>
        </p:nvGraphicFramePr>
        <p:xfrm>
          <a:off x="2436360" y="1562429"/>
          <a:ext cx="6864411" cy="2962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7361">
                  <a:extLst>
                    <a:ext uri="{9D8B030D-6E8A-4147-A177-3AD203B41FA5}">
                      <a16:colId xmlns:a16="http://schemas.microsoft.com/office/drawing/2014/main" val="1985989237"/>
                    </a:ext>
                  </a:extLst>
                </a:gridCol>
                <a:gridCol w="1553525">
                  <a:extLst>
                    <a:ext uri="{9D8B030D-6E8A-4147-A177-3AD203B41FA5}">
                      <a16:colId xmlns:a16="http://schemas.microsoft.com/office/drawing/2014/main" val="2626254789"/>
                    </a:ext>
                  </a:extLst>
                </a:gridCol>
                <a:gridCol w="1553525">
                  <a:extLst>
                    <a:ext uri="{9D8B030D-6E8A-4147-A177-3AD203B41FA5}">
                      <a16:colId xmlns:a16="http://schemas.microsoft.com/office/drawing/2014/main" val="2326945663"/>
                    </a:ext>
                  </a:extLst>
                </a:gridCol>
              </a:tblGrid>
              <a:tr h="405637"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Lần đo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U(V)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vi-VN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(A)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118553"/>
                  </a:ext>
                </a:extLst>
              </a:tr>
              <a:tr h="285591"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352272"/>
                  </a:ext>
                </a:extLst>
              </a:tr>
              <a:tr h="389280"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022767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805567"/>
                  </a:ext>
                </a:extLst>
              </a:tr>
              <a:tr h="380232"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19984"/>
                  </a:ext>
                </a:extLst>
              </a:tr>
              <a:tr h="339264"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943084"/>
                  </a:ext>
                </a:extLst>
              </a:tr>
            </a:tbl>
          </a:graphicData>
        </a:graphic>
      </p:graphicFrame>
      <p:sp>
        <p:nvSpPr>
          <p:cNvPr id="6" name="Google Shape;1924;p44">
            <a:extLst>
              <a:ext uri="{FF2B5EF4-FFF2-40B4-BE49-F238E27FC236}">
                <a16:creationId xmlns:a16="http://schemas.microsoft.com/office/drawing/2014/main" id="{238E65DC-D4FF-E7AB-CC6C-DEF7A844492E}"/>
              </a:ext>
            </a:extLst>
          </p:cNvPr>
          <p:cNvSpPr txBox="1">
            <a:spLocks/>
          </p:cNvSpPr>
          <p:nvPr/>
        </p:nvSpPr>
        <p:spPr>
          <a:xfrm>
            <a:off x="574514" y="4323127"/>
            <a:ext cx="10588104" cy="983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91440" rIns="91440" bIns="9144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186262" marR="0" lvl="0" indent="0" algn="just" defTabSz="121917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Montserrat"/>
              <a:buNone/>
              <a:defRPr sz="2800" b="0" i="0" u="none" strike="noStrike" kern="0" cap="none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defRPr>
            </a:lvl1pPr>
            <a:lvl2pPr marL="914400" marR="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2pPr>
            <a:lvl3pPr marL="1371600" marR="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3pPr>
            <a:lvl4pPr marL="1828800" marR="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4pPr>
            <a:lvl5pPr marL="2286000" marR="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5pPr>
            <a:lvl6pPr marL="2743200" marR="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6pPr>
            <a:lvl7pPr marL="3200400" marR="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7pPr>
            <a:lvl8pPr marL="3657600" marR="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8pPr>
            <a:lvl9pPr marL="4114800" marR="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9pPr>
          </a:lstStyle>
          <a:p>
            <a:pPr algn="l"/>
            <a:r>
              <a:rPr lang="en-US" dirty="0">
                <a:solidFill>
                  <a:srgbClr val="002060"/>
                </a:solidFill>
              </a:rPr>
              <a:t>2. </a:t>
            </a:r>
            <a:r>
              <a:rPr lang="vi-VN" dirty="0">
                <a:solidFill>
                  <a:srgbClr val="002060"/>
                </a:solidFill>
              </a:rPr>
              <a:t>Khi thay đổi hiệu điện thế giữa hai đầu vật dẫn thì cường độ dòng điện cũng thay đổi</a:t>
            </a:r>
            <a:r>
              <a:rPr lang="en-US" dirty="0">
                <a:solidFill>
                  <a:srgbClr val="002060"/>
                </a:solidFill>
              </a:rPr>
              <a:t>.</a:t>
            </a:r>
            <a:endParaRPr lang="vi-VN" dirty="0">
              <a:solidFill>
                <a:srgbClr val="002060"/>
              </a:solidFill>
            </a:endParaRPr>
          </a:p>
        </p:txBody>
      </p:sp>
      <p:sp>
        <p:nvSpPr>
          <p:cNvPr id="8" name="Google Shape;1924;p44">
            <a:extLst>
              <a:ext uri="{FF2B5EF4-FFF2-40B4-BE49-F238E27FC236}">
                <a16:creationId xmlns:a16="http://schemas.microsoft.com/office/drawing/2014/main" id="{DEE7A0F2-EEC3-DEEF-334D-1FE325276B2B}"/>
              </a:ext>
            </a:extLst>
          </p:cNvPr>
          <p:cNvSpPr txBox="1">
            <a:spLocks/>
          </p:cNvSpPr>
          <p:nvPr/>
        </p:nvSpPr>
        <p:spPr>
          <a:xfrm>
            <a:off x="574514" y="5306974"/>
            <a:ext cx="10588104" cy="983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91440" rIns="91440" bIns="9144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L="186262" marR="0" lvl="0" indent="0" algn="just" defTabSz="121917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Montserrat"/>
              <a:buNone/>
              <a:defRPr sz="2800" b="0" i="0" u="none" strike="noStrike" kern="0" cap="none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defRPr>
            </a:lvl1pPr>
            <a:lvl2pPr marL="914400" marR="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2pPr>
            <a:lvl3pPr marL="1371600" marR="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3pPr>
            <a:lvl4pPr marL="1828800" marR="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4pPr>
            <a:lvl5pPr marL="2286000" marR="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5pPr>
            <a:lvl6pPr marL="2743200" marR="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6pPr>
            <a:lvl7pPr marL="3200400" marR="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7pPr>
            <a:lvl8pPr marL="3657600" marR="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8pPr>
            <a:lvl9pPr marL="4114800" marR="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</a:defRPr>
            </a:lvl9pPr>
          </a:lstStyle>
          <a:p>
            <a:pPr algn="l"/>
            <a:r>
              <a:rPr lang="en-US" dirty="0">
                <a:solidFill>
                  <a:srgbClr val="002060"/>
                </a:solidFill>
              </a:rPr>
              <a:t>3. </a:t>
            </a:r>
            <a:r>
              <a:rPr lang="vi-VN" dirty="0">
                <a:solidFill>
                  <a:srgbClr val="002060"/>
                </a:solidFill>
              </a:rPr>
              <a:t>Khi hiệu điện thế giữa hai đầu vật dẫn tăng thì cường độ dòng điện cũng tăng và ngược lại</a:t>
            </a:r>
            <a:r>
              <a:rPr lang="en-US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702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45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C9C66B7-C592-49FB-A7E0-E8D5E7D8CEB2}"/>
              </a:ext>
            </a:extLst>
          </p:cNvPr>
          <p:cNvSpPr txBox="1"/>
          <p:nvPr/>
        </p:nvSpPr>
        <p:spPr>
          <a:xfrm>
            <a:off x="2345788" y="190006"/>
            <a:ext cx="6098344" cy="531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PHIẾU HỌC TẬP 1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D136A0F4-FD1E-4B51-AC8E-49C9998A5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98" y="696782"/>
            <a:ext cx="87927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alt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ỉ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ở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FE999EA8-797A-4643-8069-4FC13949C3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8202801"/>
              </p:ext>
            </p:extLst>
          </p:nvPr>
        </p:nvGraphicFramePr>
        <p:xfrm>
          <a:off x="2517389" y="474589"/>
          <a:ext cx="429747" cy="880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Equation" r:id="rId3" imgW="190417" imgH="393529" progId="Equation.DSMT4">
                  <p:embed/>
                </p:oleObj>
              </mc:Choice>
              <mc:Fallback>
                <p:oleObj name="Equation" r:id="rId3" imgW="190417" imgH="39352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7389" y="474589"/>
                        <a:ext cx="429747" cy="8809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F39F388-6E79-4BFB-AE68-A92E196D0AF7}"/>
              </a:ext>
            </a:extLst>
          </p:cNvPr>
          <p:cNvSpPr txBox="1"/>
          <p:nvPr/>
        </p:nvSpPr>
        <p:spPr>
          <a:xfrm>
            <a:off x="1536828" y="1302963"/>
            <a:ext cx="10655171" cy="14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130000"/>
              </a:lnSpc>
              <a:spcAft>
                <a:spcPts val="800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(1)...............Do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(2)..............   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078263E-64EE-4EFE-AB38-99AC900B0D04}"/>
              </a:ext>
            </a:extLst>
          </p:cNvPr>
          <p:cNvSpPr txBox="1"/>
          <p:nvPr/>
        </p:nvSpPr>
        <p:spPr>
          <a:xfrm>
            <a:off x="2517389" y="1803722"/>
            <a:ext cx="10726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endParaRPr lang="en-US" sz="2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42CE1D-96A7-49BD-B4E6-6022F775AD51}"/>
              </a:ext>
            </a:extLst>
          </p:cNvPr>
          <p:cNvSpPr txBox="1"/>
          <p:nvPr/>
        </p:nvSpPr>
        <p:spPr>
          <a:xfrm>
            <a:off x="9277597" y="1814545"/>
            <a:ext cx="61124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thuận</a:t>
            </a:r>
            <a:endParaRPr lang="en-US" sz="2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20852A-D5FB-4B40-8AD5-D1FA6E247041}"/>
              </a:ext>
            </a:extLst>
          </p:cNvPr>
          <p:cNvSpPr txBox="1"/>
          <p:nvPr/>
        </p:nvSpPr>
        <p:spPr>
          <a:xfrm>
            <a:off x="292198" y="2724570"/>
            <a:ext cx="7695026" cy="531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?1. Khi HĐT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CĐDĐ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F815875-6357-4A22-BE50-B802F857FFDA}"/>
              </a:ext>
            </a:extLst>
          </p:cNvPr>
          <p:cNvSpPr txBox="1"/>
          <p:nvPr/>
        </p:nvSpPr>
        <p:spPr>
          <a:xfrm>
            <a:off x="203835" y="3246976"/>
            <a:ext cx="9073762" cy="531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?2. CĐDĐ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HĐT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9090419-9DB9-4606-9DA7-BF6D5DD2132B}"/>
              </a:ext>
            </a:extLst>
          </p:cNvPr>
          <p:cNvSpPr txBox="1"/>
          <p:nvPr/>
        </p:nvSpPr>
        <p:spPr>
          <a:xfrm>
            <a:off x="203834" y="3778725"/>
            <a:ext cx="11219131" cy="531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?3.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CĐDĐ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HĐT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31815B49-C0FA-4D4E-B332-F187A957FD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785596"/>
              </p:ext>
            </p:extLst>
          </p:nvPr>
        </p:nvGraphicFramePr>
        <p:xfrm>
          <a:off x="412247" y="4367454"/>
          <a:ext cx="1852584" cy="835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Equation" r:id="rId5" imgW="951671" imgH="428537" progId="Equation.DSMT4">
                  <p:embed/>
                </p:oleObj>
              </mc:Choice>
              <mc:Fallback>
                <p:oleObj name="Equation" r:id="rId5" imgW="951671" imgH="42853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2247" y="4367454"/>
                        <a:ext cx="1852584" cy="8350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9EA076DD-B06C-47E7-A17C-20AF80D437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21940"/>
              </p:ext>
            </p:extLst>
          </p:nvPr>
        </p:nvGraphicFramePr>
        <p:xfrm>
          <a:off x="2229616" y="4301131"/>
          <a:ext cx="2278063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Equation" r:id="rId7" imgW="1028520" imgH="431640" progId="Equation.DSMT4">
                  <p:embed/>
                </p:oleObj>
              </mc:Choice>
              <mc:Fallback>
                <p:oleObj name="Equation" r:id="rId7" imgW="10285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29616" y="4301131"/>
                        <a:ext cx="2278063" cy="95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989E1135-8AD0-45EE-8E5E-BA60548F74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1313628"/>
              </p:ext>
            </p:extLst>
          </p:nvPr>
        </p:nvGraphicFramePr>
        <p:xfrm>
          <a:off x="4545013" y="4419600"/>
          <a:ext cx="2817812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Equation" r:id="rId9" imgW="1269720" imgH="393480" progId="Equation.DSMT4">
                  <p:embed/>
                </p:oleObj>
              </mc:Choice>
              <mc:Fallback>
                <p:oleObj name="Equation" r:id="rId9" imgW="1269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45013" y="4419600"/>
                        <a:ext cx="2817812" cy="87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4E9EE8A6-6538-47FB-AB18-C80966552E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455456"/>
              </p:ext>
            </p:extLst>
          </p:nvPr>
        </p:nvGraphicFramePr>
        <p:xfrm>
          <a:off x="4942229" y="5311364"/>
          <a:ext cx="2307541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Equation" r:id="rId11" imgW="1180058" imgH="399752" progId="Equation.DSMT4">
                  <p:embed/>
                </p:oleObj>
              </mc:Choice>
              <mc:Fallback>
                <p:oleObj name="Equation" r:id="rId11" imgW="1180058" imgH="39975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942229" y="5311364"/>
                        <a:ext cx="2307541" cy="782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22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5" grpId="0"/>
      <p:bldP spid="17" grpId="0"/>
      <p:bldP spid="20" grpId="0"/>
      <p:bldP spid="23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4AFEB26-9D7B-4824-8253-8696ADE08341}"/>
              </a:ext>
            </a:extLst>
          </p:cNvPr>
          <p:cNvSpPr txBox="1"/>
          <p:nvPr/>
        </p:nvSpPr>
        <p:spPr>
          <a:xfrm>
            <a:off x="151228" y="192837"/>
            <a:ext cx="11102926" cy="531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cường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4E94E8-C391-43C6-94B7-A6E96534A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077" y="73501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6">
            <a:extLst>
              <a:ext uri="{FF2B5EF4-FFF2-40B4-BE49-F238E27FC236}">
                <a16:creationId xmlns:a16="http://schemas.microsoft.com/office/drawing/2014/main" id="{C8C28FCE-50AD-493B-97A6-761F03A64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736" y="1382839"/>
            <a:ext cx="4495532" cy="339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BEF3DF1-2E91-4055-A08E-0F9C228385E7}"/>
              </a:ext>
            </a:extLst>
          </p:cNvPr>
          <p:cNvSpPr txBox="1"/>
          <p:nvPr/>
        </p:nvSpPr>
        <p:spPr>
          <a:xfrm>
            <a:off x="151228" y="822880"/>
            <a:ext cx="9189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?1.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Vẽ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đồ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phụ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thuộc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dòng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578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4045</TotalTime>
  <Words>1621</Words>
  <Application>Microsoft Office PowerPoint</Application>
  <PresentationFormat>Widescreen</PresentationFormat>
  <Paragraphs>173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Montserrat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Hang Em</dc:creator>
  <cp:lastModifiedBy>Admin</cp:lastModifiedBy>
  <cp:revision>26</cp:revision>
  <dcterms:created xsi:type="dcterms:W3CDTF">2024-07-24T03:19:34Z</dcterms:created>
  <dcterms:modified xsi:type="dcterms:W3CDTF">2024-12-09T04:09:23Z</dcterms:modified>
</cp:coreProperties>
</file>