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3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4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5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0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3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4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D2B2-E9D3-4059-88D3-72818600C31A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D71B-5020-43EB-AF13-D63F17804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2640" y="322216"/>
            <a:ext cx="958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1776549"/>
            <a:ext cx="8316686" cy="448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0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1419" y="363111"/>
            <a:ext cx="101010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powerponit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tùy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5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49303"/>
              </p:ext>
            </p:extLst>
          </p:nvPr>
        </p:nvGraphicFramePr>
        <p:xfrm>
          <a:off x="885762" y="2075292"/>
          <a:ext cx="10715191" cy="4227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024">
                  <a:extLst>
                    <a:ext uri="{9D8B030D-6E8A-4147-A177-3AD203B41FA5}">
                      <a16:colId xmlns:a16="http://schemas.microsoft.com/office/drawing/2014/main" val="2145627234"/>
                    </a:ext>
                  </a:extLst>
                </a:gridCol>
                <a:gridCol w="2256352">
                  <a:extLst>
                    <a:ext uri="{9D8B030D-6E8A-4147-A177-3AD203B41FA5}">
                      <a16:colId xmlns:a16="http://schemas.microsoft.com/office/drawing/2014/main" val="3729899745"/>
                    </a:ext>
                  </a:extLst>
                </a:gridCol>
                <a:gridCol w="2395512">
                  <a:extLst>
                    <a:ext uri="{9D8B030D-6E8A-4147-A177-3AD203B41FA5}">
                      <a16:colId xmlns:a16="http://schemas.microsoft.com/office/drawing/2014/main" val="1474185194"/>
                    </a:ext>
                  </a:extLst>
                </a:gridCol>
                <a:gridCol w="2256352">
                  <a:extLst>
                    <a:ext uri="{9D8B030D-6E8A-4147-A177-3AD203B41FA5}">
                      <a16:colId xmlns:a16="http://schemas.microsoft.com/office/drawing/2014/main" val="1490690162"/>
                    </a:ext>
                  </a:extLst>
                </a:gridCol>
                <a:gridCol w="1970085">
                  <a:extLst>
                    <a:ext uri="{9D8B030D-6E8A-4147-A177-3AD203B41FA5}">
                      <a16:colId xmlns:a16="http://schemas.microsoft.com/office/drawing/2014/main" val="3410079637"/>
                    </a:ext>
                  </a:extLst>
                </a:gridCol>
                <a:gridCol w="848866">
                  <a:extLst>
                    <a:ext uri="{9D8B030D-6E8A-4147-A177-3AD203B41FA5}">
                      <a16:colId xmlns:a16="http://schemas.microsoft.com/office/drawing/2014/main" val="733059846"/>
                    </a:ext>
                  </a:extLst>
                </a:gridCol>
              </a:tblGrid>
              <a:tr h="745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Tiêu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Mức</a:t>
                      </a:r>
                      <a:r>
                        <a:rPr lang="en-US" sz="1800" dirty="0">
                          <a:effectLst/>
                        </a:rPr>
                        <a:t> 1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Mức</a:t>
                      </a:r>
                      <a:r>
                        <a:rPr lang="en-US" sz="1800" dirty="0">
                          <a:effectLst/>
                        </a:rPr>
                        <a:t> 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Mức 3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Mức 4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Điểm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55209928"/>
                  </a:ext>
                </a:extLst>
              </a:tr>
              <a:tr h="34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GV.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0916776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5762" y="496389"/>
            <a:ext cx="9805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5762" y="1316618"/>
            <a:ext cx="636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01167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89350"/>
              </p:ext>
            </p:extLst>
          </p:nvPr>
        </p:nvGraphicFramePr>
        <p:xfrm>
          <a:off x="723570" y="1407381"/>
          <a:ext cx="11052312" cy="517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9110">
                  <a:extLst>
                    <a:ext uri="{9D8B030D-6E8A-4147-A177-3AD203B41FA5}">
                      <a16:colId xmlns:a16="http://schemas.microsoft.com/office/drawing/2014/main" val="4226491534"/>
                    </a:ext>
                  </a:extLst>
                </a:gridCol>
                <a:gridCol w="2327342">
                  <a:extLst>
                    <a:ext uri="{9D8B030D-6E8A-4147-A177-3AD203B41FA5}">
                      <a16:colId xmlns:a16="http://schemas.microsoft.com/office/drawing/2014/main" val="796074755"/>
                    </a:ext>
                  </a:extLst>
                </a:gridCol>
                <a:gridCol w="2470879">
                  <a:extLst>
                    <a:ext uri="{9D8B030D-6E8A-4147-A177-3AD203B41FA5}">
                      <a16:colId xmlns:a16="http://schemas.microsoft.com/office/drawing/2014/main" val="2077502627"/>
                    </a:ext>
                  </a:extLst>
                </a:gridCol>
                <a:gridCol w="2327342">
                  <a:extLst>
                    <a:ext uri="{9D8B030D-6E8A-4147-A177-3AD203B41FA5}">
                      <a16:colId xmlns:a16="http://schemas.microsoft.com/office/drawing/2014/main" val="1685417981"/>
                    </a:ext>
                  </a:extLst>
                </a:gridCol>
                <a:gridCol w="2032067">
                  <a:extLst>
                    <a:ext uri="{9D8B030D-6E8A-4147-A177-3AD203B41FA5}">
                      <a16:colId xmlns:a16="http://schemas.microsoft.com/office/drawing/2014/main" val="3411224814"/>
                    </a:ext>
                  </a:extLst>
                </a:gridCol>
                <a:gridCol w="875572">
                  <a:extLst>
                    <a:ext uri="{9D8B030D-6E8A-4147-A177-3AD203B41FA5}">
                      <a16:colId xmlns:a16="http://schemas.microsoft.com/office/drawing/2014/main" val="501724677"/>
                    </a:ext>
                  </a:extLst>
                </a:gridCol>
              </a:tblGrid>
              <a:tr h="511979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(80%)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29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461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29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461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35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29000"/>
                        </a:lnSpc>
                        <a:spcAft>
                          <a:spcPts val="26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chỗ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dung.</a:t>
                      </a:r>
                      <a:endParaRPr lang="en-US" sz="16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130810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chậm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461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36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chỗ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29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dung.</a:t>
                      </a:r>
                      <a:endParaRPr lang="en-US" sz="16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7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chậm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27000"/>
                        </a:lnSpc>
                        <a:spcAft>
                          <a:spcPts val="54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7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Font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dung.</a:t>
                      </a:r>
                      <a:endParaRPr lang="en-US" sz="16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3" marR="5373" marT="0" marB="0"/>
                </a:tc>
                <a:extLst>
                  <a:ext uri="{0D108BD9-81ED-4DB2-BD59-A6C34878D82A}">
                    <a16:rowId xmlns:a16="http://schemas.microsoft.com/office/drawing/2014/main" val="240200091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6593" y="628153"/>
            <a:ext cx="636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06372"/>
              </p:ext>
            </p:extLst>
          </p:nvPr>
        </p:nvGraphicFramePr>
        <p:xfrm>
          <a:off x="791080" y="1558456"/>
          <a:ext cx="10023895" cy="4905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281">
                  <a:extLst>
                    <a:ext uri="{9D8B030D-6E8A-4147-A177-3AD203B41FA5}">
                      <a16:colId xmlns:a16="http://schemas.microsoft.com/office/drawing/2014/main" val="1117812371"/>
                    </a:ext>
                  </a:extLst>
                </a:gridCol>
                <a:gridCol w="2110783">
                  <a:extLst>
                    <a:ext uri="{9D8B030D-6E8A-4147-A177-3AD203B41FA5}">
                      <a16:colId xmlns:a16="http://schemas.microsoft.com/office/drawing/2014/main" val="2296906112"/>
                    </a:ext>
                  </a:extLst>
                </a:gridCol>
                <a:gridCol w="2240964">
                  <a:extLst>
                    <a:ext uri="{9D8B030D-6E8A-4147-A177-3AD203B41FA5}">
                      <a16:colId xmlns:a16="http://schemas.microsoft.com/office/drawing/2014/main" val="242416380"/>
                    </a:ext>
                  </a:extLst>
                </a:gridCol>
                <a:gridCol w="2110783">
                  <a:extLst>
                    <a:ext uri="{9D8B030D-6E8A-4147-A177-3AD203B41FA5}">
                      <a16:colId xmlns:a16="http://schemas.microsoft.com/office/drawing/2014/main" val="3500233526"/>
                    </a:ext>
                  </a:extLst>
                </a:gridCol>
                <a:gridCol w="1842983">
                  <a:extLst>
                    <a:ext uri="{9D8B030D-6E8A-4147-A177-3AD203B41FA5}">
                      <a16:colId xmlns:a16="http://schemas.microsoft.com/office/drawing/2014/main" val="538072979"/>
                    </a:ext>
                  </a:extLst>
                </a:gridCol>
                <a:gridCol w="794101">
                  <a:extLst>
                    <a:ext uri="{9D8B030D-6E8A-4147-A177-3AD203B41FA5}">
                      <a16:colId xmlns:a16="http://schemas.microsoft.com/office/drawing/2014/main" val="3846529479"/>
                    </a:ext>
                  </a:extLst>
                </a:gridCol>
              </a:tblGrid>
              <a:tr h="490527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7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động, tự tin.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35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nói to, rõ ràng.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7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chủ được không gian và thời gian báo cáo.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26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10033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phi ngôn ngữ tốt, có sự giao lưu với người nghe</a:t>
                      </a:r>
                      <a:endParaRPr lang="en-US" sz="1600" u="none" strike="noStrike" spc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động, tự tin.</a:t>
                      </a:r>
                    </a:p>
                    <a:p>
                      <a:pPr marL="342900" lvl="0" indent="-342900">
                        <a:lnSpc>
                          <a:spcPct val="129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144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nói rõ ràng nhưng hơi bé.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chủ được thời gian báo cáo nhưng chưa làm chủ được không gian.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10033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 dụng phi ngôn ngữ chưa tốt, có sự giao lưu với người nghe.</a:t>
                      </a:r>
                      <a:endParaRPr lang="en-US" sz="1600" u="none" strike="noStrike" spc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144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động nhưng rụt rè, chưa tự tin.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144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nói bé, chưa rõ ràng.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4615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 làm chủ được thời gian và không gian báo cáo.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1440" algn="l"/>
                        </a:tabLst>
                      </a:pPr>
                      <a:r>
                        <a:rPr lang="en-US" sz="1600" u="none" strike="noStrike" spc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sử dụng phi ngôn ngữ, chỉ nhìn vào bài báo cáo, không có sự giao lưu với người nghe.</a:t>
                      </a:r>
                      <a:endParaRPr lang="en-US" sz="1600" u="none" strike="noStrike" spc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8265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97790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rụt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rè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180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ymbol" panose="05050102010706020507" pitchFamily="18" charset="2"/>
                        <a:buChar char="-"/>
                        <a:tabLst>
                          <a:tab pos="85090" algn="l"/>
                        </a:tabLst>
                      </a:pP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strike="noStrike" spc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6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641928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6739" y="707666"/>
            <a:ext cx="636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936" y="726621"/>
            <a:ext cx="99522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Ý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579" y="3853543"/>
            <a:ext cx="95603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7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835" y="204107"/>
            <a:ext cx="9372600" cy="662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6983" y="574766"/>
            <a:ext cx="1021515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Qua video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Chi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GV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50 %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03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882" y="401281"/>
            <a:ext cx="105112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6.1)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40524"/>
              </p:ext>
            </p:extLst>
          </p:nvPr>
        </p:nvGraphicFramePr>
        <p:xfrm>
          <a:off x="-1788160" y="154432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20415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310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6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488829"/>
            <a:ext cx="107812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bữa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1/3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30942"/>
              </p:ext>
            </p:extLst>
          </p:nvPr>
        </p:nvGraphicFramePr>
        <p:xfrm>
          <a:off x="312821" y="1483897"/>
          <a:ext cx="11141241" cy="4429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1306">
                  <a:extLst>
                    <a:ext uri="{9D8B030D-6E8A-4147-A177-3AD203B41FA5}">
                      <a16:colId xmlns:a16="http://schemas.microsoft.com/office/drawing/2014/main" val="2070457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72932299"/>
                    </a:ext>
                  </a:extLst>
                </a:gridCol>
                <a:gridCol w="2237873">
                  <a:extLst>
                    <a:ext uri="{9D8B030D-6E8A-4147-A177-3AD203B41FA5}">
                      <a16:colId xmlns:a16="http://schemas.microsoft.com/office/drawing/2014/main" val="432741895"/>
                    </a:ext>
                  </a:extLst>
                </a:gridCol>
                <a:gridCol w="4900862">
                  <a:extLst>
                    <a:ext uri="{9D8B030D-6E8A-4147-A177-3AD203B41FA5}">
                      <a16:colId xmlns:a16="http://schemas.microsoft.com/office/drawing/2014/main" val="1470906805"/>
                    </a:ext>
                  </a:extLst>
                </a:gridCol>
              </a:tblGrid>
              <a:tr h="94947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Giới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tính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Độ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tuổi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Nhu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cầu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dinh</a:t>
                      </a:r>
                      <a:r>
                        <a:rPr lang="en-US" sz="2000" b="1" dirty="0">
                          <a:effectLst/>
                        </a:rPr>
                        <a:t> </a:t>
                      </a:r>
                      <a:r>
                        <a:rPr lang="en-US" sz="2000" b="1" dirty="0" err="1">
                          <a:effectLst/>
                        </a:rPr>
                        <a:t>dưỡng</a:t>
                      </a:r>
                      <a:r>
                        <a:rPr lang="en-US" sz="2000" b="1" dirty="0">
                          <a:effectLst/>
                        </a:rPr>
                        <a:t>/ </a:t>
                      </a:r>
                      <a:r>
                        <a:rPr lang="en-US" sz="2000" b="1" dirty="0" err="1">
                          <a:effectLst/>
                        </a:rPr>
                        <a:t>ngày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2633318494"/>
                  </a:ext>
                </a:extLst>
              </a:tr>
              <a:tr h="45368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Bố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45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2634</a:t>
                      </a:r>
                    </a:p>
                  </a:txBody>
                  <a:tcPr marL="6350" marR="6350" marT="0" marB="0" anchor="b"/>
                </a:tc>
                <a:extLst>
                  <a:ext uri="{0D108BD9-81ED-4DB2-BD59-A6C34878D82A}">
                    <a16:rowId xmlns:a16="http://schemas.microsoft.com/office/drawing/2014/main" val="540045306"/>
                  </a:ext>
                </a:extLst>
              </a:tr>
              <a:tr h="383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2212 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80201902"/>
                  </a:ext>
                </a:extLst>
              </a:tr>
              <a:tr h="383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2205 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438825511"/>
                  </a:ext>
                </a:extLst>
              </a:tr>
              <a:tr h="383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001236076"/>
                  </a:ext>
                </a:extLst>
              </a:tr>
              <a:tr h="749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Tổng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dinh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dưỡng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trong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ngày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: 9161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068611537"/>
                  </a:ext>
                </a:extLst>
              </a:tr>
              <a:tr h="1124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</a:rPr>
                        <a:t>Dinh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dưỡng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trong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1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bữa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(=1/3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dinh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dưỡng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effectLst/>
                        </a:rPr>
                        <a:t>ngày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effectLst/>
                        </a:rPr>
                        <a:t>): 3054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36743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64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9164" y="1134909"/>
            <a:ext cx="885524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6.2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6.3,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bữa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</a:t>
            </a: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6.2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6.3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dưỡng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6.3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lựa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1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57285"/>
            <a:ext cx="10467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33808"/>
            <a:ext cx="910481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bữa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bưởi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bưởi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 kcal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6.2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sgk-trang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36)</a:t>
            </a:r>
          </a:p>
          <a:p>
            <a:pPr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200g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bưởi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2 x 31= 62 kcal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4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4887" y="173649"/>
            <a:ext cx="6004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3070">
              <a:spcAft>
                <a:spcPts val="0"/>
              </a:spcAft>
            </a:pP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Vd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phí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bữa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endParaRPr lang="en-US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95820"/>
              </p:ext>
            </p:extLst>
          </p:nvPr>
        </p:nvGraphicFramePr>
        <p:xfrm>
          <a:off x="834887" y="670228"/>
          <a:ext cx="10467703" cy="4469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07">
                  <a:extLst>
                    <a:ext uri="{9D8B030D-6E8A-4147-A177-3AD203B41FA5}">
                      <a16:colId xmlns:a16="http://schemas.microsoft.com/office/drawing/2014/main" val="2459992030"/>
                    </a:ext>
                  </a:extLst>
                </a:gridCol>
                <a:gridCol w="1592659">
                  <a:extLst>
                    <a:ext uri="{9D8B030D-6E8A-4147-A177-3AD203B41FA5}">
                      <a16:colId xmlns:a16="http://schemas.microsoft.com/office/drawing/2014/main" val="4118150899"/>
                    </a:ext>
                  </a:extLst>
                </a:gridCol>
                <a:gridCol w="1540536">
                  <a:extLst>
                    <a:ext uri="{9D8B030D-6E8A-4147-A177-3AD203B41FA5}">
                      <a16:colId xmlns:a16="http://schemas.microsoft.com/office/drawing/2014/main" val="3600671767"/>
                    </a:ext>
                  </a:extLst>
                </a:gridCol>
                <a:gridCol w="1540536">
                  <a:extLst>
                    <a:ext uri="{9D8B030D-6E8A-4147-A177-3AD203B41FA5}">
                      <a16:colId xmlns:a16="http://schemas.microsoft.com/office/drawing/2014/main" val="2463454880"/>
                    </a:ext>
                  </a:extLst>
                </a:gridCol>
                <a:gridCol w="1739102">
                  <a:extLst>
                    <a:ext uri="{9D8B030D-6E8A-4147-A177-3AD203B41FA5}">
                      <a16:colId xmlns:a16="http://schemas.microsoft.com/office/drawing/2014/main" val="1702825727"/>
                    </a:ext>
                  </a:extLst>
                </a:gridCol>
                <a:gridCol w="1822663">
                  <a:extLst>
                    <a:ext uri="{9D8B030D-6E8A-4147-A177-3AD203B41FA5}">
                      <a16:colId xmlns:a16="http://schemas.microsoft.com/office/drawing/2014/main" val="353790097"/>
                    </a:ext>
                  </a:extLst>
                </a:gridCol>
              </a:tblGrid>
              <a:tr h="3365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(gam)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(kg)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(kcal)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74078070"/>
                  </a:ext>
                </a:extLst>
              </a:tr>
              <a:tr h="336589">
                <a:tc gridSpan="6"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642468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1690,5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15.000đ/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7.350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144340037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9730380"/>
                  </a:ext>
                </a:extLst>
              </a:tr>
              <a:tr h="336589">
                <a:tc gridSpan="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79237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Rau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 (2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3000đ/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171159970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647420599"/>
                  </a:ext>
                </a:extLst>
              </a:tr>
              <a:tr h="268075">
                <a:tc gridSpan="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22833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832,5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120.000đ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54.000đồng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811851696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306874890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92844058"/>
                  </a:ext>
                </a:extLst>
              </a:tr>
              <a:tr h="336589">
                <a:tc gridSpan="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849955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tép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100.000đ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20.000đồng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28458949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22355090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chấm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4000đ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4.000đồng</a:t>
                      </a: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263747393"/>
                  </a:ext>
                </a:extLst>
              </a:tr>
              <a:tr h="255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6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 3046,5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91.350đ</a:t>
                      </a: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5686651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3324" y="5836257"/>
            <a:ext cx="10539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 err="1">
                <a:solidFill>
                  <a:srgbClr val="FF0000"/>
                </a:solidFill>
              </a:rPr>
              <a:t>Chú</a:t>
            </a:r>
            <a:r>
              <a:rPr lang="en-US" dirty="0">
                <a:solidFill>
                  <a:srgbClr val="FF0000"/>
                </a:solidFill>
              </a:rPr>
              <a:t> ý: Hs </a:t>
            </a:r>
            <a:r>
              <a:rPr lang="en-US" dirty="0" err="1">
                <a:solidFill>
                  <a:srgbClr val="FF0000"/>
                </a:solidFill>
              </a:rPr>
              <a:t>có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lấy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liệu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gần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khoảng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năng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lượng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tính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thành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đình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2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1519</Words>
  <Application>Microsoft Office PowerPoint</Application>
  <PresentationFormat>Widescreen</PresentationFormat>
  <Paragraphs>213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67</cp:revision>
  <dcterms:created xsi:type="dcterms:W3CDTF">2021-07-10T14:38:05Z</dcterms:created>
  <dcterms:modified xsi:type="dcterms:W3CDTF">2022-12-16T02:10:48Z</dcterms:modified>
</cp:coreProperties>
</file>