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3.wav" ContentType="audio/wav"/>
  <Override PartName="/ppt/media/audio4.wav" ContentType="audio/wav"/>
  <Override PartName="/ppt/media/audio5.wav" ContentType="audio/wav"/>
  <Override PartName="/ppt/media/audio7.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2" r:id="rId3"/>
  </p:sldMasterIdLst>
  <p:notesMasterIdLst>
    <p:notesMasterId r:id="rId27"/>
  </p:notesMasterIdLst>
  <p:sldIdLst>
    <p:sldId id="355" r:id="rId4"/>
    <p:sldId id="311" r:id="rId5"/>
    <p:sldId id="296" r:id="rId6"/>
    <p:sldId id="297" r:id="rId7"/>
    <p:sldId id="312" r:id="rId8"/>
    <p:sldId id="299" r:id="rId9"/>
    <p:sldId id="298" r:id="rId10"/>
    <p:sldId id="302" r:id="rId11"/>
    <p:sldId id="310" r:id="rId12"/>
    <p:sldId id="356" r:id="rId13"/>
    <p:sldId id="357" r:id="rId14"/>
    <p:sldId id="358" r:id="rId15"/>
    <p:sldId id="359" r:id="rId16"/>
    <p:sldId id="314" r:id="rId17"/>
    <p:sldId id="340" r:id="rId18"/>
    <p:sldId id="327" r:id="rId19"/>
    <p:sldId id="330" r:id="rId20"/>
    <p:sldId id="351" r:id="rId21"/>
    <p:sldId id="342" r:id="rId22"/>
    <p:sldId id="343" r:id="rId23"/>
    <p:sldId id="353" r:id="rId24"/>
    <p:sldId id="277" r:id="rId25"/>
    <p:sldId id="294" r:id="rId26"/>
  </p:sldIdLst>
  <p:sldSz cx="12192000" cy="6858000"/>
  <p:notesSz cx="6858000" cy="9144000"/>
  <p:custDataLst>
    <p:tags r:id="rId28"/>
  </p:custDataLst>
  <p:defaultText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6E9"/>
    <a:srgbClr val="FFC44F"/>
    <a:srgbClr val="8ED2B5"/>
    <a:srgbClr val="BBDBED"/>
    <a:srgbClr val="FC8957"/>
    <a:srgbClr val="F193A6"/>
    <a:srgbClr val="81A1D2"/>
    <a:srgbClr val="DD022D"/>
    <a:srgbClr val="72450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87" autoAdjust="0"/>
    <p:restoredTop sz="94660"/>
  </p:normalViewPr>
  <p:slideViewPr>
    <p:cSldViewPr snapToGrid="0">
      <p:cViewPr varScale="1">
        <p:scale>
          <a:sx n="66" d="100"/>
          <a:sy n="66" d="100"/>
        </p:scale>
        <p:origin x="74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2927" rtl="0" eaLnBrk="1" latinLnBrk="0" hangingPunct="1">
      <a:defRPr sz="1200" kern="1200">
        <a:solidFill>
          <a:schemeClr val="tx1"/>
        </a:solidFill>
        <a:latin typeface="+mn-lt"/>
        <a:ea typeface="+mn-ea"/>
        <a:cs typeface="+mn-cs"/>
      </a:defRPr>
    </a:lvl1pPr>
    <a:lvl2pPr marL="456423" algn="l" defTabSz="912927" rtl="0" eaLnBrk="1" latinLnBrk="0" hangingPunct="1">
      <a:defRPr sz="1200" kern="1200">
        <a:solidFill>
          <a:schemeClr val="tx1"/>
        </a:solidFill>
        <a:latin typeface="+mn-lt"/>
        <a:ea typeface="+mn-ea"/>
        <a:cs typeface="+mn-cs"/>
      </a:defRPr>
    </a:lvl2pPr>
    <a:lvl3pPr marL="912927" algn="l" defTabSz="912927" rtl="0" eaLnBrk="1" latinLnBrk="0" hangingPunct="1">
      <a:defRPr sz="1200" kern="1200">
        <a:solidFill>
          <a:schemeClr val="tx1"/>
        </a:solidFill>
        <a:latin typeface="+mn-lt"/>
        <a:ea typeface="+mn-ea"/>
        <a:cs typeface="+mn-cs"/>
      </a:defRPr>
    </a:lvl3pPr>
    <a:lvl4pPr marL="1369390" algn="l" defTabSz="912927" rtl="0" eaLnBrk="1" latinLnBrk="0" hangingPunct="1">
      <a:defRPr sz="1200" kern="1200">
        <a:solidFill>
          <a:schemeClr val="tx1"/>
        </a:solidFill>
        <a:latin typeface="+mn-lt"/>
        <a:ea typeface="+mn-ea"/>
        <a:cs typeface="+mn-cs"/>
      </a:defRPr>
    </a:lvl4pPr>
    <a:lvl5pPr marL="1825853" algn="l" defTabSz="912927" rtl="0" eaLnBrk="1" latinLnBrk="0" hangingPunct="1">
      <a:defRPr sz="1200" kern="1200">
        <a:solidFill>
          <a:schemeClr val="tx1"/>
        </a:solidFill>
        <a:latin typeface="+mn-lt"/>
        <a:ea typeface="+mn-ea"/>
        <a:cs typeface="+mn-cs"/>
      </a:defRPr>
    </a:lvl5pPr>
    <a:lvl6pPr marL="2282358" algn="l" defTabSz="912927" rtl="0" eaLnBrk="1" latinLnBrk="0" hangingPunct="1">
      <a:defRPr sz="1200" kern="1200">
        <a:solidFill>
          <a:schemeClr val="tx1"/>
        </a:solidFill>
        <a:latin typeface="+mn-lt"/>
        <a:ea typeface="+mn-ea"/>
        <a:cs typeface="+mn-cs"/>
      </a:defRPr>
    </a:lvl6pPr>
    <a:lvl7pPr marL="2738778" algn="l" defTabSz="912927" rtl="0" eaLnBrk="1" latinLnBrk="0" hangingPunct="1">
      <a:defRPr sz="1200" kern="1200">
        <a:solidFill>
          <a:schemeClr val="tx1"/>
        </a:solidFill>
        <a:latin typeface="+mn-lt"/>
        <a:ea typeface="+mn-ea"/>
        <a:cs typeface="+mn-cs"/>
      </a:defRPr>
    </a:lvl7pPr>
    <a:lvl8pPr marL="3195200" algn="l" defTabSz="912927" rtl="0" eaLnBrk="1" latinLnBrk="0" hangingPunct="1">
      <a:defRPr sz="1200" kern="1200">
        <a:solidFill>
          <a:schemeClr val="tx1"/>
        </a:solidFill>
        <a:latin typeface="+mn-lt"/>
        <a:ea typeface="+mn-ea"/>
        <a:cs typeface="+mn-cs"/>
      </a:defRPr>
    </a:lvl8pPr>
    <a:lvl9pPr marL="3651623" algn="l" defTabSz="9129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427855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70082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760282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27393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1850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22</a:t>
            </a:fld>
            <a:endParaRPr lang="zh-CN" altLang="en-US"/>
          </a:p>
        </p:txBody>
      </p:sp>
    </p:spTree>
    <p:extLst>
      <p:ext uri="{BB962C8B-B14F-4D97-AF65-F5344CB8AC3E}">
        <p14:creationId xmlns:p14="http://schemas.microsoft.com/office/powerpoint/2010/main" val="259159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23</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06946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88751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06946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59293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06946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56537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515260587"/>
      </p:ext>
    </p:extLst>
  </p:cSld>
  <p:clrMapOvr>
    <a:masterClrMapping/>
  </p:clrMapOvr>
  <p:transition spd="slow" advTm="3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advTm="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advTm="3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729658"/>
      </p:ext>
    </p:extLst>
  </p:cSld>
  <p:clrMapOvr>
    <a:masterClrMapping/>
  </p:clrMapOvr>
  <p:transition spd="slow" advTm="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056928"/>
      </p:ext>
    </p:extLst>
  </p:cSld>
  <p:clrMapOvr>
    <a:masterClrMapping/>
  </p:clrMapOvr>
  <p:transition spd="slow" advTm="3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5346135"/>
      </p:ext>
    </p:extLst>
  </p:cSld>
  <p:clrMapOvr>
    <a:masterClrMapping/>
  </p:clrMapOvr>
  <p:transition spd="slow" advTm="3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5685271"/>
      </p:ext>
    </p:extLst>
  </p:cSld>
  <p:clrMapOvr>
    <a:masterClrMapping/>
  </p:clrMapOvr>
  <p:transition spd="slow" advTm="3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062647"/>
      </p:ext>
    </p:extLst>
  </p:cSld>
  <p:clrMapOvr>
    <a:masterClrMapping/>
  </p:clrMapOvr>
  <p:transition spd="slow" advTm="3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9682819"/>
      </p:ext>
    </p:extLst>
  </p:cSld>
  <p:clrMapOvr>
    <a:masterClrMapping/>
  </p:clrMapOvr>
  <p:transition spd="slow" advTm="3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1521449"/>
      </p:ext>
    </p:extLst>
  </p:cSld>
  <p:clrMapOvr>
    <a:masterClrMapping/>
  </p:clrMapOvr>
  <p:transition spd="slow" advTm="3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7913102"/>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advTm="3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664633"/>
      </p:ext>
    </p:extLst>
  </p:cSld>
  <p:clrMapOvr>
    <a:masterClrMapping/>
  </p:clrMapOvr>
  <p:transition spd="slow" advTm="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10332"/>
      </p:ext>
    </p:extLst>
  </p:cSld>
  <p:clrMapOvr>
    <a:masterClrMapping/>
  </p:clrMapOvr>
  <p:transition spd="slow" advTm="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976489"/>
      </p:ext>
    </p:extLst>
  </p:cSld>
  <p:clrMapOvr>
    <a:masterClrMapping/>
  </p:clrMapOvr>
  <p:transition spd="slow" advTm="3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1717991"/>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8262962"/>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5057056"/>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987753"/>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019008"/>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2553490"/>
      </p:ext>
    </p:extLst>
  </p:cSld>
  <p:clrMapOvr>
    <a:masterClrMapping/>
  </p:clrMapOvr>
  <p:transition spd="slow" advTm="3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5667888"/>
      </p:ext>
    </p:extLst>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advTm="3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0833000"/>
      </p:ext>
    </p:extLst>
  </p:cSld>
  <p:clrMapOvr>
    <a:masterClrMapping/>
  </p:clrMapOvr>
  <p:transition spd="slow" advTm="3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0214744"/>
      </p:ext>
    </p:extLst>
  </p:cSld>
  <p:clrMapOvr>
    <a:masterClrMapping/>
  </p:clrMapOvr>
  <p:transition spd="slow" advTm="3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8028677"/>
      </p:ext>
    </p:extLst>
  </p:cSld>
  <p:clrMapOvr>
    <a:masterClrMapping/>
  </p:clrMapOvr>
  <p:transition spd="slow" advTm="3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8925137"/>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advTm="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advTm="3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729615211"/>
      </p:ext>
    </p:extLst>
  </p:cSld>
  <p:clrMapOvr>
    <a:masterClrMapping/>
  </p:clrMapOvr>
  <p:transition spd="slow" advTm="3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709620434"/>
      </p:ext>
    </p:extLst>
  </p:cSld>
  <p:clrMapOvr>
    <a:masterClrMapping/>
  </p:clrMapOvr>
  <p:transition spd="slow" advTm="3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925359470"/>
      </p:ext>
    </p:extLst>
  </p:cSld>
  <p:clrMapOvr>
    <a:masterClrMapping/>
  </p:clrMapOvr>
  <p:transition spd="slow" advTm="3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t>2024/12/10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127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1278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jfif"/></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8.jfif"/><Relationship Id="rId5" Type="http://schemas.openxmlformats.org/officeDocument/2006/relationships/audio" Target="../media/audio6.wav"/><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fif"/><Relationship Id="rId5" Type="http://schemas.openxmlformats.org/officeDocument/2006/relationships/audio" Target="../media/audio7.wav"/><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8.jfif"/><Relationship Id="rId5" Type="http://schemas.openxmlformats.org/officeDocument/2006/relationships/audio" Target="../media/audio7.wav"/><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38.jfif"/><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4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1" y="-7375"/>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546" y="1640469"/>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672863"/>
            <a:ext cx="12192000" cy="4184984"/>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9" y="3645080"/>
            <a:ext cx="916723"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415" y="2281016"/>
            <a:ext cx="1490623"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1721" y="3124286"/>
            <a:ext cx="1912160" cy="2835913"/>
          </a:xfrm>
          <a:prstGeom prst="rect">
            <a:avLst/>
          </a:prstGeom>
        </p:spPr>
      </p:pic>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52" y="3645166"/>
            <a:ext cx="1964719" cy="289367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8676" y="4173501"/>
            <a:ext cx="1085901" cy="1353081"/>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19099" y="3717569"/>
            <a:ext cx="1869676" cy="1773755"/>
          </a:xfrm>
          <a:prstGeom prst="rect">
            <a:avLst/>
          </a:prstGeom>
        </p:spPr>
      </p:pic>
      <p:pic>
        <p:nvPicPr>
          <p:cNvPr id="10"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464" y="352670"/>
            <a:ext cx="910795" cy="866623"/>
          </a:xfrm>
          <a:prstGeom prst="rect">
            <a:avLst/>
          </a:prstGeom>
        </p:spPr>
      </p:pic>
      <p:sp>
        <p:nvSpPr>
          <p:cNvPr id="13" name="文本框 12"/>
          <p:cNvSpPr txBox="1"/>
          <p:nvPr/>
        </p:nvSpPr>
        <p:spPr>
          <a:xfrm>
            <a:off x="2403816" y="1559457"/>
            <a:ext cx="9189783" cy="2154432"/>
          </a:xfrm>
          <a:prstGeom prst="rect">
            <a:avLst/>
          </a:prstGeom>
          <a:noFill/>
        </p:spPr>
        <p:txBody>
          <a:bodyPr wrap="square" lIns="91310" tIns="45718" rIns="91310" bIns="45718" rtlCol="0">
            <a:spAutoFit/>
          </a:bodyPr>
          <a:lstStyle/>
          <a:p>
            <a:pPr algn="ctr"/>
            <a:r>
              <a:rPr lang="vi-VN" altLang="zh-CN" sz="67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rPr>
              <a:t>BÀI 5: MÀU SẮC TRĂM MIỀN</a:t>
            </a:r>
            <a:endParaRPr lang="zh-CN" altLang="en-US" sz="67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endParaRPr>
          </a:p>
        </p:txBody>
      </p:sp>
      <p:pic>
        <p:nvPicPr>
          <p:cNvPr id="2"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64701" y="-363353"/>
            <a:ext cx="1277435" cy="1151449"/>
          </a:xfrm>
          <a:prstGeom prst="rect">
            <a:avLst/>
          </a:prstGeom>
        </p:spPr>
      </p:pic>
      <p:sp>
        <p:nvSpPr>
          <p:cNvPr id="14" name="文本框 13"/>
          <p:cNvSpPr txBox="1"/>
          <p:nvPr/>
        </p:nvSpPr>
        <p:spPr>
          <a:xfrm>
            <a:off x="4542624" y="4528286"/>
            <a:ext cx="4485873" cy="523216"/>
          </a:xfrm>
          <a:prstGeom prst="rect">
            <a:avLst/>
          </a:prstGeom>
          <a:noFill/>
        </p:spPr>
        <p:txBody>
          <a:bodyPr wrap="square" lIns="91310" tIns="45718" rIns="91310" bIns="45718" rtlCol="0">
            <a:spAutoFit/>
          </a:bodyPr>
          <a:lstStyle/>
          <a:p>
            <a:r>
              <a:rPr lang="en-US" altLang="zh-CN" sz="2400" b="1" dirty="0">
                <a:latin typeface="Times New Roman" pitchFamily="18" charset="0"/>
                <a:ea typeface="方正稚艺简体" panose="03000509000000000000" pitchFamily="65" charset="-122"/>
                <a:cs typeface="Times New Roman" pitchFamily="18" charset="0"/>
              </a:rPr>
              <a:t>GIÁO VIÊN: </a:t>
            </a:r>
            <a:r>
              <a:rPr lang="en-US" altLang="zh-CN" sz="2800" b="1" dirty="0" err="1">
                <a:latin typeface="Times New Roman" pitchFamily="18" charset="0"/>
                <a:ea typeface="方正稚艺简体" panose="03000509000000000000" pitchFamily="65" charset="-122"/>
                <a:cs typeface="Times New Roman" pitchFamily="18" charset="0"/>
              </a:rPr>
              <a:t>Trần</a:t>
            </a:r>
            <a:r>
              <a:rPr lang="en-US" altLang="zh-CN" sz="2800" b="1" dirty="0">
                <a:latin typeface="Times New Roman" pitchFamily="18" charset="0"/>
                <a:ea typeface="方正稚艺简体" panose="03000509000000000000" pitchFamily="65" charset="-122"/>
                <a:cs typeface="Times New Roman" pitchFamily="18" charset="0"/>
              </a:rPr>
              <a:t> Văn </a:t>
            </a:r>
            <a:r>
              <a:rPr lang="en-US" altLang="zh-CN" sz="2800" b="1" dirty="0" err="1">
                <a:latin typeface="Times New Roman" pitchFamily="18" charset="0"/>
                <a:ea typeface="方正稚艺简体" panose="03000509000000000000" pitchFamily="65" charset="-122"/>
                <a:cs typeface="Times New Roman" pitchFamily="18" charset="0"/>
              </a:rPr>
              <a:t>Tý</a:t>
            </a:r>
            <a:endParaRPr lang="zh-CN" altLang="en-US" sz="2800" b="1" dirty="0">
              <a:latin typeface="Times New Roman" pitchFamily="18" charset="0"/>
              <a:ea typeface="方正稚艺简体" panose="03000509000000000000" pitchFamily="65" charset="-122"/>
              <a:cs typeface="Times New Roman" pitchFamily="18" charset="0"/>
            </a:endParaRPr>
          </a:p>
        </p:txBody>
      </p:sp>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55077" y="743345"/>
            <a:ext cx="609600" cy="609600"/>
          </a:xfrm>
          <a:prstGeom prst="rect">
            <a:avLst/>
          </a:prstGeom>
        </p:spPr>
      </p:pic>
    </p:spTree>
    <p:extLst>
      <p:ext uri="{BB962C8B-B14F-4D97-AF65-F5344CB8AC3E}">
        <p14:creationId xmlns:p14="http://schemas.microsoft.com/office/powerpoint/2010/main" val="628068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endCondLst>
                </p:cTn>
                <p:tgtEl>
                  <p:spTgt spid="17"/>
                </p:tgtEl>
              </p:cMediaNode>
            </p:audio>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645" y="1494693"/>
            <a:ext cx="1254371" cy="11957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58" y="6267903"/>
            <a:ext cx="550985" cy="5901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581" y="-118033"/>
            <a:ext cx="1195756" cy="1091050"/>
          </a:xfrm>
          <a:prstGeom prst="rect">
            <a:avLst/>
          </a:prstGeom>
        </p:spPr>
      </p:pic>
      <p:sp>
        <p:nvSpPr>
          <p:cNvPr id="11" name="Rounded Rectangle 10"/>
          <p:cNvSpPr/>
          <p:nvPr/>
        </p:nvSpPr>
        <p:spPr>
          <a:xfrm>
            <a:off x="129771" y="3114402"/>
            <a:ext cx="1852809" cy="1588473"/>
          </a:xfrm>
          <a:prstGeom prst="roundRect">
            <a:avLst/>
          </a:prstGeom>
          <a:solidFill>
            <a:srgbClr val="BBDBED"/>
          </a:solidFill>
          <a:ln>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spcAft>
                <a:spcPts val="800"/>
              </a:spcAft>
              <a:tabLst>
                <a:tab pos="90040" algn="l"/>
                <a:tab pos="180078" algn="l"/>
              </a:tabLst>
            </a:pPr>
            <a:r>
              <a:rPr lang="vi-VN" sz="4000" b="1" dirty="0">
                <a:solidFill>
                  <a:prstClr val="black"/>
                </a:solidFill>
                <a:latin typeface="Times New Roman"/>
                <a:ea typeface="Calibri"/>
                <a:cs typeface="Times New Roman"/>
              </a:rPr>
              <a:t>Tùy Bút</a:t>
            </a:r>
            <a:endParaRPr lang="en-US" sz="4000" dirty="0">
              <a:solidFill>
                <a:prstClr val="black"/>
              </a:solidFill>
              <a:ea typeface="Calibri"/>
              <a:cs typeface="Times New Roman"/>
            </a:endParaRPr>
          </a:p>
        </p:txBody>
      </p:sp>
      <p:sp>
        <p:nvSpPr>
          <p:cNvPr id="13" name="Rounded Rectangle 12"/>
          <p:cNvSpPr/>
          <p:nvPr/>
        </p:nvSpPr>
        <p:spPr>
          <a:xfrm>
            <a:off x="3798838" y="3198128"/>
            <a:ext cx="7304941" cy="1348155"/>
          </a:xfrm>
          <a:prstGeom prst="roundRect">
            <a:avLst/>
          </a:prstGeom>
          <a:solidFill>
            <a:srgbClr val="8ED2B5"/>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spcAft>
                <a:spcPts val="800"/>
              </a:spcAft>
              <a:tabLst>
                <a:tab pos="90040" algn="l"/>
                <a:tab pos="180078" algn="l"/>
              </a:tabLst>
            </a:pPr>
            <a:r>
              <a:rPr lang="vi-VN" sz="2800" dirty="0">
                <a:solidFill>
                  <a:schemeClr val="tx1"/>
                </a:solidFill>
                <a:latin typeface="+mj-lt"/>
              </a:rPr>
              <a:t>Bố cục: khá tự do, được triển khai theo một cảm hứng chủ đạo, một tư tưởng chủ đ</a:t>
            </a:r>
            <a:r>
              <a:rPr lang="en-US" sz="2800" dirty="0">
                <a:solidFill>
                  <a:schemeClr val="tx1"/>
                </a:solidFill>
                <a:latin typeface="+mj-lt"/>
              </a:rPr>
              <a:t>ề</a:t>
            </a:r>
            <a:r>
              <a:rPr lang="vi-VN" sz="2800" dirty="0">
                <a:solidFill>
                  <a:schemeClr val="tx1"/>
                </a:solidFill>
                <a:latin typeface="+mj-lt"/>
              </a:rPr>
              <a:t> nhất định. </a:t>
            </a:r>
            <a:endParaRPr lang="en-US" sz="2800" dirty="0">
              <a:solidFill>
                <a:schemeClr val="tx1"/>
              </a:solidFill>
              <a:latin typeface="+mj-lt"/>
              <a:ea typeface="Calibri"/>
              <a:cs typeface="Times New Roman"/>
            </a:endParaRPr>
          </a:p>
        </p:txBody>
      </p:sp>
      <p:sp>
        <p:nvSpPr>
          <p:cNvPr id="14" name="Rounded Rectangle 13"/>
          <p:cNvSpPr/>
          <p:nvPr/>
        </p:nvSpPr>
        <p:spPr>
          <a:xfrm>
            <a:off x="3651736" y="1569831"/>
            <a:ext cx="7292488" cy="1336433"/>
          </a:xfrm>
          <a:prstGeom prst="roundRect">
            <a:avLst/>
          </a:prstGeom>
          <a:solidFill>
            <a:srgbClr val="ECC6E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tabLst>
                <a:tab pos="90040" algn="l"/>
                <a:tab pos="180078" algn="l"/>
              </a:tabLst>
            </a:pPr>
            <a:r>
              <a:rPr lang="en-US" sz="2800" dirty="0">
                <a:solidFill>
                  <a:prstClr val="white"/>
                </a:solidFill>
                <a:latin typeface="Times New Roman"/>
                <a:ea typeface="Calibri"/>
              </a:rPr>
              <a:t>	</a:t>
            </a:r>
            <a:endParaRPr lang="vi-VN" sz="2800" dirty="0">
              <a:solidFill>
                <a:prstClr val="white"/>
              </a:solidFill>
              <a:latin typeface="Times New Roman"/>
              <a:ea typeface="Calibri"/>
            </a:endParaRPr>
          </a:p>
          <a:p>
            <a:pPr algn="just">
              <a:spcAft>
                <a:spcPts val="800"/>
              </a:spcAft>
              <a:tabLst>
                <a:tab pos="90040" algn="l"/>
                <a:tab pos="180078" algn="l"/>
              </a:tabLst>
            </a:pPr>
            <a:r>
              <a:rPr lang="vi-VN" sz="2800" dirty="0">
                <a:solidFill>
                  <a:schemeClr val="tx1"/>
                </a:solidFill>
                <a:latin typeface="+mj-lt"/>
              </a:rPr>
              <a:t>Tuỳ bút thiên về tính trữ tình; có thể kết hợp trữ tình, suy tưởng, triết lí, chính luận. </a:t>
            </a:r>
            <a:endParaRPr lang="en-US" sz="2800" dirty="0">
              <a:solidFill>
                <a:schemeClr val="tx1"/>
              </a:solidFill>
              <a:latin typeface="+mj-lt"/>
            </a:endParaRPr>
          </a:p>
          <a:p>
            <a:pPr algn="just">
              <a:lnSpc>
                <a:spcPct val="150000"/>
              </a:lnSpc>
              <a:spcAft>
                <a:spcPts val="800"/>
              </a:spcAft>
              <a:tabLst>
                <a:tab pos="90040" algn="l"/>
                <a:tab pos="180078" algn="l"/>
              </a:tabLst>
            </a:pPr>
            <a:endParaRPr lang="en-US" sz="2800" dirty="0">
              <a:solidFill>
                <a:prstClr val="black"/>
              </a:solidFill>
              <a:ea typeface="Calibri"/>
              <a:cs typeface="Times New Roman"/>
            </a:endParaRPr>
          </a:p>
        </p:txBody>
      </p:sp>
      <p:sp>
        <p:nvSpPr>
          <p:cNvPr id="16" name="Rounded Rectangle 15"/>
          <p:cNvSpPr/>
          <p:nvPr/>
        </p:nvSpPr>
        <p:spPr>
          <a:xfrm>
            <a:off x="3651736" y="249948"/>
            <a:ext cx="7204459" cy="890953"/>
          </a:xfrm>
          <a:prstGeom prst="roundRect">
            <a:avLst/>
          </a:prstGeom>
          <a:solidFill>
            <a:srgbClr val="BBDBE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lnSpc>
                <a:spcPct val="150000"/>
              </a:lnSpc>
              <a:spcAft>
                <a:spcPts val="800"/>
              </a:spcAft>
              <a:tabLst>
                <a:tab pos="90040" algn="l"/>
                <a:tab pos="180078" algn="l"/>
              </a:tabLst>
            </a:pPr>
            <a:endParaRPr lang="vi-VN" sz="2800" dirty="0">
              <a:solidFill>
                <a:schemeClr val="tx1"/>
              </a:solidFill>
              <a:latin typeface="+mj-lt"/>
            </a:endParaRPr>
          </a:p>
          <a:p>
            <a:pPr algn="ctr">
              <a:lnSpc>
                <a:spcPct val="150000"/>
              </a:lnSpc>
              <a:spcAft>
                <a:spcPts val="800"/>
              </a:spcAft>
              <a:tabLst>
                <a:tab pos="90040" algn="l"/>
                <a:tab pos="180078" algn="l"/>
              </a:tabLst>
            </a:pPr>
            <a:r>
              <a:rPr lang="vi-VN" sz="2800" dirty="0">
                <a:solidFill>
                  <a:schemeClr val="tx1"/>
                </a:solidFill>
                <a:latin typeface="+mj-lt"/>
              </a:rPr>
              <a:t>Là một thể loại văn xuôi thuộc loại hình kí. </a:t>
            </a:r>
            <a:endParaRPr lang="en-US" sz="2800" dirty="0">
              <a:solidFill>
                <a:schemeClr val="tx1"/>
              </a:solidFill>
              <a:latin typeface="+mj-lt"/>
            </a:endParaRPr>
          </a:p>
          <a:p>
            <a:pPr algn="ctr">
              <a:lnSpc>
                <a:spcPct val="150000"/>
              </a:lnSpc>
              <a:spcAft>
                <a:spcPts val="800"/>
              </a:spcAft>
              <a:tabLst>
                <a:tab pos="90040" algn="l"/>
                <a:tab pos="180078" algn="l"/>
              </a:tabLst>
            </a:pPr>
            <a:endParaRPr lang="en-US" sz="2800" dirty="0">
              <a:solidFill>
                <a:prstClr val="black"/>
              </a:solidFill>
              <a:ea typeface="Calibri"/>
              <a:cs typeface="Times New Roman"/>
            </a:endParaRPr>
          </a:p>
        </p:txBody>
      </p:sp>
      <p:cxnSp>
        <p:nvCxnSpPr>
          <p:cNvPr id="18" name="Straight Arrow Connector 17"/>
          <p:cNvCxnSpPr/>
          <p:nvPr/>
        </p:nvCxnSpPr>
        <p:spPr>
          <a:xfrm flipV="1">
            <a:off x="1946029" y="973017"/>
            <a:ext cx="1705707" cy="27549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1946029" y="2432539"/>
            <a:ext cx="1705707" cy="1295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cxnSpLocks/>
            <a:endCxn id="13" idx="1"/>
          </p:cNvCxnSpPr>
          <p:nvPr/>
        </p:nvCxnSpPr>
        <p:spPr>
          <a:xfrm>
            <a:off x="2001221" y="3756584"/>
            <a:ext cx="1797617" cy="1156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771" y="1142997"/>
            <a:ext cx="2495551" cy="1801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a:cxnSpLocks/>
          </p:cNvCxnSpPr>
          <p:nvPr/>
        </p:nvCxnSpPr>
        <p:spPr>
          <a:xfrm>
            <a:off x="2001221" y="3756585"/>
            <a:ext cx="1650515" cy="17701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ounded Rectangle 23"/>
          <p:cNvSpPr/>
          <p:nvPr/>
        </p:nvSpPr>
        <p:spPr>
          <a:xfrm>
            <a:off x="3705692" y="5155576"/>
            <a:ext cx="7360889" cy="876500"/>
          </a:xfrm>
          <a:prstGeom prst="roundRect">
            <a:avLst/>
          </a:prstGeom>
          <a:solidFill>
            <a:srgbClr val="F193A6"/>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lvl="0"/>
            <a:r>
              <a:rPr lang="vi-VN" dirty="0"/>
              <a:t> </a:t>
            </a:r>
            <a:r>
              <a:rPr lang="vi-VN" sz="2800" dirty="0">
                <a:solidFill>
                  <a:schemeClr val="tx1"/>
                </a:solidFill>
                <a:latin typeface="+mj-lt"/>
              </a:rPr>
              <a:t>Ngôn từ: giàu hình ảnh, giàu chất thơ</a:t>
            </a:r>
            <a:endParaRPr lang="en-US" sz="2800" dirty="0">
              <a:solidFill>
                <a:schemeClr val="tx1"/>
              </a:solidFill>
              <a:latin typeface="+mj-lt"/>
              <a:cs typeface="Times New Roman" pitchFamily="18" charset="0"/>
            </a:endParaRPr>
          </a:p>
        </p:txBody>
      </p:sp>
    </p:spTree>
    <p:extLst>
      <p:ext uri="{BB962C8B-B14F-4D97-AF65-F5344CB8AC3E}">
        <p14:creationId xmlns:p14="http://schemas.microsoft.com/office/powerpoint/2010/main" val="1035518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645" y="1494693"/>
            <a:ext cx="1254371" cy="11957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58" y="6267903"/>
            <a:ext cx="550985" cy="5901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581" y="-118033"/>
            <a:ext cx="1195756" cy="1091050"/>
          </a:xfrm>
          <a:prstGeom prst="rect">
            <a:avLst/>
          </a:prstGeom>
        </p:spPr>
      </p:pic>
      <p:sp>
        <p:nvSpPr>
          <p:cNvPr id="11" name="Rounded Rectangle 10"/>
          <p:cNvSpPr/>
          <p:nvPr/>
        </p:nvSpPr>
        <p:spPr>
          <a:xfrm>
            <a:off x="1" y="3114402"/>
            <a:ext cx="1945944" cy="1504489"/>
          </a:xfrm>
          <a:prstGeom prst="roundRect">
            <a:avLst/>
          </a:prstGeom>
          <a:solidFill>
            <a:srgbClr val="BBDBED"/>
          </a:solidFill>
          <a:ln>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spcAft>
                <a:spcPts val="800"/>
              </a:spcAft>
              <a:tabLst>
                <a:tab pos="90040" algn="l"/>
                <a:tab pos="180078" algn="l"/>
              </a:tabLst>
            </a:pPr>
            <a:r>
              <a:rPr lang="vi-VN" sz="4000" b="1" dirty="0">
                <a:solidFill>
                  <a:prstClr val="black"/>
                </a:solidFill>
                <a:latin typeface="Times New Roman"/>
                <a:ea typeface="Calibri"/>
                <a:cs typeface="Times New Roman"/>
              </a:rPr>
              <a:t>Tản văn</a:t>
            </a:r>
            <a:endParaRPr lang="en-US" sz="4000" dirty="0">
              <a:solidFill>
                <a:prstClr val="black"/>
              </a:solidFill>
              <a:ea typeface="Calibri"/>
              <a:cs typeface="Times New Roman"/>
            </a:endParaRPr>
          </a:p>
        </p:txBody>
      </p:sp>
      <p:sp>
        <p:nvSpPr>
          <p:cNvPr id="13" name="Rounded Rectangle 12"/>
          <p:cNvSpPr/>
          <p:nvPr/>
        </p:nvSpPr>
        <p:spPr>
          <a:xfrm>
            <a:off x="3798277" y="4272972"/>
            <a:ext cx="7304941" cy="1348155"/>
          </a:xfrm>
          <a:prstGeom prst="roundRect">
            <a:avLst/>
          </a:prstGeom>
          <a:solidFill>
            <a:srgbClr val="8ED2B5"/>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r>
              <a:rPr lang="vi-VN" dirty="0"/>
              <a:t> </a:t>
            </a:r>
            <a:r>
              <a:rPr lang="vi-VN" sz="2800" dirty="0">
                <a:solidFill>
                  <a:schemeClr val="tx1"/>
                </a:solidFill>
                <a:latin typeface="+mj-lt"/>
              </a:rPr>
              <a:t>Ngôn từ:gần gũi đời thường, như lời chuyện trò, bàn luận, tâm sự</a:t>
            </a:r>
            <a:endParaRPr lang="en-US" sz="2800" dirty="0">
              <a:solidFill>
                <a:schemeClr val="tx1"/>
              </a:solidFill>
              <a:latin typeface="+mj-lt"/>
            </a:endParaRPr>
          </a:p>
        </p:txBody>
      </p:sp>
      <p:sp>
        <p:nvSpPr>
          <p:cNvPr id="14" name="Rounded Rectangle 13"/>
          <p:cNvSpPr/>
          <p:nvPr/>
        </p:nvSpPr>
        <p:spPr>
          <a:xfrm>
            <a:off x="3686905" y="2037400"/>
            <a:ext cx="7642460" cy="1490755"/>
          </a:xfrm>
          <a:prstGeom prst="roundRect">
            <a:avLst/>
          </a:prstGeom>
          <a:solidFill>
            <a:srgbClr val="ECC6E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spcAft>
                <a:spcPts val="800"/>
              </a:spcAft>
              <a:tabLst>
                <a:tab pos="90040" algn="l"/>
                <a:tab pos="180078" algn="l"/>
              </a:tabLst>
            </a:pPr>
            <a:r>
              <a:rPr lang="en-US" sz="2800" dirty="0">
                <a:solidFill>
                  <a:prstClr val="white"/>
                </a:solidFill>
                <a:latin typeface="Times New Roman"/>
                <a:ea typeface="Calibri"/>
              </a:rPr>
              <a:t>	</a:t>
            </a:r>
            <a:endParaRPr lang="vi-VN" sz="2800" dirty="0">
              <a:solidFill>
                <a:prstClr val="white"/>
              </a:solidFill>
              <a:latin typeface="Times New Roman"/>
              <a:ea typeface="Calibri"/>
            </a:endParaRPr>
          </a:p>
          <a:p>
            <a:pPr algn="just">
              <a:spcAft>
                <a:spcPts val="800"/>
              </a:spcAft>
              <a:tabLst>
                <a:tab pos="90040" algn="l"/>
                <a:tab pos="180078" algn="l"/>
              </a:tabLst>
            </a:pPr>
            <a:r>
              <a:rPr lang="vi-VN" sz="2800" dirty="0">
                <a:solidFill>
                  <a:schemeClr val="tx1"/>
                </a:solidFill>
                <a:latin typeface="+mj-lt"/>
              </a:rPr>
              <a:t>Tản văn khá tự do trong cách biểu hiện, có sự kết hợp tự sự. trữ tình, nghị luận, miêu tả, khảo cứu... </a:t>
            </a:r>
            <a:endParaRPr lang="en-US" sz="2800" dirty="0">
              <a:solidFill>
                <a:schemeClr val="tx1"/>
              </a:solidFill>
              <a:latin typeface="+mj-lt"/>
            </a:endParaRPr>
          </a:p>
          <a:p>
            <a:pPr algn="just">
              <a:lnSpc>
                <a:spcPct val="150000"/>
              </a:lnSpc>
              <a:spcAft>
                <a:spcPts val="800"/>
              </a:spcAft>
              <a:tabLst>
                <a:tab pos="90040" algn="l"/>
                <a:tab pos="180078" algn="l"/>
              </a:tabLst>
            </a:pPr>
            <a:endParaRPr lang="en-US" sz="2800" dirty="0">
              <a:solidFill>
                <a:prstClr val="black"/>
              </a:solidFill>
              <a:ea typeface="Calibri"/>
              <a:cs typeface="Times New Roman"/>
            </a:endParaRPr>
          </a:p>
        </p:txBody>
      </p:sp>
      <p:sp>
        <p:nvSpPr>
          <p:cNvPr id="16" name="Rounded Rectangle 15"/>
          <p:cNvSpPr/>
          <p:nvPr/>
        </p:nvSpPr>
        <p:spPr>
          <a:xfrm>
            <a:off x="3651736" y="512947"/>
            <a:ext cx="7204459" cy="835400"/>
          </a:xfrm>
          <a:prstGeom prst="roundRect">
            <a:avLst/>
          </a:prstGeom>
          <a:solidFill>
            <a:srgbClr val="BBDBE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lnSpc>
                <a:spcPct val="150000"/>
              </a:lnSpc>
              <a:spcAft>
                <a:spcPts val="800"/>
              </a:spcAft>
              <a:tabLst>
                <a:tab pos="90040" algn="l"/>
                <a:tab pos="180078" algn="l"/>
              </a:tabLst>
            </a:pPr>
            <a:r>
              <a:rPr lang="vi-VN" sz="2800" dirty="0">
                <a:solidFill>
                  <a:schemeClr val="tx1"/>
                </a:solidFill>
                <a:latin typeface="+mj-lt"/>
              </a:rPr>
              <a:t>Là thể loại văn xuôi ngắn gọn, hàm súc</a:t>
            </a:r>
            <a:endParaRPr lang="en-US" sz="2800" dirty="0">
              <a:solidFill>
                <a:schemeClr val="tx1"/>
              </a:solidFill>
              <a:latin typeface="+mj-lt"/>
              <a:ea typeface="Calibri"/>
              <a:cs typeface="Times New Roman"/>
            </a:endParaRPr>
          </a:p>
        </p:txBody>
      </p:sp>
      <p:cxnSp>
        <p:nvCxnSpPr>
          <p:cNvPr id="18" name="Straight Arrow Connector 17"/>
          <p:cNvCxnSpPr/>
          <p:nvPr/>
        </p:nvCxnSpPr>
        <p:spPr>
          <a:xfrm flipV="1">
            <a:off x="1946029" y="973017"/>
            <a:ext cx="1705707" cy="27549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cxnSpLocks/>
            <a:endCxn id="14" idx="1"/>
          </p:cNvCxnSpPr>
          <p:nvPr/>
        </p:nvCxnSpPr>
        <p:spPr>
          <a:xfrm flipV="1">
            <a:off x="1946029" y="2782778"/>
            <a:ext cx="1740876" cy="9451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771" y="1142997"/>
            <a:ext cx="2495551" cy="1801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a:off x="1982665" y="3727937"/>
            <a:ext cx="1778976" cy="8909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4786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645" y="1494693"/>
            <a:ext cx="1254371" cy="11957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58" y="6267903"/>
            <a:ext cx="550985" cy="5901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581" y="-118033"/>
            <a:ext cx="1195756" cy="1091050"/>
          </a:xfrm>
          <a:prstGeom prst="rect">
            <a:avLst/>
          </a:prstGeom>
        </p:spPr>
      </p:pic>
      <p:sp>
        <p:nvSpPr>
          <p:cNvPr id="11" name="Rounded Rectangle 10"/>
          <p:cNvSpPr/>
          <p:nvPr/>
        </p:nvSpPr>
        <p:spPr>
          <a:xfrm>
            <a:off x="83158" y="1994230"/>
            <a:ext cx="1862871" cy="2869539"/>
          </a:xfrm>
          <a:prstGeom prst="roundRect">
            <a:avLst/>
          </a:prstGeom>
          <a:solidFill>
            <a:srgbClr val="BBDBED"/>
          </a:solidFill>
          <a:ln>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spcAft>
                <a:spcPts val="800"/>
              </a:spcAft>
              <a:tabLst>
                <a:tab pos="90040" algn="l"/>
                <a:tab pos="180078" algn="l"/>
              </a:tabLst>
            </a:pPr>
            <a:r>
              <a:rPr lang="vi-VN" sz="4000" b="1" dirty="0">
                <a:solidFill>
                  <a:prstClr val="black"/>
                </a:solidFill>
                <a:latin typeface="+mj-lt"/>
                <a:ea typeface="Calibri"/>
                <a:cs typeface="Times New Roman"/>
              </a:rPr>
              <a:t>Văn bản tường trình</a:t>
            </a:r>
            <a:endParaRPr lang="en-US" sz="4000" b="1" dirty="0">
              <a:solidFill>
                <a:prstClr val="black"/>
              </a:solidFill>
              <a:latin typeface="+mj-lt"/>
              <a:ea typeface="Calibri"/>
              <a:cs typeface="Times New Roman"/>
            </a:endParaRPr>
          </a:p>
        </p:txBody>
      </p:sp>
      <p:sp>
        <p:nvSpPr>
          <p:cNvPr id="13" name="Rounded Rectangle 12"/>
          <p:cNvSpPr/>
          <p:nvPr/>
        </p:nvSpPr>
        <p:spPr>
          <a:xfrm>
            <a:off x="3798277" y="3918606"/>
            <a:ext cx="7304941" cy="2535982"/>
          </a:xfrm>
          <a:prstGeom prst="roundRect">
            <a:avLst/>
          </a:prstGeom>
          <a:solidFill>
            <a:srgbClr val="8ED2B5"/>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r>
              <a:rPr lang="vi-VN" sz="2800" dirty="0">
                <a:solidFill>
                  <a:schemeClr val="tx1"/>
                </a:solidFill>
                <a:latin typeface="+mj-lt"/>
              </a:rPr>
              <a:t>Người viết tường trình: có liên quan đến vụ việc, có trách nhiệm cung cấp thông tin xác thực theo phạm vi quan sát nhận thức của mình cho cá nhân hoặc cơ quan có thẩm quyền giải quyết vụ việc đó. </a:t>
            </a:r>
            <a:endParaRPr lang="en-US" sz="2800" dirty="0">
              <a:solidFill>
                <a:schemeClr val="tx1"/>
              </a:solidFill>
              <a:latin typeface="+mj-lt"/>
            </a:endParaRPr>
          </a:p>
        </p:txBody>
      </p:sp>
      <p:sp>
        <p:nvSpPr>
          <p:cNvPr id="14" name="Rounded Rectangle 13"/>
          <p:cNvSpPr/>
          <p:nvPr/>
        </p:nvSpPr>
        <p:spPr>
          <a:xfrm>
            <a:off x="3686905" y="2037400"/>
            <a:ext cx="7642460" cy="1490755"/>
          </a:xfrm>
          <a:prstGeom prst="roundRect">
            <a:avLst/>
          </a:prstGeom>
          <a:solidFill>
            <a:srgbClr val="ECC6E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spcAft>
                <a:spcPts val="800"/>
              </a:spcAft>
              <a:tabLst>
                <a:tab pos="90040" algn="l"/>
                <a:tab pos="180078" algn="l"/>
              </a:tabLst>
            </a:pPr>
            <a:r>
              <a:rPr lang="en-US" sz="2800" dirty="0">
                <a:solidFill>
                  <a:prstClr val="white"/>
                </a:solidFill>
                <a:latin typeface="Times New Roman"/>
                <a:ea typeface="Calibri"/>
              </a:rPr>
              <a:t>	</a:t>
            </a:r>
            <a:endParaRPr lang="vi-VN" sz="2800" dirty="0">
              <a:solidFill>
                <a:prstClr val="white"/>
              </a:solidFill>
              <a:latin typeface="Times New Roman"/>
              <a:ea typeface="Calibri"/>
            </a:endParaRPr>
          </a:p>
          <a:p>
            <a:pPr algn="just">
              <a:spcAft>
                <a:spcPts val="800"/>
              </a:spcAft>
              <a:tabLst>
                <a:tab pos="90040" algn="l"/>
                <a:tab pos="180078" algn="l"/>
              </a:tabLst>
            </a:pPr>
            <a:endParaRPr lang="vi-VN" sz="2800" dirty="0">
              <a:solidFill>
                <a:prstClr val="white"/>
              </a:solidFill>
              <a:latin typeface="Times New Roman"/>
            </a:endParaRPr>
          </a:p>
          <a:p>
            <a:pPr algn="ctr">
              <a:spcAft>
                <a:spcPts val="800"/>
              </a:spcAft>
              <a:tabLst>
                <a:tab pos="90040" algn="l"/>
                <a:tab pos="180078" algn="l"/>
              </a:tabLst>
            </a:pPr>
            <a:r>
              <a:rPr lang="vi-VN" sz="2800" dirty="0">
                <a:solidFill>
                  <a:schemeClr val="tx1"/>
                </a:solidFill>
                <a:latin typeface="+mj-lt"/>
              </a:rPr>
              <a:t>Nội dung: trình bày về một vụ việc đang cần được xem xét. làm rõ và giải quyết</a:t>
            </a:r>
            <a:r>
              <a:rPr lang="vi-VN" dirty="0"/>
              <a:t>.</a:t>
            </a:r>
            <a:endParaRPr lang="en-US" dirty="0"/>
          </a:p>
          <a:p>
            <a:pPr algn="just">
              <a:spcAft>
                <a:spcPts val="800"/>
              </a:spcAft>
              <a:tabLst>
                <a:tab pos="90040" algn="l"/>
                <a:tab pos="180078" algn="l"/>
              </a:tabLst>
            </a:pPr>
            <a:endParaRPr lang="vi-VN" sz="2800" dirty="0">
              <a:solidFill>
                <a:prstClr val="white"/>
              </a:solidFill>
              <a:latin typeface="Times New Roman"/>
              <a:ea typeface="Calibri"/>
            </a:endParaRPr>
          </a:p>
          <a:p>
            <a:pPr algn="just">
              <a:lnSpc>
                <a:spcPct val="150000"/>
              </a:lnSpc>
              <a:spcAft>
                <a:spcPts val="800"/>
              </a:spcAft>
              <a:tabLst>
                <a:tab pos="90040" algn="l"/>
                <a:tab pos="180078" algn="l"/>
              </a:tabLst>
            </a:pPr>
            <a:endParaRPr lang="en-US" sz="2800" dirty="0">
              <a:solidFill>
                <a:prstClr val="black"/>
              </a:solidFill>
              <a:ea typeface="Calibri"/>
              <a:cs typeface="Times New Roman"/>
            </a:endParaRPr>
          </a:p>
        </p:txBody>
      </p:sp>
      <p:sp>
        <p:nvSpPr>
          <p:cNvPr id="16" name="Rounded Rectangle 15"/>
          <p:cNvSpPr/>
          <p:nvPr/>
        </p:nvSpPr>
        <p:spPr>
          <a:xfrm>
            <a:off x="3651736" y="512947"/>
            <a:ext cx="7204459" cy="1134002"/>
          </a:xfrm>
          <a:prstGeom prst="roundRect">
            <a:avLst/>
          </a:prstGeom>
          <a:solidFill>
            <a:srgbClr val="BBDBE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spcAft>
                <a:spcPts val="800"/>
              </a:spcAft>
              <a:tabLst>
                <a:tab pos="90040" algn="l"/>
                <a:tab pos="180078" algn="l"/>
              </a:tabLst>
            </a:pPr>
            <a:r>
              <a:rPr lang="vi-VN" sz="2800" dirty="0">
                <a:solidFill>
                  <a:schemeClr val="tx1"/>
                </a:solidFill>
                <a:latin typeface="+mj-lt"/>
              </a:rPr>
              <a:t>Là một loại văn bản thông tin được tổ chức theo thể thức riêng</a:t>
            </a:r>
            <a:endParaRPr lang="en-US" sz="2800" dirty="0">
              <a:solidFill>
                <a:schemeClr val="tx1"/>
              </a:solidFill>
              <a:latin typeface="+mj-lt"/>
              <a:ea typeface="Calibri"/>
              <a:cs typeface="Times New Roman"/>
            </a:endParaRPr>
          </a:p>
        </p:txBody>
      </p:sp>
      <p:cxnSp>
        <p:nvCxnSpPr>
          <p:cNvPr id="18" name="Straight Arrow Connector 17"/>
          <p:cNvCxnSpPr/>
          <p:nvPr/>
        </p:nvCxnSpPr>
        <p:spPr>
          <a:xfrm flipV="1">
            <a:off x="1946029" y="973017"/>
            <a:ext cx="1705707" cy="27549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cxnSpLocks/>
            <a:endCxn id="14" idx="1"/>
          </p:cNvCxnSpPr>
          <p:nvPr/>
        </p:nvCxnSpPr>
        <p:spPr>
          <a:xfrm flipV="1">
            <a:off x="1946029" y="2782778"/>
            <a:ext cx="1740876" cy="9451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6" y="0"/>
            <a:ext cx="2495551" cy="1801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a:off x="1982665" y="3727937"/>
            <a:ext cx="1778976" cy="8909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28271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645" y="1494693"/>
            <a:ext cx="1254371" cy="11957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58" y="6267903"/>
            <a:ext cx="550985" cy="5901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581" y="-118033"/>
            <a:ext cx="1195756" cy="1091050"/>
          </a:xfrm>
          <a:prstGeom prst="rect">
            <a:avLst/>
          </a:prstGeom>
        </p:spPr>
      </p:pic>
      <p:sp>
        <p:nvSpPr>
          <p:cNvPr id="11" name="Rounded Rectangle 10"/>
          <p:cNvSpPr/>
          <p:nvPr/>
        </p:nvSpPr>
        <p:spPr>
          <a:xfrm>
            <a:off x="83158" y="1994230"/>
            <a:ext cx="1862871" cy="2869539"/>
          </a:xfrm>
          <a:prstGeom prst="roundRect">
            <a:avLst/>
          </a:prstGeom>
          <a:solidFill>
            <a:srgbClr val="BBDBED"/>
          </a:solidFill>
          <a:ln>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spcAft>
                <a:spcPts val="800"/>
              </a:spcAft>
              <a:tabLst>
                <a:tab pos="90040" algn="l"/>
                <a:tab pos="180078" algn="l"/>
              </a:tabLst>
            </a:pPr>
            <a:r>
              <a:rPr lang="vi-VN" sz="4000" b="1" dirty="0">
                <a:solidFill>
                  <a:prstClr val="black"/>
                </a:solidFill>
                <a:latin typeface="+mj-lt"/>
                <a:ea typeface="Calibri"/>
                <a:cs typeface="Times New Roman"/>
              </a:rPr>
              <a:t>Ngôn ngữ vùng miền</a:t>
            </a:r>
            <a:endParaRPr lang="en-US" sz="4000" b="1" dirty="0">
              <a:solidFill>
                <a:prstClr val="black"/>
              </a:solidFill>
              <a:latin typeface="+mj-lt"/>
              <a:ea typeface="Calibri"/>
              <a:cs typeface="Times New Roman"/>
            </a:endParaRPr>
          </a:p>
        </p:txBody>
      </p:sp>
      <p:sp>
        <p:nvSpPr>
          <p:cNvPr id="14" name="Rounded Rectangle 13"/>
          <p:cNvSpPr/>
          <p:nvPr/>
        </p:nvSpPr>
        <p:spPr>
          <a:xfrm>
            <a:off x="3808900" y="3322785"/>
            <a:ext cx="7642460" cy="1733710"/>
          </a:xfrm>
          <a:prstGeom prst="roundRect">
            <a:avLst/>
          </a:prstGeom>
          <a:solidFill>
            <a:srgbClr val="ECC6E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spcAft>
                <a:spcPts val="800"/>
              </a:spcAft>
              <a:tabLst>
                <a:tab pos="90040" algn="l"/>
                <a:tab pos="180078" algn="l"/>
              </a:tabLst>
            </a:pPr>
            <a:r>
              <a:rPr lang="en-US" sz="2800" dirty="0">
                <a:solidFill>
                  <a:prstClr val="white"/>
                </a:solidFill>
                <a:latin typeface="Times New Roman"/>
                <a:ea typeface="Calibri"/>
              </a:rPr>
              <a:t>	</a:t>
            </a:r>
            <a:endParaRPr lang="vi-VN" sz="2800" dirty="0">
              <a:solidFill>
                <a:prstClr val="white"/>
              </a:solidFill>
              <a:latin typeface="Times New Roman"/>
              <a:ea typeface="Calibri"/>
            </a:endParaRPr>
          </a:p>
          <a:p>
            <a:pPr algn="just">
              <a:spcAft>
                <a:spcPts val="800"/>
              </a:spcAft>
              <a:tabLst>
                <a:tab pos="90040" algn="l"/>
                <a:tab pos="180078" algn="l"/>
              </a:tabLst>
            </a:pPr>
            <a:r>
              <a:rPr lang="vi-VN" sz="3400" dirty="0">
                <a:solidFill>
                  <a:schemeClr val="tx1"/>
                </a:solidFill>
                <a:latin typeface="+mj-lt"/>
              </a:rPr>
              <a:t>thể hiện chủ yếu trên các phương diện ngữ âm và từ vựng</a:t>
            </a:r>
            <a:r>
              <a:rPr lang="vi-VN" sz="3400" dirty="0"/>
              <a:t>. </a:t>
            </a:r>
            <a:endParaRPr lang="vi-VN" sz="3400" dirty="0">
              <a:solidFill>
                <a:prstClr val="white"/>
              </a:solidFill>
              <a:latin typeface="Times New Roman"/>
              <a:ea typeface="Calibri"/>
            </a:endParaRPr>
          </a:p>
          <a:p>
            <a:pPr algn="just">
              <a:lnSpc>
                <a:spcPct val="150000"/>
              </a:lnSpc>
              <a:spcAft>
                <a:spcPts val="800"/>
              </a:spcAft>
              <a:tabLst>
                <a:tab pos="90040" algn="l"/>
                <a:tab pos="180078" algn="l"/>
              </a:tabLst>
            </a:pPr>
            <a:endParaRPr lang="en-US" sz="2800" dirty="0">
              <a:solidFill>
                <a:prstClr val="black"/>
              </a:solidFill>
              <a:ea typeface="Calibri"/>
              <a:cs typeface="Times New Roman"/>
            </a:endParaRPr>
          </a:p>
        </p:txBody>
      </p:sp>
      <p:sp>
        <p:nvSpPr>
          <p:cNvPr id="16" name="Rounded Rectangle 15"/>
          <p:cNvSpPr/>
          <p:nvPr/>
        </p:nvSpPr>
        <p:spPr>
          <a:xfrm>
            <a:off x="3651736" y="1427229"/>
            <a:ext cx="7642460" cy="1134002"/>
          </a:xfrm>
          <a:prstGeom prst="roundRect">
            <a:avLst/>
          </a:prstGeom>
          <a:solidFill>
            <a:srgbClr val="BBDBE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spcAft>
                <a:spcPts val="800"/>
              </a:spcAft>
              <a:tabLst>
                <a:tab pos="90040" algn="l"/>
                <a:tab pos="180078" algn="l"/>
              </a:tabLst>
            </a:pPr>
            <a:r>
              <a:rPr lang="vi-VN" sz="3400" dirty="0">
                <a:solidFill>
                  <a:schemeClr val="tx1"/>
                </a:solidFill>
                <a:latin typeface="+mj-lt"/>
              </a:rPr>
              <a:t>là biến  thể theo mỗi địa phương của một ngôn ngữ</a:t>
            </a:r>
            <a:endParaRPr lang="en-US" sz="3400" dirty="0">
              <a:solidFill>
                <a:schemeClr val="tx1"/>
              </a:solidFill>
              <a:latin typeface="+mj-lt"/>
              <a:ea typeface="Calibri"/>
              <a:cs typeface="Times New Roman"/>
            </a:endParaRPr>
          </a:p>
        </p:txBody>
      </p:sp>
      <p:cxnSp>
        <p:nvCxnSpPr>
          <p:cNvPr id="18" name="Straight Arrow Connector 17"/>
          <p:cNvCxnSpPr>
            <a:cxnSpLocks/>
            <a:endCxn id="16" idx="1"/>
          </p:cNvCxnSpPr>
          <p:nvPr/>
        </p:nvCxnSpPr>
        <p:spPr>
          <a:xfrm flipV="1">
            <a:off x="1946029" y="1994230"/>
            <a:ext cx="1705707" cy="173371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cxnSpLocks/>
          </p:cNvCxnSpPr>
          <p:nvPr/>
        </p:nvCxnSpPr>
        <p:spPr>
          <a:xfrm>
            <a:off x="1946029" y="3764383"/>
            <a:ext cx="1862871" cy="390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6" y="0"/>
            <a:ext cx="2495551" cy="1801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0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0" y="2014670"/>
            <a:ext cx="5271956" cy="1200329"/>
          </a:xfrm>
          <a:prstGeom prst="rect">
            <a:avLst/>
          </a:prstGeom>
          <a:noFill/>
        </p:spPr>
        <p:txBody>
          <a:bodyPr wrap="none" lIns="91310" tIns="45718" rIns="91310" bIns="45718" rtlCol="0">
            <a:spAutoFit/>
          </a:bodyPr>
          <a:lstStyle/>
          <a:p>
            <a:r>
              <a:rPr lang="en-US" sz="7200" dirty="0">
                <a:solidFill>
                  <a:prstClr val="white"/>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1666088533"/>
      </p:ext>
    </p:extLst>
  </p:cSld>
  <p:clrMapOvr>
    <a:masterClrMapping/>
  </p:clrMapOvr>
  <p:transition spd="slow" advTm="3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44446" y="104504"/>
            <a:ext cx="2882732" cy="6208598"/>
          </a:xfrm>
          <a:prstGeom prst="rect">
            <a:avLst/>
          </a:prstGeom>
        </p:spPr>
      </p:pic>
      <p:sp>
        <p:nvSpPr>
          <p:cNvPr id="6" name="Rectangle 2">
            <a:extLst>
              <a:ext uri="{FF2B5EF4-FFF2-40B4-BE49-F238E27FC236}">
                <a16:creationId xmlns:a16="http://schemas.microsoft.com/office/drawing/2014/main" id="{7EF61E88-FB17-1949-8D47-D57DE0452C44}"/>
              </a:ext>
            </a:extLst>
          </p:cNvPr>
          <p:cNvSpPr txBox="1">
            <a:spLocks noChangeArrowheads="1"/>
          </p:cNvSpPr>
          <p:nvPr/>
        </p:nvSpPr>
        <p:spPr bwMode="auto">
          <a:xfrm>
            <a:off x="1055976" y="0"/>
            <a:ext cx="977334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746" tIns="60873" rIns="121746" bIns="60873" numCol="1" rtlCol="0" anchor="ctr" anchorCtr="0" compatLnSpc="1">
            <a:prstTxWarp prst="textNoShape">
              <a:avLst/>
            </a:prstTxWarp>
            <a:normAutofit/>
          </a:bodyPr>
          <a:lstStyle>
            <a:lvl1pPr algn="ctr" defTabSz="912949" rtl="0" eaLnBrk="0" fontAlgn="base" latinLnBrk="0" hangingPunct="0">
              <a:lnSpc>
                <a:spcPct val="90000"/>
              </a:lnSpc>
              <a:spcBef>
                <a:spcPct val="0"/>
              </a:spcBef>
              <a:spcAft>
                <a:spcPct val="0"/>
              </a:spcAft>
              <a:buNone/>
              <a:defRPr lang="en-US" sz="4400" kern="1200" cap="none" spc="0" baseline="0">
                <a:solidFill>
                  <a:schemeClr val="tx2"/>
                </a:solidFill>
                <a:effectLst/>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vi-VN" altLang="x-none" sz="7200" b="1" dirty="0">
                <a:solidFill>
                  <a:prstClr val="black"/>
                </a:solidFill>
                <a:cs typeface="Times New Roman" panose="02020603050405020304" pitchFamily="18" charset="0"/>
              </a:rPr>
              <a:t>HƯỚNG DẪN</a:t>
            </a:r>
            <a:endParaRPr lang="vi-VN" altLang="x-none" sz="7200" b="1" u="sng" dirty="0">
              <a:solidFill>
                <a:prstClr val="black"/>
              </a:solidFill>
              <a:cs typeface="Times New Roman" panose="02020603050405020304" pitchFamily="18" charset="0"/>
            </a:endParaRPr>
          </a:p>
        </p:txBody>
      </p:sp>
      <p:sp>
        <p:nvSpPr>
          <p:cNvPr id="7" name="Rectangle 3">
            <a:extLst>
              <a:ext uri="{FF2B5EF4-FFF2-40B4-BE49-F238E27FC236}">
                <a16:creationId xmlns:a16="http://schemas.microsoft.com/office/drawing/2014/main" id="{5AB2DC18-A65B-2844-90F5-8C50DEE94E98}"/>
              </a:ext>
            </a:extLst>
          </p:cNvPr>
          <p:cNvSpPr txBox="1">
            <a:spLocks noChangeArrowheads="1"/>
          </p:cNvSpPr>
          <p:nvPr/>
        </p:nvSpPr>
        <p:spPr bwMode="auto">
          <a:xfrm>
            <a:off x="1600200" y="1399869"/>
            <a:ext cx="8991600" cy="369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746" tIns="60873" rIns="121746" bIns="60873" numCol="1" rtlCol="0" anchor="t" anchorCtr="0" compatLnSpc="1">
            <a:prstTxWarp prst="textNoShape">
              <a:avLst/>
            </a:prstTxWarp>
            <a:normAutofit/>
          </a:bodyPr>
          <a:lstStyle>
            <a:lvl1pPr marL="342900" indent="-3429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3200" kern="1200">
                <a:solidFill>
                  <a:schemeClr val="tx1"/>
                </a:solidFill>
                <a:latin typeface="+mn-lt"/>
                <a:ea typeface="+mn-ea"/>
                <a:cs typeface="+mn-cs"/>
              </a:defRPr>
            </a:lvl1pPr>
            <a:lvl2pPr marL="742950" indent="-28575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400" kern="1200">
                <a:solidFill>
                  <a:schemeClr val="tx1"/>
                </a:solidFill>
                <a:latin typeface="+mn-lt"/>
                <a:ea typeface="+mn-ea"/>
                <a:cs typeface="+mn-cs"/>
              </a:defRPr>
            </a:lvl3pPr>
            <a:lvl4pPr marL="16002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4pPr>
            <a:lvl5pPr marL="20574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6pPr>
            <a:lvl7pPr marL="29718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7pPr>
            <a:lvl8pPr marL="34290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8pPr>
            <a:lvl9pPr marL="38862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9pPr>
          </a:lstStyle>
          <a:p>
            <a:pPr marL="0" indent="0" algn="ctr">
              <a:buClr>
                <a:srgbClr val="E3DED1">
                  <a:lumMod val="60000"/>
                  <a:lumOff val="40000"/>
                </a:srgbClr>
              </a:buClr>
              <a:buFont typeface="Arial" pitchFamily="34" charset="0"/>
              <a:buNone/>
            </a:pPr>
            <a:endParaRPr lang="en-US" altLang="x-none" sz="6000" b="1" dirty="0">
              <a:solidFill>
                <a:prstClr val="black"/>
              </a:solidFill>
              <a:latin typeface="Times New Roman" panose="02020603050405020304" pitchFamily="18" charset="0"/>
              <a:cs typeface="Times New Roman" panose="02020603050405020304" pitchFamily="18" charset="0"/>
            </a:endParaRPr>
          </a:p>
        </p:txBody>
      </p:sp>
      <p:pic>
        <p:nvPicPr>
          <p:cNvPr id="9"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542" y="960699"/>
            <a:ext cx="10370916" cy="5897301"/>
          </a:xfrm>
          <a:prstGeom prst="rect">
            <a:avLst/>
          </a:prstGeom>
        </p:spPr>
      </p:pic>
      <p:sp>
        <p:nvSpPr>
          <p:cNvPr id="2" name="Rectangle 1"/>
          <p:cNvSpPr/>
          <p:nvPr/>
        </p:nvSpPr>
        <p:spPr>
          <a:xfrm>
            <a:off x="3048000" y="2151728"/>
            <a:ext cx="6096000" cy="2554545"/>
          </a:xfrm>
          <a:prstGeom prst="rect">
            <a:avLst/>
          </a:prstGeom>
        </p:spPr>
        <p:txBody>
          <a:bodyPr>
            <a:spAutoFit/>
          </a:bodyPr>
          <a:lstStyle/>
          <a:p>
            <a:pPr lvl="0" algn="ctr">
              <a:buClr>
                <a:srgbClr val="E3DED1">
                  <a:lumMod val="60000"/>
                  <a:lumOff val="40000"/>
                </a:srgbClr>
              </a:buClr>
            </a:pPr>
            <a:r>
              <a:rPr lang="en-US" altLang="x-none" sz="4000" dirty="0">
                <a:solidFill>
                  <a:schemeClr val="bg1"/>
                </a:solidFill>
                <a:latin typeface="Times New Roman" panose="02020603050405020304" pitchFamily="18" charset="0"/>
                <a:cs typeface="Times New Roman" panose="02020603050405020304" pitchFamily="18" charset="0"/>
              </a:rPr>
              <a:t>HS </a:t>
            </a:r>
            <a:r>
              <a:rPr lang="en-US" altLang="x-none" sz="4000" dirty="0" err="1">
                <a:solidFill>
                  <a:schemeClr val="bg1"/>
                </a:solidFill>
                <a:latin typeface="Times New Roman" panose="02020603050405020304" pitchFamily="18" charset="0"/>
                <a:cs typeface="Times New Roman" panose="02020603050405020304" pitchFamily="18" charset="0"/>
              </a:rPr>
              <a:t>Nghe</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câu</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hỏi</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lựa</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chọn</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và</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có</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đáp</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án</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nhanh</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nhất</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giơ</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tay</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xin</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trả</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lời</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Trả</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lời</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đúng</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sẽ</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được</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cộng</a:t>
            </a:r>
            <a:r>
              <a:rPr lang="en-US" altLang="x-none" sz="4000" dirty="0">
                <a:solidFill>
                  <a:schemeClr val="bg1"/>
                </a:solidFill>
                <a:latin typeface="Times New Roman" panose="02020603050405020304" pitchFamily="18" charset="0"/>
                <a:cs typeface="Times New Roman" panose="02020603050405020304" pitchFamily="18" charset="0"/>
              </a:rPr>
              <a:t> </a:t>
            </a:r>
            <a:r>
              <a:rPr lang="en-US" altLang="x-none" sz="4000" dirty="0" err="1">
                <a:solidFill>
                  <a:schemeClr val="bg1"/>
                </a:solidFill>
                <a:latin typeface="Times New Roman" panose="02020603050405020304" pitchFamily="18" charset="0"/>
                <a:cs typeface="Times New Roman" panose="02020603050405020304" pitchFamily="18" charset="0"/>
              </a:rPr>
              <a:t>điểm</a:t>
            </a:r>
            <a:r>
              <a:rPr lang="en-US" altLang="x-none" sz="4000" dirty="0">
                <a:solidFill>
                  <a:schemeClr val="bg1"/>
                </a:solidFill>
                <a:latin typeface="Times New Roman" panose="02020603050405020304" pitchFamily="18" charset="0"/>
                <a:cs typeface="Times New Roman" panose="02020603050405020304" pitchFamily="18" charset="0"/>
              </a:rPr>
              <a:t>. </a:t>
            </a:r>
            <a:endParaRPr lang="en-US" altLang="x-none"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301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B6713DE-0C84-4045-8E27-F9E88FAD8E38}"/>
              </a:ext>
            </a:extLst>
          </p:cNvPr>
          <p:cNvSpPr>
            <a:spLocks noChangeArrowheads="1" noChangeShapeType="1" noTextEdit="1"/>
          </p:cNvSpPr>
          <p:nvPr/>
        </p:nvSpPr>
        <p:spPr bwMode="auto">
          <a:xfrm>
            <a:off x="1524027" y="556936"/>
            <a:ext cx="9120554" cy="2967039"/>
          </a:xfrm>
          <a:prstGeom prst="rect">
            <a:avLst/>
          </a:prstGeom>
          <a:scene3d>
            <a:camera prst="orthographicFront"/>
            <a:lightRig rig="threePt" dir="t"/>
          </a:scene3d>
          <a:sp3d>
            <a:bevelT w="165100" prst="coolSlant"/>
          </a:sp3d>
        </p:spPr>
        <p:txBody>
          <a:bodyPr wrap="none" lIns="121741" tIns="60870" rIns="121741" bIns="60870" fromWordArt="1">
            <a:prstTxWarp prst="textPlain">
              <a:avLst>
                <a:gd name="adj" fmla="val 50000"/>
              </a:avLst>
            </a:prstTxWarp>
          </a:bodyPr>
          <a:lstStyle/>
          <a:p>
            <a:pPr algn="ctr" defTabSz="1217190"/>
            <a:r>
              <a:rPr lang="en-US" b="1" kern="1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Showcard Gothic"/>
              </a:rPr>
              <a:t>RUNG CHUÔNG VÀNG</a:t>
            </a:r>
            <a:endParaRPr lang="x-none" b="1" kern="1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Showcard Gothic"/>
            </a:endParaRPr>
          </a:p>
        </p:txBody>
      </p:sp>
      <p:sp>
        <p:nvSpPr>
          <p:cNvPr id="3" name="Rounded Rectangle 2">
            <a:extLst>
              <a:ext uri="{FF2B5EF4-FFF2-40B4-BE49-F238E27FC236}">
                <a16:creationId xmlns:a16="http://schemas.microsoft.com/office/drawing/2014/main" id="{DD038DAD-EE5B-7946-ACF9-DCFE1C043335}"/>
              </a:ext>
            </a:extLst>
          </p:cNvPr>
          <p:cNvSpPr/>
          <p:nvPr/>
        </p:nvSpPr>
        <p:spPr>
          <a:xfrm>
            <a:off x="3737807" y="5294380"/>
            <a:ext cx="4974299" cy="713251"/>
          </a:xfrm>
          <a:prstGeom prst="roundRect">
            <a:avLst/>
          </a:prstGeom>
          <a:solidFill>
            <a:srgbClr val="FFC44F"/>
          </a:solidFill>
          <a:ln w="12700" cap="flat" cmpd="sng" algn="ctr">
            <a:noFill/>
            <a:prstDash val="solid"/>
          </a:ln>
          <a:effectLst/>
          <a:scene3d>
            <a:camera prst="orthographicFront"/>
            <a:lightRig rig="threePt" dir="t"/>
          </a:scene3d>
          <a:sp3d>
            <a:bevelT w="165100" prst="coolSlant"/>
          </a:sp3d>
        </p:spPr>
        <p:txBody>
          <a:bodyPr lIns="121741" tIns="60870" rIns="121741" bIns="60870" anchor="ctr"/>
          <a:lstStyle/>
          <a:p>
            <a:pPr marL="0" marR="0" lvl="0" indent="0" algn="ctr" defTabSz="121719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NĂM HỌC: </a:t>
            </a:r>
            <a:r>
              <a:rPr kumimoji="0" lang="vi-VN"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202</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4 - </a:t>
            </a:r>
            <a:r>
              <a:rPr kumimoji="0" lang="vi-VN"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202</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pic>
        <p:nvPicPr>
          <p:cNvPr id="4" name="Picture 38" descr="an30">
            <a:extLst>
              <a:ext uri="{FF2B5EF4-FFF2-40B4-BE49-F238E27FC236}">
                <a16:creationId xmlns:a16="http://schemas.microsoft.com/office/drawing/2014/main" id="{7F0351D0-646D-6A4D-805E-7C40E6E20C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13768" y="-17585"/>
            <a:ext cx="1490663"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18179"/>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Huong dan.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schemeClr val="bg1"/>
                </a:solidFill>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1800" b="1" dirty="0">
                <a:solidFill>
                  <a:prstClr val="white"/>
                </a:solidFill>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chemeClr val="tx1"/>
                </a:solidFill>
                <a:latin typeface="Times New Roman" pitchFamily="18" charset="0"/>
                <a:cs typeface="Times New Roman" pitchFamily="18" charset="0"/>
              </a:rPr>
              <a:t>BẮT ĐẦU</a:t>
            </a:r>
          </a:p>
        </p:txBody>
      </p:sp>
      <p:sp>
        <p:nvSpPr>
          <p:cNvPr id="8" name="Rounded Rectangle 7"/>
          <p:cNvSpPr/>
          <p:nvPr/>
        </p:nvSpPr>
        <p:spPr>
          <a:xfrm>
            <a:off x="941294" y="138895"/>
            <a:ext cx="1056938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pPr>
            <a:r>
              <a:rPr lang="en-US" sz="3200" b="1" dirty="0" err="1">
                <a:solidFill>
                  <a:srgbClr val="000000"/>
                </a:solidFill>
                <a:latin typeface="Times New Roman"/>
                <a:ea typeface="Times New Roman"/>
                <a:cs typeface="Times New Roman"/>
              </a:rPr>
              <a:t>Câu</a:t>
            </a:r>
            <a:r>
              <a:rPr lang="en-US" sz="3200" b="1" dirty="0">
                <a:solidFill>
                  <a:srgbClr val="000000"/>
                </a:solidFill>
                <a:latin typeface="Times New Roman"/>
                <a:ea typeface="Times New Roman"/>
                <a:cs typeface="Times New Roman"/>
              </a:rPr>
              <a:t> 1. </a:t>
            </a:r>
            <a:r>
              <a:rPr lang="en-US" sz="3200" b="1" dirty="0" err="1">
                <a:solidFill>
                  <a:srgbClr val="000000"/>
                </a:solidFill>
                <a:latin typeface="Times New Roman"/>
                <a:ea typeface="Times New Roman"/>
                <a:cs typeface="Times New Roman"/>
              </a:rPr>
              <a:t>Ký</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là</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một</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loại</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tác</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phẩm</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văn</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học</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chú</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trọng</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điều</a:t>
            </a:r>
            <a:r>
              <a:rPr lang="en-US" sz="3200" b="1" dirty="0">
                <a:solidFill>
                  <a:srgbClr val="000000"/>
                </a:solidFill>
                <a:latin typeface="Times New Roman"/>
                <a:ea typeface="Times New Roman"/>
                <a:cs typeface="Times New Roman"/>
              </a:rPr>
              <a:t> </a:t>
            </a:r>
            <a:r>
              <a:rPr lang="en-US" sz="3200" b="1" dirty="0" err="1">
                <a:solidFill>
                  <a:srgbClr val="000000"/>
                </a:solidFill>
                <a:latin typeface="Times New Roman"/>
                <a:ea typeface="Times New Roman"/>
                <a:cs typeface="Times New Roman"/>
              </a:rPr>
              <a:t>gì</a:t>
            </a:r>
            <a:r>
              <a:rPr lang="en-US" sz="3200" b="1" dirty="0">
                <a:solidFill>
                  <a:srgbClr val="000000"/>
                </a:solidFill>
                <a:latin typeface="Times New Roman"/>
                <a:ea typeface="Times New Roman"/>
                <a:cs typeface="Times New Roman"/>
              </a:rPr>
              <a:t>?</a:t>
            </a:r>
            <a:endParaRPr lang="en-US" sz="3200" b="1" dirty="0">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b="1" dirty="0" err="1">
                <a:solidFill>
                  <a:srgbClr val="000000"/>
                </a:solidFill>
                <a:latin typeface="Times New Roman"/>
                <a:ea typeface="Times New Roman"/>
              </a:rPr>
              <a:t>Ghi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chép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những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chuyến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tới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vùng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đất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xứ</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sở</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nào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đó</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đó</a:t>
            </a:r>
            <a:endParaRPr lang="en-US" sz="2400" b="1" dirty="0"/>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indent="457200" algn="just">
              <a:lnSpc>
                <a:spcPct val="107000"/>
              </a:lnSpc>
            </a:pPr>
            <a:r>
              <a:rPr lang="en-US" sz="2400" b="1" dirty="0" err="1">
                <a:solidFill>
                  <a:srgbClr val="000000"/>
                </a:solidFill>
                <a:latin typeface="Times New Roman"/>
                <a:ea typeface="Times New Roman"/>
                <a:cs typeface="Times New Roman"/>
              </a:rPr>
              <a:t>Ghi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lại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một</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sự</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kiện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quan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trọng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diễn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ra</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trong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ngày</a:t>
            </a:r>
            <a:endParaRPr lang="en-US" sz="2400" b="1" dirty="0">
              <a:ea typeface="Calibri"/>
              <a:cs typeface="Times New Roman"/>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pP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Ghi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chép</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sự</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thực</a:t>
            </a:r>
            <a:endParaRPr lang="en-US" sz="2400" b="1" dirty="0">
              <a:ea typeface="Calibri"/>
              <a:cs typeface="Times New Roman"/>
            </a:endParaRPr>
          </a:p>
        </p:txBody>
      </p:sp>
      <p:sp>
        <p:nvSpPr>
          <p:cNvPr id="9" name="Pentagon 8"/>
          <p:cNvSpPr/>
          <p:nvPr/>
        </p:nvSpPr>
        <p:spPr>
          <a:xfrm>
            <a:off x="454480" y="1625237"/>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A</a:t>
            </a:r>
          </a:p>
        </p:txBody>
      </p:sp>
      <p:sp>
        <p:nvSpPr>
          <p:cNvPr id="45" name="Pentagon 44"/>
          <p:cNvSpPr/>
          <p:nvPr/>
        </p:nvSpPr>
        <p:spPr>
          <a:xfrm>
            <a:off x="454480" y="2977660"/>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B</a:t>
            </a:r>
          </a:p>
        </p:txBody>
      </p:sp>
      <p:sp>
        <p:nvSpPr>
          <p:cNvPr id="46" name="Pentagon 45"/>
          <p:cNvSpPr/>
          <p:nvPr/>
        </p:nvSpPr>
        <p:spPr>
          <a:xfrm>
            <a:off x="523928"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C</a:t>
            </a:r>
          </a:p>
        </p:txBody>
      </p:sp>
      <p:sp>
        <p:nvSpPr>
          <p:cNvPr id="54" name="对"/>
          <p:cNvSpPr/>
          <p:nvPr/>
        </p:nvSpPr>
        <p:spPr bwMode="auto">
          <a:xfrm>
            <a:off x="7969484" y="2954508"/>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2681268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repeatCount="indefinite" fill="hold" grpId="0" nodeType="clickEffect">
                                  <p:stCondLst>
                                    <p:cond delay="0"/>
                                  </p:stCondLst>
                                  <p:endCondLst>
                                    <p:cond evt="onNext" delay="0">
                                      <p:tgtEl>
                                        <p:sldTgt/>
                                      </p:tgtEl>
                                    </p:cond>
                                  </p:end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heel(1)">
                                      <p:cBhvr>
                                        <p:cTn id="41"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p:stCondLst>
                              <p:cond delay="2000"/>
                            </p:stCondLst>
                            <p:childTnLst>
                              <p:par>
                                <p:cTn id="43" presetID="21" presetClass="entr" presetSubtype="1" fill="hold" grpId="0" nodeType="after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3500"/>
                            </p:stCondLst>
                            <p:childTnLst>
                              <p:par>
                                <p:cTn id="47" presetID="21" presetClass="entr" presetSubtype="1"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heel(1)">
                                      <p:cBhvr>
                                        <p:cTn id="49"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500"/>
                            </p:stCondLst>
                            <p:childTnLst>
                              <p:par>
                                <p:cTn id="51" presetID="21" presetClass="entr" presetSubtype="1" fill="hold" grpId="0" nodeType="afterEffect">
                                  <p:stCondLst>
                                    <p:cond delay="500"/>
                                  </p:stCondLst>
                                  <p:childTnLst>
                                    <p:set>
                                      <p:cBhvr>
                                        <p:cTn id="52" dur="1" fill="hold">
                                          <p:stCondLst>
                                            <p:cond delay="0"/>
                                          </p:stCondLst>
                                        </p:cTn>
                                        <p:tgtEl>
                                          <p:spTgt spid="32"/>
                                        </p:tgtEl>
                                        <p:attrNameLst>
                                          <p:attrName>style.visibility</p:attrName>
                                        </p:attrNameLst>
                                      </p:cBhvr>
                                      <p:to>
                                        <p:strVal val="visible"/>
                                      </p:to>
                                    </p:set>
                                    <p:animEffect transition="in" filter="wheel(1)">
                                      <p:cBhvr>
                                        <p:cTn id="53"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6000"/>
                            </p:stCondLst>
                            <p:childTnLst>
                              <p:par>
                                <p:cTn id="55" presetID="21" presetClass="entr" presetSubtype="1" fill="hold" grpId="0" nodeType="afterEffect">
                                  <p:stCondLst>
                                    <p:cond delay="500"/>
                                  </p:stCondLst>
                                  <p:childTnLst>
                                    <p:set>
                                      <p:cBhvr>
                                        <p:cTn id="56" dur="1" fill="hold">
                                          <p:stCondLst>
                                            <p:cond delay="0"/>
                                          </p:stCondLst>
                                        </p:cTn>
                                        <p:tgtEl>
                                          <p:spTgt spid="33"/>
                                        </p:tgtEl>
                                        <p:attrNameLst>
                                          <p:attrName>style.visibility</p:attrName>
                                        </p:attrNameLst>
                                      </p:cBhvr>
                                      <p:to>
                                        <p:strVal val="visible"/>
                                      </p:to>
                                    </p:set>
                                    <p:animEffect transition="in" filter="wheel(1)">
                                      <p:cBhvr>
                                        <p:cTn id="57"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7500"/>
                            </p:stCondLst>
                            <p:childTnLst>
                              <p:par>
                                <p:cTn id="59" presetID="21" presetClass="entr" presetSubtype="1" fill="hold" grpId="0" nodeType="afterEffect">
                                  <p:stCondLst>
                                    <p:cond delay="500"/>
                                  </p:stCondLst>
                                  <p:childTnLst>
                                    <p:set>
                                      <p:cBhvr>
                                        <p:cTn id="60" dur="1" fill="hold">
                                          <p:stCondLst>
                                            <p:cond delay="0"/>
                                          </p:stCondLst>
                                        </p:cTn>
                                        <p:tgtEl>
                                          <p:spTgt spid="34"/>
                                        </p:tgtEl>
                                        <p:attrNameLst>
                                          <p:attrName>style.visibility</p:attrName>
                                        </p:attrNameLst>
                                      </p:cBhvr>
                                      <p:to>
                                        <p:strVal val="visible"/>
                                      </p:to>
                                    </p:set>
                                    <p:animEffect transition="in" filter="wheel(1)">
                                      <p:cBhvr>
                                        <p:cTn id="61"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9000"/>
                            </p:stCondLst>
                            <p:childTnLst>
                              <p:par>
                                <p:cTn id="63" presetID="21" presetClass="entr" presetSubtype="1" fill="hold" grpId="0" nodeType="afterEffect">
                                  <p:stCondLst>
                                    <p:cond delay="500"/>
                                  </p:stCondLst>
                                  <p:childTnLst>
                                    <p:set>
                                      <p:cBhvr>
                                        <p:cTn id="64" dur="1" fill="hold">
                                          <p:stCondLst>
                                            <p:cond delay="0"/>
                                          </p:stCondLst>
                                        </p:cTn>
                                        <p:tgtEl>
                                          <p:spTgt spid="35"/>
                                        </p:tgtEl>
                                        <p:attrNameLst>
                                          <p:attrName>style.visibility</p:attrName>
                                        </p:attrNameLst>
                                      </p:cBhvr>
                                      <p:to>
                                        <p:strVal val="visible"/>
                                      </p:to>
                                    </p:set>
                                    <p:animEffect transition="in" filter="wheel(1)">
                                      <p:cBhvr>
                                        <p:cTn id="65"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0500"/>
                            </p:stCondLst>
                            <p:childTnLst>
                              <p:par>
                                <p:cTn id="67" presetID="21" presetClass="entr" presetSubtype="1" fill="hold" grpId="0" nodeType="afterEffect">
                                  <p:stCondLst>
                                    <p:cond delay="500"/>
                                  </p:stCondLst>
                                  <p:childTnLst>
                                    <p:set>
                                      <p:cBhvr>
                                        <p:cTn id="68" dur="1" fill="hold">
                                          <p:stCondLst>
                                            <p:cond delay="0"/>
                                          </p:stCondLst>
                                        </p:cTn>
                                        <p:tgtEl>
                                          <p:spTgt spid="36"/>
                                        </p:tgtEl>
                                        <p:attrNameLst>
                                          <p:attrName>style.visibility</p:attrName>
                                        </p:attrNameLst>
                                      </p:cBhvr>
                                      <p:to>
                                        <p:strVal val="visible"/>
                                      </p:to>
                                    </p:set>
                                    <p:animEffect transition="in" filter="wheel(1)">
                                      <p:cBhvr>
                                        <p:cTn id="69"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12000"/>
                            </p:stCondLst>
                            <p:childTnLst>
                              <p:par>
                                <p:cTn id="71" presetID="21" presetClass="entr" presetSubtype="1" fill="hold" grpId="0" nodeType="afterEffect">
                                  <p:stCondLst>
                                    <p:cond delay="500"/>
                                  </p:stCondLst>
                                  <p:childTnLst>
                                    <p:set>
                                      <p:cBhvr>
                                        <p:cTn id="72" dur="1" fill="hold">
                                          <p:stCondLst>
                                            <p:cond delay="0"/>
                                          </p:stCondLst>
                                        </p:cTn>
                                        <p:tgtEl>
                                          <p:spTgt spid="37"/>
                                        </p:tgtEl>
                                        <p:attrNameLst>
                                          <p:attrName>style.visibility</p:attrName>
                                        </p:attrNameLst>
                                      </p:cBhvr>
                                      <p:to>
                                        <p:strVal val="visible"/>
                                      </p:to>
                                    </p:set>
                                    <p:animEffect transition="in" filter="wheel(1)">
                                      <p:cBhvr>
                                        <p:cTn id="73"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3500"/>
                            </p:stCondLst>
                            <p:childTnLst>
                              <p:par>
                                <p:cTn id="75" presetID="21" presetClass="entr" presetSubtype="1" fill="hold" grpId="0" nodeType="afterEffect">
                                  <p:stCondLst>
                                    <p:cond delay="500"/>
                                  </p:stCondLst>
                                  <p:childTnLst>
                                    <p:set>
                                      <p:cBhvr>
                                        <p:cTn id="76" dur="1" fill="hold">
                                          <p:stCondLst>
                                            <p:cond delay="0"/>
                                          </p:stCondLst>
                                        </p:cTn>
                                        <p:tgtEl>
                                          <p:spTgt spid="38"/>
                                        </p:tgtEl>
                                        <p:attrNameLst>
                                          <p:attrName>style.visibility</p:attrName>
                                        </p:attrNameLst>
                                      </p:cBhvr>
                                      <p:to>
                                        <p:strVal val="visible"/>
                                      </p:to>
                                    </p:set>
                                    <p:animEffect transition="in" filter="wheel(1)">
                                      <p:cBhvr>
                                        <p:cTn id="77"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45"/>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barn(inVertical)">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prstClr val="white"/>
                </a:solidFill>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800" b="1" dirty="0">
                <a:solidFill>
                  <a:prstClr val="white"/>
                </a:solidFill>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prstClr val="black"/>
                </a:solidFill>
                <a:latin typeface="Times New Roman" pitchFamily="18" charset="0"/>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pPr>
            <a:r>
              <a:rPr lang="en-US" sz="2000" dirty="0">
                <a:solidFill>
                  <a:srgbClr val="000000"/>
                </a:solidFill>
                <a:latin typeface="Times New Roman"/>
                <a:ea typeface="Times New Roman"/>
                <a:cs typeface="Times New Roman"/>
              </a:rPr>
              <a:t> </a:t>
            </a:r>
            <a:r>
              <a:rPr lang="en-US" sz="3200" b="1" dirty="0">
                <a:solidFill>
                  <a:srgbClr val="000000"/>
                </a:solidFill>
                <a:latin typeface="Times New Roman"/>
                <a:ea typeface="Times New Roman"/>
                <a:cs typeface="Times New Roman"/>
              </a:rPr>
              <a:t>2. </a:t>
            </a:r>
            <a:r>
              <a:rPr lang="vi-VN" sz="3200" b="1" dirty="0">
                <a:solidFill>
                  <a:srgbClr val="000000"/>
                </a:solidFill>
                <a:latin typeface="Times New Roman"/>
                <a:ea typeface="Times New Roman"/>
                <a:cs typeface="Times New Roman"/>
              </a:rPr>
              <a:t>Tùy bút là?</a:t>
            </a:r>
            <a:endParaRPr lang="en-US" sz="3200" b="1" dirty="0">
              <a:solidFill>
                <a:prstClr val="black"/>
              </a:solidFill>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loại văn xuôi ngắn gọn, hàm xúc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loại văn xuôi thuộc loại hình kí</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1588887" y="2775108"/>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loại thơ thuộc loại hình kí</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solidFill>
                  <a:prstClr val="black"/>
                </a:solidFill>
                <a:latin typeface="Times New Roman" pitchFamily="18" charset="0"/>
                <a:cs typeface="Times New Roman" pitchFamily="18" charset="0"/>
              </a:rPr>
              <a:t>C</a:t>
            </a:r>
          </a:p>
        </p:txBody>
      </p:sp>
      <p:sp>
        <p:nvSpPr>
          <p:cNvPr id="54" name="对"/>
          <p:cNvSpPr/>
          <p:nvPr/>
        </p:nvSpPr>
        <p:spPr bwMode="auto">
          <a:xfrm>
            <a:off x="7865312" y="162679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prstClr val="black"/>
              </a:solidFill>
            </a:endParaRPr>
          </a:p>
        </p:txBody>
      </p:sp>
    </p:spTree>
    <p:extLst>
      <p:ext uri="{BB962C8B-B14F-4D97-AF65-F5344CB8AC3E}">
        <p14:creationId xmlns:p14="http://schemas.microsoft.com/office/powerpoint/2010/main" val="3414079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repeatCount="indefinite" fill="hold" grpId="0" nodeType="clickEffect">
                                  <p:stCondLst>
                                    <p:cond delay="0"/>
                                  </p:stCondLst>
                                  <p:endCondLst>
                                    <p:cond evt="onNext" delay="0">
                                      <p:tgtEl>
                                        <p:sldTgt/>
                                      </p:tgtEl>
                                    </p:cond>
                                  </p:end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heel(1)">
                                      <p:cBhvr>
                                        <p:cTn id="41"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p:stCondLst>
                              <p:cond delay="2000"/>
                            </p:stCondLst>
                            <p:childTnLst>
                              <p:par>
                                <p:cTn id="43" presetID="21" presetClass="entr" presetSubtype="1" fill="hold" grpId="0" nodeType="after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3500"/>
                            </p:stCondLst>
                            <p:childTnLst>
                              <p:par>
                                <p:cTn id="47" presetID="21" presetClass="entr" presetSubtype="1"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heel(1)">
                                      <p:cBhvr>
                                        <p:cTn id="49"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500"/>
                            </p:stCondLst>
                            <p:childTnLst>
                              <p:par>
                                <p:cTn id="51" presetID="21" presetClass="entr" presetSubtype="1" fill="hold" grpId="0" nodeType="afterEffect">
                                  <p:stCondLst>
                                    <p:cond delay="500"/>
                                  </p:stCondLst>
                                  <p:childTnLst>
                                    <p:set>
                                      <p:cBhvr>
                                        <p:cTn id="52" dur="1" fill="hold">
                                          <p:stCondLst>
                                            <p:cond delay="0"/>
                                          </p:stCondLst>
                                        </p:cTn>
                                        <p:tgtEl>
                                          <p:spTgt spid="32"/>
                                        </p:tgtEl>
                                        <p:attrNameLst>
                                          <p:attrName>style.visibility</p:attrName>
                                        </p:attrNameLst>
                                      </p:cBhvr>
                                      <p:to>
                                        <p:strVal val="visible"/>
                                      </p:to>
                                    </p:set>
                                    <p:animEffect transition="in" filter="wheel(1)">
                                      <p:cBhvr>
                                        <p:cTn id="53"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6000"/>
                            </p:stCondLst>
                            <p:childTnLst>
                              <p:par>
                                <p:cTn id="55" presetID="21" presetClass="entr" presetSubtype="1" fill="hold" grpId="0" nodeType="afterEffect">
                                  <p:stCondLst>
                                    <p:cond delay="500"/>
                                  </p:stCondLst>
                                  <p:childTnLst>
                                    <p:set>
                                      <p:cBhvr>
                                        <p:cTn id="56" dur="1" fill="hold">
                                          <p:stCondLst>
                                            <p:cond delay="0"/>
                                          </p:stCondLst>
                                        </p:cTn>
                                        <p:tgtEl>
                                          <p:spTgt spid="33"/>
                                        </p:tgtEl>
                                        <p:attrNameLst>
                                          <p:attrName>style.visibility</p:attrName>
                                        </p:attrNameLst>
                                      </p:cBhvr>
                                      <p:to>
                                        <p:strVal val="visible"/>
                                      </p:to>
                                    </p:set>
                                    <p:animEffect transition="in" filter="wheel(1)">
                                      <p:cBhvr>
                                        <p:cTn id="57"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7500"/>
                            </p:stCondLst>
                            <p:childTnLst>
                              <p:par>
                                <p:cTn id="59" presetID="21" presetClass="entr" presetSubtype="1" fill="hold" grpId="0" nodeType="afterEffect">
                                  <p:stCondLst>
                                    <p:cond delay="500"/>
                                  </p:stCondLst>
                                  <p:childTnLst>
                                    <p:set>
                                      <p:cBhvr>
                                        <p:cTn id="60" dur="1" fill="hold">
                                          <p:stCondLst>
                                            <p:cond delay="0"/>
                                          </p:stCondLst>
                                        </p:cTn>
                                        <p:tgtEl>
                                          <p:spTgt spid="34"/>
                                        </p:tgtEl>
                                        <p:attrNameLst>
                                          <p:attrName>style.visibility</p:attrName>
                                        </p:attrNameLst>
                                      </p:cBhvr>
                                      <p:to>
                                        <p:strVal val="visible"/>
                                      </p:to>
                                    </p:set>
                                    <p:animEffect transition="in" filter="wheel(1)">
                                      <p:cBhvr>
                                        <p:cTn id="61"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9000"/>
                            </p:stCondLst>
                            <p:childTnLst>
                              <p:par>
                                <p:cTn id="63" presetID="21" presetClass="entr" presetSubtype="1" fill="hold" grpId="0" nodeType="afterEffect">
                                  <p:stCondLst>
                                    <p:cond delay="500"/>
                                  </p:stCondLst>
                                  <p:childTnLst>
                                    <p:set>
                                      <p:cBhvr>
                                        <p:cTn id="64" dur="1" fill="hold">
                                          <p:stCondLst>
                                            <p:cond delay="0"/>
                                          </p:stCondLst>
                                        </p:cTn>
                                        <p:tgtEl>
                                          <p:spTgt spid="35"/>
                                        </p:tgtEl>
                                        <p:attrNameLst>
                                          <p:attrName>style.visibility</p:attrName>
                                        </p:attrNameLst>
                                      </p:cBhvr>
                                      <p:to>
                                        <p:strVal val="visible"/>
                                      </p:to>
                                    </p:set>
                                    <p:animEffect transition="in" filter="wheel(1)">
                                      <p:cBhvr>
                                        <p:cTn id="65"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0500"/>
                            </p:stCondLst>
                            <p:childTnLst>
                              <p:par>
                                <p:cTn id="67" presetID="21" presetClass="entr" presetSubtype="1" fill="hold" grpId="0" nodeType="afterEffect">
                                  <p:stCondLst>
                                    <p:cond delay="500"/>
                                  </p:stCondLst>
                                  <p:childTnLst>
                                    <p:set>
                                      <p:cBhvr>
                                        <p:cTn id="68" dur="1" fill="hold">
                                          <p:stCondLst>
                                            <p:cond delay="0"/>
                                          </p:stCondLst>
                                        </p:cTn>
                                        <p:tgtEl>
                                          <p:spTgt spid="36"/>
                                        </p:tgtEl>
                                        <p:attrNameLst>
                                          <p:attrName>style.visibility</p:attrName>
                                        </p:attrNameLst>
                                      </p:cBhvr>
                                      <p:to>
                                        <p:strVal val="visible"/>
                                      </p:to>
                                    </p:set>
                                    <p:animEffect transition="in" filter="wheel(1)">
                                      <p:cBhvr>
                                        <p:cTn id="69"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12000"/>
                            </p:stCondLst>
                            <p:childTnLst>
                              <p:par>
                                <p:cTn id="71" presetID="21" presetClass="entr" presetSubtype="1" fill="hold" grpId="0" nodeType="afterEffect">
                                  <p:stCondLst>
                                    <p:cond delay="500"/>
                                  </p:stCondLst>
                                  <p:childTnLst>
                                    <p:set>
                                      <p:cBhvr>
                                        <p:cTn id="72" dur="1" fill="hold">
                                          <p:stCondLst>
                                            <p:cond delay="0"/>
                                          </p:stCondLst>
                                        </p:cTn>
                                        <p:tgtEl>
                                          <p:spTgt spid="37"/>
                                        </p:tgtEl>
                                        <p:attrNameLst>
                                          <p:attrName>style.visibility</p:attrName>
                                        </p:attrNameLst>
                                      </p:cBhvr>
                                      <p:to>
                                        <p:strVal val="visible"/>
                                      </p:to>
                                    </p:set>
                                    <p:animEffect transition="in" filter="wheel(1)">
                                      <p:cBhvr>
                                        <p:cTn id="73"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3500"/>
                            </p:stCondLst>
                            <p:childTnLst>
                              <p:par>
                                <p:cTn id="75" presetID="21" presetClass="entr" presetSubtype="1" fill="hold" grpId="0" nodeType="afterEffect">
                                  <p:stCondLst>
                                    <p:cond delay="500"/>
                                  </p:stCondLst>
                                  <p:childTnLst>
                                    <p:set>
                                      <p:cBhvr>
                                        <p:cTn id="76" dur="1" fill="hold">
                                          <p:stCondLst>
                                            <p:cond delay="0"/>
                                          </p:stCondLst>
                                        </p:cTn>
                                        <p:tgtEl>
                                          <p:spTgt spid="38"/>
                                        </p:tgtEl>
                                        <p:attrNameLst>
                                          <p:attrName>style.visibility</p:attrName>
                                        </p:attrNameLst>
                                      </p:cBhvr>
                                      <p:to>
                                        <p:strVal val="visible"/>
                                      </p:to>
                                    </p:set>
                                    <p:animEffect transition="in" filter="wheel(1)">
                                      <p:cBhvr>
                                        <p:cTn id="77"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barn(inVertical)">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9"/>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schemeClr val="bg1"/>
                </a:solidFill>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1800" b="1" dirty="0">
                <a:solidFill>
                  <a:prstClr val="white"/>
                </a:solidFill>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chemeClr val="tx1"/>
                </a:solidFill>
                <a:latin typeface="Times New Roman" pitchFamily="18" charset="0"/>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pPr>
            <a:r>
              <a:rPr lang="en-US" sz="3200" b="1" dirty="0" err="1">
                <a:solidFill>
                  <a:srgbClr val="000000"/>
                </a:solidFill>
                <a:latin typeface="Times New Roman"/>
                <a:ea typeface="Times New Roman"/>
                <a:cs typeface="Times New Roman"/>
              </a:rPr>
              <a:t>Câu</a:t>
            </a:r>
            <a:r>
              <a:rPr lang="en-US" sz="3200" b="1" dirty="0">
                <a:solidFill>
                  <a:srgbClr val="000000"/>
                </a:solidFill>
                <a:latin typeface="Times New Roman"/>
                <a:ea typeface="Times New Roman"/>
                <a:cs typeface="Times New Roman"/>
              </a:rPr>
              <a:t> 3. </a:t>
            </a:r>
            <a:r>
              <a:rPr lang="vi-VN" sz="3200" b="1" dirty="0">
                <a:solidFill>
                  <a:srgbClr val="000000"/>
                </a:solidFill>
                <a:latin typeface="Times New Roman"/>
                <a:ea typeface="Times New Roman"/>
                <a:cs typeface="Times New Roman"/>
              </a:rPr>
              <a:t>Tản văn là?</a:t>
            </a:r>
            <a:endParaRPr lang="en-US" sz="3200" b="1" dirty="0">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loại văn xuôi ngắn gọn, hàm xúc</a:t>
            </a:r>
            <a:endParaRPr lang="en-US" sz="2800" b="1" dirty="0">
              <a:solidFill>
                <a:schemeClr val="tx1"/>
              </a:solidFill>
              <a:latin typeface="Times New Roman" panose="02020603050405020304" pitchFamily="18" charset="0"/>
              <a:cs typeface="Times New Roman" panose="02020603050405020304" pitchFamily="18" charset="0"/>
            </a:endParaRPr>
          </a:p>
          <a:p>
            <a:pPr algn="ctr"/>
            <a:endParaRPr lang="en-US" sz="2800" dirty="0"/>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loại văn xuôi thuộc loại hình kí</a:t>
            </a:r>
            <a:endParaRPr lang="en-US" sz="2800" dirty="0">
              <a:solidFill>
                <a:prstClr val="black"/>
              </a:solidFill>
              <a:latin typeface="Times New Roman" panose="02020603050405020304" pitchFamily="18" charset="0"/>
              <a:cs typeface="Times New Roman" panose="02020603050405020304" pitchFamily="18" charset="0"/>
            </a:endParaRPr>
          </a:p>
          <a:p>
            <a:pPr algn="ctr"/>
            <a:endParaRPr lang="en-US" sz="2800" b="1" dirty="0"/>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loại thơ thuộc loại hình kí</a:t>
            </a:r>
            <a:endParaRPr lang="en-US" sz="2800" b="1" dirty="0">
              <a:solidFill>
                <a:schemeClr val="tx1"/>
              </a:solidFill>
              <a:latin typeface="Times New Roman" panose="02020603050405020304" pitchFamily="18" charset="0"/>
              <a:cs typeface="Times New Roman" panose="02020603050405020304" pitchFamily="18" charset="0"/>
            </a:endParaRPr>
          </a:p>
          <a:p>
            <a:pPr algn="ctr"/>
            <a:endParaRPr lang="en-US" sz="2800" b="1" dirty="0"/>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C</a:t>
            </a:r>
          </a:p>
        </p:txBody>
      </p:sp>
      <p:sp>
        <p:nvSpPr>
          <p:cNvPr id="54" name="对"/>
          <p:cNvSpPr/>
          <p:nvPr/>
        </p:nvSpPr>
        <p:spPr bwMode="auto">
          <a:xfrm>
            <a:off x="7969484"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2237204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repeatCount="indefinite" fill="hold" grpId="0" nodeType="clickEffect">
                                  <p:stCondLst>
                                    <p:cond delay="0"/>
                                  </p:stCondLst>
                                  <p:endCondLst>
                                    <p:cond evt="onNext" delay="0">
                                      <p:tgtEl>
                                        <p:sldTgt/>
                                      </p:tgtEl>
                                    </p:cond>
                                  </p:end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heel(1)">
                                      <p:cBhvr>
                                        <p:cTn id="41"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p:stCondLst>
                              <p:cond delay="2000"/>
                            </p:stCondLst>
                            <p:childTnLst>
                              <p:par>
                                <p:cTn id="43" presetID="21" presetClass="entr" presetSubtype="1" fill="hold" grpId="0" nodeType="after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3500"/>
                            </p:stCondLst>
                            <p:childTnLst>
                              <p:par>
                                <p:cTn id="47" presetID="21" presetClass="entr" presetSubtype="1"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heel(1)">
                                      <p:cBhvr>
                                        <p:cTn id="49"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500"/>
                            </p:stCondLst>
                            <p:childTnLst>
                              <p:par>
                                <p:cTn id="51" presetID="21" presetClass="entr" presetSubtype="1" fill="hold" grpId="0" nodeType="afterEffect">
                                  <p:stCondLst>
                                    <p:cond delay="500"/>
                                  </p:stCondLst>
                                  <p:childTnLst>
                                    <p:set>
                                      <p:cBhvr>
                                        <p:cTn id="52" dur="1" fill="hold">
                                          <p:stCondLst>
                                            <p:cond delay="0"/>
                                          </p:stCondLst>
                                        </p:cTn>
                                        <p:tgtEl>
                                          <p:spTgt spid="32"/>
                                        </p:tgtEl>
                                        <p:attrNameLst>
                                          <p:attrName>style.visibility</p:attrName>
                                        </p:attrNameLst>
                                      </p:cBhvr>
                                      <p:to>
                                        <p:strVal val="visible"/>
                                      </p:to>
                                    </p:set>
                                    <p:animEffect transition="in" filter="wheel(1)">
                                      <p:cBhvr>
                                        <p:cTn id="53"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6000"/>
                            </p:stCondLst>
                            <p:childTnLst>
                              <p:par>
                                <p:cTn id="55" presetID="21" presetClass="entr" presetSubtype="1" fill="hold" grpId="0" nodeType="afterEffect">
                                  <p:stCondLst>
                                    <p:cond delay="500"/>
                                  </p:stCondLst>
                                  <p:childTnLst>
                                    <p:set>
                                      <p:cBhvr>
                                        <p:cTn id="56" dur="1" fill="hold">
                                          <p:stCondLst>
                                            <p:cond delay="0"/>
                                          </p:stCondLst>
                                        </p:cTn>
                                        <p:tgtEl>
                                          <p:spTgt spid="33"/>
                                        </p:tgtEl>
                                        <p:attrNameLst>
                                          <p:attrName>style.visibility</p:attrName>
                                        </p:attrNameLst>
                                      </p:cBhvr>
                                      <p:to>
                                        <p:strVal val="visible"/>
                                      </p:to>
                                    </p:set>
                                    <p:animEffect transition="in" filter="wheel(1)">
                                      <p:cBhvr>
                                        <p:cTn id="57"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7500"/>
                            </p:stCondLst>
                            <p:childTnLst>
                              <p:par>
                                <p:cTn id="59" presetID="21" presetClass="entr" presetSubtype="1" fill="hold" grpId="0" nodeType="afterEffect">
                                  <p:stCondLst>
                                    <p:cond delay="500"/>
                                  </p:stCondLst>
                                  <p:childTnLst>
                                    <p:set>
                                      <p:cBhvr>
                                        <p:cTn id="60" dur="1" fill="hold">
                                          <p:stCondLst>
                                            <p:cond delay="0"/>
                                          </p:stCondLst>
                                        </p:cTn>
                                        <p:tgtEl>
                                          <p:spTgt spid="34"/>
                                        </p:tgtEl>
                                        <p:attrNameLst>
                                          <p:attrName>style.visibility</p:attrName>
                                        </p:attrNameLst>
                                      </p:cBhvr>
                                      <p:to>
                                        <p:strVal val="visible"/>
                                      </p:to>
                                    </p:set>
                                    <p:animEffect transition="in" filter="wheel(1)">
                                      <p:cBhvr>
                                        <p:cTn id="61"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9000"/>
                            </p:stCondLst>
                            <p:childTnLst>
                              <p:par>
                                <p:cTn id="63" presetID="21" presetClass="entr" presetSubtype="1" fill="hold" grpId="0" nodeType="afterEffect">
                                  <p:stCondLst>
                                    <p:cond delay="500"/>
                                  </p:stCondLst>
                                  <p:childTnLst>
                                    <p:set>
                                      <p:cBhvr>
                                        <p:cTn id="64" dur="1" fill="hold">
                                          <p:stCondLst>
                                            <p:cond delay="0"/>
                                          </p:stCondLst>
                                        </p:cTn>
                                        <p:tgtEl>
                                          <p:spTgt spid="35"/>
                                        </p:tgtEl>
                                        <p:attrNameLst>
                                          <p:attrName>style.visibility</p:attrName>
                                        </p:attrNameLst>
                                      </p:cBhvr>
                                      <p:to>
                                        <p:strVal val="visible"/>
                                      </p:to>
                                    </p:set>
                                    <p:animEffect transition="in" filter="wheel(1)">
                                      <p:cBhvr>
                                        <p:cTn id="65"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0500"/>
                            </p:stCondLst>
                            <p:childTnLst>
                              <p:par>
                                <p:cTn id="67" presetID="21" presetClass="entr" presetSubtype="1" fill="hold" grpId="0" nodeType="afterEffect">
                                  <p:stCondLst>
                                    <p:cond delay="500"/>
                                  </p:stCondLst>
                                  <p:childTnLst>
                                    <p:set>
                                      <p:cBhvr>
                                        <p:cTn id="68" dur="1" fill="hold">
                                          <p:stCondLst>
                                            <p:cond delay="0"/>
                                          </p:stCondLst>
                                        </p:cTn>
                                        <p:tgtEl>
                                          <p:spTgt spid="36"/>
                                        </p:tgtEl>
                                        <p:attrNameLst>
                                          <p:attrName>style.visibility</p:attrName>
                                        </p:attrNameLst>
                                      </p:cBhvr>
                                      <p:to>
                                        <p:strVal val="visible"/>
                                      </p:to>
                                    </p:set>
                                    <p:animEffect transition="in" filter="wheel(1)">
                                      <p:cBhvr>
                                        <p:cTn id="69"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12000"/>
                            </p:stCondLst>
                            <p:childTnLst>
                              <p:par>
                                <p:cTn id="71" presetID="21" presetClass="entr" presetSubtype="1" fill="hold" grpId="0" nodeType="afterEffect">
                                  <p:stCondLst>
                                    <p:cond delay="500"/>
                                  </p:stCondLst>
                                  <p:childTnLst>
                                    <p:set>
                                      <p:cBhvr>
                                        <p:cTn id="72" dur="1" fill="hold">
                                          <p:stCondLst>
                                            <p:cond delay="0"/>
                                          </p:stCondLst>
                                        </p:cTn>
                                        <p:tgtEl>
                                          <p:spTgt spid="37"/>
                                        </p:tgtEl>
                                        <p:attrNameLst>
                                          <p:attrName>style.visibility</p:attrName>
                                        </p:attrNameLst>
                                      </p:cBhvr>
                                      <p:to>
                                        <p:strVal val="visible"/>
                                      </p:to>
                                    </p:set>
                                    <p:animEffect transition="in" filter="wheel(1)">
                                      <p:cBhvr>
                                        <p:cTn id="73"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3500"/>
                            </p:stCondLst>
                            <p:childTnLst>
                              <p:par>
                                <p:cTn id="75" presetID="21" presetClass="entr" presetSubtype="1" fill="hold" grpId="0" nodeType="afterEffect">
                                  <p:stCondLst>
                                    <p:cond delay="500"/>
                                  </p:stCondLst>
                                  <p:childTnLst>
                                    <p:set>
                                      <p:cBhvr>
                                        <p:cTn id="76" dur="1" fill="hold">
                                          <p:stCondLst>
                                            <p:cond delay="0"/>
                                          </p:stCondLst>
                                        </p:cTn>
                                        <p:tgtEl>
                                          <p:spTgt spid="38"/>
                                        </p:tgtEl>
                                        <p:attrNameLst>
                                          <p:attrName>style.visibility</p:attrName>
                                        </p:attrNameLst>
                                      </p:cBhvr>
                                      <p:to>
                                        <p:strVal val="visible"/>
                                      </p:to>
                                    </p:set>
                                    <p:animEffect transition="in" filter="wheel(1)">
                                      <p:cBhvr>
                                        <p:cTn id="77"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barn(inVertical)">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46"/>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3" y="2014670"/>
            <a:ext cx="5391219" cy="1200329"/>
          </a:xfrm>
          <a:prstGeom prst="rect">
            <a:avLst/>
          </a:prstGeom>
          <a:noFill/>
        </p:spPr>
        <p:txBody>
          <a:bodyPr wrap="none" lIns="91310" tIns="45718" rIns="91310" bIns="45718" rtlCol="0">
            <a:spAutoFit/>
          </a:bodyPr>
          <a:lstStyle/>
          <a:p>
            <a:r>
              <a:rPr lang="en-US" sz="7200" dirty="0">
                <a:solidFill>
                  <a:prstClr val="white"/>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1192018700"/>
      </p:ext>
    </p:extLst>
  </p:cSld>
  <p:clrMapOvr>
    <a:masterClrMapping/>
  </p:clrMapOvr>
  <p:transition spd="slow" advTm="3000">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schemeClr val="bg1"/>
                </a:solidFill>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3200" dirty="0">
                <a:solidFill>
                  <a:prstClr val="white"/>
                </a:solidFill>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1800" b="1" dirty="0">
                <a:solidFill>
                  <a:prstClr val="white"/>
                </a:solidFill>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chemeClr val="tx1"/>
                </a:solidFill>
                <a:latin typeface="Times New Roman" pitchFamily="18" charset="0"/>
                <a:cs typeface="Times New Roman" pitchFamily="18" charset="0"/>
              </a:rPr>
              <a:t>BẮT ĐẦU</a:t>
            </a:r>
          </a:p>
        </p:txBody>
      </p:sp>
      <p:sp>
        <p:nvSpPr>
          <p:cNvPr id="8" name="Rounded Rectangle 7"/>
          <p:cNvSpPr/>
          <p:nvPr/>
        </p:nvSpPr>
        <p:spPr>
          <a:xfrm>
            <a:off x="1717616" y="89878"/>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nSpc>
                <a:spcPct val="107000"/>
              </a:lnSpc>
            </a:pPr>
            <a:r>
              <a:rPr lang="en-US" sz="3200" b="1" dirty="0" err="1">
                <a:solidFill>
                  <a:srgbClr val="000000"/>
                </a:solidFill>
                <a:latin typeface="Times New Roman"/>
                <a:ea typeface="Times New Roman"/>
                <a:cs typeface="Times New Roman"/>
              </a:rPr>
              <a:t>Câu</a:t>
            </a:r>
            <a:r>
              <a:rPr lang="en-US" sz="3200" b="1" dirty="0">
                <a:solidFill>
                  <a:srgbClr val="000000"/>
                </a:solidFill>
                <a:latin typeface="Times New Roman"/>
                <a:ea typeface="Times New Roman"/>
                <a:cs typeface="Times New Roman"/>
              </a:rPr>
              <a:t> 4.</a:t>
            </a:r>
            <a:r>
              <a:rPr lang="vi-VN" sz="3200" b="1" dirty="0">
                <a:solidFill>
                  <a:srgbClr val="000000"/>
                </a:solidFill>
                <a:latin typeface="Times New Roman"/>
                <a:ea typeface="Times New Roman"/>
                <a:cs typeface="Times New Roman"/>
              </a:rPr>
              <a:t> Người viết tường trình là</a:t>
            </a:r>
            <a:r>
              <a:rPr lang="en-US" sz="3200" b="1" dirty="0">
                <a:solidFill>
                  <a:srgbClr val="000000"/>
                </a:solidFill>
                <a:latin typeface="Times New Roman"/>
                <a:ea typeface="Times New Roman"/>
                <a:cs typeface="Times New Roman"/>
              </a:rPr>
              <a:t>?</a:t>
            </a:r>
            <a:endParaRPr lang="en-US" sz="3200" b="1" dirty="0">
              <a:ea typeface="Calibri"/>
              <a:cs typeface="Times New Roman"/>
            </a:endParaRPr>
          </a:p>
        </p:txBody>
      </p:sp>
      <p:sp>
        <p:nvSpPr>
          <p:cNvPr id="41" name="Rounded Rectangle 40"/>
          <p:cNvSpPr/>
          <p:nvPr/>
        </p:nvSpPr>
        <p:spPr>
          <a:xfrm>
            <a:off x="1462149" y="4086525"/>
            <a:ext cx="729044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800" b="1" dirty="0">
              <a:latin typeface="+mj-lt"/>
            </a:endParaRPr>
          </a:p>
          <a:p>
            <a:pPr algn="ctr"/>
            <a:r>
              <a:rPr lang="vi-VN" sz="2800" b="1" dirty="0">
                <a:latin typeface="+mj-lt"/>
              </a:rPr>
              <a:t>Là người có hoặc không liên quan đến vụ việc</a:t>
            </a:r>
            <a:endParaRPr lang="en-US" sz="2800" dirty="0">
              <a:latin typeface="+mj-lt"/>
              <a:ea typeface="Calibri"/>
              <a:cs typeface="Times New Roman"/>
            </a:endParaRPr>
          </a:p>
          <a:p>
            <a:pPr algn="ctr"/>
            <a:endParaRPr lang="en-US" sz="2400" b="1" dirty="0"/>
          </a:p>
        </p:txBody>
      </p:sp>
      <p:sp>
        <p:nvSpPr>
          <p:cNvPr id="42" name="Rounded Rectangle 41"/>
          <p:cNvSpPr/>
          <p:nvPr/>
        </p:nvSpPr>
        <p:spPr>
          <a:xfrm>
            <a:off x="1398493" y="1331089"/>
            <a:ext cx="7290441" cy="1030145"/>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indent="457200" algn="just">
              <a:lnSpc>
                <a:spcPct val="107000"/>
              </a:lnSpc>
            </a:pPr>
            <a:r>
              <a:rPr lang="vi-VN" sz="2800" b="1" dirty="0">
                <a:latin typeface="+mj-lt"/>
              </a:rPr>
              <a:t>Là người có liên quan đến vụ việc</a:t>
            </a:r>
            <a:endParaRPr lang="en-US" sz="2800" dirty="0">
              <a:latin typeface="+mj-lt"/>
              <a:ea typeface="Calibri"/>
              <a:cs typeface="Times New Roman"/>
            </a:endParaRPr>
          </a:p>
        </p:txBody>
      </p:sp>
      <p:sp>
        <p:nvSpPr>
          <p:cNvPr id="43" name="Rounded Rectangle 42"/>
          <p:cNvSpPr/>
          <p:nvPr/>
        </p:nvSpPr>
        <p:spPr>
          <a:xfrm>
            <a:off x="1398495" y="2818249"/>
            <a:ext cx="729044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indent="457200">
              <a:lnSpc>
                <a:spcPct val="107000"/>
              </a:lnSpc>
            </a:pPr>
            <a:endParaRPr lang="vi-VN" sz="2800" b="1" dirty="0">
              <a:latin typeface="+mj-lt"/>
            </a:endParaRPr>
          </a:p>
          <a:p>
            <a:pPr indent="457200">
              <a:lnSpc>
                <a:spcPct val="107000"/>
              </a:lnSpc>
            </a:pPr>
            <a:r>
              <a:rPr lang="vi-VN" sz="2800" b="1" dirty="0">
                <a:latin typeface="+mj-lt"/>
              </a:rPr>
              <a:t>Là người không liên quan đến vụ việc</a:t>
            </a:r>
            <a:endParaRPr lang="en-US" sz="2800" dirty="0">
              <a:latin typeface="+mj-lt"/>
              <a:ea typeface="Calibri"/>
              <a:cs typeface="Times New Roman"/>
            </a:endParaRPr>
          </a:p>
          <a:p>
            <a:pPr indent="457200">
              <a:lnSpc>
                <a:spcPct val="107000"/>
              </a:lnSpc>
            </a:pPr>
            <a:endParaRPr lang="en-US" sz="2400" b="1" dirty="0">
              <a:ea typeface="Calibri"/>
              <a:cs typeface="Times New Roman"/>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C</a:t>
            </a:r>
          </a:p>
        </p:txBody>
      </p:sp>
      <p:sp>
        <p:nvSpPr>
          <p:cNvPr id="54" name="对"/>
          <p:cNvSpPr/>
          <p:nvPr/>
        </p:nvSpPr>
        <p:spPr bwMode="auto">
          <a:xfrm>
            <a:off x="9019083" y="1398745"/>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2256993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21" presetClass="entr" presetSubtype="1" repeatCount="indefinite" fill="hold" grpId="0" nodeType="clickEffect">
                                  <p:stCondLst>
                                    <p:cond delay="0"/>
                                  </p:stCondLst>
                                  <p:endCondLst>
                                    <p:cond evt="onNext" delay="0">
                                      <p:tgtEl>
                                        <p:sldTgt/>
                                      </p:tgtEl>
                                    </p:cond>
                                  </p:end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21"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heel(1)">
                                      <p:cBhvr>
                                        <p:cTn id="46"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2000"/>
                            </p:stCondLst>
                            <p:childTnLst>
                              <p:par>
                                <p:cTn id="48" presetID="21" presetClass="entr" presetSubtype="1" fill="hold" grpId="0" nodeType="afterEffect">
                                  <p:stCondLst>
                                    <p:cond delay="500"/>
                                  </p:stCondLst>
                                  <p:childTnLst>
                                    <p:set>
                                      <p:cBhvr>
                                        <p:cTn id="49" dur="1" fill="hold">
                                          <p:stCondLst>
                                            <p:cond delay="0"/>
                                          </p:stCondLst>
                                        </p:cTn>
                                        <p:tgtEl>
                                          <p:spTgt spid="30"/>
                                        </p:tgtEl>
                                        <p:attrNameLst>
                                          <p:attrName>style.visibility</p:attrName>
                                        </p:attrNameLst>
                                      </p:cBhvr>
                                      <p:to>
                                        <p:strVal val="visible"/>
                                      </p:to>
                                    </p:set>
                                    <p:animEffect transition="in" filter="wheel(1)">
                                      <p:cBhvr>
                                        <p:cTn id="50"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3500"/>
                            </p:stCondLst>
                            <p:childTnLst>
                              <p:par>
                                <p:cTn id="52" presetID="21" presetClass="entr" presetSubtype="1"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heel(1)">
                                      <p:cBhvr>
                                        <p:cTn id="54"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4500"/>
                            </p:stCondLst>
                            <p:childTnLst>
                              <p:par>
                                <p:cTn id="56" presetID="21" presetClass="entr" presetSubtype="1" fill="hold" grpId="0" nodeType="afterEffect">
                                  <p:stCondLst>
                                    <p:cond delay="500"/>
                                  </p:stCondLst>
                                  <p:childTnLst>
                                    <p:set>
                                      <p:cBhvr>
                                        <p:cTn id="57" dur="1" fill="hold">
                                          <p:stCondLst>
                                            <p:cond delay="0"/>
                                          </p:stCondLst>
                                        </p:cTn>
                                        <p:tgtEl>
                                          <p:spTgt spid="32"/>
                                        </p:tgtEl>
                                        <p:attrNameLst>
                                          <p:attrName>style.visibility</p:attrName>
                                        </p:attrNameLst>
                                      </p:cBhvr>
                                      <p:to>
                                        <p:strVal val="visible"/>
                                      </p:to>
                                    </p:set>
                                    <p:animEffect transition="in" filter="wheel(1)">
                                      <p:cBhvr>
                                        <p:cTn id="58"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6000"/>
                            </p:stCondLst>
                            <p:childTnLst>
                              <p:par>
                                <p:cTn id="60" presetID="21" presetClass="entr" presetSubtype="1" fill="hold" grpId="0" nodeType="afterEffect">
                                  <p:stCondLst>
                                    <p:cond delay="500"/>
                                  </p:stCondLst>
                                  <p:childTnLst>
                                    <p:set>
                                      <p:cBhvr>
                                        <p:cTn id="61" dur="1" fill="hold">
                                          <p:stCondLst>
                                            <p:cond delay="0"/>
                                          </p:stCondLst>
                                        </p:cTn>
                                        <p:tgtEl>
                                          <p:spTgt spid="33"/>
                                        </p:tgtEl>
                                        <p:attrNameLst>
                                          <p:attrName>style.visibility</p:attrName>
                                        </p:attrNameLst>
                                      </p:cBhvr>
                                      <p:to>
                                        <p:strVal val="visible"/>
                                      </p:to>
                                    </p:set>
                                    <p:animEffect transition="in" filter="wheel(1)">
                                      <p:cBhvr>
                                        <p:cTn id="62"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7500"/>
                            </p:stCondLst>
                            <p:childTnLst>
                              <p:par>
                                <p:cTn id="64" presetID="21" presetClass="entr" presetSubtype="1" fill="hold" grpId="0" nodeType="afterEffect">
                                  <p:stCondLst>
                                    <p:cond delay="500"/>
                                  </p:stCondLst>
                                  <p:childTnLst>
                                    <p:set>
                                      <p:cBhvr>
                                        <p:cTn id="65" dur="1" fill="hold">
                                          <p:stCondLst>
                                            <p:cond delay="0"/>
                                          </p:stCondLst>
                                        </p:cTn>
                                        <p:tgtEl>
                                          <p:spTgt spid="34"/>
                                        </p:tgtEl>
                                        <p:attrNameLst>
                                          <p:attrName>style.visibility</p:attrName>
                                        </p:attrNameLst>
                                      </p:cBhvr>
                                      <p:to>
                                        <p:strVal val="visible"/>
                                      </p:to>
                                    </p:set>
                                    <p:animEffect transition="in" filter="wheel(1)">
                                      <p:cBhvr>
                                        <p:cTn id="66"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9000"/>
                            </p:stCondLst>
                            <p:childTnLst>
                              <p:par>
                                <p:cTn id="68" presetID="21" presetClass="entr" presetSubtype="1" fill="hold" grpId="0" nodeType="afterEffect">
                                  <p:stCondLst>
                                    <p:cond delay="500"/>
                                  </p:stCondLst>
                                  <p:childTnLst>
                                    <p:set>
                                      <p:cBhvr>
                                        <p:cTn id="69" dur="1" fill="hold">
                                          <p:stCondLst>
                                            <p:cond delay="0"/>
                                          </p:stCondLst>
                                        </p:cTn>
                                        <p:tgtEl>
                                          <p:spTgt spid="35"/>
                                        </p:tgtEl>
                                        <p:attrNameLst>
                                          <p:attrName>style.visibility</p:attrName>
                                        </p:attrNameLst>
                                      </p:cBhvr>
                                      <p:to>
                                        <p:strVal val="visible"/>
                                      </p:to>
                                    </p:set>
                                    <p:animEffect transition="in" filter="wheel(1)">
                                      <p:cBhvr>
                                        <p:cTn id="70"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10500"/>
                            </p:stCondLst>
                            <p:childTnLst>
                              <p:par>
                                <p:cTn id="72" presetID="21" presetClass="entr" presetSubtype="1" fill="hold" grpId="0" nodeType="afterEffect">
                                  <p:stCondLst>
                                    <p:cond delay="500"/>
                                  </p:stCondLst>
                                  <p:childTnLst>
                                    <p:set>
                                      <p:cBhvr>
                                        <p:cTn id="73" dur="1" fill="hold">
                                          <p:stCondLst>
                                            <p:cond delay="0"/>
                                          </p:stCondLst>
                                        </p:cTn>
                                        <p:tgtEl>
                                          <p:spTgt spid="36"/>
                                        </p:tgtEl>
                                        <p:attrNameLst>
                                          <p:attrName>style.visibility</p:attrName>
                                        </p:attrNameLst>
                                      </p:cBhvr>
                                      <p:to>
                                        <p:strVal val="visible"/>
                                      </p:to>
                                    </p:set>
                                    <p:animEffect transition="in" filter="wheel(1)">
                                      <p:cBhvr>
                                        <p:cTn id="74"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12000"/>
                            </p:stCondLst>
                            <p:childTnLst>
                              <p:par>
                                <p:cTn id="76" presetID="21" presetClass="entr" presetSubtype="1" fill="hold" grpId="0" nodeType="afterEffect">
                                  <p:stCondLst>
                                    <p:cond delay="500"/>
                                  </p:stCondLst>
                                  <p:childTnLst>
                                    <p:set>
                                      <p:cBhvr>
                                        <p:cTn id="77" dur="1" fill="hold">
                                          <p:stCondLst>
                                            <p:cond delay="0"/>
                                          </p:stCondLst>
                                        </p:cTn>
                                        <p:tgtEl>
                                          <p:spTgt spid="37"/>
                                        </p:tgtEl>
                                        <p:attrNameLst>
                                          <p:attrName>style.visibility</p:attrName>
                                        </p:attrNameLst>
                                      </p:cBhvr>
                                      <p:to>
                                        <p:strVal val="visible"/>
                                      </p:to>
                                    </p:set>
                                    <p:animEffect transition="in" filter="wheel(1)">
                                      <p:cBhvr>
                                        <p:cTn id="78"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3500"/>
                            </p:stCondLst>
                            <p:childTnLst>
                              <p:par>
                                <p:cTn id="80" presetID="21" presetClass="entr" presetSubtype="1" fill="hold" grpId="0" nodeType="afterEffect">
                                  <p:stCondLst>
                                    <p:cond delay="500"/>
                                  </p:stCondLst>
                                  <p:childTnLst>
                                    <p:set>
                                      <p:cBhvr>
                                        <p:cTn id="81" dur="1" fill="hold">
                                          <p:stCondLst>
                                            <p:cond delay="0"/>
                                          </p:stCondLst>
                                        </p:cTn>
                                        <p:tgtEl>
                                          <p:spTgt spid="38"/>
                                        </p:tgtEl>
                                        <p:attrNameLst>
                                          <p:attrName>style.visibility</p:attrName>
                                        </p:attrNameLst>
                                      </p:cBhvr>
                                      <p:to>
                                        <p:strVal val="visible"/>
                                      </p:to>
                                    </p:set>
                                    <p:animEffect transition="in" filter="wheel(1)">
                                      <p:cBhvr>
                                        <p:cTn id="82"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0" y="2014670"/>
            <a:ext cx="5083180" cy="1200325"/>
          </a:xfrm>
          <a:prstGeom prst="rect">
            <a:avLst/>
          </a:prstGeom>
          <a:noFill/>
        </p:spPr>
        <p:txBody>
          <a:bodyPr wrap="none" lIns="91310" tIns="45718" rIns="91310" bIns="45718" rtlCol="0">
            <a:spAutoFit/>
          </a:bodyPr>
          <a:lstStyle/>
          <a:p>
            <a:r>
              <a:rPr lang="en-US" sz="7200" dirty="0">
                <a:solidFill>
                  <a:prstClr val="white"/>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347216724"/>
      </p:ext>
    </p:extLst>
  </p:cSld>
  <p:clrMapOvr>
    <a:masterClrMapping/>
  </p:clrMapOvr>
  <p:transition spd="slow" advTm="3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1" y="321895"/>
            <a:ext cx="10972800" cy="591961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6087" y="3556987"/>
            <a:ext cx="1957264" cy="3060903"/>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071" y="3542037"/>
            <a:ext cx="1495529" cy="2887579"/>
          </a:xfrm>
          <a:prstGeom prst="rect">
            <a:avLst/>
          </a:prstGeom>
        </p:spPr>
      </p:pic>
      <p:sp>
        <p:nvSpPr>
          <p:cNvPr id="10" name="TextBox 9">
            <a:extLst>
              <a:ext uri="{FF2B5EF4-FFF2-40B4-BE49-F238E27FC236}">
                <a16:creationId xmlns:a16="http://schemas.microsoft.com/office/drawing/2014/main" id="{6B5325F2-F9E7-09E1-1716-E5D1B43AA392}"/>
              </a:ext>
            </a:extLst>
          </p:cNvPr>
          <p:cNvSpPr txBox="1"/>
          <p:nvPr/>
        </p:nvSpPr>
        <p:spPr>
          <a:xfrm>
            <a:off x="2649600" y="1622820"/>
            <a:ext cx="6956487" cy="1744260"/>
          </a:xfrm>
          <a:prstGeom prst="rect">
            <a:avLst/>
          </a:prstGeom>
          <a:noFill/>
        </p:spPr>
        <p:txBody>
          <a:bodyPr wrap="square">
            <a:spAutoFit/>
          </a:bodyPr>
          <a:lstStyle/>
          <a:p>
            <a:pPr marL="0" marR="0" algn="just">
              <a:lnSpc>
                <a:spcPct val="107000"/>
              </a:lnSpc>
              <a:spcBef>
                <a:spcPts val="0"/>
              </a:spcBef>
              <a:spcAft>
                <a:spcPts val="800"/>
              </a:spcAft>
            </a:pPr>
            <a:r>
              <a:rPr lang="vi-VN"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H</a:t>
            </a:r>
            <a:r>
              <a:rPr lang="vi-VN" sz="3400" b="1" i="1" dirty="0">
                <a:effectLst/>
                <a:latin typeface="Times New Roman" panose="02020603050405020304" pitchFamily="18" charset="0"/>
                <a:ea typeface="Calibri" panose="020F0502020204030204" pitchFamily="34" charset="0"/>
                <a:cs typeface="Times New Roman" panose="02020603050405020304" pitchFamily="18" charset="0"/>
              </a:rPr>
              <a:t>ãy kể tên một số tác phẩm thuộc thể loại tùy bút, tản văn (ngoài chương trình SGK) mà em biết?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3019517"/>
      </p:ext>
    </p:extLst>
  </p:cSld>
  <p:clrMapOvr>
    <a:masterClrMapping/>
  </p:clrMapOvr>
  <p:transition spd="slow" advTm="3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546" y="1640469"/>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5"/>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9" y="3645080"/>
            <a:ext cx="916723"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415" y="2281016"/>
            <a:ext cx="1490623" cy="1197385"/>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7751" y="3235713"/>
            <a:ext cx="1385639" cy="2104871"/>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7413" y="3260432"/>
            <a:ext cx="3284707" cy="3116189"/>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464" y="352670"/>
            <a:ext cx="910795" cy="866623"/>
          </a:xfrm>
          <a:prstGeom prst="rect">
            <a:avLst/>
          </a:prstGeom>
        </p:spPr>
      </p:pic>
      <p:sp>
        <p:nvSpPr>
          <p:cNvPr id="13" name="文本框 12"/>
          <p:cNvSpPr txBox="1"/>
          <p:nvPr/>
        </p:nvSpPr>
        <p:spPr>
          <a:xfrm>
            <a:off x="4040406" y="940720"/>
            <a:ext cx="6765773" cy="1938988"/>
          </a:xfrm>
          <a:prstGeom prst="rect">
            <a:avLst/>
          </a:prstGeom>
          <a:noFill/>
        </p:spPr>
        <p:txBody>
          <a:bodyPr wrap="square" lIns="91310" tIns="45718" rIns="91310" bIns="45718" rtlCol="0">
            <a:spAutoFit/>
          </a:bodyPr>
          <a:lstStyle/>
          <a:p>
            <a:pPr algn="ctr"/>
            <a:r>
              <a:rPr lang="en-US" altLang="zh-CN" sz="60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rPr>
              <a:t>CHÚC CÁC EM HỌC TỐT!</a:t>
            </a:r>
            <a:endParaRPr lang="zh-CN" altLang="en-US" sz="60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endParaRPr>
          </a:p>
        </p:txBody>
      </p:sp>
      <p:pic>
        <p:nvPicPr>
          <p:cNvPr id="2"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9024" y="210256"/>
            <a:ext cx="1277435" cy="1151449"/>
          </a:xfrm>
          <a:prstGeom prst="rect">
            <a:avLst/>
          </a:prstGeom>
        </p:spPr>
      </p:pic>
    </p:spTree>
    <p:extLst>
      <p:ext uri="{BB962C8B-B14F-4D97-AF65-F5344CB8AC3E}">
        <p14:creationId xmlns:p14="http://schemas.microsoft.com/office/powerpoint/2010/main" val="61228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1500"/>
                                  </p:stCondLst>
                                  <p:childTnLst>
                                    <p:animMotion origin="layout" path="M 2.29167E-6 -1.48148E-6 L -0.13177 0.06783 " pathEditMode="relative" rAng="0" ptsTypes="AA">
                                      <p:cBhvr>
                                        <p:cTn id="6" dur="1000" fill="hold"/>
                                        <p:tgtEl>
                                          <p:spTgt spid="5"/>
                                        </p:tgtEl>
                                        <p:attrNameLst>
                                          <p:attrName>ppt_x</p:attrName>
                                          <p:attrName>ppt_y</p:attrName>
                                        </p:attrNameLst>
                                      </p:cBhvr>
                                      <p:rCtr x="-6589" y="3380"/>
                                    </p:animMotion>
                                  </p:childTnLst>
                                </p:cTn>
                              </p:par>
                              <p:par>
                                <p:cTn id="7" presetID="53" presetClass="exit" presetSubtype="32" fill="hold" nodeType="withEffect">
                                  <p:stCondLst>
                                    <p:cond delay="2200"/>
                                  </p:stCondLst>
                                  <p:childTnLst>
                                    <p:anim calcmode="lin" valueType="num">
                                      <p:cBhvr>
                                        <p:cTn id="8" dur="500"/>
                                        <p:tgtEl>
                                          <p:spTgt spid="5"/>
                                        </p:tgtEl>
                                        <p:attrNameLst>
                                          <p:attrName>ppt_w</p:attrName>
                                        </p:attrNameLst>
                                      </p:cBhvr>
                                      <p:tavLst>
                                        <p:tav tm="0">
                                          <p:val>
                                            <p:strVal val="ppt_w"/>
                                          </p:val>
                                        </p:tav>
                                        <p:tav tm="100000">
                                          <p:val>
                                            <p:fltVal val="0"/>
                                          </p:val>
                                        </p:tav>
                                      </p:tavLst>
                                    </p:anim>
                                    <p:anim calcmode="lin" valueType="num">
                                      <p:cBhvr>
                                        <p:cTn id="9" dur="500"/>
                                        <p:tgtEl>
                                          <p:spTgt spid="5"/>
                                        </p:tgtEl>
                                        <p:attrNameLst>
                                          <p:attrName>ppt_h</p:attrName>
                                        </p:attrNameLst>
                                      </p:cBhvr>
                                      <p:tavLst>
                                        <p:tav tm="0">
                                          <p:val>
                                            <p:strVal val="ppt_h"/>
                                          </p:val>
                                        </p:tav>
                                        <p:tav tm="100000">
                                          <p:val>
                                            <p:fltVal val="0"/>
                                          </p:val>
                                        </p:tav>
                                      </p:tavLst>
                                    </p:anim>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52" presetClass="exit" presetSubtype="0" fill="hold" nodeType="withEffect">
                                  <p:stCondLst>
                                    <p:cond delay="2600"/>
                                  </p:stCondLst>
                                  <p:childTnLst>
                                    <p:animScale>
                                      <p:cBhvr>
                                        <p:cTn id="13"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 dur="1000" accel="50000">
                                          <p:stCondLst>
                                            <p:cond delay="0"/>
                                          </p:stCondLst>
                                        </p:cTn>
                                        <p:tgtEl>
                                          <p:spTgt spid="4"/>
                                        </p:tgtEl>
                                        <p:attrNameLst>
                                          <p:attrName>ppt_x</p:attrName>
                                          <p:attrName>ppt_y</p:attrName>
                                        </p:attrNameLst>
                                      </p:cBhvr>
                                    </p:animMotion>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3600"/>
                            </p:stCondLst>
                            <p:childTnLst>
                              <p:par>
                                <p:cTn id="18" presetID="1"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21" dur="2000" fill="hold"/>
                                        <p:tgtEl>
                                          <p:spTgt spid="2"/>
                                        </p:tgtEl>
                                        <p:attrNameLst>
                                          <p:attrName>ppt_x</p:attrName>
                                          <p:attrName>ppt_y</p:attrName>
                                        </p:attrNameLst>
                                      </p:cBhvr>
                                      <p:rCtr x="26016" y="3241"/>
                                    </p:animMotion>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0"/>
                                        <p:tgtEl>
                                          <p:spTgt spid="13"/>
                                        </p:tgtEl>
                                      </p:cBhvr>
                                    </p:animEffect>
                                  </p:childTnLst>
                                </p:cTn>
                              </p:par>
                            </p:childTnLst>
                          </p:cTn>
                        </p:par>
                        <p:par>
                          <p:cTn id="25" fill="hold">
                            <p:stCondLst>
                              <p:cond delay="560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54" y="60746"/>
            <a:ext cx="6062245" cy="286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72190"/>
            <a:ext cx="5971674" cy="285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899610"/>
            <a:ext cx="3958389" cy="39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5537" y="2923674"/>
            <a:ext cx="3862137" cy="391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8389" y="2923674"/>
            <a:ext cx="4435421" cy="393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128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inVertical)">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1" y="321895"/>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88" y="477459"/>
            <a:ext cx="10210031"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5" y="2835345"/>
            <a:ext cx="2771052" cy="324278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5636" y="2932939"/>
            <a:ext cx="2275493" cy="3558572"/>
          </a:xfrm>
          <a:prstGeom prst="rect">
            <a:avLst/>
          </a:prstGeom>
        </p:spPr>
      </p:pic>
      <p:sp>
        <p:nvSpPr>
          <p:cNvPr id="18" name="文本框 17"/>
          <p:cNvSpPr txBox="1"/>
          <p:nvPr/>
        </p:nvSpPr>
        <p:spPr>
          <a:xfrm>
            <a:off x="7526462" y="3632552"/>
            <a:ext cx="1969913" cy="707882"/>
          </a:xfrm>
          <a:prstGeom prst="rect">
            <a:avLst/>
          </a:prstGeom>
          <a:noFill/>
        </p:spPr>
        <p:txBody>
          <a:bodyPr wrap="square" lIns="91310" tIns="45718" rIns="91310" bIns="45718" rtlCol="0">
            <a:spAutoFit/>
          </a:bodyPr>
          <a:lstStyle/>
          <a:p>
            <a:pPr algn="ctr"/>
            <a:r>
              <a:rPr lang="vi-VN" altLang="zh-CN" sz="2000" dirty="0">
                <a:solidFill>
                  <a:prstClr val="white"/>
                </a:solidFill>
                <a:latin typeface="Times New Roman" pitchFamily="18" charset="0"/>
                <a:ea typeface="方正稚艺简体" panose="03000509000000000000" pitchFamily="65" charset="-122"/>
                <a:cs typeface="Times New Roman" pitchFamily="18" charset="0"/>
              </a:rPr>
              <a:t>MÀU SẮC TRĂM MIỀN</a:t>
            </a:r>
            <a:endParaRPr lang="zh-CN" altLang="en-US" sz="2000" dirty="0">
              <a:solidFill>
                <a:prstClr val="white"/>
              </a:solidFill>
              <a:latin typeface="Times New Roman" pitchFamily="18" charset="0"/>
              <a:ea typeface="方正稚艺简体" panose="03000509000000000000" pitchFamily="65" charset="-122"/>
              <a:cs typeface="Times New Roman" pitchFamily="18" charset="0"/>
            </a:endParaRPr>
          </a:p>
        </p:txBody>
      </p:sp>
      <p:sp>
        <p:nvSpPr>
          <p:cNvPr id="2" name="Rectangle 1"/>
          <p:cNvSpPr/>
          <p:nvPr/>
        </p:nvSpPr>
        <p:spPr>
          <a:xfrm>
            <a:off x="6682313" y="1063666"/>
            <a:ext cx="6096000" cy="384719"/>
          </a:xfrm>
          <a:prstGeom prst="rect">
            <a:avLst/>
          </a:prstGeom>
        </p:spPr>
        <p:txBody>
          <a:bodyPr lIns="91310" tIns="45718" rIns="91310" bIns="45718">
            <a:spAutoFit/>
          </a:bodyPr>
          <a:lstStyle/>
          <a:p>
            <a:endParaRPr lang="en-US" dirty="0"/>
          </a:p>
        </p:txBody>
      </p:sp>
      <p:sp>
        <p:nvSpPr>
          <p:cNvPr id="11" name="Rounded Rectangle 10"/>
          <p:cNvSpPr/>
          <p:nvPr/>
        </p:nvSpPr>
        <p:spPr>
          <a:xfrm>
            <a:off x="1276352" y="477459"/>
            <a:ext cx="5405963" cy="5600676"/>
          </a:xfrm>
          <a:prstGeom prst="roundRect">
            <a:avLst/>
          </a:prstGeom>
        </p:spPr>
        <p:style>
          <a:lnRef idx="2">
            <a:schemeClr val="accent6"/>
          </a:lnRef>
          <a:fillRef idx="1">
            <a:schemeClr val="lt1"/>
          </a:fillRef>
          <a:effectRef idx="0">
            <a:schemeClr val="accent6"/>
          </a:effectRef>
          <a:fontRef idx="minor">
            <a:schemeClr val="dk1"/>
          </a:fontRef>
        </p:style>
        <p:txBody>
          <a:bodyPr lIns="91310" tIns="45718" rIns="91310" bIns="45718" spcCol="0" rtlCol="0" anchor="ctr"/>
          <a:lstStyle/>
          <a:p>
            <a:pPr lvl="0" algn="just"/>
            <a:r>
              <a:rPr lang="en-US" sz="2400" dirty="0">
                <a:solidFill>
                  <a:srgbClr val="000000"/>
                </a:solidFill>
                <a:latin typeface="Times New Roman"/>
                <a:ea typeface="Calibri"/>
              </a:rPr>
              <a:t>	</a:t>
            </a:r>
            <a:r>
              <a:rPr lang="en-US" sz="2400" dirty="0" err="1">
                <a:solidFill>
                  <a:srgbClr val="000000"/>
                </a:solidFill>
                <a:latin typeface="Times New Roman"/>
                <a:ea typeface="Calibri"/>
              </a:rPr>
              <a:t>Có</a:t>
            </a:r>
            <a:r>
              <a:rPr lang="en-US" sz="2400" dirty="0">
                <a:solidFill>
                  <a:srgbClr val="000000"/>
                </a:solidFill>
                <a:latin typeface="Times New Roman"/>
                <a:ea typeface="Calibri"/>
              </a:rPr>
              <a:t> </a:t>
            </a:r>
            <a:r>
              <a:rPr lang="en-US" sz="2400" dirty="0" err="1">
                <a:solidFill>
                  <a:srgbClr val="000000"/>
                </a:solidFill>
                <a:latin typeface="Times New Roman"/>
                <a:ea typeface="Calibri"/>
              </a:rPr>
              <a:t>lẽ</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em</a:t>
            </a:r>
            <a:r>
              <a:rPr lang="en-US" sz="2400" dirty="0">
                <a:solidFill>
                  <a:srgbClr val="000000"/>
                </a:solidFill>
                <a:latin typeface="Times New Roman"/>
                <a:ea typeface="Calibri"/>
              </a:rPr>
              <a:t> </a:t>
            </a:r>
            <a:r>
              <a:rPr lang="en-US" sz="2400" dirty="0" err="1">
                <a:solidFill>
                  <a:srgbClr val="000000"/>
                </a:solidFill>
                <a:latin typeface="Times New Roman"/>
                <a:ea typeface="Calibri"/>
              </a:rPr>
              <a:t>cũng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như</a:t>
            </a:r>
            <a:r>
              <a:rPr lang="en-US" sz="2400" dirty="0">
                <a:solidFill>
                  <a:srgbClr val="000000"/>
                </a:solidFill>
                <a:latin typeface="Times New Roman"/>
                <a:ea typeface="Calibri"/>
              </a:rPr>
              <a:t> </a:t>
            </a:r>
            <a:r>
              <a:rPr lang="en-US" sz="2400" dirty="0" err="1">
                <a:solidFill>
                  <a:srgbClr val="000000"/>
                </a:solidFill>
                <a:latin typeface="Times New Roman"/>
                <a:ea typeface="Calibri"/>
              </a:rPr>
              <a:t>thầy</a:t>
            </a:r>
            <a:r>
              <a:rPr lang="en-US" sz="2400" dirty="0">
                <a:solidFill>
                  <a:srgbClr val="000000"/>
                </a:solidFill>
                <a:latin typeface="Times New Roman"/>
                <a:ea typeface="Calibri"/>
              </a:rPr>
              <a:t>, </a:t>
            </a:r>
            <a:r>
              <a:rPr lang="en-US" sz="2400" dirty="0" err="1">
                <a:solidFill>
                  <a:srgbClr val="000000"/>
                </a:solidFill>
                <a:latin typeface="Times New Roman"/>
                <a:ea typeface="Calibri"/>
              </a:rPr>
              <a:t>khi</a:t>
            </a:r>
            <a:r>
              <a:rPr lang="en-US" sz="2400" dirty="0">
                <a:solidFill>
                  <a:srgbClr val="000000"/>
                </a:solidFill>
                <a:latin typeface="Times New Roman"/>
                <a:ea typeface="Calibri"/>
              </a:rPr>
              <a:t> </a:t>
            </a:r>
            <a:r>
              <a:rPr lang="en-US" sz="2400" dirty="0" err="1">
                <a:solidFill>
                  <a:srgbClr val="000000"/>
                </a:solidFill>
                <a:latin typeface="Times New Roman"/>
                <a:ea typeface="Calibri"/>
              </a:rPr>
              <a:t>xem</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bức</a:t>
            </a:r>
            <a:r>
              <a:rPr lang="en-US" sz="2400" dirty="0">
                <a:solidFill>
                  <a:srgbClr val="000000"/>
                </a:solidFill>
                <a:latin typeface="Times New Roman"/>
                <a:ea typeface="Calibri"/>
              </a:rPr>
              <a:t> </a:t>
            </a:r>
            <a:r>
              <a:rPr lang="en-US" sz="2400" dirty="0" err="1">
                <a:solidFill>
                  <a:srgbClr val="000000"/>
                </a:solidFill>
                <a:latin typeface="Times New Roman"/>
                <a:ea typeface="Calibri"/>
              </a:rPr>
              <a:t>ảnh</a:t>
            </a:r>
            <a:r>
              <a:rPr lang="en-US" sz="2400" dirty="0">
                <a:solidFill>
                  <a:srgbClr val="000000"/>
                </a:solidFill>
                <a:latin typeface="Times New Roman"/>
                <a:ea typeface="Calibri"/>
              </a:rPr>
              <a:t>  </a:t>
            </a:r>
            <a:r>
              <a:rPr lang="en-US" sz="2400" dirty="0" err="1">
                <a:solidFill>
                  <a:srgbClr val="000000"/>
                </a:solidFill>
                <a:latin typeface="Times New Roman"/>
                <a:ea typeface="Calibri"/>
              </a:rPr>
              <a:t>trong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lòng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bỗng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trào</a:t>
            </a:r>
            <a:r>
              <a:rPr lang="en-US" sz="2400" dirty="0">
                <a:solidFill>
                  <a:srgbClr val="000000"/>
                </a:solidFill>
                <a:latin typeface="Times New Roman"/>
                <a:ea typeface="Calibri"/>
              </a:rPr>
              <a:t> </a:t>
            </a:r>
            <a:r>
              <a:rPr lang="en-US" sz="2400" dirty="0" err="1">
                <a:solidFill>
                  <a:srgbClr val="000000"/>
                </a:solidFill>
                <a:latin typeface="Times New Roman"/>
                <a:ea typeface="Calibri"/>
              </a:rPr>
              <a:t>dâng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niềm</a:t>
            </a:r>
            <a:r>
              <a:rPr lang="en-US" sz="2400" dirty="0">
                <a:solidFill>
                  <a:srgbClr val="000000"/>
                </a:solidFill>
                <a:latin typeface="Times New Roman"/>
                <a:ea typeface="Calibri"/>
              </a:rPr>
              <a:t> </a:t>
            </a:r>
            <a:r>
              <a:rPr lang="en-US" sz="2400" dirty="0" err="1">
                <a:solidFill>
                  <a:srgbClr val="000000"/>
                </a:solidFill>
                <a:latin typeface="Times New Roman"/>
                <a:ea typeface="Calibri"/>
              </a:rPr>
              <a:t>tự</a:t>
            </a:r>
            <a:r>
              <a:rPr lang="en-US" sz="2400" dirty="0">
                <a:solidFill>
                  <a:srgbClr val="000000"/>
                </a:solidFill>
                <a:latin typeface="Times New Roman"/>
                <a:ea typeface="Calibri"/>
              </a:rPr>
              <a:t> </a:t>
            </a:r>
            <a:r>
              <a:rPr lang="en-US" sz="2400" dirty="0" err="1">
                <a:solidFill>
                  <a:srgbClr val="000000"/>
                </a:solidFill>
                <a:latin typeface="Times New Roman"/>
                <a:ea typeface="Calibri"/>
              </a:rPr>
              <a:t>hào</a:t>
            </a:r>
            <a:r>
              <a:rPr lang="en-US" sz="2400" dirty="0">
                <a:solidFill>
                  <a:srgbClr val="000000"/>
                </a:solidFill>
                <a:latin typeface="Times New Roman"/>
                <a:ea typeface="Calibri"/>
              </a:rPr>
              <a:t>, </a:t>
            </a:r>
            <a:r>
              <a:rPr lang="en-US" sz="2400" dirty="0" err="1">
                <a:solidFill>
                  <a:srgbClr val="000000"/>
                </a:solidFill>
                <a:latin typeface="Times New Roman"/>
                <a:ea typeface="Calibri"/>
              </a:rPr>
              <a:t>xúc</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động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về</a:t>
            </a:r>
            <a:r>
              <a:rPr lang="en-US" sz="2400" dirty="0">
                <a:solidFill>
                  <a:srgbClr val="000000"/>
                </a:solidFill>
                <a:latin typeface="Times New Roman"/>
                <a:ea typeface="Calibri"/>
              </a:rPr>
              <a:t> </a:t>
            </a:r>
            <a:r>
              <a:rPr lang="en-US" sz="2400" dirty="0" err="1">
                <a:solidFill>
                  <a:srgbClr val="000000"/>
                </a:solidFill>
                <a:latin typeface="Times New Roman"/>
                <a:ea typeface="Calibri"/>
              </a:rPr>
              <a:t>vẻ</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đẹp</a:t>
            </a:r>
            <a:r>
              <a:rPr lang="en-US" sz="2400" dirty="0">
                <a:solidFill>
                  <a:srgbClr val="000000"/>
                </a:solidFill>
                <a:latin typeface="Times New Roman"/>
                <a:ea typeface="Calibri"/>
              </a:rPr>
              <a:t> </a:t>
            </a:r>
            <a:r>
              <a:rPr lang="en-US" sz="2400" dirty="0" err="1">
                <a:solidFill>
                  <a:srgbClr val="000000"/>
                </a:solidFill>
                <a:latin typeface="Times New Roman"/>
                <a:ea typeface="Calibri"/>
              </a:rPr>
              <a:t>của</a:t>
            </a:r>
            <a:r>
              <a:rPr lang="en-US" sz="2400" dirty="0">
                <a:solidFill>
                  <a:srgbClr val="000000"/>
                </a:solidFill>
                <a:latin typeface="Times New Roman"/>
                <a:ea typeface="Calibri"/>
              </a:rPr>
              <a:t> </a:t>
            </a:r>
            <a:r>
              <a:rPr lang="en-US" sz="2400" dirty="0" err="1">
                <a:solidFill>
                  <a:srgbClr val="000000"/>
                </a:solidFill>
                <a:latin typeface="Times New Roman"/>
                <a:ea typeface="Calibri"/>
              </a:rPr>
              <a:t>mọi</a:t>
            </a:r>
            <a:r>
              <a:rPr lang="en-US" sz="2400" dirty="0">
                <a:solidFill>
                  <a:srgbClr val="000000"/>
                </a:solidFill>
                <a:latin typeface="Times New Roman"/>
                <a:ea typeface="Calibri"/>
              </a:rPr>
              <a:t> </a:t>
            </a:r>
            <a:r>
              <a:rPr lang="en-US" sz="2400" dirty="0" err="1">
                <a:solidFill>
                  <a:srgbClr val="000000"/>
                </a:solidFill>
                <a:latin typeface="Times New Roman"/>
                <a:ea typeface="Calibri"/>
              </a:rPr>
              <a:t>miền</a:t>
            </a:r>
            <a:r>
              <a:rPr lang="en-US" sz="2400" dirty="0">
                <a:solidFill>
                  <a:srgbClr val="000000"/>
                </a:solidFill>
                <a:latin typeface="Times New Roman"/>
                <a:ea typeface="Calibri"/>
              </a:rPr>
              <a:t> </a:t>
            </a:r>
            <a:r>
              <a:rPr lang="en-US" sz="2400" dirty="0" err="1">
                <a:solidFill>
                  <a:srgbClr val="000000"/>
                </a:solidFill>
                <a:latin typeface="Times New Roman"/>
                <a:ea typeface="Calibri"/>
              </a:rPr>
              <a:t>trên</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đất</a:t>
            </a:r>
            <a:r>
              <a:rPr lang="en-US" sz="2400" dirty="0">
                <a:solidFill>
                  <a:srgbClr val="000000"/>
                </a:solidFill>
                <a:latin typeface="Times New Roman"/>
                <a:ea typeface="Calibri"/>
              </a:rPr>
              <a:t> </a:t>
            </a:r>
            <a:r>
              <a:rPr lang="en-US" sz="2400" dirty="0" err="1">
                <a:solidFill>
                  <a:srgbClr val="000000"/>
                </a:solidFill>
                <a:latin typeface="Times New Roman"/>
                <a:ea typeface="Calibri"/>
              </a:rPr>
              <a:t>nước</a:t>
            </a:r>
            <a:r>
              <a:rPr lang="en-US" sz="2400" dirty="0">
                <a:solidFill>
                  <a:srgbClr val="000000"/>
                </a:solidFill>
                <a:latin typeface="Times New Roman"/>
                <a:ea typeface="Calibri"/>
              </a:rPr>
              <a:t>, </a:t>
            </a:r>
            <a:r>
              <a:rPr lang="en-US" sz="2400" dirty="0" err="1">
                <a:solidFill>
                  <a:srgbClr val="000000"/>
                </a:solidFill>
                <a:latin typeface="Times New Roman"/>
                <a:ea typeface="Calibri"/>
              </a:rPr>
              <a:t>từ</a:t>
            </a:r>
            <a:r>
              <a:rPr lang="en-US" sz="2400" dirty="0">
                <a:solidFill>
                  <a:srgbClr val="000000"/>
                </a:solidFill>
                <a:latin typeface="Times New Roman"/>
                <a:ea typeface="Calibri"/>
              </a:rPr>
              <a:t> </a:t>
            </a:r>
            <a:r>
              <a:rPr lang="en-US" sz="2400" dirty="0" err="1">
                <a:solidFill>
                  <a:srgbClr val="000000"/>
                </a:solidFill>
                <a:latin typeface="Times New Roman"/>
                <a:ea typeface="Calibri"/>
              </a:rPr>
              <a:t>miền</a:t>
            </a:r>
            <a:r>
              <a:rPr lang="en-US" sz="2400" dirty="0">
                <a:solidFill>
                  <a:srgbClr val="000000"/>
                </a:solidFill>
                <a:latin typeface="Times New Roman"/>
                <a:ea typeface="Calibri"/>
              </a:rPr>
              <a:t> </a:t>
            </a:r>
            <a:r>
              <a:rPr lang="en-US" sz="2400" dirty="0" err="1">
                <a:solidFill>
                  <a:srgbClr val="000000"/>
                </a:solidFill>
                <a:latin typeface="Times New Roman"/>
                <a:ea typeface="Calibri"/>
              </a:rPr>
              <a:t>núi</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đến</a:t>
            </a:r>
            <a:r>
              <a:rPr lang="en-US" sz="2400" dirty="0">
                <a:solidFill>
                  <a:srgbClr val="000000"/>
                </a:solidFill>
                <a:latin typeface="Times New Roman"/>
                <a:ea typeface="Calibri"/>
              </a:rPr>
              <a:t> </a:t>
            </a:r>
            <a:r>
              <a:rPr lang="en-US" sz="2400" dirty="0" err="1">
                <a:solidFill>
                  <a:srgbClr val="000000"/>
                </a:solidFill>
                <a:latin typeface="Times New Roman"/>
                <a:ea typeface="Calibri"/>
              </a:rPr>
              <a:t>hải</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đảo</a:t>
            </a:r>
            <a:r>
              <a:rPr lang="en-US" sz="2400" dirty="0">
                <a:solidFill>
                  <a:srgbClr val="000000"/>
                </a:solidFill>
                <a:latin typeface="Times New Roman"/>
                <a:ea typeface="Calibri"/>
              </a:rPr>
              <a:t> xa </a:t>
            </a:r>
            <a:r>
              <a:rPr lang="en-US" sz="2400" dirty="0" err="1">
                <a:solidFill>
                  <a:srgbClr val="000000"/>
                </a:solidFill>
                <a:latin typeface="Times New Roman"/>
                <a:ea typeface="Calibri"/>
              </a:rPr>
              <a:t>xôi</a:t>
            </a:r>
            <a:r>
              <a:rPr lang="en-US" sz="2400" dirty="0">
                <a:solidFill>
                  <a:srgbClr val="000000"/>
                </a:solidFill>
                <a:latin typeface="Times New Roman"/>
                <a:ea typeface="Calibri"/>
              </a:rPr>
              <a:t>, </a:t>
            </a:r>
            <a:r>
              <a:rPr lang="en-US" sz="2400" dirty="0" err="1">
                <a:solidFill>
                  <a:srgbClr val="000000"/>
                </a:solidFill>
                <a:latin typeface="Times New Roman"/>
                <a:ea typeface="Calibri"/>
              </a:rPr>
              <a:t>từ</a:t>
            </a:r>
            <a:r>
              <a:rPr lang="en-US" sz="2400" dirty="0">
                <a:solidFill>
                  <a:srgbClr val="000000"/>
                </a:solidFill>
                <a:latin typeface="Times New Roman"/>
                <a:ea typeface="Calibri"/>
              </a:rPr>
              <a:t> Nam ra </a:t>
            </a:r>
            <a:r>
              <a:rPr lang="en-US" sz="2400" dirty="0" err="1">
                <a:solidFill>
                  <a:srgbClr val="000000"/>
                </a:solidFill>
                <a:latin typeface="Times New Roman"/>
                <a:ea typeface="Calibri"/>
              </a:rPr>
              <a:t>Bắc</a:t>
            </a:r>
            <a:r>
              <a:rPr lang="en-US" sz="2400" dirty="0">
                <a:solidFill>
                  <a:srgbClr val="000000"/>
                </a:solidFill>
                <a:latin typeface="Times New Roman"/>
                <a:ea typeface="Calibri"/>
              </a:rPr>
              <a:t> </a:t>
            </a:r>
            <a:r>
              <a:rPr lang="en-US" sz="2400" dirty="0" err="1">
                <a:solidFill>
                  <a:srgbClr val="000000"/>
                </a:solidFill>
                <a:latin typeface="Times New Roman"/>
                <a:ea typeface="Calibri"/>
              </a:rPr>
              <a:t>với</a:t>
            </a:r>
            <a:r>
              <a:rPr lang="en-US" sz="2400" dirty="0">
                <a:solidFill>
                  <a:srgbClr val="000000"/>
                </a:solidFill>
                <a:latin typeface="Times New Roman"/>
                <a:ea typeface="Calibri"/>
              </a:rPr>
              <a:t> </a:t>
            </a:r>
            <a:r>
              <a:rPr lang="en-US" sz="2400" dirty="0" err="1">
                <a:solidFill>
                  <a:srgbClr val="000000"/>
                </a:solidFill>
                <a:latin typeface="Times New Roman"/>
                <a:ea typeface="Calibri"/>
              </a:rPr>
              <a:t>hình</a:t>
            </a:r>
            <a:r>
              <a:rPr lang="en-US" sz="2400" dirty="0">
                <a:solidFill>
                  <a:srgbClr val="000000"/>
                </a:solidFill>
                <a:latin typeface="Times New Roman"/>
                <a:ea typeface="Calibri"/>
              </a:rPr>
              <a:t> </a:t>
            </a:r>
            <a:r>
              <a:rPr lang="en-US" sz="2400" dirty="0" err="1">
                <a:solidFill>
                  <a:srgbClr val="000000"/>
                </a:solidFill>
                <a:latin typeface="Times New Roman"/>
                <a:ea typeface="Calibri"/>
              </a:rPr>
              <a:t>ảnh</a:t>
            </a:r>
            <a:r>
              <a:rPr lang="en-US" sz="2400" dirty="0">
                <a:solidFill>
                  <a:srgbClr val="000000"/>
                </a:solidFill>
                <a:latin typeface="Times New Roman"/>
                <a:ea typeface="Calibri"/>
              </a:rPr>
              <a:t> con </a:t>
            </a:r>
            <a:r>
              <a:rPr lang="en-US" sz="2400" dirty="0" err="1">
                <a:solidFill>
                  <a:srgbClr val="000000"/>
                </a:solidFill>
                <a:latin typeface="Times New Roman"/>
                <a:ea typeface="Calibri"/>
              </a:rPr>
              <a:t>thuyền</a:t>
            </a:r>
            <a:r>
              <a:rPr lang="en-US" sz="2400" dirty="0">
                <a:solidFill>
                  <a:srgbClr val="000000"/>
                </a:solidFill>
                <a:latin typeface="Times New Roman"/>
                <a:ea typeface="Calibri"/>
              </a:rPr>
              <a:t>, </a:t>
            </a:r>
            <a:r>
              <a:rPr lang="en-US" sz="2400" dirty="0" err="1">
                <a:solidFill>
                  <a:srgbClr val="000000"/>
                </a:solidFill>
                <a:latin typeface="Times New Roman"/>
                <a:ea typeface="Calibri"/>
              </a:rPr>
              <a:t>ruộng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bậc</a:t>
            </a:r>
            <a:r>
              <a:rPr lang="en-US" sz="2400" dirty="0">
                <a:solidFill>
                  <a:srgbClr val="000000"/>
                </a:solidFill>
                <a:latin typeface="Times New Roman"/>
                <a:ea typeface="Calibri"/>
              </a:rPr>
              <a:t> thang, </a:t>
            </a:r>
            <a:r>
              <a:rPr lang="en-US" sz="2400" dirty="0" err="1">
                <a:solidFill>
                  <a:srgbClr val="000000"/>
                </a:solidFill>
                <a:latin typeface="Times New Roman"/>
                <a:ea typeface="Calibri"/>
              </a:rPr>
              <a:t>đồi</a:t>
            </a:r>
            <a:r>
              <a:rPr lang="en-US" sz="2400" dirty="0">
                <a:solidFill>
                  <a:srgbClr val="000000"/>
                </a:solidFill>
                <a:latin typeface="Times New Roman"/>
                <a:ea typeface="Calibri"/>
              </a:rPr>
              <a:t> </a:t>
            </a:r>
            <a:r>
              <a:rPr lang="en-US" sz="2400" dirty="0" err="1">
                <a:solidFill>
                  <a:srgbClr val="000000"/>
                </a:solidFill>
                <a:latin typeface="Times New Roman"/>
                <a:ea typeface="Calibri"/>
              </a:rPr>
              <a:t>chè</a:t>
            </a:r>
            <a:r>
              <a:rPr lang="en-US" sz="2400" dirty="0">
                <a:solidFill>
                  <a:srgbClr val="000000"/>
                </a:solidFill>
                <a:latin typeface="Times New Roman"/>
                <a:ea typeface="Calibri"/>
              </a:rPr>
              <a:t>, </a:t>
            </a:r>
            <a:r>
              <a:rPr lang="en-US" sz="2400" dirty="0" err="1">
                <a:solidFill>
                  <a:srgbClr val="000000"/>
                </a:solidFill>
                <a:latin typeface="Times New Roman"/>
                <a:ea typeface="Calibri"/>
              </a:rPr>
              <a:t>biển</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đảo</a:t>
            </a:r>
            <a:r>
              <a:rPr lang="en-US" sz="2400" dirty="0">
                <a:solidFill>
                  <a:srgbClr val="000000"/>
                </a:solidFill>
                <a:latin typeface="Times New Roman"/>
                <a:ea typeface="Calibri"/>
              </a:rPr>
              <a:t> </a:t>
            </a:r>
            <a:r>
              <a:rPr lang="en-US" sz="2400" dirty="0" err="1">
                <a:solidFill>
                  <a:srgbClr val="000000"/>
                </a:solidFill>
                <a:latin typeface="Times New Roman"/>
                <a:ea typeface="Calibri"/>
              </a:rPr>
              <a:t>thiêng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liêng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những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danh</a:t>
            </a:r>
            <a:r>
              <a:rPr lang="en-US" sz="2400" dirty="0">
                <a:solidFill>
                  <a:srgbClr val="000000"/>
                </a:solidFill>
                <a:latin typeface="Times New Roman"/>
                <a:ea typeface="Calibri"/>
              </a:rPr>
              <a:t> lam </a:t>
            </a:r>
            <a:r>
              <a:rPr lang="en-US" sz="2400" dirty="0" err="1">
                <a:solidFill>
                  <a:srgbClr val="000000"/>
                </a:solidFill>
                <a:latin typeface="Times New Roman"/>
                <a:ea typeface="Calibri"/>
              </a:rPr>
              <a:t>thắng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cảnh</a:t>
            </a:r>
            <a:r>
              <a:rPr lang="en-US" sz="2400" dirty="0">
                <a:solidFill>
                  <a:srgbClr val="000000"/>
                </a:solidFill>
                <a:latin typeface="Times New Roman"/>
                <a:ea typeface="Calibri"/>
              </a:rPr>
              <a:t>… </a:t>
            </a:r>
            <a:r>
              <a:rPr lang="en-US" sz="2400" dirty="0" err="1">
                <a:solidFill>
                  <a:srgbClr val="000000"/>
                </a:solidFill>
                <a:latin typeface="Times New Roman"/>
                <a:ea typeface="Calibri"/>
              </a:rPr>
              <a:t>Và</a:t>
            </a:r>
            <a:r>
              <a:rPr lang="en-US" sz="2400" dirty="0">
                <a:solidFill>
                  <a:srgbClr val="000000"/>
                </a:solidFill>
                <a:latin typeface="Times New Roman"/>
                <a:ea typeface="Calibri"/>
              </a:rPr>
              <a:t> </a:t>
            </a:r>
            <a:r>
              <a:rPr lang="en-US" sz="2400" dirty="0" err="1">
                <a:solidFill>
                  <a:srgbClr val="000000"/>
                </a:solidFill>
                <a:latin typeface="Times New Roman"/>
                <a:ea typeface="Calibri"/>
              </a:rPr>
              <a:t>hôm</a:t>
            </a:r>
            <a:r>
              <a:rPr lang="en-US" sz="2400" dirty="0">
                <a:solidFill>
                  <a:srgbClr val="000000"/>
                </a:solidFill>
                <a:latin typeface="Times New Roman"/>
                <a:ea typeface="Calibri"/>
              </a:rPr>
              <a:t> nay, </a:t>
            </a:r>
            <a:r>
              <a:rPr lang="en-US" sz="2400" dirty="0" err="1">
                <a:solidFill>
                  <a:srgbClr val="000000"/>
                </a:solidFill>
                <a:latin typeface="Times New Roman"/>
                <a:ea typeface="Calibri"/>
              </a:rPr>
              <a:t>chúng</a:t>
            </a:r>
            <a:r>
              <a:rPr lang="en-US" sz="2400" dirty="0">
                <a:solidFill>
                  <a:srgbClr val="000000"/>
                </a:solidFill>
                <a:latin typeface="Times New Roman"/>
                <a:ea typeface="Calibri"/>
              </a:rPr>
              <a:t> ta </a:t>
            </a:r>
            <a:r>
              <a:rPr lang="en-US" sz="2400" dirty="0" err="1">
                <a:solidFill>
                  <a:srgbClr val="000000"/>
                </a:solidFill>
                <a:latin typeface="Times New Roman"/>
                <a:ea typeface="Calibri"/>
              </a:rPr>
              <a:t>phải</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cám</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tác</a:t>
            </a:r>
            <a:r>
              <a:rPr lang="en-US" sz="2400" dirty="0">
                <a:solidFill>
                  <a:srgbClr val="000000"/>
                </a:solidFill>
                <a:latin typeface="Times New Roman"/>
                <a:ea typeface="Calibri"/>
              </a:rPr>
              <a:t> </a:t>
            </a:r>
            <a:r>
              <a:rPr lang="vi-VN" sz="2400" dirty="0">
                <a:solidFill>
                  <a:srgbClr val="000000"/>
                </a:solidFill>
                <a:latin typeface="Times New Roman"/>
                <a:ea typeface="Calibri"/>
              </a:rPr>
              <a:t>giả</a:t>
            </a:r>
            <a:r>
              <a:rPr lang="en-US" sz="2400" dirty="0">
                <a:solidFill>
                  <a:srgbClr val="000000"/>
                </a:solidFill>
                <a:latin typeface="Times New Roman"/>
                <a:ea typeface="Calibri"/>
              </a:rPr>
              <a:t> </a:t>
            </a:r>
            <a:r>
              <a:rPr lang="en-US" sz="2400" dirty="0" err="1">
                <a:solidFill>
                  <a:srgbClr val="000000"/>
                </a:solidFill>
                <a:latin typeface="Times New Roman"/>
                <a:ea typeface="Calibri"/>
              </a:rPr>
              <a:t>của</a:t>
            </a:r>
            <a:r>
              <a:rPr lang="en-US" sz="2400" dirty="0">
                <a:solidFill>
                  <a:srgbClr val="000000"/>
                </a:solidFill>
                <a:latin typeface="Times New Roman"/>
                <a:ea typeface="Calibri"/>
              </a:rPr>
              <a:t> </a:t>
            </a:r>
            <a:r>
              <a:rPr lang="en-US" sz="2400" dirty="0" err="1">
                <a:solidFill>
                  <a:srgbClr val="000000"/>
                </a:solidFill>
                <a:latin typeface="Times New Roman"/>
                <a:ea typeface="Calibri"/>
              </a:rPr>
              <a:t>bộ</a:t>
            </a:r>
            <a:r>
              <a:rPr lang="en-US" sz="2400" dirty="0">
                <a:solidFill>
                  <a:srgbClr val="000000"/>
                </a:solidFill>
                <a:latin typeface="Times New Roman"/>
                <a:ea typeface="Calibri"/>
              </a:rPr>
              <a:t> </a:t>
            </a:r>
            <a:r>
              <a:rPr lang="en-US" sz="2400" dirty="0" err="1">
                <a:solidFill>
                  <a:srgbClr val="000000"/>
                </a:solidFill>
                <a:latin typeface="Times New Roman"/>
                <a:ea typeface="Calibri"/>
              </a:rPr>
              <a:t>sách</a:t>
            </a:r>
            <a:r>
              <a:rPr lang="en-US" sz="2400" dirty="0">
                <a:solidFill>
                  <a:srgbClr val="000000"/>
                </a:solidFill>
                <a:latin typeface="Times New Roman"/>
                <a:ea typeface="Calibri"/>
              </a:rPr>
              <a:t> </a:t>
            </a:r>
            <a:r>
              <a:rPr lang="en-US" sz="2400" dirty="0" err="1">
                <a:solidFill>
                  <a:srgbClr val="000000"/>
                </a:solidFill>
                <a:latin typeface="Times New Roman"/>
                <a:ea typeface="Calibri"/>
              </a:rPr>
              <a:t>giáo</a:t>
            </a:r>
            <a:r>
              <a:rPr lang="en-US" sz="2400" dirty="0">
                <a:solidFill>
                  <a:srgbClr val="000000"/>
                </a:solidFill>
                <a:latin typeface="Times New Roman"/>
                <a:ea typeface="Calibri"/>
              </a:rPr>
              <a:t> khoa </a:t>
            </a:r>
            <a:r>
              <a:rPr lang="en-US" sz="2400" dirty="0" err="1">
                <a:solidFill>
                  <a:srgbClr val="000000"/>
                </a:solidFill>
                <a:latin typeface="Times New Roman"/>
                <a:ea typeface="Calibri"/>
              </a:rPr>
              <a:t>Kết</a:t>
            </a:r>
            <a:r>
              <a:rPr lang="en-US" sz="2400" dirty="0">
                <a:solidFill>
                  <a:srgbClr val="000000"/>
                </a:solidFill>
                <a:latin typeface="Times New Roman"/>
                <a:ea typeface="Calibri"/>
              </a:rPr>
              <a:t> </a:t>
            </a:r>
            <a:r>
              <a:rPr lang="en-US" sz="2400" dirty="0" err="1">
                <a:solidFill>
                  <a:srgbClr val="000000"/>
                </a:solidFill>
                <a:latin typeface="Times New Roman"/>
                <a:ea typeface="Calibri"/>
              </a:rPr>
              <a:t>nối</a:t>
            </a:r>
            <a:r>
              <a:rPr lang="en-US" sz="2400" dirty="0">
                <a:solidFill>
                  <a:srgbClr val="000000"/>
                </a:solidFill>
                <a:latin typeface="Times New Roman"/>
                <a:ea typeface="Calibri"/>
              </a:rPr>
              <a:t> tri </a:t>
            </a:r>
            <a:r>
              <a:rPr lang="en-US" sz="2400" dirty="0" err="1">
                <a:solidFill>
                  <a:srgbClr val="000000"/>
                </a:solidFill>
                <a:latin typeface="Times New Roman"/>
                <a:ea typeface="Calibri"/>
              </a:rPr>
              <a:t>thức</a:t>
            </a:r>
            <a:r>
              <a:rPr lang="en-US" sz="2400" dirty="0">
                <a:solidFill>
                  <a:srgbClr val="000000"/>
                </a:solidFill>
                <a:latin typeface="Times New Roman"/>
                <a:ea typeface="Calibri"/>
              </a:rPr>
              <a:t> </a:t>
            </a:r>
            <a:r>
              <a:rPr lang="en-US" sz="2400" dirty="0" err="1">
                <a:solidFill>
                  <a:srgbClr val="000000"/>
                </a:solidFill>
                <a:latin typeface="Times New Roman"/>
                <a:ea typeface="Calibri"/>
              </a:rPr>
              <a:t>với</a:t>
            </a:r>
            <a:r>
              <a:rPr lang="en-US" sz="2400" dirty="0">
                <a:solidFill>
                  <a:srgbClr val="000000"/>
                </a:solidFill>
                <a:latin typeface="Times New Roman"/>
                <a:ea typeface="Calibri"/>
              </a:rPr>
              <a:t> </a:t>
            </a:r>
            <a:r>
              <a:rPr lang="en-US" sz="2400" dirty="0" err="1">
                <a:solidFill>
                  <a:srgbClr val="000000"/>
                </a:solidFill>
                <a:latin typeface="Times New Roman"/>
                <a:ea typeface="Calibri"/>
              </a:rPr>
              <a:t>cuộc</a:t>
            </a:r>
            <a:r>
              <a:rPr lang="en-US" sz="2400" dirty="0">
                <a:solidFill>
                  <a:srgbClr val="000000"/>
                </a:solidFill>
                <a:latin typeface="Times New Roman"/>
                <a:ea typeface="Calibri"/>
              </a:rPr>
              <a:t> </a:t>
            </a:r>
            <a:r>
              <a:rPr lang="en-US" sz="2400" dirty="0" err="1">
                <a:solidFill>
                  <a:srgbClr val="000000"/>
                </a:solidFill>
                <a:latin typeface="Times New Roman"/>
                <a:ea typeface="Calibri"/>
              </a:rPr>
              <a:t>sống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vì</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tác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giả</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đã</a:t>
            </a:r>
            <a:r>
              <a:rPr lang="en-US" sz="2400" dirty="0">
                <a:solidFill>
                  <a:srgbClr val="000000"/>
                </a:solidFill>
                <a:latin typeface="Times New Roman"/>
                <a:ea typeface="Calibri"/>
              </a:rPr>
              <a:t> </a:t>
            </a:r>
            <a:r>
              <a:rPr lang="en-US" sz="2400" dirty="0" err="1">
                <a:solidFill>
                  <a:srgbClr val="000000"/>
                </a:solidFill>
                <a:latin typeface="Times New Roman"/>
                <a:ea typeface="Calibri"/>
              </a:rPr>
              <a:t>dành</a:t>
            </a:r>
            <a:r>
              <a:rPr lang="en-US" sz="2400" dirty="0">
                <a:solidFill>
                  <a:srgbClr val="000000"/>
                </a:solidFill>
                <a:latin typeface="Times New Roman"/>
                <a:ea typeface="Calibri"/>
              </a:rPr>
              <a:t> </a:t>
            </a:r>
            <a:r>
              <a:rPr lang="en-US" sz="2400" dirty="0" err="1">
                <a:solidFill>
                  <a:srgbClr val="000000"/>
                </a:solidFill>
                <a:latin typeface="Times New Roman"/>
                <a:ea typeface="Calibri"/>
              </a:rPr>
              <a:t>riêng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một</a:t>
            </a:r>
            <a:r>
              <a:rPr lang="en-US" sz="2400" dirty="0">
                <a:solidFill>
                  <a:srgbClr val="000000"/>
                </a:solidFill>
                <a:latin typeface="Times New Roman"/>
                <a:ea typeface="Calibri"/>
              </a:rPr>
              <a:t> </a:t>
            </a:r>
            <a:r>
              <a:rPr lang="en-US" sz="2400" dirty="0" err="1">
                <a:solidFill>
                  <a:srgbClr val="000000"/>
                </a:solidFill>
                <a:latin typeface="Times New Roman"/>
                <a:ea typeface="Calibri"/>
              </a:rPr>
              <a:t>chủ</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đề</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để</a:t>
            </a:r>
            <a:r>
              <a:rPr lang="en-US" sz="2400" dirty="0">
                <a:solidFill>
                  <a:srgbClr val="000000"/>
                </a:solidFill>
                <a:latin typeface="Times New Roman"/>
                <a:ea typeface="Calibri"/>
              </a:rPr>
              <a:t> </a:t>
            </a:r>
            <a:r>
              <a:rPr lang="en-US" sz="2400" dirty="0" err="1">
                <a:solidFill>
                  <a:srgbClr val="000000"/>
                </a:solidFill>
                <a:latin typeface="Times New Roman"/>
                <a:ea typeface="Calibri"/>
              </a:rPr>
              <a:t>kết</a:t>
            </a:r>
            <a:r>
              <a:rPr lang="en-US" sz="2400" dirty="0">
                <a:solidFill>
                  <a:srgbClr val="000000"/>
                </a:solidFill>
                <a:latin typeface="Times New Roman"/>
                <a:ea typeface="Calibri"/>
              </a:rPr>
              <a:t> </a:t>
            </a:r>
            <a:r>
              <a:rPr lang="en-US" sz="2400" dirty="0" err="1">
                <a:solidFill>
                  <a:srgbClr val="000000"/>
                </a:solidFill>
                <a:latin typeface="Times New Roman"/>
                <a:ea typeface="Calibri"/>
              </a:rPr>
              <a:t>nối</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em</a:t>
            </a:r>
            <a:r>
              <a:rPr lang="en-US" sz="2400" dirty="0">
                <a:solidFill>
                  <a:srgbClr val="000000"/>
                </a:solidFill>
                <a:latin typeface="Times New Roman"/>
                <a:ea typeface="Calibri"/>
              </a:rPr>
              <a:t> </a:t>
            </a:r>
            <a:r>
              <a:rPr lang="en-US" sz="2400" dirty="0" err="1">
                <a:solidFill>
                  <a:srgbClr val="000000"/>
                </a:solidFill>
                <a:latin typeface="Times New Roman"/>
                <a:ea typeface="Calibri"/>
              </a:rPr>
              <a:t>với</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các</a:t>
            </a:r>
            <a:r>
              <a:rPr lang="en-US" sz="2400" dirty="0">
                <a:solidFill>
                  <a:srgbClr val="000000"/>
                </a:solidFill>
                <a:latin typeface="Times New Roman"/>
                <a:ea typeface="Calibri"/>
              </a:rPr>
              <a:t> </a:t>
            </a:r>
            <a:r>
              <a:rPr lang="en-US" sz="2400" dirty="0" err="1">
                <a:solidFill>
                  <a:srgbClr val="000000"/>
                </a:solidFill>
                <a:latin typeface="Times New Roman"/>
                <a:ea typeface="Calibri"/>
              </a:rPr>
              <a:t>miền</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đất</a:t>
            </a:r>
            <a:r>
              <a:rPr lang="en-US" sz="2400" dirty="0">
                <a:solidFill>
                  <a:srgbClr val="000000"/>
                </a:solidFill>
                <a:latin typeface="Times New Roman"/>
                <a:ea typeface="Calibri"/>
              </a:rPr>
              <a:t> </a:t>
            </a:r>
            <a:r>
              <a:rPr lang="en-US" sz="2400" dirty="0" err="1">
                <a:solidFill>
                  <a:srgbClr val="000000"/>
                </a:solidFill>
                <a:latin typeface="Times New Roman"/>
                <a:ea typeface="Calibri"/>
              </a:rPr>
              <a:t>gần</a:t>
            </a:r>
            <a:r>
              <a:rPr lang="en-US" sz="2400" dirty="0">
                <a:solidFill>
                  <a:srgbClr val="000000"/>
                </a:solidFill>
                <a:latin typeface="Times New Roman"/>
                <a:ea typeface="Calibri"/>
              </a:rPr>
              <a:t> </a:t>
            </a:r>
            <a:r>
              <a:rPr lang="en-US" sz="2400" dirty="0" err="1">
                <a:solidFill>
                  <a:srgbClr val="000000"/>
                </a:solidFill>
                <a:latin typeface="Times New Roman"/>
                <a:ea typeface="Calibri"/>
              </a:rPr>
              <a:t>xa</a:t>
            </a:r>
            <a:r>
              <a:rPr lang="en-US" sz="2400" dirty="0">
                <a:solidFill>
                  <a:srgbClr val="000000"/>
                </a:solidFill>
                <a:latin typeface="Times New Roman"/>
                <a:ea typeface="Calibri"/>
              </a:rPr>
              <a:t> </a:t>
            </a:r>
            <a:r>
              <a:rPr lang="en-US" sz="2400" dirty="0" err="1">
                <a:solidFill>
                  <a:srgbClr val="000000"/>
                </a:solidFill>
                <a:latin typeface="Times New Roman"/>
                <a:ea typeface="Calibri"/>
              </a:rPr>
              <a:t>của</a:t>
            </a:r>
            <a:r>
              <a:rPr lang="en-US" sz="2400" dirty="0">
                <a:solidFill>
                  <a:srgbClr val="000000"/>
                </a:solidFill>
                <a:latin typeface="Times New Roman"/>
                <a:ea typeface="Calibri"/>
              </a:rPr>
              <a:t> </a:t>
            </a:r>
            <a:r>
              <a:rPr lang="en-US" sz="2400" dirty="0" err="1">
                <a:solidFill>
                  <a:srgbClr val="000000"/>
                </a:solidFill>
                <a:latin typeface="Times New Roman"/>
                <a:ea typeface="Calibri"/>
              </a:rPr>
              <a:t>quê</a:t>
            </a:r>
            <a:r>
              <a:rPr lang="en-US" sz="2400" dirty="0">
                <a:solidFill>
                  <a:srgbClr val="000000"/>
                </a:solidFill>
                <a:latin typeface="Times New Roman"/>
                <a:ea typeface="Calibri"/>
              </a:rPr>
              <a:t> </a:t>
            </a:r>
            <a:r>
              <a:rPr lang="en-US" sz="2400" dirty="0" err="1">
                <a:solidFill>
                  <a:srgbClr val="000000"/>
                </a:solidFill>
                <a:latin typeface="Times New Roman"/>
                <a:ea typeface="Calibri"/>
              </a:rPr>
              <a:t>hương</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đất</a:t>
            </a:r>
            <a:r>
              <a:rPr lang="en-US" sz="2400" dirty="0">
                <a:solidFill>
                  <a:srgbClr val="000000"/>
                </a:solidFill>
                <a:latin typeface="Times New Roman"/>
                <a:ea typeface="Calibri"/>
              </a:rPr>
              <a:t> </a:t>
            </a:r>
            <a:r>
              <a:rPr lang="en-US" sz="2400" dirty="0" err="1">
                <a:solidFill>
                  <a:srgbClr val="000000"/>
                </a:solidFill>
                <a:latin typeface="Times New Roman"/>
                <a:ea typeface="Calibri"/>
              </a:rPr>
              <a:t>nước</a:t>
            </a:r>
            <a:r>
              <a:rPr lang="en-US" sz="2400" dirty="0">
                <a:solidFill>
                  <a:srgbClr val="000000"/>
                </a:solidFill>
                <a:latin typeface="Times New Roman"/>
                <a:ea typeface="Calibri"/>
              </a:rPr>
              <a:t> </a:t>
            </a:r>
            <a:r>
              <a:rPr lang="en-US" sz="2400" dirty="0" err="1">
                <a:solidFill>
                  <a:srgbClr val="000000"/>
                </a:solidFill>
                <a:latin typeface="Times New Roman"/>
                <a:ea typeface="Calibri"/>
              </a:rPr>
              <a:t>mình</a:t>
            </a:r>
            <a:r>
              <a:rPr lang="en-US" sz="2400" dirty="0">
                <a:solidFill>
                  <a:srgbClr val="000000"/>
                </a:solidFill>
                <a:latin typeface="Times New Roman"/>
                <a:ea typeface="Calibri"/>
              </a:rPr>
              <a:t>. </a:t>
            </a:r>
            <a:r>
              <a:rPr lang="en-US" sz="2400" dirty="0" err="1">
                <a:solidFill>
                  <a:srgbClr val="000000"/>
                </a:solidFill>
                <a:latin typeface="Times New Roman"/>
                <a:ea typeface="Calibri"/>
              </a:rPr>
              <a:t>Chủ</a:t>
            </a:r>
            <a:r>
              <a:rPr lang="en-US" sz="2400" dirty="0">
                <a:solidFill>
                  <a:srgbClr val="000000"/>
                </a:solidFill>
                <a:latin typeface="Times New Roman"/>
                <a:ea typeface="Calibri"/>
              </a:rPr>
              <a:t> </a:t>
            </a:r>
            <a:r>
              <a:rPr lang="en-US" sz="2400" dirty="0" err="1">
                <a:solidFill>
                  <a:srgbClr val="000000"/>
                </a:solidFill>
                <a:latin typeface="Times New Roman"/>
                <a:ea typeface="Calibri"/>
              </a:rPr>
              <a:t>đề</a:t>
            </a:r>
            <a:r>
              <a:rPr lang="en-US" sz="2400" dirty="0">
                <a:solidFill>
                  <a:srgbClr val="000000"/>
                </a:solidFill>
                <a:latin typeface="Times New Roman"/>
                <a:ea typeface="Calibri"/>
              </a:rPr>
              <a:t> </a:t>
            </a:r>
            <a:r>
              <a:rPr lang="en-US" sz="2400" dirty="0" err="1">
                <a:solidFill>
                  <a:srgbClr val="000000"/>
                </a:solidFill>
                <a:latin typeface="Times New Roman"/>
                <a:ea typeface="Calibri"/>
              </a:rPr>
              <a:t>có</a:t>
            </a:r>
            <a:r>
              <a:rPr lang="en-US" sz="2400" dirty="0">
                <a:solidFill>
                  <a:srgbClr val="000000"/>
                </a:solidFill>
                <a:latin typeface="Times New Roman"/>
                <a:ea typeface="Calibri"/>
              </a:rPr>
              <a:t> </a:t>
            </a:r>
            <a:r>
              <a:rPr lang="en-US" sz="2400" dirty="0" err="1">
                <a:solidFill>
                  <a:srgbClr val="000000"/>
                </a:solidFill>
                <a:latin typeface="Times New Roman"/>
                <a:ea typeface="Calibri"/>
              </a:rPr>
              <a:t>tên</a:t>
            </a:r>
            <a:r>
              <a:rPr lang="en-US" sz="2400" dirty="0">
                <a:solidFill>
                  <a:srgbClr val="000000"/>
                </a:solidFill>
                <a:latin typeface="Times New Roman"/>
                <a:ea typeface="Calibri"/>
              </a:rPr>
              <a:t>…</a:t>
            </a:r>
            <a:endParaRPr lang="en-US" sz="2400" dirty="0">
              <a:solidFill>
                <a:prstClr val="black"/>
              </a:solidFill>
            </a:endParaRPr>
          </a:p>
        </p:txBody>
      </p:sp>
    </p:spTree>
    <p:extLst>
      <p:ext uri="{BB962C8B-B14F-4D97-AF65-F5344CB8AC3E}">
        <p14:creationId xmlns:p14="http://schemas.microsoft.com/office/powerpoint/2010/main" val="2049286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1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ppt_x</p:attrName>
                                        </p:attrNameLst>
                                      </p:cBhvr>
                                      <p:tavLst>
                                        <p:tav tm="0">
                                          <p:val>
                                            <p:strVal val="#ppt_x+#ppt_w*1.125000"/>
                                          </p:val>
                                        </p:tav>
                                        <p:tav tm="100000">
                                          <p:val>
                                            <p:strVal val="#ppt_x"/>
                                          </p:val>
                                        </p:tav>
                                      </p:tavLst>
                                    </p:anim>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
            <a:ext cx="8250241" cy="6078132"/>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564387" y="1416707"/>
            <a:ext cx="6169639" cy="2308324"/>
          </a:xfrm>
          <a:prstGeom prst="rect">
            <a:avLst/>
          </a:prstGeom>
          <a:noFill/>
        </p:spPr>
        <p:txBody>
          <a:bodyPr wrap="none" lIns="91310" tIns="45718" rIns="91310" bIns="45718" rtlCol="0">
            <a:spAutoFit/>
          </a:bodyPr>
          <a:lstStyle/>
          <a:p>
            <a:pPr algn="ctr"/>
            <a:r>
              <a:rPr lang="en-US" sz="7200" dirty="0">
                <a:solidFill>
                  <a:prstClr val="white"/>
                </a:solidFill>
                <a:latin typeface="Times New Roman" pitchFamily="18" charset="0"/>
                <a:cs typeface="Times New Roman" pitchFamily="18" charset="0"/>
              </a:rPr>
              <a:t>HÌNH THÀNH </a:t>
            </a:r>
          </a:p>
          <a:p>
            <a:pPr algn="ctr"/>
            <a:r>
              <a:rPr lang="en-US" sz="7200" dirty="0">
                <a:solidFill>
                  <a:prstClr val="white"/>
                </a:solidFill>
                <a:latin typeface="Times New Roman" pitchFamily="18" charset="0"/>
                <a:cs typeface="Times New Roman" pitchFamily="18" charset="0"/>
              </a:rPr>
              <a:t>KIẾN THỨC</a:t>
            </a:r>
          </a:p>
        </p:txBody>
      </p:sp>
    </p:spTree>
    <p:extLst>
      <p:ext uri="{BB962C8B-B14F-4D97-AF65-F5344CB8AC3E}">
        <p14:creationId xmlns:p14="http://schemas.microsoft.com/office/powerpoint/2010/main" val="3176531006"/>
      </p:ext>
    </p:extLst>
  </p:cSld>
  <p:clrMapOvr>
    <a:masterClrMapping/>
  </p:clrMapOvr>
  <p:transition spd="slow" advTm="3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1110820" y="871732"/>
            <a:ext cx="10950934" cy="5454150"/>
            <a:chOff x="6060000" y="2563950"/>
            <a:chExt cx="3805902" cy="3259751"/>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000" y="2898052"/>
              <a:ext cx="2139468" cy="2925649"/>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9656">
              <a:off x="7101694" y="2563950"/>
              <a:ext cx="2764208" cy="2279221"/>
            </a:xfrm>
            <a:prstGeom prst="rect">
              <a:avLst/>
            </a:prstGeom>
          </p:spPr>
        </p:pic>
        <p:sp>
          <p:nvSpPr>
            <p:cNvPr id="18" name="文本框 17"/>
            <p:cNvSpPr txBox="1"/>
            <p:nvPr/>
          </p:nvSpPr>
          <p:spPr>
            <a:xfrm>
              <a:off x="7460458" y="2807264"/>
              <a:ext cx="2131422" cy="1158866"/>
            </a:xfrm>
            <a:prstGeom prst="rect">
              <a:avLst/>
            </a:prstGeom>
            <a:noFill/>
          </p:spPr>
          <p:txBody>
            <a:bodyPr wrap="square" rtlCol="0">
              <a:spAutoFit/>
            </a:bodyPr>
            <a:lstStyle/>
            <a:p>
              <a:pPr algn="ctr"/>
              <a:r>
                <a:rPr lang="en-US" altLang="zh-CN" sz="6000" dirty="0">
                  <a:latin typeface="Times New Roman" pitchFamily="18" charset="0"/>
                  <a:ea typeface="华康海报体W12" panose="040B0C09000000000000" pitchFamily="81" charset="-122"/>
                  <a:cs typeface="Times New Roman" pitchFamily="18" charset="0"/>
                </a:rPr>
                <a:t>I. </a:t>
              </a:r>
              <a:r>
                <a:rPr lang="en-US" altLang="zh-CN" sz="6000" dirty="0" err="1">
                  <a:latin typeface="Times New Roman" pitchFamily="18" charset="0"/>
                  <a:ea typeface="华康海报体W12" panose="040B0C09000000000000" pitchFamily="81" charset="-122"/>
                  <a:cs typeface="Times New Roman" pitchFamily="18" charset="0"/>
                </a:rPr>
                <a:t>Tìm</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hiểu</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giới</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thiệu</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bài</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học</a:t>
              </a:r>
              <a:r>
                <a:rPr lang="en-US" altLang="zh-CN" sz="6000" dirty="0">
                  <a:latin typeface="Times New Roman" pitchFamily="18" charset="0"/>
                  <a:ea typeface="华康海报体W12" panose="040B0C09000000000000" pitchFamily="81" charset="-122"/>
                  <a:cs typeface="Times New Roman" pitchFamily="18" charset="0"/>
                </a:rPr>
                <a:t> </a:t>
              </a:r>
              <a:endParaRPr lang="zh-CN" altLang="en-US" sz="6000" dirty="0">
                <a:latin typeface="Times New Roman" pitchFamily="18" charset="0"/>
                <a:ea typeface="华康海报体W12" panose="040B0C09000000000000" pitchFamily="81" charset="-122"/>
                <a:cs typeface="Times New Roman" pitchFamily="18" charset="0"/>
              </a:endParaRPr>
            </a:p>
          </p:txBody>
        </p: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98" y="396587"/>
            <a:ext cx="1663545" cy="1517876"/>
          </a:xfrm>
          <a:prstGeom prst="rect">
            <a:avLst/>
          </a:prstGeom>
        </p:spPr>
      </p:pic>
    </p:spTree>
    <p:extLst>
      <p:ext uri="{BB962C8B-B14F-4D97-AF65-F5344CB8AC3E}">
        <p14:creationId xmlns:p14="http://schemas.microsoft.com/office/powerpoint/2010/main" val="160269663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任意多边形 13"/>
          <p:cNvSpPr/>
          <p:nvPr/>
        </p:nvSpPr>
        <p:spPr>
          <a:xfrm>
            <a:off x="1269567" y="2652444"/>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 fmla="*/ 7832 w 587682"/>
              <a:gd name="connsiteY0" fmla="*/ 178850 h 475048"/>
              <a:gd name="connsiteX1" fmla="*/ 94600 w 587682"/>
              <a:gd name="connsiteY1" fmla="*/ 55373 h 475048"/>
              <a:gd name="connsiteX2" fmla="*/ 301508 w 587682"/>
              <a:gd name="connsiteY2" fmla="*/ 8652 h 475048"/>
              <a:gd name="connsiteX3" fmla="*/ 434997 w 587682"/>
              <a:gd name="connsiteY3" fmla="*/ 1977 h 475048"/>
              <a:gd name="connsiteX4" fmla="*/ 531777 w 587682"/>
              <a:gd name="connsiteY4" fmla="*/ 32012 h 475048"/>
              <a:gd name="connsiteX5" fmla="*/ 581835 w 587682"/>
              <a:gd name="connsiteY5" fmla="*/ 132129 h 475048"/>
              <a:gd name="connsiteX6" fmla="*/ 581835 w 587682"/>
              <a:gd name="connsiteY6" fmla="*/ 262281 h 475048"/>
              <a:gd name="connsiteX7" fmla="*/ 538451 w 587682"/>
              <a:gd name="connsiteY7" fmla="*/ 385758 h 475048"/>
              <a:gd name="connsiteX8" fmla="*/ 354904 w 587682"/>
              <a:gd name="connsiteY8" fmla="*/ 465852 h 475048"/>
              <a:gd name="connsiteX9" fmla="*/ 117961 w 587682"/>
              <a:gd name="connsiteY9" fmla="*/ 465852 h 475048"/>
              <a:gd name="connsiteX10" fmla="*/ 37867 w 587682"/>
              <a:gd name="connsiteY10" fmla="*/ 399107 h 475048"/>
              <a:gd name="connsiteX11" fmla="*/ 1158 w 587682"/>
              <a:gd name="connsiteY11" fmla="*/ 278967 h 475048"/>
              <a:gd name="connsiteX12" fmla="*/ 7832 w 587682"/>
              <a:gd name="connsiteY12" fmla="*/ 178850 h 4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dirty="0">
              <a:solidFill>
                <a:prstClr val="white"/>
              </a:solidFill>
            </a:endParaRPr>
          </a:p>
        </p:txBody>
      </p:sp>
      <p:sp>
        <p:nvSpPr>
          <p:cNvPr id="15" name="任意多边形 14"/>
          <p:cNvSpPr/>
          <p:nvPr/>
        </p:nvSpPr>
        <p:spPr>
          <a:xfrm>
            <a:off x="1301592" y="3167580"/>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 fmla="*/ 7832 w 587682"/>
              <a:gd name="connsiteY0" fmla="*/ 178850 h 475048"/>
              <a:gd name="connsiteX1" fmla="*/ 94600 w 587682"/>
              <a:gd name="connsiteY1" fmla="*/ 55373 h 475048"/>
              <a:gd name="connsiteX2" fmla="*/ 301508 w 587682"/>
              <a:gd name="connsiteY2" fmla="*/ 8652 h 475048"/>
              <a:gd name="connsiteX3" fmla="*/ 434997 w 587682"/>
              <a:gd name="connsiteY3" fmla="*/ 1977 h 475048"/>
              <a:gd name="connsiteX4" fmla="*/ 531777 w 587682"/>
              <a:gd name="connsiteY4" fmla="*/ 32012 h 475048"/>
              <a:gd name="connsiteX5" fmla="*/ 581835 w 587682"/>
              <a:gd name="connsiteY5" fmla="*/ 132129 h 475048"/>
              <a:gd name="connsiteX6" fmla="*/ 581835 w 587682"/>
              <a:gd name="connsiteY6" fmla="*/ 262281 h 475048"/>
              <a:gd name="connsiteX7" fmla="*/ 538451 w 587682"/>
              <a:gd name="connsiteY7" fmla="*/ 385758 h 475048"/>
              <a:gd name="connsiteX8" fmla="*/ 354904 w 587682"/>
              <a:gd name="connsiteY8" fmla="*/ 465852 h 475048"/>
              <a:gd name="connsiteX9" fmla="*/ 117961 w 587682"/>
              <a:gd name="connsiteY9" fmla="*/ 465852 h 475048"/>
              <a:gd name="connsiteX10" fmla="*/ 37867 w 587682"/>
              <a:gd name="connsiteY10" fmla="*/ 399107 h 475048"/>
              <a:gd name="connsiteX11" fmla="*/ 1158 w 587682"/>
              <a:gd name="connsiteY11" fmla="*/ 278967 h 475048"/>
              <a:gd name="connsiteX12" fmla="*/ 7832 w 587682"/>
              <a:gd name="connsiteY12" fmla="*/ 178850 h 4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C44F"/>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dirty="0">
              <a:solidFill>
                <a:prstClr val="white"/>
              </a:solidFill>
            </a:endParaRPr>
          </a:p>
        </p:txBody>
      </p:sp>
      <p:sp>
        <p:nvSpPr>
          <p:cNvPr id="16" name="任意多边形 15"/>
          <p:cNvSpPr/>
          <p:nvPr/>
        </p:nvSpPr>
        <p:spPr>
          <a:xfrm>
            <a:off x="1337648" y="3658296"/>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 fmla="*/ 7832 w 587682"/>
              <a:gd name="connsiteY0" fmla="*/ 178850 h 475048"/>
              <a:gd name="connsiteX1" fmla="*/ 94600 w 587682"/>
              <a:gd name="connsiteY1" fmla="*/ 55373 h 475048"/>
              <a:gd name="connsiteX2" fmla="*/ 301508 w 587682"/>
              <a:gd name="connsiteY2" fmla="*/ 8652 h 475048"/>
              <a:gd name="connsiteX3" fmla="*/ 434997 w 587682"/>
              <a:gd name="connsiteY3" fmla="*/ 1977 h 475048"/>
              <a:gd name="connsiteX4" fmla="*/ 531777 w 587682"/>
              <a:gd name="connsiteY4" fmla="*/ 32012 h 475048"/>
              <a:gd name="connsiteX5" fmla="*/ 581835 w 587682"/>
              <a:gd name="connsiteY5" fmla="*/ 132129 h 475048"/>
              <a:gd name="connsiteX6" fmla="*/ 581835 w 587682"/>
              <a:gd name="connsiteY6" fmla="*/ 262281 h 475048"/>
              <a:gd name="connsiteX7" fmla="*/ 538451 w 587682"/>
              <a:gd name="connsiteY7" fmla="*/ 385758 h 475048"/>
              <a:gd name="connsiteX8" fmla="*/ 354904 w 587682"/>
              <a:gd name="connsiteY8" fmla="*/ 465852 h 475048"/>
              <a:gd name="connsiteX9" fmla="*/ 117961 w 587682"/>
              <a:gd name="connsiteY9" fmla="*/ 465852 h 475048"/>
              <a:gd name="connsiteX10" fmla="*/ 37867 w 587682"/>
              <a:gd name="connsiteY10" fmla="*/ 399107 h 475048"/>
              <a:gd name="connsiteX11" fmla="*/ 1158 w 587682"/>
              <a:gd name="connsiteY11" fmla="*/ 278967 h 475048"/>
              <a:gd name="connsiteX12" fmla="*/ 7832 w 587682"/>
              <a:gd name="connsiteY12" fmla="*/ 178850 h 4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048676"/>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dirty="0">
              <a:solidFill>
                <a:prstClr val="white"/>
              </a:solidFill>
            </a:endParaRPr>
          </a:p>
        </p:txBody>
      </p:sp>
      <p:sp>
        <p:nvSpPr>
          <p:cNvPr id="5" name="Rounded Rectangle 4"/>
          <p:cNvSpPr/>
          <p:nvPr/>
        </p:nvSpPr>
        <p:spPr>
          <a:xfrm>
            <a:off x="2825347" y="1312216"/>
            <a:ext cx="5650437" cy="1775599"/>
          </a:xfrm>
          <a:prstGeom prst="roundRect">
            <a:avLst/>
          </a:prstGeom>
        </p:spPr>
        <p:style>
          <a:lnRef idx="0">
            <a:schemeClr val="accent2"/>
          </a:lnRef>
          <a:fillRef idx="3">
            <a:schemeClr val="accent2"/>
          </a:fillRef>
          <a:effectRef idx="3">
            <a:schemeClr val="accent2"/>
          </a:effectRef>
          <a:fontRef idx="minor">
            <a:schemeClr val="lt1"/>
          </a:fontRef>
        </p:style>
        <p:txBody>
          <a:bodyPr lIns="91310" tIns="45718" rIns="91310" bIns="45718" spcCol="0" rtlCol="0" anchor="ctr"/>
          <a:lstStyle/>
          <a:p>
            <a:pPr algn="ctr"/>
            <a:r>
              <a:rPr lang="vi-VN" sz="2800" i="1" dirty="0">
                <a:latin typeface="+mj-lt"/>
              </a:rPr>
              <a:t>Tôi yêu cuộc đời, yêu hành tinh tôi ở yêu đến tửng góc nhỏ khắp gần xa.</a:t>
            </a:r>
            <a:endParaRPr lang="en-US" sz="2800" b="1" i="1" dirty="0">
              <a:latin typeface="+mj-lt"/>
            </a:endParaRPr>
          </a:p>
          <a:p>
            <a:pPr algn="ctr"/>
            <a:r>
              <a:rPr lang="vi-VN" sz="2800" dirty="0">
                <a:latin typeface="+mj-lt"/>
              </a:rPr>
              <a:t>(Ra-xun Gam-da-tốp)</a:t>
            </a:r>
            <a:endParaRPr lang="en-US" sz="2800" dirty="0">
              <a:latin typeface="+mj-lt"/>
            </a:endParaRPr>
          </a:p>
          <a:p>
            <a:pPr algn="ctr"/>
            <a:endParaRPr lang="en-US" sz="3200" dirty="0">
              <a:latin typeface="Times New Roman" pitchFamily="18" charset="0"/>
              <a:cs typeface="Times New Roman" pitchFamily="18" charset="0"/>
            </a:endParaRPr>
          </a:p>
        </p:txBody>
      </p:sp>
      <p:sp>
        <p:nvSpPr>
          <p:cNvPr id="6" name="Rounded Rectangular Callout 5"/>
          <p:cNvSpPr/>
          <p:nvPr/>
        </p:nvSpPr>
        <p:spPr>
          <a:xfrm>
            <a:off x="8131160" y="1643129"/>
            <a:ext cx="3716216" cy="1934307"/>
          </a:xfrm>
          <a:prstGeom prst="wedgeRoundRectCallout">
            <a:avLst>
              <a:gd name="adj1" fmla="val -83925"/>
              <a:gd name="adj2" fmla="val -3204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pPr>
            <a:r>
              <a:rPr lang="en-US" sz="2800" dirty="0" err="1">
                <a:solidFill>
                  <a:srgbClr val="000000"/>
                </a:solidFill>
                <a:latin typeface="Times New Roman"/>
                <a:ea typeface="Calibri"/>
                <a:cs typeface="Times New Roman"/>
              </a:rPr>
              <a:t>Chủ</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đề</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của</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học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là</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gì</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có</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cảm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xúc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gì</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gì</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đọc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câu</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thơ</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đề</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18" name="Rounded Rectangular Callout 17"/>
          <p:cNvSpPr/>
          <p:nvPr/>
        </p:nvSpPr>
        <p:spPr>
          <a:xfrm>
            <a:off x="872219" y="141456"/>
            <a:ext cx="3716216" cy="1934307"/>
          </a:xfrm>
          <a:prstGeom prst="wedgeRoundRectCallout">
            <a:avLst>
              <a:gd name="adj1" fmla="val 72857"/>
              <a:gd name="adj2" fmla="val -9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pPr>
            <a:r>
              <a:rPr lang="en-US" sz="2800" dirty="0" err="1">
                <a:solidFill>
                  <a:srgbClr val="000000"/>
                </a:solidFill>
                <a:latin typeface="Times New Roman"/>
                <a:ea typeface="Calibri"/>
                <a:cs typeface="Times New Roman"/>
              </a:rPr>
              <a:t>Chủ</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đề</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được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thể</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hiện</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chủ</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yếu</a:t>
            </a:r>
            <a:r>
              <a:rPr lang="en-US" sz="2800" dirty="0">
                <a:solidFill>
                  <a:srgbClr val="000000"/>
                </a:solidFill>
                <a:latin typeface="Times New Roman"/>
                <a:ea typeface="Calibri"/>
                <a:cs typeface="Times New Roman"/>
              </a:rPr>
              <a:t> qua </a:t>
            </a:r>
            <a:r>
              <a:rPr lang="en-US" sz="2800" dirty="0" err="1">
                <a:solidFill>
                  <a:srgbClr val="000000"/>
                </a:solidFill>
                <a:latin typeface="Times New Roman"/>
                <a:ea typeface="Calibri"/>
                <a:cs typeface="Times New Roman"/>
              </a:rPr>
              <a:t>thể</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loại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a:t>
            </a:r>
            <a:endParaRPr lang="en-US" sz="2000" dirty="0">
              <a:ea typeface="Calibri"/>
              <a:cs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09" y="3604825"/>
            <a:ext cx="4220939" cy="32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363" y="3658383"/>
            <a:ext cx="4994031" cy="31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ular Callout 18"/>
          <p:cNvSpPr/>
          <p:nvPr/>
        </p:nvSpPr>
        <p:spPr>
          <a:xfrm>
            <a:off x="7080739" y="3876921"/>
            <a:ext cx="3716216" cy="1934307"/>
          </a:xfrm>
          <a:prstGeom prst="wedgeRoundRectCallout">
            <a:avLst>
              <a:gd name="adj1" fmla="val -87710"/>
              <a:gd name="adj2" fmla="val -8537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pPr>
            <a:r>
              <a:rPr lang="en-US" sz="2800" dirty="0" err="1">
                <a:solidFill>
                  <a:srgbClr val="000000"/>
                </a:solidFill>
                <a:latin typeface="Times New Roman"/>
                <a:ea typeface="Calibri"/>
                <a:cs typeface="Times New Roman"/>
              </a:rPr>
              <a:t>Chủ</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đề</a:t>
            </a:r>
            <a:r>
              <a:rPr lang="en-US" sz="2800" dirty="0">
                <a:solidFill>
                  <a:srgbClr val="000000"/>
                </a:solidFill>
                <a:latin typeface="Times New Roman"/>
                <a:ea typeface="Calibri"/>
                <a:cs typeface="Times New Roman"/>
              </a:rPr>
              <a:t>: </a:t>
            </a:r>
            <a:endParaRPr lang="vi-VN" sz="2800" dirty="0">
              <a:solidFill>
                <a:srgbClr val="000000"/>
              </a:solidFill>
              <a:latin typeface="Times New Roman"/>
              <a:ea typeface="Calibri"/>
              <a:cs typeface="Times New Roman"/>
            </a:endParaRPr>
          </a:p>
          <a:p>
            <a:pPr algn="just">
              <a:lnSpc>
                <a:spcPct val="150000"/>
              </a:lnSpc>
              <a:spcAft>
                <a:spcPts val="800"/>
              </a:spcAft>
            </a:pPr>
            <a:r>
              <a:rPr lang="en-US" sz="2800" dirty="0">
                <a:solidFill>
                  <a:srgbClr val="000000"/>
                </a:solidFill>
                <a:latin typeface="Times New Roman"/>
                <a:ea typeface="Calibri"/>
                <a:cs typeface="Times New Roman"/>
              </a:rPr>
              <a:t>“</a:t>
            </a:r>
            <a:r>
              <a:rPr lang="vi-VN" sz="2800" dirty="0">
                <a:solidFill>
                  <a:srgbClr val="000000"/>
                </a:solidFill>
                <a:latin typeface="Times New Roman"/>
                <a:ea typeface="Calibri"/>
                <a:cs typeface="Times New Roman"/>
              </a:rPr>
              <a:t>Màu sắc trăm miền</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23" name="Rounded Rectangular Callout 22"/>
          <p:cNvSpPr/>
          <p:nvPr/>
        </p:nvSpPr>
        <p:spPr>
          <a:xfrm>
            <a:off x="844608" y="4042070"/>
            <a:ext cx="3716216" cy="1934307"/>
          </a:xfrm>
          <a:prstGeom prst="wedgeRoundRectCallout">
            <a:avLst>
              <a:gd name="adj1" fmla="val 31532"/>
              <a:gd name="adj2" fmla="val -110833"/>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pPr>
            <a:r>
              <a:rPr lang="en-US" sz="2800" dirty="0" err="1">
                <a:solidFill>
                  <a:srgbClr val="000000"/>
                </a:solidFill>
                <a:latin typeface="Times New Roman"/>
                <a:ea typeface="Calibri"/>
                <a:cs typeface="Times New Roman"/>
              </a:rPr>
              <a:t>Niềm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tự</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hào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xúc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động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tình</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yêu</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quê</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hương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nước</a:t>
            </a:r>
            <a:r>
              <a:rPr lang="en-US" sz="2800" dirty="0">
                <a:solidFill>
                  <a:srgbClr val="000000"/>
                </a:solidFill>
                <a:latin typeface="Times New Roman"/>
                <a:ea typeface="Calibri"/>
                <a:cs typeface="Times New Roman"/>
              </a:rPr>
              <a:t>…</a:t>
            </a:r>
            <a:endParaRPr lang="en-US" sz="2000" dirty="0">
              <a:ea typeface="Calibri"/>
              <a:cs typeface="Times New Roman"/>
            </a:endParaRPr>
          </a:p>
        </p:txBody>
      </p:sp>
      <p:sp>
        <p:nvSpPr>
          <p:cNvPr id="26" name="Rounded Rectangular Callout 25"/>
          <p:cNvSpPr/>
          <p:nvPr/>
        </p:nvSpPr>
        <p:spPr>
          <a:xfrm>
            <a:off x="7261152" y="-200904"/>
            <a:ext cx="4164451" cy="1403851"/>
          </a:xfrm>
          <a:prstGeom prst="wedgeRoundRectCallout">
            <a:avLst>
              <a:gd name="adj1" fmla="val -41022"/>
              <a:gd name="adj2" fmla="val 8856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pPr>
            <a:r>
              <a:rPr lang="en-US" sz="2800" dirty="0" err="1">
                <a:solidFill>
                  <a:srgbClr val="000000"/>
                </a:solidFill>
                <a:latin typeface="Times New Roman"/>
                <a:ea typeface="Calibri"/>
                <a:cs typeface="Times New Roman"/>
              </a:rPr>
              <a:t>Thể</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loại</a:t>
            </a:r>
            <a:r>
              <a:rPr lang="en-US" sz="2800" dirty="0">
                <a:solidFill>
                  <a:srgbClr val="000000"/>
                </a:solidFill>
                <a:latin typeface="Times New Roman"/>
                <a:ea typeface="Calibri"/>
                <a:cs typeface="Times New Roman"/>
              </a:rPr>
              <a:t>:</a:t>
            </a:r>
            <a:r>
              <a:rPr lang="vi-VN" sz="2800" dirty="0">
                <a:solidFill>
                  <a:srgbClr val="000000"/>
                </a:solidFill>
                <a:latin typeface="Times New Roman"/>
                <a:ea typeface="Calibri"/>
                <a:cs typeface="Times New Roman"/>
              </a:rPr>
              <a:t> Tùy bút, tản văn</a:t>
            </a:r>
            <a:endParaRPr lang="en-US" sz="2000" dirty="0">
              <a:ea typeface="Calibri"/>
              <a:cs typeface="Times New Roman"/>
            </a:endParaRPr>
          </a:p>
        </p:txBody>
      </p:sp>
    </p:spTree>
    <p:extLst>
      <p:ext uri="{BB962C8B-B14F-4D97-AF65-F5344CB8AC3E}">
        <p14:creationId xmlns:p14="http://schemas.microsoft.com/office/powerpoint/2010/main" val="3338203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barn(inVertical)">
                                      <p:cBhvr>
                                        <p:cTn id="38" dur="500"/>
                                        <p:tgtEl>
                                          <p:spTgt spid="1027"/>
                                        </p:tgtEl>
                                      </p:cBhvr>
                                    </p:animEffect>
                                  </p:childTnLst>
                                </p:cTn>
                              </p:par>
                              <p:par>
                                <p:cTn id="39" presetID="16" presetClass="entr" presetSubtype="21"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barn(inVertical)">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18" grpId="0" animBg="1"/>
      <p:bldP spid="19" grpId="0" animBg="1"/>
      <p:bldP spid="19" grpId="1" animBg="1"/>
      <p:bldP spid="23" grpId="0" animBg="1"/>
      <p:bldP spid="23" grpId="1"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1154118" y="585956"/>
            <a:ext cx="10475919" cy="6125460"/>
            <a:chOff x="6492230" y="2284134"/>
            <a:chExt cx="3347821" cy="366097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230" y="2532433"/>
              <a:ext cx="1903161" cy="341267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88865">
              <a:off x="7413351" y="2284134"/>
              <a:ext cx="2426700" cy="2279221"/>
            </a:xfrm>
            <a:prstGeom prst="rect">
              <a:avLst/>
            </a:prstGeom>
          </p:spPr>
        </p:pic>
        <p:sp>
          <p:nvSpPr>
            <p:cNvPr id="18" name="文本框 17"/>
            <p:cNvSpPr txBox="1"/>
            <p:nvPr/>
          </p:nvSpPr>
          <p:spPr>
            <a:xfrm>
              <a:off x="7654069" y="2532433"/>
              <a:ext cx="1996745" cy="1177262"/>
            </a:xfrm>
            <a:prstGeom prst="rect">
              <a:avLst/>
            </a:prstGeom>
            <a:noFill/>
          </p:spPr>
          <p:txBody>
            <a:bodyPr wrap="square" rtlCol="0">
              <a:spAutoFit/>
            </a:bodyPr>
            <a:lstStyle/>
            <a:p>
              <a:pPr algn="ctr"/>
              <a:r>
                <a:rPr lang="en-US" altLang="zh-CN" sz="6000" dirty="0">
                  <a:latin typeface="Times New Roman" pitchFamily="18" charset="0"/>
                  <a:ea typeface="华康海报体W12" panose="040B0C09000000000000" pitchFamily="81" charset="-122"/>
                  <a:cs typeface="Times New Roman" pitchFamily="18" charset="0"/>
                </a:rPr>
                <a:t>II. </a:t>
              </a:r>
              <a:r>
                <a:rPr lang="en-US" altLang="zh-CN" sz="6000" dirty="0" err="1">
                  <a:latin typeface="Times New Roman" pitchFamily="18" charset="0"/>
                  <a:ea typeface="华康海报体W12" panose="040B0C09000000000000" pitchFamily="81" charset="-122"/>
                  <a:cs typeface="Times New Roman" pitchFamily="18" charset="0"/>
                </a:rPr>
                <a:t>Tìm</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hiểu</a:t>
              </a:r>
              <a:r>
                <a:rPr lang="en-US" altLang="zh-CN" sz="6000" dirty="0">
                  <a:latin typeface="Times New Roman" pitchFamily="18" charset="0"/>
                  <a:ea typeface="华康海报体W12" panose="040B0C09000000000000" pitchFamily="81" charset="-122"/>
                  <a:cs typeface="Times New Roman" pitchFamily="18" charset="0"/>
                </a:rPr>
                <a:t> tri </a:t>
              </a:r>
              <a:r>
                <a:rPr lang="en-US" altLang="zh-CN" sz="6000" dirty="0" err="1">
                  <a:latin typeface="Times New Roman" pitchFamily="18" charset="0"/>
                  <a:ea typeface="华康海报体W12" panose="040B0C09000000000000" pitchFamily="81" charset="-122"/>
                  <a:cs typeface="Times New Roman" pitchFamily="18" charset="0"/>
                </a:rPr>
                <a:t>thức</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ngữ</a:t>
              </a:r>
              <a:r>
                <a:rPr lang="en-US" altLang="zh-CN" sz="6000" dirty="0">
                  <a:latin typeface="Times New Roman" pitchFamily="18" charset="0"/>
                  <a:ea typeface="华康海报体W12" panose="040B0C09000000000000" pitchFamily="81" charset="-122"/>
                  <a:cs typeface="Times New Roman" pitchFamily="18" charset="0"/>
                </a:rPr>
                <a:t> </a:t>
              </a:r>
              <a:r>
                <a:rPr lang="en-US" altLang="zh-CN" sz="6000" dirty="0" err="1">
                  <a:latin typeface="Times New Roman" pitchFamily="18" charset="0"/>
                  <a:ea typeface="华康海报体W12" panose="040B0C09000000000000" pitchFamily="81" charset="-122"/>
                  <a:cs typeface="Times New Roman" pitchFamily="18" charset="0"/>
                </a:rPr>
                <a:t>văn</a:t>
              </a:r>
              <a:r>
                <a:rPr lang="en-US" altLang="zh-CN" sz="6000" dirty="0">
                  <a:latin typeface="Times New Roman" pitchFamily="18" charset="0"/>
                  <a:ea typeface="华康海报体W12" panose="040B0C09000000000000" pitchFamily="81" charset="-122"/>
                  <a:cs typeface="Times New Roman" pitchFamily="18" charset="0"/>
                </a:rPr>
                <a:t>  </a:t>
              </a:r>
              <a:endParaRPr lang="zh-CN" altLang="en-US" sz="6000" dirty="0">
                <a:latin typeface="Times New Roman" pitchFamily="18" charset="0"/>
                <a:ea typeface="华康海报体W12" panose="040B0C09000000000000" pitchFamily="81" charset="-122"/>
                <a:cs typeface="Times New Roman" pitchFamily="18" charset="0"/>
              </a:endParaRPr>
            </a:p>
          </p:txBody>
        </p: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98" y="396587"/>
            <a:ext cx="1663545" cy="1517876"/>
          </a:xfrm>
          <a:prstGeom prst="rect">
            <a:avLst/>
          </a:prstGeom>
        </p:spPr>
      </p:pic>
    </p:spTree>
    <p:extLst>
      <p:ext uri="{BB962C8B-B14F-4D97-AF65-F5344CB8AC3E}">
        <p14:creationId xmlns:p14="http://schemas.microsoft.com/office/powerpoint/2010/main" val="40962212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645" y="1494693"/>
            <a:ext cx="1254371" cy="11957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58" y="6267903"/>
            <a:ext cx="550985" cy="5901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581" y="-118033"/>
            <a:ext cx="1195756" cy="1091050"/>
          </a:xfrm>
          <a:prstGeom prst="rect">
            <a:avLst/>
          </a:prstGeom>
        </p:spPr>
      </p:pic>
      <p:sp>
        <p:nvSpPr>
          <p:cNvPr id="11" name="Rounded Rectangle 10"/>
          <p:cNvSpPr/>
          <p:nvPr/>
        </p:nvSpPr>
        <p:spPr>
          <a:xfrm>
            <a:off x="433756" y="3114403"/>
            <a:ext cx="1512277" cy="1227076"/>
          </a:xfrm>
          <a:prstGeom prst="roundRect">
            <a:avLst/>
          </a:prstGeom>
          <a:solidFill>
            <a:srgbClr val="BBDBED"/>
          </a:solidFill>
          <a:ln>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lnSpc>
                <a:spcPct val="150000"/>
              </a:lnSpc>
              <a:spcAft>
                <a:spcPts val="800"/>
              </a:spcAft>
              <a:tabLst>
                <a:tab pos="90040" algn="l"/>
                <a:tab pos="180078" algn="l"/>
              </a:tabLst>
            </a:pPr>
            <a:r>
              <a:rPr lang="en-US" sz="4000" b="1" dirty="0" err="1">
                <a:solidFill>
                  <a:prstClr val="black"/>
                </a:solidFill>
                <a:latin typeface="Times New Roman"/>
                <a:ea typeface="Calibri"/>
                <a:cs typeface="Times New Roman"/>
              </a:rPr>
              <a:t>Kí</a:t>
            </a:r>
            <a:endParaRPr lang="en-US" sz="4000" dirty="0">
              <a:solidFill>
                <a:prstClr val="black"/>
              </a:solidFill>
              <a:ea typeface="Calibri"/>
              <a:cs typeface="Times New Roman"/>
            </a:endParaRPr>
          </a:p>
        </p:txBody>
      </p:sp>
      <p:sp>
        <p:nvSpPr>
          <p:cNvPr id="13" name="Rounded Rectangle 12"/>
          <p:cNvSpPr/>
          <p:nvPr/>
        </p:nvSpPr>
        <p:spPr>
          <a:xfrm>
            <a:off x="3761640" y="2969877"/>
            <a:ext cx="7304941" cy="1348155"/>
          </a:xfrm>
          <a:prstGeom prst="roundRect">
            <a:avLst/>
          </a:prstGeom>
          <a:solidFill>
            <a:srgbClr val="8ED2B5"/>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tabLst>
                <a:tab pos="90040" algn="l"/>
                <a:tab pos="180078" algn="l"/>
              </a:tabLst>
            </a:pP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thường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người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trực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tiếp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tham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gia</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hoặc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chứng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kiến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việc</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sp>
        <p:nvSpPr>
          <p:cNvPr id="14" name="Rounded Rectangle 13"/>
          <p:cNvSpPr/>
          <p:nvPr/>
        </p:nvSpPr>
        <p:spPr>
          <a:xfrm>
            <a:off x="3725007" y="1441761"/>
            <a:ext cx="7292488" cy="1336433"/>
          </a:xfrm>
          <a:prstGeom prst="roundRect">
            <a:avLst/>
          </a:prstGeom>
          <a:solidFill>
            <a:srgbClr val="ECC6E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just">
              <a:lnSpc>
                <a:spcPct val="150000"/>
              </a:lnSpc>
              <a:spcAft>
                <a:spcPts val="800"/>
              </a:spcAft>
              <a:tabLst>
                <a:tab pos="90040" algn="l"/>
                <a:tab pos="180078" algn="l"/>
              </a:tabLst>
            </a:pPr>
            <a:r>
              <a:rPr lang="en-US" sz="2800" dirty="0">
                <a:solidFill>
                  <a:prstClr val="white"/>
                </a:solidFill>
                <a:latin typeface="Times New Roman"/>
                <a:ea typeface="Calibri"/>
              </a:rPr>
              <a:t>	</a:t>
            </a:r>
            <a:r>
              <a:rPr lang="en-US" sz="2800" dirty="0" err="1">
                <a:solidFill>
                  <a:prstClr val="black"/>
                </a:solidFill>
                <a:latin typeface="Times New Roman"/>
                <a:ea typeface="Calibri"/>
              </a:rPr>
              <a:t>Kể</a:t>
            </a:r>
            <a:r>
              <a:rPr lang="en-US" sz="2800" dirty="0">
                <a:solidFill>
                  <a:prstClr val="black"/>
                </a:solidFill>
                <a:latin typeface="Times New Roman"/>
                <a:ea typeface="Calibri"/>
              </a:rPr>
              <a:t> </a:t>
            </a:r>
            <a:r>
              <a:rPr lang="en-US" sz="2800" dirty="0" err="1">
                <a:solidFill>
                  <a:prstClr val="black"/>
                </a:solidFill>
                <a:latin typeface="Times New Roman"/>
                <a:ea typeface="Calibri"/>
              </a:rPr>
              <a:t>sự</a:t>
            </a:r>
            <a:r>
              <a:rPr lang="en-US" sz="2800" dirty="0">
                <a:solidFill>
                  <a:prstClr val="black"/>
                </a:solidFill>
                <a:latin typeface="Times New Roman"/>
                <a:ea typeface="Calibri"/>
              </a:rPr>
              <a:t> </a:t>
            </a:r>
            <a:r>
              <a:rPr lang="en-US" sz="2800" dirty="0" err="1">
                <a:solidFill>
                  <a:prstClr val="black"/>
                </a:solidFill>
                <a:latin typeface="Times New Roman"/>
                <a:ea typeface="Calibri"/>
              </a:rPr>
              <a:t>việc</a:t>
            </a:r>
            <a:r>
              <a:rPr lang="en-US" sz="2800" dirty="0">
                <a:solidFill>
                  <a:prstClr val="black"/>
                </a:solidFill>
                <a:latin typeface="Times New Roman"/>
                <a:ea typeface="Calibri"/>
              </a:rPr>
              <a:t>, </a:t>
            </a:r>
            <a:r>
              <a:rPr lang="en-US" sz="2800" dirty="0" err="1">
                <a:solidFill>
                  <a:prstClr val="black"/>
                </a:solidFill>
                <a:latin typeface="Times New Roman"/>
                <a:ea typeface="Calibri"/>
              </a:rPr>
              <a:t>tả</a:t>
            </a:r>
            <a:r>
              <a:rPr lang="en-US" sz="2800" dirty="0">
                <a:solidFill>
                  <a:prstClr val="black"/>
                </a:solidFill>
                <a:latin typeface="Times New Roman"/>
                <a:ea typeface="Calibri"/>
              </a:rPr>
              <a:t> </a:t>
            </a:r>
            <a:r>
              <a:rPr lang="en-US" sz="2800" dirty="0" err="1">
                <a:solidFill>
                  <a:prstClr val="black"/>
                </a:solidFill>
                <a:latin typeface="Times New Roman"/>
                <a:ea typeface="Calibri"/>
              </a:rPr>
              <a:t>người</a:t>
            </a:r>
            <a:r>
              <a:rPr lang="en-US" sz="2800" dirty="0">
                <a:solidFill>
                  <a:prstClr val="black"/>
                </a:solidFill>
                <a:latin typeface="Times New Roman"/>
                <a:ea typeface="Calibri"/>
              </a:rPr>
              <a:t>, </a:t>
            </a:r>
            <a:r>
              <a:rPr lang="en-US" sz="2800" dirty="0" err="1">
                <a:solidFill>
                  <a:prstClr val="black"/>
                </a:solidFill>
                <a:latin typeface="Times New Roman"/>
                <a:ea typeface="Calibri"/>
              </a:rPr>
              <a:t>tả</a:t>
            </a:r>
            <a:r>
              <a:rPr lang="en-US" sz="2800" dirty="0">
                <a:solidFill>
                  <a:prstClr val="black"/>
                </a:solidFill>
                <a:latin typeface="Times New Roman"/>
                <a:ea typeface="Calibri"/>
              </a:rPr>
              <a:t> </a:t>
            </a:r>
            <a:r>
              <a:rPr lang="en-US" sz="2800" dirty="0" err="1">
                <a:solidFill>
                  <a:prstClr val="black"/>
                </a:solidFill>
                <a:latin typeface="Times New Roman"/>
                <a:ea typeface="Calibri"/>
              </a:rPr>
              <a:t>cảnh</a:t>
            </a:r>
            <a:r>
              <a:rPr lang="en-US" sz="2800" dirty="0">
                <a:solidFill>
                  <a:prstClr val="black"/>
                </a:solidFill>
                <a:latin typeface="Times New Roman"/>
                <a:ea typeface="Calibri"/>
              </a:rPr>
              <a:t>, </a:t>
            </a:r>
            <a:r>
              <a:rPr lang="en-US" sz="2800" dirty="0" err="1">
                <a:solidFill>
                  <a:prstClr val="black"/>
                </a:solidFill>
                <a:latin typeface="Times New Roman"/>
                <a:ea typeface="Calibri"/>
              </a:rPr>
              <a:t>cung</a:t>
            </a:r>
            <a:r>
              <a:rPr lang="en-US" sz="2800" dirty="0">
                <a:solidFill>
                  <a:prstClr val="black"/>
                </a:solidFill>
                <a:latin typeface="Times New Roman"/>
                <a:ea typeface="Calibri"/>
              </a:rPr>
              <a:t> </a:t>
            </a:r>
            <a:r>
              <a:rPr lang="en-US" sz="2800" dirty="0" err="1">
                <a:solidFill>
                  <a:prstClr val="black"/>
                </a:solidFill>
                <a:latin typeface="Times New Roman"/>
                <a:ea typeface="Calibri"/>
              </a:rPr>
              <a:t>cấp</a:t>
            </a:r>
            <a:r>
              <a:rPr lang="en-US" sz="2800" dirty="0">
                <a:solidFill>
                  <a:prstClr val="black"/>
                </a:solidFill>
                <a:latin typeface="Times New Roman"/>
                <a:ea typeface="Calibri"/>
              </a:rPr>
              <a:t> </a:t>
            </a:r>
            <a:r>
              <a:rPr lang="en-US" sz="2800" dirty="0" err="1">
                <a:solidFill>
                  <a:prstClr val="black"/>
                </a:solidFill>
                <a:latin typeface="Times New Roman"/>
                <a:ea typeface="Calibri"/>
              </a:rPr>
              <a:t>thông</a:t>
            </a:r>
            <a:r>
              <a:rPr lang="en-US" sz="2800" dirty="0">
                <a:solidFill>
                  <a:prstClr val="black"/>
                </a:solidFill>
                <a:latin typeface="Times New Roman"/>
                <a:ea typeface="Calibri"/>
              </a:rPr>
              <a:t> tin </a:t>
            </a:r>
            <a:r>
              <a:rPr lang="en-US" sz="2800" dirty="0" err="1">
                <a:solidFill>
                  <a:prstClr val="black"/>
                </a:solidFill>
                <a:latin typeface="Times New Roman"/>
                <a:ea typeface="Calibri"/>
              </a:rPr>
              <a:t>và</a:t>
            </a:r>
            <a:r>
              <a:rPr lang="en-US" sz="2800" dirty="0">
                <a:solidFill>
                  <a:prstClr val="black"/>
                </a:solidFill>
                <a:latin typeface="Times New Roman"/>
                <a:ea typeface="Calibri"/>
              </a:rPr>
              <a:t> </a:t>
            </a:r>
            <a:r>
              <a:rPr lang="en-US" sz="2800" dirty="0" err="1">
                <a:solidFill>
                  <a:prstClr val="black"/>
                </a:solidFill>
                <a:latin typeface="Times New Roman"/>
                <a:ea typeface="Calibri"/>
              </a:rPr>
              <a:t>thể</a:t>
            </a:r>
            <a:r>
              <a:rPr lang="en-US" sz="2800" dirty="0">
                <a:solidFill>
                  <a:prstClr val="black"/>
                </a:solidFill>
                <a:latin typeface="Times New Roman"/>
                <a:ea typeface="Calibri"/>
              </a:rPr>
              <a:t> </a:t>
            </a:r>
            <a:r>
              <a:rPr lang="en-US" sz="2800" dirty="0" err="1">
                <a:solidFill>
                  <a:prstClr val="black"/>
                </a:solidFill>
                <a:latin typeface="Times New Roman"/>
                <a:ea typeface="Calibri"/>
              </a:rPr>
              <a:t>hiện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cảm</a:t>
            </a:r>
            <a:r>
              <a:rPr lang="en-US" sz="2800" dirty="0">
                <a:solidFill>
                  <a:prstClr val="black"/>
                </a:solidFill>
                <a:latin typeface="Times New Roman"/>
                <a:ea typeface="Calibri"/>
              </a:rPr>
              <a:t> </a:t>
            </a:r>
            <a:r>
              <a:rPr lang="en-US" sz="2800" dirty="0" err="1">
                <a:solidFill>
                  <a:prstClr val="black"/>
                </a:solidFill>
                <a:latin typeface="Times New Roman"/>
                <a:ea typeface="Calibri"/>
              </a:rPr>
              <a:t>xúc</a:t>
            </a:r>
            <a:r>
              <a:rPr lang="en-US" sz="2800" dirty="0">
                <a:solidFill>
                  <a:prstClr val="black"/>
                </a:solidFill>
                <a:latin typeface="Times New Roman"/>
                <a:ea typeface="Calibri"/>
              </a:rPr>
              <a:t>, </a:t>
            </a:r>
            <a:r>
              <a:rPr lang="en-US" sz="2800" dirty="0" err="1">
                <a:solidFill>
                  <a:prstClr val="black"/>
                </a:solidFill>
                <a:latin typeface="Times New Roman"/>
                <a:ea typeface="Calibri"/>
              </a:rPr>
              <a:t>suy</a:t>
            </a:r>
            <a:r>
              <a:rPr lang="en-US" sz="2800" dirty="0">
                <a:solidFill>
                  <a:prstClr val="black"/>
                </a:solidFill>
                <a:latin typeface="Times New Roman"/>
                <a:ea typeface="Calibri"/>
              </a:rPr>
              <a:t> </a:t>
            </a:r>
            <a:r>
              <a:rPr lang="en-US" sz="2800" dirty="0" err="1">
                <a:solidFill>
                  <a:prstClr val="black"/>
                </a:solidFill>
                <a:latin typeface="Times New Roman"/>
                <a:ea typeface="Calibri"/>
              </a:rPr>
              <a:t>nghĩ</a:t>
            </a:r>
            <a:r>
              <a:rPr lang="en-US" sz="2800" dirty="0">
                <a:solidFill>
                  <a:prstClr val="black"/>
                </a:solidFill>
                <a:latin typeface="Times New Roman"/>
                <a:ea typeface="Calibri"/>
              </a:rPr>
              <a:t> </a:t>
            </a:r>
            <a:r>
              <a:rPr lang="en-US" sz="2800" dirty="0" err="1">
                <a:solidFill>
                  <a:prstClr val="black"/>
                </a:solidFill>
                <a:latin typeface="Times New Roman"/>
                <a:ea typeface="Calibri"/>
              </a:rPr>
              <a:t>của</a:t>
            </a:r>
            <a:r>
              <a:rPr lang="en-US" sz="2800" dirty="0">
                <a:solidFill>
                  <a:prstClr val="black"/>
                </a:solidFill>
                <a:latin typeface="Times New Roman"/>
                <a:ea typeface="Calibri"/>
              </a:rPr>
              <a:t> </a:t>
            </a:r>
            <a:r>
              <a:rPr lang="en-US" sz="2800" dirty="0" err="1">
                <a:solidFill>
                  <a:prstClr val="black"/>
                </a:solidFill>
                <a:latin typeface="Times New Roman"/>
                <a:ea typeface="Calibri"/>
              </a:rPr>
              <a:t>người</a:t>
            </a:r>
            <a:r>
              <a:rPr lang="en-US" sz="2800" dirty="0">
                <a:solidFill>
                  <a:prstClr val="black"/>
                </a:solidFill>
                <a:latin typeface="Times New Roman"/>
                <a:ea typeface="Calibri"/>
              </a:rPr>
              <a:t> </a:t>
            </a:r>
            <a:r>
              <a:rPr lang="en-US" sz="2800" dirty="0" err="1">
                <a:solidFill>
                  <a:prstClr val="black"/>
                </a:solidFill>
                <a:latin typeface="Times New Roman"/>
                <a:ea typeface="Calibri"/>
              </a:rPr>
              <a:t>viết</a:t>
            </a:r>
            <a:endParaRPr lang="en-US" sz="2800" dirty="0">
              <a:solidFill>
                <a:prstClr val="black"/>
              </a:solidFill>
              <a:ea typeface="Calibri"/>
              <a:cs typeface="Times New Roman"/>
            </a:endParaRPr>
          </a:p>
        </p:txBody>
      </p:sp>
      <p:sp>
        <p:nvSpPr>
          <p:cNvPr id="16" name="Rounded Rectangle 15"/>
          <p:cNvSpPr/>
          <p:nvPr/>
        </p:nvSpPr>
        <p:spPr>
          <a:xfrm>
            <a:off x="3686905" y="301739"/>
            <a:ext cx="7204459" cy="835400"/>
          </a:xfrm>
          <a:prstGeom prst="roundRect">
            <a:avLst/>
          </a:prstGeom>
          <a:solidFill>
            <a:srgbClr val="BBDBE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algn="ctr">
              <a:lnSpc>
                <a:spcPct val="150000"/>
              </a:lnSpc>
              <a:spcAft>
                <a:spcPts val="800"/>
              </a:spcAft>
              <a:tabLst>
                <a:tab pos="90040" algn="l"/>
                <a:tab pos="180078" algn="l"/>
              </a:tabLst>
            </a:pPr>
            <a:r>
              <a:rPr lang="en-US" sz="2800" dirty="0" err="1">
                <a:solidFill>
                  <a:prstClr val="black"/>
                </a:solidFill>
                <a:latin typeface="Times New Roman"/>
                <a:ea typeface="Calibri"/>
              </a:rPr>
              <a:t>Tác</a:t>
            </a:r>
            <a:r>
              <a:rPr lang="en-US" sz="2800" dirty="0">
                <a:solidFill>
                  <a:prstClr val="black"/>
                </a:solidFill>
                <a:latin typeface="Times New Roman"/>
                <a:ea typeface="Calibri"/>
              </a:rPr>
              <a:t> </a:t>
            </a:r>
            <a:r>
              <a:rPr lang="en-US" sz="2800" dirty="0" err="1">
                <a:solidFill>
                  <a:prstClr val="black"/>
                </a:solidFill>
                <a:latin typeface="Times New Roman"/>
                <a:ea typeface="Calibri"/>
              </a:rPr>
              <a:t>phẩm</a:t>
            </a:r>
            <a:r>
              <a:rPr lang="en-US" sz="2800" dirty="0">
                <a:solidFill>
                  <a:prstClr val="black"/>
                </a:solidFill>
                <a:latin typeface="Times New Roman"/>
                <a:ea typeface="Calibri"/>
              </a:rPr>
              <a:t> </a:t>
            </a:r>
            <a:r>
              <a:rPr lang="en-US" sz="2800" dirty="0" err="1">
                <a:solidFill>
                  <a:prstClr val="black"/>
                </a:solidFill>
                <a:latin typeface="Times New Roman"/>
                <a:ea typeface="Calibri"/>
              </a:rPr>
              <a:t>văn</a:t>
            </a:r>
            <a:r>
              <a:rPr lang="en-US" sz="2800" dirty="0">
                <a:solidFill>
                  <a:prstClr val="black"/>
                </a:solidFill>
                <a:latin typeface="Times New Roman"/>
                <a:ea typeface="Calibri"/>
              </a:rPr>
              <a:t> </a:t>
            </a:r>
            <a:r>
              <a:rPr lang="en-US" sz="2800" dirty="0" err="1">
                <a:solidFill>
                  <a:prstClr val="black"/>
                </a:solidFill>
                <a:latin typeface="Times New Roman"/>
                <a:ea typeface="Calibri"/>
              </a:rPr>
              <a:t>học</a:t>
            </a:r>
            <a:r>
              <a:rPr lang="en-US" sz="2800" dirty="0">
                <a:solidFill>
                  <a:prstClr val="black"/>
                </a:solidFill>
                <a:latin typeface="Times New Roman"/>
                <a:ea typeface="Calibri"/>
              </a:rPr>
              <a:t> </a:t>
            </a:r>
            <a:r>
              <a:rPr lang="en-US" sz="2800" dirty="0" err="1">
                <a:solidFill>
                  <a:prstClr val="black"/>
                </a:solidFill>
                <a:latin typeface="Times New Roman"/>
                <a:ea typeface="Calibri"/>
              </a:rPr>
              <a:t>chú</a:t>
            </a:r>
            <a:r>
              <a:rPr lang="en-US" sz="2800" dirty="0">
                <a:solidFill>
                  <a:prstClr val="black"/>
                </a:solidFill>
                <a:latin typeface="Times New Roman"/>
                <a:ea typeface="Calibri"/>
              </a:rPr>
              <a:t> </a:t>
            </a:r>
            <a:r>
              <a:rPr lang="en-US" sz="2800" dirty="0" err="1">
                <a:solidFill>
                  <a:prstClr val="black"/>
                </a:solidFill>
                <a:latin typeface="Times New Roman"/>
                <a:ea typeface="Calibri"/>
              </a:rPr>
              <a:t>trọng</a:t>
            </a:r>
            <a:r>
              <a:rPr lang="en-US" sz="2800" dirty="0">
                <a:solidFill>
                  <a:prstClr val="black"/>
                </a:solidFill>
                <a:latin typeface="Times New Roman"/>
                <a:ea typeface="Calibri"/>
              </a:rPr>
              <a:t> </a:t>
            </a:r>
            <a:r>
              <a:rPr lang="en-US" sz="2800" dirty="0" err="1">
                <a:solidFill>
                  <a:prstClr val="black"/>
                </a:solidFill>
                <a:latin typeface="Times New Roman"/>
                <a:ea typeface="Calibri"/>
              </a:rPr>
              <a:t>ghi</a:t>
            </a:r>
            <a:r>
              <a:rPr lang="en-US" sz="2800" dirty="0">
                <a:solidFill>
                  <a:prstClr val="black"/>
                </a:solidFill>
                <a:latin typeface="Times New Roman"/>
                <a:ea typeface="Calibri"/>
              </a:rPr>
              <a:t> </a:t>
            </a:r>
            <a:r>
              <a:rPr lang="en-US" sz="2800" dirty="0" err="1">
                <a:solidFill>
                  <a:prstClr val="black"/>
                </a:solidFill>
                <a:latin typeface="Times New Roman"/>
                <a:ea typeface="Calibri"/>
              </a:rPr>
              <a:t>chép</a:t>
            </a:r>
            <a:r>
              <a:rPr lang="en-US" sz="2800" dirty="0">
                <a:solidFill>
                  <a:prstClr val="black"/>
                </a:solidFill>
                <a:latin typeface="Times New Roman"/>
                <a:ea typeface="Calibri"/>
              </a:rPr>
              <a:t> </a:t>
            </a:r>
            <a:r>
              <a:rPr lang="en-US" sz="2800" dirty="0" err="1">
                <a:solidFill>
                  <a:prstClr val="black"/>
                </a:solidFill>
                <a:latin typeface="Times New Roman"/>
                <a:ea typeface="Calibri"/>
              </a:rPr>
              <a:t>sự</a:t>
            </a:r>
            <a:r>
              <a:rPr lang="en-US" sz="2800" dirty="0">
                <a:solidFill>
                  <a:prstClr val="black"/>
                </a:solidFill>
                <a:latin typeface="Times New Roman"/>
                <a:ea typeface="Calibri"/>
              </a:rPr>
              <a:t> </a:t>
            </a:r>
            <a:r>
              <a:rPr lang="en-US" sz="2800" dirty="0" err="1">
                <a:solidFill>
                  <a:prstClr val="black"/>
                </a:solidFill>
                <a:latin typeface="Times New Roman"/>
                <a:ea typeface="Calibri"/>
              </a:rPr>
              <a:t>thật</a:t>
            </a:r>
            <a:endParaRPr lang="en-US" sz="2800" dirty="0">
              <a:solidFill>
                <a:prstClr val="black"/>
              </a:solidFill>
              <a:ea typeface="Calibri"/>
              <a:cs typeface="Times New Roman"/>
            </a:endParaRPr>
          </a:p>
        </p:txBody>
      </p:sp>
      <p:cxnSp>
        <p:nvCxnSpPr>
          <p:cNvPr id="18" name="Straight Arrow Connector 17"/>
          <p:cNvCxnSpPr/>
          <p:nvPr/>
        </p:nvCxnSpPr>
        <p:spPr>
          <a:xfrm flipV="1">
            <a:off x="1946029" y="973017"/>
            <a:ext cx="1705707" cy="27549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1946029" y="2432539"/>
            <a:ext cx="1705707" cy="1295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endCxn id="13" idx="1"/>
          </p:cNvCxnSpPr>
          <p:nvPr/>
        </p:nvCxnSpPr>
        <p:spPr>
          <a:xfrm flipV="1">
            <a:off x="1982751" y="3643953"/>
            <a:ext cx="1778975" cy="839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771" y="1142997"/>
            <a:ext cx="2495551" cy="1801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a:off x="1982665" y="3727937"/>
            <a:ext cx="1778976" cy="8909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ounded Rectangle 23"/>
          <p:cNvSpPr/>
          <p:nvPr/>
        </p:nvSpPr>
        <p:spPr>
          <a:xfrm>
            <a:off x="3805983" y="4439107"/>
            <a:ext cx="7360889" cy="876500"/>
          </a:xfrm>
          <a:prstGeom prst="roundRect">
            <a:avLst/>
          </a:prstGeom>
          <a:solidFill>
            <a:srgbClr val="F193A6"/>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lvl="0"/>
            <a:r>
              <a:rPr lang="en-US" sz="2800" dirty="0" err="1">
                <a:solidFill>
                  <a:prstClr val="black"/>
                </a:solidFill>
                <a:latin typeface="Times New Roman" pitchFamily="18" charset="0"/>
                <a:cs typeface="Times New Roman" pitchFamily="18" charset="0"/>
              </a:rPr>
              <a:t>Kể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theo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gian</a:t>
            </a:r>
            <a:endParaRPr lang="en-US" sz="2800" dirty="0">
              <a:solidFill>
                <a:prstClr val="black"/>
              </a:solidFill>
              <a:latin typeface="Times New Roman" pitchFamily="18" charset="0"/>
              <a:cs typeface="Times New Roman" pitchFamily="18" charset="0"/>
            </a:endParaRPr>
          </a:p>
        </p:txBody>
      </p:sp>
      <p:cxnSp>
        <p:nvCxnSpPr>
          <p:cNvPr id="25" name="Straight Arrow Connector 24"/>
          <p:cNvCxnSpPr/>
          <p:nvPr/>
        </p:nvCxnSpPr>
        <p:spPr>
          <a:xfrm>
            <a:off x="1946031" y="3727939"/>
            <a:ext cx="1778976" cy="20661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ounded Rectangle 26"/>
          <p:cNvSpPr/>
          <p:nvPr/>
        </p:nvSpPr>
        <p:spPr>
          <a:xfrm>
            <a:off x="3733799" y="5509845"/>
            <a:ext cx="7433060" cy="1348155"/>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spcCol="0" rtlCol="0" anchor="ctr"/>
          <a:lstStyle/>
          <a:p>
            <a:pPr lvl="0" algn="just"/>
            <a:r>
              <a:rPr lang="en-US" sz="2800" dirty="0" err="1">
                <a:solidFill>
                  <a:prstClr val="black"/>
                </a:solidFill>
                <a:latin typeface="Times New Roman" pitchFamily="18" charset="0"/>
                <a:cs typeface="Times New Roman" pitchFamily="18" charset="0"/>
              </a:rPr>
              <a:t>Kết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hợp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suy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xúc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tưởng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việc</a:t>
            </a:r>
            <a:r>
              <a:rPr lang="en-US" sz="2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81721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24"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(4)</Template>
  <TotalTime>0</TotalTime>
  <Words>895</Words>
  <Application>Microsoft Office PowerPoint</Application>
  <PresentationFormat>Widescreen</PresentationFormat>
  <Paragraphs>149</Paragraphs>
  <Slides>23</Slides>
  <Notes>18</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Calibri Light</vt:lpstr>
      <vt:lpstr>Showcard Gothic</vt:lpstr>
      <vt:lpstr>Times New Roman</vt:lpstr>
      <vt:lpstr>Slide PowerPoint Giao Duc  _ Toan Hoa (4)</vt:lpstr>
      <vt:lpstr>1_Slide PowerPoint Giao Duc  _ Toan Hoa (4)</vt:lpstr>
      <vt:lpstr>2_Slide PowerPoint Giao Duc  _ Toan Hoa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2021-09-10T09:20:28Z</dcterms:created>
  <dcterms:modified xsi:type="dcterms:W3CDTF">2024-12-10T13:27:23Z</dcterms:modified>
</cp:coreProperties>
</file>