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9" r:id="rId7"/>
    <p:sldId id="270" r:id="rId8"/>
    <p:sldId id="271" r:id="rId9"/>
    <p:sldId id="272" r:id="rId10"/>
    <p:sldId id="268" r:id="rId11"/>
    <p:sldId id="265" r:id="rId12"/>
    <p:sldId id="278" r:id="rId13"/>
    <p:sldId id="267" r:id="rId14"/>
    <p:sldId id="275" r:id="rId15"/>
    <p:sldId id="273" r:id="rId16"/>
    <p:sldId id="274"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91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6B86C5-FFFB-46D0-8DA6-7BE0970569B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194860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6B86C5-FFFB-46D0-8DA6-7BE0970569B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344205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6B86C5-FFFB-46D0-8DA6-7BE0970569B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134414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6B86C5-FFFB-46D0-8DA6-7BE0970569B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17795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6B86C5-FFFB-46D0-8DA6-7BE0970569BA}"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156977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6B86C5-FFFB-46D0-8DA6-7BE0970569B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36550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6B86C5-FFFB-46D0-8DA6-7BE0970569BA}"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295841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6B86C5-FFFB-46D0-8DA6-7BE0970569BA}"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227598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B86C5-FFFB-46D0-8DA6-7BE0970569BA}"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34151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6B86C5-FFFB-46D0-8DA6-7BE0970569B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52878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6B86C5-FFFB-46D0-8DA6-7BE0970569BA}"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15F93-D1FD-4DD5-856F-E9253BD407AF}" type="slidenum">
              <a:rPr lang="en-US" smtClean="0"/>
              <a:t>‹#›</a:t>
            </a:fld>
            <a:endParaRPr lang="en-US"/>
          </a:p>
        </p:txBody>
      </p:sp>
    </p:spTree>
    <p:extLst>
      <p:ext uri="{BB962C8B-B14F-4D97-AF65-F5344CB8AC3E}">
        <p14:creationId xmlns:p14="http://schemas.microsoft.com/office/powerpoint/2010/main" val="159944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B86C5-FFFB-46D0-8DA6-7BE0970569BA}"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15F93-D1FD-4DD5-856F-E9253BD407AF}" type="slidenum">
              <a:rPr lang="en-US" smtClean="0"/>
              <a:t>‹#›</a:t>
            </a:fld>
            <a:endParaRPr lang="en-US"/>
          </a:p>
        </p:txBody>
      </p:sp>
    </p:spTree>
    <p:extLst>
      <p:ext uri="{BB962C8B-B14F-4D97-AF65-F5344CB8AC3E}">
        <p14:creationId xmlns:p14="http://schemas.microsoft.com/office/powerpoint/2010/main" val="860720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nguoinoitieng.tv/tinh-tp/tien-giang-viet-na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152525"/>
            <a:ext cx="14630400" cy="9163050"/>
          </a:xfrm>
          <a:prstGeom prst="rect">
            <a:avLst/>
          </a:prstGeom>
        </p:spPr>
      </p:pic>
      <p:sp>
        <p:nvSpPr>
          <p:cNvPr id="3" name="TextBox 2"/>
          <p:cNvSpPr txBox="1"/>
          <p:nvPr/>
        </p:nvSpPr>
        <p:spPr>
          <a:xfrm>
            <a:off x="-2228850" y="0"/>
            <a:ext cx="10870827" cy="769441"/>
          </a:xfrm>
          <a:prstGeom prst="rect">
            <a:avLst/>
          </a:prstGeom>
          <a:noFill/>
        </p:spPr>
        <p:txBody>
          <a:bodyPr wrap="square" rtlCol="0">
            <a:spAutoFit/>
          </a:bodyPr>
          <a:lstStyle/>
          <a:p>
            <a:pPr algn="ctr"/>
            <a:r>
              <a:rPr 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 GIAI ĐIỆU ĐẤT NƯỚC.</a:t>
            </a:r>
          </a:p>
        </p:txBody>
      </p:sp>
      <p:sp>
        <p:nvSpPr>
          <p:cNvPr id="4" name="TextBox 3"/>
          <p:cNvSpPr txBox="1"/>
          <p:nvPr/>
        </p:nvSpPr>
        <p:spPr>
          <a:xfrm>
            <a:off x="1873622" y="5974816"/>
            <a:ext cx="8444753" cy="1077218"/>
          </a:xfrm>
          <a:prstGeom prst="rect">
            <a:avLst/>
          </a:prstGeom>
          <a:noFill/>
        </p:spPr>
        <p:txBody>
          <a:bodyPr wrap="square" rtlCol="0">
            <a:spAutoFit/>
          </a:bodyPr>
          <a:lstStyle/>
          <a:p>
            <a:pPr algn="just"/>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 VIÊN: TRẦN VĂN TÝ  </a:t>
            </a:r>
          </a:p>
          <a:p>
            <a:pPr algn="just"/>
            <a:r>
              <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RƯỜNG:  THCS AN HẢI           </a:t>
            </a:r>
          </a:p>
        </p:txBody>
      </p:sp>
      <p:sp>
        <p:nvSpPr>
          <p:cNvPr id="5" name="TextBox 4"/>
          <p:cNvSpPr txBox="1"/>
          <p:nvPr/>
        </p:nvSpPr>
        <p:spPr>
          <a:xfrm>
            <a:off x="660584" y="1349317"/>
            <a:ext cx="10870827" cy="1938992"/>
          </a:xfrm>
          <a:prstGeom prst="rect">
            <a:avLst/>
          </a:prstGeom>
          <a:noFill/>
        </p:spPr>
        <p:txBody>
          <a:bodyPr wrap="square" rtlCol="0">
            <a:spAutoFit/>
          </a:bodyPr>
          <a:lstStyle/>
          <a:p>
            <a:pPr algn="ctr"/>
            <a:r>
              <a:rPr lang="en-US" sz="4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Tiết</a:t>
            </a:r>
            <a:r>
              <a:rPr lang="en-US" sz="4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47-48: Văn </a:t>
            </a:r>
            <a:r>
              <a:rPr lang="en-US" sz="4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bản</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2. </a:t>
            </a:r>
          </a:p>
          <a:p>
            <a:pPr algn="ctr"/>
            <a:r>
              <a:rPr lang="en-US" sz="4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Gò</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me</a:t>
            </a:r>
          </a:p>
          <a:p>
            <a:pPr algn="ct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Hoàng </a:t>
            </a:r>
            <a:r>
              <a:rPr lang="en-US" sz="4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Tố</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Nguyên</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403900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7" y="0"/>
            <a:ext cx="12193057" cy="685859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96339842"/>
              </p:ext>
            </p:extLst>
          </p:nvPr>
        </p:nvGraphicFramePr>
        <p:xfrm>
          <a:off x="752065" y="1094102"/>
          <a:ext cx="10886941" cy="3315562"/>
        </p:xfrm>
        <a:graphic>
          <a:graphicData uri="http://schemas.openxmlformats.org/drawingml/2006/table">
            <a:tbl>
              <a:tblPr firstRow="1" firstCol="1" bandRow="1">
                <a:tableStyleId>{5940675A-B579-460E-94D1-54222C63F5DA}</a:tableStyleId>
              </a:tblPr>
              <a:tblGrid>
                <a:gridCol w="2419307">
                  <a:extLst>
                    <a:ext uri="{9D8B030D-6E8A-4147-A177-3AD203B41FA5}">
                      <a16:colId xmlns:a16="http://schemas.microsoft.com/office/drawing/2014/main" val="535358641"/>
                    </a:ext>
                  </a:extLst>
                </a:gridCol>
                <a:gridCol w="3760697">
                  <a:extLst>
                    <a:ext uri="{9D8B030D-6E8A-4147-A177-3AD203B41FA5}">
                      <a16:colId xmlns:a16="http://schemas.microsoft.com/office/drawing/2014/main" val="1322622881"/>
                    </a:ext>
                  </a:extLst>
                </a:gridCol>
                <a:gridCol w="4706937">
                  <a:extLst>
                    <a:ext uri="{9D8B030D-6E8A-4147-A177-3AD203B41FA5}">
                      <a16:colId xmlns:a16="http://schemas.microsoft.com/office/drawing/2014/main" val="2437664999"/>
                    </a:ext>
                  </a:extLst>
                </a:gridCol>
              </a:tblGrid>
              <a:tr h="323072">
                <a:tc>
                  <a:txBody>
                    <a:bodyPr/>
                    <a:lstStyle/>
                    <a:p>
                      <a:pPr algn="ctr">
                        <a:lnSpc>
                          <a:spcPct val="130000"/>
                        </a:lnSpc>
                        <a:spcAft>
                          <a:spcPts val="0"/>
                        </a:spcAft>
                      </a:pPr>
                      <a:r>
                        <a:rPr lang="nl-NL" sz="2000" b="1" dirty="0">
                          <a:effectLst/>
                          <a:latin typeface="Times New Roman" panose="02020603050405020304" pitchFamily="18" charset="0"/>
                          <a:cs typeface="Times New Roman" panose="02020603050405020304" pitchFamily="18" charset="0"/>
                        </a:rPr>
                        <a:t>Nội dung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ctr">
                        <a:lnSpc>
                          <a:spcPct val="130000"/>
                        </a:lnSpc>
                        <a:spcAft>
                          <a:spcPts val="0"/>
                        </a:spcAft>
                      </a:pPr>
                      <a:r>
                        <a:rPr lang="nl-NL" sz="2000" b="1" dirty="0">
                          <a:effectLst/>
                          <a:latin typeface="Times New Roman" panose="02020603050405020304" pitchFamily="18" charset="0"/>
                          <a:cs typeface="Times New Roman" panose="02020603050405020304" pitchFamily="18" charset="0"/>
                        </a:rPr>
                        <a:t>Hình ảnh, từ ngữ tiêu biểu</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ctr">
                        <a:lnSpc>
                          <a:spcPct val="130000"/>
                        </a:lnSpc>
                        <a:spcAft>
                          <a:spcPts val="0"/>
                        </a:spcAft>
                      </a:pPr>
                      <a:r>
                        <a:rPr lang="nl-NL" sz="2000" b="1" dirty="0">
                          <a:effectLst/>
                          <a:latin typeface="Times New Roman" panose="02020603050405020304" pitchFamily="18" charset="0"/>
                          <a:cs typeface="Times New Roman" panose="02020603050405020304" pitchFamily="18" charset="0"/>
                        </a:rPr>
                        <a:t>Cảm nhận của bản thân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extLst>
                  <a:ext uri="{0D108BD9-81ED-4DB2-BD59-A6C34878D82A}">
                    <a16:rowId xmlns:a16="http://schemas.microsoft.com/office/drawing/2014/main" val="1594473077"/>
                  </a:ext>
                </a:extLst>
              </a:tr>
              <a:tr h="819145">
                <a:tc>
                  <a:txBody>
                    <a:bodyPr/>
                    <a:lstStyle/>
                    <a:p>
                      <a:pPr algn="just">
                        <a:lnSpc>
                          <a:spcPct val="130000"/>
                        </a:lnSpc>
                        <a:spcAft>
                          <a:spcPts val="0"/>
                        </a:spcAft>
                      </a:pPr>
                      <a:r>
                        <a:rPr lang="nl-NL" sz="2000" b="1" dirty="0">
                          <a:effectLst/>
                          <a:latin typeface="Times New Roman" panose="02020603050405020304" pitchFamily="18" charset="0"/>
                          <a:cs typeface="Times New Roman" panose="02020603050405020304" pitchFamily="18" charset="0"/>
                        </a:rPr>
                        <a:t>Cảnh sắc thiên nhiên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endParaRPr lang="en-US" dirty="0"/>
                    </a:p>
                  </a:txBody>
                  <a:tcPr marL="59771" marR="59771" marT="0" marB="0"/>
                </a:tc>
                <a:tc>
                  <a:txBody>
                    <a:bodyPr/>
                    <a:lstStyle/>
                    <a:p>
                      <a:endParaRPr lang="en-US" dirty="0"/>
                    </a:p>
                  </a:txBody>
                  <a:tcPr marL="59771" marR="59771" marT="0" marB="0"/>
                </a:tc>
                <a:extLst>
                  <a:ext uri="{0D108BD9-81ED-4DB2-BD59-A6C34878D82A}">
                    <a16:rowId xmlns:a16="http://schemas.microsoft.com/office/drawing/2014/main" val="1361226020"/>
                  </a:ext>
                </a:extLst>
              </a:tr>
              <a:tr h="745550">
                <a:tc>
                  <a:txBody>
                    <a:bodyPr/>
                    <a:lstStyle/>
                    <a:p>
                      <a:pPr algn="just">
                        <a:lnSpc>
                          <a:spcPct val="130000"/>
                        </a:lnSpc>
                        <a:spcAft>
                          <a:spcPts val="0"/>
                        </a:spcAft>
                      </a:pPr>
                      <a:r>
                        <a:rPr lang="nl-NL" sz="2000" b="1" dirty="0">
                          <a:effectLst/>
                          <a:latin typeface="Times New Roman" panose="02020603050405020304" pitchFamily="18" charset="0"/>
                          <a:cs typeface="Times New Roman" panose="02020603050405020304" pitchFamily="18" charset="0"/>
                        </a:rPr>
                        <a:t>Vẻ đẹp con người</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endParaRPr lang="en-US"/>
                    </a:p>
                  </a:txBody>
                  <a:tcPr marL="59771" marR="59771" marT="0" marB="0"/>
                </a:tc>
                <a:tc>
                  <a:txBody>
                    <a:bodyPr/>
                    <a:lstStyle/>
                    <a:p>
                      <a:endParaRPr lang="en-US"/>
                    </a:p>
                  </a:txBody>
                  <a:tcPr marL="59771" marR="59771" marT="0" marB="0"/>
                </a:tc>
                <a:extLst>
                  <a:ext uri="{0D108BD9-81ED-4DB2-BD59-A6C34878D82A}">
                    <a16:rowId xmlns:a16="http://schemas.microsoft.com/office/drawing/2014/main" val="4151814457"/>
                  </a:ext>
                </a:extLst>
              </a:tr>
              <a:tr h="1394187">
                <a:tc>
                  <a:txBody>
                    <a:bodyPr/>
                    <a:lstStyle/>
                    <a:p>
                      <a:pPr algn="just">
                        <a:lnSpc>
                          <a:spcPct val="130000"/>
                        </a:lnSpc>
                        <a:spcAft>
                          <a:spcPts val="0"/>
                        </a:spcAft>
                      </a:pPr>
                      <a:r>
                        <a:rPr lang="nl-NL" sz="2000" b="1" dirty="0">
                          <a:effectLst/>
                          <a:latin typeface="Times New Roman" panose="02020603050405020304" pitchFamily="18" charset="0"/>
                          <a:cs typeface="Times New Roman" panose="02020603050405020304" pitchFamily="18" charset="0"/>
                        </a:rPr>
                        <a:t>Cảm xúc của nhà thơ</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endParaRPr lang="en-US"/>
                    </a:p>
                  </a:txBody>
                  <a:tcPr marL="59771" marR="59771" marT="0" marB="0"/>
                </a:tc>
                <a:tc>
                  <a:txBody>
                    <a:bodyPr/>
                    <a:lstStyle/>
                    <a:p>
                      <a:endParaRPr lang="en-US" dirty="0"/>
                    </a:p>
                  </a:txBody>
                  <a:tcPr marL="59771" marR="59771" marT="0" marB="0"/>
                </a:tc>
                <a:extLst>
                  <a:ext uri="{0D108BD9-81ED-4DB2-BD59-A6C34878D82A}">
                    <a16:rowId xmlns:a16="http://schemas.microsoft.com/office/drawing/2014/main" val="3886121284"/>
                  </a:ext>
                </a:extLst>
              </a:tr>
            </a:tbl>
          </a:graphicData>
        </a:graphic>
      </p:graphicFrame>
      <p:sp>
        <p:nvSpPr>
          <p:cNvPr id="7" name="TextBox 6"/>
          <p:cNvSpPr txBox="1"/>
          <p:nvPr/>
        </p:nvSpPr>
        <p:spPr>
          <a:xfrm>
            <a:off x="587828" y="326571"/>
            <a:ext cx="9692640" cy="461665"/>
          </a:xfrm>
          <a:prstGeom prst="rect">
            <a:avLst/>
          </a:prstGeom>
          <a:noFill/>
        </p:spPr>
        <p:txBody>
          <a:bodyPr wrap="square" rtlCol="0">
            <a:spAutoFit/>
          </a:bodyPr>
          <a:lstStyle/>
          <a:p>
            <a:r>
              <a:rPr lang="en-US" sz="2400" b="1" dirty="0">
                <a:solidFill>
                  <a:schemeClr val="accent5"/>
                </a:solidFill>
                <a:latin typeface="Times New Roman" panose="02020603050405020304" pitchFamily="18" charset="0"/>
                <a:cs typeface="Times New Roman" panose="02020603050405020304" pitchFamily="18" charset="0"/>
              </a:rPr>
              <a:t>* </a:t>
            </a:r>
            <a:r>
              <a:rPr lang="en-US" sz="2400" b="1" dirty="0" err="1">
                <a:solidFill>
                  <a:schemeClr val="accent5"/>
                </a:solidFill>
                <a:latin typeface="Times New Roman" panose="02020603050405020304" pitchFamily="18" charset="0"/>
                <a:cs typeface="Times New Roman" panose="02020603050405020304" pitchFamily="18" charset="0"/>
              </a:rPr>
              <a:t>Bảng</a:t>
            </a:r>
            <a:r>
              <a:rPr lang="en-US" sz="2400" b="1" dirty="0">
                <a:solidFill>
                  <a:schemeClr val="accent5"/>
                </a:solidFill>
                <a:latin typeface="Times New Roman" panose="02020603050405020304" pitchFamily="18" charset="0"/>
                <a:cs typeface="Times New Roman" panose="02020603050405020304" pitchFamily="18" charset="0"/>
              </a:rPr>
              <a:t> </a:t>
            </a:r>
            <a:r>
              <a:rPr lang="en-US" sz="2400" b="1" dirty="0" err="1">
                <a:solidFill>
                  <a:schemeClr val="accent5"/>
                </a:solidFill>
                <a:latin typeface="Times New Roman" panose="02020603050405020304" pitchFamily="18" charset="0"/>
                <a:cs typeface="Times New Roman" panose="02020603050405020304" pitchFamily="18" charset="0"/>
              </a:rPr>
              <a:t>tổng</a:t>
            </a:r>
            <a:r>
              <a:rPr lang="en-US" sz="2400" b="1" dirty="0">
                <a:solidFill>
                  <a:schemeClr val="accent5"/>
                </a:solidFill>
                <a:latin typeface="Times New Roman" panose="02020603050405020304" pitchFamily="18" charset="0"/>
                <a:cs typeface="Times New Roman" panose="02020603050405020304" pitchFamily="18" charset="0"/>
              </a:rPr>
              <a:t> </a:t>
            </a:r>
            <a:r>
              <a:rPr lang="en-US" sz="2400" b="1" dirty="0" err="1">
                <a:solidFill>
                  <a:schemeClr val="accent5"/>
                </a:solidFill>
                <a:latin typeface="Times New Roman" panose="02020603050405020304" pitchFamily="18" charset="0"/>
                <a:cs typeface="Times New Roman" panose="02020603050405020304" pitchFamily="18" charset="0"/>
              </a:rPr>
              <a:t>hợp</a:t>
            </a:r>
            <a:r>
              <a:rPr lang="en-US" sz="2400" b="1" dirty="0">
                <a:solidFill>
                  <a:schemeClr val="accent5"/>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81688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5834132"/>
              </p:ext>
            </p:extLst>
          </p:nvPr>
        </p:nvGraphicFramePr>
        <p:xfrm>
          <a:off x="294865" y="101184"/>
          <a:ext cx="11722964" cy="6518395"/>
        </p:xfrm>
        <a:graphic>
          <a:graphicData uri="http://schemas.openxmlformats.org/drawingml/2006/table">
            <a:tbl>
              <a:tblPr firstRow="1" firstCol="1" bandRow="1">
                <a:tableStyleId>{5940675A-B579-460E-94D1-54222C63F5DA}</a:tableStyleId>
              </a:tblPr>
              <a:tblGrid>
                <a:gridCol w="1553266">
                  <a:extLst>
                    <a:ext uri="{9D8B030D-6E8A-4147-A177-3AD203B41FA5}">
                      <a16:colId xmlns:a16="http://schemas.microsoft.com/office/drawing/2014/main" val="535358641"/>
                    </a:ext>
                  </a:extLst>
                </a:gridCol>
                <a:gridCol w="5101309">
                  <a:extLst>
                    <a:ext uri="{9D8B030D-6E8A-4147-A177-3AD203B41FA5}">
                      <a16:colId xmlns:a16="http://schemas.microsoft.com/office/drawing/2014/main" val="1322622881"/>
                    </a:ext>
                  </a:extLst>
                </a:gridCol>
                <a:gridCol w="5068389">
                  <a:extLst>
                    <a:ext uri="{9D8B030D-6E8A-4147-A177-3AD203B41FA5}">
                      <a16:colId xmlns:a16="http://schemas.microsoft.com/office/drawing/2014/main" val="2437664999"/>
                    </a:ext>
                  </a:extLst>
                </a:gridCol>
              </a:tblGrid>
              <a:tr h="317560">
                <a:tc>
                  <a:txBody>
                    <a:bodyPr/>
                    <a:lstStyle/>
                    <a:p>
                      <a:pPr algn="ctr">
                        <a:lnSpc>
                          <a:spcPct val="130000"/>
                        </a:lnSpc>
                        <a:spcAft>
                          <a:spcPts val="0"/>
                        </a:spcAft>
                      </a:pPr>
                      <a:r>
                        <a:rPr lang="nl-NL" sz="2000" b="1" dirty="0">
                          <a:effectLst/>
                          <a:latin typeface="Times New Roman" panose="02020603050405020304" pitchFamily="18" charset="0"/>
                          <a:cs typeface="Times New Roman" panose="02020603050405020304" pitchFamily="18" charset="0"/>
                        </a:rPr>
                        <a:t>Nội dung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ctr">
                        <a:lnSpc>
                          <a:spcPct val="130000"/>
                        </a:lnSpc>
                        <a:spcAft>
                          <a:spcPts val="0"/>
                        </a:spcAft>
                      </a:pPr>
                      <a:r>
                        <a:rPr lang="nl-NL" sz="2000" b="1" dirty="0">
                          <a:effectLst/>
                          <a:latin typeface="Times New Roman" panose="02020603050405020304" pitchFamily="18" charset="0"/>
                          <a:cs typeface="Times New Roman" panose="02020603050405020304" pitchFamily="18" charset="0"/>
                        </a:rPr>
                        <a:t>Hình ảnh, từ ngữ tiêu biểu</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ctr">
                        <a:lnSpc>
                          <a:spcPct val="130000"/>
                        </a:lnSpc>
                        <a:spcAft>
                          <a:spcPts val="0"/>
                        </a:spcAft>
                      </a:pPr>
                      <a:r>
                        <a:rPr lang="nl-NL" sz="2000" b="1" dirty="0">
                          <a:effectLst/>
                          <a:latin typeface="Times New Roman" panose="02020603050405020304" pitchFamily="18" charset="0"/>
                          <a:cs typeface="Times New Roman" panose="02020603050405020304" pitchFamily="18" charset="0"/>
                        </a:rPr>
                        <a:t>Cảm nhận của bản thân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extLst>
                  <a:ext uri="{0D108BD9-81ED-4DB2-BD59-A6C34878D82A}">
                    <a16:rowId xmlns:a16="http://schemas.microsoft.com/office/drawing/2014/main" val="1594473077"/>
                  </a:ext>
                </a:extLst>
              </a:tr>
              <a:tr h="2343693">
                <a:tc>
                  <a:txBody>
                    <a:bodyPr/>
                    <a:lstStyle/>
                    <a:p>
                      <a:pPr algn="just">
                        <a:lnSpc>
                          <a:spcPct val="130000"/>
                        </a:lnSpc>
                        <a:spcAft>
                          <a:spcPts val="0"/>
                        </a:spcAft>
                      </a:pPr>
                      <a:r>
                        <a:rPr lang="nl-NL" sz="2000" b="1" dirty="0">
                          <a:effectLst/>
                          <a:latin typeface="Times New Roman" panose="02020603050405020304" pitchFamily="18" charset="0"/>
                          <a:cs typeface="Times New Roman" panose="02020603050405020304" pitchFamily="18" charset="0"/>
                        </a:rPr>
                        <a:t>Cảnh sắc thiên nhiên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just">
                        <a:lnSpc>
                          <a:spcPct val="130000"/>
                        </a:lnSpc>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just">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extLst>
                  <a:ext uri="{0D108BD9-81ED-4DB2-BD59-A6C34878D82A}">
                    <a16:rowId xmlns:a16="http://schemas.microsoft.com/office/drawing/2014/main" val="1361226020"/>
                  </a:ext>
                </a:extLst>
              </a:tr>
              <a:tr h="2142079">
                <a:tc>
                  <a:txBody>
                    <a:bodyPr/>
                    <a:lstStyle/>
                    <a:p>
                      <a:pPr algn="just">
                        <a:lnSpc>
                          <a:spcPct val="130000"/>
                        </a:lnSpc>
                        <a:spcAft>
                          <a:spcPts val="0"/>
                        </a:spcAft>
                      </a:pPr>
                      <a:r>
                        <a:rPr lang="nl-NL" sz="2000" b="1" dirty="0">
                          <a:effectLst/>
                          <a:latin typeface="Times New Roman" panose="02020603050405020304" pitchFamily="18" charset="0"/>
                          <a:cs typeface="Times New Roman" panose="02020603050405020304" pitchFamily="18" charset="0"/>
                        </a:rPr>
                        <a:t>Vẻ đẹp con người</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just">
                        <a:lnSpc>
                          <a:spcPct val="130000"/>
                        </a:lnSpc>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just">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extLst>
                  <a:ext uri="{0D108BD9-81ED-4DB2-BD59-A6C34878D82A}">
                    <a16:rowId xmlns:a16="http://schemas.microsoft.com/office/drawing/2014/main" val="4151814457"/>
                  </a:ext>
                </a:extLst>
              </a:tr>
              <a:tr h="1675943">
                <a:tc>
                  <a:txBody>
                    <a:bodyPr/>
                    <a:lstStyle/>
                    <a:p>
                      <a:pPr algn="just">
                        <a:lnSpc>
                          <a:spcPct val="130000"/>
                        </a:lnSpc>
                        <a:spcAft>
                          <a:spcPts val="0"/>
                        </a:spcAft>
                      </a:pPr>
                      <a:r>
                        <a:rPr lang="nl-NL" sz="2000" b="1" dirty="0">
                          <a:effectLst/>
                          <a:latin typeface="Times New Roman" panose="02020603050405020304" pitchFamily="18" charset="0"/>
                          <a:cs typeface="Times New Roman" panose="02020603050405020304" pitchFamily="18" charset="0"/>
                        </a:rPr>
                        <a:t>Cảm xúc của nhà thơ</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just">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tc>
                  <a:txBody>
                    <a:bodyPr/>
                    <a:lstStyle/>
                    <a:p>
                      <a:pPr algn="just">
                        <a:spcAft>
                          <a:spcPts val="0"/>
                        </a:spcAft>
                      </a:pPr>
                      <a:r>
                        <a:rPr lang="nl-NL"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71" marR="59771" marT="0" marB="0"/>
                </a:tc>
                <a:extLst>
                  <a:ext uri="{0D108BD9-81ED-4DB2-BD59-A6C34878D82A}">
                    <a16:rowId xmlns:a16="http://schemas.microsoft.com/office/drawing/2014/main" val="3886121284"/>
                  </a:ext>
                </a:extLst>
              </a:tr>
            </a:tbl>
          </a:graphicData>
        </a:graphic>
      </p:graphicFrame>
      <p:sp>
        <p:nvSpPr>
          <p:cNvPr id="3" name="Rectangle 2"/>
          <p:cNvSpPr/>
          <p:nvPr/>
        </p:nvSpPr>
        <p:spPr>
          <a:xfrm>
            <a:off x="1844842" y="373900"/>
            <a:ext cx="6096000" cy="2893100"/>
          </a:xfrm>
          <a:prstGeom prst="rect">
            <a:avLst/>
          </a:prstGeom>
        </p:spPr>
        <p:txBody>
          <a:bodyPr>
            <a:spAutoFit/>
          </a:bodyPr>
          <a:lstStyle/>
          <a:p>
            <a:pPr algn="just">
              <a:lnSpc>
                <a:spcPct val="130000"/>
              </a:lnSpc>
              <a:spcAft>
                <a:spcPts val="0"/>
              </a:spcAft>
            </a:pP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đê</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cát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viền</a:t>
            </a:r>
            <a:r>
              <a:rPr lang="en-US" sz="2000" dirty="0">
                <a:latin typeface="Times New Roman" panose="02020603050405020304" pitchFamily="18" charset="0"/>
                <a:cs typeface="Times New Roman" panose="02020603050405020304" pitchFamily="18" charset="0"/>
              </a:rPr>
              <a:t> </a:t>
            </a:r>
          </a:p>
          <a:p>
            <a:pPr algn="just">
              <a:lnSpc>
                <a:spcPct val="130000"/>
              </a:lnSpc>
              <a:spcAft>
                <a:spcPts val="0"/>
              </a:spcAf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endParaRPr lang="en-US" sz="2000" dirty="0">
              <a:latin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bơi</a:t>
            </a:r>
            <a:endParaRPr lang="en-US" sz="2000" dirty="0">
              <a:latin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p>
          <a:p>
            <a:pPr algn="just">
              <a:lnSpc>
                <a:spcPct val="130000"/>
              </a:lnSpc>
              <a:spcAft>
                <a:spcPts val="0"/>
              </a:spcAft>
            </a:pPr>
            <a:r>
              <a:rPr lang="en-US" sz="2000" dirty="0">
                <a:latin typeface="Times New Roman" panose="02020603050405020304" pitchFamily="18" charset="0"/>
                <a:cs typeface="Times New Roman" panose="02020603050405020304" pitchFamily="18" charset="0"/>
              </a:rPr>
              <a:t>- Me non - </a:t>
            </a:r>
            <a:r>
              <a:rPr lang="en-US" sz="2000" dirty="0" err="1">
                <a:latin typeface="Times New Roman" panose="02020603050405020304" pitchFamily="18" charset="0"/>
                <a:cs typeface="Times New Roman" panose="02020603050405020304" pitchFamily="18" charset="0"/>
              </a:rPr>
              <a:t>cong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liềm</a:t>
            </a:r>
            <a:endParaRPr lang="en-US" sz="2000" dirty="0">
              <a:latin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xanh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lụa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mềm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lửng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lơ</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931336" y="590882"/>
            <a:ext cx="6096000" cy="1200329"/>
          </a:xfrm>
          <a:prstGeom prst="rect">
            <a:avLst/>
          </a:prstGeom>
        </p:spPr>
        <p:txBody>
          <a:bodyPr>
            <a:spAutoFit/>
          </a:bodyPr>
          <a:lstStyle/>
          <a:p>
            <a:pPr algn="just">
              <a:spcAft>
                <a:spcPts val="0"/>
              </a:spcAf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endParaRPr lang="en-US" sz="2000" dirty="0">
              <a:latin typeface="Times New Roman" panose="02020603050405020304" pitchFamily="18" charset="0"/>
              <a:cs typeface="Times New Roman" panose="02020603050405020304" pitchFamily="18" charset="0"/>
            </a:endParaRPr>
          </a:p>
          <a:p>
            <a:pPr algn="just">
              <a:lnSpc>
                <a:spcPct val="130000"/>
              </a:lnSpc>
              <a:spcAft>
                <a:spcPts val="0"/>
              </a:spcAft>
            </a:pPr>
            <a:r>
              <a:rPr lang="nl-NL" sz="2000" dirty="0">
                <a:latin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mát</a:t>
            </a:r>
            <a:r>
              <a:rPr lang="en-US" sz="2000" dirty="0">
                <a:latin typeface="Times New Roman" panose="02020603050405020304" pitchFamily="18" charset="0"/>
                <a:cs typeface="Times New Roman" panose="02020603050405020304" pitchFamily="18" charset="0"/>
              </a:rPr>
              <a:t>.</a:t>
            </a:r>
          </a:p>
          <a:p>
            <a:pPr algn="just">
              <a:lnSpc>
                <a:spcPct val="130000"/>
              </a:lnSpc>
              <a:spcAft>
                <a:spcPts val="0"/>
              </a:spcAft>
            </a:pPr>
            <a:r>
              <a:rPr lang="nl-NL"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876926" y="2850408"/>
            <a:ext cx="6096000" cy="2092881"/>
          </a:xfrm>
          <a:prstGeom prst="rect">
            <a:avLst/>
          </a:prstGeom>
        </p:spPr>
        <p:txBody>
          <a:bodyPr>
            <a:spAutoFit/>
          </a:bodyPr>
          <a:lstStyle/>
          <a:p>
            <a:pPr algn="just">
              <a:lnSpc>
                <a:spcPct val="130000"/>
              </a:lnSpc>
              <a:spcAft>
                <a:spcPts val="0"/>
              </a:spcAf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endParaRPr lang="en-US" sz="2000" dirty="0">
              <a:latin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err="1">
                <a:latin typeface="Times New Roman" panose="02020603050405020304" pitchFamily="18" charset="0"/>
                <a:cs typeface="Times New Roman" panose="02020603050405020304" pitchFamily="18" charset="0"/>
              </a:rPr>
              <a:t>Nọc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duyên</a:t>
            </a:r>
            <a:r>
              <a:rPr lang="en-US" sz="2000" dirty="0">
                <a:latin typeface="Times New Roman" panose="02020603050405020304" pitchFamily="18" charset="0"/>
                <a:cs typeface="Times New Roman" panose="02020603050405020304" pitchFamily="18" charset="0"/>
              </a:rPr>
              <a:t>.</a:t>
            </a:r>
          </a:p>
          <a:p>
            <a:pPr algn="just">
              <a:lnSpc>
                <a:spcPct val="130000"/>
              </a:lnSpc>
              <a:spcAft>
                <a:spcPts val="0"/>
              </a:spcAft>
            </a:pPr>
            <a:r>
              <a:rPr lang="en-US" sz="2000" dirty="0" err="1">
                <a:latin typeface="Times New Roman" panose="02020603050405020304" pitchFamily="18" charset="0"/>
                <a:cs typeface="Times New Roman" panose="02020603050405020304" pitchFamily="18" charset="0"/>
              </a:rPr>
              <a:t>Véo</a:t>
            </a:r>
            <a:r>
              <a:rPr lang="en-US" sz="2000" dirty="0">
                <a:latin typeface="Times New Roman" panose="02020603050405020304" pitchFamily="18" charset="0"/>
                <a:cs typeface="Times New Roman" panose="02020603050405020304" pitchFamily="18" charset="0"/>
              </a:rPr>
              <a:t> von </a:t>
            </a:r>
            <a:r>
              <a:rPr lang="en-US" sz="2000" dirty="0" err="1">
                <a:latin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p>
          <a:p>
            <a:pPr algn="just">
              <a:lnSpc>
                <a:spcPct val="130000"/>
              </a:lnSpc>
              <a:spcAft>
                <a:spcPts val="0"/>
              </a:spcAft>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má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thẹn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thò</a:t>
            </a:r>
            <a:endParaRPr lang="en-US" sz="2000" dirty="0">
              <a:latin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err="1">
                <a:latin typeface="Times New Roman" panose="02020603050405020304" pitchFamily="18" charset="0"/>
                <a:cs typeface="Times New Roman" panose="02020603050405020304" pitchFamily="18" charset="0"/>
              </a:rPr>
              <a:t>Giã</a:t>
            </a:r>
            <a:r>
              <a:rPr lang="en-US" sz="2000" dirty="0">
                <a:latin typeface="Times New Roman" panose="02020603050405020304" pitchFamily="18" charset="0"/>
                <a:cs typeface="Times New Roman" panose="02020603050405020304" pitchFamily="18" charset="0"/>
              </a:rPr>
              <a:t> me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ngọt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ngào</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947378" y="3040802"/>
            <a:ext cx="5070451" cy="1415772"/>
          </a:xfrm>
          <a:prstGeom prst="rect">
            <a:avLst/>
          </a:prstGeom>
        </p:spPr>
        <p:txBody>
          <a:bodyPr wrap="square">
            <a:spAutoFit/>
          </a:bodyPr>
          <a:lstStyle/>
          <a:p>
            <a:pPr algn="just">
              <a:spcAft>
                <a:spcPts val="0"/>
              </a:spcAft>
            </a:pPr>
            <a:r>
              <a:rPr lang="en-US" sz="2000" dirty="0">
                <a:latin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a:t>
            </a:r>
          </a:p>
          <a:p>
            <a:pPr algn="just">
              <a:lnSpc>
                <a:spcPct val="130000"/>
              </a:lnSpc>
              <a:spcAft>
                <a:spcPts val="0"/>
              </a:spcAft>
            </a:pPr>
            <a:r>
              <a:rPr lang="nl-NL"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876926" y="5391349"/>
            <a:ext cx="6096000" cy="707886"/>
          </a:xfrm>
          <a:prstGeom prst="rect">
            <a:avLst/>
          </a:prstGeom>
        </p:spPr>
        <p:txBody>
          <a:bodyPr>
            <a:spAutoFit/>
          </a:bodyPr>
          <a:lstStyle/>
          <a:p>
            <a:pPr algn="just">
              <a:spcAft>
                <a:spcPts val="0"/>
              </a:spcAft>
            </a:pPr>
            <a:r>
              <a:rPr lang="nl-NL" sz="2000" dirty="0">
                <a:latin typeface="Times New Roman" panose="02020603050405020304" pitchFamily="18" charset="0"/>
                <a:cs typeface="Times New Roman" panose="02020603050405020304" pitchFamily="18" charset="0"/>
              </a:rPr>
              <a:t>- Hò  ơ... Trai Biên Hòa lụy gái Gò Me.</a:t>
            </a:r>
            <a:endParaRPr lang="en-US" sz="2000" dirty="0">
              <a:latin typeface="Times New Roman" panose="02020603050405020304" pitchFamily="18" charset="0"/>
              <a:cs typeface="Times New Roman" panose="02020603050405020304" pitchFamily="18" charset="0"/>
            </a:endParaRPr>
          </a:p>
          <a:p>
            <a:pPr algn="just">
              <a:spcAft>
                <a:spcPts val="0"/>
              </a:spcAft>
            </a:pPr>
            <a:r>
              <a:rPr lang="nl-NL"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947378" y="5134397"/>
            <a:ext cx="4955864" cy="1323439"/>
          </a:xfrm>
          <a:prstGeom prst="rect">
            <a:avLst/>
          </a:prstGeom>
        </p:spPr>
        <p:txBody>
          <a:bodyPr wrap="square">
            <a:spAutoFit/>
          </a:bodyPr>
          <a:lstStyle/>
          <a:p>
            <a:pPr algn="just">
              <a:spcAft>
                <a:spcPts val="0"/>
              </a:spcAft>
            </a:pPr>
            <a:r>
              <a:rPr lang="en-US" sz="2000" dirty="0">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Tình</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yêu</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sự</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gắn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bó</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với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quê</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hương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nỗi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nhớ</a:t>
            </a:r>
            <a:r>
              <a:rPr lang="en-US" sz="2000" dirty="0">
                <a:solidFill>
                  <a:srgbClr val="C00000"/>
                </a:solidFill>
                <a:latin typeface="Times New Roman" panose="02020603050405020304" pitchFamily="18" charset="0"/>
                <a:cs typeface="Times New Roman" panose="02020603050405020304" pitchFamily="18" charset="0"/>
              </a:rPr>
              <a:t> da </a:t>
            </a:r>
            <a:r>
              <a:rPr lang="en-US" sz="2000" dirty="0" err="1">
                <a:solidFill>
                  <a:srgbClr val="C00000"/>
                </a:solidFill>
                <a:latin typeface="Times New Roman" panose="02020603050405020304" pitchFamily="18" charset="0"/>
                <a:cs typeface="Times New Roman" panose="02020603050405020304" pitchFamily="18" charset="0"/>
              </a:rPr>
              <a:t>diết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khi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phải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xa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quê</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niềm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tự</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hào</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về</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vẻ</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đẹp</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của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quê</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hương</a:t>
            </a:r>
            <a:r>
              <a:rPr lang="en-US" sz="2000" dirty="0">
                <a:solidFill>
                  <a:srgbClr val="C00000"/>
                </a:solidFill>
                <a:latin typeface="Times New Roman" panose="02020603050405020304" pitchFamily="18" charset="0"/>
                <a:cs typeface="Times New Roman" panose="02020603050405020304" pitchFamily="18" charset="0"/>
              </a:rPr>
              <a:t> - </a:t>
            </a:r>
            <a:r>
              <a:rPr lang="en-US" sz="2000" dirty="0" err="1">
                <a:solidFill>
                  <a:srgbClr val="C00000"/>
                </a:solidFill>
                <a:latin typeface="Times New Roman" panose="02020603050405020304" pitchFamily="18" charset="0"/>
                <a:cs typeface="Times New Roman" panose="02020603050405020304" pitchFamily="18" charset="0"/>
              </a:rPr>
              <a:t>vẻ</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đẹp</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của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thiên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nhiên</a:t>
            </a:r>
            <a:r>
              <a:rPr lang="en-US" sz="2000" dirty="0">
                <a:solidFill>
                  <a:srgbClr val="C00000"/>
                </a:solidFill>
                <a:latin typeface="Times New Roman" panose="02020603050405020304" pitchFamily="18" charset="0"/>
                <a:cs typeface="Times New Roman" panose="02020603050405020304" pitchFamily="18" charset="0"/>
              </a:rPr>
              <a:t>, con </a:t>
            </a:r>
            <a:r>
              <a:rPr lang="en-US" sz="2000" dirty="0" err="1">
                <a:solidFill>
                  <a:srgbClr val="C00000"/>
                </a:solidFill>
                <a:latin typeface="Times New Roman" panose="02020603050405020304" pitchFamily="18" charset="0"/>
                <a:cs typeface="Times New Roman" panose="02020603050405020304" pitchFamily="18" charset="0"/>
              </a:rPr>
              <a:t>người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văn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hoá</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lịch</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sử</a:t>
            </a:r>
            <a:r>
              <a:rPr lang="en-US" sz="20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96361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46387" y="-214984"/>
            <a:ext cx="10421006" cy="200222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solidFill>
                  <a:srgbClr val="C00000"/>
                </a:solidFill>
                <a:latin typeface="Times New Roman" pitchFamily="18" charset="0"/>
                <a:cs typeface="Times New Roman" pitchFamily="18" charset="0"/>
              </a:rPr>
              <a:t>Bài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thơ</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Gò</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mê</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có</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hình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ảnh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sinh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động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giàu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sức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gợi</a:t>
            </a:r>
            <a:r>
              <a:rPr lang="en-US" sz="3200" dirty="0">
                <a:solidFill>
                  <a:srgbClr val="C00000"/>
                </a:solidFill>
                <a:latin typeface="Times New Roman" pitchFamily="18" charset="0"/>
                <a:cs typeface="Times New Roman" pitchFamily="18" charset="0"/>
              </a:rPr>
              <a:t> . </a:t>
            </a:r>
            <a:r>
              <a:rPr lang="en-US" sz="3200" dirty="0" err="1">
                <a:solidFill>
                  <a:srgbClr val="C00000"/>
                </a:solidFill>
                <a:latin typeface="Times New Roman" pitchFamily="18" charset="0"/>
                <a:cs typeface="Times New Roman" pitchFamily="18" charset="0"/>
              </a:rPr>
              <a:t>Em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thích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những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hình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ảnh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nào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vì</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p>
        </p:txBody>
      </p:sp>
      <p:sp>
        <p:nvSpPr>
          <p:cNvPr id="3" name="Rectangle 2"/>
          <p:cNvSpPr/>
          <p:nvPr/>
        </p:nvSpPr>
        <p:spPr>
          <a:xfrm>
            <a:off x="6416565" y="1911352"/>
            <a:ext cx="5454869" cy="1938992"/>
          </a:xfrm>
          <a:prstGeom prst="rect">
            <a:avLst/>
          </a:prstGeom>
        </p:spPr>
        <p:txBody>
          <a:bodyPr wrap="square">
            <a:spAutoFit/>
          </a:bodyPr>
          <a:lstStyle/>
          <a:p>
            <a:pPr algn="just"/>
            <a:r>
              <a:rPr lang="vi-VN" i="1" dirty="0">
                <a:solidFill>
                  <a:srgbClr val="7030A0"/>
                </a:solidFill>
                <a:latin typeface="Roboto"/>
              </a:rPr>
              <a:t>“</a:t>
            </a:r>
            <a:r>
              <a:rPr lang="vi-VN" sz="2400" i="1" dirty="0">
                <a:solidFill>
                  <a:srgbClr val="7030A0"/>
                </a:solidFill>
                <a:latin typeface="Times New Roman" pitchFamily="18" charset="0"/>
                <a:cs typeface="Times New Roman" pitchFamily="18" charset="0"/>
              </a:rPr>
              <a:t>Những chị, những em má núng đồng tiền</a:t>
            </a:r>
            <a:endParaRPr lang="vi-VN" sz="2400" dirty="0">
              <a:solidFill>
                <a:srgbClr val="7030A0"/>
              </a:solidFill>
              <a:latin typeface="Times New Roman" pitchFamily="18" charset="0"/>
              <a:cs typeface="Times New Roman" pitchFamily="18" charset="0"/>
            </a:endParaRPr>
          </a:p>
          <a:p>
            <a:pPr algn="just"/>
            <a:r>
              <a:rPr lang="vi-VN" sz="2400" i="1" dirty="0">
                <a:solidFill>
                  <a:srgbClr val="7030A0"/>
                </a:solidFill>
                <a:latin typeface="Times New Roman" pitchFamily="18" charset="0"/>
                <a:cs typeface="Times New Roman" pitchFamily="18" charset="0"/>
              </a:rPr>
              <a:t>Nọc cấy, tay tròn, nghiêng nón làm duyên</a:t>
            </a:r>
            <a:endParaRPr lang="vi-VN" sz="2400" dirty="0">
              <a:solidFill>
                <a:srgbClr val="7030A0"/>
              </a:solidFill>
              <a:latin typeface="Times New Roman" pitchFamily="18" charset="0"/>
              <a:cs typeface="Times New Roman" pitchFamily="18" charset="0"/>
            </a:endParaRPr>
          </a:p>
          <a:p>
            <a:pPr algn="just"/>
            <a:r>
              <a:rPr lang="vi-VN" sz="2400" i="1" dirty="0">
                <a:solidFill>
                  <a:srgbClr val="7030A0"/>
                </a:solidFill>
                <a:latin typeface="Times New Roman" pitchFamily="18" charset="0"/>
                <a:cs typeface="Times New Roman" pitchFamily="18" charset="0"/>
              </a:rPr>
              <a:t>Véo von điệu hát cổ truyền</a:t>
            </a:r>
            <a:endParaRPr lang="vi-VN" sz="2400" dirty="0">
              <a:solidFill>
                <a:srgbClr val="7030A0"/>
              </a:solidFill>
              <a:latin typeface="Times New Roman" pitchFamily="18" charset="0"/>
              <a:cs typeface="Times New Roman" pitchFamily="18" charset="0"/>
            </a:endParaRPr>
          </a:p>
          <a:p>
            <a:pPr algn="just"/>
            <a:r>
              <a:rPr lang="vi-VN" sz="2400" i="1" dirty="0">
                <a:solidFill>
                  <a:srgbClr val="7030A0"/>
                </a:solidFill>
                <a:latin typeface="Times New Roman" pitchFamily="18" charset="0"/>
                <a:cs typeface="Times New Roman" pitchFamily="18" charset="0"/>
              </a:rPr>
              <a:t>“- Hò… ơ… Trai Biên Hòa lụy gái Gò Me</a:t>
            </a:r>
            <a:endParaRPr lang="vi-VN" sz="2400" dirty="0">
              <a:solidFill>
                <a:srgbClr val="7030A0"/>
              </a:solidFill>
              <a:latin typeface="Times New Roman" pitchFamily="18" charset="0"/>
              <a:cs typeface="Times New Roman" pitchFamily="18" charset="0"/>
            </a:endParaRPr>
          </a:p>
          <a:p>
            <a:pPr algn="just"/>
            <a:r>
              <a:rPr lang="vi-VN" sz="2400" i="1" dirty="0">
                <a:solidFill>
                  <a:srgbClr val="7030A0"/>
                </a:solidFill>
                <a:latin typeface="Times New Roman" pitchFamily="18" charset="0"/>
                <a:cs typeface="Times New Roman" pitchFamily="18" charset="0"/>
              </a:rPr>
              <a:t>Không vì sắc lịch,mà chỉ vì mê giọng hò”.</a:t>
            </a:r>
            <a:endParaRPr lang="vi-VN" sz="2400" b="0" i="0" dirty="0">
              <a:solidFill>
                <a:srgbClr val="7030A0"/>
              </a:solidFill>
              <a:effectLst/>
              <a:latin typeface="Times New Roman" pitchFamily="18" charset="0"/>
              <a:cs typeface="Times New Roman" pitchFamily="18" charset="0"/>
            </a:endParaRPr>
          </a:p>
        </p:txBody>
      </p:sp>
      <p:sp>
        <p:nvSpPr>
          <p:cNvPr id="4" name="Rectangle 3"/>
          <p:cNvSpPr/>
          <p:nvPr/>
        </p:nvSpPr>
        <p:spPr>
          <a:xfrm>
            <a:off x="6006661" y="3896539"/>
            <a:ext cx="6185337" cy="2677656"/>
          </a:xfrm>
          <a:prstGeom prst="rect">
            <a:avLst/>
          </a:prstGeom>
        </p:spPr>
        <p:txBody>
          <a:bodyPr wrap="square">
            <a:spAutoFit/>
          </a:bodyPr>
          <a:lstStyle/>
          <a:p>
            <a:r>
              <a:rPr lang="en-US" sz="2400" dirty="0">
                <a:solidFill>
                  <a:srgbClr val="7030A0"/>
                </a:solidFill>
                <a:latin typeface="Times New Roman" pitchFamily="18" charset="0"/>
                <a:cs typeface="Times New Roman" pitchFamily="18" charset="0"/>
              </a:rPr>
              <a:t>-&gt;T</a:t>
            </a:r>
            <a:r>
              <a:rPr lang="vi-VN" sz="2400" dirty="0">
                <a:solidFill>
                  <a:srgbClr val="7030A0"/>
                </a:solidFill>
                <a:latin typeface="Times New Roman" pitchFamily="18" charset="0"/>
                <a:cs typeface="Times New Roman" pitchFamily="18" charset="0"/>
              </a:rPr>
              <a:t>ác giả đã miêu tả về những người con gái Gò Me không chỉ xinh đẹp, duyên dáng, thanh lịch, chăm chỉ, khéo léo mà còn có giọng hò rất ngọt ngào. Những người con gái này cũng chính là những người làm tô thêm vẻ đẹp cho mảnh đất và con người vùng đất Gò Me – quê hương của tác giả.</a:t>
            </a:r>
            <a:endParaRPr lang="en-US" sz="2400" dirty="0">
              <a:solidFill>
                <a:srgbClr val="7030A0"/>
              </a:solidFill>
              <a:latin typeface="Times New Roman" pitchFamily="18" charset="0"/>
              <a:cs typeface="Times New Roman" pitchFamily="18" charset="0"/>
            </a:endParaRPr>
          </a:p>
        </p:txBody>
      </p:sp>
      <p:sp>
        <p:nvSpPr>
          <p:cNvPr id="5" name="Rectangle 4"/>
          <p:cNvSpPr/>
          <p:nvPr/>
        </p:nvSpPr>
        <p:spPr>
          <a:xfrm>
            <a:off x="299544" y="1881831"/>
            <a:ext cx="5328745" cy="1569660"/>
          </a:xfrm>
          <a:prstGeom prst="rect">
            <a:avLst/>
          </a:prstGeom>
        </p:spPr>
        <p:txBody>
          <a:bodyPr wrap="square">
            <a:spAutoFit/>
          </a:bodyPr>
          <a:lstStyle/>
          <a:p>
            <a:pPr algn="just"/>
            <a:r>
              <a:rPr lang="vi-VN" sz="2400" i="1" dirty="0">
                <a:solidFill>
                  <a:srgbClr val="0070C0"/>
                </a:solidFill>
                <a:latin typeface="Times New Roman" pitchFamily="18" charset="0"/>
                <a:cs typeface="Times New Roman" pitchFamily="18" charset="0"/>
              </a:rPr>
              <a:t>“Con đê cát đỏ cỏ viền</a:t>
            </a:r>
            <a:endParaRPr lang="vi-VN" sz="2400" dirty="0">
              <a:solidFill>
                <a:srgbClr val="0070C0"/>
              </a:solidFill>
              <a:latin typeface="Times New Roman" pitchFamily="18" charset="0"/>
              <a:cs typeface="Times New Roman" pitchFamily="18" charset="0"/>
            </a:endParaRPr>
          </a:p>
          <a:p>
            <a:pPr algn="just"/>
            <a:r>
              <a:rPr lang="vi-VN" sz="2400" i="1" dirty="0">
                <a:solidFill>
                  <a:srgbClr val="0070C0"/>
                </a:solidFill>
                <a:latin typeface="Times New Roman" pitchFamily="18" charset="0"/>
                <a:cs typeface="Times New Roman" pitchFamily="18" charset="0"/>
              </a:rPr>
              <a:t>Leng keng nhạc ngựa ngược lên chợ Gò.</a:t>
            </a:r>
            <a:endParaRPr lang="vi-VN" sz="2400" dirty="0">
              <a:solidFill>
                <a:srgbClr val="0070C0"/>
              </a:solidFill>
              <a:latin typeface="Times New Roman" pitchFamily="18" charset="0"/>
              <a:cs typeface="Times New Roman" pitchFamily="18" charset="0"/>
            </a:endParaRPr>
          </a:p>
          <a:p>
            <a:pPr algn="just"/>
            <a:r>
              <a:rPr lang="vi-VN" sz="2400" i="1" dirty="0">
                <a:solidFill>
                  <a:srgbClr val="0070C0"/>
                </a:solidFill>
                <a:latin typeface="Times New Roman" pitchFamily="18" charset="0"/>
                <a:cs typeface="Times New Roman" pitchFamily="18" charset="0"/>
              </a:rPr>
              <a:t>Ruộng vây quanh,bốn mùa gió mát</a:t>
            </a:r>
            <a:endParaRPr lang="vi-VN" sz="2400" dirty="0">
              <a:solidFill>
                <a:srgbClr val="0070C0"/>
              </a:solidFill>
              <a:latin typeface="Times New Roman" pitchFamily="18" charset="0"/>
              <a:cs typeface="Times New Roman" pitchFamily="18" charset="0"/>
            </a:endParaRPr>
          </a:p>
          <a:p>
            <a:pPr algn="just"/>
            <a:r>
              <a:rPr lang="vi-VN" sz="2400" i="1" dirty="0">
                <a:solidFill>
                  <a:srgbClr val="0070C0"/>
                </a:solidFill>
                <a:latin typeface="Times New Roman" pitchFamily="18" charset="0"/>
                <a:cs typeface="Times New Roman" pitchFamily="18" charset="0"/>
              </a:rPr>
              <a:t>Lúa làng keo chói rực mặt trời”</a:t>
            </a:r>
            <a:endParaRPr lang="vi-VN" sz="2400" b="0" i="0" dirty="0">
              <a:solidFill>
                <a:srgbClr val="0070C0"/>
              </a:solidFill>
              <a:effectLst/>
              <a:latin typeface="Times New Roman" pitchFamily="18" charset="0"/>
              <a:cs typeface="Times New Roman" pitchFamily="18" charset="0"/>
            </a:endParaRPr>
          </a:p>
        </p:txBody>
      </p:sp>
      <p:sp>
        <p:nvSpPr>
          <p:cNvPr id="6" name="Rectangle 5"/>
          <p:cNvSpPr/>
          <p:nvPr/>
        </p:nvSpPr>
        <p:spPr>
          <a:xfrm>
            <a:off x="299544" y="3652032"/>
            <a:ext cx="5328745" cy="2677656"/>
          </a:xfrm>
          <a:prstGeom prst="rect">
            <a:avLst/>
          </a:prstGeom>
        </p:spPr>
        <p:txBody>
          <a:bodyPr wrap="square">
            <a:spAutoFit/>
          </a:bodyPr>
          <a:lstStyle/>
          <a:p>
            <a:r>
              <a:rPr lang="en-US" sz="2400" dirty="0">
                <a:solidFill>
                  <a:srgbClr val="0070C0"/>
                </a:solidFill>
                <a:latin typeface="Times New Roman" pitchFamily="18" charset="0"/>
                <a:cs typeface="Times New Roman" pitchFamily="18" charset="0"/>
              </a:rPr>
              <a:t>-&gt;</a:t>
            </a:r>
            <a:r>
              <a:rPr lang="vi-VN" sz="2400" dirty="0">
                <a:solidFill>
                  <a:srgbClr val="0070C0"/>
                </a:solidFill>
                <a:latin typeface="Times New Roman" pitchFamily="18" charset="0"/>
                <a:cs typeface="Times New Roman" pitchFamily="18" charset="0"/>
              </a:rPr>
              <a:t>Em thích hình ảnh </a:t>
            </a:r>
            <a:r>
              <a:rPr lang="en-US" sz="2400" dirty="0" err="1">
                <a:solidFill>
                  <a:srgbClr val="0070C0"/>
                </a:solidFill>
                <a:latin typeface="Times New Roman" pitchFamily="18" charset="0"/>
                <a:cs typeface="Times New Roman" pitchFamily="18" charset="0"/>
              </a:rPr>
              <a:t>này</a:t>
            </a:r>
            <a:r>
              <a:rPr lang="en-US" sz="2400" dirty="0">
                <a:solidFill>
                  <a:srgbClr val="0070C0"/>
                </a:solidFill>
                <a:latin typeface="Times New Roman" pitchFamily="18" charset="0"/>
                <a:cs typeface="Times New Roman" pitchFamily="18" charset="0"/>
              </a:rPr>
              <a:t> </a:t>
            </a:r>
            <a:r>
              <a:rPr lang="vi-VN" sz="2400" dirty="0">
                <a:solidFill>
                  <a:srgbClr val="0070C0"/>
                </a:solidFill>
                <a:latin typeface="Times New Roman" pitchFamily="18" charset="0"/>
                <a:cs typeface="Times New Roman" pitchFamily="18" charset="0"/>
              </a:rPr>
              <a:t>vì nó mở ra một không gian rộng mênh mông, thoải mái với con đê, cỏ xanh, lúa vàng, gió mát… tất cả tạo nên một bức tranh quê rất yên ả, thanh bình khiến cho con người cảm thấy yêu thích và luôn muốn sống ở một nơi như vậy.</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6189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94"/>
            <a:ext cx="12193057" cy="6858594"/>
          </a:xfrm>
          <a:prstGeom prst="rect">
            <a:avLst/>
          </a:prstGeom>
        </p:spPr>
      </p:pic>
      <p:sp>
        <p:nvSpPr>
          <p:cNvPr id="4" name="Rectangle 3"/>
          <p:cNvSpPr/>
          <p:nvPr/>
        </p:nvSpPr>
        <p:spPr>
          <a:xfrm>
            <a:off x="529726" y="368144"/>
            <a:ext cx="3451586" cy="572464"/>
          </a:xfrm>
          <a:prstGeom prst="rect">
            <a:avLst/>
          </a:prstGeom>
        </p:spPr>
        <p:txBody>
          <a:bodyPr wrap="none">
            <a:spAutoFit/>
          </a:bodyPr>
          <a:lstStyle/>
          <a:p>
            <a:pPr algn="just">
              <a:lnSpc>
                <a:spcPct val="130000"/>
              </a:lnSpc>
              <a:spcAft>
                <a:spcPts val="0"/>
              </a:spcAft>
            </a:pPr>
            <a:r>
              <a:rPr lang="nl-NL" sz="2400" b="1" dirty="0">
                <a:latin typeface="Times New Roman" panose="02020603050405020304" pitchFamily="18" charset="0"/>
                <a:ea typeface="Arial" panose="020B0604020202020204" pitchFamily="34" charset="0"/>
                <a:cs typeface="Times New Roman" panose="02020603050405020304" pitchFamily="18" charset="0"/>
              </a:rPr>
              <a:t>2. Cảm xúc của nhà thơ. </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83177" y="1883785"/>
            <a:ext cx="6096000" cy="1569660"/>
          </a:xfrm>
          <a:prstGeom prst="rect">
            <a:avLst/>
          </a:prstGeom>
        </p:spPr>
        <p:txBody>
          <a:bodyPr>
            <a:spAutoFit/>
          </a:bodyPr>
          <a:lstStyle/>
          <a:p>
            <a:r>
              <a:rPr lang="vi-VN" sz="2400" i="1" dirty="0">
                <a:solidFill>
                  <a:srgbClr val="002060"/>
                </a:solidFill>
                <a:latin typeface="Times New Roman" panose="02020603050405020304" pitchFamily="18" charset="0"/>
                <a:cs typeface="Times New Roman" panose="02020603050405020304" pitchFamily="18" charset="0"/>
              </a:rPr>
              <a:t>“Hò ơ... Trai Biên Hòa lụy gái Gò Me,</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Không vì sắc lịch, mà chỉ vì mê giọng hò”.</a:t>
            </a:r>
            <a:endParaRPr lang="en-US" sz="2400" i="1" dirty="0">
              <a:solidFill>
                <a:srgbClr val="002060"/>
              </a:solidFill>
              <a:latin typeface="Times New Roman" panose="02020603050405020304" pitchFamily="18" charset="0"/>
              <a:cs typeface="Times New Roman" panose="02020603050405020304" pitchFamily="18" charset="0"/>
            </a:endParaRPr>
          </a:p>
          <a:p>
            <a:r>
              <a:rPr lang="en-US" sz="2400" i="1" dirty="0">
                <a:solidFill>
                  <a:srgbClr val="002060"/>
                </a:solidFill>
                <a:latin typeface="Times New Roman" panose="02020603050405020304" pitchFamily="18" charset="0"/>
                <a:cs typeface="Times New Roman" panose="02020603050405020304" pitchFamily="18" charset="0"/>
              </a:rPr>
              <a:t>….</a:t>
            </a:r>
            <a:br>
              <a:rPr lang="vi-VN" sz="2400" i="1" dirty="0">
                <a:solidFill>
                  <a:srgbClr val="002060"/>
                </a:solidFill>
                <a:latin typeface="Times New Roman" panose="02020603050405020304" pitchFamily="18" charset="0"/>
                <a:cs typeface="Times New Roman" panose="02020603050405020304" pitchFamily="18" charset="0"/>
              </a:rPr>
            </a:b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3177" y="3076639"/>
            <a:ext cx="6096000" cy="1938992"/>
          </a:xfrm>
          <a:prstGeom prst="rect">
            <a:avLst/>
          </a:prstGeom>
        </p:spPr>
        <p:txBody>
          <a:bodyPr>
            <a:spAutoFit/>
          </a:bodyPr>
          <a:lstStyle/>
          <a:p>
            <a:r>
              <a:rPr lang="vi-VN" sz="2400" i="1" dirty="0">
                <a:solidFill>
                  <a:srgbClr val="002060"/>
                </a:solidFill>
                <a:latin typeface="Times New Roman" panose="02020603050405020304" pitchFamily="18" charset="0"/>
                <a:cs typeface="Times New Roman" panose="02020603050405020304" pitchFamily="18" charset="0"/>
              </a:rPr>
              <a:t>Ôi, thuở ấu thơ,</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Cắt cỏ, chăn bò.</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Gối đầu lên áo,</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Nằm dưới làn me, nghe tre thổi sáo.</a:t>
            </a:r>
            <a:endParaRPr lang="en-US" sz="2400" i="1" dirty="0">
              <a:solidFill>
                <a:srgbClr val="002060"/>
              </a:solidFill>
              <a:latin typeface="Times New Roman" panose="02020603050405020304" pitchFamily="18" charset="0"/>
              <a:cs typeface="Times New Roman" panose="02020603050405020304" pitchFamily="18" charset="0"/>
            </a:endParaRPr>
          </a:p>
          <a:p>
            <a:r>
              <a:rPr lang="en-US" sz="2400" i="1" dirty="0">
                <a:solidFill>
                  <a:srgbClr val="002060"/>
                </a:solidFill>
                <a:latin typeface="Times New Roman" panose="02020603050405020304" pitchFamily="18" charset="0"/>
                <a:cs typeface="Times New Roman" panose="02020603050405020304" pitchFamily="18" charset="0"/>
              </a:rPr>
              <a:t>….</a:t>
            </a:r>
            <a:endParaRPr lang="en-US" sz="2400" dirty="0"/>
          </a:p>
        </p:txBody>
      </p:sp>
      <p:sp>
        <p:nvSpPr>
          <p:cNvPr id="7" name="Rectangle 6"/>
          <p:cNvSpPr/>
          <p:nvPr/>
        </p:nvSpPr>
        <p:spPr>
          <a:xfrm>
            <a:off x="383177" y="5199815"/>
            <a:ext cx="6096000" cy="1200329"/>
          </a:xfrm>
          <a:prstGeom prst="rect">
            <a:avLst/>
          </a:prstGeom>
        </p:spPr>
        <p:txBody>
          <a:bodyPr>
            <a:spAutoFit/>
          </a:bodyPr>
          <a:lstStyle/>
          <a:p>
            <a:r>
              <a:rPr lang="vi-VN" sz="2400" i="1" dirty="0">
                <a:solidFill>
                  <a:srgbClr val="002060"/>
                </a:solidFill>
                <a:latin typeface="Times New Roman" panose="02020603050405020304" pitchFamily="18" charset="0"/>
                <a:cs typeface="Times New Roman" panose="02020603050405020304" pitchFamily="18" charset="0"/>
              </a:rPr>
              <a:t>“Hò ơ... Trai Biên Hòa lụy gái Gò Me</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Không vì sắc lịch, mà chỉ vì mê giọng hò!”</a:t>
            </a:r>
            <a:br>
              <a:rPr lang="vi-VN" sz="2400" i="1" dirty="0">
                <a:solidFill>
                  <a:srgbClr val="002060"/>
                </a:solidFill>
                <a:latin typeface="Times New Roman" panose="02020603050405020304" pitchFamily="18" charset="0"/>
                <a:cs typeface="Times New Roman" panose="02020603050405020304" pitchFamily="18" charset="0"/>
              </a:rPr>
            </a:br>
            <a:endParaRPr lang="en-US" sz="2400" dirty="0"/>
          </a:p>
        </p:txBody>
      </p:sp>
      <p:sp>
        <p:nvSpPr>
          <p:cNvPr id="8" name="Rectangle 7"/>
          <p:cNvSpPr/>
          <p:nvPr/>
        </p:nvSpPr>
        <p:spPr>
          <a:xfrm>
            <a:off x="6479177" y="2276420"/>
            <a:ext cx="5172892" cy="3539430"/>
          </a:xfrm>
          <a:prstGeom prst="rect">
            <a:avLst/>
          </a:prstGeom>
        </p:spPr>
        <p:txBody>
          <a:bodyPr wrap="square">
            <a:spAutoFit/>
          </a:bodyPr>
          <a:lstStyle/>
          <a:p>
            <a:pPr algn="just" fontAlgn="base">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diết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hò</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hò</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Right Brace 8"/>
          <p:cNvSpPr/>
          <p:nvPr/>
        </p:nvSpPr>
        <p:spPr>
          <a:xfrm>
            <a:off x="5884710" y="2250624"/>
            <a:ext cx="382649" cy="359102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 name="Oval 1"/>
          <p:cNvSpPr/>
          <p:nvPr/>
        </p:nvSpPr>
        <p:spPr>
          <a:xfrm>
            <a:off x="3981311" y="197176"/>
            <a:ext cx="8014525" cy="20534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solidFill>
                  <a:srgbClr val="C00000"/>
                </a:solidFill>
                <a:latin typeface="Times New Roman" pitchFamily="18" charset="0"/>
                <a:cs typeface="Times New Roman" pitchFamily="18" charset="0"/>
              </a:rPr>
              <a:t>Tìm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những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câu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thể</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hiện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cản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xúc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của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đối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với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quê</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hương</a:t>
            </a:r>
            <a:r>
              <a:rPr lang="en-US" sz="2800" dirty="0">
                <a:solidFill>
                  <a:srgbClr val="C00000"/>
                </a:solidFill>
                <a:latin typeface="Times New Roman" pitchFamily="18" charset="0"/>
                <a:cs typeface="Times New Roman" pitchFamily="18" charset="0"/>
              </a:rPr>
              <a:t>?</a:t>
            </a:r>
          </a:p>
          <a:p>
            <a:pPr algn="ctr"/>
            <a:r>
              <a:rPr lang="en-US" sz="2800" dirty="0" err="1">
                <a:solidFill>
                  <a:srgbClr val="002060"/>
                </a:solidFill>
                <a:latin typeface="Times New Roman" pitchFamily="18" charset="0"/>
                <a:cs typeface="Times New Roman" pitchFamily="18" charset="0"/>
              </a:rPr>
              <a:t>Nêu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TG </a:t>
            </a:r>
            <a:r>
              <a:rPr lang="en-US" sz="2800" dirty="0" err="1">
                <a:solidFill>
                  <a:srgbClr val="002060"/>
                </a:solidFill>
                <a:latin typeface="Times New Roman" pitchFamily="18" charset="0"/>
                <a:cs typeface="Times New Roman" pitchFamily="18" charset="0"/>
              </a:rPr>
              <a:t>đối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quê</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hương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435830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6858594"/>
          </a:xfrm>
          <a:prstGeom prst="rect">
            <a:avLst/>
          </a:prstGeom>
        </p:spPr>
      </p:pic>
      <p:sp>
        <p:nvSpPr>
          <p:cNvPr id="3" name="Rectangle 2"/>
          <p:cNvSpPr/>
          <p:nvPr/>
        </p:nvSpPr>
        <p:spPr>
          <a:xfrm>
            <a:off x="526868" y="442890"/>
            <a:ext cx="10694126" cy="2074414"/>
          </a:xfrm>
          <a:prstGeom prst="rect">
            <a:avLst/>
          </a:prstGeom>
        </p:spPr>
        <p:txBody>
          <a:bodyPr wrap="square">
            <a:spAutoFit/>
          </a:bodyPr>
          <a:lstStyle/>
          <a:p>
            <a:pPr algn="just">
              <a:lnSpc>
                <a:spcPct val="120000"/>
              </a:lnSpc>
              <a:spcAft>
                <a:spcPts val="0"/>
              </a:spcAft>
            </a:pPr>
            <a:r>
              <a:rPr lang="nl-NL"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III. </a:t>
            </a:r>
            <a:r>
              <a:rPr lang="nl-NL" sz="2800" b="1" u="sng"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Tổng kết</a:t>
            </a:r>
            <a:r>
              <a:rPr lang="nl-NL"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0"/>
              </a:spcAft>
              <a:tabLst>
                <a:tab pos="1701800" algn="l"/>
              </a:tabLst>
            </a:pPr>
            <a:r>
              <a:rPr lang="nl-NL"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l-NL"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Thể thơ trữ tình, sử dụng hình ảnh, ngôn ngữ giàu sức gợi.</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0"/>
              </a:spcAft>
              <a:tabLst>
                <a:tab pos="1701800" algn="l"/>
              </a:tabLst>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63654" y="2284368"/>
            <a:ext cx="9620870" cy="1729704"/>
          </a:xfrm>
          <a:prstGeom prst="rect">
            <a:avLst/>
          </a:prstGeom>
        </p:spPr>
        <p:txBody>
          <a:bodyPr wrap="square">
            <a:spAutoFit/>
          </a:bodyPr>
          <a:lstStyle/>
          <a:p>
            <a:pPr lvl="0" algn="just">
              <a:lnSpc>
                <a:spcPct val="120000"/>
              </a:lnSpc>
            </a:pPr>
            <a:r>
              <a:rPr lang="nl-NL"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0000"/>
              </a:lnSpc>
            </a:pPr>
            <a:r>
              <a:rPr lang="nl-NL"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nl-NL"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Vẻ đẹp thiên nhiên và con người.</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30000"/>
              </a:lnSpc>
            </a:pPr>
            <a:r>
              <a:rPr lang="nl-NL"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r>
              <a:rPr lang="nl-NL"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Tình yêu, nỗi nhớ da diết, niềm tự hào đối với quê hương.</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2872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arn(inVertical)">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594"/>
            <a:ext cx="12193057" cy="6858594"/>
          </a:xfrm>
          <a:prstGeom prst="rect">
            <a:avLst/>
          </a:prstGeom>
        </p:spPr>
      </p:pic>
      <p:sp>
        <p:nvSpPr>
          <p:cNvPr id="3" name="Rectangle 2"/>
          <p:cNvSpPr/>
          <p:nvPr/>
        </p:nvSpPr>
        <p:spPr>
          <a:xfrm>
            <a:off x="673418" y="1005840"/>
            <a:ext cx="10207942" cy="954107"/>
          </a:xfrm>
          <a:prstGeom prst="rect">
            <a:avLst/>
          </a:prstGeom>
        </p:spPr>
        <p:txBody>
          <a:bodyPr wrap="square">
            <a:spAutoFit/>
          </a:bodyPr>
          <a:lstStyle/>
          <a:p>
            <a:pPr>
              <a:spcAft>
                <a:spcPts val="0"/>
              </a:spcAft>
            </a:pPr>
            <a:r>
              <a:rPr lang="nl-NL" sz="2800" dirty="0">
                <a:latin typeface="Times New Roman" panose="02020603050405020304" pitchFamily="18" charset="0"/>
                <a:ea typeface="Arial" panose="020B0604020202020204" pitchFamily="34" charset="0"/>
                <a:cs typeface="Times New Roman" panose="02020603050405020304" pitchFamily="18" charset="0"/>
              </a:rPr>
              <a:t>BT1.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Gò</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Me</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73418" y="192719"/>
            <a:ext cx="4126596" cy="652486"/>
          </a:xfrm>
          <a:prstGeom prst="rect">
            <a:avLst/>
          </a:prstGeom>
        </p:spPr>
        <p:txBody>
          <a:bodyPr wrap="square">
            <a:spAutoFit/>
          </a:bodyPr>
          <a:lstStyle/>
          <a:p>
            <a:pPr algn="just">
              <a:lnSpc>
                <a:spcPct val="130000"/>
              </a:lnSpc>
              <a:spcAft>
                <a:spcPts val="0"/>
              </a:spcAft>
            </a:pPr>
            <a:r>
              <a:rPr lang="en-US" sz="2800" b="1" dirty="0">
                <a:latin typeface="Times New Roman" panose="02020603050405020304" pitchFamily="18" charset="0"/>
                <a:ea typeface="Arial" panose="020B0604020202020204" pitchFamily="34" charset="0"/>
                <a:cs typeface="Times New Roman" panose="02020603050405020304" pitchFamily="18" charset="0"/>
              </a:rPr>
              <a:t>IV. </a:t>
            </a:r>
            <a:r>
              <a:rPr lang="en-US" sz="2800" b="1" u="sng" dirty="0" err="1">
                <a:latin typeface="Times New Roman" panose="02020603050405020304" pitchFamily="18" charset="0"/>
                <a:ea typeface="Arial" panose="020B0604020202020204" pitchFamily="34" charset="0"/>
                <a:cs typeface="Times New Roman" panose="02020603050405020304" pitchFamily="18" charset="0"/>
              </a:rPr>
              <a:t>Luyện</a:t>
            </a:r>
            <a:r>
              <a:rPr lang="en-US" sz="2800" b="1" u="sng" dirty="0">
                <a:latin typeface="Times New Roman" panose="02020603050405020304" pitchFamily="18" charset="0"/>
                <a:ea typeface="Arial" panose="020B0604020202020204" pitchFamily="34" charset="0"/>
                <a:cs typeface="Times New Roman" panose="02020603050405020304" pitchFamily="18" charset="0"/>
              </a:rPr>
              <a:t> </a:t>
            </a:r>
            <a:r>
              <a:rPr lang="en-US" sz="2800" b="1" u="sng" dirty="0" err="1">
                <a:latin typeface="Times New Roman" panose="02020603050405020304" pitchFamily="18" charset="0"/>
                <a:ea typeface="Arial" panose="020B0604020202020204" pitchFamily="34" charset="0"/>
                <a:cs typeface="Times New Roman" panose="02020603050405020304" pitchFamily="18" charset="0"/>
              </a:rPr>
              <a:t>tập</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73418" y="2120582"/>
            <a:ext cx="10166566" cy="523220"/>
          </a:xfrm>
          <a:prstGeom prst="rect">
            <a:avLst/>
          </a:prstGeom>
        </p:spPr>
        <p:txBody>
          <a:bodyPr wrap="none">
            <a:spAutoFit/>
          </a:bodyPr>
          <a:lstStyle/>
          <a:p>
            <a:pPr algn="just">
              <a:spcAft>
                <a:spcPts val="4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Hang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Én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Long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178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6858594"/>
          </a:xfrm>
          <a:prstGeom prst="rect">
            <a:avLst/>
          </a:prstGeom>
        </p:spPr>
      </p:pic>
      <p:sp>
        <p:nvSpPr>
          <p:cNvPr id="3" name="Rectangle 2"/>
          <p:cNvSpPr/>
          <p:nvPr/>
        </p:nvSpPr>
        <p:spPr>
          <a:xfrm>
            <a:off x="390236" y="3144569"/>
            <a:ext cx="11412583" cy="2246769"/>
          </a:xfrm>
          <a:prstGeom prst="rect">
            <a:avLst/>
          </a:prstGeom>
        </p:spPr>
        <p:txBody>
          <a:bodyPr wrap="square">
            <a:spAutoFit/>
          </a:bodyPr>
          <a:lstStyle/>
          <a:p>
            <a:pPr>
              <a:spcAft>
                <a:spcPts val="0"/>
              </a:spcAft>
            </a:pP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Gợi</a:t>
            </a:r>
            <a:r>
              <a:rPr lang="en-US" sz="2800" b="1" dirty="0">
                <a:latin typeface="Times New Roman" panose="02020603050405020304" pitchFamily="18" charset="0"/>
                <a:ea typeface="Arial" panose="020B0604020202020204" pitchFamily="34" charset="0"/>
                <a:cs typeface="Times New Roman" panose="02020603050405020304" pitchFamily="18" charset="0"/>
              </a:rPr>
              <a:t> ý.</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04866" y="195651"/>
            <a:ext cx="9248734" cy="1815882"/>
          </a:xfrm>
          <a:prstGeom prst="rect">
            <a:avLst/>
          </a:prstGeom>
        </p:spPr>
        <p:txBody>
          <a:bodyPr wrap="square">
            <a:spAutoFit/>
          </a:bodyPr>
          <a:lstStyle/>
          <a:p>
            <a:pPr>
              <a:spcAft>
                <a:spcPts val="0"/>
              </a:spcAft>
            </a:pPr>
            <a:r>
              <a:rPr lang="nl-NL" sz="2800" dirty="0">
                <a:latin typeface="Times New Roman" panose="02020603050405020304" pitchFamily="18" charset="0"/>
                <a:ea typeface="Arial" panose="020B0604020202020204" pitchFamily="34" charset="0"/>
                <a:cs typeface="Times New Roman" panose="02020603050405020304" pitchFamily="18" charset="0"/>
              </a:rPr>
              <a:t>BT2.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Ổi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thuở</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ấu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pP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dải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lụa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lửng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077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6858594"/>
          </a:xfrm>
          <a:prstGeom prst="rect">
            <a:avLst/>
          </a:prstGeom>
        </p:spPr>
      </p:pic>
      <p:sp>
        <p:nvSpPr>
          <p:cNvPr id="3" name="Rectangle 2"/>
          <p:cNvSpPr/>
          <p:nvPr/>
        </p:nvSpPr>
        <p:spPr>
          <a:xfrm>
            <a:off x="762000" y="270026"/>
            <a:ext cx="3251791" cy="523220"/>
          </a:xfrm>
          <a:prstGeom prst="rect">
            <a:avLst/>
          </a:prstGeom>
        </p:spPr>
        <p:txBody>
          <a:bodyPr wrap="square">
            <a:spAutoFit/>
          </a:bodyPr>
          <a:lstStyle/>
          <a:p>
            <a:r>
              <a:rPr lang="nl-NL"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V. Vận dụng.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2000" y="909383"/>
            <a:ext cx="10576560" cy="1772793"/>
          </a:xfrm>
          <a:prstGeom prst="rect">
            <a:avLst/>
          </a:prstGeom>
        </p:spPr>
        <p:txBody>
          <a:bodyPr wrap="square">
            <a:spAutoFit/>
          </a:bodyPr>
          <a:lstStyle/>
          <a:p>
            <a:pPr algn="just">
              <a:lnSpc>
                <a:spcPct val="130000"/>
              </a:lnSpc>
              <a:spcAft>
                <a:spcPts val="0"/>
              </a:spcAft>
            </a:pP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Ghi</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lại</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cảm</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xúc</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suy</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nghĩ</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em</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về</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quê</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hương</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mình</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2.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Lập</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kế</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hoạch</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hành</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cá</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nhân</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việc</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thể</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hiện</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tình</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cảm</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trách</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nhiệm</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với</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quê</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hương</a:t>
            </a:r>
            <a:r>
              <a:rPr lang="en-US" sz="2800"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7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6858594"/>
          </a:xfrm>
          <a:prstGeom prst="rect">
            <a:avLst/>
          </a:prstGeom>
        </p:spPr>
      </p:pic>
      <p:sp>
        <p:nvSpPr>
          <p:cNvPr id="3" name="TextBox 2"/>
          <p:cNvSpPr txBox="1"/>
          <p:nvPr/>
        </p:nvSpPr>
        <p:spPr>
          <a:xfrm>
            <a:off x="975888" y="169817"/>
            <a:ext cx="10241280" cy="7124514"/>
          </a:xfrm>
          <a:prstGeom prst="rect">
            <a:avLst/>
          </a:prstGeom>
          <a:noFill/>
        </p:spPr>
        <p:txBody>
          <a:bodyPr wrap="square" rtlCol="0">
            <a:spAutoFit/>
          </a:bodyPr>
          <a:lstStyle/>
          <a:p>
            <a:pPr>
              <a:lnSpc>
                <a:spcPct val="150000"/>
              </a:lnSpc>
            </a:pP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Hướng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dẫn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học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tập</a:t>
            </a:r>
            <a:r>
              <a:rPr lang="en-US" sz="2800" b="1" dirty="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Nội</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câu</a:t>
            </a:r>
            <a:r>
              <a:rPr lang="en-US" sz="2800" dirty="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nhớ</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văn</a:t>
            </a:r>
            <a:r>
              <a:rPr lang="en-US" sz="2800" dirty="0">
                <a:solidFill>
                  <a:srgbClr val="0070C0"/>
                </a:solidFill>
                <a:latin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nội</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Nghĩa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câu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endParaRPr lang="en-US" sz="2800" dirty="0">
              <a:solidFill>
                <a:srgbClr val="0070C0"/>
              </a:solidFill>
              <a:latin typeface="Times New Roman" panose="02020603050405020304" pitchFamily="18" charset="0"/>
              <a:cs typeface="Times New Roman" panose="02020603050405020304" pitchFamily="18" charset="0"/>
            </a:endParaRPr>
          </a:p>
          <a:p>
            <a:pPr>
              <a:lnSpc>
                <a:spcPct val="150000"/>
              </a:lnSpc>
            </a:pP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9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ircle(in)">
                                      <p:cBhvr>
                                        <p:cTn id="3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 y="252412"/>
            <a:ext cx="11811000" cy="6192339"/>
          </a:xfrm>
          <a:prstGeom prst="rect">
            <a:avLst/>
          </a:prstGeom>
        </p:spPr>
      </p:pic>
    </p:spTree>
    <p:extLst>
      <p:ext uri="{BB962C8B-B14F-4D97-AF65-F5344CB8AC3E}">
        <p14:creationId xmlns:p14="http://schemas.microsoft.com/office/powerpoint/2010/main" val="348256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399" y="0"/>
            <a:ext cx="4766273" cy="6334126"/>
          </a:xfrm>
          <a:prstGeom prst="rect">
            <a:avLst/>
          </a:prstGeom>
        </p:spPr>
      </p:pic>
      <p:pic>
        <p:nvPicPr>
          <p:cNvPr id="4" name="Picture 3"/>
          <p:cNvPicPr>
            <a:picLocks noChangeAspect="1"/>
          </p:cNvPicPr>
          <p:nvPr/>
        </p:nvPicPr>
        <p:blipFill>
          <a:blip r:embed="rId3"/>
          <a:stretch>
            <a:fillRect/>
          </a:stretch>
        </p:blipFill>
        <p:spPr>
          <a:xfrm>
            <a:off x="5016500" y="161924"/>
            <a:ext cx="7175500" cy="6172202"/>
          </a:xfrm>
          <a:prstGeom prst="rect">
            <a:avLst/>
          </a:prstGeom>
        </p:spPr>
      </p:pic>
    </p:spTree>
    <p:extLst>
      <p:ext uri="{BB962C8B-B14F-4D97-AF65-F5344CB8AC3E}">
        <p14:creationId xmlns:p14="http://schemas.microsoft.com/office/powerpoint/2010/main" val="2045242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192000" cy="6858000"/>
          </a:xfrm>
          <a:prstGeom prst="rect">
            <a:avLst/>
          </a:prstGeom>
        </p:spPr>
      </p:pic>
      <p:sp>
        <p:nvSpPr>
          <p:cNvPr id="4" name="Rectangle 3"/>
          <p:cNvSpPr/>
          <p:nvPr/>
        </p:nvSpPr>
        <p:spPr>
          <a:xfrm>
            <a:off x="618307" y="254956"/>
            <a:ext cx="11216641" cy="3046988"/>
          </a:xfrm>
          <a:prstGeom prst="rect">
            <a:avLst/>
          </a:prstGeom>
          <a:ln>
            <a:solidFill>
              <a:schemeClr val="accent5"/>
            </a:solidFill>
          </a:ln>
        </p:spPr>
        <p:txBody>
          <a:bodyPr wrap="square">
            <a:spAutoFit/>
          </a:bodyPr>
          <a:lstStyle/>
          <a:p>
            <a:pPr algn="just">
              <a:spcAft>
                <a:spcPts val="0"/>
              </a:spcAft>
            </a:pP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I.Trải</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nghiệm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cùng</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văn</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bản</a:t>
            </a:r>
            <a:r>
              <a:rPr lang="en-US" sz="2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1. </a:t>
            </a:r>
            <a:r>
              <a:rPr lang="en-US" sz="2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Tác</a:t>
            </a:r>
            <a:r>
              <a:rPr lang="en-US" sz="2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giả</a:t>
            </a:r>
            <a:r>
              <a:rPr lang="en-US" sz="24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Hoàng</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Tố</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Nguyên</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( 1929-1975)</a:t>
            </a:r>
          </a:p>
          <a:p>
            <a:pPr algn="just">
              <a:spcAft>
                <a:spcPts val="0"/>
              </a:spcAft>
            </a:pP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Lê</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Hoằng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Mưu</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Gò</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3"/>
              </a:rPr>
              <a:t>tỉnh</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3"/>
              </a:rPr>
              <a:t>Tiền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3"/>
              </a:rPr>
              <a:t>Giang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(1957). </a:t>
            </a:r>
          </a:p>
          <a:p>
            <a:pPr algn="just">
              <a:spcAft>
                <a:spcPts val="0"/>
              </a:spcAft>
            </a:pP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 name="Rectangle 1"/>
          <p:cNvSpPr/>
          <p:nvPr/>
        </p:nvSpPr>
        <p:spPr>
          <a:xfrm>
            <a:off x="618306" y="3290977"/>
            <a:ext cx="11216641" cy="3046988"/>
          </a:xfrm>
          <a:prstGeom prst="rect">
            <a:avLst/>
          </a:prstGeom>
        </p:spPr>
        <p:txBody>
          <a:bodyPr wrap="square">
            <a:spAutoFit/>
          </a:bodyPr>
          <a:lstStyle/>
          <a:p>
            <a:pPr lvl="0" algn="just"/>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Gò</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Me 1957</a:t>
            </a:r>
          </a:p>
          <a:p>
            <a:pPr lvl="0" algn="just"/>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1962</a:t>
            </a:r>
          </a:p>
          <a:p>
            <a:pPr lvl="0" algn="just"/>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(1955)</a:t>
            </a:r>
          </a:p>
          <a:p>
            <a:pPr lvl="0" algn="just"/>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(1956)</a:t>
            </a:r>
          </a:p>
          <a:p>
            <a:pPr lvl="0" algn="just"/>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1950.</a:t>
            </a:r>
          </a:p>
          <a:p>
            <a:pPr lvl="0" algn="just"/>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Mỹ</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1966</a:t>
            </a:r>
          </a:p>
          <a:p>
            <a:pPr lvl="0" algn="just"/>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1976</a:t>
            </a:r>
          </a:p>
        </p:txBody>
      </p:sp>
    </p:spTree>
    <p:extLst>
      <p:ext uri="{BB962C8B-B14F-4D97-AF65-F5344CB8AC3E}">
        <p14:creationId xmlns:p14="http://schemas.microsoft.com/office/powerpoint/2010/main" val="146016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barn(inVertical)">
                                      <p:cBhvr>
                                        <p:cTn id="46" dur="500"/>
                                        <p:tgtEl>
                                          <p:spTgt spid="2">
                                            <p:txEl>
                                              <p:pRg st="0" end="0"/>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barn(inVertical)">
                                      <p:cBhvr>
                                        <p:cTn id="49" dur="500"/>
                                        <p:tgtEl>
                                          <p:spTgt spid="2">
                                            <p:txEl>
                                              <p:pRg st="1" end="1"/>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barn(inVertical)">
                                      <p:cBhvr>
                                        <p:cTn id="52" dur="500"/>
                                        <p:tgtEl>
                                          <p:spTgt spid="2">
                                            <p:txEl>
                                              <p:pRg st="2" end="2"/>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barn(inVertical)">
                                      <p:cBhvr>
                                        <p:cTn id="55" dur="500"/>
                                        <p:tgtEl>
                                          <p:spTgt spid="2">
                                            <p:txEl>
                                              <p:pRg st="3" end="3"/>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4" end="4"/>
                                            </p:txEl>
                                          </p:spTgt>
                                        </p:tgtEl>
                                        <p:attrNameLst>
                                          <p:attrName>style.visibility</p:attrName>
                                        </p:attrNameLst>
                                      </p:cBhvr>
                                      <p:to>
                                        <p:strVal val="visible"/>
                                      </p:to>
                                    </p:set>
                                    <p:animEffect transition="in" filter="barn(inVertical)">
                                      <p:cBhvr>
                                        <p:cTn id="58" dur="500"/>
                                        <p:tgtEl>
                                          <p:spTgt spid="2">
                                            <p:txEl>
                                              <p:pRg st="4" end="4"/>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barn(inVertical)">
                                      <p:cBhvr>
                                        <p:cTn id="61" dur="500"/>
                                        <p:tgtEl>
                                          <p:spTgt spid="2">
                                            <p:txEl>
                                              <p:pRg st="5" end="5"/>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6" end="6"/>
                                            </p:txEl>
                                          </p:spTgt>
                                        </p:tgtEl>
                                        <p:attrNameLst>
                                          <p:attrName>style.visibility</p:attrName>
                                        </p:attrNameLst>
                                      </p:cBhvr>
                                      <p:to>
                                        <p:strVal val="visible"/>
                                      </p:to>
                                    </p:set>
                                    <p:animEffect transition="in" filter="barn(inVertical)">
                                      <p:cBhvr>
                                        <p:cTn id="64" dur="500"/>
                                        <p:tgtEl>
                                          <p:spTgt spid="2">
                                            <p:txEl>
                                              <p:pRg st="6" end="6"/>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2">
                                            <p:txEl>
                                              <p:pRg st="7" end="7"/>
                                            </p:txEl>
                                          </p:spTgt>
                                        </p:tgtEl>
                                        <p:attrNameLst>
                                          <p:attrName>style.visibility</p:attrName>
                                        </p:attrNameLst>
                                      </p:cBhvr>
                                      <p:to>
                                        <p:strVal val="visible"/>
                                      </p:to>
                                    </p:set>
                                    <p:animEffect transition="in" filter="barn(inVertical)">
                                      <p:cBhvr>
                                        <p:cTn id="6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3057" cy="6858594"/>
          </a:xfrm>
          <a:prstGeom prst="rect">
            <a:avLst/>
          </a:prstGeom>
        </p:spPr>
      </p:pic>
      <p:sp>
        <p:nvSpPr>
          <p:cNvPr id="4" name="Rectangle 3"/>
          <p:cNvSpPr/>
          <p:nvPr/>
        </p:nvSpPr>
        <p:spPr>
          <a:xfrm>
            <a:off x="435427" y="406850"/>
            <a:ext cx="11321143" cy="4031873"/>
          </a:xfrm>
          <a:prstGeom prst="rect">
            <a:avLst/>
          </a:prstGeom>
          <a:ln>
            <a:solidFill>
              <a:schemeClr val="accent5"/>
            </a:solidFill>
          </a:ln>
        </p:spPr>
        <p:txBody>
          <a:bodyPr wrap="square">
            <a:spAutoFit/>
          </a:bodyPr>
          <a:lstStyle/>
          <a:p>
            <a:pPr algn="just">
              <a:spcAft>
                <a:spcPts val="0"/>
              </a:spcAft>
            </a:pPr>
            <a:r>
              <a:rPr lang="en-US" sz="3200" b="1" dirty="0">
                <a:latin typeface="Times New Roman" panose="02020603050405020304" pitchFamily="18" charset="0"/>
                <a:ea typeface="Arial" panose="020B0604020202020204" pitchFamily="34" charset="0"/>
                <a:cs typeface="Times New Roman" panose="02020603050405020304" pitchFamily="18" charset="0"/>
              </a:rPr>
              <a:t>2.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Tác</a:t>
            </a:r>
            <a:r>
              <a:rPr lang="en-US" sz="3200" b="1" dirty="0">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latin typeface="Times New Roman" panose="02020603050405020304" pitchFamily="18" charset="0"/>
                <a:ea typeface="Arial" panose="020B0604020202020204" pitchFamily="34" charset="0"/>
                <a:cs typeface="Times New Roman" panose="02020603050405020304" pitchFamily="18" charset="0"/>
              </a:rPr>
              <a:t>phẩm</a:t>
            </a:r>
            <a:r>
              <a:rPr lang="en-US" sz="3200" b="1" dirty="0">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Thể</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loại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thơ</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trữ</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tình</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 PTBĐ: </a:t>
            </a:r>
            <a:r>
              <a:rPr lang="en-US" sz="3200" dirty="0" err="1">
                <a:latin typeface="Times New Roman" panose="02020603050405020304" pitchFamily="18" charset="0"/>
                <a:ea typeface="Arial" panose="020B0604020202020204" pitchFamily="34" charset="0"/>
                <a:cs typeface="Times New Roman" panose="02020603050405020304" pitchFamily="18" charset="0"/>
              </a:rPr>
              <a:t>biểu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cảm</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kết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hợp</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miêu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tả</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Trích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trong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tập</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thơ</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cùng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tên</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Gò</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Me”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1957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vang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tấm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218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5374"/>
            <a:ext cx="12193057" cy="6858594"/>
          </a:xfrm>
          <a:prstGeom prst="rect">
            <a:avLst/>
          </a:prstGeom>
        </p:spPr>
      </p:pic>
      <p:sp>
        <p:nvSpPr>
          <p:cNvPr id="9" name="Rectangle 8"/>
          <p:cNvSpPr/>
          <p:nvPr/>
        </p:nvSpPr>
        <p:spPr>
          <a:xfrm>
            <a:off x="7141028" y="607766"/>
            <a:ext cx="4798423" cy="5016758"/>
          </a:xfrm>
          <a:prstGeom prst="rect">
            <a:avLst/>
          </a:prstGeom>
        </p:spPr>
        <p:txBody>
          <a:bodyPr wrap="square">
            <a:spAutoFit/>
          </a:bodyPr>
          <a:lstStyle/>
          <a:p>
            <a:r>
              <a:rPr lang="vi-VN" sz="2000" b="1" i="1" dirty="0">
                <a:solidFill>
                  <a:srgbClr val="002060"/>
                </a:solidFill>
                <a:latin typeface="Times New Roman" panose="02020603050405020304" pitchFamily="18" charset="0"/>
                <a:cs typeface="Times New Roman" panose="02020603050405020304" pitchFamily="18" charset="0"/>
              </a:rPr>
              <a:t>Ôi, thuở ấu thơ,</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Cắt cỏ, chăn bò.</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Gối đầu lên áo,</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Nằm dưới làn me, nghe tre thổi sáo.</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Lòng nghe theo bướm, theo chim,</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Mạ non cong vắt lưỡi liềm,</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Lá xanh như dải lụa mềm lửng lơ.</a:t>
            </a:r>
            <a:endParaRPr lang="en-US" sz="2000" b="1" i="1" dirty="0">
              <a:solidFill>
                <a:srgbClr val="002060"/>
              </a:solidFill>
              <a:latin typeface="Times New Roman" panose="02020603050405020304" pitchFamily="18" charset="0"/>
              <a:cs typeface="Times New Roman" panose="02020603050405020304" pitchFamily="18" charset="0"/>
            </a:endParaRPr>
          </a:p>
          <a:p>
            <a:r>
              <a:rPr lang="en-US" sz="2000" b="1" i="1" dirty="0">
                <a:solidFill>
                  <a:srgbClr val="002060"/>
                </a:solidFill>
                <a:latin typeface="Times New Roman" panose="02020603050405020304" pitchFamily="18" charset="0"/>
                <a:cs typeface="Times New Roman" panose="02020603050405020304" pitchFamily="18" charset="0"/>
              </a:rPr>
              <a:t>[…]</a:t>
            </a:r>
            <a:r>
              <a:rPr lang="vi-VN" sz="2000" b="1" i="1" dirty="0">
                <a:solidFill>
                  <a:srgbClr val="002060"/>
                </a:solidFill>
                <a:latin typeface="Times New Roman" panose="02020603050405020304" pitchFamily="18" charset="0"/>
                <a:cs typeface="Times New Roman" panose="02020603050405020304" pitchFamily="18" charset="0"/>
              </a:rPr>
              <a:t>Tôi nằm trên võng mẹ đưa,</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Có chim cu gáy giữa trưa hanh nồng.</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Tiếng ai vút đầu bông lúa chín,</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Gió dìu vương xao xuyến bờ tre:</a:t>
            </a:r>
            <a:endParaRPr lang="en-US" sz="2000" b="1" i="1" dirty="0">
              <a:solidFill>
                <a:srgbClr val="002060"/>
              </a:solidFill>
              <a:latin typeface="Times New Roman" panose="02020603050405020304" pitchFamily="18" charset="0"/>
              <a:cs typeface="Times New Roman" panose="02020603050405020304" pitchFamily="18" charset="0"/>
            </a:endParaRPr>
          </a:p>
          <a:p>
            <a:r>
              <a:rPr lang="vi-VN" sz="2000" b="1" i="1" dirty="0">
                <a:solidFill>
                  <a:srgbClr val="002060"/>
                </a:solidFill>
                <a:latin typeface="Times New Roman" panose="02020603050405020304" pitchFamily="18" charset="0"/>
                <a:cs typeface="Times New Roman" panose="02020603050405020304" pitchFamily="18" charset="0"/>
              </a:rPr>
              <a:t>“Hò ơ... Trai Biên Hòa lụy gái Gò Me</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Không vì sắc lịch, mà chỉ vì mê giọng hò!”</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Chị tôi má đỏ thẹn thò,</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Giã me bên trã canh chua ngọt ngào.</a:t>
            </a:r>
            <a:br>
              <a:rPr lang="vi-VN" sz="2000" b="1" i="1" dirty="0">
                <a:solidFill>
                  <a:srgbClr val="002060"/>
                </a:solidFill>
                <a:latin typeface="Times New Roman" panose="02020603050405020304" pitchFamily="18" charset="0"/>
                <a:cs typeface="Times New Roman" panose="02020603050405020304" pitchFamily="18" charset="0"/>
              </a:rPr>
            </a:b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24691" y="607767"/>
            <a:ext cx="5769429" cy="5632311"/>
          </a:xfrm>
          <a:prstGeom prst="rect">
            <a:avLst/>
          </a:prstGeom>
        </p:spPr>
        <p:txBody>
          <a:bodyPr wrap="square">
            <a:spAutoFit/>
          </a:bodyPr>
          <a:lstStyle/>
          <a:p>
            <a:r>
              <a:rPr lang="en-US" sz="2000" b="1" i="1" dirty="0">
                <a:solidFill>
                  <a:srgbClr val="002060"/>
                </a:solidFill>
                <a:latin typeface="Times New Roman" panose="02020603050405020304" pitchFamily="18" charset="0"/>
                <a:cs typeface="Times New Roman" panose="02020603050405020304" pitchFamily="18" charset="0"/>
              </a:rPr>
              <a:t>Q</a:t>
            </a:r>
            <a:r>
              <a:rPr lang="vi-VN" sz="2000" b="1" i="1" dirty="0">
                <a:solidFill>
                  <a:srgbClr val="002060"/>
                </a:solidFill>
                <a:latin typeface="Times New Roman" panose="02020603050405020304" pitchFamily="18" charset="0"/>
                <a:cs typeface="Times New Roman" panose="02020603050405020304" pitchFamily="18" charset="0"/>
              </a:rPr>
              <a:t>uê tôi đó! Mặt trông ra bể,</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Đóm hải đăng tắt lóe đêm đêm.</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Con đê cát đỏ cỏ viền,</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Leng keng nhạc ngựa ngược lên chợ Gò.</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Ruộng vây quanh, bốn mùa gió mát,</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Lúa Nàng - keo chói rực mặt trời.</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Ao làng trăng tắm, mây bơi,</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Nước trong như nước mắt người tôi yêu.</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Quê tôi sớm sớm, chiều chiều,</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Lao xao vườn mía.</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Mái lá khoan thai thở làn khói nhẹ,</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Những chị, những em má núng đồng tiền.</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Nọc cấy, tay tròn, nghiêng nón làm duyên,</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Véo von điệu hát cổ truyền.</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Tre thôi khúc khích, mây chìm lắng nghe:</a:t>
            </a:r>
            <a:endParaRPr lang="en-US" sz="2000" b="1" i="1" dirty="0">
              <a:solidFill>
                <a:srgbClr val="002060"/>
              </a:solidFill>
              <a:latin typeface="Times New Roman" panose="02020603050405020304" pitchFamily="18" charset="0"/>
              <a:cs typeface="Times New Roman" panose="02020603050405020304" pitchFamily="18" charset="0"/>
            </a:endParaRPr>
          </a:p>
          <a:p>
            <a:r>
              <a:rPr lang="vi-VN" sz="2000" b="1" i="1" dirty="0">
                <a:solidFill>
                  <a:srgbClr val="002060"/>
                </a:solidFill>
                <a:latin typeface="Times New Roman" panose="02020603050405020304" pitchFamily="18" charset="0"/>
                <a:cs typeface="Times New Roman" panose="02020603050405020304" pitchFamily="18" charset="0"/>
              </a:rPr>
              <a:t>“Hò ơ... Trai Biên Hòa lụy gái Gò Me,</a:t>
            </a:r>
            <a:br>
              <a:rPr lang="vi-VN" sz="2000" b="1" i="1" dirty="0">
                <a:solidFill>
                  <a:srgbClr val="002060"/>
                </a:solidFill>
                <a:latin typeface="Times New Roman" panose="02020603050405020304" pitchFamily="18" charset="0"/>
                <a:cs typeface="Times New Roman" panose="02020603050405020304" pitchFamily="18" charset="0"/>
              </a:rPr>
            </a:br>
            <a:r>
              <a:rPr lang="vi-VN" sz="2000" b="1" i="1" dirty="0">
                <a:solidFill>
                  <a:srgbClr val="002060"/>
                </a:solidFill>
                <a:latin typeface="Times New Roman" panose="02020603050405020304" pitchFamily="18" charset="0"/>
                <a:cs typeface="Times New Roman" panose="02020603050405020304" pitchFamily="18" charset="0"/>
              </a:rPr>
              <a:t>Không vì sắc lịch, mà chỉ vì mê giọng hò”.</a:t>
            </a:r>
            <a:br>
              <a:rPr lang="vi-VN" sz="2000" b="1" i="1" dirty="0">
                <a:solidFill>
                  <a:srgbClr val="002060"/>
                </a:solidFill>
                <a:latin typeface="Times New Roman" panose="02020603050405020304" pitchFamily="18" charset="0"/>
                <a:cs typeface="Times New Roman" panose="02020603050405020304" pitchFamily="18" charset="0"/>
              </a:rPr>
            </a:b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741817" y="286376"/>
            <a:ext cx="5656217" cy="646331"/>
          </a:xfrm>
          <a:prstGeom prst="rect">
            <a:avLst/>
          </a:prstGeom>
          <a:noFill/>
        </p:spPr>
        <p:txBody>
          <a:bodyPr wrap="square" rtlCol="0">
            <a:spAutoFit/>
          </a:bodyPr>
          <a:lstStyle/>
          <a:p>
            <a:r>
              <a:rPr lang="en-US" sz="36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GÒ ME</a:t>
            </a:r>
          </a:p>
        </p:txBody>
      </p:sp>
      <p:sp>
        <p:nvSpPr>
          <p:cNvPr id="12" name="Rectangle 11"/>
          <p:cNvSpPr/>
          <p:nvPr/>
        </p:nvSpPr>
        <p:spPr>
          <a:xfrm>
            <a:off x="9435736" y="5838762"/>
            <a:ext cx="2713243" cy="369332"/>
          </a:xfrm>
          <a:prstGeom prst="rect">
            <a:avLst/>
          </a:prstGeom>
        </p:spPr>
        <p:txBody>
          <a:bodyPr wrap="none">
            <a:spAutoFit/>
          </a:bodyPr>
          <a:lstStyle/>
          <a:p>
            <a:r>
              <a:rPr lang="en-US"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HOÀNG TỐ NGUYÊN)</a:t>
            </a:r>
          </a:p>
        </p:txBody>
      </p:sp>
    </p:spTree>
    <p:extLst>
      <p:ext uri="{BB962C8B-B14F-4D97-AF65-F5344CB8AC3E}">
        <p14:creationId xmlns:p14="http://schemas.microsoft.com/office/powerpoint/2010/main" val="36294313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7" y="0"/>
            <a:ext cx="12193057" cy="6858594"/>
          </a:xfrm>
          <a:prstGeom prst="rect">
            <a:avLst/>
          </a:prstGeom>
        </p:spPr>
      </p:pic>
      <p:sp>
        <p:nvSpPr>
          <p:cNvPr id="4" name="Rectangle 3"/>
          <p:cNvSpPr/>
          <p:nvPr/>
        </p:nvSpPr>
        <p:spPr>
          <a:xfrm>
            <a:off x="383176" y="279535"/>
            <a:ext cx="6605451" cy="1052596"/>
          </a:xfrm>
          <a:prstGeom prst="rect">
            <a:avLst/>
          </a:prstGeom>
        </p:spPr>
        <p:txBody>
          <a:bodyPr wrap="square">
            <a:spAutoFit/>
          </a:bodyPr>
          <a:lstStyle/>
          <a:p>
            <a:pPr algn="just">
              <a:lnSpc>
                <a:spcPct val="130000"/>
              </a:lnSpc>
              <a:spcAft>
                <a:spcPts val="0"/>
              </a:spcAft>
            </a:pPr>
            <a:r>
              <a:rPr lang="nl-NL" sz="2400" b="1" dirty="0">
                <a:latin typeface="Times New Roman" panose="02020603050405020304" pitchFamily="18" charset="0"/>
                <a:ea typeface="Arial" panose="020B0604020202020204" pitchFamily="34" charset="0"/>
                <a:cs typeface="Times New Roman" panose="02020603050405020304" pitchFamily="18" charset="0"/>
              </a:rPr>
              <a:t>II. </a:t>
            </a:r>
            <a:r>
              <a:rPr lang="nl-NL" sz="2400" b="1" u="sng" dirty="0">
                <a:latin typeface="Times New Roman" panose="02020603050405020304" pitchFamily="18" charset="0"/>
                <a:ea typeface="Arial" panose="020B0604020202020204" pitchFamily="34" charset="0"/>
                <a:cs typeface="Times New Roman" panose="02020603050405020304" pitchFamily="18" charset="0"/>
              </a:rPr>
              <a:t>Khám phá cùng văn bản</a:t>
            </a:r>
            <a:r>
              <a:rPr lang="nl-NL" sz="2400" b="1" dirty="0">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nl-NL" sz="2400" b="1" dirty="0">
                <a:latin typeface="Times New Roman" panose="02020603050405020304" pitchFamily="18" charset="0"/>
                <a:ea typeface="Arial" panose="020B0604020202020204" pitchFamily="34" charset="0"/>
                <a:cs typeface="Times New Roman" panose="02020603050405020304" pitchFamily="18" charset="0"/>
              </a:rPr>
              <a:t>1. Vẻ đẹp của c</a:t>
            </a:r>
            <a:r>
              <a:rPr lang="nl-NL" sz="2400" b="1" i="1" dirty="0">
                <a:latin typeface="Times New Roman" panose="02020603050405020304" pitchFamily="18" charset="0"/>
                <a:ea typeface="Arial" panose="020B0604020202020204" pitchFamily="34" charset="0"/>
                <a:cs typeface="Times New Roman" panose="02020603050405020304" pitchFamily="18" charset="0"/>
              </a:rPr>
              <a:t>ảnh sắc thiên nhiên và con người.</a:t>
            </a:r>
            <a:r>
              <a:rPr lang="nl-NL" sz="2400" b="1" dirty="0">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2049518" y="2514896"/>
            <a:ext cx="8607972" cy="16787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rgbClr val="0070C0"/>
                </a:solidFill>
                <a:latin typeface="Times New Roman" pitchFamily="18" charset="0"/>
                <a:cs typeface="Times New Roman" pitchFamily="18" charset="0"/>
              </a:rPr>
              <a:t>Tìm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câu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thơ</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tả</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cảnh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sắc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con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Gò</a:t>
            </a:r>
            <a:r>
              <a:rPr lang="en-US" sz="2800" dirty="0">
                <a:solidFill>
                  <a:srgbClr val="0070C0"/>
                </a:solidFill>
                <a:latin typeface="Times New Roman" pitchFamily="18" charset="0"/>
                <a:cs typeface="Times New Roman" pitchFamily="18" charset="0"/>
              </a:rPr>
              <a:t> Me?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chi </a:t>
            </a:r>
            <a:r>
              <a:rPr lang="en-US" sz="2800" dirty="0" err="1">
                <a:solidFill>
                  <a:srgbClr val="0070C0"/>
                </a:solidFill>
                <a:latin typeface="Times New Roman" pitchFamily="18" charset="0"/>
                <a:cs typeface="Times New Roman" pitchFamily="18" charset="0"/>
              </a:rPr>
              <a:t>tiết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đó</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gợi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em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cảm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nhận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gì</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cảnh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sắc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con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đây</a:t>
            </a:r>
            <a:r>
              <a:rPr lang="en-US" sz="2800"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41691806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3" name="Rectangle 2"/>
          <p:cNvSpPr/>
          <p:nvPr/>
        </p:nvSpPr>
        <p:spPr>
          <a:xfrm>
            <a:off x="435429" y="1015446"/>
            <a:ext cx="6096000" cy="4524315"/>
          </a:xfrm>
          <a:prstGeom prst="rect">
            <a:avLst/>
          </a:prstGeom>
        </p:spPr>
        <p:txBody>
          <a:bodyPr>
            <a:spAutoFit/>
          </a:bodyPr>
          <a:lstStyle/>
          <a:p>
            <a:r>
              <a:rPr lang="en-US" sz="2400" i="1" dirty="0">
                <a:solidFill>
                  <a:srgbClr val="002060"/>
                </a:solidFill>
                <a:latin typeface="Times New Roman" panose="02020603050405020304" pitchFamily="18" charset="0"/>
                <a:cs typeface="Times New Roman" panose="02020603050405020304" pitchFamily="18" charset="0"/>
              </a:rPr>
              <a:t>Q</a:t>
            </a:r>
            <a:r>
              <a:rPr lang="vi-VN" sz="2400" i="1" dirty="0">
                <a:solidFill>
                  <a:srgbClr val="002060"/>
                </a:solidFill>
                <a:latin typeface="Times New Roman" panose="02020603050405020304" pitchFamily="18" charset="0"/>
                <a:cs typeface="Times New Roman" panose="02020603050405020304" pitchFamily="18" charset="0"/>
              </a:rPr>
              <a:t>uê tôi đó! Mặt trông ra bể,</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Đóm hải đăng tắt lóe đêm đêm.</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Con đê cát đỏ cỏ viền,</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Leng keng nhạc ngựa ngược lên chợ Gò.</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Ruộng vây quanh, bốn mùa gió mát,</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Lúa Nàng - keo chói rực mặt trời.</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Ao làng trăng tắm, mây bơi,</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Nước trong như nước mắt người tôi yêu.</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Quê tôi sớm sớm, chiều chiều,</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Lao xao vườn mía.</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Mái lá khoan thai thở làn khói nhẹ,</a:t>
            </a:r>
            <a:br>
              <a:rPr lang="vi-VN" sz="2400" i="1" dirty="0">
                <a:solidFill>
                  <a:srgbClr val="002060"/>
                </a:solidFill>
                <a:latin typeface="Times New Roman" panose="02020603050405020304" pitchFamily="18" charset="0"/>
                <a:cs typeface="Times New Roman" panose="02020603050405020304" pitchFamily="18" charset="0"/>
              </a:rPr>
            </a:br>
            <a:endParaRPr lang="en-US" sz="2400" dirty="0"/>
          </a:p>
        </p:txBody>
      </p:sp>
      <p:sp>
        <p:nvSpPr>
          <p:cNvPr id="4" name="Rectangle 3"/>
          <p:cNvSpPr/>
          <p:nvPr/>
        </p:nvSpPr>
        <p:spPr>
          <a:xfrm>
            <a:off x="6096528" y="1015446"/>
            <a:ext cx="6096000" cy="3046988"/>
          </a:xfrm>
          <a:prstGeom prst="rect">
            <a:avLst/>
          </a:prstGeom>
        </p:spPr>
        <p:txBody>
          <a:bodyPr>
            <a:spAutoFit/>
          </a:bodyPr>
          <a:lstStyle/>
          <a:p>
            <a:r>
              <a:rPr lang="vi-VN" sz="2400" i="1" dirty="0">
                <a:solidFill>
                  <a:srgbClr val="002060"/>
                </a:solidFill>
                <a:latin typeface="Times New Roman" panose="02020603050405020304" pitchFamily="18" charset="0"/>
                <a:cs typeface="Times New Roman" panose="02020603050405020304" pitchFamily="18" charset="0"/>
              </a:rPr>
              <a:t>Nằm dưới làn me, nghe tre thổi sáo.</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Lòng nghe theo bướm, theo chim,</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Mạ non cong vắt lưỡi liềm,</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Lá xanh như dải lụa mềm lửng lơ.</a:t>
            </a:r>
            <a:endParaRPr lang="en-US" sz="2400" i="1" dirty="0">
              <a:solidFill>
                <a:srgbClr val="002060"/>
              </a:solidFill>
              <a:latin typeface="Times New Roman" panose="02020603050405020304" pitchFamily="18" charset="0"/>
              <a:cs typeface="Times New Roman" panose="02020603050405020304" pitchFamily="18" charset="0"/>
            </a:endParaRPr>
          </a:p>
          <a:p>
            <a:r>
              <a:rPr lang="en-US" sz="2400" i="1" dirty="0">
                <a:solidFill>
                  <a:srgbClr val="002060"/>
                </a:solidFill>
                <a:latin typeface="Times New Roman" panose="02020603050405020304" pitchFamily="18" charset="0"/>
                <a:cs typeface="Times New Roman" panose="02020603050405020304" pitchFamily="18" charset="0"/>
              </a:rPr>
              <a:t>[…]</a:t>
            </a:r>
            <a:r>
              <a:rPr lang="vi-VN" sz="2400" i="1" dirty="0">
                <a:solidFill>
                  <a:srgbClr val="002060"/>
                </a:solidFill>
                <a:latin typeface="Times New Roman" panose="02020603050405020304" pitchFamily="18" charset="0"/>
                <a:cs typeface="Times New Roman" panose="02020603050405020304" pitchFamily="18" charset="0"/>
              </a:rPr>
              <a:t>Tôi nằm trên võng mẹ đưa,</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Có chim cu gáy giữa trưa hanh nồng.</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Tiếng ai vút đầu bông lúa chín,</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Gió dìu vương xao xuyến bờ tre:</a:t>
            </a:r>
            <a:endParaRPr lang="en-US" sz="2400" i="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5429" y="342018"/>
            <a:ext cx="3238387" cy="572464"/>
          </a:xfrm>
          <a:prstGeom prst="rect">
            <a:avLst/>
          </a:prstGeom>
        </p:spPr>
        <p:txBody>
          <a:bodyPr wrap="none">
            <a:spAutoFit/>
          </a:bodyPr>
          <a:lstStyle/>
          <a:p>
            <a:pPr algn="just">
              <a:lnSpc>
                <a:spcPct val="130000"/>
              </a:lnSpc>
              <a:spcAft>
                <a:spcPts val="0"/>
              </a:spcAft>
            </a:pP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400" b="1" dirty="0">
                <a:latin typeface="Times New Roman" panose="02020603050405020304" pitchFamily="18" charset="0"/>
                <a:ea typeface="Arial" panose="020B0604020202020204" pitchFamily="34" charset="0"/>
                <a:cs typeface="Times New Roman" panose="02020603050405020304" pitchFamily="18" charset="0"/>
              </a:rPr>
              <a:t>C</a:t>
            </a:r>
            <a:r>
              <a:rPr lang="nl-NL" sz="2400" b="1" i="1" dirty="0">
                <a:latin typeface="Times New Roman" panose="02020603050405020304" pitchFamily="18" charset="0"/>
                <a:ea typeface="Arial" panose="020B0604020202020204" pitchFamily="34" charset="0"/>
                <a:cs typeface="Times New Roman" panose="02020603050405020304" pitchFamily="18" charset="0"/>
              </a:rPr>
              <a:t>ảnh sắc thiên nhiên.</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4882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6858594"/>
          </a:xfrm>
          <a:prstGeom prst="rect">
            <a:avLst/>
          </a:prstGeom>
        </p:spPr>
      </p:pic>
      <p:sp>
        <p:nvSpPr>
          <p:cNvPr id="6" name="Rectangle 5"/>
          <p:cNvSpPr/>
          <p:nvPr/>
        </p:nvSpPr>
        <p:spPr>
          <a:xfrm>
            <a:off x="1075509" y="168781"/>
            <a:ext cx="2730235" cy="572464"/>
          </a:xfrm>
          <a:prstGeom prst="rect">
            <a:avLst/>
          </a:prstGeom>
        </p:spPr>
        <p:txBody>
          <a:bodyPr wrap="none">
            <a:spAutoFit/>
          </a:bodyPr>
          <a:lstStyle/>
          <a:p>
            <a:pPr algn="just">
              <a:lnSpc>
                <a:spcPct val="130000"/>
              </a:lnSpc>
              <a:spcAft>
                <a:spcPts val="0"/>
              </a:spcAft>
            </a:pPr>
            <a:r>
              <a:rPr lang="nl-NL" sz="2400" b="1" i="1" dirty="0">
                <a:latin typeface="Times New Roman" panose="02020603050405020304" pitchFamily="18" charset="0"/>
                <a:ea typeface="Arial" panose="020B0604020202020204" pitchFamily="34" charset="0"/>
                <a:cs typeface="Times New Roman" panose="02020603050405020304" pitchFamily="18" charset="0"/>
              </a:rPr>
              <a:t>* Vẻ đẹp con người.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075509" y="741245"/>
            <a:ext cx="6096000" cy="3046988"/>
          </a:xfrm>
          <a:prstGeom prst="rect">
            <a:avLst/>
          </a:prstGeom>
        </p:spPr>
        <p:txBody>
          <a:bodyPr>
            <a:spAutoFit/>
          </a:bodyPr>
          <a:lstStyle/>
          <a:p>
            <a:r>
              <a:rPr lang="vi-VN" sz="2400" i="1" dirty="0">
                <a:solidFill>
                  <a:srgbClr val="002060"/>
                </a:solidFill>
                <a:latin typeface="Times New Roman" panose="02020603050405020304" pitchFamily="18" charset="0"/>
                <a:cs typeface="Times New Roman" panose="02020603050405020304" pitchFamily="18" charset="0"/>
              </a:rPr>
              <a:t>Những chị, những em má núng đồng tiền.</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Nọc cấy, tay tròn, nghiêng nón làm duyên,</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Véo von điệu hát cổ truyền.</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Tre thôi khúc khích, mây chìm lắng nghe:</a:t>
            </a:r>
            <a:endParaRPr lang="en-US" sz="2400" i="1" dirty="0">
              <a:solidFill>
                <a:srgbClr val="002060"/>
              </a:solidFill>
              <a:latin typeface="Times New Roman" panose="02020603050405020304" pitchFamily="18" charset="0"/>
              <a:cs typeface="Times New Roman" panose="02020603050405020304" pitchFamily="18" charset="0"/>
            </a:endParaRPr>
          </a:p>
          <a:p>
            <a:r>
              <a:rPr lang="en-US" sz="2400" i="1" dirty="0">
                <a:solidFill>
                  <a:srgbClr val="002060"/>
                </a:solidFill>
                <a:latin typeface="Times New Roman" panose="02020603050405020304" pitchFamily="18" charset="0"/>
                <a:cs typeface="Times New Roman" panose="02020603050405020304" pitchFamily="18" charset="0"/>
              </a:rPr>
              <a:t>…</a:t>
            </a:r>
          </a:p>
          <a:p>
            <a:r>
              <a:rPr lang="vi-VN" sz="2400" i="1" dirty="0">
                <a:solidFill>
                  <a:srgbClr val="002060"/>
                </a:solidFill>
                <a:latin typeface="Times New Roman" panose="02020603050405020304" pitchFamily="18" charset="0"/>
                <a:cs typeface="Times New Roman" panose="02020603050405020304" pitchFamily="18" charset="0"/>
              </a:rPr>
              <a:t>Chị tôi má đỏ thẹn thò,</a:t>
            </a:r>
            <a:br>
              <a:rPr lang="vi-VN" sz="2400" i="1" dirty="0">
                <a:solidFill>
                  <a:srgbClr val="002060"/>
                </a:solidFill>
                <a:latin typeface="Times New Roman" panose="02020603050405020304" pitchFamily="18" charset="0"/>
                <a:cs typeface="Times New Roman" panose="02020603050405020304" pitchFamily="18" charset="0"/>
              </a:rPr>
            </a:br>
            <a:r>
              <a:rPr lang="vi-VN" sz="2400" i="1" dirty="0">
                <a:solidFill>
                  <a:srgbClr val="002060"/>
                </a:solidFill>
                <a:latin typeface="Times New Roman" panose="02020603050405020304" pitchFamily="18" charset="0"/>
                <a:cs typeface="Times New Roman" panose="02020603050405020304" pitchFamily="18" charset="0"/>
              </a:rPr>
              <a:t>Giã me bên trã canh chua ngọt ngào.</a:t>
            </a:r>
            <a:br>
              <a:rPr lang="vi-VN" sz="2400" i="1" dirty="0">
                <a:solidFill>
                  <a:srgbClr val="002060"/>
                </a:solidFill>
                <a:latin typeface="Times New Roman" panose="02020603050405020304" pitchFamily="18" charset="0"/>
                <a:cs typeface="Times New Roman" panose="02020603050405020304" pitchFamily="18" charset="0"/>
              </a:rPr>
            </a:br>
            <a:endParaRPr lang="en-US" sz="24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6577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1899</Words>
  <Application>Microsoft Office PowerPoint</Application>
  <PresentationFormat>Widescreen</PresentationFormat>
  <Paragraphs>128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.VnTime</vt: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37</cp:revision>
  <dcterms:created xsi:type="dcterms:W3CDTF">2022-07-29T04:19:59Z</dcterms:created>
  <dcterms:modified xsi:type="dcterms:W3CDTF">2024-11-27T00:08:52Z</dcterms:modified>
</cp:coreProperties>
</file>