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70" r:id="rId4"/>
    <p:sldId id="271" r:id="rId5"/>
    <p:sldId id="272" r:id="rId6"/>
    <p:sldId id="274" r:id="rId7"/>
    <p:sldId id="273" r:id="rId8"/>
    <p:sldId id="276" r:id="rId9"/>
    <p:sldId id="275" r:id="rId10"/>
    <p:sldId id="260" r:id="rId11"/>
    <p:sldId id="258" r:id="rId12"/>
    <p:sldId id="261" r:id="rId13"/>
    <p:sldId id="277" r:id="rId14"/>
    <p:sldId id="266" r:id="rId15"/>
    <p:sldId id="263" r:id="rId16"/>
  </p:sldIdLst>
  <p:sldSz cx="9144000" cy="5143500" type="screen16x9"/>
  <p:notesSz cx="6858000" cy="9144000"/>
  <p:custDataLst>
    <p:tags r:id="rId17"/>
  </p:custDataLst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684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11296-6064-4E8A-B72D-F1DA9D0810DB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3715-8774-4EBF-B9FC-F6E196C72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954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11296-6064-4E8A-B72D-F1DA9D0810DB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3715-8774-4EBF-B9FC-F6E196C72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01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11296-6064-4E8A-B72D-F1DA9D0810DB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3715-8774-4EBF-B9FC-F6E196C72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23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11296-6064-4E8A-B72D-F1DA9D0810DB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3715-8774-4EBF-B9FC-F6E196C72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82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11296-6064-4E8A-B72D-F1DA9D0810DB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3715-8774-4EBF-B9FC-F6E196C72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69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11296-6064-4E8A-B72D-F1DA9D0810DB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3715-8774-4EBF-B9FC-F6E196C72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547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11296-6064-4E8A-B72D-F1DA9D0810DB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3715-8774-4EBF-B9FC-F6E196C72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78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11296-6064-4E8A-B72D-F1DA9D0810DB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3715-8774-4EBF-B9FC-F6E196C72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626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11296-6064-4E8A-B72D-F1DA9D0810DB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3715-8774-4EBF-B9FC-F6E196C72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071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11296-6064-4E8A-B72D-F1DA9D0810DB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3715-8774-4EBF-B9FC-F6E196C72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635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11296-6064-4E8A-B72D-F1DA9D0810DB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3715-8774-4EBF-B9FC-F6E196C72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754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11296-6064-4E8A-B72D-F1DA9D0810DB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B3715-8774-4EBF-B9FC-F6E196C72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09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" t="2155" r="6544" b="13266"/>
          <a:stretch>
            <a:fillRect/>
          </a:stretch>
        </p:blipFill>
        <p:spPr bwMode="auto">
          <a:xfrm>
            <a:off x="363558" y="285750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6AF1E9D-BE1B-4BC4-8255-52E01EF8A4B1}"/>
              </a:ext>
            </a:extLst>
          </p:cNvPr>
          <p:cNvSpPr txBox="1"/>
          <p:nvPr/>
        </p:nvSpPr>
        <p:spPr>
          <a:xfrm>
            <a:off x="2009660" y="1997242"/>
            <a:ext cx="4919872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GIAI ĐIỆU ĐẤT NƯỚC</a:t>
            </a:r>
          </a:p>
          <a:p>
            <a:pPr algn="ctr"/>
            <a:r>
              <a:rPr lang="en-GB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GB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54</a:t>
            </a:r>
          </a:p>
          <a:p>
            <a:pPr algn="ctr"/>
            <a:r>
              <a:rPr lang="en-GB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VÀ NGHE</a:t>
            </a:r>
          </a:p>
        </p:txBody>
      </p:sp>
    </p:spTree>
    <p:extLst>
      <p:ext uri="{BB962C8B-B14F-4D97-AF65-F5344CB8AC3E}">
        <p14:creationId xmlns:p14="http://schemas.microsoft.com/office/powerpoint/2010/main" val="149817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7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 noChangeArrowheads="1"/>
          </p:cNvSpPr>
          <p:nvPr>
            <p:ph type="title"/>
          </p:nvPr>
        </p:nvSpPr>
        <p:spPr>
          <a:xfrm>
            <a:off x="628650" y="145508"/>
            <a:ext cx="7886700" cy="994172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80898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628650" y="1240883"/>
            <a:ext cx="7886700" cy="3263504"/>
          </a:xfrm>
        </p:spPr>
        <p:txBody>
          <a:bodyPr/>
          <a:lstStyle/>
          <a:p>
            <a:endParaRPr lang="en-US" altLang="en-US"/>
          </a:p>
        </p:txBody>
      </p:sp>
      <p:pic>
        <p:nvPicPr>
          <p:cNvPr id="808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202" y="-118811"/>
            <a:ext cx="927620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961" y="2094561"/>
            <a:ext cx="261104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593181" y="2423175"/>
            <a:ext cx="3429000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NÓI</a:t>
            </a:r>
          </a:p>
        </p:txBody>
      </p:sp>
      <p:pic>
        <p:nvPicPr>
          <p:cNvPr id="80902" name="图片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5742">
            <a:off x="6958013" y="-153340"/>
            <a:ext cx="1057275" cy="127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3" name="图片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30929" flipH="1">
            <a:off x="1022747" y="-123572"/>
            <a:ext cx="1088232" cy="108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99722" y="2812508"/>
            <a:ext cx="7650215" cy="210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marL="8001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ts val="450"/>
              </a:spcBef>
              <a:buFontTx/>
              <a:buChar char="-"/>
            </a:pPr>
            <a:r>
              <a:rPr lang="vi-VN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Yêu cầu nói:</a:t>
            </a:r>
            <a:endParaRPr lang="en-US" altLang="en-US" sz="24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450"/>
              </a:spcBef>
              <a:buNone/>
            </a:pPr>
            <a:r>
              <a:rPr lang="vi-V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+ Nói đúng mục đích (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trình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bày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ý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kiến</a:t>
            </a:r>
            <a:r>
              <a:rPr lang="vi-V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algn="just">
              <a:spcBef>
                <a:spcPts val="450"/>
              </a:spcBef>
              <a:buNone/>
            </a:pPr>
            <a:r>
              <a:rPr lang="vi-V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+ Nội dung nói có mở đầu, có kết thúc hợp lí.</a:t>
            </a:r>
          </a:p>
          <a:p>
            <a:pPr algn="just">
              <a:spcBef>
                <a:spcPct val="0"/>
              </a:spcBef>
              <a:spcAft>
                <a:spcPts val="450"/>
              </a:spcAft>
              <a:buNone/>
            </a:pP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Nói to, rõ ràng, truyền cảm.</a:t>
            </a:r>
          </a:p>
          <a:p>
            <a:pPr algn="just">
              <a:spcBef>
                <a:spcPct val="0"/>
              </a:spcBef>
              <a:spcAft>
                <a:spcPts val="450"/>
              </a:spcAft>
              <a:buNone/>
            </a:pP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Điệu bộ, cử chỉ, nét mặt, ánh mắt… phù hợp.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98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190418"/>
              </p:ext>
            </p:extLst>
          </p:nvPr>
        </p:nvGraphicFramePr>
        <p:xfrm>
          <a:off x="77118" y="11014"/>
          <a:ext cx="8945695" cy="5199937"/>
        </p:xfrm>
        <a:graphic>
          <a:graphicData uri="http://schemas.openxmlformats.org/drawingml/2006/table">
            <a:tbl>
              <a:tblPr/>
              <a:tblGrid>
                <a:gridCol w="1517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1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8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177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5618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x-none" altLang="x-non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ĐÁNH GIÁ THEO TIÊU CHÍ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672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x-none" altLang="x-none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Nhóm: …………….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672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x-none" altLang="x-non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x-none" altLang="x-non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 độ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245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 đạt</a:t>
                      </a:r>
                      <a:endParaRPr kumimoji="0" lang="x-none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kumimoji="0" lang="x-none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kumimoji="0" lang="x-none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51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Chọn được </a:t>
                      </a:r>
                      <a:r>
                        <a:rPr kumimoji="0" lang="en-US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r>
                        <a:rPr kumimoji="0" lang="vi-VN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hay, có ý nghĩa</a:t>
                      </a:r>
                      <a:endParaRPr kumimoji="0" lang="x-none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 c</a:t>
                      </a: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ó ý </a:t>
                      </a:r>
                      <a:r>
                        <a:rPr kumimoji="0" lang="en-US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endParaRPr kumimoji="0" lang="x-none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</a:t>
                      </a: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kumimoji="0" lang="en-US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kumimoji="0" lang="vi-VN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nhưng chưa hay.</a:t>
                      </a:r>
                      <a:endParaRPr kumimoji="0" lang="x-none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kumimoji="0" lang="vi-VN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hay và ấn tượng.</a:t>
                      </a:r>
                      <a:endParaRPr kumimoji="0" lang="x-none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02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Nội dung </a:t>
                      </a:r>
                      <a:r>
                        <a:rPr kumimoji="0" lang="en-US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kumimoji="0" lang="vi-VN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phong phú, hấp dẫn</a:t>
                      </a:r>
                      <a:endParaRPr kumimoji="0" lang="x-none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ND sơ sài, chưa có đủ </a:t>
                      </a:r>
                      <a:r>
                        <a:rPr kumimoji="0" lang="en-US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kumimoji="0" lang="vi-VN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để người nghe hiểu </a:t>
                      </a: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kumimoji="0" lang="en-US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endParaRPr kumimoji="0" lang="x-none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đủ </a:t>
                      </a:r>
                      <a:r>
                        <a:rPr kumimoji="0" lang="en-US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kumimoji="0" lang="vi-VN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để hiểu người nghe hiểu được </a:t>
                      </a: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kumimoji="0" lang="en-US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endParaRPr kumimoji="0" lang="x-none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</a:t>
                      </a: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kumimoji="0" lang="en-US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kumimoji="0" lang="en-US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kumimoji="0" lang="vi-VN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phong phú và hấp dẫn.</a:t>
                      </a:r>
                      <a:endParaRPr kumimoji="0" lang="x-none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51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Nói to, rõ ràng, truyền cảm.</a:t>
                      </a: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 nhỏ, khó nghe; nói lắp, ngập ngừng…</a:t>
                      </a: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 to nhưng đôi chỗ lặp lại hoặc ngập ngừng 1 vài câu.</a:t>
                      </a: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 to, truyền cảm, hầu như không lặp lại hoặc ngập ngừng.</a:t>
                      </a: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234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Sử dụng yếu tố phi ngôn ngữ phù hợp.</a:t>
                      </a: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 bộ thiếu tự tin, mắt chưa nhìn vào người nghe; nét mặt chưa biểu cảm hoặc biểu cảm không phù hợp.</a:t>
                      </a: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 bộ tự tin, mắt nhìn vào người nghe; nét mặt biểu cảm phù hợp với nội dung câu chuyện.</a:t>
                      </a: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Điệu bộ rất tự tin, mắt nhìn vào người nghe; nét mặt sinh động.</a:t>
                      </a: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17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Mở đầu và kết thúc hợp lí</a:t>
                      </a: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 chào hỏi/ và không có lời kết thúc bài nói.</a:t>
                      </a: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chào hỏi/ và có lời kết thúc bài nói.</a:t>
                      </a: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Chào hỏi/ và kết thúc bài nói một cách hấp dẫn.</a:t>
                      </a:r>
                      <a:endParaRPr kumimoji="0" lang="x-none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0667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1922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19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" t="2155" r="6544" b="13266"/>
          <a:stretch>
            <a:fillRect/>
          </a:stretch>
        </p:blipFill>
        <p:spPr bwMode="auto">
          <a:xfrm>
            <a:off x="1881188" y="389336"/>
            <a:ext cx="5381625" cy="358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5" name="图片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800100"/>
            <a:ext cx="16573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6" name="图片 2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6574">
            <a:off x="6060281" y="359569"/>
            <a:ext cx="1866900" cy="1549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B90209-F69E-4EC1-AF9E-BD7AD3B8D8E8}"/>
              </a:ext>
            </a:extLst>
          </p:cNvPr>
          <p:cNvSpPr txBox="1"/>
          <p:nvPr/>
        </p:nvSpPr>
        <p:spPr>
          <a:xfrm>
            <a:off x="3048004" y="1949116"/>
            <a:ext cx="3195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SAU KHI NÓI</a:t>
            </a:r>
          </a:p>
        </p:txBody>
      </p:sp>
    </p:spTree>
    <p:extLst>
      <p:ext uri="{BB962C8B-B14F-4D97-AF65-F5344CB8AC3E}">
        <p14:creationId xmlns:p14="http://schemas.microsoft.com/office/powerpoint/2010/main" val="3990902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AE131-FCAC-4ECB-8BB1-364F168B1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366" y="-192504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GB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C136F16-68C5-4913-8122-1E021D7016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744775"/>
              </p:ext>
            </p:extLst>
          </p:nvPr>
        </p:nvGraphicFramePr>
        <p:xfrm>
          <a:off x="80210" y="586230"/>
          <a:ext cx="8911390" cy="4014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8148">
                  <a:extLst>
                    <a:ext uri="{9D8B030D-6E8A-4147-A177-3AD203B41FA5}">
                      <a16:colId xmlns:a16="http://schemas.microsoft.com/office/drawing/2014/main" val="2680917501"/>
                    </a:ext>
                  </a:extLst>
                </a:gridCol>
                <a:gridCol w="4283242">
                  <a:extLst>
                    <a:ext uri="{9D8B030D-6E8A-4147-A177-3AD203B41FA5}">
                      <a16:colId xmlns:a16="http://schemas.microsoft.com/office/drawing/2014/main" val="1750195540"/>
                    </a:ext>
                  </a:extLst>
                </a:gridCol>
              </a:tblGrid>
              <a:tr h="570448">
                <a:tc>
                  <a:txBody>
                    <a:bodyPr/>
                    <a:lstStyle/>
                    <a:p>
                      <a:pPr algn="ctr"/>
                      <a:r>
                        <a:rPr lang="en-GB" sz="2200" dirty="0"/>
                        <a:t>N</a:t>
                      </a:r>
                      <a:r>
                        <a:rPr lang="vi-VN" sz="2200" dirty="0"/>
                        <a:t>gười nói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/>
                        <a:t>N</a:t>
                      </a:r>
                      <a:r>
                        <a:rPr lang="vi-VN" sz="2200" dirty="0"/>
                        <a:t>gười nghe</a:t>
                      </a:r>
                      <a:endParaRPr lang="en-GB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9946152"/>
                  </a:ext>
                </a:extLst>
              </a:tr>
              <a:tr h="3094483">
                <a:tc>
                  <a:txBody>
                    <a:bodyPr/>
                    <a:lstStyle/>
                    <a:p>
                      <a:pPr algn="just"/>
                      <a:r>
                        <a:rPr lang="en-GB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GB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Trao</a:t>
                      </a:r>
                      <a:r>
                        <a:rPr lang="en-GB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GB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GB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GB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GB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GB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GB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GB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GB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lang="en-GB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GB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tôn</a:t>
                      </a:r>
                      <a:r>
                        <a:rPr lang="en-GB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endParaRPr lang="en-GB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GB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N</a:t>
                      </a:r>
                      <a:r>
                        <a:rPr lang="vi-VN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hững điều khiến em xúc động hoặc có ấn tượng sâu sắc trong bài trình bày của bạn</a:t>
                      </a:r>
                      <a:endParaRPr lang="en-GB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GB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GB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GB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GB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GB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GB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GB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GB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GB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GB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GB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GB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phi </a:t>
                      </a:r>
                      <a:r>
                        <a:rPr lang="en-GB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GB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GB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</a:t>
                      </a:r>
                      <a:r>
                        <a:rPr lang="en-GB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GB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GB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GB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GB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GB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GB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GB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GB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GB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GB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GB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endParaRPr lang="en-GB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vi-VN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 vài điểm có thể bổ sung để phần trình bày trở nên hoàn thiện hơn</a:t>
                      </a:r>
                      <a:endParaRPr lang="en-GB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L</a:t>
                      </a:r>
                      <a:r>
                        <a:rPr lang="vi-VN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ắng nghe từng ý kiến phản hồi của người nghe với tinh thần cầu thị</a:t>
                      </a:r>
                      <a:endParaRPr lang="en-GB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GB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 ơn sự đồng cảm của bạn và có thể chia sẻ thêm lý do khiến em chọn nói về những điều này</a:t>
                      </a:r>
                      <a:endParaRPr lang="en-GB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GB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</a:t>
                      </a:r>
                      <a:r>
                        <a:rPr lang="vi-VN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rao đổi lại các ý kiến phản biện bảo vệ Ý kiến của em Nếu thấy cần thiết Tiếp thu như ý kiến góp ý mà em thấy hợp lý</a:t>
                      </a:r>
                      <a:endParaRPr lang="en-GB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642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6496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FB2A49-61F9-4921-BFE7-CB7974FDF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36359"/>
            <a:ext cx="7194884" cy="478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362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3970" name="Picture 4" descr="Tổng hợp hình ảnh cảm ơn đẹp nhất - Kho ảnh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05" y="0"/>
            <a:ext cx="8593156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1343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9874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798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14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961" y="2222897"/>
            <a:ext cx="2611040" cy="98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547938" y="2682478"/>
            <a:ext cx="3429000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TRƯỚC KHI NÓI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348384" y="3253276"/>
            <a:ext cx="5554265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Chuẩn bị nội dung 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28751" y="3720068"/>
            <a:ext cx="6102548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Xác định mục đích nói và người nghe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9882" name="图片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5742">
            <a:off x="6958013" y="-25004"/>
            <a:ext cx="1057275" cy="127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3" name="图片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30929" flipH="1">
            <a:off x="1022747" y="4764"/>
            <a:ext cx="1088232" cy="108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647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51A4D-6E04-4CEE-834A-CFD374811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 algn="just">
              <a:buAutoNum type="arabicPeriod"/>
            </a:pP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giấy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chính của bài nói thành dạng đề cương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AutoNum type="arabicPeriod"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ánh dấu những chỗ cần nhấn mạnh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những từ ngữ then chốt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những c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quan trọng mà khi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rình bày không thể bỏ qua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6AD2AD-7261-4DD7-B042-91A08B9D0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6" y="437888"/>
            <a:ext cx="5554265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Chuẩn bị nội dung 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81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DEC73-018B-4585-BC0C-0A034ACB8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91"/>
            <a:ext cx="7886700" cy="994172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GB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GB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GB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GB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GB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endParaRPr lang="en-GB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34E47-D68B-4F4B-8B62-7B9F840BE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3492"/>
            <a:ext cx="7886700" cy="326350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ó thể là những người gặp hoạn nạn vì thiên tai hay dịch bệnh 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gười già không nơi nương tựa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gười khuyết tật 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rẻ mồ côi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........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1BCCB3-B8A9-4FEA-AD51-46B92D715613}"/>
              </a:ext>
            </a:extLst>
          </p:cNvPr>
          <p:cNvSpPr txBox="1"/>
          <p:nvPr/>
        </p:nvSpPr>
        <p:spPr>
          <a:xfrm>
            <a:off x="628650" y="841659"/>
            <a:ext cx="6887076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  Đ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ối tượng được giúp đỡ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95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054BC-34A1-4309-9BC6-7B9F9E01B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653" y="233739"/>
            <a:ext cx="8799094" cy="994172"/>
          </a:xfrm>
        </p:spPr>
        <p:txBody>
          <a:bodyPr>
            <a:norm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Ý </a:t>
            </a:r>
            <a:r>
              <a:rPr lang="en-GB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endParaRPr lang="en-GB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50A64-A21C-4707-A2A5-AFD045C8E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502" y="1136607"/>
            <a:ext cx="7886700" cy="3595813"/>
          </a:xfrm>
        </p:spPr>
        <p:txBody>
          <a:bodyPr>
            <a:noAutofit/>
          </a:bodyPr>
          <a:lstStyle/>
          <a:p>
            <a:pPr marL="457200" indent="-457200" algn="just">
              <a:buAutoNum type="arabicPeriod"/>
            </a:pP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  <a:p>
            <a:pPr marL="457200" indent="-457200" algn="just">
              <a:buAutoNum type="arabicPeriod"/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iúp cho những người gặp hoàn cảnh khó khăn có cuộc sống tốt đẹp hơn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</a:t>
            </a:r>
          </a:p>
        </p:txBody>
      </p:sp>
    </p:spTree>
    <p:extLst>
      <p:ext uri="{BB962C8B-B14F-4D97-AF65-F5344CB8AC3E}">
        <p14:creationId xmlns:p14="http://schemas.microsoft.com/office/powerpoint/2010/main" val="295611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rao giải thưởng Tình nguyện quốc gia 2020 cho 20 tập thể, cá nhân">
            <a:extLst>
              <a:ext uri="{FF2B5EF4-FFF2-40B4-BE49-F238E27FC236}">
                <a16:creationId xmlns:a16="http://schemas.microsoft.com/office/drawing/2014/main" id="{C26E2A6B-4A87-441A-A78B-26317D80A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1" y="0"/>
            <a:ext cx="4300202" cy="242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hát động phong trào “Tết trồng cây đời đời nhớ ơn Bác Hồ” - Tin tức">
            <a:extLst>
              <a:ext uri="{FF2B5EF4-FFF2-40B4-BE49-F238E27FC236}">
                <a16:creationId xmlns:a16="http://schemas.microsoft.com/office/drawing/2014/main" id="{9ABF8556-E5F5-4A2A-82D5-5E6F75474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731" y="2571749"/>
            <a:ext cx="4300200" cy="248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ần kiên quyết xử lý nạn đổ rác ở sân bay cũ Phú Quốc | WIKI PHU QUOC -  Trang tin tức Thành phố Phú Quốc">
            <a:extLst>
              <a:ext uri="{FF2B5EF4-FFF2-40B4-BE49-F238E27FC236}">
                <a16:creationId xmlns:a16="http://schemas.microsoft.com/office/drawing/2014/main" id="{8408D4ED-2733-4DC8-A1F7-1D32D7D81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0" y="2571749"/>
            <a:ext cx="4300201" cy="242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à Nội hưởng ứng Chương trình “Sóng và máy tính cho em” và Công bố kho học  liệu điện tử giáo dục">
            <a:extLst>
              <a:ext uri="{FF2B5EF4-FFF2-40B4-BE49-F238E27FC236}">
                <a16:creationId xmlns:a16="http://schemas.microsoft.com/office/drawing/2014/main" id="{1891F1CB-470A-4D42-B989-DBD40E114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731" y="-1"/>
            <a:ext cx="4300202" cy="248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08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VKSND thành phố Hải Phòng: Chương trình Hiến máu tình nguyện “Giọt máu cho  đi, cuộc đời ở lại”">
            <a:extLst>
              <a:ext uri="{FF2B5EF4-FFF2-40B4-BE49-F238E27FC236}">
                <a16:creationId xmlns:a16="http://schemas.microsoft.com/office/drawing/2014/main" id="{EDA29498-9FAA-4010-A7B3-870DEA955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12031"/>
            <a:ext cx="4395537" cy="252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ối dài những hoạt động thiện nguyện trong phòng, chống dịch covid-19 |  VOV.VN">
            <a:extLst>
              <a:ext uri="{FF2B5EF4-FFF2-40B4-BE49-F238E27FC236}">
                <a16:creationId xmlns:a16="http://schemas.microsoft.com/office/drawing/2014/main" id="{5EDFEBD3-D21C-4BC5-8317-31BA78355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8" y="0"/>
            <a:ext cx="4331368" cy="244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C25F4F-B849-45F7-8B3E-4996A44A06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67" y="2695323"/>
            <a:ext cx="4275221" cy="2347163"/>
          </a:xfrm>
          <a:prstGeom prst="rect">
            <a:avLst/>
          </a:prstGeom>
        </p:spPr>
      </p:pic>
      <p:pic>
        <p:nvPicPr>
          <p:cNvPr id="1034" name="Picture 10" descr="Tặng quà Tết cho nạn nhân chất độc da cam/ Dioxin. - Báo Tây Ninh Online">
            <a:extLst>
              <a:ext uri="{FF2B5EF4-FFF2-40B4-BE49-F238E27FC236}">
                <a16:creationId xmlns:a16="http://schemas.microsoft.com/office/drawing/2014/main" id="{E2C78939-CF18-4A78-A672-372290CA6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168" y="2672511"/>
            <a:ext cx="4275220" cy="234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07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9874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798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961" y="2222897"/>
            <a:ext cx="2611040" cy="98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547938" y="2682478"/>
            <a:ext cx="3429000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TRƯỚC KHI NÓI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348384" y="3084835"/>
            <a:ext cx="5554265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Chuẩn bị nội dung 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28751" y="3479438"/>
            <a:ext cx="5547122" cy="3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Xác định mục đích nói và người nghe.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428751" y="3732779"/>
            <a:ext cx="5437585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Tập luyện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407320" y="4104486"/>
            <a:ext cx="5436394" cy="3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Tập nói một mình.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9882" name="图片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5742">
            <a:off x="6958013" y="-25004"/>
            <a:ext cx="1057275" cy="127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3" name="图片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30929" flipH="1">
            <a:off x="1022747" y="4764"/>
            <a:ext cx="1088232" cy="108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407320" y="4481512"/>
            <a:ext cx="5436394" cy="3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Tập nói trước nhóm.</a:t>
            </a: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50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FB8B2-7A56-4650-BA2E-D43B09A67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11164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 BÀY </a:t>
            </a:r>
            <a:r>
              <a:rPr lang="en-GB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 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E5D3F-D051-4DF4-9AF2-3F9C905A7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808" y="679408"/>
            <a:ext cx="8619624" cy="4261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M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đầu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iới thiệu rõ ràng mạch lạc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dung: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60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64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68&quot;/&gt;&lt;/object&gt;&lt;object type=&quot;3&quot; unique_id=&quot;10007&quot;&gt;&lt;property id=&quot;20148&quot; value=&quot;5&quot;/&gt;&lt;property id=&quot;20300&quot; value=&quot;Slide 5&quot;/&gt;&lt;property id=&quot;20307&quot; value=&quot;259&quot;/&gt;&lt;/object&gt;&lt;object type=&quot;3&quot; unique_id=&quot;10008&quot;&gt;&lt;property id=&quot;20148&quot; value=&quot;5&quot;/&gt;&lt;property id=&quot;20300&quot; value=&quot;Slide 6&quot;/&gt;&lt;property id=&quot;20307&quot; value=&quot;260&quot;/&gt;&lt;/object&gt;&lt;object type=&quot;3&quot; unique_id=&quot;10009&quot;&gt;&lt;property id=&quot;20148&quot; value=&quot;5&quot;/&gt;&lt;property id=&quot;20300&quot; value=&quot;Slide 7&quot;/&gt;&lt;property id=&quot;20307&quot; value=&quot;261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3&quot;/&gt;&lt;/object&gt;&lt;/object&gt;&lt;object type=&quot;8&quot; unique_id=&quot;10026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856</Words>
  <Application>Microsoft Office PowerPoint</Application>
  <PresentationFormat>On-screen Show (16:9)</PresentationFormat>
  <Paragraphs>79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? Những hoạt động thiện nguyện tiêu biểu</vt:lpstr>
      <vt:lpstr>? Ý nghĩa quan trọng của hoạt động thiện nguyện</vt:lpstr>
      <vt:lpstr>PowerPoint Presentation</vt:lpstr>
      <vt:lpstr>PowerPoint Presentation</vt:lpstr>
      <vt:lpstr>PowerPoint Presentation</vt:lpstr>
      <vt:lpstr>TRÌNH BÀY BÀI NÓI</vt:lpstr>
      <vt:lpstr>PowerPoint Presentation</vt:lpstr>
      <vt:lpstr>PowerPoint Presentation</vt:lpstr>
      <vt:lpstr>PowerPoint Presentation</vt:lpstr>
      <vt:lpstr>Trao đổi về bài nói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May01</dc:creator>
  <cp:lastModifiedBy>PC</cp:lastModifiedBy>
  <cp:revision>30</cp:revision>
  <dcterms:created xsi:type="dcterms:W3CDTF">2021-06-14T14:49:36Z</dcterms:created>
  <dcterms:modified xsi:type="dcterms:W3CDTF">2024-12-10T00:55:38Z</dcterms:modified>
</cp:coreProperties>
</file>