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6"/>
  </p:notesMasterIdLst>
  <p:sldIdLst>
    <p:sldId id="549" r:id="rId2"/>
    <p:sldId id="514" r:id="rId3"/>
    <p:sldId id="516" r:id="rId4"/>
    <p:sldId id="523" r:id="rId5"/>
    <p:sldId id="524" r:id="rId6"/>
    <p:sldId id="508" r:id="rId7"/>
    <p:sldId id="509" r:id="rId8"/>
    <p:sldId id="532" r:id="rId9"/>
    <p:sldId id="548" r:id="rId10"/>
    <p:sldId id="519" r:id="rId11"/>
    <p:sldId id="520" r:id="rId12"/>
    <p:sldId id="525" r:id="rId13"/>
    <p:sldId id="531" r:id="rId14"/>
    <p:sldId id="521" r:id="rId15"/>
    <p:sldId id="533" r:id="rId16"/>
    <p:sldId id="526" r:id="rId17"/>
    <p:sldId id="534" r:id="rId18"/>
    <p:sldId id="535" r:id="rId19"/>
    <p:sldId id="540" r:id="rId20"/>
    <p:sldId id="541" r:id="rId21"/>
    <p:sldId id="536" r:id="rId22"/>
    <p:sldId id="537" r:id="rId23"/>
    <p:sldId id="538" r:id="rId24"/>
    <p:sldId id="528" r:id="rId25"/>
    <p:sldId id="529" r:id="rId26"/>
    <p:sldId id="539" r:id="rId27"/>
    <p:sldId id="530" r:id="rId28"/>
    <p:sldId id="542" r:id="rId29"/>
    <p:sldId id="546" r:id="rId30"/>
    <p:sldId id="543" r:id="rId31"/>
    <p:sldId id="547" r:id="rId32"/>
    <p:sldId id="544" r:id="rId33"/>
    <p:sldId id="518" r:id="rId34"/>
    <p:sldId id="510"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2544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7" autoAdjust="0"/>
    <p:restoredTop sz="96404" autoAdjust="0"/>
  </p:normalViewPr>
  <p:slideViewPr>
    <p:cSldViewPr snapToGrid="0">
      <p:cViewPr varScale="1">
        <p:scale>
          <a:sx n="62" d="100"/>
          <a:sy n="62" d="100"/>
        </p:scale>
        <p:origin x="82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E63FAF-8F64-4A58-BA7E-9F22B83E489E}" type="datetimeFigureOut">
              <a:rPr lang="en-US" smtClean="0"/>
              <a:t>12/3/2024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9A9A46-E416-48B9-A23C-592C525C0645}" type="slidenum">
              <a:rPr lang="en-US" smtClean="0"/>
              <a:t>‹#›</a:t>
            </a:fld>
            <a:endParaRPr lang="en-US"/>
          </a:p>
        </p:txBody>
      </p:sp>
    </p:spTree>
    <p:extLst>
      <p:ext uri="{BB962C8B-B14F-4D97-AF65-F5344CB8AC3E}">
        <p14:creationId xmlns:p14="http://schemas.microsoft.com/office/powerpoint/2010/main" val="878837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THU NGUYỄN(</a:t>
            </a:r>
            <a:r>
              <a:rPr lang="en-US" baseline="0"/>
              <a:t> 0368218377)</a:t>
            </a:r>
            <a:endParaRPr lang="en-US"/>
          </a:p>
          <a:p>
            <a:endParaRPr lang="en-US"/>
          </a:p>
        </p:txBody>
      </p:sp>
      <p:sp>
        <p:nvSpPr>
          <p:cNvPr id="4" name="Slide Number Placeholder 3"/>
          <p:cNvSpPr>
            <a:spLocks noGrp="1"/>
          </p:cNvSpPr>
          <p:nvPr>
            <p:ph type="sldNum" sz="quarter" idx="10"/>
          </p:nvPr>
        </p:nvSpPr>
        <p:spPr/>
        <p:txBody>
          <a:bodyPr/>
          <a:lstStyle/>
          <a:p>
            <a:fld id="{BA9A9A46-E416-48B9-A23C-592C525C0645}" type="slidenum">
              <a:rPr lang="en-US" smtClean="0"/>
              <a:t>2</a:t>
            </a:fld>
            <a:endParaRPr lang="en-US"/>
          </a:p>
        </p:txBody>
      </p:sp>
    </p:spTree>
    <p:extLst>
      <p:ext uri="{BB962C8B-B14F-4D97-AF65-F5344CB8AC3E}">
        <p14:creationId xmlns:p14="http://schemas.microsoft.com/office/powerpoint/2010/main" val="18892543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THU NGUYỄN(</a:t>
            </a:r>
            <a:r>
              <a:rPr lang="en-US" baseline="0"/>
              <a:t> 0368218377)</a:t>
            </a:r>
            <a:endParaRPr lang="en-US"/>
          </a:p>
          <a:p>
            <a:endParaRPr lang="en-US"/>
          </a:p>
        </p:txBody>
      </p:sp>
      <p:sp>
        <p:nvSpPr>
          <p:cNvPr id="4" name="Slide Number Placeholder 3"/>
          <p:cNvSpPr>
            <a:spLocks noGrp="1"/>
          </p:cNvSpPr>
          <p:nvPr>
            <p:ph type="sldNum" sz="quarter" idx="10"/>
          </p:nvPr>
        </p:nvSpPr>
        <p:spPr/>
        <p:txBody>
          <a:bodyPr/>
          <a:lstStyle/>
          <a:p>
            <a:fld id="{BA9A9A46-E416-48B9-A23C-592C525C0645}" type="slidenum">
              <a:rPr lang="en-US" smtClean="0"/>
              <a:t>11</a:t>
            </a:fld>
            <a:endParaRPr lang="en-US"/>
          </a:p>
        </p:txBody>
      </p:sp>
    </p:spTree>
    <p:extLst>
      <p:ext uri="{BB962C8B-B14F-4D97-AF65-F5344CB8AC3E}">
        <p14:creationId xmlns:p14="http://schemas.microsoft.com/office/powerpoint/2010/main" val="521707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THU NGUYỄN(</a:t>
            </a:r>
            <a:r>
              <a:rPr lang="en-US" baseline="0"/>
              <a:t> 0368218377)</a:t>
            </a:r>
            <a:endParaRPr lang="en-US"/>
          </a:p>
          <a:p>
            <a:endParaRPr lang="en-US"/>
          </a:p>
        </p:txBody>
      </p:sp>
      <p:sp>
        <p:nvSpPr>
          <p:cNvPr id="4" name="Slide Number Placeholder 3"/>
          <p:cNvSpPr>
            <a:spLocks noGrp="1"/>
          </p:cNvSpPr>
          <p:nvPr>
            <p:ph type="sldNum" sz="quarter" idx="10"/>
          </p:nvPr>
        </p:nvSpPr>
        <p:spPr/>
        <p:txBody>
          <a:bodyPr/>
          <a:lstStyle/>
          <a:p>
            <a:fld id="{BA9A9A46-E416-48B9-A23C-592C525C0645}" type="slidenum">
              <a:rPr lang="en-US" smtClean="0"/>
              <a:t>12</a:t>
            </a:fld>
            <a:endParaRPr lang="en-US"/>
          </a:p>
        </p:txBody>
      </p:sp>
    </p:spTree>
    <p:extLst>
      <p:ext uri="{BB962C8B-B14F-4D97-AF65-F5344CB8AC3E}">
        <p14:creationId xmlns:p14="http://schemas.microsoft.com/office/powerpoint/2010/main" val="19917129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THU NGUYỄN(</a:t>
            </a:r>
            <a:r>
              <a:rPr lang="en-US" baseline="0"/>
              <a:t> 0368218377)</a:t>
            </a:r>
            <a:endParaRPr lang="en-US"/>
          </a:p>
          <a:p>
            <a:endParaRPr lang="en-US"/>
          </a:p>
        </p:txBody>
      </p:sp>
      <p:sp>
        <p:nvSpPr>
          <p:cNvPr id="4" name="Slide Number Placeholder 3"/>
          <p:cNvSpPr>
            <a:spLocks noGrp="1"/>
          </p:cNvSpPr>
          <p:nvPr>
            <p:ph type="sldNum" sz="quarter" idx="10"/>
          </p:nvPr>
        </p:nvSpPr>
        <p:spPr/>
        <p:txBody>
          <a:bodyPr/>
          <a:lstStyle/>
          <a:p>
            <a:fld id="{BA9A9A46-E416-48B9-A23C-592C525C0645}" type="slidenum">
              <a:rPr lang="en-US" smtClean="0"/>
              <a:t>13</a:t>
            </a:fld>
            <a:endParaRPr lang="en-US"/>
          </a:p>
        </p:txBody>
      </p:sp>
    </p:spTree>
    <p:extLst>
      <p:ext uri="{BB962C8B-B14F-4D97-AF65-F5344CB8AC3E}">
        <p14:creationId xmlns:p14="http://schemas.microsoft.com/office/powerpoint/2010/main" val="32841144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THU NGUYỄN(</a:t>
            </a:r>
            <a:r>
              <a:rPr lang="en-US" baseline="0"/>
              <a:t> 0368218377)</a:t>
            </a:r>
            <a:endParaRPr lang="en-US"/>
          </a:p>
          <a:p>
            <a:endParaRPr lang="en-US"/>
          </a:p>
        </p:txBody>
      </p:sp>
      <p:sp>
        <p:nvSpPr>
          <p:cNvPr id="4" name="Slide Number Placeholder 3"/>
          <p:cNvSpPr>
            <a:spLocks noGrp="1"/>
          </p:cNvSpPr>
          <p:nvPr>
            <p:ph type="sldNum" sz="quarter" idx="10"/>
          </p:nvPr>
        </p:nvSpPr>
        <p:spPr/>
        <p:txBody>
          <a:bodyPr/>
          <a:lstStyle/>
          <a:p>
            <a:fld id="{BA9A9A46-E416-48B9-A23C-592C525C0645}" type="slidenum">
              <a:rPr lang="en-US" smtClean="0"/>
              <a:t>14</a:t>
            </a:fld>
            <a:endParaRPr lang="en-US"/>
          </a:p>
        </p:txBody>
      </p:sp>
    </p:spTree>
    <p:extLst>
      <p:ext uri="{BB962C8B-B14F-4D97-AF65-F5344CB8AC3E}">
        <p14:creationId xmlns:p14="http://schemas.microsoft.com/office/powerpoint/2010/main" val="33597915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THU NGUYỄN(</a:t>
            </a:r>
            <a:r>
              <a:rPr lang="en-US" baseline="0"/>
              <a:t> 0368218377)</a:t>
            </a:r>
            <a:endParaRPr lang="en-US"/>
          </a:p>
          <a:p>
            <a:endParaRPr lang="en-US"/>
          </a:p>
        </p:txBody>
      </p:sp>
      <p:sp>
        <p:nvSpPr>
          <p:cNvPr id="4" name="Slide Number Placeholder 3"/>
          <p:cNvSpPr>
            <a:spLocks noGrp="1"/>
          </p:cNvSpPr>
          <p:nvPr>
            <p:ph type="sldNum" sz="quarter" idx="10"/>
          </p:nvPr>
        </p:nvSpPr>
        <p:spPr/>
        <p:txBody>
          <a:bodyPr/>
          <a:lstStyle/>
          <a:p>
            <a:fld id="{BA9A9A46-E416-48B9-A23C-592C525C0645}" type="slidenum">
              <a:rPr lang="en-US" smtClean="0"/>
              <a:t>15</a:t>
            </a:fld>
            <a:endParaRPr lang="en-US"/>
          </a:p>
        </p:txBody>
      </p:sp>
    </p:spTree>
    <p:extLst>
      <p:ext uri="{BB962C8B-B14F-4D97-AF65-F5344CB8AC3E}">
        <p14:creationId xmlns:p14="http://schemas.microsoft.com/office/powerpoint/2010/main" val="18304612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THU NGUYỄN(</a:t>
            </a:r>
            <a:r>
              <a:rPr lang="en-US" baseline="0"/>
              <a:t> 0368218377)</a:t>
            </a:r>
            <a:endParaRPr lang="en-US"/>
          </a:p>
          <a:p>
            <a:endParaRPr lang="en-US"/>
          </a:p>
        </p:txBody>
      </p:sp>
      <p:sp>
        <p:nvSpPr>
          <p:cNvPr id="4" name="Slide Number Placeholder 3"/>
          <p:cNvSpPr>
            <a:spLocks noGrp="1"/>
          </p:cNvSpPr>
          <p:nvPr>
            <p:ph type="sldNum" sz="quarter" idx="10"/>
          </p:nvPr>
        </p:nvSpPr>
        <p:spPr/>
        <p:txBody>
          <a:bodyPr/>
          <a:lstStyle/>
          <a:p>
            <a:fld id="{BA9A9A46-E416-48B9-A23C-592C525C0645}" type="slidenum">
              <a:rPr lang="en-US" smtClean="0"/>
              <a:t>16</a:t>
            </a:fld>
            <a:endParaRPr lang="en-US"/>
          </a:p>
        </p:txBody>
      </p:sp>
    </p:spTree>
    <p:extLst>
      <p:ext uri="{BB962C8B-B14F-4D97-AF65-F5344CB8AC3E}">
        <p14:creationId xmlns:p14="http://schemas.microsoft.com/office/powerpoint/2010/main" val="29034595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THU NGUYỄN 0368218377</a:t>
            </a:r>
          </a:p>
        </p:txBody>
      </p:sp>
      <p:sp>
        <p:nvSpPr>
          <p:cNvPr id="4" name="Slide Number Placeholder 3"/>
          <p:cNvSpPr>
            <a:spLocks noGrp="1"/>
          </p:cNvSpPr>
          <p:nvPr>
            <p:ph type="sldNum" sz="quarter" idx="5"/>
          </p:nvPr>
        </p:nvSpPr>
        <p:spPr/>
        <p:txBody>
          <a:bodyPr/>
          <a:lstStyle/>
          <a:p>
            <a:fld id="{BA9A9A46-E416-48B9-A23C-592C525C0645}" type="slidenum">
              <a:rPr lang="en-US" smtClean="0"/>
              <a:t>17</a:t>
            </a:fld>
            <a:endParaRPr lang="en-US"/>
          </a:p>
        </p:txBody>
      </p:sp>
    </p:spTree>
    <p:extLst>
      <p:ext uri="{BB962C8B-B14F-4D97-AF65-F5344CB8AC3E}">
        <p14:creationId xmlns:p14="http://schemas.microsoft.com/office/powerpoint/2010/main" val="34790419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THU NGUYỄN 0368218377</a:t>
            </a:r>
          </a:p>
        </p:txBody>
      </p:sp>
      <p:sp>
        <p:nvSpPr>
          <p:cNvPr id="4" name="Slide Number Placeholder 3"/>
          <p:cNvSpPr>
            <a:spLocks noGrp="1"/>
          </p:cNvSpPr>
          <p:nvPr>
            <p:ph type="sldNum" sz="quarter" idx="5"/>
          </p:nvPr>
        </p:nvSpPr>
        <p:spPr/>
        <p:txBody>
          <a:bodyPr/>
          <a:lstStyle/>
          <a:p>
            <a:fld id="{BA9A9A46-E416-48B9-A23C-592C525C0645}" type="slidenum">
              <a:rPr lang="en-US" smtClean="0"/>
              <a:t>18</a:t>
            </a:fld>
            <a:endParaRPr lang="en-US"/>
          </a:p>
        </p:txBody>
      </p:sp>
    </p:spTree>
    <p:extLst>
      <p:ext uri="{BB962C8B-B14F-4D97-AF65-F5344CB8AC3E}">
        <p14:creationId xmlns:p14="http://schemas.microsoft.com/office/powerpoint/2010/main" val="9888276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THU NGUYỄN(</a:t>
            </a:r>
            <a:r>
              <a:rPr lang="en-US" baseline="0"/>
              <a:t> 0368218377)</a:t>
            </a:r>
            <a:endParaRPr lang="en-US"/>
          </a:p>
          <a:p>
            <a:endParaRPr lang="en-US"/>
          </a:p>
        </p:txBody>
      </p:sp>
      <p:sp>
        <p:nvSpPr>
          <p:cNvPr id="4" name="Slide Number Placeholder 3"/>
          <p:cNvSpPr>
            <a:spLocks noGrp="1"/>
          </p:cNvSpPr>
          <p:nvPr>
            <p:ph type="sldNum" sz="quarter" idx="10"/>
          </p:nvPr>
        </p:nvSpPr>
        <p:spPr/>
        <p:txBody>
          <a:bodyPr/>
          <a:lstStyle/>
          <a:p>
            <a:fld id="{BA9A9A46-E416-48B9-A23C-592C525C0645}" type="slidenum">
              <a:rPr lang="en-US" smtClean="0"/>
              <a:t>19</a:t>
            </a:fld>
            <a:endParaRPr lang="en-US"/>
          </a:p>
        </p:txBody>
      </p:sp>
    </p:spTree>
    <p:extLst>
      <p:ext uri="{BB962C8B-B14F-4D97-AF65-F5344CB8AC3E}">
        <p14:creationId xmlns:p14="http://schemas.microsoft.com/office/powerpoint/2010/main" val="14138586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THU NGUYỄN(</a:t>
            </a:r>
            <a:r>
              <a:rPr lang="en-US" baseline="0"/>
              <a:t> 0368218377)</a:t>
            </a:r>
            <a:endParaRPr lang="en-US"/>
          </a:p>
          <a:p>
            <a:endParaRPr lang="en-US"/>
          </a:p>
        </p:txBody>
      </p:sp>
      <p:sp>
        <p:nvSpPr>
          <p:cNvPr id="4" name="Slide Number Placeholder 3"/>
          <p:cNvSpPr>
            <a:spLocks noGrp="1"/>
          </p:cNvSpPr>
          <p:nvPr>
            <p:ph type="sldNum" sz="quarter" idx="10"/>
          </p:nvPr>
        </p:nvSpPr>
        <p:spPr/>
        <p:txBody>
          <a:bodyPr/>
          <a:lstStyle/>
          <a:p>
            <a:fld id="{BA9A9A46-E416-48B9-A23C-592C525C0645}" type="slidenum">
              <a:rPr lang="en-US" smtClean="0"/>
              <a:t>20</a:t>
            </a:fld>
            <a:endParaRPr lang="en-US"/>
          </a:p>
        </p:txBody>
      </p:sp>
    </p:spTree>
    <p:extLst>
      <p:ext uri="{BB962C8B-B14F-4D97-AF65-F5344CB8AC3E}">
        <p14:creationId xmlns:p14="http://schemas.microsoft.com/office/powerpoint/2010/main" val="1327528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THU NGUYỄN(</a:t>
            </a:r>
            <a:r>
              <a:rPr lang="en-US" baseline="0"/>
              <a:t> 0368218377)</a:t>
            </a:r>
            <a:endParaRPr lang="en-US"/>
          </a:p>
          <a:p>
            <a:endParaRPr lang="en-US"/>
          </a:p>
        </p:txBody>
      </p:sp>
      <p:sp>
        <p:nvSpPr>
          <p:cNvPr id="4" name="Slide Number Placeholder 3"/>
          <p:cNvSpPr>
            <a:spLocks noGrp="1"/>
          </p:cNvSpPr>
          <p:nvPr>
            <p:ph type="sldNum" sz="quarter" idx="10"/>
          </p:nvPr>
        </p:nvSpPr>
        <p:spPr/>
        <p:txBody>
          <a:bodyPr/>
          <a:lstStyle/>
          <a:p>
            <a:fld id="{BA9A9A46-E416-48B9-A23C-592C525C0645}" type="slidenum">
              <a:rPr lang="en-US" smtClean="0"/>
              <a:t>3</a:t>
            </a:fld>
            <a:endParaRPr lang="en-US"/>
          </a:p>
        </p:txBody>
      </p:sp>
    </p:spTree>
    <p:extLst>
      <p:ext uri="{BB962C8B-B14F-4D97-AF65-F5344CB8AC3E}">
        <p14:creationId xmlns:p14="http://schemas.microsoft.com/office/powerpoint/2010/main" val="34520073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THU NGUYỄN 0368218377</a:t>
            </a:r>
          </a:p>
        </p:txBody>
      </p:sp>
      <p:sp>
        <p:nvSpPr>
          <p:cNvPr id="4" name="Slide Number Placeholder 3"/>
          <p:cNvSpPr>
            <a:spLocks noGrp="1"/>
          </p:cNvSpPr>
          <p:nvPr>
            <p:ph type="sldNum" sz="quarter" idx="5"/>
          </p:nvPr>
        </p:nvSpPr>
        <p:spPr/>
        <p:txBody>
          <a:bodyPr/>
          <a:lstStyle/>
          <a:p>
            <a:fld id="{BA9A9A46-E416-48B9-A23C-592C525C0645}" type="slidenum">
              <a:rPr lang="en-US" smtClean="0"/>
              <a:t>21</a:t>
            </a:fld>
            <a:endParaRPr lang="en-US"/>
          </a:p>
        </p:txBody>
      </p:sp>
    </p:spTree>
    <p:extLst>
      <p:ext uri="{BB962C8B-B14F-4D97-AF65-F5344CB8AC3E}">
        <p14:creationId xmlns:p14="http://schemas.microsoft.com/office/powerpoint/2010/main" val="36378944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THU NGUYỄN 0368218377</a:t>
            </a:r>
          </a:p>
        </p:txBody>
      </p:sp>
      <p:sp>
        <p:nvSpPr>
          <p:cNvPr id="4" name="Slide Number Placeholder 3"/>
          <p:cNvSpPr>
            <a:spLocks noGrp="1"/>
          </p:cNvSpPr>
          <p:nvPr>
            <p:ph type="sldNum" sz="quarter" idx="5"/>
          </p:nvPr>
        </p:nvSpPr>
        <p:spPr/>
        <p:txBody>
          <a:bodyPr/>
          <a:lstStyle/>
          <a:p>
            <a:fld id="{BA9A9A46-E416-48B9-A23C-592C525C0645}" type="slidenum">
              <a:rPr lang="en-US" smtClean="0"/>
              <a:t>22</a:t>
            </a:fld>
            <a:endParaRPr lang="en-US"/>
          </a:p>
        </p:txBody>
      </p:sp>
    </p:spTree>
    <p:extLst>
      <p:ext uri="{BB962C8B-B14F-4D97-AF65-F5344CB8AC3E}">
        <p14:creationId xmlns:p14="http://schemas.microsoft.com/office/powerpoint/2010/main" val="27755263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THU NGUYỄN 0368218377</a:t>
            </a:r>
          </a:p>
        </p:txBody>
      </p:sp>
      <p:sp>
        <p:nvSpPr>
          <p:cNvPr id="4" name="Slide Number Placeholder 3"/>
          <p:cNvSpPr>
            <a:spLocks noGrp="1"/>
          </p:cNvSpPr>
          <p:nvPr>
            <p:ph type="sldNum" sz="quarter" idx="5"/>
          </p:nvPr>
        </p:nvSpPr>
        <p:spPr/>
        <p:txBody>
          <a:bodyPr/>
          <a:lstStyle/>
          <a:p>
            <a:fld id="{BA9A9A46-E416-48B9-A23C-592C525C0645}" type="slidenum">
              <a:rPr lang="en-US" smtClean="0"/>
              <a:t>23</a:t>
            </a:fld>
            <a:endParaRPr lang="en-US"/>
          </a:p>
        </p:txBody>
      </p:sp>
    </p:spTree>
    <p:extLst>
      <p:ext uri="{BB962C8B-B14F-4D97-AF65-F5344CB8AC3E}">
        <p14:creationId xmlns:p14="http://schemas.microsoft.com/office/powerpoint/2010/main" val="7271758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THU NGUYỄN(</a:t>
            </a:r>
            <a:r>
              <a:rPr lang="en-US" baseline="0"/>
              <a:t> 0368218377)</a:t>
            </a:r>
            <a:endParaRPr lang="en-US"/>
          </a:p>
          <a:p>
            <a:endParaRPr lang="en-US"/>
          </a:p>
        </p:txBody>
      </p:sp>
      <p:sp>
        <p:nvSpPr>
          <p:cNvPr id="4" name="Slide Number Placeholder 3"/>
          <p:cNvSpPr>
            <a:spLocks noGrp="1"/>
          </p:cNvSpPr>
          <p:nvPr>
            <p:ph type="sldNum" sz="quarter" idx="10"/>
          </p:nvPr>
        </p:nvSpPr>
        <p:spPr/>
        <p:txBody>
          <a:bodyPr/>
          <a:lstStyle/>
          <a:p>
            <a:fld id="{BA9A9A46-E416-48B9-A23C-592C525C0645}" type="slidenum">
              <a:rPr lang="en-US" smtClean="0"/>
              <a:t>24</a:t>
            </a:fld>
            <a:endParaRPr lang="en-US"/>
          </a:p>
        </p:txBody>
      </p:sp>
    </p:spTree>
    <p:extLst>
      <p:ext uri="{BB962C8B-B14F-4D97-AF65-F5344CB8AC3E}">
        <p14:creationId xmlns:p14="http://schemas.microsoft.com/office/powerpoint/2010/main" val="17684597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THU NGUYỄN(</a:t>
            </a:r>
            <a:r>
              <a:rPr lang="en-US" baseline="0"/>
              <a:t> 0368218377)</a:t>
            </a:r>
            <a:endParaRPr lang="en-US"/>
          </a:p>
          <a:p>
            <a:endParaRPr lang="en-US"/>
          </a:p>
        </p:txBody>
      </p:sp>
      <p:sp>
        <p:nvSpPr>
          <p:cNvPr id="4" name="Slide Number Placeholder 3"/>
          <p:cNvSpPr>
            <a:spLocks noGrp="1"/>
          </p:cNvSpPr>
          <p:nvPr>
            <p:ph type="sldNum" sz="quarter" idx="10"/>
          </p:nvPr>
        </p:nvSpPr>
        <p:spPr/>
        <p:txBody>
          <a:bodyPr/>
          <a:lstStyle/>
          <a:p>
            <a:fld id="{BA9A9A46-E416-48B9-A23C-592C525C0645}" type="slidenum">
              <a:rPr lang="en-US" smtClean="0"/>
              <a:t>25</a:t>
            </a:fld>
            <a:endParaRPr lang="en-US"/>
          </a:p>
        </p:txBody>
      </p:sp>
    </p:spTree>
    <p:extLst>
      <p:ext uri="{BB962C8B-B14F-4D97-AF65-F5344CB8AC3E}">
        <p14:creationId xmlns:p14="http://schemas.microsoft.com/office/powerpoint/2010/main" val="2687736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THU NGUYỄN(</a:t>
            </a:r>
            <a:r>
              <a:rPr lang="en-US" baseline="0"/>
              <a:t> 0368218377)</a:t>
            </a:r>
            <a:endParaRPr lang="en-US"/>
          </a:p>
          <a:p>
            <a:endParaRPr lang="en-US"/>
          </a:p>
        </p:txBody>
      </p:sp>
      <p:sp>
        <p:nvSpPr>
          <p:cNvPr id="4" name="Slide Number Placeholder 3"/>
          <p:cNvSpPr>
            <a:spLocks noGrp="1"/>
          </p:cNvSpPr>
          <p:nvPr>
            <p:ph type="sldNum" sz="quarter" idx="10"/>
          </p:nvPr>
        </p:nvSpPr>
        <p:spPr/>
        <p:txBody>
          <a:bodyPr/>
          <a:lstStyle/>
          <a:p>
            <a:fld id="{BA9A9A46-E416-48B9-A23C-592C525C0645}" type="slidenum">
              <a:rPr lang="en-US" smtClean="0"/>
              <a:t>26</a:t>
            </a:fld>
            <a:endParaRPr lang="en-US"/>
          </a:p>
        </p:txBody>
      </p:sp>
    </p:spTree>
    <p:extLst>
      <p:ext uri="{BB962C8B-B14F-4D97-AF65-F5344CB8AC3E}">
        <p14:creationId xmlns:p14="http://schemas.microsoft.com/office/powerpoint/2010/main" val="29432798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THU NGUYỄN(</a:t>
            </a:r>
            <a:r>
              <a:rPr lang="en-US" baseline="0"/>
              <a:t> 0368218377)</a:t>
            </a:r>
            <a:endParaRPr lang="en-US"/>
          </a:p>
          <a:p>
            <a:endParaRPr lang="en-US"/>
          </a:p>
        </p:txBody>
      </p:sp>
      <p:sp>
        <p:nvSpPr>
          <p:cNvPr id="4" name="Slide Number Placeholder 3"/>
          <p:cNvSpPr>
            <a:spLocks noGrp="1"/>
          </p:cNvSpPr>
          <p:nvPr>
            <p:ph type="sldNum" sz="quarter" idx="10"/>
          </p:nvPr>
        </p:nvSpPr>
        <p:spPr/>
        <p:txBody>
          <a:bodyPr/>
          <a:lstStyle/>
          <a:p>
            <a:fld id="{BA9A9A46-E416-48B9-A23C-592C525C0645}" type="slidenum">
              <a:rPr lang="en-US" smtClean="0"/>
              <a:t>27</a:t>
            </a:fld>
            <a:endParaRPr lang="en-US"/>
          </a:p>
        </p:txBody>
      </p:sp>
    </p:spTree>
    <p:extLst>
      <p:ext uri="{BB962C8B-B14F-4D97-AF65-F5344CB8AC3E}">
        <p14:creationId xmlns:p14="http://schemas.microsoft.com/office/powerpoint/2010/main" val="41642638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THU NGUYỄN(</a:t>
            </a:r>
            <a:r>
              <a:rPr lang="en-US" baseline="0"/>
              <a:t> 0368218377)</a:t>
            </a:r>
            <a:endParaRPr lang="en-US"/>
          </a:p>
          <a:p>
            <a:endParaRPr lang="en-US"/>
          </a:p>
        </p:txBody>
      </p:sp>
      <p:sp>
        <p:nvSpPr>
          <p:cNvPr id="4" name="Slide Number Placeholder 3"/>
          <p:cNvSpPr>
            <a:spLocks noGrp="1"/>
          </p:cNvSpPr>
          <p:nvPr>
            <p:ph type="sldNum" sz="quarter" idx="10"/>
          </p:nvPr>
        </p:nvSpPr>
        <p:spPr/>
        <p:txBody>
          <a:bodyPr/>
          <a:lstStyle/>
          <a:p>
            <a:fld id="{BA9A9A46-E416-48B9-A23C-592C525C0645}" type="slidenum">
              <a:rPr lang="en-US" smtClean="0"/>
              <a:t>28</a:t>
            </a:fld>
            <a:endParaRPr lang="en-US"/>
          </a:p>
        </p:txBody>
      </p:sp>
    </p:spTree>
    <p:extLst>
      <p:ext uri="{BB962C8B-B14F-4D97-AF65-F5344CB8AC3E}">
        <p14:creationId xmlns:p14="http://schemas.microsoft.com/office/powerpoint/2010/main" val="28169857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THU NGUYỄN(</a:t>
            </a:r>
            <a:r>
              <a:rPr lang="en-US" baseline="0"/>
              <a:t> 0368218377)</a:t>
            </a:r>
            <a:endParaRPr lang="en-US"/>
          </a:p>
          <a:p>
            <a:endParaRPr lang="en-US"/>
          </a:p>
        </p:txBody>
      </p:sp>
      <p:sp>
        <p:nvSpPr>
          <p:cNvPr id="4" name="Slide Number Placeholder 3"/>
          <p:cNvSpPr>
            <a:spLocks noGrp="1"/>
          </p:cNvSpPr>
          <p:nvPr>
            <p:ph type="sldNum" sz="quarter" idx="10"/>
          </p:nvPr>
        </p:nvSpPr>
        <p:spPr/>
        <p:txBody>
          <a:bodyPr/>
          <a:lstStyle/>
          <a:p>
            <a:fld id="{BA9A9A46-E416-48B9-A23C-592C525C0645}" type="slidenum">
              <a:rPr lang="en-US" smtClean="0"/>
              <a:t>29</a:t>
            </a:fld>
            <a:endParaRPr lang="en-US"/>
          </a:p>
        </p:txBody>
      </p:sp>
    </p:spTree>
    <p:extLst>
      <p:ext uri="{BB962C8B-B14F-4D97-AF65-F5344CB8AC3E}">
        <p14:creationId xmlns:p14="http://schemas.microsoft.com/office/powerpoint/2010/main" val="35117512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THU NGUYỄN(</a:t>
            </a:r>
            <a:r>
              <a:rPr lang="en-US" baseline="0"/>
              <a:t> 0368218377)</a:t>
            </a:r>
            <a:endParaRPr lang="en-US"/>
          </a:p>
          <a:p>
            <a:endParaRPr lang="en-US"/>
          </a:p>
        </p:txBody>
      </p:sp>
      <p:sp>
        <p:nvSpPr>
          <p:cNvPr id="4" name="Slide Number Placeholder 3"/>
          <p:cNvSpPr>
            <a:spLocks noGrp="1"/>
          </p:cNvSpPr>
          <p:nvPr>
            <p:ph type="sldNum" sz="quarter" idx="10"/>
          </p:nvPr>
        </p:nvSpPr>
        <p:spPr/>
        <p:txBody>
          <a:bodyPr/>
          <a:lstStyle/>
          <a:p>
            <a:fld id="{BA9A9A46-E416-48B9-A23C-592C525C0645}" type="slidenum">
              <a:rPr lang="en-US" smtClean="0"/>
              <a:t>30</a:t>
            </a:fld>
            <a:endParaRPr lang="en-US"/>
          </a:p>
        </p:txBody>
      </p:sp>
    </p:spTree>
    <p:extLst>
      <p:ext uri="{BB962C8B-B14F-4D97-AF65-F5344CB8AC3E}">
        <p14:creationId xmlns:p14="http://schemas.microsoft.com/office/powerpoint/2010/main" val="163619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THU NGUYỄN(</a:t>
            </a:r>
            <a:r>
              <a:rPr lang="en-US" baseline="0"/>
              <a:t> 0368218377)</a:t>
            </a:r>
            <a:endParaRPr lang="en-US"/>
          </a:p>
          <a:p>
            <a:endParaRPr lang="en-US"/>
          </a:p>
        </p:txBody>
      </p:sp>
      <p:sp>
        <p:nvSpPr>
          <p:cNvPr id="4" name="Slide Number Placeholder 3"/>
          <p:cNvSpPr>
            <a:spLocks noGrp="1"/>
          </p:cNvSpPr>
          <p:nvPr>
            <p:ph type="sldNum" sz="quarter" idx="10"/>
          </p:nvPr>
        </p:nvSpPr>
        <p:spPr/>
        <p:txBody>
          <a:bodyPr/>
          <a:lstStyle/>
          <a:p>
            <a:fld id="{BA9A9A46-E416-48B9-A23C-592C525C0645}" type="slidenum">
              <a:rPr lang="en-US" smtClean="0"/>
              <a:t>4</a:t>
            </a:fld>
            <a:endParaRPr lang="en-US"/>
          </a:p>
        </p:txBody>
      </p:sp>
    </p:spTree>
    <p:extLst>
      <p:ext uri="{BB962C8B-B14F-4D97-AF65-F5344CB8AC3E}">
        <p14:creationId xmlns:p14="http://schemas.microsoft.com/office/powerpoint/2010/main" val="2370430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THU NGUYỄN(</a:t>
            </a:r>
            <a:r>
              <a:rPr lang="en-US" baseline="0"/>
              <a:t> 0368218377)</a:t>
            </a:r>
            <a:endParaRPr lang="en-US"/>
          </a:p>
          <a:p>
            <a:endParaRPr lang="en-US"/>
          </a:p>
        </p:txBody>
      </p:sp>
      <p:sp>
        <p:nvSpPr>
          <p:cNvPr id="4" name="Slide Number Placeholder 3"/>
          <p:cNvSpPr>
            <a:spLocks noGrp="1"/>
          </p:cNvSpPr>
          <p:nvPr>
            <p:ph type="sldNum" sz="quarter" idx="10"/>
          </p:nvPr>
        </p:nvSpPr>
        <p:spPr/>
        <p:txBody>
          <a:bodyPr/>
          <a:lstStyle/>
          <a:p>
            <a:fld id="{BA9A9A46-E416-48B9-A23C-592C525C0645}" type="slidenum">
              <a:rPr lang="en-US" smtClean="0"/>
              <a:t>32</a:t>
            </a:fld>
            <a:endParaRPr lang="en-US"/>
          </a:p>
        </p:txBody>
      </p:sp>
    </p:spTree>
    <p:extLst>
      <p:ext uri="{BB962C8B-B14F-4D97-AF65-F5344CB8AC3E}">
        <p14:creationId xmlns:p14="http://schemas.microsoft.com/office/powerpoint/2010/main" val="22715600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THU NGUYỄN(</a:t>
            </a:r>
            <a:r>
              <a:rPr lang="en-US" baseline="0"/>
              <a:t> 0368218377)</a:t>
            </a:r>
            <a:endParaRPr lang="en-US"/>
          </a:p>
          <a:p>
            <a:endParaRPr lang="zh-CN" altLang="en-US"/>
          </a:p>
        </p:txBody>
      </p:sp>
      <p:sp>
        <p:nvSpPr>
          <p:cNvPr id="2867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4C44257-7FA3-4916-BFAF-9E4D40D5B8E2}" type="slidenum">
              <a:rPr lang="zh-CN" altLang="en-US" smtClean="0"/>
              <a:pPr/>
              <a:t>34</a:t>
            </a:fld>
            <a:endParaRPr lang="zh-CN" altLang="en-US"/>
          </a:p>
        </p:txBody>
      </p:sp>
    </p:spTree>
    <p:extLst>
      <p:ext uri="{BB962C8B-B14F-4D97-AF65-F5344CB8AC3E}">
        <p14:creationId xmlns:p14="http://schemas.microsoft.com/office/powerpoint/2010/main" val="3521880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THU NGUYỄN(</a:t>
            </a:r>
            <a:r>
              <a:rPr lang="en-US" baseline="0"/>
              <a:t> 0368218377)</a:t>
            </a:r>
            <a:endParaRPr lang="en-US"/>
          </a:p>
          <a:p>
            <a:endParaRPr lang="en-US"/>
          </a:p>
        </p:txBody>
      </p:sp>
      <p:sp>
        <p:nvSpPr>
          <p:cNvPr id="4" name="Slide Number Placeholder 3"/>
          <p:cNvSpPr>
            <a:spLocks noGrp="1"/>
          </p:cNvSpPr>
          <p:nvPr>
            <p:ph type="sldNum" sz="quarter" idx="10"/>
          </p:nvPr>
        </p:nvSpPr>
        <p:spPr/>
        <p:txBody>
          <a:bodyPr/>
          <a:lstStyle/>
          <a:p>
            <a:fld id="{BA9A9A46-E416-48B9-A23C-592C525C0645}" type="slidenum">
              <a:rPr lang="en-US" smtClean="0"/>
              <a:t>5</a:t>
            </a:fld>
            <a:endParaRPr lang="en-US"/>
          </a:p>
        </p:txBody>
      </p:sp>
    </p:spTree>
    <p:extLst>
      <p:ext uri="{BB962C8B-B14F-4D97-AF65-F5344CB8AC3E}">
        <p14:creationId xmlns:p14="http://schemas.microsoft.com/office/powerpoint/2010/main" val="1375469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THU NGUYỄN(</a:t>
            </a:r>
            <a:r>
              <a:rPr lang="en-US" baseline="0"/>
              <a:t> 0368218377)</a:t>
            </a:r>
            <a:endParaRPr lang="en-US"/>
          </a:p>
          <a:p>
            <a:endParaRPr lang="en-US"/>
          </a:p>
        </p:txBody>
      </p:sp>
      <p:sp>
        <p:nvSpPr>
          <p:cNvPr id="4" name="Slide Number Placeholder 3"/>
          <p:cNvSpPr>
            <a:spLocks noGrp="1"/>
          </p:cNvSpPr>
          <p:nvPr>
            <p:ph type="sldNum" sz="quarter" idx="10"/>
          </p:nvPr>
        </p:nvSpPr>
        <p:spPr/>
        <p:txBody>
          <a:bodyPr/>
          <a:lstStyle/>
          <a:p>
            <a:fld id="{BA9A9A46-E416-48B9-A23C-592C525C0645}" type="slidenum">
              <a:rPr lang="en-US" smtClean="0"/>
              <a:t>6</a:t>
            </a:fld>
            <a:endParaRPr lang="en-US"/>
          </a:p>
        </p:txBody>
      </p:sp>
    </p:spTree>
    <p:extLst>
      <p:ext uri="{BB962C8B-B14F-4D97-AF65-F5344CB8AC3E}">
        <p14:creationId xmlns:p14="http://schemas.microsoft.com/office/powerpoint/2010/main" val="4121387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THU NGUYỄN(</a:t>
            </a:r>
            <a:r>
              <a:rPr lang="en-US" baseline="0"/>
              <a:t> 0368218377)</a:t>
            </a:r>
            <a:endParaRPr lang="en-US"/>
          </a:p>
          <a:p>
            <a:endParaRPr lang="en-US"/>
          </a:p>
        </p:txBody>
      </p:sp>
      <p:sp>
        <p:nvSpPr>
          <p:cNvPr id="4" name="Slide Number Placeholder 3"/>
          <p:cNvSpPr>
            <a:spLocks noGrp="1"/>
          </p:cNvSpPr>
          <p:nvPr>
            <p:ph type="sldNum" sz="quarter" idx="10"/>
          </p:nvPr>
        </p:nvSpPr>
        <p:spPr/>
        <p:txBody>
          <a:bodyPr/>
          <a:lstStyle/>
          <a:p>
            <a:fld id="{BA9A9A46-E416-48B9-A23C-592C525C0645}" type="slidenum">
              <a:rPr lang="en-US" smtClean="0"/>
              <a:t>7</a:t>
            </a:fld>
            <a:endParaRPr lang="en-US"/>
          </a:p>
        </p:txBody>
      </p:sp>
    </p:spTree>
    <p:extLst>
      <p:ext uri="{BB962C8B-B14F-4D97-AF65-F5344CB8AC3E}">
        <p14:creationId xmlns:p14="http://schemas.microsoft.com/office/powerpoint/2010/main" val="3916983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THU NGUYỄN(</a:t>
            </a:r>
            <a:r>
              <a:rPr lang="en-US" baseline="0"/>
              <a:t> 0368218377)</a:t>
            </a:r>
            <a:endParaRPr lang="en-US"/>
          </a:p>
          <a:p>
            <a:endParaRPr lang="en-US"/>
          </a:p>
        </p:txBody>
      </p:sp>
      <p:sp>
        <p:nvSpPr>
          <p:cNvPr id="4" name="Slide Number Placeholder 3"/>
          <p:cNvSpPr>
            <a:spLocks noGrp="1"/>
          </p:cNvSpPr>
          <p:nvPr>
            <p:ph type="sldNum" sz="quarter" idx="10"/>
          </p:nvPr>
        </p:nvSpPr>
        <p:spPr/>
        <p:txBody>
          <a:bodyPr/>
          <a:lstStyle/>
          <a:p>
            <a:fld id="{BA9A9A46-E416-48B9-A23C-592C525C0645}" type="slidenum">
              <a:rPr lang="en-US" smtClean="0"/>
              <a:t>8</a:t>
            </a:fld>
            <a:endParaRPr lang="en-US"/>
          </a:p>
        </p:txBody>
      </p:sp>
    </p:spTree>
    <p:extLst>
      <p:ext uri="{BB962C8B-B14F-4D97-AF65-F5344CB8AC3E}">
        <p14:creationId xmlns:p14="http://schemas.microsoft.com/office/powerpoint/2010/main" val="1248163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THU NGUYỄN(</a:t>
            </a:r>
            <a:r>
              <a:rPr lang="en-US" baseline="0"/>
              <a:t> 0368218377)</a:t>
            </a:r>
            <a:endParaRPr lang="en-US"/>
          </a:p>
          <a:p>
            <a:endParaRPr lang="en-US"/>
          </a:p>
        </p:txBody>
      </p:sp>
      <p:sp>
        <p:nvSpPr>
          <p:cNvPr id="4" name="Slide Number Placeholder 3"/>
          <p:cNvSpPr>
            <a:spLocks noGrp="1"/>
          </p:cNvSpPr>
          <p:nvPr>
            <p:ph type="sldNum" sz="quarter" idx="10"/>
          </p:nvPr>
        </p:nvSpPr>
        <p:spPr/>
        <p:txBody>
          <a:bodyPr/>
          <a:lstStyle/>
          <a:p>
            <a:fld id="{BA9A9A46-E416-48B9-A23C-592C525C0645}" type="slidenum">
              <a:rPr lang="en-US" smtClean="0"/>
              <a:t>9</a:t>
            </a:fld>
            <a:endParaRPr lang="en-US"/>
          </a:p>
        </p:txBody>
      </p:sp>
    </p:spTree>
    <p:extLst>
      <p:ext uri="{BB962C8B-B14F-4D97-AF65-F5344CB8AC3E}">
        <p14:creationId xmlns:p14="http://schemas.microsoft.com/office/powerpoint/2010/main" val="34361101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THU NGUYỄN(</a:t>
            </a:r>
            <a:r>
              <a:rPr lang="en-US" baseline="0"/>
              <a:t> 0368218377)</a:t>
            </a:r>
            <a:endParaRPr lang="en-US"/>
          </a:p>
          <a:p>
            <a:endParaRPr lang="en-US"/>
          </a:p>
        </p:txBody>
      </p:sp>
      <p:sp>
        <p:nvSpPr>
          <p:cNvPr id="4" name="Slide Number Placeholder 3"/>
          <p:cNvSpPr>
            <a:spLocks noGrp="1"/>
          </p:cNvSpPr>
          <p:nvPr>
            <p:ph type="sldNum" sz="quarter" idx="10"/>
          </p:nvPr>
        </p:nvSpPr>
        <p:spPr/>
        <p:txBody>
          <a:bodyPr/>
          <a:lstStyle/>
          <a:p>
            <a:fld id="{BA9A9A46-E416-48B9-A23C-592C525C0645}" type="slidenum">
              <a:rPr lang="en-US" smtClean="0"/>
              <a:t>10</a:t>
            </a:fld>
            <a:endParaRPr lang="en-US"/>
          </a:p>
        </p:txBody>
      </p:sp>
    </p:spTree>
    <p:extLst>
      <p:ext uri="{BB962C8B-B14F-4D97-AF65-F5344CB8AC3E}">
        <p14:creationId xmlns:p14="http://schemas.microsoft.com/office/powerpoint/2010/main" val="2616813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7/7/2022</a:t>
            </a:r>
            <a:endParaRPr lang="en-US" dirty="0"/>
          </a:p>
        </p:txBody>
      </p:sp>
      <p:sp>
        <p:nvSpPr>
          <p:cNvPr id="5" name="Footer Placeholder 4"/>
          <p:cNvSpPr>
            <a:spLocks noGrp="1"/>
          </p:cNvSpPr>
          <p:nvPr>
            <p:ph type="ftr" sz="quarter" idx="11"/>
          </p:nvPr>
        </p:nvSpPr>
        <p:spPr/>
        <p:txBody>
          <a:bodyPr/>
          <a:lstStyle/>
          <a:p>
            <a:r>
              <a:rPr lang="en-US"/>
              <a:t>0919574295</a:t>
            </a:r>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7/7/2022</a:t>
            </a:r>
            <a:endParaRPr lang="en-US" dirty="0"/>
          </a:p>
        </p:txBody>
      </p:sp>
      <p:sp>
        <p:nvSpPr>
          <p:cNvPr id="5" name="Footer Placeholder 4"/>
          <p:cNvSpPr>
            <a:spLocks noGrp="1"/>
          </p:cNvSpPr>
          <p:nvPr>
            <p:ph type="ftr" sz="quarter" idx="11"/>
          </p:nvPr>
        </p:nvSpPr>
        <p:spPr/>
        <p:txBody>
          <a:bodyPr/>
          <a:lstStyle/>
          <a:p>
            <a:r>
              <a:rPr lang="en-US"/>
              <a:t>0919574295</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7/7/2022</a:t>
            </a:r>
            <a:endParaRPr lang="en-US" dirty="0"/>
          </a:p>
        </p:txBody>
      </p:sp>
      <p:sp>
        <p:nvSpPr>
          <p:cNvPr id="5" name="Footer Placeholder 4"/>
          <p:cNvSpPr>
            <a:spLocks noGrp="1"/>
          </p:cNvSpPr>
          <p:nvPr>
            <p:ph type="ftr" sz="quarter" idx="11"/>
          </p:nvPr>
        </p:nvSpPr>
        <p:spPr/>
        <p:txBody>
          <a:bodyPr/>
          <a:lstStyle/>
          <a:p>
            <a:r>
              <a:rPr lang="en-US"/>
              <a:t>0919574295</a:t>
            </a:r>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r>
              <a:rPr lang="en-US"/>
              <a:t>7/7/2022</a:t>
            </a:r>
            <a:endParaRPr lang="en-US" dirty="0"/>
          </a:p>
        </p:txBody>
      </p:sp>
      <p:sp>
        <p:nvSpPr>
          <p:cNvPr id="6" name="Footer Placeholder 5"/>
          <p:cNvSpPr>
            <a:spLocks noGrp="1"/>
          </p:cNvSpPr>
          <p:nvPr>
            <p:ph type="ftr" sz="quarter" idx="11"/>
          </p:nvPr>
        </p:nvSpPr>
        <p:spPr/>
        <p:txBody>
          <a:bodyPr/>
          <a:lstStyle/>
          <a:p>
            <a:r>
              <a:rPr lang="en-US"/>
              <a:t>0919574295</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r>
              <a:rPr lang="en-US"/>
              <a:t>7/7/2022</a:t>
            </a:r>
            <a:endParaRPr lang="en-US" dirty="0"/>
          </a:p>
        </p:txBody>
      </p:sp>
      <p:sp>
        <p:nvSpPr>
          <p:cNvPr id="6" name="Footer Placeholder 5"/>
          <p:cNvSpPr>
            <a:spLocks noGrp="1"/>
          </p:cNvSpPr>
          <p:nvPr>
            <p:ph type="ftr" sz="quarter" idx="11"/>
          </p:nvPr>
        </p:nvSpPr>
        <p:spPr/>
        <p:txBody>
          <a:bodyPr/>
          <a:lstStyle/>
          <a:p>
            <a:r>
              <a:rPr lang="en-US"/>
              <a:t>0919574295</a:t>
            </a:r>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r>
              <a:rPr lang="en-US"/>
              <a:t>7/7/2022</a:t>
            </a:r>
            <a:endParaRPr lang="en-US" dirty="0"/>
          </a:p>
        </p:txBody>
      </p:sp>
      <p:sp>
        <p:nvSpPr>
          <p:cNvPr id="6" name="Footer Placeholder 5"/>
          <p:cNvSpPr>
            <a:spLocks noGrp="1"/>
          </p:cNvSpPr>
          <p:nvPr>
            <p:ph type="ftr" sz="quarter" idx="11"/>
          </p:nvPr>
        </p:nvSpPr>
        <p:spPr/>
        <p:txBody>
          <a:bodyPr/>
          <a:lstStyle/>
          <a:p>
            <a:r>
              <a:rPr lang="en-US"/>
              <a:t>0919574295</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7/7/2022</a:t>
            </a:r>
            <a:endParaRPr lang="en-US" dirty="0"/>
          </a:p>
        </p:txBody>
      </p:sp>
      <p:sp>
        <p:nvSpPr>
          <p:cNvPr id="5" name="Footer Placeholder 4"/>
          <p:cNvSpPr>
            <a:spLocks noGrp="1"/>
          </p:cNvSpPr>
          <p:nvPr>
            <p:ph type="ftr" sz="quarter" idx="11"/>
          </p:nvPr>
        </p:nvSpPr>
        <p:spPr/>
        <p:txBody>
          <a:bodyPr/>
          <a:lstStyle/>
          <a:p>
            <a:r>
              <a:rPr lang="en-US"/>
              <a:t>0919574295</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7/7/2022</a:t>
            </a:r>
            <a:endParaRPr lang="en-US" dirty="0"/>
          </a:p>
        </p:txBody>
      </p:sp>
      <p:sp>
        <p:nvSpPr>
          <p:cNvPr id="5" name="Footer Placeholder 4"/>
          <p:cNvSpPr>
            <a:spLocks noGrp="1"/>
          </p:cNvSpPr>
          <p:nvPr>
            <p:ph type="ftr" sz="quarter" idx="11"/>
          </p:nvPr>
        </p:nvSpPr>
        <p:spPr/>
        <p:txBody>
          <a:bodyPr/>
          <a:lstStyle/>
          <a:p>
            <a:r>
              <a:rPr lang="en-US"/>
              <a:t>0919574295</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7/7/2022</a:t>
            </a:r>
            <a:endParaRPr lang="en-US" dirty="0"/>
          </a:p>
        </p:txBody>
      </p:sp>
      <p:sp>
        <p:nvSpPr>
          <p:cNvPr id="5" name="Footer Placeholder 4"/>
          <p:cNvSpPr>
            <a:spLocks noGrp="1"/>
          </p:cNvSpPr>
          <p:nvPr>
            <p:ph type="ftr" sz="quarter" idx="11"/>
          </p:nvPr>
        </p:nvSpPr>
        <p:spPr/>
        <p:txBody>
          <a:bodyPr/>
          <a:lstStyle/>
          <a:p>
            <a:r>
              <a:rPr lang="en-US"/>
              <a:t>0919574295</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7/7/2022</a:t>
            </a:r>
            <a:endParaRPr lang="en-US" dirty="0"/>
          </a:p>
        </p:txBody>
      </p:sp>
      <p:sp>
        <p:nvSpPr>
          <p:cNvPr id="5" name="Footer Placeholder 4"/>
          <p:cNvSpPr>
            <a:spLocks noGrp="1"/>
          </p:cNvSpPr>
          <p:nvPr>
            <p:ph type="ftr" sz="quarter" idx="11"/>
          </p:nvPr>
        </p:nvSpPr>
        <p:spPr/>
        <p:txBody>
          <a:bodyPr/>
          <a:lstStyle/>
          <a:p>
            <a:r>
              <a:rPr lang="en-US"/>
              <a:t>0919574295</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7/7/2022</a:t>
            </a:r>
            <a:endParaRPr lang="en-US" dirty="0"/>
          </a:p>
        </p:txBody>
      </p:sp>
      <p:sp>
        <p:nvSpPr>
          <p:cNvPr id="6" name="Footer Placeholder 5"/>
          <p:cNvSpPr>
            <a:spLocks noGrp="1"/>
          </p:cNvSpPr>
          <p:nvPr>
            <p:ph type="ftr" sz="quarter" idx="11"/>
          </p:nvPr>
        </p:nvSpPr>
        <p:spPr/>
        <p:txBody>
          <a:bodyPr/>
          <a:lstStyle/>
          <a:p>
            <a:r>
              <a:rPr lang="en-US"/>
              <a:t>0919574295</a:t>
            </a:r>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7/7/2022</a:t>
            </a:r>
            <a:endParaRPr lang="en-US" dirty="0"/>
          </a:p>
        </p:txBody>
      </p:sp>
      <p:sp>
        <p:nvSpPr>
          <p:cNvPr id="8" name="Footer Placeholder 7"/>
          <p:cNvSpPr>
            <a:spLocks noGrp="1"/>
          </p:cNvSpPr>
          <p:nvPr>
            <p:ph type="ftr" sz="quarter" idx="11"/>
          </p:nvPr>
        </p:nvSpPr>
        <p:spPr/>
        <p:txBody>
          <a:bodyPr/>
          <a:lstStyle/>
          <a:p>
            <a:r>
              <a:rPr lang="en-US"/>
              <a:t>0919574295</a:t>
            </a:r>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7/7/2022</a:t>
            </a:r>
            <a:endParaRPr lang="en-US" dirty="0"/>
          </a:p>
        </p:txBody>
      </p:sp>
      <p:sp>
        <p:nvSpPr>
          <p:cNvPr id="4" name="Footer Placeholder 3"/>
          <p:cNvSpPr>
            <a:spLocks noGrp="1"/>
          </p:cNvSpPr>
          <p:nvPr>
            <p:ph type="ftr" sz="quarter" idx="11"/>
          </p:nvPr>
        </p:nvSpPr>
        <p:spPr/>
        <p:txBody>
          <a:bodyPr/>
          <a:lstStyle/>
          <a:p>
            <a:r>
              <a:rPr lang="en-US"/>
              <a:t>0919574295</a:t>
            </a:r>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7/7/2022</a:t>
            </a:r>
            <a:endParaRPr lang="en-US" dirty="0"/>
          </a:p>
        </p:txBody>
      </p:sp>
      <p:sp>
        <p:nvSpPr>
          <p:cNvPr id="3" name="Footer Placeholder 2"/>
          <p:cNvSpPr>
            <a:spLocks noGrp="1"/>
          </p:cNvSpPr>
          <p:nvPr>
            <p:ph type="ftr" sz="quarter" idx="11"/>
          </p:nvPr>
        </p:nvSpPr>
        <p:spPr/>
        <p:txBody>
          <a:bodyPr/>
          <a:lstStyle/>
          <a:p>
            <a:r>
              <a:rPr lang="en-US"/>
              <a:t>0919574295</a:t>
            </a:r>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7/7/2022</a:t>
            </a:r>
            <a:endParaRPr lang="en-US" dirty="0"/>
          </a:p>
        </p:txBody>
      </p:sp>
      <p:sp>
        <p:nvSpPr>
          <p:cNvPr id="6" name="Footer Placeholder 5"/>
          <p:cNvSpPr>
            <a:spLocks noGrp="1"/>
          </p:cNvSpPr>
          <p:nvPr>
            <p:ph type="ftr" sz="quarter" idx="11"/>
          </p:nvPr>
        </p:nvSpPr>
        <p:spPr/>
        <p:txBody>
          <a:bodyPr/>
          <a:lstStyle/>
          <a:p>
            <a:r>
              <a:rPr lang="en-US"/>
              <a:t>0919574295</a:t>
            </a:r>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7/7/2022</a:t>
            </a:r>
            <a:endParaRPr lang="en-US" dirty="0"/>
          </a:p>
        </p:txBody>
      </p:sp>
      <p:sp>
        <p:nvSpPr>
          <p:cNvPr id="6" name="Footer Placeholder 5"/>
          <p:cNvSpPr>
            <a:spLocks noGrp="1"/>
          </p:cNvSpPr>
          <p:nvPr>
            <p:ph type="ftr" sz="quarter" idx="11"/>
          </p:nvPr>
        </p:nvSpPr>
        <p:spPr/>
        <p:txBody>
          <a:bodyPr/>
          <a:lstStyle/>
          <a:p>
            <a:r>
              <a:rPr lang="en-US"/>
              <a:t>0919574295</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r>
              <a:rPr lang="en-US"/>
              <a:t>7/7/2022</a:t>
            </a:r>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0919574295</a:t>
            </a:r>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hf hdr="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7/7/2022</a:t>
            </a:r>
            <a:endParaRPr lang="en-US" dirty="0"/>
          </a:p>
        </p:txBody>
      </p:sp>
      <p:sp>
        <p:nvSpPr>
          <p:cNvPr id="3" name="Footer Placeholder 2"/>
          <p:cNvSpPr>
            <a:spLocks noGrp="1"/>
          </p:cNvSpPr>
          <p:nvPr>
            <p:ph type="ftr" sz="quarter" idx="11"/>
          </p:nvPr>
        </p:nvSpPr>
        <p:spPr/>
        <p:txBody>
          <a:bodyPr/>
          <a:lstStyle/>
          <a:p>
            <a:r>
              <a:rPr lang="en-US"/>
              <a:t>0919574295</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a:t>
            </a:fld>
            <a:endParaRPr lang="en-US" dirty="0"/>
          </a:p>
        </p:txBody>
      </p:sp>
      <p:sp>
        <p:nvSpPr>
          <p:cNvPr id="5" name="TextBox 4"/>
          <p:cNvSpPr txBox="1"/>
          <p:nvPr/>
        </p:nvSpPr>
        <p:spPr>
          <a:xfrm>
            <a:off x="339436" y="1548596"/>
            <a:ext cx="11513128" cy="2416046"/>
          </a:xfrm>
          <a:prstGeom prst="rect">
            <a:avLst/>
          </a:prstGeom>
          <a:solidFill>
            <a:schemeClr val="accent6">
              <a:lumMod val="20000"/>
              <a:lumOff val="80000"/>
            </a:schemeClr>
          </a:solidFill>
          <a:ln w="38100">
            <a:solidFill>
              <a:srgbClr val="FF0000"/>
            </a:solidFill>
          </a:ln>
        </p:spPr>
        <p:txBody>
          <a:bodyPr wrap="square" rtlCol="0">
            <a:spAutoFit/>
          </a:bodyPr>
          <a:lstStyle/>
          <a:p>
            <a:pPr algn="ctr"/>
            <a:r>
              <a:rPr lang="en-US" sz="4800" b="1">
                <a:solidFill>
                  <a:srgbClr val="FF0000"/>
                </a:solidFill>
                <a:latin typeface="Times New Roman" panose="02020603050405020304" pitchFamily="18" charset="0"/>
                <a:cs typeface="Times New Roman" panose="02020603050405020304" pitchFamily="18" charset="0"/>
              </a:rPr>
              <a:t>TIẾT 50</a:t>
            </a:r>
          </a:p>
          <a:p>
            <a:r>
              <a:rPr lang="en-US" sz="4800" b="1" dirty="0" err="1">
                <a:solidFill>
                  <a:srgbClr val="FF0000"/>
                </a:solidFill>
                <a:latin typeface="Times New Roman" panose="02020603050405020304" pitchFamily="18" charset="0"/>
                <a:cs typeface="Times New Roman" panose="02020603050405020304" pitchFamily="18" charset="0"/>
              </a:rPr>
              <a:t>Bài</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thơ</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Đường</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núi</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của</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Nguyễn</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Đình</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Thi</a:t>
            </a:r>
            <a:endParaRPr lang="en-US" sz="4500" b="1" dirty="0">
              <a:solidFill>
                <a:srgbClr val="FF0000"/>
              </a:solidFill>
              <a:latin typeface="Times New Roman" panose="02020603050405020304" pitchFamily="18" charset="0"/>
              <a:cs typeface="Times New Roman" panose="02020603050405020304" pitchFamily="18" charset="0"/>
            </a:endParaRPr>
          </a:p>
          <a:p>
            <a:r>
              <a:rPr lang="en-US" sz="5500" b="1" dirty="0">
                <a:solidFill>
                  <a:srgbClr val="FF0000"/>
                </a:solidFill>
                <a:latin typeface="Times New Roman" panose="02020603050405020304" pitchFamily="18" charset="0"/>
                <a:cs typeface="Times New Roman" panose="02020603050405020304" pitchFamily="18" charset="0"/>
              </a:rPr>
              <a:t>				</a:t>
            </a:r>
            <a:r>
              <a:rPr lang="en-US" sz="4800" b="1" dirty="0">
                <a:solidFill>
                  <a:srgbClr val="FF0000"/>
                </a:solidFill>
                <a:latin typeface="Times New Roman" panose="02020603050405020304" pitchFamily="18" charset="0"/>
                <a:cs typeface="Times New Roman" panose="02020603050405020304" pitchFamily="18" charset="0"/>
              </a:rPr>
              <a:t>	(Vũ </a:t>
            </a:r>
            <a:r>
              <a:rPr lang="en-US" sz="4800" b="1" dirty="0" err="1">
                <a:solidFill>
                  <a:srgbClr val="FF0000"/>
                </a:solidFill>
                <a:latin typeface="Times New Roman" panose="02020603050405020304" pitchFamily="18" charset="0"/>
                <a:cs typeface="Times New Roman" panose="02020603050405020304" pitchFamily="18" charset="0"/>
              </a:rPr>
              <a:t>Quần</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Phương</a:t>
            </a:r>
            <a:r>
              <a:rPr lang="en-US" sz="48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808059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57F1E4F-1CFF-5643-939E-217C01CDF565}" type="slidenum">
              <a:rPr lang="en-US" smtClean="0"/>
              <a:pPr/>
              <a:t>10</a:t>
            </a:fld>
            <a:endParaRPr lang="en-US" dirty="0"/>
          </a:p>
        </p:txBody>
      </p:sp>
      <p:pic>
        <p:nvPicPr>
          <p:cNvPr id="2" name="Picture 1"/>
          <p:cNvPicPr>
            <a:picLocks noChangeAspect="1"/>
          </p:cNvPicPr>
          <p:nvPr/>
        </p:nvPicPr>
        <p:blipFill>
          <a:blip r:embed="rId3"/>
          <a:stretch>
            <a:fillRect/>
          </a:stretch>
        </p:blipFill>
        <p:spPr>
          <a:xfrm>
            <a:off x="8212347" y="1371599"/>
            <a:ext cx="3278038" cy="2191109"/>
          </a:xfrm>
          <a:prstGeom prst="rect">
            <a:avLst/>
          </a:prstGeom>
        </p:spPr>
      </p:pic>
      <p:pic>
        <p:nvPicPr>
          <p:cNvPr id="3" name="Picture 2"/>
          <p:cNvPicPr>
            <a:picLocks noChangeAspect="1"/>
          </p:cNvPicPr>
          <p:nvPr/>
        </p:nvPicPr>
        <p:blipFill>
          <a:blip r:embed="rId4"/>
          <a:stretch>
            <a:fillRect/>
          </a:stretch>
        </p:blipFill>
        <p:spPr>
          <a:xfrm>
            <a:off x="241540" y="4244831"/>
            <a:ext cx="3122762" cy="2388882"/>
          </a:xfrm>
          <a:prstGeom prst="rect">
            <a:avLst/>
          </a:prstGeom>
        </p:spPr>
      </p:pic>
      <p:sp>
        <p:nvSpPr>
          <p:cNvPr id="4" name="Rectangle 3"/>
          <p:cNvSpPr/>
          <p:nvPr/>
        </p:nvSpPr>
        <p:spPr>
          <a:xfrm>
            <a:off x="2441274" y="250165"/>
            <a:ext cx="6705597" cy="767752"/>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rtlCol="0" anchor="ctr"/>
          <a:lstStyle/>
          <a:p>
            <a:pPr algn="ctr"/>
            <a:r>
              <a:rPr lang="en-US" sz="3200">
                <a:latin typeface="Times New Roman" panose="02020603050405020304" pitchFamily="18" charset="0"/>
                <a:cs typeface="Times New Roman" panose="02020603050405020304" pitchFamily="18" charset="0"/>
              </a:rPr>
              <a:t>HAI TÁC GIẢ HAI VĂN BẢN</a:t>
            </a:r>
          </a:p>
        </p:txBody>
      </p:sp>
      <p:sp>
        <p:nvSpPr>
          <p:cNvPr id="5" name="Rounded Rectangle 4"/>
          <p:cNvSpPr/>
          <p:nvPr/>
        </p:nvSpPr>
        <p:spPr>
          <a:xfrm>
            <a:off x="353683" y="1371600"/>
            <a:ext cx="7858664" cy="219110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+Nguyễn Đình Thi( 1924-2003) là một nhà văn, nhà phê bình văn học.</a:t>
            </a:r>
          </a:p>
          <a:p>
            <a:r>
              <a:rPr lang="en-US" sz="3200">
                <a:latin typeface="Times New Roman" panose="02020603050405020304" pitchFamily="18" charset="0"/>
                <a:cs typeface="Times New Roman" panose="02020603050405020304" pitchFamily="18" charset="0"/>
              </a:rPr>
              <a:t>+ Tác giả của bài thơ “Đường núi”</a:t>
            </a:r>
          </a:p>
          <a:p>
            <a:r>
              <a:rPr lang="en-US" sz="3200">
                <a:latin typeface="Times New Roman" panose="02020603050405020304" pitchFamily="18" charset="0"/>
                <a:cs typeface="Times New Roman" panose="02020603050405020304" pitchFamily="18" charset="0"/>
              </a:rPr>
              <a:t>+ Vai trò: nhà thơ.</a:t>
            </a:r>
          </a:p>
        </p:txBody>
      </p:sp>
      <p:sp>
        <p:nvSpPr>
          <p:cNvPr id="7" name="Rounded Rectangle 6"/>
          <p:cNvSpPr/>
          <p:nvPr/>
        </p:nvSpPr>
        <p:spPr>
          <a:xfrm>
            <a:off x="3295291" y="3942272"/>
            <a:ext cx="8617788" cy="280358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 Vũ Quần Phương(1940) là nhà thơ, nhà phê bình văn học nổi tiếng.</a:t>
            </a:r>
          </a:p>
          <a:p>
            <a:r>
              <a:rPr lang="en-US" sz="3200">
                <a:latin typeface="Times New Roman" panose="02020603050405020304" pitchFamily="18" charset="0"/>
                <a:cs typeface="Times New Roman" panose="02020603050405020304" pitchFamily="18" charset="0"/>
              </a:rPr>
              <a:t>+ Tác giả của văn bản: “Bài thơ Đường núi của Nguyễn Đình Thi”</a:t>
            </a:r>
          </a:p>
          <a:p>
            <a:r>
              <a:rPr lang="en-US" sz="3200">
                <a:latin typeface="Times New Roman" panose="02020603050405020304" pitchFamily="18" charset="0"/>
                <a:cs typeface="Times New Roman" panose="02020603050405020304" pitchFamily="18" charset="0"/>
              </a:rPr>
              <a:t>+ Vai trò: nhà phê bình văn học.</a:t>
            </a:r>
          </a:p>
          <a:p>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5563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style.rotation</p:attrName>
                                        </p:attrNameLst>
                                      </p:cBhvr>
                                      <p:tavLst>
                                        <p:tav tm="0">
                                          <p:val>
                                            <p:fltVal val="90"/>
                                          </p:val>
                                        </p:tav>
                                        <p:tav tm="100000">
                                          <p:val>
                                            <p:fltVal val="0"/>
                                          </p:val>
                                        </p:tav>
                                      </p:tavLst>
                                    </p:anim>
                                    <p:animEffect transition="in" filter="fade">
                                      <p:cBhvr>
                                        <p:cTn id="3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57F1E4F-1CFF-5643-939E-217C01CDF565}" type="slidenum">
              <a:rPr lang="en-US" smtClean="0"/>
              <a:pPr/>
              <a:t>11</a:t>
            </a:fld>
            <a:endParaRPr lang="en-US" dirty="0"/>
          </a:p>
        </p:txBody>
      </p:sp>
      <p:sp>
        <p:nvSpPr>
          <p:cNvPr id="2" name="Rounded Rectangle 1"/>
          <p:cNvSpPr/>
          <p:nvPr/>
        </p:nvSpPr>
        <p:spPr>
          <a:xfrm>
            <a:off x="267418" y="250167"/>
            <a:ext cx="11792309" cy="113006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vi-VN" sz="3200">
                <a:solidFill>
                  <a:schemeClr val="tx1"/>
                </a:solidFill>
                <a:latin typeface="Times New Roman" panose="02020603050405020304" pitchFamily="18" charset="0"/>
                <a:cs typeface="Times New Roman" panose="02020603050405020304" pitchFamily="18" charset="0"/>
              </a:rPr>
              <a:t>Khái niệm: văn bản nghị luận văn học là văn bản nghị luận bàn về các vấn đề văn học. </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3" name="Rounded Rectangle 2"/>
          <p:cNvSpPr/>
          <p:nvPr/>
        </p:nvSpPr>
        <p:spPr>
          <a:xfrm>
            <a:off x="457200" y="1509624"/>
            <a:ext cx="11395494" cy="524486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a:solidFill>
                  <a:schemeClr val="tx1"/>
                </a:solidFill>
                <a:latin typeface="Times New Roman" panose="02020603050405020304" pitchFamily="18" charset="0"/>
                <a:cs typeface="Times New Roman" panose="02020603050405020304" pitchFamily="18" charset="0"/>
              </a:rPr>
              <a:t>Mục đích của văn bản nghị luận văn học: </a:t>
            </a:r>
            <a:r>
              <a:rPr lang="vi-VN" sz="3200">
                <a:solidFill>
                  <a:schemeClr val="tx1"/>
                </a:solidFill>
                <a:latin typeface="Times New Roman" panose="02020603050405020304" pitchFamily="18" charset="0"/>
                <a:cs typeface="Times New Roman" panose="02020603050405020304" pitchFamily="18" charset="0"/>
              </a:rPr>
              <a:t>thuyết phục người đọc người nghe vì ý kiến quan điểm của người viết trước một tác phẩm văn học. Từ đó giúp người đọc nhận ra những nét độc đáo của tác phẩm gợi mở thêm những hướng tiếp cận lý giải</a:t>
            </a:r>
            <a:r>
              <a:rPr lang="en-US" sz="3200">
                <a:solidFill>
                  <a:schemeClr val="tx1"/>
                </a:solidFill>
                <a:latin typeface="Times New Roman" panose="02020603050405020304" pitchFamily="18" charset="0"/>
                <a:cs typeface="Times New Roman" panose="02020603050405020304" pitchFamily="18" charset="0"/>
              </a:rPr>
              <a:t>,</a:t>
            </a:r>
            <a:r>
              <a:rPr lang="vi-VN" sz="3200">
                <a:solidFill>
                  <a:schemeClr val="tx1"/>
                </a:solidFill>
                <a:latin typeface="Times New Roman" panose="02020603050405020304" pitchFamily="18" charset="0"/>
                <a:cs typeface="Times New Roman" panose="02020603050405020304" pitchFamily="18" charset="0"/>
              </a:rPr>
              <a:t> cảm nhận mới mẻ</a:t>
            </a:r>
            <a:r>
              <a:rPr lang="en-US" sz="3200">
                <a:solidFill>
                  <a:schemeClr val="tx1"/>
                </a:solidFill>
                <a:latin typeface="Times New Roman" panose="02020603050405020304" pitchFamily="18" charset="0"/>
                <a:cs typeface="Times New Roman" panose="02020603050405020304" pitchFamily="18" charset="0"/>
              </a:rPr>
              <a:t>,</a:t>
            </a:r>
            <a:r>
              <a:rPr lang="vi-VN" sz="3200">
                <a:solidFill>
                  <a:schemeClr val="tx1"/>
                </a:solidFill>
                <a:latin typeface="Times New Roman" panose="02020603050405020304" pitchFamily="18" charset="0"/>
                <a:cs typeface="Times New Roman" panose="02020603050405020304" pitchFamily="18" charset="0"/>
              </a:rPr>
              <a:t> sâu sắc về tác phẩm. </a:t>
            </a:r>
            <a:endParaRPr lang="en-US" sz="3200">
              <a:solidFill>
                <a:schemeClr val="tx1"/>
              </a:solidFill>
              <a:latin typeface="Times New Roman" panose="02020603050405020304" pitchFamily="18" charset="0"/>
              <a:cs typeface="Times New Roman" panose="02020603050405020304" pitchFamily="18" charset="0"/>
            </a:endParaRPr>
          </a:p>
          <a:p>
            <a:r>
              <a:rPr lang="vi-VN" sz="3200" b="1">
                <a:solidFill>
                  <a:schemeClr val="tx1"/>
                </a:solidFill>
                <a:latin typeface="Times New Roman" panose="02020603050405020304" pitchFamily="18" charset="0"/>
                <a:cs typeface="Times New Roman" panose="02020603050405020304" pitchFamily="18" charset="0"/>
              </a:rPr>
              <a:t>Nội dung của văn bản nghị luận văn học: </a:t>
            </a:r>
            <a:r>
              <a:rPr lang="vi-VN" sz="3200">
                <a:solidFill>
                  <a:schemeClr val="tx1"/>
                </a:solidFill>
                <a:latin typeface="Times New Roman" panose="02020603050405020304" pitchFamily="18" charset="0"/>
                <a:cs typeface="Times New Roman" panose="02020603050405020304" pitchFamily="18" charset="0"/>
              </a:rPr>
              <a:t>người viết trình bày cách cảm nhận</a:t>
            </a:r>
            <a:r>
              <a:rPr lang="en-US" sz="3200">
                <a:solidFill>
                  <a:schemeClr val="tx1"/>
                </a:solidFill>
                <a:latin typeface="Times New Roman" panose="02020603050405020304" pitchFamily="18" charset="0"/>
                <a:cs typeface="Times New Roman" panose="02020603050405020304" pitchFamily="18" charset="0"/>
              </a:rPr>
              <a:t>,</a:t>
            </a:r>
            <a:r>
              <a:rPr lang="vi-VN" sz="3200">
                <a:solidFill>
                  <a:schemeClr val="tx1"/>
                </a:solidFill>
                <a:latin typeface="Times New Roman" panose="02020603050405020304" pitchFamily="18" charset="0"/>
                <a:cs typeface="Times New Roman" panose="02020603050405020304" pitchFamily="18" charset="0"/>
              </a:rPr>
              <a:t> suy nghĩ</a:t>
            </a:r>
            <a:r>
              <a:rPr lang="en-US" sz="3200">
                <a:solidFill>
                  <a:schemeClr val="tx1"/>
                </a:solidFill>
                <a:latin typeface="Times New Roman" panose="02020603050405020304" pitchFamily="18" charset="0"/>
                <a:cs typeface="Times New Roman" panose="02020603050405020304" pitchFamily="18" charset="0"/>
              </a:rPr>
              <a:t>,</a:t>
            </a:r>
            <a:r>
              <a:rPr lang="vi-VN" sz="3200">
                <a:solidFill>
                  <a:schemeClr val="tx1"/>
                </a:solidFill>
                <a:latin typeface="Times New Roman" panose="02020603050405020304" pitchFamily="18" charset="0"/>
                <a:cs typeface="Times New Roman" panose="02020603050405020304" pitchFamily="18" charset="0"/>
              </a:rPr>
              <a:t> đánh giá của bản thân về một tác phẩm văn học </a:t>
            </a:r>
            <a:r>
              <a:rPr lang="en-US" sz="3200">
                <a:solidFill>
                  <a:schemeClr val="tx1"/>
                </a:solidFill>
                <a:latin typeface="Times New Roman" panose="02020603050405020304" pitchFamily="18" charset="0"/>
                <a:cs typeface="Times New Roman" panose="02020603050405020304" pitchFamily="18" charset="0"/>
              </a:rPr>
              <a:t>(</a:t>
            </a:r>
            <a:r>
              <a:rPr lang="vi-VN" sz="3200">
                <a:solidFill>
                  <a:schemeClr val="tx1"/>
                </a:solidFill>
                <a:latin typeface="Times New Roman" panose="02020603050405020304" pitchFamily="18" charset="0"/>
                <a:cs typeface="Times New Roman" panose="02020603050405020304" pitchFamily="18" charset="0"/>
              </a:rPr>
              <a:t>về hình ảnh</a:t>
            </a:r>
            <a:r>
              <a:rPr lang="en-US" sz="3200">
                <a:solidFill>
                  <a:schemeClr val="tx1"/>
                </a:solidFill>
                <a:latin typeface="Times New Roman" panose="02020603050405020304" pitchFamily="18" charset="0"/>
                <a:cs typeface="Times New Roman" panose="02020603050405020304" pitchFamily="18" charset="0"/>
              </a:rPr>
              <a:t>, vần, nhịp </a:t>
            </a:r>
            <a:r>
              <a:rPr lang="vi-VN" sz="3200">
                <a:solidFill>
                  <a:schemeClr val="tx1"/>
                </a:solidFill>
                <a:latin typeface="Times New Roman" panose="02020603050405020304" pitchFamily="18" charset="0"/>
                <a:cs typeface="Times New Roman" panose="02020603050405020304" pitchFamily="18" charset="0"/>
              </a:rPr>
              <a:t>của một bài thơ</a:t>
            </a:r>
            <a:r>
              <a:rPr lang="en-US" sz="3200">
                <a:solidFill>
                  <a:schemeClr val="tx1"/>
                </a:solidFill>
                <a:latin typeface="Times New Roman" panose="02020603050405020304" pitchFamily="18" charset="0"/>
                <a:cs typeface="Times New Roman" panose="02020603050405020304" pitchFamily="18" charset="0"/>
              </a:rPr>
              <a:t>;</a:t>
            </a:r>
            <a:r>
              <a:rPr lang="vi-VN" sz="3200">
                <a:solidFill>
                  <a:schemeClr val="tx1"/>
                </a:solidFill>
                <a:latin typeface="Times New Roman" panose="02020603050405020304" pitchFamily="18" charset="0"/>
                <a:cs typeface="Times New Roman" panose="02020603050405020304" pitchFamily="18" charset="0"/>
              </a:rPr>
              <a:t> về nhân vật</a:t>
            </a:r>
            <a:r>
              <a:rPr lang="en-US" sz="3200">
                <a:solidFill>
                  <a:schemeClr val="tx1"/>
                </a:solidFill>
                <a:latin typeface="Times New Roman" panose="02020603050405020304" pitchFamily="18" charset="0"/>
                <a:cs typeface="Times New Roman" panose="02020603050405020304" pitchFamily="18" charset="0"/>
              </a:rPr>
              <a:t>,</a:t>
            </a:r>
            <a:r>
              <a:rPr lang="vi-VN" sz="3200">
                <a:solidFill>
                  <a:schemeClr val="tx1"/>
                </a:solidFill>
                <a:latin typeface="Times New Roman" panose="02020603050405020304" pitchFamily="18" charset="0"/>
                <a:cs typeface="Times New Roman" panose="02020603050405020304" pitchFamily="18" charset="0"/>
              </a:rPr>
              <a:t> cốt truyện</a:t>
            </a:r>
            <a:r>
              <a:rPr lang="en-US" sz="3200">
                <a:solidFill>
                  <a:schemeClr val="tx1"/>
                </a:solidFill>
                <a:latin typeface="Times New Roman" panose="02020603050405020304" pitchFamily="18" charset="0"/>
                <a:cs typeface="Times New Roman" panose="02020603050405020304" pitchFamily="18" charset="0"/>
              </a:rPr>
              <a:t>,</a:t>
            </a:r>
            <a:r>
              <a:rPr lang="vi-VN" sz="3200">
                <a:solidFill>
                  <a:schemeClr val="tx1"/>
                </a:solidFill>
                <a:latin typeface="Times New Roman" panose="02020603050405020304" pitchFamily="18" charset="0"/>
                <a:cs typeface="Times New Roman" panose="02020603050405020304" pitchFamily="18" charset="0"/>
              </a:rPr>
              <a:t> chi tiết nghệ thuật</a:t>
            </a:r>
            <a:r>
              <a:rPr lang="en-US" sz="3200">
                <a:solidFill>
                  <a:schemeClr val="tx1"/>
                </a:solidFill>
                <a:latin typeface="Times New Roman" panose="02020603050405020304" pitchFamily="18" charset="0"/>
                <a:cs typeface="Times New Roman" panose="02020603050405020304" pitchFamily="18" charset="0"/>
              </a:rPr>
              <a:t>,</a:t>
            </a:r>
            <a:r>
              <a:rPr lang="vi-VN" sz="3200">
                <a:solidFill>
                  <a:schemeClr val="tx1"/>
                </a:solidFill>
                <a:latin typeface="Times New Roman" panose="02020603050405020304" pitchFamily="18" charset="0"/>
                <a:cs typeface="Times New Roman" panose="02020603050405020304" pitchFamily="18" charset="0"/>
              </a:rPr>
              <a:t> đề tài</a:t>
            </a:r>
            <a:r>
              <a:rPr lang="en-US" sz="3200">
                <a:solidFill>
                  <a:schemeClr val="tx1"/>
                </a:solidFill>
                <a:latin typeface="Times New Roman" panose="02020603050405020304" pitchFamily="18" charset="0"/>
                <a:cs typeface="Times New Roman" panose="02020603050405020304" pitchFamily="18" charset="0"/>
              </a:rPr>
              <a:t>,...</a:t>
            </a:r>
            <a:r>
              <a:rPr lang="vi-VN" sz="3200">
                <a:solidFill>
                  <a:schemeClr val="tx1"/>
                </a:solidFill>
                <a:latin typeface="Times New Roman" panose="02020603050405020304" pitchFamily="18" charset="0"/>
                <a:cs typeface="Times New Roman" panose="02020603050405020304" pitchFamily="18" charset="0"/>
              </a:rPr>
              <a:t> của một tác phẩm truyện</a:t>
            </a:r>
            <a:r>
              <a:rPr lang="en-US" sz="320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776626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57F1E4F-1CFF-5643-939E-217C01CDF565}" type="slidenum">
              <a:rPr lang="en-US" smtClean="0"/>
              <a:pPr/>
              <a:t>12</a:t>
            </a:fld>
            <a:endParaRPr lang="en-US" dirty="0"/>
          </a:p>
        </p:txBody>
      </p:sp>
      <p:sp>
        <p:nvSpPr>
          <p:cNvPr id="2" name="Rounded Rectangle 1"/>
          <p:cNvSpPr/>
          <p:nvPr/>
        </p:nvSpPr>
        <p:spPr>
          <a:xfrm>
            <a:off x="267418" y="250167"/>
            <a:ext cx="11792309" cy="113006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vi-VN" sz="3200">
                <a:solidFill>
                  <a:schemeClr val="tx1"/>
                </a:solidFill>
                <a:latin typeface="Times New Roman" panose="02020603050405020304" pitchFamily="18" charset="0"/>
                <a:cs typeface="Times New Roman" panose="02020603050405020304" pitchFamily="18" charset="0"/>
              </a:rPr>
              <a:t>Khái niệm: văn bản nghị luận văn học là văn bản nghị luận bàn về các vấn đề văn học. </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3" name="Rounded Rectangle 2"/>
          <p:cNvSpPr/>
          <p:nvPr/>
        </p:nvSpPr>
        <p:spPr>
          <a:xfrm>
            <a:off x="465825" y="1613140"/>
            <a:ext cx="11395494" cy="423556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vi-VN" sz="3200">
                <a:solidFill>
                  <a:srgbClr val="FF0000"/>
                </a:solidFill>
                <a:latin typeface="Times New Roman" panose="02020603050405020304" pitchFamily="18" charset="0"/>
                <a:cs typeface="Times New Roman" panose="02020603050405020304" pitchFamily="18" charset="0"/>
              </a:rPr>
              <a:t>Yêu cầu của văn bản nghị luận văn học:</a:t>
            </a:r>
            <a:endParaRPr lang="en-US" sz="3200">
              <a:solidFill>
                <a:srgbClr val="FF0000"/>
              </a:solidFill>
              <a:latin typeface="Times New Roman" panose="02020603050405020304" pitchFamily="18" charset="0"/>
              <a:cs typeface="Times New Roman" panose="02020603050405020304" pitchFamily="18" charset="0"/>
            </a:endParaRPr>
          </a:p>
          <a:p>
            <a:r>
              <a:rPr lang="en-US" sz="3200">
                <a:solidFill>
                  <a:srgbClr val="FF0000"/>
                </a:solidFill>
                <a:latin typeface="Times New Roman" panose="02020603050405020304" pitchFamily="18" charset="0"/>
                <a:cs typeface="Times New Roman" panose="02020603050405020304" pitchFamily="18" charset="0"/>
              </a:rPr>
              <a:t>+ Ý</a:t>
            </a:r>
            <a:r>
              <a:rPr lang="vi-VN" sz="3200">
                <a:solidFill>
                  <a:srgbClr val="FF0000"/>
                </a:solidFill>
                <a:latin typeface="Times New Roman" panose="02020603050405020304" pitchFamily="18" charset="0"/>
                <a:cs typeface="Times New Roman" panose="02020603050405020304" pitchFamily="18" charset="0"/>
              </a:rPr>
              <a:t> kiến </a:t>
            </a:r>
            <a:r>
              <a:rPr lang="en-US" sz="3200">
                <a:solidFill>
                  <a:srgbClr val="FF0000"/>
                </a:solidFill>
                <a:latin typeface="Times New Roman" panose="02020603050405020304" pitchFamily="18" charset="0"/>
                <a:cs typeface="Times New Roman" panose="02020603050405020304" pitchFamily="18" charset="0"/>
              </a:rPr>
              <a:t>(</a:t>
            </a:r>
            <a:r>
              <a:rPr lang="vi-VN" sz="3200">
                <a:solidFill>
                  <a:srgbClr val="FF0000"/>
                </a:solidFill>
                <a:latin typeface="Times New Roman" panose="02020603050405020304" pitchFamily="18" charset="0"/>
                <a:cs typeface="Times New Roman" panose="02020603050405020304" pitchFamily="18" charset="0"/>
              </a:rPr>
              <a:t>luận điểm</a:t>
            </a:r>
            <a:r>
              <a:rPr lang="en-US" sz="3200">
                <a:solidFill>
                  <a:srgbClr val="FF0000"/>
                </a:solidFill>
                <a:latin typeface="Times New Roman" panose="02020603050405020304" pitchFamily="18" charset="0"/>
                <a:cs typeface="Times New Roman" panose="02020603050405020304" pitchFamily="18" charset="0"/>
              </a:rPr>
              <a:t>)</a:t>
            </a:r>
            <a:r>
              <a:rPr lang="vi-VN" sz="3200">
                <a:solidFill>
                  <a:schemeClr val="tx1"/>
                </a:solidFill>
                <a:latin typeface="Times New Roman" panose="02020603050405020304" pitchFamily="18" charset="0"/>
                <a:cs typeface="Times New Roman" panose="02020603050405020304" pitchFamily="18" charset="0"/>
              </a:rPr>
              <a:t>: nêu được cảm nhận</a:t>
            </a:r>
            <a:r>
              <a:rPr lang="en-US" sz="3200">
                <a:solidFill>
                  <a:schemeClr val="tx1"/>
                </a:solidFill>
                <a:latin typeface="Times New Roman" panose="02020603050405020304" pitchFamily="18" charset="0"/>
                <a:cs typeface="Times New Roman" panose="02020603050405020304" pitchFamily="18" charset="0"/>
              </a:rPr>
              <a:t>,</a:t>
            </a:r>
            <a:r>
              <a:rPr lang="vi-VN" sz="3200">
                <a:solidFill>
                  <a:schemeClr val="tx1"/>
                </a:solidFill>
                <a:latin typeface="Times New Roman" panose="02020603050405020304" pitchFamily="18" charset="0"/>
                <a:cs typeface="Times New Roman" panose="02020603050405020304" pitchFamily="18" charset="0"/>
              </a:rPr>
              <a:t> suy nghĩ</a:t>
            </a:r>
            <a:r>
              <a:rPr lang="en-US" sz="3200">
                <a:solidFill>
                  <a:schemeClr val="tx1"/>
                </a:solidFill>
                <a:latin typeface="Times New Roman" panose="02020603050405020304" pitchFamily="18" charset="0"/>
                <a:cs typeface="Times New Roman" panose="02020603050405020304" pitchFamily="18" charset="0"/>
              </a:rPr>
              <a:t>,</a:t>
            </a:r>
            <a:r>
              <a:rPr lang="vi-VN" sz="3200">
                <a:solidFill>
                  <a:schemeClr val="tx1"/>
                </a:solidFill>
                <a:latin typeface="Times New Roman" panose="02020603050405020304" pitchFamily="18" charset="0"/>
                <a:cs typeface="Times New Roman" panose="02020603050405020304" pitchFamily="18" charset="0"/>
              </a:rPr>
              <a:t> đánh giá về tác phẩm.</a:t>
            </a:r>
            <a:endParaRPr lang="en-US" sz="3200">
              <a:solidFill>
                <a:schemeClr val="tx1"/>
              </a:solidFill>
              <a:latin typeface="Times New Roman" panose="02020603050405020304" pitchFamily="18" charset="0"/>
              <a:cs typeface="Times New Roman" panose="02020603050405020304" pitchFamily="18" charset="0"/>
            </a:endParaRPr>
          </a:p>
          <a:p>
            <a:r>
              <a:rPr lang="en-US" sz="3200">
                <a:solidFill>
                  <a:srgbClr val="FF0000"/>
                </a:solidFill>
                <a:latin typeface="Times New Roman" panose="02020603050405020304" pitchFamily="18" charset="0"/>
                <a:cs typeface="Times New Roman" panose="02020603050405020304" pitchFamily="18" charset="0"/>
              </a:rPr>
              <a:t>+</a:t>
            </a:r>
            <a:r>
              <a:rPr lang="vi-VN" sz="3200">
                <a:solidFill>
                  <a:srgbClr val="FF0000"/>
                </a:solidFill>
                <a:latin typeface="Times New Roman" panose="02020603050405020304" pitchFamily="18" charset="0"/>
                <a:cs typeface="Times New Roman" panose="02020603050405020304" pitchFamily="18" charset="0"/>
              </a:rPr>
              <a:t> Lý lẽ: </a:t>
            </a:r>
            <a:r>
              <a:rPr lang="vi-VN" sz="3200">
                <a:solidFill>
                  <a:schemeClr val="tx1"/>
                </a:solidFill>
                <a:latin typeface="Times New Roman" panose="02020603050405020304" pitchFamily="18" charset="0"/>
                <a:cs typeface="Times New Roman" panose="02020603050405020304" pitchFamily="18" charset="0"/>
              </a:rPr>
              <a:t>là các đặc điểm </a:t>
            </a:r>
            <a:r>
              <a:rPr lang="en-US" sz="3200">
                <a:solidFill>
                  <a:schemeClr val="tx1"/>
                </a:solidFill>
                <a:latin typeface="Times New Roman" panose="02020603050405020304" pitchFamily="18" charset="0"/>
                <a:cs typeface="Times New Roman" panose="02020603050405020304" pitchFamily="18" charset="0"/>
              </a:rPr>
              <a:t>(</a:t>
            </a:r>
            <a:r>
              <a:rPr lang="vi-VN" sz="3200">
                <a:solidFill>
                  <a:schemeClr val="tx1"/>
                </a:solidFill>
                <a:latin typeface="Times New Roman" panose="02020603050405020304" pitchFamily="18" charset="0"/>
                <a:cs typeface="Times New Roman" panose="02020603050405020304" pitchFamily="18" charset="0"/>
              </a:rPr>
              <a:t>về nội dung</a:t>
            </a:r>
            <a:r>
              <a:rPr lang="en-US" sz="3200">
                <a:solidFill>
                  <a:schemeClr val="tx1"/>
                </a:solidFill>
                <a:latin typeface="Times New Roman" panose="02020603050405020304" pitchFamily="18" charset="0"/>
                <a:cs typeface="Times New Roman" panose="02020603050405020304" pitchFamily="18" charset="0"/>
              </a:rPr>
              <a:t>,</a:t>
            </a:r>
            <a:r>
              <a:rPr lang="vi-VN" sz="3200">
                <a:solidFill>
                  <a:schemeClr val="tx1"/>
                </a:solidFill>
                <a:latin typeface="Times New Roman" panose="02020603050405020304" pitchFamily="18" charset="0"/>
                <a:cs typeface="Times New Roman" panose="02020603050405020304" pitchFamily="18" charset="0"/>
              </a:rPr>
              <a:t> hình thức</a:t>
            </a:r>
            <a:r>
              <a:rPr lang="en-US" sz="3200">
                <a:solidFill>
                  <a:schemeClr val="tx1"/>
                </a:solidFill>
                <a:latin typeface="Times New Roman" panose="02020603050405020304" pitchFamily="18" charset="0"/>
                <a:cs typeface="Times New Roman" panose="02020603050405020304" pitchFamily="18" charset="0"/>
              </a:rPr>
              <a:t>)</a:t>
            </a:r>
            <a:r>
              <a:rPr lang="vi-VN" sz="3200">
                <a:solidFill>
                  <a:schemeClr val="tx1"/>
                </a:solidFill>
                <a:latin typeface="Times New Roman" panose="02020603050405020304" pitchFamily="18" charset="0"/>
                <a:cs typeface="Times New Roman" panose="02020603050405020304" pitchFamily="18" charset="0"/>
              </a:rPr>
              <a:t> của tác phẩm nhằm làm sáng tỏ cho ý kiến. </a:t>
            </a:r>
            <a:endParaRPr lang="en-US" sz="3200">
              <a:solidFill>
                <a:schemeClr val="tx1"/>
              </a:solidFill>
              <a:latin typeface="Times New Roman" panose="02020603050405020304" pitchFamily="18" charset="0"/>
              <a:cs typeface="Times New Roman" panose="02020603050405020304" pitchFamily="18" charset="0"/>
            </a:endParaRPr>
          </a:p>
          <a:p>
            <a:r>
              <a:rPr lang="en-US" sz="3200">
                <a:solidFill>
                  <a:srgbClr val="FF0000"/>
                </a:solidFill>
                <a:latin typeface="Times New Roman" panose="02020603050405020304" pitchFamily="18" charset="0"/>
                <a:cs typeface="Times New Roman" panose="02020603050405020304" pitchFamily="18" charset="0"/>
              </a:rPr>
              <a:t>+ </a:t>
            </a:r>
            <a:r>
              <a:rPr lang="vi-VN" sz="3200">
                <a:solidFill>
                  <a:srgbClr val="FF0000"/>
                </a:solidFill>
                <a:latin typeface="Times New Roman" panose="02020603050405020304" pitchFamily="18" charset="0"/>
                <a:cs typeface="Times New Roman" panose="02020603050405020304" pitchFamily="18" charset="0"/>
              </a:rPr>
              <a:t>Bằng chứng</a:t>
            </a:r>
            <a:r>
              <a:rPr lang="vi-VN" sz="3200">
                <a:solidFill>
                  <a:schemeClr val="tx1"/>
                </a:solidFill>
                <a:latin typeface="Times New Roman" panose="02020603050405020304" pitchFamily="18" charset="0"/>
                <a:cs typeface="Times New Roman" panose="02020603050405020304" pitchFamily="18" charset="0"/>
              </a:rPr>
              <a:t>: từ tác phẩm đang nghị luận.</a:t>
            </a:r>
            <a:endParaRPr lang="en-US" sz="3200">
              <a:solidFill>
                <a:schemeClr val="tx1"/>
              </a:solidFill>
              <a:latin typeface="Times New Roman" panose="02020603050405020304" pitchFamily="18" charset="0"/>
              <a:cs typeface="Times New Roman" panose="02020603050405020304" pitchFamily="18" charset="0"/>
            </a:endParaRPr>
          </a:p>
          <a:p>
            <a:r>
              <a:rPr lang="en-US" sz="3200">
                <a:solidFill>
                  <a:srgbClr val="FF0000"/>
                </a:solidFill>
                <a:latin typeface="Times New Roman" panose="02020603050405020304" pitchFamily="18" charset="0"/>
                <a:cs typeface="Times New Roman" panose="02020603050405020304" pitchFamily="18" charset="0"/>
              </a:rPr>
              <a:t>+ </a:t>
            </a:r>
            <a:r>
              <a:rPr lang="vi-VN" sz="3200">
                <a:solidFill>
                  <a:srgbClr val="FF0000"/>
                </a:solidFill>
                <a:latin typeface="Times New Roman" panose="02020603050405020304" pitchFamily="18" charset="0"/>
                <a:cs typeface="Times New Roman" panose="02020603050405020304" pitchFamily="18" charset="0"/>
              </a:rPr>
              <a:t> Lập luận: </a:t>
            </a:r>
            <a:r>
              <a:rPr lang="vi-VN" sz="3200">
                <a:solidFill>
                  <a:schemeClr val="tx1"/>
                </a:solidFill>
                <a:latin typeface="Times New Roman" panose="02020603050405020304" pitchFamily="18" charset="0"/>
                <a:cs typeface="Times New Roman" panose="02020603050405020304" pitchFamily="18" charset="0"/>
              </a:rPr>
              <a:t>chặt chẽ</a:t>
            </a:r>
            <a:r>
              <a:rPr lang="en-US" sz="3200">
                <a:solidFill>
                  <a:schemeClr val="tx1"/>
                </a:solidFill>
                <a:latin typeface="Times New Roman" panose="02020603050405020304" pitchFamily="18" charset="0"/>
                <a:cs typeface="Times New Roman" panose="02020603050405020304" pitchFamily="18" charset="0"/>
              </a:rPr>
              <a:t>,</a:t>
            </a:r>
            <a:r>
              <a:rPr lang="vi-VN" sz="3200">
                <a:solidFill>
                  <a:schemeClr val="tx1"/>
                </a:solidFill>
                <a:latin typeface="Times New Roman" panose="02020603050405020304" pitchFamily="18" charset="0"/>
                <a:cs typeface="Times New Roman" panose="02020603050405020304" pitchFamily="18" charset="0"/>
              </a:rPr>
              <a:t> logic có cảm xúc và </a:t>
            </a:r>
            <a:r>
              <a:rPr lang="en-US" sz="3200">
                <a:solidFill>
                  <a:schemeClr val="tx1"/>
                </a:solidFill>
                <a:latin typeface="Times New Roman" panose="02020603050405020304" pitchFamily="18" charset="0"/>
                <a:cs typeface="Times New Roman" panose="02020603050405020304" pitchFamily="18" charset="0"/>
              </a:rPr>
              <a:t>gi</a:t>
            </a:r>
            <a:r>
              <a:rPr lang="vi-VN" sz="3200">
                <a:solidFill>
                  <a:schemeClr val="tx1"/>
                </a:solidFill>
                <a:latin typeface="Times New Roman" panose="02020603050405020304" pitchFamily="18" charset="0"/>
                <a:cs typeface="Times New Roman" panose="02020603050405020304" pitchFamily="18" charset="0"/>
              </a:rPr>
              <a:t>ầu sức thuyết phục</a:t>
            </a:r>
            <a:r>
              <a:rPr lang="en-US" sz="320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92145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57F1E4F-1CFF-5643-939E-217C01CDF565}" type="slidenum">
              <a:rPr lang="en-US" smtClean="0"/>
              <a:pPr/>
              <a:t>13</a:t>
            </a:fld>
            <a:endParaRPr lang="en-US" dirty="0"/>
          </a:p>
        </p:txBody>
      </p:sp>
      <p:sp>
        <p:nvSpPr>
          <p:cNvPr id="4" name="Rounded Rectangle 3"/>
          <p:cNvSpPr/>
          <p:nvPr/>
        </p:nvSpPr>
        <p:spPr>
          <a:xfrm>
            <a:off x="414069" y="1242204"/>
            <a:ext cx="5572664" cy="483079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US" sz="3200">
              <a:solidFill>
                <a:srgbClr val="050505"/>
              </a:solidFill>
              <a:latin typeface="Times New Roman" panose="02020603050405020304" pitchFamily="18" charset="0"/>
              <a:cs typeface="Times New Roman" panose="02020603050405020304" pitchFamily="18" charset="0"/>
            </a:endParaRPr>
          </a:p>
          <a:p>
            <a:endParaRPr lang="en-US" sz="3200">
              <a:solidFill>
                <a:srgbClr val="050505"/>
              </a:solidFill>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Chiều nhạt nhạt về nơi nào xa lắm</a:t>
            </a:r>
          </a:p>
          <a:p>
            <a:r>
              <a:rPr lang="en-US" sz="3200">
                <a:latin typeface="Times New Roman" panose="02020603050405020304" pitchFamily="18" charset="0"/>
                <a:cs typeface="Times New Roman" panose="02020603050405020304" pitchFamily="18" charset="0"/>
              </a:rPr>
              <a:t> Ngây ngất sương mây</a:t>
            </a:r>
          </a:p>
          <a:p>
            <a:r>
              <a:rPr lang="en-US" sz="3200">
                <a:latin typeface="Times New Roman" panose="02020603050405020304" pitchFamily="18" charset="0"/>
                <a:cs typeface="Times New Roman" panose="02020603050405020304" pitchFamily="18" charset="0"/>
              </a:rPr>
              <a:t> Lối mòn không dấu chân</a:t>
            </a:r>
          </a:p>
          <a:p>
            <a:r>
              <a:rPr lang="en-US" sz="3200">
                <a:latin typeface="Times New Roman" panose="02020603050405020304" pitchFamily="18" charset="0"/>
                <a:cs typeface="Times New Roman" panose="02020603050405020304" pitchFamily="18" charset="0"/>
              </a:rPr>
              <a:t> Gió nổi</a:t>
            </a:r>
          </a:p>
          <a:p>
            <a:r>
              <a:rPr lang="en-US" sz="3200">
                <a:latin typeface="Times New Roman" panose="02020603050405020304" pitchFamily="18" charset="0"/>
                <a:cs typeface="Times New Roman" panose="02020603050405020304" pitchFamily="18" charset="0"/>
              </a:rPr>
              <a:t> Đâu đây tiếng suối rì rào</a:t>
            </a:r>
          </a:p>
          <a:p>
            <a:r>
              <a:rPr lang="en-US" sz="3200">
                <a:latin typeface="Times New Roman" panose="02020603050405020304" pitchFamily="18" charset="0"/>
                <a:cs typeface="Times New Roman" panose="02020603050405020304" pitchFamily="18" charset="0"/>
              </a:rPr>
              <a:t> Ôi những vạt ruộng vàng</a:t>
            </a:r>
          </a:p>
          <a:p>
            <a:r>
              <a:rPr lang="en-US" sz="3200">
                <a:latin typeface="Times New Roman" panose="02020603050405020304" pitchFamily="18" charset="0"/>
                <a:cs typeface="Times New Roman" panose="02020603050405020304" pitchFamily="18" charset="0"/>
              </a:rPr>
              <a:t> Chiều nay rung rinh lúa ngả</a:t>
            </a:r>
          </a:p>
          <a:p>
            <a:r>
              <a:rPr lang="en-US" sz="3200">
                <a:latin typeface="Times New Roman" panose="02020603050405020304" pitchFamily="18" charset="0"/>
                <a:cs typeface="Times New Roman" panose="02020603050405020304" pitchFamily="18" charset="0"/>
              </a:rPr>
              <a:t>Dải áo chàm bay múa</a:t>
            </a:r>
          </a:p>
          <a:p>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  </a:t>
            </a:r>
            <a:endParaRPr lang="vi-VN" sz="3200">
              <a:solidFill>
                <a:srgbClr val="050505"/>
              </a:solidFill>
              <a:latin typeface="Times New Roman" panose="02020603050405020304" pitchFamily="18" charset="0"/>
              <a:cs typeface="Times New Roman" panose="02020603050405020304" pitchFamily="18" charset="0"/>
            </a:endParaRPr>
          </a:p>
        </p:txBody>
      </p:sp>
      <p:sp>
        <p:nvSpPr>
          <p:cNvPr id="2" name="Oval 1"/>
          <p:cNvSpPr/>
          <p:nvPr/>
        </p:nvSpPr>
        <p:spPr>
          <a:xfrm>
            <a:off x="3666225" y="163902"/>
            <a:ext cx="3743865" cy="623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FF00"/>
                </a:solidFill>
                <a:latin typeface="Times New Roman" panose="02020603050405020304" pitchFamily="18" charset="0"/>
                <a:cs typeface="Times New Roman" panose="02020603050405020304" pitchFamily="18" charset="0"/>
              </a:rPr>
              <a:t>ĐƯỜNG NÚI</a:t>
            </a:r>
          </a:p>
        </p:txBody>
      </p:sp>
      <p:sp>
        <p:nvSpPr>
          <p:cNvPr id="7" name="TextBox 6"/>
          <p:cNvSpPr txBox="1"/>
          <p:nvPr/>
        </p:nvSpPr>
        <p:spPr>
          <a:xfrm>
            <a:off x="7530860" y="414068"/>
            <a:ext cx="3398808"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Nguyễn Đình Thi</a:t>
            </a:r>
          </a:p>
        </p:txBody>
      </p:sp>
      <p:sp>
        <p:nvSpPr>
          <p:cNvPr id="8" name="Rounded Rectangle 7"/>
          <p:cNvSpPr/>
          <p:nvPr/>
        </p:nvSpPr>
        <p:spPr>
          <a:xfrm>
            <a:off x="6277156" y="1242204"/>
            <a:ext cx="5572664" cy="492568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Tiếng ai hát trên nương</a:t>
            </a:r>
          </a:p>
          <a:p>
            <a:r>
              <a:rPr lang="en-US" sz="3200">
                <a:latin typeface="Times New Roman" panose="02020603050405020304" pitchFamily="18" charset="0"/>
                <a:cs typeface="Times New Roman" panose="02020603050405020304" pitchFamily="18" charset="0"/>
              </a:rPr>
              <a:t>Bờ tre đang réo ánh lửa </a:t>
            </a:r>
          </a:p>
          <a:p>
            <a:r>
              <a:rPr lang="en-US" sz="3200">
                <a:latin typeface="Times New Roman" panose="02020603050405020304" pitchFamily="18" charset="0"/>
                <a:cs typeface="Times New Roman" panose="02020603050405020304" pitchFamily="18" charset="0"/>
              </a:rPr>
              <a:t>Mái nhà sàn toả khói xanh</a:t>
            </a:r>
          </a:p>
          <a:p>
            <a:r>
              <a:rPr lang="en-US" sz="3200">
                <a:latin typeface="Times New Roman" panose="02020603050405020304" pitchFamily="18" charset="0"/>
                <a:cs typeface="Times New Roman" panose="02020603050405020304" pitchFamily="18" charset="0"/>
              </a:rPr>
              <a:t>Hươu gào xa văng vẳng</a:t>
            </a:r>
          </a:p>
          <a:p>
            <a:r>
              <a:rPr lang="en-US" sz="3200">
                <a:latin typeface="Times New Roman" panose="02020603050405020304" pitchFamily="18" charset="0"/>
                <a:cs typeface="Times New Roman" panose="02020603050405020304" pitchFamily="18" charset="0"/>
              </a:rPr>
              <a:t> Một mảnh trăng dốc ngả chập chùng</a:t>
            </a:r>
          </a:p>
          <a:p>
            <a:r>
              <a:rPr lang="en-US" sz="3200">
                <a:latin typeface="Times New Roman" panose="02020603050405020304" pitchFamily="18" charset="0"/>
                <a:cs typeface="Times New Roman" panose="02020603050405020304" pitchFamily="18" charset="0"/>
              </a:rPr>
              <a:t> Bước chân bóng động nghiêng bờ núi.</a:t>
            </a:r>
          </a:p>
          <a:p>
            <a:endParaRPr lang="vi-VN" sz="3200">
              <a:solidFill>
                <a:srgbClr val="050505"/>
              </a:solidFill>
              <a:latin typeface="Times New Roman" panose="02020603050405020304" pitchFamily="18" charset="0"/>
              <a:cs typeface="Times New Roman" panose="02020603050405020304" pitchFamily="18" charset="0"/>
            </a:endParaRPr>
          </a:p>
          <a:p>
            <a:endParaRPr lang="vi-VN" sz="3200">
              <a:solidFill>
                <a:srgbClr val="050505"/>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3953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57F1E4F-1CFF-5643-939E-217C01CDF565}" type="slidenum">
              <a:rPr lang="en-US" smtClean="0"/>
              <a:pPr/>
              <a:t>14</a:t>
            </a:fld>
            <a:endParaRPr lang="en-US" dirty="0"/>
          </a:p>
        </p:txBody>
      </p:sp>
      <p:sp>
        <p:nvSpPr>
          <p:cNvPr id="2" name="Oval 1"/>
          <p:cNvSpPr/>
          <p:nvPr/>
        </p:nvSpPr>
        <p:spPr>
          <a:xfrm>
            <a:off x="353683" y="1716657"/>
            <a:ext cx="1587260" cy="276045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solidFill>
                  <a:schemeClr val="tx1"/>
                </a:solidFill>
                <a:latin typeface="Times New Roman" panose="02020603050405020304" pitchFamily="18" charset="0"/>
                <a:cs typeface="Times New Roman" panose="02020603050405020304" pitchFamily="18" charset="0"/>
              </a:rPr>
              <a:t>Bố cục:</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3" name="Rounded Rectangle 2"/>
          <p:cNvSpPr/>
          <p:nvPr/>
        </p:nvSpPr>
        <p:spPr>
          <a:xfrm>
            <a:off x="3252158" y="517586"/>
            <a:ext cx="8341744" cy="96615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3200" b="1">
                <a:solidFill>
                  <a:schemeClr val="tx1"/>
                </a:solidFill>
                <a:latin typeface="Times New Roman" panose="02020603050405020304" pitchFamily="18" charset="0"/>
                <a:cs typeface="Times New Roman" panose="02020603050405020304" pitchFamily="18" charset="0"/>
              </a:rPr>
              <a:t>Phần 1:</a:t>
            </a:r>
            <a:r>
              <a:rPr lang="en-US" sz="3200">
                <a:solidFill>
                  <a:schemeClr val="tx1"/>
                </a:solidFill>
                <a:latin typeface="Times New Roman" panose="02020603050405020304" pitchFamily="18" charset="0"/>
                <a:cs typeface="Times New Roman" panose="02020603050405020304" pitchFamily="18" charset="0"/>
              </a:rPr>
              <a:t> Nêu luận điểm( câu văn đầu tiên)</a:t>
            </a:r>
          </a:p>
        </p:txBody>
      </p:sp>
      <p:sp>
        <p:nvSpPr>
          <p:cNvPr id="4" name="Rounded Rectangle 3"/>
          <p:cNvSpPr/>
          <p:nvPr/>
        </p:nvSpPr>
        <p:spPr>
          <a:xfrm>
            <a:off x="3157268" y="1716658"/>
            <a:ext cx="8721305" cy="328666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b="1">
                <a:solidFill>
                  <a:schemeClr val="tx1"/>
                </a:solidFill>
                <a:latin typeface="Times New Roman" panose="02020603050405020304" pitchFamily="18" charset="0"/>
                <a:cs typeface="Times New Roman" panose="02020603050405020304" pitchFamily="18" charset="0"/>
              </a:rPr>
              <a:t>Phần 2:</a:t>
            </a:r>
            <a:r>
              <a:rPr lang="en-US" sz="3200">
                <a:solidFill>
                  <a:schemeClr val="tx1"/>
                </a:solidFill>
                <a:latin typeface="Times New Roman" panose="02020603050405020304" pitchFamily="18" charset="0"/>
                <a:cs typeface="Times New Roman" panose="02020603050405020304" pitchFamily="18" charset="0"/>
              </a:rPr>
              <a:t>  Trình bày các lí lẽ, bằng chứng.</a:t>
            </a:r>
          </a:p>
          <a:p>
            <a:r>
              <a:rPr lang="en-US" sz="3200" b="1">
                <a:solidFill>
                  <a:schemeClr val="tx1"/>
                </a:solidFill>
                <a:latin typeface="Times New Roman" panose="02020603050405020304" pitchFamily="18" charset="0"/>
                <a:cs typeface="Times New Roman" panose="02020603050405020304" pitchFamily="18" charset="0"/>
              </a:rPr>
              <a:t>Lí lẽ 1:</a:t>
            </a:r>
            <a:r>
              <a:rPr lang="en-US" sz="3200">
                <a:solidFill>
                  <a:schemeClr val="tx1"/>
                </a:solidFill>
                <a:latin typeface="Times New Roman" panose="02020603050405020304" pitchFamily="18" charset="0"/>
                <a:cs typeface="Times New Roman" panose="02020603050405020304" pitchFamily="18" charset="0"/>
              </a:rPr>
              <a:t> Tình yêu làng bản thể hiện trong các hình ảnh thơ.</a:t>
            </a:r>
          </a:p>
          <a:p>
            <a:r>
              <a:rPr lang="en-US" sz="3200" b="1">
                <a:solidFill>
                  <a:schemeClr val="tx1"/>
                </a:solidFill>
                <a:latin typeface="Times New Roman" panose="02020603050405020304" pitchFamily="18" charset="0"/>
                <a:cs typeface="Times New Roman" panose="02020603050405020304" pitchFamily="18" charset="0"/>
              </a:rPr>
              <a:t>Lí lẽ 2:</a:t>
            </a:r>
            <a:r>
              <a:rPr lang="en-US" sz="3200">
                <a:solidFill>
                  <a:schemeClr val="tx1"/>
                </a:solidFill>
                <a:latin typeface="Times New Roman" panose="02020603050405020304" pitchFamily="18" charset="0"/>
                <a:cs typeface="Times New Roman" panose="02020603050405020304" pitchFamily="18" charset="0"/>
              </a:rPr>
              <a:t>  Tình yêu làng bản trong âm điệu câu thơ</a:t>
            </a:r>
          </a:p>
          <a:p>
            <a:r>
              <a:rPr lang="en-US" sz="3200" b="1">
                <a:solidFill>
                  <a:schemeClr val="tx1"/>
                </a:solidFill>
                <a:latin typeface="Times New Roman" panose="02020603050405020304" pitchFamily="18" charset="0"/>
                <a:cs typeface="Times New Roman" panose="02020603050405020304" pitchFamily="18" charset="0"/>
              </a:rPr>
              <a:t>Lí lẽ 3:</a:t>
            </a:r>
            <a:r>
              <a:rPr lang="en-US" sz="3200">
                <a:solidFill>
                  <a:schemeClr val="tx1"/>
                </a:solidFill>
                <a:latin typeface="Times New Roman" panose="02020603050405020304" pitchFamily="18" charset="0"/>
                <a:cs typeface="Times New Roman" panose="02020603050405020304" pitchFamily="18" charset="0"/>
              </a:rPr>
              <a:t> Cảm xúc thơ chi phối toàn bộ hình thức bài thơ.</a:t>
            </a:r>
          </a:p>
        </p:txBody>
      </p:sp>
      <p:sp>
        <p:nvSpPr>
          <p:cNvPr id="5" name="Rounded Rectangle 4"/>
          <p:cNvSpPr/>
          <p:nvPr/>
        </p:nvSpPr>
        <p:spPr>
          <a:xfrm>
            <a:off x="3252158" y="5581291"/>
            <a:ext cx="8626416" cy="76775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Phần 3:</a:t>
            </a:r>
            <a:r>
              <a:rPr lang="en-US" sz="3200">
                <a:solidFill>
                  <a:schemeClr val="tx1"/>
                </a:solidFill>
                <a:latin typeface="Times New Roman" panose="02020603050405020304" pitchFamily="18" charset="0"/>
                <a:cs typeface="Times New Roman" panose="02020603050405020304" pitchFamily="18" charset="0"/>
              </a:rPr>
              <a:t> Khẳng định luận điểm( bốn câu văn cuối)  </a:t>
            </a:r>
          </a:p>
        </p:txBody>
      </p:sp>
      <p:cxnSp>
        <p:nvCxnSpPr>
          <p:cNvPr id="7" name="Straight Arrow Connector 6">
            <a:extLst>
              <a:ext uri="{FF2B5EF4-FFF2-40B4-BE49-F238E27FC236}">
                <a16:creationId xmlns:a16="http://schemas.microsoft.com/office/drawing/2014/main" id="{EA278526-4C74-B970-5FA7-2D4F747F3840}"/>
              </a:ext>
            </a:extLst>
          </p:cNvPr>
          <p:cNvCxnSpPr>
            <a:cxnSpLocks/>
            <a:stCxn id="2" idx="6"/>
          </p:cNvCxnSpPr>
          <p:nvPr/>
        </p:nvCxnSpPr>
        <p:spPr>
          <a:xfrm flipV="1">
            <a:off x="1940943" y="877319"/>
            <a:ext cx="1309220" cy="2219564"/>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EA278526-4C74-B970-5FA7-2D4F747F3840}"/>
              </a:ext>
            </a:extLst>
          </p:cNvPr>
          <p:cNvCxnSpPr>
            <a:cxnSpLocks/>
            <a:stCxn id="2" idx="6"/>
          </p:cNvCxnSpPr>
          <p:nvPr/>
        </p:nvCxnSpPr>
        <p:spPr>
          <a:xfrm>
            <a:off x="1940943" y="3096883"/>
            <a:ext cx="1214330" cy="0"/>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A278526-4C74-B970-5FA7-2D4F747F3840}"/>
              </a:ext>
            </a:extLst>
          </p:cNvPr>
          <p:cNvCxnSpPr>
            <a:cxnSpLocks/>
            <a:stCxn id="2" idx="6"/>
            <a:endCxn id="5" idx="1"/>
          </p:cNvCxnSpPr>
          <p:nvPr/>
        </p:nvCxnSpPr>
        <p:spPr>
          <a:xfrm>
            <a:off x="1940943" y="3096883"/>
            <a:ext cx="1311215" cy="2868284"/>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11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1000" fill="hold"/>
                                        <p:tgtEl>
                                          <p:spTgt spid="4"/>
                                        </p:tgtEl>
                                        <p:attrNameLst>
                                          <p:attrName>ppt_w</p:attrName>
                                        </p:attrNameLst>
                                      </p:cBhvr>
                                      <p:tavLst>
                                        <p:tav tm="0">
                                          <p:val>
                                            <p:fltVal val="0"/>
                                          </p:val>
                                        </p:tav>
                                        <p:tav tm="100000">
                                          <p:val>
                                            <p:strVal val="#ppt_w"/>
                                          </p:val>
                                        </p:tav>
                                      </p:tavLst>
                                    </p:anim>
                                    <p:anim calcmode="lin" valueType="num">
                                      <p:cBhvr>
                                        <p:cTn id="32" dur="1000" fill="hold"/>
                                        <p:tgtEl>
                                          <p:spTgt spid="4"/>
                                        </p:tgtEl>
                                        <p:attrNameLst>
                                          <p:attrName>ppt_h</p:attrName>
                                        </p:attrNameLst>
                                      </p:cBhvr>
                                      <p:tavLst>
                                        <p:tav tm="0">
                                          <p:val>
                                            <p:fltVal val="0"/>
                                          </p:val>
                                        </p:tav>
                                        <p:tav tm="100000">
                                          <p:val>
                                            <p:strVal val="#ppt_h"/>
                                          </p:val>
                                        </p:tav>
                                      </p:tavLst>
                                    </p:anim>
                                    <p:anim calcmode="lin" valueType="num">
                                      <p:cBhvr>
                                        <p:cTn id="33" dur="1000" fill="hold"/>
                                        <p:tgtEl>
                                          <p:spTgt spid="4"/>
                                        </p:tgtEl>
                                        <p:attrNameLst>
                                          <p:attrName>style.rotation</p:attrName>
                                        </p:attrNameLst>
                                      </p:cBhvr>
                                      <p:tavLst>
                                        <p:tav tm="0">
                                          <p:val>
                                            <p:fltVal val="90"/>
                                          </p:val>
                                        </p:tav>
                                        <p:tav tm="100000">
                                          <p:val>
                                            <p:fltVal val="0"/>
                                          </p:val>
                                        </p:tav>
                                      </p:tavLst>
                                    </p:anim>
                                    <p:animEffect transition="in" filter="fade">
                                      <p:cBhvr>
                                        <p:cTn id="34" dur="10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1000"/>
                                        <p:tgtEl>
                                          <p:spTgt spid="11"/>
                                        </p:tgtEl>
                                      </p:cBhvr>
                                    </p:animEffect>
                                    <p:anim calcmode="lin" valueType="num">
                                      <p:cBhvr>
                                        <p:cTn id="40" dur="1000" fill="hold"/>
                                        <p:tgtEl>
                                          <p:spTgt spid="11"/>
                                        </p:tgtEl>
                                        <p:attrNameLst>
                                          <p:attrName>ppt_x</p:attrName>
                                        </p:attrNameLst>
                                      </p:cBhvr>
                                      <p:tavLst>
                                        <p:tav tm="0">
                                          <p:val>
                                            <p:strVal val="#ppt_x"/>
                                          </p:val>
                                        </p:tav>
                                        <p:tav tm="100000">
                                          <p:val>
                                            <p:strVal val="#ppt_x"/>
                                          </p:val>
                                        </p:tav>
                                      </p:tavLst>
                                    </p:anim>
                                    <p:anim calcmode="lin" valueType="num">
                                      <p:cBhvr>
                                        <p:cTn id="4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5" presetClass="entr" presetSubtype="0" fill="hold" grpId="0"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2000"/>
                                        <p:tgtEl>
                                          <p:spTgt spid="5"/>
                                        </p:tgtEl>
                                      </p:cBhvr>
                                    </p:animEffect>
                                    <p:anim calcmode="lin" valueType="num">
                                      <p:cBhvr>
                                        <p:cTn id="47" dur="2000" fill="hold"/>
                                        <p:tgtEl>
                                          <p:spTgt spid="5"/>
                                        </p:tgtEl>
                                        <p:attrNameLst>
                                          <p:attrName>ppt_w</p:attrName>
                                        </p:attrNameLst>
                                      </p:cBhvr>
                                      <p:tavLst>
                                        <p:tav tm="0" fmla="#ppt_w*sin(2.5*pi*$)">
                                          <p:val>
                                            <p:fltVal val="0"/>
                                          </p:val>
                                        </p:tav>
                                        <p:tav tm="100000">
                                          <p:val>
                                            <p:fltVal val="1"/>
                                          </p:val>
                                        </p:tav>
                                      </p:tavLst>
                                    </p:anim>
                                    <p:anim calcmode="lin" valueType="num">
                                      <p:cBhvr>
                                        <p:cTn id="48"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57F1E4F-1CFF-5643-939E-217C01CDF565}" type="slidenum">
              <a:rPr lang="en-US" smtClean="0"/>
              <a:pPr/>
              <a:t>15</a:t>
            </a:fld>
            <a:endParaRPr lang="en-US" dirty="0"/>
          </a:p>
        </p:txBody>
      </p:sp>
      <p:sp>
        <p:nvSpPr>
          <p:cNvPr id="5" name="Rounded Rectangle 4"/>
          <p:cNvSpPr/>
          <p:nvPr/>
        </p:nvSpPr>
        <p:spPr>
          <a:xfrm>
            <a:off x="327805" y="325315"/>
            <a:ext cx="11654286" cy="11498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FF00"/>
                </a:solidFill>
                <a:latin typeface="Times New Roman" panose="02020603050405020304" pitchFamily="18" charset="0"/>
                <a:cs typeface="Times New Roman" panose="02020603050405020304" pitchFamily="18" charset="0"/>
              </a:rPr>
              <a:t>BÀI THƠ : ĐƯỜNG NÚI”  CỦA NGUYỄN ĐÌNH THI</a:t>
            </a:r>
            <a:endParaRPr lang="en-US" sz="3200">
              <a:solidFill>
                <a:srgbClr val="FFFF00"/>
              </a:solidFill>
              <a:latin typeface="Times New Roman" panose="02020603050405020304" pitchFamily="18" charset="0"/>
              <a:cs typeface="Times New Roman" panose="02020603050405020304" pitchFamily="18" charset="0"/>
            </a:endParaRPr>
          </a:p>
          <a:p>
            <a:pPr algn="ctr"/>
            <a:r>
              <a:rPr lang="en-US" sz="3200" b="1">
                <a:solidFill>
                  <a:srgbClr val="FFFF00"/>
                </a:solidFill>
                <a:latin typeface="Times New Roman" panose="02020603050405020304" pitchFamily="18" charset="0"/>
                <a:cs typeface="Times New Roman" panose="02020603050405020304" pitchFamily="18" charset="0"/>
              </a:rPr>
              <a:t>( VŨ QUẦN PHƯƠNG)</a:t>
            </a:r>
            <a:endParaRPr lang="en-US" sz="3200">
              <a:solidFill>
                <a:srgbClr val="FFFF00"/>
              </a:solidFill>
              <a:latin typeface="Times New Roman" panose="02020603050405020304" pitchFamily="18" charset="0"/>
              <a:cs typeface="Times New Roman" panose="02020603050405020304" pitchFamily="18" charset="0"/>
            </a:endParaRPr>
          </a:p>
        </p:txBody>
      </p:sp>
      <p:cxnSp>
        <p:nvCxnSpPr>
          <p:cNvPr id="7" name="Straight Arrow Connector 6">
            <a:extLst>
              <a:ext uri="{FF2B5EF4-FFF2-40B4-BE49-F238E27FC236}">
                <a16:creationId xmlns:a16="http://schemas.microsoft.com/office/drawing/2014/main" id="{EA278526-4C74-B970-5FA7-2D4F747F3840}"/>
              </a:ext>
            </a:extLst>
          </p:cNvPr>
          <p:cNvCxnSpPr>
            <a:cxnSpLocks/>
          </p:cNvCxnSpPr>
          <p:nvPr/>
        </p:nvCxnSpPr>
        <p:spPr>
          <a:xfrm>
            <a:off x="7168551" y="1561381"/>
            <a:ext cx="14764" cy="5296619"/>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85004" y="1742536"/>
            <a:ext cx="5287992" cy="2062103"/>
          </a:xfrm>
          <a:prstGeom prst="rect">
            <a:avLst/>
          </a:prstGeom>
          <a:noFill/>
        </p:spPr>
        <p:txBody>
          <a:bodyPr wrap="square" rtlCol="0">
            <a:spAutoFit/>
          </a:bodyPr>
          <a:lstStyle/>
          <a:p>
            <a:pPr marL="571500" indent="-571500">
              <a:buAutoNum type="romanUcPeriod"/>
            </a:pPr>
            <a:r>
              <a:rPr lang="en-US" sz="3200" b="1">
                <a:latin typeface="Times New Roman" panose="02020603050405020304" pitchFamily="18" charset="0"/>
                <a:cs typeface="Times New Roman" panose="02020603050405020304" pitchFamily="18" charset="0"/>
              </a:rPr>
              <a:t>ĐỌC VĂN BẢN</a:t>
            </a:r>
          </a:p>
          <a:p>
            <a:pPr marL="571500" indent="-571500">
              <a:buAutoNum type="romanUcPeriod"/>
            </a:pPr>
            <a:r>
              <a:rPr lang="en-US" sz="3200" b="1">
                <a:latin typeface="Times New Roman" panose="02020603050405020304" pitchFamily="18" charset="0"/>
                <a:cs typeface="Times New Roman" panose="02020603050405020304" pitchFamily="18" charset="0"/>
              </a:rPr>
              <a:t> KHÁM PHÁ VĂN BẢN</a:t>
            </a:r>
          </a:p>
          <a:p>
            <a:r>
              <a:rPr lang="en-US" sz="3200" b="1">
                <a:latin typeface="Times New Roman" panose="02020603050405020304" pitchFamily="18" charset="0"/>
                <a:cs typeface="Times New Roman" panose="02020603050405020304" pitchFamily="18" charset="0"/>
              </a:rPr>
              <a:t>1. Xác định luận điểm của văn bản </a:t>
            </a:r>
          </a:p>
        </p:txBody>
      </p:sp>
    </p:spTree>
    <p:extLst>
      <p:ext uri="{BB962C8B-B14F-4D97-AF65-F5344CB8AC3E}">
        <p14:creationId xmlns:p14="http://schemas.microsoft.com/office/powerpoint/2010/main" val="377739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57F1E4F-1CFF-5643-939E-217C01CDF565}" type="slidenum">
              <a:rPr lang="en-US" smtClean="0"/>
              <a:pPr/>
              <a:t>16</a:t>
            </a:fld>
            <a:endParaRPr lang="en-US" dirty="0"/>
          </a:p>
        </p:txBody>
      </p:sp>
      <p:sp>
        <p:nvSpPr>
          <p:cNvPr id="2" name="TextBox 1"/>
          <p:cNvSpPr txBox="1"/>
          <p:nvPr/>
        </p:nvSpPr>
        <p:spPr>
          <a:xfrm>
            <a:off x="1837426" y="414068"/>
            <a:ext cx="9238891" cy="1569660"/>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PHIẾU HỌC TẬP SỐ 2:</a:t>
            </a:r>
            <a:r>
              <a:rPr lang="en-US" sz="3200">
                <a:latin typeface="Times New Roman" panose="02020603050405020304" pitchFamily="18" charset="0"/>
                <a:cs typeface="Times New Roman" panose="02020603050405020304" pitchFamily="18" charset="0"/>
              </a:rPr>
              <a:t> </a:t>
            </a:r>
            <a:r>
              <a:rPr lang="vi-VN" sz="3200" b="1">
                <a:latin typeface="Times New Roman" panose="02020603050405020304" pitchFamily="18" charset="0"/>
                <a:cs typeface="Times New Roman" panose="02020603050405020304" pitchFamily="18" charset="0"/>
              </a:rPr>
              <a:t>Xác định luận điểm trong văn bản. </a:t>
            </a:r>
            <a:endParaRPr lang="en-US" sz="3200">
              <a:latin typeface="Times New Roman" panose="02020603050405020304" pitchFamily="18" charset="0"/>
              <a:cs typeface="Times New Roman" panose="02020603050405020304" pitchFamily="18" charset="0"/>
            </a:endParaRPr>
          </a:p>
          <a:p>
            <a:endParaRPr lang="en-US" sz="3200">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932408557"/>
              </p:ext>
            </p:extLst>
          </p:nvPr>
        </p:nvGraphicFramePr>
        <p:xfrm>
          <a:off x="870438" y="1546274"/>
          <a:ext cx="10858500" cy="2124202"/>
        </p:xfrm>
        <a:graphic>
          <a:graphicData uri="http://schemas.openxmlformats.org/drawingml/2006/table">
            <a:tbl>
              <a:tblPr firstRow="1" firstCol="1" bandRow="1">
                <a:tableStyleId>{5C22544A-7EE6-4342-B048-85BDC9FD1C3A}</a:tableStyleId>
              </a:tblPr>
              <a:tblGrid>
                <a:gridCol w="7759469">
                  <a:extLst>
                    <a:ext uri="{9D8B030D-6E8A-4147-A177-3AD203B41FA5}">
                      <a16:colId xmlns:a16="http://schemas.microsoft.com/office/drawing/2014/main" val="898447756"/>
                    </a:ext>
                  </a:extLst>
                </a:gridCol>
                <a:gridCol w="3099031">
                  <a:extLst>
                    <a:ext uri="{9D8B030D-6E8A-4147-A177-3AD203B41FA5}">
                      <a16:colId xmlns:a16="http://schemas.microsoft.com/office/drawing/2014/main" val="3057288632"/>
                    </a:ext>
                  </a:extLst>
                </a:gridCol>
              </a:tblGrid>
              <a:tr h="0">
                <a:tc>
                  <a:txBody>
                    <a:bodyPr/>
                    <a:lstStyle/>
                    <a:p>
                      <a:pPr algn="ctr">
                        <a:lnSpc>
                          <a:spcPct val="107000"/>
                        </a:lnSpc>
                        <a:spcAft>
                          <a:spcPts val="0"/>
                        </a:spcAft>
                      </a:pPr>
                      <a:r>
                        <a:rPr lang="en-US" sz="3200" kern="100">
                          <a:solidFill>
                            <a:schemeClr val="tx1"/>
                          </a:solidFill>
                          <a:effectLst/>
                          <a:latin typeface="Times New Roman" panose="02020603050405020304" pitchFamily="18" charset="0"/>
                          <a:cs typeface="Times New Roman" panose="02020603050405020304" pitchFamily="18" charset="0"/>
                        </a:rPr>
                        <a:t>Câu hỏi</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lnSpc>
                          <a:spcPct val="107000"/>
                        </a:lnSpc>
                        <a:spcAft>
                          <a:spcPts val="0"/>
                        </a:spcAft>
                      </a:pPr>
                      <a:r>
                        <a:rPr lang="en-US" sz="3200" kern="100">
                          <a:solidFill>
                            <a:schemeClr val="tx1"/>
                          </a:solidFill>
                          <a:effectLst/>
                          <a:latin typeface="Times New Roman" panose="02020603050405020304" pitchFamily="18" charset="0"/>
                          <a:cs typeface="Times New Roman" panose="02020603050405020304" pitchFamily="18" charset="0"/>
                        </a:rPr>
                        <a:t>Câu trả lời</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val="2542718309"/>
                  </a:ext>
                </a:extLst>
              </a:tr>
              <a:tr h="0">
                <a:tc>
                  <a:txBody>
                    <a:bodyPr/>
                    <a:lstStyle/>
                    <a:p>
                      <a:pPr marL="342900" lvl="0" indent="-342900" algn="just">
                        <a:lnSpc>
                          <a:spcPct val="115000"/>
                        </a:lnSpc>
                        <a:spcAft>
                          <a:spcPts val="0"/>
                        </a:spcAft>
                        <a:buFont typeface="+mj-lt"/>
                        <a:buAutoNum type="arabicPeriod"/>
                      </a:pPr>
                      <a:r>
                        <a:rPr lang="en-US" sz="3200" kern="100">
                          <a:solidFill>
                            <a:schemeClr val="tx1"/>
                          </a:solidFill>
                          <a:effectLst/>
                          <a:latin typeface="Times New Roman" panose="02020603050405020304" pitchFamily="18" charset="0"/>
                          <a:cs typeface="Times New Roman" panose="02020603050405020304" pitchFamily="18" charset="0"/>
                        </a:rPr>
                        <a:t>X</a:t>
                      </a:r>
                      <a:r>
                        <a:rPr lang="vi-VN" sz="3200" kern="100">
                          <a:solidFill>
                            <a:schemeClr val="tx1"/>
                          </a:solidFill>
                          <a:effectLst/>
                          <a:latin typeface="Times New Roman" panose="02020603050405020304" pitchFamily="18" charset="0"/>
                          <a:cs typeface="Times New Roman" panose="02020603050405020304" pitchFamily="18" charset="0"/>
                        </a:rPr>
                        <a:t>ác định câu văn nêu ra ý kiến</a:t>
                      </a:r>
                      <a:r>
                        <a:rPr lang="en-US" sz="3200" kern="100">
                          <a:solidFill>
                            <a:schemeClr val="tx1"/>
                          </a:solidFill>
                          <a:effectLst/>
                          <a:latin typeface="Times New Roman" panose="02020603050405020304" pitchFamily="18" charset="0"/>
                          <a:cs typeface="Times New Roman" panose="02020603050405020304" pitchFamily="18" charset="0"/>
                        </a:rPr>
                        <a:t>(</a:t>
                      </a:r>
                      <a:r>
                        <a:rPr lang="vi-VN" sz="3200" kern="100">
                          <a:solidFill>
                            <a:schemeClr val="tx1"/>
                          </a:solidFill>
                          <a:effectLst/>
                          <a:latin typeface="Times New Roman" panose="02020603050405020304" pitchFamily="18" charset="0"/>
                          <a:cs typeface="Times New Roman" panose="02020603050405020304" pitchFamily="18" charset="0"/>
                        </a:rPr>
                        <a:t> luận điểm</a:t>
                      </a:r>
                      <a:r>
                        <a:rPr lang="en-US" sz="3200" kern="100">
                          <a:solidFill>
                            <a:schemeClr val="tx1"/>
                          </a:solidFill>
                          <a:effectLst/>
                          <a:latin typeface="Times New Roman" panose="02020603050405020304" pitchFamily="18" charset="0"/>
                          <a:cs typeface="Times New Roman" panose="02020603050405020304" pitchFamily="18" charset="0"/>
                        </a:rPr>
                        <a:t>)</a:t>
                      </a:r>
                      <a:r>
                        <a:rPr lang="vi-VN" sz="3200" kern="100">
                          <a:solidFill>
                            <a:schemeClr val="tx1"/>
                          </a:solidFill>
                          <a:effectLst/>
                          <a:latin typeface="Times New Roman" panose="02020603050405020304" pitchFamily="18" charset="0"/>
                          <a:cs typeface="Times New Roman" panose="02020603050405020304" pitchFamily="18" charset="0"/>
                        </a:rPr>
                        <a:t> của người viết về bài thơ </a:t>
                      </a:r>
                      <a:r>
                        <a:rPr lang="en-US" sz="3200" kern="100">
                          <a:solidFill>
                            <a:schemeClr val="tx1"/>
                          </a:solidFill>
                          <a:effectLst/>
                          <a:latin typeface="Times New Roman" panose="02020603050405020304" pitchFamily="18" charset="0"/>
                          <a:cs typeface="Times New Roman" panose="02020603050405020304" pitchFamily="18" charset="0"/>
                        </a:rPr>
                        <a:t>“Đ</a:t>
                      </a:r>
                      <a:r>
                        <a:rPr lang="vi-VN" sz="3200" kern="100">
                          <a:solidFill>
                            <a:schemeClr val="tx1"/>
                          </a:solidFill>
                          <a:effectLst/>
                          <a:latin typeface="Times New Roman" panose="02020603050405020304" pitchFamily="18" charset="0"/>
                          <a:cs typeface="Times New Roman" panose="02020603050405020304" pitchFamily="18" charset="0"/>
                        </a:rPr>
                        <a:t>ường núi</a:t>
                      </a:r>
                      <a:r>
                        <a:rPr lang="en-US" sz="3200" kern="100">
                          <a:solidFill>
                            <a:schemeClr val="tx1"/>
                          </a:solidFill>
                          <a:effectLst/>
                          <a:latin typeface="Times New Roman" panose="02020603050405020304" pitchFamily="18" charset="0"/>
                          <a:cs typeface="Times New Roman" panose="02020603050405020304" pitchFamily="18" charset="0"/>
                        </a:rPr>
                        <a:t>”? E</a:t>
                      </a:r>
                      <a:r>
                        <a:rPr lang="vi-VN" sz="3200" kern="100">
                          <a:solidFill>
                            <a:schemeClr val="tx1"/>
                          </a:solidFill>
                          <a:effectLst/>
                          <a:latin typeface="Times New Roman" panose="02020603050405020304" pitchFamily="18" charset="0"/>
                          <a:cs typeface="Times New Roman" panose="02020603050405020304" pitchFamily="18" charset="0"/>
                        </a:rPr>
                        <a:t>m có nhận xét gì về ý kiến này</a:t>
                      </a:r>
                      <a:r>
                        <a:rPr lang="en-US" sz="3200" kern="100">
                          <a:solidFill>
                            <a:schemeClr val="tx1"/>
                          </a:solidFill>
                          <a:effectLst/>
                          <a:latin typeface="Times New Roman" panose="02020603050405020304" pitchFamily="18" charset="0"/>
                          <a:cs typeface="Times New Roman" panose="02020603050405020304" pitchFamily="18" charset="0"/>
                        </a:rPr>
                        <a:t>?</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just">
                        <a:lnSpc>
                          <a:spcPct val="107000"/>
                        </a:lnSpc>
                        <a:spcAft>
                          <a:spcPts val="0"/>
                        </a:spcAft>
                      </a:pPr>
                      <a:r>
                        <a:rPr lang="vi-VN" sz="3200" kern="100">
                          <a:solidFill>
                            <a:schemeClr val="tx1"/>
                          </a:solidFill>
                          <a:effectLst/>
                          <a:latin typeface="Times New Roman" panose="02020603050405020304" pitchFamily="18" charset="0"/>
                          <a:cs typeface="Times New Roman" panose="02020603050405020304" pitchFamily="18" charset="0"/>
                        </a:rPr>
                        <a:t> </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val="769629160"/>
                  </a:ext>
                </a:extLst>
              </a:tr>
            </a:tbl>
          </a:graphicData>
        </a:graphic>
      </p:graphicFrame>
    </p:spTree>
    <p:extLst>
      <p:ext uri="{BB962C8B-B14F-4D97-AF65-F5344CB8AC3E}">
        <p14:creationId xmlns:p14="http://schemas.microsoft.com/office/powerpoint/2010/main" val="29259779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57F1E4F-1CFF-5643-939E-217C01CDF565}" type="slidenum">
              <a:rPr lang="en-US" smtClean="0"/>
              <a:pPr/>
              <a:t>17</a:t>
            </a:fld>
            <a:endParaRPr lang="en-US" dirty="0"/>
          </a:p>
        </p:txBody>
      </p:sp>
      <p:sp>
        <p:nvSpPr>
          <p:cNvPr id="2" name="Rectangle: Rounded Corners 1">
            <a:extLst>
              <a:ext uri="{FF2B5EF4-FFF2-40B4-BE49-F238E27FC236}">
                <a16:creationId xmlns:a16="http://schemas.microsoft.com/office/drawing/2014/main" id="{1D70C005-B5CB-5CE0-DDAE-D2D0243A8FF4}"/>
              </a:ext>
            </a:extLst>
          </p:cNvPr>
          <p:cNvSpPr/>
          <p:nvPr/>
        </p:nvSpPr>
        <p:spPr>
          <a:xfrm>
            <a:off x="629265" y="884903"/>
            <a:ext cx="11139948" cy="207460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nSpc>
                <a:spcPct val="107000"/>
              </a:lnSpc>
              <a:spcAft>
                <a:spcPts val="800"/>
              </a:spcAft>
            </a:pPr>
            <a:r>
              <a:rPr lang="en-US" sz="32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3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nêu</a:t>
            </a:r>
            <a:r>
              <a:rPr lang="en-US" sz="3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luận</a:t>
            </a:r>
            <a:r>
              <a:rPr lang="en-US" sz="3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3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như</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bức</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tranh</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chấm</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phá</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vài</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nét</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chiều</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rừng</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tiết</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kiệm</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nét</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lẫn</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màu</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ấy</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lại</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thấy</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nổi</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rõ</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lên</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lòng</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đất</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đai</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thôn</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say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đắm</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viết</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4546384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57F1E4F-1CFF-5643-939E-217C01CDF565}" type="slidenum">
              <a:rPr lang="en-US" smtClean="0"/>
              <a:pPr/>
              <a:t>18</a:t>
            </a:fld>
            <a:endParaRPr lang="en-US" dirty="0"/>
          </a:p>
        </p:txBody>
      </p:sp>
      <p:sp>
        <p:nvSpPr>
          <p:cNvPr id="2" name="Rectangle: Rounded Corners 1">
            <a:extLst>
              <a:ext uri="{FF2B5EF4-FFF2-40B4-BE49-F238E27FC236}">
                <a16:creationId xmlns:a16="http://schemas.microsoft.com/office/drawing/2014/main" id="{B9E90991-A0CC-14F5-F7A8-0C8DDA67F5A8}"/>
              </a:ext>
            </a:extLst>
          </p:cNvPr>
          <p:cNvSpPr/>
          <p:nvPr/>
        </p:nvSpPr>
        <p:spPr>
          <a:xfrm>
            <a:off x="383459" y="412955"/>
            <a:ext cx="11276730" cy="279236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nSpc>
                <a:spcPct val="107000"/>
              </a:lnSpc>
              <a:spcAft>
                <a:spcPts val="800"/>
              </a:spcAft>
            </a:pPr>
            <a:r>
              <a:rPr lang="en-US" sz="32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Nhận</a:t>
            </a:r>
            <a:r>
              <a:rPr lang="en-US" sz="3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xét</a:t>
            </a:r>
            <a:r>
              <a:rPr lang="en-US" sz="3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khái</a:t>
            </a:r>
            <a:r>
              <a:rPr lang="en-US" sz="3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quát</a:t>
            </a:r>
            <a:r>
              <a:rPr lang="en-US" sz="3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làng</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trực</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tiếp</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qua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ngữ</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cụ</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mà</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nó</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ẩn</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chứa</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nhịp</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điệu</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nhà</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nhìn</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ngất</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ngây</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sương</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mây</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nghe</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rì</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rào</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tiếng</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suối</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Tức</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xúc</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qua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ảnh</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âm</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điệu</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p:txBody>
      </p:sp>
      <p:sp>
        <p:nvSpPr>
          <p:cNvPr id="3" name="Rectangle: Rounded Corners 2">
            <a:extLst>
              <a:ext uri="{FF2B5EF4-FFF2-40B4-BE49-F238E27FC236}">
                <a16:creationId xmlns:a16="http://schemas.microsoft.com/office/drawing/2014/main" id="{786B76B8-91AC-7F62-CE56-81E66B74807C}"/>
              </a:ext>
            </a:extLst>
          </p:cNvPr>
          <p:cNvSpPr/>
          <p:nvPr/>
        </p:nvSpPr>
        <p:spPr>
          <a:xfrm>
            <a:off x="1032387" y="5024284"/>
            <a:ext cx="2743200" cy="639097"/>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latin typeface="Times New Roman" panose="02020603050405020304" pitchFamily="18" charset="0"/>
                <a:cs typeface="Times New Roman" panose="02020603050405020304" pitchFamily="18" charset="0"/>
              </a:rPr>
              <a:t>Hình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ảnh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thơ</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189D072D-B6D8-BF8E-CCD0-F63D40B1FE1D}"/>
              </a:ext>
            </a:extLst>
          </p:cNvPr>
          <p:cNvSpPr/>
          <p:nvPr/>
        </p:nvSpPr>
        <p:spPr>
          <a:xfrm>
            <a:off x="4173794" y="5024283"/>
            <a:ext cx="2743200" cy="639097"/>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latin typeface="Times New Roman" panose="02020603050405020304" pitchFamily="18" charset="0"/>
                <a:cs typeface="Times New Roman" panose="02020603050405020304" pitchFamily="18" charset="0"/>
              </a:rPr>
              <a:t>Âm</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điệu</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thơ</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C2BD9E68-8B1F-E8A1-5230-AE0C3A8CCE28}"/>
              </a:ext>
            </a:extLst>
          </p:cNvPr>
          <p:cNvSpPr/>
          <p:nvPr/>
        </p:nvSpPr>
        <p:spPr>
          <a:xfrm>
            <a:off x="7472517" y="5019366"/>
            <a:ext cx="2743200" cy="639097"/>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latin typeface="Times New Roman" panose="02020603050405020304" pitchFamily="18" charset="0"/>
                <a:cs typeface="Times New Roman" panose="02020603050405020304" pitchFamily="18" charset="0"/>
              </a:rPr>
              <a:t>Cảm</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xúc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thơ</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7" name="Arrow: Down 6">
            <a:extLst>
              <a:ext uri="{FF2B5EF4-FFF2-40B4-BE49-F238E27FC236}">
                <a16:creationId xmlns:a16="http://schemas.microsoft.com/office/drawing/2014/main" id="{8AAE2743-84FE-4EEB-4951-31FFE5B97258}"/>
              </a:ext>
            </a:extLst>
          </p:cNvPr>
          <p:cNvSpPr/>
          <p:nvPr/>
        </p:nvSpPr>
        <p:spPr>
          <a:xfrm>
            <a:off x="2094271" y="3205317"/>
            <a:ext cx="757084" cy="18189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BB20D22E-30A6-C634-C898-D01ED38986C2}"/>
              </a:ext>
            </a:extLst>
          </p:cNvPr>
          <p:cNvSpPr/>
          <p:nvPr/>
        </p:nvSpPr>
        <p:spPr>
          <a:xfrm>
            <a:off x="8593394" y="3205316"/>
            <a:ext cx="757084" cy="18140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Down 8">
            <a:extLst>
              <a:ext uri="{FF2B5EF4-FFF2-40B4-BE49-F238E27FC236}">
                <a16:creationId xmlns:a16="http://schemas.microsoft.com/office/drawing/2014/main" id="{478596C8-8500-4130-2439-E88CDC29B596}"/>
              </a:ext>
            </a:extLst>
          </p:cNvPr>
          <p:cNvSpPr/>
          <p:nvPr/>
        </p:nvSpPr>
        <p:spPr>
          <a:xfrm>
            <a:off x="5098026" y="3200400"/>
            <a:ext cx="757084" cy="18140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7775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ircle(in)">
                                      <p:cBhvr>
                                        <p:cTn id="18" dur="2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randombar(horizontal)">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circle(in)">
                                      <p:cBhvr>
                                        <p:cTn id="3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57F1E4F-1CFF-5643-939E-217C01CDF565}" type="slidenum">
              <a:rPr lang="en-US" smtClean="0"/>
              <a:pPr/>
              <a:t>19</a:t>
            </a:fld>
            <a:endParaRPr lang="en-US" dirty="0"/>
          </a:p>
        </p:txBody>
      </p:sp>
      <p:sp>
        <p:nvSpPr>
          <p:cNvPr id="5" name="Rounded Rectangle 4"/>
          <p:cNvSpPr/>
          <p:nvPr/>
        </p:nvSpPr>
        <p:spPr>
          <a:xfrm>
            <a:off x="327805" y="325315"/>
            <a:ext cx="11654286" cy="11498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FF00"/>
                </a:solidFill>
                <a:latin typeface="Times New Roman" panose="02020603050405020304" pitchFamily="18" charset="0"/>
                <a:cs typeface="Times New Roman" panose="02020603050405020304" pitchFamily="18" charset="0"/>
              </a:rPr>
              <a:t>BÀI THƠ : ĐƯỜNG NÚI”  CỦA NGUYỄN ĐÌNH THI</a:t>
            </a:r>
            <a:endParaRPr lang="en-US" sz="3200">
              <a:solidFill>
                <a:srgbClr val="FFFF00"/>
              </a:solidFill>
              <a:latin typeface="Times New Roman" panose="02020603050405020304" pitchFamily="18" charset="0"/>
              <a:cs typeface="Times New Roman" panose="02020603050405020304" pitchFamily="18" charset="0"/>
            </a:endParaRPr>
          </a:p>
          <a:p>
            <a:pPr algn="ctr"/>
            <a:r>
              <a:rPr lang="en-US" sz="3200" b="1">
                <a:solidFill>
                  <a:srgbClr val="FFFF00"/>
                </a:solidFill>
                <a:latin typeface="Times New Roman" panose="02020603050405020304" pitchFamily="18" charset="0"/>
                <a:cs typeface="Times New Roman" panose="02020603050405020304" pitchFamily="18" charset="0"/>
              </a:rPr>
              <a:t>( VŨ QUẦN PHƯƠNG)</a:t>
            </a:r>
            <a:endParaRPr lang="en-US" sz="3200">
              <a:solidFill>
                <a:srgbClr val="FFFF00"/>
              </a:solidFill>
              <a:latin typeface="Times New Roman" panose="02020603050405020304" pitchFamily="18" charset="0"/>
              <a:cs typeface="Times New Roman" panose="02020603050405020304" pitchFamily="18" charset="0"/>
            </a:endParaRPr>
          </a:p>
        </p:txBody>
      </p:sp>
      <p:cxnSp>
        <p:nvCxnSpPr>
          <p:cNvPr id="7" name="Straight Arrow Connector 6">
            <a:extLst>
              <a:ext uri="{FF2B5EF4-FFF2-40B4-BE49-F238E27FC236}">
                <a16:creationId xmlns:a16="http://schemas.microsoft.com/office/drawing/2014/main" id="{EA278526-4C74-B970-5FA7-2D4F747F3840}"/>
              </a:ext>
            </a:extLst>
          </p:cNvPr>
          <p:cNvCxnSpPr>
            <a:cxnSpLocks/>
          </p:cNvCxnSpPr>
          <p:nvPr/>
        </p:nvCxnSpPr>
        <p:spPr>
          <a:xfrm>
            <a:off x="7168551" y="1561381"/>
            <a:ext cx="14764" cy="5296619"/>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85004" y="1742536"/>
            <a:ext cx="5287992" cy="2062103"/>
          </a:xfrm>
          <a:prstGeom prst="rect">
            <a:avLst/>
          </a:prstGeom>
          <a:noFill/>
        </p:spPr>
        <p:txBody>
          <a:bodyPr wrap="square" rtlCol="0">
            <a:spAutoFit/>
          </a:bodyPr>
          <a:lstStyle/>
          <a:p>
            <a:pPr marL="571500" indent="-571500">
              <a:buAutoNum type="romanUcPeriod"/>
            </a:pPr>
            <a:r>
              <a:rPr lang="en-US" sz="3200" b="1">
                <a:latin typeface="Times New Roman" panose="02020603050405020304" pitchFamily="18" charset="0"/>
                <a:cs typeface="Times New Roman" panose="02020603050405020304" pitchFamily="18" charset="0"/>
              </a:rPr>
              <a:t>ĐỌC VĂN BẢN</a:t>
            </a:r>
          </a:p>
          <a:p>
            <a:pPr marL="571500" indent="-571500">
              <a:buAutoNum type="romanUcPeriod"/>
            </a:pPr>
            <a:r>
              <a:rPr lang="en-US" sz="3200" b="1">
                <a:latin typeface="Times New Roman" panose="02020603050405020304" pitchFamily="18" charset="0"/>
                <a:cs typeface="Times New Roman" panose="02020603050405020304" pitchFamily="18" charset="0"/>
              </a:rPr>
              <a:t> KHÁM PHÁ VĂN BẢN</a:t>
            </a:r>
          </a:p>
          <a:p>
            <a:r>
              <a:rPr lang="en-US" sz="3200" b="1">
                <a:latin typeface="Times New Roman" panose="02020603050405020304" pitchFamily="18" charset="0"/>
                <a:cs typeface="Times New Roman" panose="02020603050405020304" pitchFamily="18" charset="0"/>
              </a:rPr>
              <a:t>1. Xác định luận điểm của văn bản </a:t>
            </a:r>
          </a:p>
        </p:txBody>
      </p:sp>
    </p:spTree>
    <p:extLst>
      <p:ext uri="{BB962C8B-B14F-4D97-AF65-F5344CB8AC3E}">
        <p14:creationId xmlns:p14="http://schemas.microsoft.com/office/powerpoint/2010/main" val="3142872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57F1E4F-1CFF-5643-939E-217C01CDF565}" type="slidenum">
              <a:rPr lang="en-US" smtClean="0"/>
              <a:pPr/>
              <a:t>2</a:t>
            </a:fld>
            <a:endParaRPr lang="en-US" dirty="0"/>
          </a:p>
        </p:txBody>
      </p:sp>
      <p:pic>
        <p:nvPicPr>
          <p:cNvPr id="8" name="Content Placeholder 5" descr="22858PICdbgea5Gz679dY_PIC2018.pn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163837" y="3804086"/>
            <a:ext cx="3200554" cy="3200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urved Down Ribbon 2"/>
          <p:cNvSpPr/>
          <p:nvPr/>
        </p:nvSpPr>
        <p:spPr>
          <a:xfrm>
            <a:off x="3765666" y="96544"/>
            <a:ext cx="6458989" cy="1154286"/>
          </a:xfrm>
          <a:prstGeom prst="ellipseRibbon">
            <a:avLst/>
          </a:prstGeom>
          <a:solidFill>
            <a:schemeClr val="accent2"/>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KHỞI ĐỘNG</a:t>
            </a:r>
          </a:p>
        </p:txBody>
      </p:sp>
      <p:pic>
        <p:nvPicPr>
          <p:cNvPr id="5" name="Picture 4"/>
          <p:cNvPicPr/>
          <p:nvPr/>
        </p:nvPicPr>
        <p:blipFill>
          <a:blip r:embed="rId4"/>
          <a:stretch>
            <a:fillRect/>
          </a:stretch>
        </p:blipFill>
        <p:spPr>
          <a:xfrm>
            <a:off x="7484471" y="1820271"/>
            <a:ext cx="3358731" cy="2113280"/>
          </a:xfrm>
          <a:prstGeom prst="rect">
            <a:avLst/>
          </a:prstGeom>
        </p:spPr>
      </p:pic>
      <p:sp>
        <p:nvSpPr>
          <p:cNvPr id="2" name="Rounded Rectangle 1"/>
          <p:cNvSpPr/>
          <p:nvPr/>
        </p:nvSpPr>
        <p:spPr>
          <a:xfrm>
            <a:off x="276045" y="1751162"/>
            <a:ext cx="7208426" cy="510683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dirty="0">
                <a:latin typeface="Times New Roman" panose="02020603050405020304" pitchFamily="18" charset="0"/>
                <a:cs typeface="Times New Roman" panose="02020603050405020304" pitchFamily="18" charset="0"/>
              </a:rPr>
              <a:t>Em </a:t>
            </a:r>
            <a:r>
              <a:rPr lang="en-US" sz="3200" dirty="0" err="1">
                <a:latin typeface="Times New Roman" panose="02020603050405020304" pitchFamily="18" charset="0"/>
                <a:cs typeface="Times New Roman" panose="02020603050405020304" pitchFamily="18" charset="0"/>
              </a:rPr>
              <a:t>đã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tỉnh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nước</a:t>
            </a:r>
            <a:r>
              <a:rPr lang="en-US" sz="3200" dirty="0">
                <a:latin typeface="Times New Roman" panose="02020603050405020304" pitchFamily="18" charset="0"/>
                <a:cs typeface="Times New Roman" panose="02020603050405020304" pitchFamily="18" charset="0"/>
              </a:rPr>
              <a:t> ta </a:t>
            </a:r>
            <a:r>
              <a:rPr lang="en-US" sz="3200" dirty="0" err="1">
                <a:latin typeface="Times New Roman" panose="02020603050405020304" pitchFamily="18" charset="0"/>
                <a:cs typeface="Times New Roman" panose="02020603050405020304" pitchFamily="18" charset="0"/>
              </a:rPr>
              <a:t>chưa</a:t>
            </a:r>
            <a:r>
              <a:rPr lang="en-US" sz="3200" dirty="0">
                <a:latin typeface="Times New Roman" panose="02020603050405020304" pitchFamily="18" charset="0"/>
                <a:cs typeface="Times New Roman" panose="02020603050405020304" pitchFamily="18" charset="0"/>
              </a:rPr>
              <a:t> ?</a:t>
            </a:r>
          </a:p>
          <a:p>
            <a:r>
              <a:rPr lang="en-US" sz="3200" dirty="0">
                <a:latin typeface="Times New Roman" panose="02020603050405020304" pitchFamily="18" charset="0"/>
                <a:cs typeface="Times New Roman" panose="02020603050405020304" pitchFamily="18" charset="0"/>
              </a:rPr>
              <a:t>................................................................</a:t>
            </a:r>
          </a:p>
          <a:p>
            <a:r>
              <a:rPr lang="en-US" sz="3200" dirty="0" err="1">
                <a:latin typeface="Times New Roman" panose="02020603050405020304" pitchFamily="18" charset="0"/>
                <a:cs typeface="Times New Roman" panose="02020603050405020304" pitchFamily="18" charset="0"/>
              </a:rPr>
              <a:t>Hãy</a:t>
            </a:r>
            <a:r>
              <a:rPr lang="en-US" sz="3200" dirty="0">
                <a:latin typeface="Times New Roman" panose="02020603050405020304" pitchFamily="18" charset="0"/>
                <a:cs typeface="Times New Roman" panose="02020603050405020304" pitchFamily="18" charset="0"/>
              </a:rPr>
              <a:t> chia </a:t>
            </a:r>
            <a:r>
              <a:rPr lang="en-US" sz="3200" dirty="0" err="1">
                <a:latin typeface="Times New Roman" panose="02020603050405020304" pitchFamily="18" charset="0"/>
                <a:cs typeface="Times New Roman" panose="02020603050405020304" pitchFamily="18" charset="0"/>
              </a:rPr>
              <a:t>sẻ</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vùng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tiếp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hoặc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xem</a:t>
            </a:r>
            <a:r>
              <a:rPr lang="en-US" sz="3200" dirty="0">
                <a:latin typeface="Times New Roman" panose="02020603050405020304" pitchFamily="18" charset="0"/>
                <a:cs typeface="Times New Roman" panose="02020603050405020304" pitchFamily="18" charset="0"/>
              </a:rPr>
              <a:t> qua </a:t>
            </a:r>
            <a:r>
              <a:rPr lang="en-US" sz="3200" dirty="0" err="1">
                <a:latin typeface="Times New Roman" panose="02020603050405020304" pitchFamily="18" charset="0"/>
                <a:cs typeface="Times New Roman" panose="02020603050405020304" pitchFamily="18" charset="0"/>
              </a:rPr>
              <a:t>tranh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ảnh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truyền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p>
          <a:p>
            <a:r>
              <a:rPr 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84846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57F1E4F-1CFF-5643-939E-217C01CDF565}" type="slidenum">
              <a:rPr lang="en-US" smtClean="0"/>
              <a:pPr/>
              <a:t>20</a:t>
            </a:fld>
            <a:endParaRPr lang="en-US" dirty="0"/>
          </a:p>
        </p:txBody>
      </p:sp>
      <p:sp>
        <p:nvSpPr>
          <p:cNvPr id="2" name="TextBox 1"/>
          <p:cNvSpPr txBox="1"/>
          <p:nvPr/>
        </p:nvSpPr>
        <p:spPr>
          <a:xfrm>
            <a:off x="1837426" y="414068"/>
            <a:ext cx="9238891" cy="1569660"/>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PHIẾU HỌC TẬP SỐ 2:</a:t>
            </a:r>
            <a:r>
              <a:rPr lang="en-US" sz="3200">
                <a:latin typeface="Times New Roman" panose="02020603050405020304" pitchFamily="18" charset="0"/>
                <a:cs typeface="Times New Roman" panose="02020603050405020304" pitchFamily="18" charset="0"/>
              </a:rPr>
              <a:t> </a:t>
            </a:r>
            <a:r>
              <a:rPr lang="vi-VN" sz="3200" b="1">
                <a:latin typeface="Times New Roman" panose="02020603050405020304" pitchFamily="18" charset="0"/>
                <a:cs typeface="Times New Roman" panose="02020603050405020304" pitchFamily="18" charset="0"/>
              </a:rPr>
              <a:t>Xác định hệ thống lý lẽ</a:t>
            </a:r>
            <a:r>
              <a:rPr lang="en-US" sz="3200" b="1">
                <a:latin typeface="Times New Roman" panose="02020603050405020304" pitchFamily="18" charset="0"/>
                <a:cs typeface="Times New Roman" panose="02020603050405020304" pitchFamily="18" charset="0"/>
              </a:rPr>
              <a:t>,</a:t>
            </a:r>
            <a:r>
              <a:rPr lang="vi-VN" sz="3200" b="1">
                <a:latin typeface="Times New Roman" panose="02020603050405020304" pitchFamily="18" charset="0"/>
                <a:cs typeface="Times New Roman" panose="02020603050405020304" pitchFamily="18" charset="0"/>
              </a:rPr>
              <a:t> bằng chứng trong văn bản. </a:t>
            </a:r>
            <a:endParaRPr lang="en-US" sz="3200">
              <a:latin typeface="Times New Roman" panose="02020603050405020304" pitchFamily="18" charset="0"/>
              <a:cs typeface="Times New Roman" panose="02020603050405020304" pitchFamily="18" charset="0"/>
            </a:endParaRPr>
          </a:p>
          <a:p>
            <a:endParaRPr lang="en-US" sz="3200">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806678474"/>
              </p:ext>
            </p:extLst>
          </p:nvPr>
        </p:nvGraphicFramePr>
        <p:xfrm>
          <a:off x="457200" y="1546274"/>
          <a:ext cx="11516264" cy="3761740"/>
        </p:xfrm>
        <a:graphic>
          <a:graphicData uri="http://schemas.openxmlformats.org/drawingml/2006/table">
            <a:tbl>
              <a:tblPr firstRow="1" firstCol="1" bandRow="1">
                <a:tableStyleId>{5C22544A-7EE6-4342-B048-85BDC9FD1C3A}</a:tableStyleId>
              </a:tblPr>
              <a:tblGrid>
                <a:gridCol w="8229506">
                  <a:extLst>
                    <a:ext uri="{9D8B030D-6E8A-4147-A177-3AD203B41FA5}">
                      <a16:colId xmlns:a16="http://schemas.microsoft.com/office/drawing/2014/main" val="898447756"/>
                    </a:ext>
                  </a:extLst>
                </a:gridCol>
                <a:gridCol w="3286758">
                  <a:extLst>
                    <a:ext uri="{9D8B030D-6E8A-4147-A177-3AD203B41FA5}">
                      <a16:colId xmlns:a16="http://schemas.microsoft.com/office/drawing/2014/main" val="3057288632"/>
                    </a:ext>
                  </a:extLst>
                </a:gridCol>
              </a:tblGrid>
              <a:tr h="0">
                <a:tc>
                  <a:txBody>
                    <a:bodyPr/>
                    <a:lstStyle/>
                    <a:p>
                      <a:pPr algn="ctr">
                        <a:lnSpc>
                          <a:spcPct val="107000"/>
                        </a:lnSpc>
                        <a:spcAft>
                          <a:spcPts val="0"/>
                        </a:spcAft>
                      </a:pPr>
                      <a:r>
                        <a:rPr lang="en-US" sz="3200" kern="100">
                          <a:solidFill>
                            <a:schemeClr val="tx1"/>
                          </a:solidFill>
                          <a:effectLst/>
                          <a:latin typeface="Times New Roman" panose="02020603050405020304" pitchFamily="18" charset="0"/>
                          <a:cs typeface="Times New Roman" panose="02020603050405020304" pitchFamily="18" charset="0"/>
                        </a:rPr>
                        <a:t>Câu hỏi</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lnSpc>
                          <a:spcPct val="107000"/>
                        </a:lnSpc>
                        <a:spcAft>
                          <a:spcPts val="0"/>
                        </a:spcAft>
                      </a:pPr>
                      <a:r>
                        <a:rPr lang="en-US" sz="3200" kern="100">
                          <a:solidFill>
                            <a:schemeClr val="tx1"/>
                          </a:solidFill>
                          <a:effectLst/>
                          <a:latin typeface="Times New Roman" panose="02020603050405020304" pitchFamily="18" charset="0"/>
                          <a:cs typeface="Times New Roman" panose="02020603050405020304" pitchFamily="18" charset="0"/>
                        </a:rPr>
                        <a:t>Câu trả lời</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val="2542718309"/>
                  </a:ext>
                </a:extLst>
              </a:tr>
              <a:tr h="0">
                <a:tc>
                  <a:txBody>
                    <a:bodyPr/>
                    <a:lstStyle/>
                    <a:p>
                      <a:pPr marL="0" lvl="0" indent="0" algn="just">
                        <a:lnSpc>
                          <a:spcPct val="115000"/>
                        </a:lnSpc>
                        <a:spcAft>
                          <a:spcPts val="0"/>
                        </a:spcAft>
                        <a:buFont typeface="+mj-lt"/>
                        <a:buNone/>
                      </a:pPr>
                      <a:r>
                        <a:rPr lang="en-US" sz="3200" kern="100" dirty="0">
                          <a:solidFill>
                            <a:schemeClr val="tx1"/>
                          </a:solidFill>
                          <a:effectLst/>
                          <a:latin typeface="Times New Roman" panose="02020603050405020304" pitchFamily="18" charset="0"/>
                          <a:cs typeface="Times New Roman" panose="02020603050405020304" pitchFamily="18" charset="0"/>
                        </a:rPr>
                        <a:t>2. C</a:t>
                      </a:r>
                      <a:r>
                        <a:rPr lang="vi-VN" sz="3200" kern="100" dirty="0">
                          <a:solidFill>
                            <a:schemeClr val="tx1"/>
                          </a:solidFill>
                          <a:effectLst/>
                          <a:latin typeface="Times New Roman" panose="02020603050405020304" pitchFamily="18" charset="0"/>
                          <a:cs typeface="Times New Roman" panose="02020603050405020304" pitchFamily="18" charset="0"/>
                        </a:rPr>
                        <a:t>hỉ ra các lý lẽ</a:t>
                      </a:r>
                      <a:r>
                        <a:rPr lang="en-US" sz="3200" kern="100" dirty="0">
                          <a:solidFill>
                            <a:schemeClr val="tx1"/>
                          </a:solidFill>
                          <a:effectLst/>
                          <a:latin typeface="Times New Roman" panose="02020603050405020304" pitchFamily="18" charset="0"/>
                          <a:cs typeface="Times New Roman" panose="02020603050405020304" pitchFamily="18" charset="0"/>
                        </a:rPr>
                        <a:t>,</a:t>
                      </a:r>
                      <a:r>
                        <a:rPr lang="vi-VN" sz="3200" kern="100" dirty="0">
                          <a:solidFill>
                            <a:schemeClr val="tx1"/>
                          </a:solidFill>
                          <a:effectLst/>
                          <a:latin typeface="Times New Roman" panose="02020603050405020304" pitchFamily="18" charset="0"/>
                          <a:cs typeface="Times New Roman" panose="02020603050405020304" pitchFamily="18" charset="0"/>
                        </a:rPr>
                        <a:t> bằng chứng được sử dụng để làm sáng tỏ các luận điểm của người viết</a:t>
                      </a:r>
                      <a:r>
                        <a:rPr lang="en-US" sz="3200" kern="100" dirty="0">
                          <a:solidFill>
                            <a:schemeClr val="tx1"/>
                          </a:solidFill>
                          <a:effectLst/>
                          <a:latin typeface="Times New Roman" panose="02020603050405020304" pitchFamily="18" charset="0"/>
                          <a:cs typeface="Times New Roman" panose="02020603050405020304" pitchFamily="18" charset="0"/>
                        </a:rPr>
                        <a:t> ? E</a:t>
                      </a:r>
                      <a:r>
                        <a:rPr lang="vi-VN" sz="3200" kern="100" dirty="0">
                          <a:solidFill>
                            <a:schemeClr val="tx1"/>
                          </a:solidFill>
                          <a:effectLst/>
                          <a:latin typeface="Times New Roman" panose="02020603050405020304" pitchFamily="18" charset="0"/>
                          <a:cs typeface="Times New Roman" panose="02020603050405020304" pitchFamily="18" charset="0"/>
                        </a:rPr>
                        <a:t>m có nhận xét gì về cách triển khai l</a:t>
                      </a:r>
                      <a:r>
                        <a:rPr lang="en-US" sz="3200" kern="100" dirty="0">
                          <a:solidFill>
                            <a:schemeClr val="tx1"/>
                          </a:solidFill>
                          <a:effectLst/>
                          <a:latin typeface="Times New Roman" panose="02020603050405020304" pitchFamily="18" charset="0"/>
                          <a:cs typeface="Times New Roman" panose="02020603050405020304" pitchFamily="18" charset="0"/>
                        </a:rPr>
                        <a:t>í</a:t>
                      </a:r>
                      <a:r>
                        <a:rPr lang="vi-VN" sz="3200" kern="100" dirty="0">
                          <a:solidFill>
                            <a:schemeClr val="tx1"/>
                          </a:solidFill>
                          <a:effectLst/>
                          <a:latin typeface="Times New Roman" panose="02020603050405020304" pitchFamily="18" charset="0"/>
                          <a:cs typeface="Times New Roman" panose="02020603050405020304" pitchFamily="18" charset="0"/>
                        </a:rPr>
                        <a:t> lẽ</a:t>
                      </a:r>
                      <a:r>
                        <a:rPr lang="en-US" sz="3200" kern="100" dirty="0">
                          <a:solidFill>
                            <a:schemeClr val="tx1"/>
                          </a:solidFill>
                          <a:effectLst/>
                          <a:latin typeface="Times New Roman" panose="02020603050405020304" pitchFamily="18" charset="0"/>
                          <a:cs typeface="Times New Roman" panose="02020603050405020304" pitchFamily="18" charset="0"/>
                        </a:rPr>
                        <a:t>,</a:t>
                      </a:r>
                      <a:r>
                        <a:rPr lang="vi-VN" sz="3200" kern="100" dirty="0">
                          <a:solidFill>
                            <a:schemeClr val="tx1"/>
                          </a:solidFill>
                          <a:effectLst/>
                          <a:latin typeface="Times New Roman" panose="02020603050405020304" pitchFamily="18" charset="0"/>
                          <a:cs typeface="Times New Roman" panose="02020603050405020304" pitchFamily="18" charset="0"/>
                        </a:rPr>
                        <a:t> bằng chứng trong phần </a:t>
                      </a:r>
                      <a:r>
                        <a:rPr lang="en-US" sz="3200" kern="100" dirty="0">
                          <a:solidFill>
                            <a:schemeClr val="tx1"/>
                          </a:solidFill>
                          <a:effectLst/>
                          <a:latin typeface="Times New Roman" panose="02020603050405020304" pitchFamily="18" charset="0"/>
                          <a:cs typeface="Times New Roman" panose="02020603050405020304" pitchFamily="18" charset="0"/>
                        </a:rPr>
                        <a:t>2</a:t>
                      </a:r>
                      <a:r>
                        <a:rPr lang="vi-VN" sz="3200" kern="100" dirty="0">
                          <a:solidFill>
                            <a:schemeClr val="tx1"/>
                          </a:solidFill>
                          <a:effectLst/>
                          <a:latin typeface="Times New Roman" panose="02020603050405020304" pitchFamily="18" charset="0"/>
                          <a:cs typeface="Times New Roman" panose="02020603050405020304" pitchFamily="18" charset="0"/>
                        </a:rPr>
                        <a:t> của văn bản</a:t>
                      </a:r>
                      <a:r>
                        <a:rPr lang="en-US" sz="3200" kern="100" dirty="0">
                          <a:solidFill>
                            <a:schemeClr val="tx1"/>
                          </a:solidFill>
                          <a:effectLst/>
                          <a:latin typeface="Times New Roman" panose="02020603050405020304" pitchFamily="18" charset="0"/>
                          <a:cs typeface="Times New Roman" panose="02020603050405020304" pitchFamily="18" charset="0"/>
                        </a:rPr>
                        <a:t> ?</a:t>
                      </a:r>
                      <a:endPar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just">
                        <a:lnSpc>
                          <a:spcPct val="107000"/>
                        </a:lnSpc>
                        <a:spcAft>
                          <a:spcPts val="0"/>
                        </a:spcAft>
                      </a:pPr>
                      <a:r>
                        <a:rPr lang="vi-VN" sz="3200" kern="100" dirty="0">
                          <a:solidFill>
                            <a:schemeClr val="tx1"/>
                          </a:solidFill>
                          <a:effectLst/>
                          <a:latin typeface="Times New Roman" panose="02020603050405020304" pitchFamily="18" charset="0"/>
                          <a:cs typeface="Times New Roman" panose="02020603050405020304" pitchFamily="18" charset="0"/>
                        </a:rPr>
                        <a:t> </a:t>
                      </a:r>
                      <a:endPar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val="3677430869"/>
                  </a:ext>
                </a:extLst>
              </a:tr>
              <a:tr h="0">
                <a:tc>
                  <a:txBody>
                    <a:bodyPr/>
                    <a:lstStyle/>
                    <a:p>
                      <a:pPr marL="0" lvl="0" indent="0" algn="just">
                        <a:lnSpc>
                          <a:spcPct val="115000"/>
                        </a:lnSpc>
                        <a:spcAft>
                          <a:spcPts val="0"/>
                        </a:spcAft>
                        <a:buFont typeface="+mj-lt"/>
                        <a:buNone/>
                      </a:pPr>
                      <a:r>
                        <a:rPr lang="en-US" sz="3200" kern="100" dirty="0">
                          <a:solidFill>
                            <a:schemeClr val="tx1"/>
                          </a:solidFill>
                          <a:effectLst/>
                          <a:latin typeface="Times New Roman" panose="02020603050405020304" pitchFamily="18" charset="0"/>
                          <a:cs typeface="Times New Roman" panose="02020603050405020304" pitchFamily="18" charset="0"/>
                        </a:rPr>
                        <a:t>3. Ở</a:t>
                      </a:r>
                      <a:r>
                        <a:rPr lang="vi-VN" sz="3200" kern="100" dirty="0">
                          <a:solidFill>
                            <a:schemeClr val="tx1"/>
                          </a:solidFill>
                          <a:effectLst/>
                          <a:latin typeface="Times New Roman" panose="02020603050405020304" pitchFamily="18" charset="0"/>
                          <a:cs typeface="Times New Roman" panose="02020603050405020304" pitchFamily="18" charset="0"/>
                        </a:rPr>
                        <a:t> phần cuối của văn bản</a:t>
                      </a:r>
                      <a:r>
                        <a:rPr lang="en-US" sz="3200" kern="100" dirty="0">
                          <a:solidFill>
                            <a:schemeClr val="tx1"/>
                          </a:solidFill>
                          <a:effectLst/>
                          <a:latin typeface="Times New Roman" panose="02020603050405020304" pitchFamily="18" charset="0"/>
                          <a:cs typeface="Times New Roman" panose="02020603050405020304" pitchFamily="18" charset="0"/>
                        </a:rPr>
                        <a:t>,</a:t>
                      </a:r>
                      <a:r>
                        <a:rPr lang="vi-VN" sz="3200" kern="100" dirty="0">
                          <a:solidFill>
                            <a:schemeClr val="tx1"/>
                          </a:solidFill>
                          <a:effectLst/>
                          <a:latin typeface="Times New Roman" panose="02020603050405020304" pitchFamily="18" charset="0"/>
                          <a:cs typeface="Times New Roman" panose="02020603050405020304" pitchFamily="18" charset="0"/>
                        </a:rPr>
                        <a:t> tác giả Vũ </a:t>
                      </a:r>
                      <a:r>
                        <a:rPr lang="en-US" sz="3200" kern="100" dirty="0">
                          <a:solidFill>
                            <a:schemeClr val="tx1"/>
                          </a:solidFill>
                          <a:effectLst/>
                          <a:latin typeface="Times New Roman" panose="02020603050405020304" pitchFamily="18" charset="0"/>
                          <a:cs typeface="Times New Roman" panose="02020603050405020304" pitchFamily="18" charset="0"/>
                        </a:rPr>
                        <a:t>Q</a:t>
                      </a:r>
                      <a:r>
                        <a:rPr lang="vi-VN" sz="3200" kern="100" dirty="0">
                          <a:solidFill>
                            <a:schemeClr val="tx1"/>
                          </a:solidFill>
                          <a:effectLst/>
                          <a:latin typeface="Times New Roman" panose="02020603050405020304" pitchFamily="18" charset="0"/>
                          <a:cs typeface="Times New Roman" panose="02020603050405020304" pitchFamily="18" charset="0"/>
                        </a:rPr>
                        <a:t>uần Phương đã khẳng định lại điều gì</a:t>
                      </a:r>
                      <a:r>
                        <a:rPr lang="en-US" sz="3200" kern="100" dirty="0">
                          <a:solidFill>
                            <a:schemeClr val="tx1"/>
                          </a:solidFill>
                          <a:effectLst/>
                          <a:latin typeface="Times New Roman" panose="02020603050405020304" pitchFamily="18" charset="0"/>
                          <a:cs typeface="Times New Roman" panose="02020603050405020304" pitchFamily="18" charset="0"/>
                        </a:rPr>
                        <a:t> ?</a:t>
                      </a:r>
                      <a:endPar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just">
                        <a:lnSpc>
                          <a:spcPct val="107000"/>
                        </a:lnSpc>
                        <a:spcAft>
                          <a:spcPts val="0"/>
                        </a:spcAft>
                      </a:pPr>
                      <a:r>
                        <a:rPr lang="vi-VN" sz="3200" kern="100" dirty="0">
                          <a:solidFill>
                            <a:schemeClr val="tx1"/>
                          </a:solidFill>
                          <a:effectLst/>
                          <a:latin typeface="Times New Roman" panose="02020603050405020304" pitchFamily="18" charset="0"/>
                          <a:cs typeface="Times New Roman" panose="02020603050405020304" pitchFamily="18" charset="0"/>
                        </a:rPr>
                        <a:t> </a:t>
                      </a:r>
                      <a:endPar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val="2583316393"/>
                  </a:ext>
                </a:extLst>
              </a:tr>
            </a:tbl>
          </a:graphicData>
        </a:graphic>
      </p:graphicFrame>
    </p:spTree>
    <p:extLst>
      <p:ext uri="{BB962C8B-B14F-4D97-AF65-F5344CB8AC3E}">
        <p14:creationId xmlns:p14="http://schemas.microsoft.com/office/powerpoint/2010/main" val="18025543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57F1E4F-1CFF-5643-939E-217C01CDF565}" type="slidenum">
              <a:rPr lang="en-US" smtClean="0"/>
              <a:pPr/>
              <a:t>21</a:t>
            </a:fld>
            <a:endParaRPr lang="en-US" dirty="0"/>
          </a:p>
        </p:txBody>
      </p:sp>
      <p:sp>
        <p:nvSpPr>
          <p:cNvPr id="2" name="Oval 1">
            <a:extLst>
              <a:ext uri="{FF2B5EF4-FFF2-40B4-BE49-F238E27FC236}">
                <a16:creationId xmlns:a16="http://schemas.microsoft.com/office/drawing/2014/main" id="{572163A4-019C-F22D-ECD9-C7F97696BF8B}"/>
              </a:ext>
            </a:extLst>
          </p:cNvPr>
          <p:cNvSpPr/>
          <p:nvPr/>
        </p:nvSpPr>
        <p:spPr>
          <a:xfrm>
            <a:off x="308689" y="462116"/>
            <a:ext cx="2005780" cy="220242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Lí</a:t>
            </a:r>
            <a:r>
              <a:rPr lang="en-US" sz="3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lẽ</a:t>
            </a:r>
            <a:r>
              <a:rPr lang="en-US" sz="3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1: </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B91D031B-DA59-B4C8-E4EF-168D246AD69A}"/>
              </a:ext>
            </a:extLst>
          </p:cNvPr>
          <p:cNvSpPr/>
          <p:nvPr/>
        </p:nvSpPr>
        <p:spPr>
          <a:xfrm>
            <a:off x="3165987" y="319548"/>
            <a:ext cx="8445910" cy="138143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nSpc>
                <a:spcPct val="107000"/>
              </a:lnSpc>
              <a:spcAft>
                <a:spcPts val="800"/>
              </a:spcAft>
            </a:pP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ảnh</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tiếng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reo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vui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lặng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thầm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giả</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reo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lời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nhưng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cảnh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sắc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reo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mắt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anh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p:txBody>
      </p:sp>
      <p:sp>
        <p:nvSpPr>
          <p:cNvPr id="4" name="Arrow: Right 3">
            <a:extLst>
              <a:ext uri="{FF2B5EF4-FFF2-40B4-BE49-F238E27FC236}">
                <a16:creationId xmlns:a16="http://schemas.microsoft.com/office/drawing/2014/main" id="{5E302FCA-8B89-F0F0-29C1-5C45718A617A}"/>
              </a:ext>
            </a:extLst>
          </p:cNvPr>
          <p:cNvSpPr/>
          <p:nvPr/>
        </p:nvSpPr>
        <p:spPr>
          <a:xfrm>
            <a:off x="2314469" y="852947"/>
            <a:ext cx="851518" cy="776749"/>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Down 4">
            <a:extLst>
              <a:ext uri="{FF2B5EF4-FFF2-40B4-BE49-F238E27FC236}">
                <a16:creationId xmlns:a16="http://schemas.microsoft.com/office/drawing/2014/main" id="{1358CFD5-780D-1FD1-BD3E-4BEDA2479BE0}"/>
              </a:ext>
            </a:extLst>
          </p:cNvPr>
          <p:cNvSpPr/>
          <p:nvPr/>
        </p:nvSpPr>
        <p:spPr>
          <a:xfrm>
            <a:off x="5638799" y="1742807"/>
            <a:ext cx="1111045" cy="5899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01F7362D-72C1-6CCA-C857-5D542896002D}"/>
              </a:ext>
            </a:extLst>
          </p:cNvPr>
          <p:cNvSpPr/>
          <p:nvPr/>
        </p:nvSpPr>
        <p:spPr>
          <a:xfrm>
            <a:off x="4149212" y="2347452"/>
            <a:ext cx="3460955" cy="65876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32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Bằng</a:t>
            </a:r>
            <a:r>
              <a:rPr lang="en-US" sz="3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chứng</a:t>
            </a:r>
            <a:r>
              <a:rPr lang="en-US" sz="3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1:</a:t>
            </a:r>
          </a:p>
        </p:txBody>
      </p:sp>
      <p:sp>
        <p:nvSpPr>
          <p:cNvPr id="9" name="Rectangle: Rounded Corners 8">
            <a:extLst>
              <a:ext uri="{FF2B5EF4-FFF2-40B4-BE49-F238E27FC236}">
                <a16:creationId xmlns:a16="http://schemas.microsoft.com/office/drawing/2014/main" id="{179E7A07-AA09-7961-2F76-2F92C5B2864B}"/>
              </a:ext>
            </a:extLst>
          </p:cNvPr>
          <p:cNvSpPr/>
          <p:nvPr/>
        </p:nvSpPr>
        <p:spPr>
          <a:xfrm>
            <a:off x="308689" y="3662516"/>
            <a:ext cx="4735259" cy="317582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nSpc>
                <a:spcPct val="107000"/>
              </a:lnSpc>
              <a:spcAft>
                <a:spcPts val="800"/>
              </a:spcAft>
            </a:pP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Bằng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chứng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trích</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dẫn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4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Ôi</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vạt</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ruộng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vàng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Chiều</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nay rung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rinh</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lúa</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ngả</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Dải</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áo</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chàm</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bay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múa</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Tiếng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ai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hát</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mương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a:t>
            </a:r>
          </a:p>
        </p:txBody>
      </p:sp>
      <p:sp>
        <p:nvSpPr>
          <p:cNvPr id="10" name="Rectangle: Rounded Corners 9">
            <a:extLst>
              <a:ext uri="{FF2B5EF4-FFF2-40B4-BE49-F238E27FC236}">
                <a16:creationId xmlns:a16="http://schemas.microsoft.com/office/drawing/2014/main" id="{23773282-5F57-DF3A-0B5B-BEF493E4B075}"/>
              </a:ext>
            </a:extLst>
          </p:cNvPr>
          <p:cNvSpPr/>
          <p:nvPr/>
        </p:nvSpPr>
        <p:spPr>
          <a:xfrm>
            <a:off x="5456903" y="3682180"/>
            <a:ext cx="6548284" cy="317582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nSpc>
                <a:spcPct val="107000"/>
              </a:lnSpc>
              <a:spcAft>
                <a:spcPts val="800"/>
              </a:spcAft>
            </a:pP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Bốn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tái</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ảnh</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thanh</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âm</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gợi</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lên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khung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cảnh</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bình</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yên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nơi</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rừng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chiều</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Nhưn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cái</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bình</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yên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lặng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lẽ</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chiều</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xuống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vẫn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nhìn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thấy</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chuyển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lúa</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“rung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rinh</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ngả</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áo</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chàm</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“bay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úa</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vẫn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nghe</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thấy</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thanh</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âm</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tiếng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hát</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nương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a:t>
            </a:r>
          </a:p>
        </p:txBody>
      </p:sp>
      <p:cxnSp>
        <p:nvCxnSpPr>
          <p:cNvPr id="11" name="Straight Arrow Connector 10">
            <a:extLst>
              <a:ext uri="{FF2B5EF4-FFF2-40B4-BE49-F238E27FC236}">
                <a16:creationId xmlns:a16="http://schemas.microsoft.com/office/drawing/2014/main" id="{8E8FB1BB-7BF4-54F4-80B2-5F54EAE43C76}"/>
              </a:ext>
            </a:extLst>
          </p:cNvPr>
          <p:cNvCxnSpPr>
            <a:cxnSpLocks/>
          </p:cNvCxnSpPr>
          <p:nvPr/>
        </p:nvCxnSpPr>
        <p:spPr>
          <a:xfrm flipH="1">
            <a:off x="2676318" y="3007461"/>
            <a:ext cx="3167015" cy="604646"/>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695D5215-8D16-E8A5-B6F2-25B1A7B89090}"/>
              </a:ext>
            </a:extLst>
          </p:cNvPr>
          <p:cNvCxnSpPr>
            <a:cxnSpLocks/>
            <a:stCxn id="8" idx="2"/>
          </p:cNvCxnSpPr>
          <p:nvPr/>
        </p:nvCxnSpPr>
        <p:spPr>
          <a:xfrm>
            <a:off x="5879690" y="3006213"/>
            <a:ext cx="2448235" cy="607142"/>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0200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circle(in)">
                                      <p:cBhvr>
                                        <p:cTn id="30" dur="20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circle(in)">
                                      <p:cBhvr>
                                        <p:cTn id="35" dur="20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randombar(horizontal)">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circle(in)">
                                      <p:cBhvr>
                                        <p:cTn id="5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8" grpId="0" animBg="1"/>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57F1E4F-1CFF-5643-939E-217C01CDF565}" type="slidenum">
              <a:rPr lang="en-US" smtClean="0"/>
              <a:pPr/>
              <a:t>22</a:t>
            </a:fld>
            <a:endParaRPr lang="en-US" dirty="0"/>
          </a:p>
        </p:txBody>
      </p:sp>
      <p:sp>
        <p:nvSpPr>
          <p:cNvPr id="2" name="Oval 1">
            <a:extLst>
              <a:ext uri="{FF2B5EF4-FFF2-40B4-BE49-F238E27FC236}">
                <a16:creationId xmlns:a16="http://schemas.microsoft.com/office/drawing/2014/main" id="{572163A4-019C-F22D-ECD9-C7F97696BF8B}"/>
              </a:ext>
            </a:extLst>
          </p:cNvPr>
          <p:cNvSpPr/>
          <p:nvPr/>
        </p:nvSpPr>
        <p:spPr>
          <a:xfrm>
            <a:off x="308689" y="462116"/>
            <a:ext cx="2005780" cy="220242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Lí</a:t>
            </a:r>
            <a:r>
              <a:rPr lang="en-US" sz="3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lẽ</a:t>
            </a:r>
            <a:r>
              <a:rPr lang="en-US" sz="3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2: </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B91D031B-DA59-B4C8-E4EF-168D246AD69A}"/>
              </a:ext>
            </a:extLst>
          </p:cNvPr>
          <p:cNvSpPr/>
          <p:nvPr/>
        </p:nvSpPr>
        <p:spPr>
          <a:xfrm>
            <a:off x="3165987" y="435077"/>
            <a:ext cx="8445910" cy="138143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b="1" dirty="0"/>
              <a:t> </a:t>
            </a:r>
            <a:r>
              <a:rPr lang="en-US" sz="2800" b="1" dirty="0"/>
              <a:t>“</a:t>
            </a:r>
            <a:r>
              <a:rPr lang="en-US" sz="2800" b="1" dirty="0" err="1">
                <a:latin typeface="Times New Roman" panose="02020603050405020304" pitchFamily="18" charset="0"/>
                <a:cs typeface="Times New Roman" panose="02020603050405020304" pitchFamily="18" charset="0"/>
              </a:rPr>
              <a:t>Âm</a:t>
            </a:r>
            <a:r>
              <a:rPr lang="en-US" sz="28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điệu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câu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thơ</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âm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điệu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nội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tâm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vần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bị</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bỏ</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rơi</a:t>
            </a:r>
            <a:r>
              <a:rPr lang="en-US" sz="3200" b="1" dirty="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p:sp>
        <p:nvSpPr>
          <p:cNvPr id="4" name="Arrow: Right 3">
            <a:extLst>
              <a:ext uri="{FF2B5EF4-FFF2-40B4-BE49-F238E27FC236}">
                <a16:creationId xmlns:a16="http://schemas.microsoft.com/office/drawing/2014/main" id="{5E302FCA-8B89-F0F0-29C1-5C45718A617A}"/>
              </a:ext>
            </a:extLst>
          </p:cNvPr>
          <p:cNvSpPr/>
          <p:nvPr/>
        </p:nvSpPr>
        <p:spPr>
          <a:xfrm>
            <a:off x="2314469" y="852947"/>
            <a:ext cx="851518" cy="776749"/>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Down 4">
            <a:extLst>
              <a:ext uri="{FF2B5EF4-FFF2-40B4-BE49-F238E27FC236}">
                <a16:creationId xmlns:a16="http://schemas.microsoft.com/office/drawing/2014/main" id="{1358CFD5-780D-1FD1-BD3E-4BEDA2479BE0}"/>
              </a:ext>
            </a:extLst>
          </p:cNvPr>
          <p:cNvSpPr/>
          <p:nvPr/>
        </p:nvSpPr>
        <p:spPr>
          <a:xfrm>
            <a:off x="5638799" y="1742807"/>
            <a:ext cx="1111045" cy="5899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01F7362D-72C1-6CCA-C857-5D542896002D}"/>
              </a:ext>
            </a:extLst>
          </p:cNvPr>
          <p:cNvSpPr/>
          <p:nvPr/>
        </p:nvSpPr>
        <p:spPr>
          <a:xfrm>
            <a:off x="4149212" y="2347452"/>
            <a:ext cx="3460955" cy="65876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32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Bằng</a:t>
            </a:r>
            <a:r>
              <a:rPr lang="en-US" sz="3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chứng</a:t>
            </a:r>
            <a:r>
              <a:rPr lang="en-US" sz="3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2:</a:t>
            </a:r>
          </a:p>
        </p:txBody>
      </p:sp>
      <p:sp>
        <p:nvSpPr>
          <p:cNvPr id="9" name="Rectangle: Rounded Corners 8">
            <a:extLst>
              <a:ext uri="{FF2B5EF4-FFF2-40B4-BE49-F238E27FC236}">
                <a16:creationId xmlns:a16="http://schemas.microsoft.com/office/drawing/2014/main" id="{179E7A07-AA09-7961-2F76-2F92C5B2864B}"/>
              </a:ext>
            </a:extLst>
          </p:cNvPr>
          <p:cNvSpPr/>
          <p:nvPr/>
        </p:nvSpPr>
        <p:spPr>
          <a:xfrm>
            <a:off x="308689" y="3662516"/>
            <a:ext cx="7055672" cy="317582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nSpc>
                <a:spcPct val="107000"/>
              </a:lnSpc>
              <a:spcAft>
                <a:spcPts val="800"/>
              </a:spcAft>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6 </a:t>
            </a:r>
            <a:r>
              <a:rPr lang="en-US" sz="2800" dirty="0" err="1">
                <a:latin typeface="Times New Roman" panose="02020603050405020304" pitchFamily="18" charset="0"/>
                <a:cs typeface="Times New Roman" panose="02020603050405020304" pitchFamily="18" charset="0"/>
              </a:rPr>
              <a:t>chữ</a:t>
            </a:r>
            <a:r>
              <a:rPr lang="en-US" sz="2800" dirty="0">
                <a:latin typeface="Times New Roman" panose="02020603050405020304" pitchFamily="18" charset="0"/>
                <a:cs typeface="Times New Roman" panose="02020603050405020304" pitchFamily="18" charset="0"/>
              </a:rPr>
              <a:t> xen </a:t>
            </a:r>
            <a:r>
              <a:rPr lang="en-US" sz="2800" dirty="0" err="1">
                <a:latin typeface="Times New Roman" panose="02020603050405020304" pitchFamily="18" charset="0"/>
                <a:cs typeface="Times New Roman" panose="02020603050405020304" pitchFamily="18" charset="0"/>
              </a:rPr>
              <a:t>giữa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5  </a:t>
            </a:r>
            <a:r>
              <a:rPr lang="en-US" sz="2800" dirty="0" err="1">
                <a:latin typeface="Times New Roman" panose="02020603050405020304" pitchFamily="18" charset="0"/>
                <a:cs typeface="Times New Roman" panose="02020603050405020304" pitchFamily="18" charset="0"/>
              </a:rPr>
              <a:t>chữ</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Bờ</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toả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ấm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a:t>
            </a:r>
          </a:p>
          <a:p>
            <a:pPr>
              <a:lnSpc>
                <a:spcPct val="107000"/>
              </a:lnSpc>
              <a:spcAft>
                <a:spcPts val="800"/>
              </a:spcAft>
            </a:pP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23773282-5F57-DF3A-0B5B-BEF493E4B075}"/>
              </a:ext>
            </a:extLst>
          </p:cNvPr>
          <p:cNvSpPr/>
          <p:nvPr/>
        </p:nvSpPr>
        <p:spPr>
          <a:xfrm>
            <a:off x="7610167" y="3682180"/>
            <a:ext cx="4395019" cy="317582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2800" dirty="0">
                <a:latin typeface="Times New Roman" panose="02020603050405020304" pitchFamily="18" charset="0"/>
                <a:cs typeface="Times New Roman" panose="02020603050405020304" pitchFamily="18" charset="0"/>
              </a:rPr>
              <a:t>Hai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kéo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dài</a:t>
            </a:r>
            <a:r>
              <a:rPr lang="en-US" sz="2800" dirty="0">
                <a:latin typeface="Times New Roman" panose="02020603050405020304" pitchFamily="18" charset="0"/>
                <a:cs typeface="Times New Roman" panose="02020603050405020304" pitchFamily="18" charset="0"/>
              </a:rPr>
              <a:t> 7 </a:t>
            </a:r>
            <a:r>
              <a:rPr lang="en-US" sz="2800" dirty="0" err="1">
                <a:latin typeface="Times New Roman" panose="02020603050405020304" pitchFamily="18" charset="0"/>
                <a:cs typeface="Times New Roman" panose="02020603050405020304" pitchFamily="18" charset="0"/>
              </a:rPr>
              <a: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trí</a:t>
            </a:r>
            <a:endParaRPr lang="en-US" sz="2800" dirty="0">
              <a:latin typeface="Times New Roman" panose="02020603050405020304" pitchFamily="18"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8E8FB1BB-7BF4-54F4-80B2-5F54EAE43C76}"/>
              </a:ext>
            </a:extLst>
          </p:cNvPr>
          <p:cNvCxnSpPr>
            <a:cxnSpLocks/>
          </p:cNvCxnSpPr>
          <p:nvPr/>
        </p:nvCxnSpPr>
        <p:spPr>
          <a:xfrm flipH="1">
            <a:off x="2676318" y="3007461"/>
            <a:ext cx="3167015" cy="604646"/>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695D5215-8D16-E8A5-B6F2-25B1A7B89090}"/>
              </a:ext>
            </a:extLst>
          </p:cNvPr>
          <p:cNvCxnSpPr>
            <a:cxnSpLocks/>
            <a:stCxn id="8" idx="2"/>
          </p:cNvCxnSpPr>
          <p:nvPr/>
        </p:nvCxnSpPr>
        <p:spPr>
          <a:xfrm>
            <a:off x="5879690" y="3006213"/>
            <a:ext cx="2448235" cy="607142"/>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3903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circle(in)">
                                      <p:cBhvr>
                                        <p:cTn id="30" dur="20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circle(in)">
                                      <p:cBhvr>
                                        <p:cTn id="35" dur="20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randombar(horizontal)">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circle(in)">
                                      <p:cBhvr>
                                        <p:cTn id="5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8" grpId="0" animBg="1"/>
      <p:bldP spid="9"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57F1E4F-1CFF-5643-939E-217C01CDF565}" type="slidenum">
              <a:rPr lang="en-US" smtClean="0"/>
              <a:pPr/>
              <a:t>23</a:t>
            </a:fld>
            <a:endParaRPr lang="en-US" dirty="0"/>
          </a:p>
        </p:txBody>
      </p:sp>
      <p:sp>
        <p:nvSpPr>
          <p:cNvPr id="2" name="Oval 1">
            <a:extLst>
              <a:ext uri="{FF2B5EF4-FFF2-40B4-BE49-F238E27FC236}">
                <a16:creationId xmlns:a16="http://schemas.microsoft.com/office/drawing/2014/main" id="{572163A4-019C-F22D-ECD9-C7F97696BF8B}"/>
              </a:ext>
            </a:extLst>
          </p:cNvPr>
          <p:cNvSpPr/>
          <p:nvPr/>
        </p:nvSpPr>
        <p:spPr>
          <a:xfrm>
            <a:off x="308689" y="462116"/>
            <a:ext cx="2005780" cy="220242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3200" b="1">
                <a:solidFill>
                  <a:schemeClr val="tx1"/>
                </a:solidFill>
                <a:latin typeface="Times New Roman" panose="02020603050405020304" pitchFamily="18" charset="0"/>
                <a:ea typeface="Calibri" panose="020F0502020204030204" pitchFamily="34" charset="0"/>
                <a:cs typeface="Times New Roman" panose="02020603050405020304" pitchFamily="18" charset="0"/>
              </a:rPr>
              <a:t>Bằng chứng 3:</a:t>
            </a:r>
            <a:endParaRPr lang="en-US" sz="3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B91D031B-DA59-B4C8-E4EF-168D246AD69A}"/>
              </a:ext>
            </a:extLst>
          </p:cNvPr>
          <p:cNvSpPr/>
          <p:nvPr/>
        </p:nvSpPr>
        <p:spPr>
          <a:xfrm>
            <a:off x="3165987" y="435077"/>
            <a:ext cx="5334465" cy="945149"/>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b="1"/>
              <a:t> </a:t>
            </a:r>
          </a:p>
          <a:p>
            <a:r>
              <a:rPr lang="en-US" sz="3200" b="1">
                <a:latin typeface="Times New Roman" panose="02020603050405020304" pitchFamily="18" charset="0"/>
                <a:cs typeface="Times New Roman" panose="02020603050405020304" pitchFamily="18" charset="0"/>
              </a:rPr>
              <a:t>Cảm </a:t>
            </a:r>
            <a:r>
              <a:rPr lang="en-US" sz="3200" b="1" dirty="0" err="1">
                <a:latin typeface="Times New Roman" panose="02020603050405020304" pitchFamily="18" charset="0"/>
                <a:cs typeface="Times New Roman" panose="02020603050405020304" pitchFamily="18" charset="0"/>
              </a:rPr>
              <a:t>xúc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thơ</a:t>
            </a:r>
            <a:r>
              <a:rPr lang="en-US" sz="3200" b="1" dirty="0">
                <a:latin typeface="Times New Roman" panose="02020603050405020304" pitchFamily="18" charset="0"/>
                <a:cs typeface="Times New Roman" panose="02020603050405020304" pitchFamily="18" charset="0"/>
              </a:rPr>
              <a:t> chi </a:t>
            </a:r>
            <a:r>
              <a:rPr lang="en-US" sz="3200" b="1" dirty="0" err="1">
                <a:latin typeface="Times New Roman" panose="02020603050405020304" pitchFamily="18" charset="0"/>
                <a:cs typeface="Times New Roman" panose="02020603050405020304" pitchFamily="18" charset="0"/>
              </a:rPr>
              <a:t>phối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tất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cả</a:t>
            </a:r>
            <a:r>
              <a:rPr lang="en-US" sz="3200" b="1"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p:txBody>
      </p:sp>
      <p:sp>
        <p:nvSpPr>
          <p:cNvPr id="4" name="Arrow: Right 3">
            <a:extLst>
              <a:ext uri="{FF2B5EF4-FFF2-40B4-BE49-F238E27FC236}">
                <a16:creationId xmlns:a16="http://schemas.microsoft.com/office/drawing/2014/main" id="{5E302FCA-8B89-F0F0-29C1-5C45718A617A}"/>
              </a:ext>
            </a:extLst>
          </p:cNvPr>
          <p:cNvSpPr/>
          <p:nvPr/>
        </p:nvSpPr>
        <p:spPr>
          <a:xfrm>
            <a:off x="2314469" y="635785"/>
            <a:ext cx="851518" cy="776749"/>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01F7362D-72C1-6CCA-C857-5D542896002D}"/>
              </a:ext>
            </a:extLst>
          </p:cNvPr>
          <p:cNvSpPr/>
          <p:nvPr/>
        </p:nvSpPr>
        <p:spPr>
          <a:xfrm>
            <a:off x="4321740" y="2009652"/>
            <a:ext cx="3460955" cy="65876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3200" b="1">
                <a:solidFill>
                  <a:schemeClr val="tx1"/>
                </a:solidFill>
                <a:latin typeface="Times New Roman" panose="02020603050405020304" pitchFamily="18" charset="0"/>
                <a:ea typeface="Calibri" panose="020F0502020204030204" pitchFamily="34" charset="0"/>
                <a:cs typeface="Times New Roman" panose="02020603050405020304" pitchFamily="18" charset="0"/>
              </a:rPr>
              <a:t>Lí lẽ 3: </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179E7A07-AA09-7961-2F76-2F92C5B2864B}"/>
              </a:ext>
            </a:extLst>
          </p:cNvPr>
          <p:cNvSpPr/>
          <p:nvPr/>
        </p:nvSpPr>
        <p:spPr>
          <a:xfrm>
            <a:off x="308689" y="3343340"/>
            <a:ext cx="6441155" cy="317582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2600">
                <a:effectLst/>
                <a:latin typeface="Times New Roman" panose="02020603050405020304" pitchFamily="18" charset="0"/>
                <a:ea typeface="Calibri" panose="020F0502020204030204" pitchFamily="34" charset="0"/>
                <a:cs typeface="Times New Roman" panose="02020603050405020304" pitchFamily="18" charset="0"/>
              </a:rPr>
              <a:t> </a:t>
            </a:r>
          </a:p>
          <a:p>
            <a:r>
              <a:rPr lang="en-US" sz="3200">
                <a:latin typeface="Times New Roman" panose="02020603050405020304" pitchFamily="18" charset="0"/>
                <a:cs typeface="Times New Roman" panose="02020603050405020304" pitchFamily="18" charset="0"/>
              </a:rPr>
              <a:t>Cảnh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vẽ</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bút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pháp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chấm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chỉ</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nét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vẽ</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tốc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chuyển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liền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chỉ</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tỏ</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xúc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thơ</a:t>
            </a:r>
            <a:r>
              <a:rPr lang="en-US" sz="3200" dirty="0">
                <a:latin typeface="Times New Roman" panose="02020603050405020304" pitchFamily="18" charset="0"/>
                <a:cs typeface="Times New Roman" panose="02020603050405020304" pitchFamily="18" charset="0"/>
              </a:rPr>
              <a:t>.</a:t>
            </a:r>
          </a:p>
          <a:p>
            <a:pPr>
              <a:lnSpc>
                <a:spcPct val="107000"/>
              </a:lnSpc>
              <a:spcAft>
                <a:spcPts val="800"/>
              </a:spcAft>
            </a:pP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23773282-5F57-DF3A-0B5B-BEF493E4B075}"/>
              </a:ext>
            </a:extLst>
          </p:cNvPr>
          <p:cNvSpPr/>
          <p:nvPr/>
        </p:nvSpPr>
        <p:spPr>
          <a:xfrm>
            <a:off x="6892413" y="3308834"/>
            <a:ext cx="5112773" cy="317582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3200" dirty="0" err="1">
                <a:latin typeface="Times New Roman" panose="02020603050405020304" pitchFamily="18" charset="0"/>
                <a:cs typeface="Times New Roman" panose="02020603050405020304" pitchFamily="18" charset="0"/>
              </a:rPr>
              <a:t>Cái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sắc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ẩn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sâu</a:t>
            </a:r>
            <a:r>
              <a:rPr lang="en-US" sz="3200" dirty="0">
                <a:latin typeface="Times New Roman" panose="02020603050405020304" pitchFamily="18" charset="0"/>
                <a:cs typeface="Times New Roman" panose="02020603050405020304" pitchFamily="18" charset="0"/>
              </a:rPr>
              <a:t> con </a:t>
            </a:r>
            <a:r>
              <a:rPr lang="en-US" sz="3200" dirty="0" err="1">
                <a:latin typeface="Times New Roman" panose="02020603050405020304" pitchFamily="18" charset="0"/>
                <a:cs typeface="Times New Roman" panose="02020603050405020304" pitchFamily="18" charset="0"/>
              </a:rPr>
              <a:t>chữ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xúc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yêu</a:t>
            </a:r>
            <a:r>
              <a:rPr lang="en-US" sz="3200" dirty="0">
                <a:latin typeface="Times New Roman" panose="02020603050405020304" pitchFamily="18" charset="0"/>
                <a:cs typeface="Times New Roman" panose="02020603050405020304" pitchFamily="18" charset="0"/>
              </a:rPr>
              <a:t> say </a:t>
            </a:r>
            <a:r>
              <a:rPr lang="en-US" sz="3200" dirty="0" err="1">
                <a:latin typeface="Times New Roman" panose="02020603050405020304" pitchFamily="18" charset="0"/>
                <a:cs typeface="Times New Roman" panose="02020603050405020304" pitchFamily="18" charset="0"/>
              </a:rPr>
              <a:t>đắm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sắc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rừng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núi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nước</a:t>
            </a:r>
            <a:r>
              <a:rPr lang="en-US" sz="3200" dirty="0">
                <a:latin typeface="Times New Roman" panose="02020603050405020304" pitchFamily="18" charset="0"/>
                <a:cs typeface="Times New Roman" panose="02020603050405020304" pitchFamily="18" charset="0"/>
              </a:rPr>
              <a:t> non </a:t>
            </a:r>
            <a:r>
              <a:rPr lang="en-US" sz="3200" dirty="0" err="1">
                <a:latin typeface="Times New Roman" panose="02020603050405020304" pitchFamily="18" charset="0"/>
                <a:cs typeface="Times New Roman" panose="02020603050405020304" pitchFamily="18" charset="0"/>
              </a:rPr>
              <a:t>mình</a:t>
            </a:r>
            <a:r>
              <a:rPr lang="en-US" sz="3200" dirty="0">
                <a:latin typeface="Times New Roman" panose="02020603050405020304" pitchFamily="18" charset="0"/>
                <a:cs typeface="Times New Roman" panose="02020603050405020304" pitchFamily="18" charset="0"/>
              </a:rPr>
              <a:t>.</a:t>
            </a:r>
          </a:p>
        </p:txBody>
      </p:sp>
      <p:cxnSp>
        <p:nvCxnSpPr>
          <p:cNvPr id="11" name="Straight Arrow Connector 10">
            <a:extLst>
              <a:ext uri="{FF2B5EF4-FFF2-40B4-BE49-F238E27FC236}">
                <a16:creationId xmlns:a16="http://schemas.microsoft.com/office/drawing/2014/main" id="{8E8FB1BB-7BF4-54F4-80B2-5F54EAE43C76}"/>
              </a:ext>
            </a:extLst>
          </p:cNvPr>
          <p:cNvCxnSpPr>
            <a:cxnSpLocks/>
          </p:cNvCxnSpPr>
          <p:nvPr/>
        </p:nvCxnSpPr>
        <p:spPr>
          <a:xfrm flipH="1">
            <a:off x="2885202" y="2690035"/>
            <a:ext cx="3167015" cy="604646"/>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695D5215-8D16-E8A5-B6F2-25B1A7B89090}"/>
              </a:ext>
            </a:extLst>
          </p:cNvPr>
          <p:cNvCxnSpPr>
            <a:cxnSpLocks/>
          </p:cNvCxnSpPr>
          <p:nvPr/>
        </p:nvCxnSpPr>
        <p:spPr>
          <a:xfrm>
            <a:off x="6052217" y="2703890"/>
            <a:ext cx="2448235" cy="607142"/>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9489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heel(1)">
                                      <p:cBhvr>
                                        <p:cTn id="26" dur="20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500"/>
                                        <p:tgtEl>
                                          <p:spTgt spid="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down)">
                                      <p:cBhvr>
                                        <p:cTn id="43" dur="500"/>
                                        <p:tgtEl>
                                          <p:spTgt spid="4"/>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randombar(horizontal)">
                                      <p:cBhvr>
                                        <p:cTn id="4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8" grpId="0" animBg="1"/>
      <p:bldP spid="9"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57F1E4F-1CFF-5643-939E-217C01CDF565}" type="slidenum">
              <a:rPr lang="en-US" smtClean="0"/>
              <a:pPr/>
              <a:t>24</a:t>
            </a:fld>
            <a:endParaRPr lang="en-US" dirty="0"/>
          </a:p>
        </p:txBody>
      </p:sp>
      <p:sp>
        <p:nvSpPr>
          <p:cNvPr id="2" name="Oval 1"/>
          <p:cNvSpPr/>
          <p:nvPr/>
        </p:nvSpPr>
        <p:spPr>
          <a:xfrm>
            <a:off x="3226777" y="175846"/>
            <a:ext cx="7271238" cy="611937"/>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Khẳng định lại luận điểm.</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3" name="Rounded Rectangle 2"/>
          <p:cNvSpPr/>
          <p:nvPr/>
        </p:nvSpPr>
        <p:spPr>
          <a:xfrm>
            <a:off x="312127" y="1767254"/>
            <a:ext cx="1433146" cy="22332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Times New Roman" panose="02020603050405020304" pitchFamily="18" charset="0"/>
                <a:cs typeface="Times New Roman" panose="02020603050405020304" pitchFamily="18" charset="0"/>
              </a:rPr>
              <a:t>Luận điểm</a:t>
            </a:r>
          </a:p>
        </p:txBody>
      </p:sp>
      <p:sp>
        <p:nvSpPr>
          <p:cNvPr id="4" name="Rounded Rectangle 3"/>
          <p:cNvSpPr/>
          <p:nvPr/>
        </p:nvSpPr>
        <p:spPr>
          <a:xfrm>
            <a:off x="2760786" y="1055077"/>
            <a:ext cx="9258300" cy="1960685"/>
          </a:xfrm>
          <a:prstGeom prst="roundRect">
            <a:avLst/>
          </a:prstGeom>
          <a:solidFill>
            <a:srgbClr val="FFC000"/>
          </a:solidFill>
        </p:spPr>
        <p:style>
          <a:lnRef idx="2">
            <a:schemeClr val="accent1"/>
          </a:lnRef>
          <a:fillRef idx="1">
            <a:schemeClr val="lt1"/>
          </a:fillRef>
          <a:effectRef idx="0">
            <a:schemeClr val="accent1"/>
          </a:effectRef>
          <a:fontRef idx="minor">
            <a:schemeClr val="dk1"/>
          </a:fontRef>
        </p:style>
        <p:txBody>
          <a:bodyPr rtlCol="0" anchor="ctr"/>
          <a:lstStyle/>
          <a:p>
            <a:r>
              <a:rPr lang="en-US" sz="3000">
                <a:solidFill>
                  <a:schemeClr val="tx1"/>
                </a:solidFill>
                <a:latin typeface="Times New Roman" panose="02020603050405020304" pitchFamily="18" charset="0"/>
                <a:cs typeface="Times New Roman" panose="02020603050405020304" pitchFamily="18" charset="0"/>
              </a:rPr>
              <a:t>Cái tài của Nguyễn đình Thi ở bài thơ này là tạo được một luôn không khí thân yêu, trong trẻo run rẩy phủ lấy phong cảnh”</a:t>
            </a:r>
          </a:p>
          <a:p>
            <a:r>
              <a:rPr lang="en-US" sz="3000">
                <a:solidFill>
                  <a:schemeClr val="tx1"/>
                </a:solidFill>
                <a:latin typeface="Times New Roman" panose="02020603050405020304" pitchFamily="18" charset="0"/>
                <a:cs typeface="Times New Roman" panose="02020603050405020304" pitchFamily="18" charset="0"/>
              </a:rPr>
              <a:t>=&gt; Khẳng định tài năng của nhà thơ. </a:t>
            </a:r>
          </a:p>
        </p:txBody>
      </p:sp>
      <p:sp>
        <p:nvSpPr>
          <p:cNvPr id="5" name="Rounded Rectangle 4"/>
          <p:cNvSpPr/>
          <p:nvPr/>
        </p:nvSpPr>
        <p:spPr>
          <a:xfrm>
            <a:off x="2760785" y="3182816"/>
            <a:ext cx="9258300" cy="1872762"/>
          </a:xfrm>
          <a:prstGeom prst="roundRect">
            <a:avLst/>
          </a:prstGeom>
          <a:solidFill>
            <a:srgbClr val="FFC000"/>
          </a:solidFill>
        </p:spPr>
        <p:style>
          <a:lnRef idx="2">
            <a:schemeClr val="dk1"/>
          </a:lnRef>
          <a:fillRef idx="1">
            <a:schemeClr val="lt1"/>
          </a:fillRef>
          <a:effectRef idx="0">
            <a:schemeClr val="dk1"/>
          </a:effectRef>
          <a:fontRef idx="minor">
            <a:schemeClr val="dk1"/>
          </a:fontRef>
        </p:style>
        <p:txBody>
          <a:bodyPr rtlCol="0" anchor="ctr"/>
          <a:lstStyle/>
          <a:p>
            <a:r>
              <a:rPr lang="en-US" sz="3000">
                <a:solidFill>
                  <a:schemeClr val="tx1"/>
                </a:solidFill>
                <a:latin typeface="Times New Roman" panose="02020603050405020304" pitchFamily="18" charset="0"/>
                <a:cs typeface="Times New Roman" panose="02020603050405020304" pitchFamily="18" charset="0"/>
              </a:rPr>
              <a:t>Phong cảnh bỗng mang vị tâm hồn tác giả. Đường vắng mà làng vui. Đi một mình mà lòng như ca hát”.</a:t>
            </a:r>
          </a:p>
          <a:p>
            <a:pPr lvl="0"/>
            <a:r>
              <a:rPr lang="en-US" sz="3000">
                <a:solidFill>
                  <a:schemeClr val="tx1"/>
                </a:solidFill>
                <a:latin typeface="Times New Roman" panose="02020603050405020304" pitchFamily="18" charset="0"/>
                <a:cs typeface="Times New Roman" panose="02020603050405020304" pitchFamily="18" charset="0"/>
              </a:rPr>
              <a:t> =&gt; Nêu bật nét độc đá,o thú vị của bài thơ </a:t>
            </a:r>
          </a:p>
        </p:txBody>
      </p:sp>
      <p:sp>
        <p:nvSpPr>
          <p:cNvPr id="7" name="TextBox 6"/>
          <p:cNvSpPr txBox="1"/>
          <p:nvPr/>
        </p:nvSpPr>
        <p:spPr>
          <a:xfrm>
            <a:off x="1028700" y="5503985"/>
            <a:ext cx="10840915" cy="10772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a:latin typeface="Times New Roman" panose="02020603050405020304" pitchFamily="18" charset="0"/>
                <a:cs typeface="Times New Roman" panose="02020603050405020304" pitchFamily="18" charset="0"/>
              </a:rPr>
              <a:t>Nhận định đã nêu khái quát và nâng cao luận điểm vốn đã được trình bày ở phần đầu bài viết.</a:t>
            </a:r>
          </a:p>
        </p:txBody>
      </p:sp>
      <p:cxnSp>
        <p:nvCxnSpPr>
          <p:cNvPr id="8" name="Straight Arrow Connector 7">
            <a:extLst>
              <a:ext uri="{FF2B5EF4-FFF2-40B4-BE49-F238E27FC236}">
                <a16:creationId xmlns:a16="http://schemas.microsoft.com/office/drawing/2014/main" id="{8E8FB1BB-7BF4-54F4-80B2-5F54EAE43C76}"/>
              </a:ext>
            </a:extLst>
          </p:cNvPr>
          <p:cNvCxnSpPr>
            <a:cxnSpLocks/>
            <a:stCxn id="3" idx="3"/>
          </p:cNvCxnSpPr>
          <p:nvPr/>
        </p:nvCxnSpPr>
        <p:spPr>
          <a:xfrm flipV="1">
            <a:off x="1745273" y="1890208"/>
            <a:ext cx="1015512" cy="993669"/>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8E8FB1BB-7BF4-54F4-80B2-5F54EAE43C76}"/>
              </a:ext>
            </a:extLst>
          </p:cNvPr>
          <p:cNvCxnSpPr>
            <a:cxnSpLocks/>
          </p:cNvCxnSpPr>
          <p:nvPr/>
        </p:nvCxnSpPr>
        <p:spPr>
          <a:xfrm>
            <a:off x="1745273" y="2883877"/>
            <a:ext cx="1015512" cy="1006651"/>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7233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1000" fill="hold"/>
                                        <p:tgtEl>
                                          <p:spTgt spid="5"/>
                                        </p:tgtEl>
                                        <p:attrNameLst>
                                          <p:attrName>ppt_w</p:attrName>
                                        </p:attrNameLst>
                                      </p:cBhvr>
                                      <p:tavLst>
                                        <p:tav tm="0">
                                          <p:val>
                                            <p:fltVal val="0"/>
                                          </p:val>
                                        </p:tav>
                                        <p:tav tm="100000">
                                          <p:val>
                                            <p:strVal val="#ppt_w"/>
                                          </p:val>
                                        </p:tav>
                                      </p:tavLst>
                                    </p:anim>
                                    <p:anim calcmode="lin" valueType="num">
                                      <p:cBhvr>
                                        <p:cTn id="36" dur="1000" fill="hold"/>
                                        <p:tgtEl>
                                          <p:spTgt spid="5"/>
                                        </p:tgtEl>
                                        <p:attrNameLst>
                                          <p:attrName>ppt_h</p:attrName>
                                        </p:attrNameLst>
                                      </p:cBhvr>
                                      <p:tavLst>
                                        <p:tav tm="0">
                                          <p:val>
                                            <p:fltVal val="0"/>
                                          </p:val>
                                        </p:tav>
                                        <p:tav tm="100000">
                                          <p:val>
                                            <p:strVal val="#ppt_h"/>
                                          </p:val>
                                        </p:tav>
                                      </p:tavLst>
                                    </p:anim>
                                    <p:anim calcmode="lin" valueType="num">
                                      <p:cBhvr>
                                        <p:cTn id="37" dur="1000" fill="hold"/>
                                        <p:tgtEl>
                                          <p:spTgt spid="5"/>
                                        </p:tgtEl>
                                        <p:attrNameLst>
                                          <p:attrName>style.rotation</p:attrName>
                                        </p:attrNameLst>
                                      </p:cBhvr>
                                      <p:tavLst>
                                        <p:tav tm="0">
                                          <p:val>
                                            <p:fltVal val="90"/>
                                          </p:val>
                                        </p:tav>
                                        <p:tav tm="100000">
                                          <p:val>
                                            <p:fltVal val="0"/>
                                          </p:val>
                                        </p:tav>
                                      </p:tavLst>
                                    </p:anim>
                                    <p:animEffect transition="in" filter="fade">
                                      <p:cBhvr>
                                        <p:cTn id="38" dur="10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57F1E4F-1CFF-5643-939E-217C01CDF565}" type="slidenum">
              <a:rPr lang="en-US" smtClean="0"/>
              <a:pPr/>
              <a:t>25</a:t>
            </a:fld>
            <a:endParaRPr lang="en-US" dirty="0"/>
          </a:p>
        </p:txBody>
      </p:sp>
      <p:sp>
        <p:nvSpPr>
          <p:cNvPr id="3" name="Oval 2"/>
          <p:cNvSpPr/>
          <p:nvPr/>
        </p:nvSpPr>
        <p:spPr>
          <a:xfrm>
            <a:off x="3226777" y="175846"/>
            <a:ext cx="7271238" cy="611937"/>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Khẳng định lại luận điểm.</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2" name="Rounded Rectangle 1"/>
          <p:cNvSpPr/>
          <p:nvPr/>
        </p:nvSpPr>
        <p:spPr>
          <a:xfrm>
            <a:off x="2277208" y="1670537"/>
            <a:ext cx="9680330" cy="463354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Lí lẽ</a:t>
            </a:r>
            <a:r>
              <a:rPr lang="en-US" sz="3200" b="1">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của người viết đều xuất phát từ việc cảm nhận, phân tích những nét đặc sắc trong nội dung, nghệ thuật của tác phẩm. Những lý lẽ ấy vừa chính xác, vừa sắc bén, nêu bật được cái hay, cái đẹp, cái độc đáo của bài thơ. Chỉ qua hai phương diện hình thức là âm điệu và hình ảnh thơ,  người viết đã khám phá ra nội dung cảm xúc mà tác giả gửi gắm trong bài thơ và chỉ rõ nét độc đáo trong bút pháp tả cảnh, tả tình của bài thơ.</a:t>
            </a:r>
          </a:p>
        </p:txBody>
      </p:sp>
      <p:sp>
        <p:nvSpPr>
          <p:cNvPr id="4" name="Rounded Rectangle 3"/>
          <p:cNvSpPr/>
          <p:nvPr/>
        </p:nvSpPr>
        <p:spPr>
          <a:xfrm>
            <a:off x="826477" y="2751992"/>
            <a:ext cx="1485901" cy="12573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Lí lẽ:</a:t>
            </a:r>
            <a:endParaRPr lang="en-US" sz="3200">
              <a:solidFill>
                <a:schemeClr val="tx1"/>
              </a:solidFill>
            </a:endParaRPr>
          </a:p>
        </p:txBody>
      </p:sp>
    </p:spTree>
    <p:extLst>
      <p:ext uri="{BB962C8B-B14F-4D97-AF65-F5344CB8AC3E}">
        <p14:creationId xmlns:p14="http://schemas.microsoft.com/office/powerpoint/2010/main" val="667354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57F1E4F-1CFF-5643-939E-217C01CDF565}" type="slidenum">
              <a:rPr lang="en-US" smtClean="0"/>
              <a:pPr/>
              <a:t>26</a:t>
            </a:fld>
            <a:endParaRPr lang="en-US" dirty="0"/>
          </a:p>
        </p:txBody>
      </p:sp>
      <p:sp>
        <p:nvSpPr>
          <p:cNvPr id="3" name="Oval 2"/>
          <p:cNvSpPr/>
          <p:nvPr/>
        </p:nvSpPr>
        <p:spPr>
          <a:xfrm>
            <a:off x="3226777" y="175846"/>
            <a:ext cx="7271238" cy="611937"/>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Khẳng định lại luận điểm.</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2" name="Rounded Rectangle 1"/>
          <p:cNvSpPr/>
          <p:nvPr/>
        </p:nvSpPr>
        <p:spPr>
          <a:xfrm>
            <a:off x="2277208" y="1327638"/>
            <a:ext cx="9680330" cy="199585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bằng chứng đều là những câu thơ tiêu biểu trong bài thơ. Người viết đã lựa chọn những câu thơ phù hợp với lí lẽ, lại có sự phân tích thơ ngắn gọn, sâu sắc để làm rõ cho các lí lẽ. </a:t>
            </a:r>
          </a:p>
        </p:txBody>
      </p:sp>
      <p:sp>
        <p:nvSpPr>
          <p:cNvPr id="4" name="Rounded Rectangle 3"/>
          <p:cNvSpPr/>
          <p:nvPr/>
        </p:nvSpPr>
        <p:spPr>
          <a:xfrm>
            <a:off x="342899" y="1696914"/>
            <a:ext cx="1934309" cy="12573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Bằng chứng:</a:t>
            </a:r>
            <a:endParaRPr lang="en-US" sz="3200">
              <a:solidFill>
                <a:schemeClr val="tx1"/>
              </a:solidFill>
            </a:endParaRPr>
          </a:p>
        </p:txBody>
      </p:sp>
      <p:sp>
        <p:nvSpPr>
          <p:cNvPr id="7" name="Rounded Rectangle 6"/>
          <p:cNvSpPr/>
          <p:nvPr/>
        </p:nvSpPr>
        <p:spPr>
          <a:xfrm>
            <a:off x="342898" y="4012221"/>
            <a:ext cx="2189286" cy="12573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Cách sắp xếp</a:t>
            </a:r>
            <a:r>
              <a:rPr lang="en-US" sz="3200">
                <a:solidFill>
                  <a:schemeClr val="tx1"/>
                </a:solidFill>
                <a:latin typeface="Times New Roman" panose="02020603050405020304" pitchFamily="18" charset="0"/>
                <a:cs typeface="Times New Roman" panose="02020603050405020304" pitchFamily="18" charset="0"/>
              </a:rPr>
              <a:t>: </a:t>
            </a:r>
          </a:p>
        </p:txBody>
      </p:sp>
      <p:sp>
        <p:nvSpPr>
          <p:cNvPr id="8" name="Rounded Rectangle 7"/>
          <p:cNvSpPr/>
          <p:nvPr/>
        </p:nvSpPr>
        <p:spPr>
          <a:xfrm>
            <a:off x="2532184" y="3748453"/>
            <a:ext cx="9398977" cy="199585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Cách trình bày, sắp xếp các lí lẽ, bằng chứng rất logic, mạch lạc. Giữa các phần có sự chuyển ý linh hoạt, tự nhiên. Lời bình ngắn gọn, khúc chiết.</a:t>
            </a:r>
          </a:p>
        </p:txBody>
      </p:sp>
    </p:spTree>
    <p:extLst>
      <p:ext uri="{BB962C8B-B14F-4D97-AF65-F5344CB8AC3E}">
        <p14:creationId xmlns:p14="http://schemas.microsoft.com/office/powerpoint/2010/main" val="233133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4" grpId="0" animBg="1"/>
      <p:bldP spid="7"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57F1E4F-1CFF-5643-939E-217C01CDF565}" type="slidenum">
              <a:rPr lang="en-US" smtClean="0"/>
              <a:pPr/>
              <a:t>27</a:t>
            </a:fld>
            <a:endParaRPr lang="en-US" dirty="0"/>
          </a:p>
        </p:txBody>
      </p:sp>
      <p:sp>
        <p:nvSpPr>
          <p:cNvPr id="2" name="Cloud Callout 1"/>
          <p:cNvSpPr/>
          <p:nvPr/>
        </p:nvSpPr>
        <p:spPr>
          <a:xfrm>
            <a:off x="677009" y="787781"/>
            <a:ext cx="8062546" cy="4329341"/>
          </a:xfrm>
          <a:prstGeom prst="cloud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a:solidFill>
                  <a:schemeClr val="tx1"/>
                </a:solidFill>
                <a:latin typeface="Times New Roman" panose="02020603050405020304" pitchFamily="18" charset="0"/>
                <a:cs typeface="Times New Roman" panose="02020603050405020304" pitchFamily="18" charset="0"/>
              </a:rPr>
              <a:t>Tác giả Vũ </a:t>
            </a:r>
            <a:r>
              <a:rPr lang="en-US" sz="3200">
                <a:solidFill>
                  <a:schemeClr val="tx1"/>
                </a:solidFill>
                <a:latin typeface="Times New Roman" panose="02020603050405020304" pitchFamily="18" charset="0"/>
                <a:cs typeface="Times New Roman" panose="02020603050405020304" pitchFamily="18" charset="0"/>
              </a:rPr>
              <a:t>Q</a:t>
            </a:r>
            <a:r>
              <a:rPr lang="vi-VN" sz="3200">
                <a:solidFill>
                  <a:schemeClr val="tx1"/>
                </a:solidFill>
                <a:latin typeface="Times New Roman" panose="02020603050405020304" pitchFamily="18" charset="0"/>
                <a:cs typeface="Times New Roman" panose="02020603050405020304" pitchFamily="18" charset="0"/>
              </a:rPr>
              <a:t>uần Phương đã thể hiện sự đồng cảm của mình với bài th</a:t>
            </a:r>
            <a:r>
              <a:rPr lang="en-US" sz="3200">
                <a:solidFill>
                  <a:schemeClr val="tx1"/>
                </a:solidFill>
                <a:latin typeface="Times New Roman" panose="02020603050405020304" pitchFamily="18" charset="0"/>
                <a:cs typeface="Times New Roman" panose="02020603050405020304" pitchFamily="18" charset="0"/>
              </a:rPr>
              <a:t>ơ “ Đường núi”</a:t>
            </a:r>
            <a:r>
              <a:rPr lang="vi-VN" sz="3200">
                <a:solidFill>
                  <a:schemeClr val="tx1"/>
                </a:solidFill>
                <a:latin typeface="Times New Roman" panose="02020603050405020304" pitchFamily="18" charset="0"/>
                <a:cs typeface="Times New Roman" panose="02020603050405020304" pitchFamily="18" charset="0"/>
              </a:rPr>
              <a:t> như thế nào</a:t>
            </a:r>
            <a:r>
              <a:rPr lang="en-US" sz="3200">
                <a:solidFill>
                  <a:schemeClr val="tx1"/>
                </a:solidFill>
                <a:latin typeface="Times New Roman" panose="02020603050405020304" pitchFamily="18" charset="0"/>
                <a:cs typeface="Times New Roman" panose="02020603050405020304" pitchFamily="18" charset="0"/>
              </a:rPr>
              <a:t>? T</a:t>
            </a:r>
            <a:r>
              <a:rPr lang="vi-VN" sz="3200">
                <a:solidFill>
                  <a:schemeClr val="tx1"/>
                </a:solidFill>
                <a:latin typeface="Times New Roman" panose="02020603050405020304" pitchFamily="18" charset="0"/>
                <a:cs typeface="Times New Roman" panose="02020603050405020304" pitchFamily="18" charset="0"/>
              </a:rPr>
              <a:t>heo em</a:t>
            </a:r>
            <a:r>
              <a:rPr lang="en-US" sz="3200">
                <a:solidFill>
                  <a:schemeClr val="tx1"/>
                </a:solidFill>
                <a:latin typeface="Times New Roman" panose="02020603050405020304" pitchFamily="18" charset="0"/>
                <a:cs typeface="Times New Roman" panose="02020603050405020304" pitchFamily="18" charset="0"/>
              </a:rPr>
              <a:t>,</a:t>
            </a:r>
            <a:r>
              <a:rPr lang="vi-VN" sz="3200">
                <a:solidFill>
                  <a:schemeClr val="tx1"/>
                </a:solidFill>
                <a:latin typeface="Times New Roman" panose="02020603050405020304" pitchFamily="18" charset="0"/>
                <a:cs typeface="Times New Roman" panose="02020603050405020304" pitchFamily="18" charset="0"/>
              </a:rPr>
              <a:t> sự đồng cảm này có ý nghĩa gì</a:t>
            </a:r>
            <a:r>
              <a:rPr lang="en-US" sz="3200">
                <a:solidFill>
                  <a:schemeClr val="tx1"/>
                </a:solidFill>
                <a:latin typeface="Times New Roman" panose="02020603050405020304" pitchFamily="18" charset="0"/>
                <a:cs typeface="Times New Roman" panose="02020603050405020304" pitchFamily="18" charset="0"/>
              </a:rPr>
              <a:t>?</a:t>
            </a:r>
          </a:p>
        </p:txBody>
      </p:sp>
      <p:pic>
        <p:nvPicPr>
          <p:cNvPr id="4" name="Content Placeholder 5" descr="22858PICdbgea5Gz679dY_PIC2018.pn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991446" y="2705081"/>
            <a:ext cx="3200554" cy="3200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65503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57F1E4F-1CFF-5643-939E-217C01CDF565}" type="slidenum">
              <a:rPr lang="en-US" smtClean="0"/>
              <a:pPr/>
              <a:t>28</a:t>
            </a:fld>
            <a:endParaRPr lang="en-US" dirty="0"/>
          </a:p>
        </p:txBody>
      </p:sp>
      <p:sp>
        <p:nvSpPr>
          <p:cNvPr id="2" name="Rounded Rectangle 1"/>
          <p:cNvSpPr/>
          <p:nvPr/>
        </p:nvSpPr>
        <p:spPr>
          <a:xfrm>
            <a:off x="290146" y="940778"/>
            <a:ext cx="1600200" cy="528888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b="1">
                <a:latin typeface="Times New Roman" panose="02020603050405020304" pitchFamily="18" charset="0"/>
                <a:cs typeface="Times New Roman" panose="02020603050405020304" pitchFamily="18" charset="0"/>
              </a:rPr>
              <a:t>Biểu hiện của sự đồng cảm từ người bình thơ:</a:t>
            </a:r>
            <a:endParaRPr lang="en-US" sz="3200">
              <a:latin typeface="Times New Roman" panose="02020603050405020304" pitchFamily="18" charset="0"/>
              <a:cs typeface="Times New Roman" panose="02020603050405020304" pitchFamily="18" charset="0"/>
            </a:endParaRPr>
          </a:p>
        </p:txBody>
      </p:sp>
      <p:sp>
        <p:nvSpPr>
          <p:cNvPr id="3" name="TextBox 2"/>
          <p:cNvSpPr txBox="1"/>
          <p:nvPr/>
        </p:nvSpPr>
        <p:spPr>
          <a:xfrm>
            <a:off x="3138854" y="1063870"/>
            <a:ext cx="8440615" cy="1815882"/>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Người bình thơ cảm nhận, thấu hiểu được những rung động, tình cảm tinh tế, kín đáo của nhà thơ dành cho thiên nhiên, con người nơi đây.</a:t>
            </a:r>
          </a:p>
          <a:p>
            <a:endParaRPr lang="en-US" sz="2800">
              <a:latin typeface="Times New Roman" panose="02020603050405020304" pitchFamily="18" charset="0"/>
              <a:cs typeface="Times New Roman" panose="02020603050405020304" pitchFamily="18" charset="0"/>
            </a:endParaRPr>
          </a:p>
        </p:txBody>
      </p:sp>
      <p:sp>
        <p:nvSpPr>
          <p:cNvPr id="4" name="TextBox 3"/>
          <p:cNvSpPr txBox="1"/>
          <p:nvPr/>
        </p:nvSpPr>
        <p:spPr>
          <a:xfrm>
            <a:off x="3138854" y="2883879"/>
            <a:ext cx="8704384" cy="1877437"/>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Người viết còn có phát hiện rất tinh tế về âm điệu,  âm điệu câu thơ chính là âm điệu của nội tâm chứ không phải cắm điện được tạo nên bởi cách hiệp vần. </a:t>
            </a:r>
          </a:p>
          <a:p>
            <a:endParaRPr lang="en-US" sz="3200">
              <a:latin typeface="Times New Roman" panose="02020603050405020304" pitchFamily="18" charset="0"/>
              <a:cs typeface="Times New Roman" panose="02020603050405020304" pitchFamily="18" charset="0"/>
            </a:endParaRPr>
          </a:p>
        </p:txBody>
      </p:sp>
      <p:sp>
        <p:nvSpPr>
          <p:cNvPr id="5" name="TextBox 4"/>
          <p:cNvSpPr txBox="1"/>
          <p:nvPr/>
        </p:nvSpPr>
        <p:spPr>
          <a:xfrm>
            <a:off x="3226777" y="4888524"/>
            <a:ext cx="8150469" cy="1815882"/>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Cảnh vật trong bài thơ được điểm xuyết, lướt qua khá nhanh và vội,  cái tạo nên tính liền mạch ở đây chính là cảm xúc của người viết.</a:t>
            </a:r>
          </a:p>
          <a:p>
            <a:endParaRPr lang="en-US" sz="2800">
              <a:latin typeface="Times New Roman" panose="02020603050405020304" pitchFamily="18" charset="0"/>
              <a:cs typeface="Times New Roman" panose="02020603050405020304" pitchFamily="18" charset="0"/>
            </a:endParaRPr>
          </a:p>
        </p:txBody>
      </p:sp>
      <p:cxnSp>
        <p:nvCxnSpPr>
          <p:cNvPr id="7" name="Straight Arrow Connector 6">
            <a:extLst>
              <a:ext uri="{FF2B5EF4-FFF2-40B4-BE49-F238E27FC236}">
                <a16:creationId xmlns:a16="http://schemas.microsoft.com/office/drawing/2014/main" id="{EA278526-4C74-B970-5FA7-2D4F747F3840}"/>
              </a:ext>
            </a:extLst>
          </p:cNvPr>
          <p:cNvCxnSpPr>
            <a:cxnSpLocks/>
            <a:stCxn id="2" idx="3"/>
          </p:cNvCxnSpPr>
          <p:nvPr/>
        </p:nvCxnSpPr>
        <p:spPr>
          <a:xfrm flipV="1">
            <a:off x="1890346" y="1459523"/>
            <a:ext cx="1248508" cy="2125695"/>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EA278526-4C74-B970-5FA7-2D4F747F3840}"/>
              </a:ext>
            </a:extLst>
          </p:cNvPr>
          <p:cNvCxnSpPr>
            <a:cxnSpLocks/>
            <a:stCxn id="2" idx="3"/>
          </p:cNvCxnSpPr>
          <p:nvPr/>
        </p:nvCxnSpPr>
        <p:spPr>
          <a:xfrm>
            <a:off x="1890346" y="3585218"/>
            <a:ext cx="1400908" cy="1589815"/>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EA278526-4C74-B970-5FA7-2D4F747F3840}"/>
              </a:ext>
            </a:extLst>
          </p:cNvPr>
          <p:cNvCxnSpPr>
            <a:cxnSpLocks/>
            <a:stCxn id="2" idx="3"/>
          </p:cNvCxnSpPr>
          <p:nvPr/>
        </p:nvCxnSpPr>
        <p:spPr>
          <a:xfrm flipV="1">
            <a:off x="1890346" y="3123741"/>
            <a:ext cx="1248508" cy="461477"/>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3015762" y="215463"/>
            <a:ext cx="7033845" cy="4439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FFFF00"/>
                </a:solidFill>
                <a:latin typeface="Times New Roman" panose="02020603050405020304" pitchFamily="18" charset="0"/>
                <a:cs typeface="Times New Roman" panose="02020603050405020304" pitchFamily="18" charset="0"/>
              </a:rPr>
              <a:t>Sự đồng cảm của nhà phê bình</a:t>
            </a:r>
          </a:p>
        </p:txBody>
      </p:sp>
    </p:spTree>
    <p:extLst>
      <p:ext uri="{BB962C8B-B14F-4D97-AF65-F5344CB8AC3E}">
        <p14:creationId xmlns:p14="http://schemas.microsoft.com/office/powerpoint/2010/main" val="1645855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circle(in)">
                                      <p:cBhvr>
                                        <p:cTn id="20" dur="20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arn(inVertic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p:cTn id="42" dur="500" fill="hold"/>
                                        <p:tgtEl>
                                          <p:spTgt spid="5"/>
                                        </p:tgtEl>
                                        <p:attrNameLst>
                                          <p:attrName>ppt_w</p:attrName>
                                        </p:attrNameLst>
                                      </p:cBhvr>
                                      <p:tavLst>
                                        <p:tav tm="0">
                                          <p:val>
                                            <p:fltVal val="0"/>
                                          </p:val>
                                        </p:tav>
                                        <p:tav tm="100000">
                                          <p:val>
                                            <p:strVal val="#ppt_w"/>
                                          </p:val>
                                        </p:tav>
                                      </p:tavLst>
                                    </p:anim>
                                    <p:anim calcmode="lin" valueType="num">
                                      <p:cBhvr>
                                        <p:cTn id="43" dur="500" fill="hold"/>
                                        <p:tgtEl>
                                          <p:spTgt spid="5"/>
                                        </p:tgtEl>
                                        <p:attrNameLst>
                                          <p:attrName>ppt_h</p:attrName>
                                        </p:attrNameLst>
                                      </p:cBhvr>
                                      <p:tavLst>
                                        <p:tav tm="0">
                                          <p:val>
                                            <p:fltVal val="0"/>
                                          </p:val>
                                        </p:tav>
                                        <p:tav tm="100000">
                                          <p:val>
                                            <p:strVal val="#ppt_h"/>
                                          </p:val>
                                        </p:tav>
                                      </p:tavLst>
                                    </p:anim>
                                    <p:animEffect transition="in" filter="fade">
                                      <p:cBhvr>
                                        <p:cTn id="4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57F1E4F-1CFF-5643-939E-217C01CDF565}" type="slidenum">
              <a:rPr lang="en-US" smtClean="0"/>
              <a:pPr/>
              <a:t>29</a:t>
            </a:fld>
            <a:endParaRPr lang="en-US" dirty="0"/>
          </a:p>
        </p:txBody>
      </p:sp>
      <p:sp>
        <p:nvSpPr>
          <p:cNvPr id="2" name="Rounded Rectangle 1"/>
          <p:cNvSpPr/>
          <p:nvPr/>
        </p:nvSpPr>
        <p:spPr>
          <a:xfrm>
            <a:off x="290146" y="940778"/>
            <a:ext cx="1600200" cy="528888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2800" b="1">
                <a:latin typeface="Times New Roman" panose="02020603050405020304" pitchFamily="18" charset="0"/>
                <a:cs typeface="Times New Roman" panose="02020603050405020304" pitchFamily="18" charset="0"/>
              </a:rPr>
              <a:t>Ý nghĩa sự đồng cảm của nhà phê bình với tác phẩm thơ:</a:t>
            </a:r>
            <a:endParaRPr lang="en-US" sz="2800">
              <a:latin typeface="Times New Roman" panose="02020603050405020304" pitchFamily="18" charset="0"/>
              <a:cs typeface="Times New Roman" panose="02020603050405020304" pitchFamily="18" charset="0"/>
            </a:endParaRPr>
          </a:p>
        </p:txBody>
      </p:sp>
      <p:sp>
        <p:nvSpPr>
          <p:cNvPr id="3" name="TextBox 2"/>
          <p:cNvSpPr txBox="1"/>
          <p:nvPr/>
        </p:nvSpPr>
        <p:spPr>
          <a:xfrm>
            <a:off x="3217984" y="1063870"/>
            <a:ext cx="8889023" cy="2246769"/>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Sự đồng cảm của nhà phê bình thơ có ý nghĩa quan trọng, nó giúp nhà phê bình có thể cảm nhận một cách sâu sắc, tinh tế những tư tưởng, cảm xúc của nhà thơ gửi gắm trong bài thơ, từ đó lan tỏa tình cảm này đến với người đọc. </a:t>
            </a:r>
          </a:p>
          <a:p>
            <a:endParaRPr lang="en-US" sz="2800">
              <a:latin typeface="Times New Roman" panose="02020603050405020304" pitchFamily="18" charset="0"/>
              <a:cs typeface="Times New Roman" panose="02020603050405020304" pitchFamily="18" charset="0"/>
            </a:endParaRPr>
          </a:p>
        </p:txBody>
      </p:sp>
      <p:sp>
        <p:nvSpPr>
          <p:cNvPr id="4" name="TextBox 3"/>
          <p:cNvSpPr txBox="1"/>
          <p:nvPr/>
        </p:nvSpPr>
        <p:spPr>
          <a:xfrm>
            <a:off x="3138854" y="3771902"/>
            <a:ext cx="8704384" cy="2677656"/>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Ngoài ra đọc bài phê bình của Vũ quần Phương ta không chỉ nhận ra sự  tài hoa tinh tế trong cách cảm nhận thương của ông mà còn cảm nhận được tình yêu tha thiết với thiên nhiên, quê hương đất nước. Bởi có như vậy ông mới có được những rung động mãnh liệt với những vần thơ tài hoa của Nguyễn Đình Thi.</a:t>
            </a:r>
          </a:p>
        </p:txBody>
      </p:sp>
      <p:cxnSp>
        <p:nvCxnSpPr>
          <p:cNvPr id="7" name="Straight Arrow Connector 6">
            <a:extLst>
              <a:ext uri="{FF2B5EF4-FFF2-40B4-BE49-F238E27FC236}">
                <a16:creationId xmlns:a16="http://schemas.microsoft.com/office/drawing/2014/main" id="{EA278526-4C74-B970-5FA7-2D4F747F3840}"/>
              </a:ext>
            </a:extLst>
          </p:cNvPr>
          <p:cNvCxnSpPr>
            <a:cxnSpLocks/>
            <a:stCxn id="2" idx="3"/>
          </p:cNvCxnSpPr>
          <p:nvPr/>
        </p:nvCxnSpPr>
        <p:spPr>
          <a:xfrm flipV="1">
            <a:off x="1890346" y="1459523"/>
            <a:ext cx="1248508" cy="2125695"/>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EA278526-4C74-B970-5FA7-2D4F747F3840}"/>
              </a:ext>
            </a:extLst>
          </p:cNvPr>
          <p:cNvCxnSpPr>
            <a:cxnSpLocks/>
            <a:stCxn id="2" idx="3"/>
            <a:endCxn id="4" idx="1"/>
          </p:cNvCxnSpPr>
          <p:nvPr/>
        </p:nvCxnSpPr>
        <p:spPr>
          <a:xfrm>
            <a:off x="1890346" y="3585218"/>
            <a:ext cx="1248508" cy="1525512"/>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3015762" y="215463"/>
            <a:ext cx="7033845" cy="4439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FFFF00"/>
                </a:solidFill>
                <a:latin typeface="Times New Roman" panose="02020603050405020304" pitchFamily="18" charset="0"/>
                <a:cs typeface="Times New Roman" panose="02020603050405020304" pitchFamily="18" charset="0"/>
              </a:rPr>
              <a:t>Sự đồng cảm của nhà phê bình</a:t>
            </a:r>
          </a:p>
        </p:txBody>
      </p:sp>
    </p:spTree>
    <p:extLst>
      <p:ext uri="{BB962C8B-B14F-4D97-AF65-F5344CB8AC3E}">
        <p14:creationId xmlns:p14="http://schemas.microsoft.com/office/powerpoint/2010/main" val="382625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circle(in)">
                                      <p:cBhvr>
                                        <p:cTn id="20" dur="20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arn(inVertical)">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57F1E4F-1CFF-5643-939E-217C01CDF565}" type="slidenum">
              <a:rPr lang="en-US" smtClean="0"/>
              <a:pPr/>
              <a:t>3</a:t>
            </a:fld>
            <a:endParaRPr lang="en-US" dirty="0"/>
          </a:p>
        </p:txBody>
      </p:sp>
      <p:pic>
        <p:nvPicPr>
          <p:cNvPr id="2" name="Picture 1"/>
          <p:cNvPicPr>
            <a:picLocks noChangeAspect="1"/>
          </p:cNvPicPr>
          <p:nvPr/>
        </p:nvPicPr>
        <p:blipFill>
          <a:blip r:embed="rId3"/>
          <a:stretch>
            <a:fillRect/>
          </a:stretch>
        </p:blipFill>
        <p:spPr>
          <a:xfrm>
            <a:off x="1414733" y="2044460"/>
            <a:ext cx="4485656" cy="3605841"/>
          </a:xfrm>
          <a:prstGeom prst="rect">
            <a:avLst/>
          </a:prstGeom>
        </p:spPr>
      </p:pic>
      <p:pic>
        <p:nvPicPr>
          <p:cNvPr id="3" name="Picture 2"/>
          <p:cNvPicPr>
            <a:picLocks noChangeAspect="1"/>
          </p:cNvPicPr>
          <p:nvPr/>
        </p:nvPicPr>
        <p:blipFill>
          <a:blip r:embed="rId4"/>
          <a:stretch>
            <a:fillRect/>
          </a:stretch>
        </p:blipFill>
        <p:spPr>
          <a:xfrm>
            <a:off x="6255588" y="2057021"/>
            <a:ext cx="4975789" cy="3593280"/>
          </a:xfrm>
          <a:prstGeom prst="rect">
            <a:avLst/>
          </a:prstGeom>
        </p:spPr>
      </p:pic>
      <p:sp>
        <p:nvSpPr>
          <p:cNvPr id="4" name="Oval 3"/>
          <p:cNvSpPr/>
          <p:nvPr/>
        </p:nvSpPr>
        <p:spPr>
          <a:xfrm>
            <a:off x="319177" y="215660"/>
            <a:ext cx="11872823" cy="12594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FFFF00"/>
                </a:solidFill>
                <a:latin typeface="Times New Roman" panose="02020603050405020304" pitchFamily="18" charset="0"/>
                <a:cs typeface="Times New Roman" panose="02020603050405020304" pitchFamily="18" charset="0"/>
              </a:rPr>
              <a:t>Một vài bức ảnh chụp khung cảnh miền núi phía Bắc của nước ta.</a:t>
            </a:r>
          </a:p>
        </p:txBody>
      </p:sp>
    </p:spTree>
    <p:extLst>
      <p:ext uri="{BB962C8B-B14F-4D97-AF65-F5344CB8AC3E}">
        <p14:creationId xmlns:p14="http://schemas.microsoft.com/office/powerpoint/2010/main" val="224951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57F1E4F-1CFF-5643-939E-217C01CDF565}" type="slidenum">
              <a:rPr lang="en-US" smtClean="0"/>
              <a:pPr/>
              <a:t>30</a:t>
            </a:fld>
            <a:endParaRPr lang="en-US" dirty="0"/>
          </a:p>
        </p:txBody>
      </p:sp>
      <p:sp>
        <p:nvSpPr>
          <p:cNvPr id="2" name="Oval 1"/>
          <p:cNvSpPr/>
          <p:nvPr/>
        </p:nvSpPr>
        <p:spPr>
          <a:xfrm>
            <a:off x="3886200" y="193431"/>
            <a:ext cx="5240215" cy="5187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Sơ đồ tư duy</a:t>
            </a:r>
          </a:p>
        </p:txBody>
      </p:sp>
      <p:sp>
        <p:nvSpPr>
          <p:cNvPr id="3" name="Rounded Rectangle 2"/>
          <p:cNvSpPr/>
          <p:nvPr/>
        </p:nvSpPr>
        <p:spPr>
          <a:xfrm>
            <a:off x="342900" y="984738"/>
            <a:ext cx="11728938" cy="1011116"/>
          </a:xfrm>
          <a:prstGeom prst="roundRect">
            <a:avLst/>
          </a:prstGeom>
          <a:solidFill>
            <a:srgbClr val="FFC000"/>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a:solidFill>
                  <a:schemeClr val="tx1"/>
                </a:solidFill>
                <a:latin typeface="Times New Roman" panose="02020603050405020304" pitchFamily="18" charset="0"/>
                <a:cs typeface="Times New Roman" panose="02020603050405020304" pitchFamily="18" charset="0"/>
              </a:rPr>
              <a:t>Luận điểm:</a:t>
            </a:r>
            <a:r>
              <a:rPr lang="en-US" sz="2400">
                <a:solidFill>
                  <a:schemeClr val="tx1"/>
                </a:solidFill>
                <a:latin typeface="Times New Roman" panose="02020603050405020304" pitchFamily="18" charset="0"/>
                <a:cs typeface="Times New Roman" panose="02020603050405020304" pitchFamily="18" charset="0"/>
              </a:rPr>
              <a:t> Bài thơ “Đường núi” như một bức tranh về cảnh rừng chiều nhưng bức tranh chỉ có vài nét chấm phá để từ đó tác giả làm nổi bật tình yêu dành cho quê hương làng bản.</a:t>
            </a:r>
          </a:p>
        </p:txBody>
      </p:sp>
      <p:sp>
        <p:nvSpPr>
          <p:cNvPr id="4" name="Rounded Rectangle 3"/>
          <p:cNvSpPr/>
          <p:nvPr/>
        </p:nvSpPr>
        <p:spPr>
          <a:xfrm>
            <a:off x="272563" y="2347546"/>
            <a:ext cx="3446584" cy="200464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2400" b="1">
                <a:solidFill>
                  <a:schemeClr val="tx1"/>
                </a:solidFill>
                <a:latin typeface="Times New Roman" panose="02020603050405020304" pitchFamily="18" charset="0"/>
                <a:ea typeface="Calibri" panose="020F0502020204030204" pitchFamily="34" charset="0"/>
                <a:cs typeface="Times New Roman" panose="02020603050405020304" pitchFamily="18" charset="0"/>
              </a:rPr>
              <a:t>Lí lẽ 1: Hình ảnh thơ gợi lên khung cảnh bình yên nhưng vẫn chất chứa tiếng reo vui trong lòng nhà thơ. </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7" name="Rounded Rectangle 6"/>
          <p:cNvSpPr/>
          <p:nvPr/>
        </p:nvSpPr>
        <p:spPr>
          <a:xfrm>
            <a:off x="4097216" y="2426677"/>
            <a:ext cx="3217984" cy="174673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2400" b="1">
                <a:solidFill>
                  <a:schemeClr val="tx1"/>
                </a:solidFill>
                <a:latin typeface="Times New Roman" panose="02020603050405020304" pitchFamily="18" charset="0"/>
                <a:ea typeface="Calibri" panose="020F0502020204030204" pitchFamily="34" charset="0"/>
                <a:cs typeface="Times New Roman" panose="02020603050405020304" pitchFamily="18" charset="0"/>
              </a:rPr>
              <a:t>Lí lẽ 2: Âm điệu thơ là âm điệu của nội tâm, vần bị bỏ rơi.</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8" name="Rounded Rectangle 7"/>
          <p:cNvSpPr/>
          <p:nvPr/>
        </p:nvSpPr>
        <p:spPr>
          <a:xfrm>
            <a:off x="7869115" y="2347546"/>
            <a:ext cx="4035669" cy="177018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2400" b="1">
                <a:solidFill>
                  <a:schemeClr val="tx1"/>
                </a:solidFill>
                <a:latin typeface="Times New Roman" panose="02020603050405020304" pitchFamily="18" charset="0"/>
                <a:ea typeface="Calibri" panose="020F0502020204030204" pitchFamily="34" charset="0"/>
                <a:cs typeface="Times New Roman" panose="02020603050405020304" pitchFamily="18" charset="0"/>
              </a:rPr>
              <a:t>Lí lẽ 3: Cảm xúc thơ đã chi phối mọi cảnh sức trong bài thơ. Đó là tình yêu với đồng đất, núi rừng, làng mạc.</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342900" y="4352192"/>
            <a:ext cx="3261947" cy="1840523"/>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US" sz="2400">
                <a:solidFill>
                  <a:schemeClr val="tx1"/>
                </a:solidFill>
                <a:latin typeface="Times New Roman" panose="02020603050405020304" pitchFamily="18" charset="0"/>
                <a:ea typeface="Calibri" panose="020F0502020204030204" pitchFamily="34" charset="0"/>
                <a:cs typeface="Times New Roman" panose="02020603050405020304" pitchFamily="18" charset="0"/>
              </a:rPr>
              <a:t>Bằng chứng:  4 câu thơ: “ Ôi những vạt ruộng vàng- Tiếng ai hát trên mương”.</a:t>
            </a:r>
            <a:endPar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ounded Rectangle 8"/>
          <p:cNvSpPr/>
          <p:nvPr/>
        </p:nvSpPr>
        <p:spPr>
          <a:xfrm>
            <a:off x="4097216" y="4173414"/>
            <a:ext cx="3130061" cy="2074985"/>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US" sz="2400">
                <a:solidFill>
                  <a:schemeClr val="tx1"/>
                </a:solidFill>
                <a:latin typeface="Times New Roman" panose="02020603050405020304" pitchFamily="18" charset="0"/>
                <a:cs typeface="Times New Roman" panose="02020603050405020304" pitchFamily="18" charset="0"/>
              </a:rPr>
              <a:t>Trích dẫn hai câu thơ 6 chữ xen giữa  các câu thơ 5  chữ và hai câu thơ cuối với 7 âm tiết kéo dài.</a:t>
            </a:r>
            <a:endPar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Rounded Rectangle 9"/>
          <p:cNvSpPr/>
          <p:nvPr/>
        </p:nvSpPr>
        <p:spPr>
          <a:xfrm>
            <a:off x="7719646" y="4117732"/>
            <a:ext cx="4472354" cy="221273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US" sz="2400">
                <a:solidFill>
                  <a:schemeClr val="tx1"/>
                </a:solidFill>
                <a:latin typeface="Times New Roman" panose="02020603050405020304" pitchFamily="18" charset="0"/>
                <a:ea typeface="Calibri" panose="020F0502020204030204" pitchFamily="34" charset="0"/>
                <a:cs typeface="Times New Roman" panose="02020603050405020304" pitchFamily="18" charset="0"/>
              </a:rPr>
              <a:t>Bằng chứng:  “ Nếu tóm tắt bài thơ chỉ thấy một buổi chiều vùng núi, có lối mòn, có bản nhỏ, khói bếp, gió nổi trăng lên, áo chàm, tiếng hát, cánh đồng,...</a:t>
            </a:r>
            <a:endPar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Down Arrow 10"/>
          <p:cNvSpPr/>
          <p:nvPr/>
        </p:nvSpPr>
        <p:spPr>
          <a:xfrm>
            <a:off x="2031023" y="1969477"/>
            <a:ext cx="492369" cy="3780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5486400" y="1995854"/>
            <a:ext cx="483577" cy="4308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9293469" y="1995854"/>
            <a:ext cx="474785" cy="3516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08300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31</a:t>
            </a:fld>
            <a:endParaRPr lang="en-US" dirty="0"/>
          </a:p>
        </p:txBody>
      </p:sp>
      <p:sp>
        <p:nvSpPr>
          <p:cNvPr id="4" name="TextBox 3"/>
          <p:cNvSpPr txBox="1"/>
          <p:nvPr/>
        </p:nvSpPr>
        <p:spPr>
          <a:xfrm>
            <a:off x="10989426" y="6350921"/>
            <a:ext cx="1047404" cy="261610"/>
          </a:xfrm>
          <a:prstGeom prst="rect">
            <a:avLst/>
          </a:prstGeom>
          <a:noFill/>
        </p:spPr>
        <p:txBody>
          <a:bodyPr wrap="square" rtlCol="0">
            <a:spAutoFit/>
          </a:bodyPr>
          <a:lstStyle/>
          <a:p>
            <a:r>
              <a:rPr lang="en-US" sz="1100">
                <a:latin typeface="Times New Roman" panose="02020603050405020304" pitchFamily="18" charset="0"/>
                <a:cs typeface="Times New Roman" panose="02020603050405020304" pitchFamily="18" charset="0"/>
              </a:rPr>
              <a:t>0368218377</a:t>
            </a:r>
          </a:p>
        </p:txBody>
      </p:sp>
      <p:sp>
        <p:nvSpPr>
          <p:cNvPr id="5" name="Oval 4"/>
          <p:cNvSpPr/>
          <p:nvPr/>
        </p:nvSpPr>
        <p:spPr>
          <a:xfrm>
            <a:off x="4655127" y="157942"/>
            <a:ext cx="3857106" cy="1346662"/>
          </a:xfrm>
          <a:prstGeom prst="ellipse">
            <a:avLst/>
          </a:prstGeom>
          <a:solidFill>
            <a:srgbClr val="FFFF0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LUYỆN TẬP</a:t>
            </a:r>
          </a:p>
        </p:txBody>
      </p:sp>
      <p:pic>
        <p:nvPicPr>
          <p:cNvPr id="7" name="Content Placeholder 5" descr="22858PICdbgea5Gz679dY_PIC2018.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1446" y="2705081"/>
            <a:ext cx="3200554" cy="3200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2"/>
          <p:cNvSpPr/>
          <p:nvPr/>
        </p:nvSpPr>
        <p:spPr>
          <a:xfrm>
            <a:off x="1538654" y="2373924"/>
            <a:ext cx="6629400" cy="172329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schemeClr val="tx1"/>
              </a:solidFill>
              <a:latin typeface="Times New Roman" panose="02020603050405020304" pitchFamily="18" charset="0"/>
              <a:cs typeface="Times New Roman" panose="02020603050405020304" pitchFamily="18" charset="0"/>
            </a:endParaRPr>
          </a:p>
          <a:p>
            <a:r>
              <a:rPr lang="en-US" sz="3200">
                <a:solidFill>
                  <a:schemeClr val="tx1"/>
                </a:solidFill>
                <a:latin typeface="Times New Roman" panose="02020603050405020304" pitchFamily="18" charset="0"/>
                <a:cs typeface="Times New Roman" panose="02020603050405020304" pitchFamily="18" charset="0"/>
              </a:rPr>
              <a:t>Nếu được phép bổ sung cho nội dung bài bình thơ của Vũ Quần Phương, em sẽ bổ sung những gì?</a:t>
            </a:r>
          </a:p>
          <a:p>
            <a:r>
              <a:rPr lang="en-US" sz="3200">
                <a:solidFill>
                  <a:schemeClr val="tx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425517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57F1E4F-1CFF-5643-939E-217C01CDF565}" type="slidenum">
              <a:rPr lang="en-US" smtClean="0"/>
              <a:pPr/>
              <a:t>32</a:t>
            </a:fld>
            <a:endParaRPr lang="en-US" dirty="0"/>
          </a:p>
        </p:txBody>
      </p:sp>
      <p:sp>
        <p:nvSpPr>
          <p:cNvPr id="2" name="Rounded Rectangle 1"/>
          <p:cNvSpPr/>
          <p:nvPr/>
        </p:nvSpPr>
        <p:spPr>
          <a:xfrm>
            <a:off x="272562" y="246184"/>
            <a:ext cx="11711353" cy="648872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vi-VN" sz="3000" b="1">
                <a:solidFill>
                  <a:schemeClr val="tx1"/>
                </a:solidFill>
                <a:latin typeface="Times New Roman" panose="02020603050405020304" pitchFamily="18" charset="0"/>
                <a:cs typeface="Times New Roman" panose="02020603050405020304" pitchFamily="18" charset="0"/>
              </a:rPr>
              <a:t>Gợi ý: </a:t>
            </a:r>
            <a:r>
              <a:rPr lang="vi-VN" sz="3000">
                <a:solidFill>
                  <a:schemeClr val="tx1"/>
                </a:solidFill>
                <a:latin typeface="Times New Roman" panose="02020603050405020304" pitchFamily="18" charset="0"/>
                <a:cs typeface="Times New Roman" panose="02020603050405020304" pitchFamily="18" charset="0"/>
              </a:rPr>
              <a:t>Do đặc trưng của thể loại bình thơ, và cũng có thể do khuôn khổ hạn chế về dung lượng bài viết nên nhà phê bình Vũ Quần Phương mới chỉ đề cập đến một số nét đặc sắc tiêu biểu của bài thơ “Đường núi”. Ta có thể bổ sung thêm một số nét đặc</a:t>
            </a:r>
            <a:r>
              <a:rPr lang="vi-VN" sz="3000" b="1">
                <a:solidFill>
                  <a:schemeClr val="tx1"/>
                </a:solidFill>
                <a:latin typeface="Times New Roman" panose="02020603050405020304" pitchFamily="18" charset="0"/>
                <a:cs typeface="Times New Roman" panose="02020603050405020304" pitchFamily="18" charset="0"/>
              </a:rPr>
              <a:t> </a:t>
            </a:r>
            <a:r>
              <a:rPr lang="vi-VN" sz="3000">
                <a:solidFill>
                  <a:schemeClr val="tx1"/>
                </a:solidFill>
                <a:latin typeface="Times New Roman" panose="02020603050405020304" pitchFamily="18" charset="0"/>
                <a:cs typeface="Times New Roman" panose="02020603050405020304" pitchFamily="18" charset="0"/>
              </a:rPr>
              <a:t>sắc như sau:</a:t>
            </a:r>
            <a:r>
              <a:rPr lang="vi-VN" sz="3000" b="1">
                <a:solidFill>
                  <a:schemeClr val="tx1"/>
                </a:solidFill>
                <a:latin typeface="Times New Roman" panose="02020603050405020304" pitchFamily="18" charset="0"/>
                <a:cs typeface="Times New Roman" panose="02020603050405020304" pitchFamily="18" charset="0"/>
              </a:rPr>
              <a:t> </a:t>
            </a:r>
            <a:endParaRPr lang="en-US" sz="3000" b="1">
              <a:solidFill>
                <a:schemeClr val="tx1"/>
              </a:solidFill>
              <a:latin typeface="Times New Roman" panose="02020603050405020304" pitchFamily="18" charset="0"/>
              <a:cs typeface="Times New Roman" panose="02020603050405020304" pitchFamily="18" charset="0"/>
            </a:endParaRPr>
          </a:p>
          <a:p>
            <a:r>
              <a:rPr lang="en-US" sz="3000" b="1">
                <a:solidFill>
                  <a:schemeClr val="tx1"/>
                </a:solidFill>
                <a:latin typeface="Times New Roman" panose="02020603050405020304" pitchFamily="18" charset="0"/>
                <a:cs typeface="Times New Roman" panose="02020603050405020304" pitchFamily="18" charset="0"/>
              </a:rPr>
              <a:t>+ </a:t>
            </a:r>
            <a:r>
              <a:rPr lang="vi-VN" sz="3000" b="1">
                <a:solidFill>
                  <a:schemeClr val="tx1"/>
                </a:solidFill>
                <a:latin typeface="Times New Roman" panose="02020603050405020304" pitchFamily="18" charset="0"/>
                <a:cs typeface="Times New Roman" panose="02020603050405020304" pitchFamily="18" charset="0"/>
              </a:rPr>
              <a:t>Biện pháp tu từ nhân hóa</a:t>
            </a:r>
            <a:r>
              <a:rPr lang="vi-VN" sz="3000">
                <a:solidFill>
                  <a:schemeClr val="tx1"/>
                </a:solidFill>
                <a:latin typeface="Times New Roman" panose="02020603050405020304" pitchFamily="18" charset="0"/>
                <a:cs typeface="Times New Roman" panose="02020603050405020304" pitchFamily="18" charset="0"/>
              </a:rPr>
              <a:t>: </a:t>
            </a:r>
            <a:r>
              <a:rPr lang="en-US" sz="3000" b="1">
                <a:solidFill>
                  <a:schemeClr val="tx1"/>
                </a:solidFill>
                <a:latin typeface="Times New Roman" panose="02020603050405020304" pitchFamily="18" charset="0"/>
                <a:cs typeface="Times New Roman" panose="02020603050405020304" pitchFamily="18" charset="0"/>
              </a:rPr>
              <a:t>“Dải áo chàm bay múa, Bờ tre đang réo ánh lửa, Hươu gào xa văng vẳng</a:t>
            </a:r>
            <a:r>
              <a:rPr lang="en-US" sz="3000">
                <a:solidFill>
                  <a:schemeClr val="tx1"/>
                </a:solidFill>
                <a:latin typeface="Times New Roman" panose="02020603050405020304" pitchFamily="18" charset="0"/>
                <a:cs typeface="Times New Roman" panose="02020603050405020304" pitchFamily="18" charset="0"/>
              </a:rPr>
              <a:t>”=&gt;</a:t>
            </a:r>
            <a:r>
              <a:rPr lang="vi-VN" sz="3000">
                <a:solidFill>
                  <a:schemeClr val="tx1"/>
                </a:solidFill>
                <a:latin typeface="Times New Roman" panose="02020603050405020304" pitchFamily="18" charset="0"/>
                <a:cs typeface="Times New Roman" panose="02020603050405020304" pitchFamily="18" charset="0"/>
              </a:rPr>
              <a:t>khiến cho cảnh vật thiên nhiên</a:t>
            </a:r>
            <a:r>
              <a:rPr lang="en-US" sz="3000">
                <a:solidFill>
                  <a:schemeClr val="tx1"/>
                </a:solidFill>
                <a:latin typeface="Times New Roman" panose="02020603050405020304" pitchFamily="18" charset="0"/>
                <a:cs typeface="Times New Roman" panose="02020603050405020304" pitchFamily="18" charset="0"/>
              </a:rPr>
              <a:t> vùng núi</a:t>
            </a:r>
            <a:r>
              <a:rPr lang="vi-VN" sz="3000">
                <a:solidFill>
                  <a:schemeClr val="tx1"/>
                </a:solidFill>
                <a:latin typeface="Times New Roman" panose="02020603050405020304" pitchFamily="18" charset="0"/>
                <a:cs typeface="Times New Roman" panose="02020603050405020304" pitchFamily="18" charset="0"/>
              </a:rPr>
              <a:t> trở nên gần gũi, </a:t>
            </a:r>
            <a:r>
              <a:rPr lang="en-US" sz="3000">
                <a:solidFill>
                  <a:schemeClr val="tx1"/>
                </a:solidFill>
                <a:latin typeface="Times New Roman" panose="02020603050405020304" pitchFamily="18" charset="0"/>
                <a:cs typeface="Times New Roman" panose="02020603050405020304" pitchFamily="18" charset="0"/>
              </a:rPr>
              <a:t>gi</a:t>
            </a:r>
            <a:r>
              <a:rPr lang="vi-VN" sz="3000">
                <a:solidFill>
                  <a:schemeClr val="tx1"/>
                </a:solidFill>
                <a:latin typeface="Times New Roman" panose="02020603050405020304" pitchFamily="18" charset="0"/>
                <a:cs typeface="Times New Roman" panose="02020603050405020304" pitchFamily="18" charset="0"/>
              </a:rPr>
              <a:t>ầu sức sống. </a:t>
            </a:r>
            <a:endParaRPr lang="en-US" sz="3000">
              <a:solidFill>
                <a:schemeClr val="tx1"/>
              </a:solidFill>
              <a:latin typeface="Times New Roman" panose="02020603050405020304" pitchFamily="18" charset="0"/>
              <a:cs typeface="Times New Roman" panose="02020603050405020304" pitchFamily="18" charset="0"/>
            </a:endParaRPr>
          </a:p>
          <a:p>
            <a:r>
              <a:rPr lang="en-US" sz="3000">
                <a:solidFill>
                  <a:schemeClr val="tx1"/>
                </a:solidFill>
                <a:latin typeface="Times New Roman" panose="02020603050405020304" pitchFamily="18" charset="0"/>
                <a:cs typeface="Times New Roman" panose="02020603050405020304" pitchFamily="18" charset="0"/>
              </a:rPr>
              <a:t>+ </a:t>
            </a:r>
            <a:r>
              <a:rPr lang="vi-VN" sz="3000" b="1">
                <a:solidFill>
                  <a:schemeClr val="tx1"/>
                </a:solidFill>
                <a:latin typeface="Times New Roman" panose="02020603050405020304" pitchFamily="18" charset="0"/>
                <a:cs typeface="Times New Roman" panose="02020603050405020304" pitchFamily="18" charset="0"/>
              </a:rPr>
              <a:t>Nghệ thuật sử dụng từ láy</a:t>
            </a:r>
            <a:r>
              <a:rPr lang="en-US" sz="3000">
                <a:solidFill>
                  <a:schemeClr val="tx1"/>
                </a:solidFill>
                <a:latin typeface="Times New Roman" panose="02020603050405020304" pitchFamily="18" charset="0"/>
                <a:cs typeface="Times New Roman" panose="02020603050405020304" pitchFamily="18" charset="0"/>
              </a:rPr>
              <a:t>: nhạt nhạt, rì rào, rung rinh, văng vẳng, chập chùng.</a:t>
            </a:r>
          </a:p>
          <a:p>
            <a:pPr lvl="0"/>
            <a:r>
              <a:rPr lang="en-US" sz="3000">
                <a:solidFill>
                  <a:schemeClr val="tx1"/>
                </a:solidFill>
                <a:latin typeface="Times New Roman" panose="02020603050405020304" pitchFamily="18" charset="0"/>
                <a:cs typeface="Times New Roman" panose="02020603050405020304" pitchFamily="18" charset="0"/>
              </a:rPr>
              <a:t>Những từ láy có tác dụng gợi hình, gợi cảm.</a:t>
            </a:r>
          </a:p>
          <a:p>
            <a:r>
              <a:rPr lang="en-US" sz="3000">
                <a:solidFill>
                  <a:schemeClr val="tx1"/>
                </a:solidFill>
                <a:latin typeface="Times New Roman" panose="02020603050405020304" pitchFamily="18" charset="0"/>
                <a:cs typeface="Times New Roman" panose="02020603050405020304" pitchFamily="18" charset="0"/>
              </a:rPr>
              <a:t>+ </a:t>
            </a:r>
            <a:r>
              <a:rPr lang="en-US" sz="3000" b="1">
                <a:solidFill>
                  <a:schemeClr val="tx1"/>
                </a:solidFill>
                <a:latin typeface="Times New Roman" panose="02020603050405020304" pitchFamily="18" charset="0"/>
                <a:cs typeface="Times New Roman" panose="02020603050405020304" pitchFamily="18" charset="0"/>
              </a:rPr>
              <a:t>Lựa chọn thời gian nghệ thuật của bài thơ</a:t>
            </a:r>
            <a:r>
              <a:rPr lang="en-US" sz="3000">
                <a:solidFill>
                  <a:schemeClr val="tx1"/>
                </a:solidFill>
                <a:latin typeface="Times New Roman" panose="02020603050405020304" pitchFamily="18" charset="0"/>
                <a:cs typeface="Times New Roman" panose="02020603050405020304" pitchFamily="18" charset="0"/>
              </a:rPr>
              <a:t>: </a:t>
            </a:r>
            <a:r>
              <a:rPr lang="en-US" sz="3000" b="1">
                <a:solidFill>
                  <a:schemeClr val="tx1"/>
                </a:solidFill>
                <a:latin typeface="Times New Roman" panose="02020603050405020304" pitchFamily="18" charset="0"/>
                <a:cs typeface="Times New Roman" panose="02020603050405020304" pitchFamily="18" charset="0"/>
              </a:rPr>
              <a:t>buổi chiều nơi xóm núi</a:t>
            </a:r>
            <a:r>
              <a:rPr lang="en-US" sz="3000">
                <a:solidFill>
                  <a:schemeClr val="tx1"/>
                </a:solidFill>
                <a:latin typeface="Times New Roman" panose="02020603050405020304" pitchFamily="18" charset="0"/>
                <a:cs typeface="Times New Roman" panose="02020603050405020304" pitchFamily="18" charset="0"/>
              </a:rPr>
              <a:t>=&gt; thời gian gợi ra sự sum họp, ấm áp của một gia đình, vì vậy nó đã khơi gợi mạnh mẽ dòng cảm xúc của nhân vật trữ tình.</a:t>
            </a:r>
          </a:p>
        </p:txBody>
      </p:sp>
    </p:spTree>
    <p:extLst>
      <p:ext uri="{BB962C8B-B14F-4D97-AF65-F5344CB8AC3E}">
        <p14:creationId xmlns:p14="http://schemas.microsoft.com/office/powerpoint/2010/main" val="29822456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33</a:t>
            </a:fld>
            <a:endParaRPr lang="en-US" dirty="0"/>
          </a:p>
        </p:txBody>
      </p:sp>
      <p:sp>
        <p:nvSpPr>
          <p:cNvPr id="4" name="TextBox 3"/>
          <p:cNvSpPr txBox="1"/>
          <p:nvPr/>
        </p:nvSpPr>
        <p:spPr>
          <a:xfrm>
            <a:off x="10989426" y="6350921"/>
            <a:ext cx="1047404" cy="261610"/>
          </a:xfrm>
          <a:prstGeom prst="rect">
            <a:avLst/>
          </a:prstGeom>
          <a:noFill/>
        </p:spPr>
        <p:txBody>
          <a:bodyPr wrap="square" rtlCol="0">
            <a:spAutoFit/>
          </a:bodyPr>
          <a:lstStyle/>
          <a:p>
            <a:r>
              <a:rPr lang="en-US" sz="1100">
                <a:latin typeface="Times New Roman" panose="02020603050405020304" pitchFamily="18" charset="0"/>
                <a:cs typeface="Times New Roman" panose="02020603050405020304" pitchFamily="18" charset="0"/>
              </a:rPr>
              <a:t>0368218377</a:t>
            </a:r>
          </a:p>
        </p:txBody>
      </p:sp>
      <p:sp>
        <p:nvSpPr>
          <p:cNvPr id="5" name="Oval 4"/>
          <p:cNvSpPr/>
          <p:nvPr/>
        </p:nvSpPr>
        <p:spPr>
          <a:xfrm>
            <a:off x="4655127" y="157942"/>
            <a:ext cx="3857106" cy="1346662"/>
          </a:xfrm>
          <a:prstGeom prst="ellipse">
            <a:avLst/>
          </a:prstGeom>
          <a:solidFill>
            <a:srgbClr val="FFFF0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VẬN DỤNG</a:t>
            </a:r>
          </a:p>
        </p:txBody>
      </p:sp>
      <p:pic>
        <p:nvPicPr>
          <p:cNvPr id="7" name="Content Placeholder 5" descr="22858PICdbgea5Gz679dY_PIC2018.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1446" y="2705081"/>
            <a:ext cx="3200554" cy="3200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2"/>
          <p:cNvSpPr/>
          <p:nvPr/>
        </p:nvSpPr>
        <p:spPr>
          <a:xfrm>
            <a:off x="1538654" y="2373924"/>
            <a:ext cx="6629400" cy="1723292"/>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err="1">
                <a:solidFill>
                  <a:srgbClr val="FFFF00"/>
                </a:solidFill>
                <a:latin typeface="Times New Roman" panose="02020603050405020304" pitchFamily="18" charset="0"/>
                <a:cs typeface="Times New Roman" panose="02020603050405020304" pitchFamily="18" charset="0"/>
              </a:rPr>
              <a:t>Tìm</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đọc</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một</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số</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bài</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thơ</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của</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Nguyễn</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Đình</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Thi</a:t>
            </a:r>
            <a:r>
              <a:rPr lang="en-US" sz="3200" dirty="0">
                <a:solidFill>
                  <a:srgbClr val="FFFF00"/>
                </a:solidFill>
                <a:latin typeface="Times New Roman" panose="02020603050405020304" pitchFamily="18" charset="0"/>
                <a:cs typeface="Times New Roman" panose="02020603050405020304" pitchFamily="18" charset="0"/>
              </a:rPr>
              <a:t> ( </a:t>
            </a:r>
            <a:r>
              <a:rPr lang="en-US" sz="3200" dirty="0" err="1">
                <a:solidFill>
                  <a:srgbClr val="FFFF00"/>
                </a:solidFill>
                <a:latin typeface="Times New Roman" panose="02020603050405020304" pitchFamily="18" charset="0"/>
                <a:cs typeface="Times New Roman" panose="02020603050405020304" pitchFamily="18" charset="0"/>
              </a:rPr>
              <a:t>Việt</a:t>
            </a:r>
            <a:r>
              <a:rPr lang="en-US" sz="3200" dirty="0">
                <a:solidFill>
                  <a:srgbClr val="FFFF00"/>
                </a:solidFill>
                <a:latin typeface="Times New Roman" panose="02020603050405020304" pitchFamily="18" charset="0"/>
                <a:cs typeface="Times New Roman" panose="02020603050405020304" pitchFamily="18" charset="0"/>
              </a:rPr>
              <a:t> Nam </a:t>
            </a:r>
            <a:r>
              <a:rPr lang="en-US" sz="3200" dirty="0" err="1">
                <a:solidFill>
                  <a:srgbClr val="FFFF00"/>
                </a:solidFill>
                <a:latin typeface="Times New Roman" panose="02020603050405020304" pitchFamily="18" charset="0"/>
                <a:cs typeface="Times New Roman" panose="02020603050405020304" pitchFamily="18" charset="0"/>
              </a:rPr>
              <a:t>quê</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hương</a:t>
            </a:r>
            <a:r>
              <a:rPr lang="en-US" sz="3200" dirty="0">
                <a:solidFill>
                  <a:srgbClr val="FFFF00"/>
                </a:solidFill>
                <a:latin typeface="Times New Roman" panose="02020603050405020304" pitchFamily="18" charset="0"/>
                <a:cs typeface="Times New Roman" panose="02020603050405020304" pitchFamily="18" charset="0"/>
              </a:rPr>
              <a:t> ta, </a:t>
            </a:r>
            <a:r>
              <a:rPr lang="en-US" sz="3200" dirty="0" err="1">
                <a:solidFill>
                  <a:srgbClr val="FFFF00"/>
                </a:solidFill>
                <a:latin typeface="Times New Roman" panose="02020603050405020304" pitchFamily="18" charset="0"/>
                <a:cs typeface="Times New Roman" panose="02020603050405020304" pitchFamily="18" charset="0"/>
              </a:rPr>
              <a:t>Đất</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nước</a:t>
            </a:r>
            <a:r>
              <a:rPr lang="en-US" sz="3200" dirty="0">
                <a:solidFill>
                  <a:srgbClr val="FFFF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838714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图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38588" y="520700"/>
            <a:ext cx="4259262" cy="492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图片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959975" y="0"/>
            <a:ext cx="2232025" cy="340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图片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4332288"/>
            <a:ext cx="1963738" cy="252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文本框 9"/>
          <p:cNvSpPr txBox="1">
            <a:spLocks noChangeArrowheads="1"/>
          </p:cNvSpPr>
          <p:nvPr/>
        </p:nvSpPr>
        <p:spPr bwMode="auto">
          <a:xfrm>
            <a:off x="2400300" y="4854575"/>
            <a:ext cx="800417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zh-CN" sz="6000" b="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Tạm biệt các em! Chúc các em học tốt!!!</a:t>
            </a:r>
            <a:endParaRPr lang="zh-CN" altLang="en-US" sz="6000" b="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27654" name="TextBox 1"/>
          <p:cNvSpPr txBox="1">
            <a:spLocks noChangeArrowheads="1"/>
          </p:cNvSpPr>
          <p:nvPr/>
        </p:nvSpPr>
        <p:spPr bwMode="auto">
          <a:xfrm>
            <a:off x="11353800" y="304800"/>
            <a:ext cx="838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000">
                <a:latin typeface="Times New Roman" panose="02020603050405020304" pitchFamily="18" charset="0"/>
                <a:cs typeface="Times New Roman" panose="02020603050405020304" pitchFamily="18" charset="0"/>
              </a:rPr>
              <a:t>0368218377</a:t>
            </a:r>
          </a:p>
        </p:txBody>
      </p:sp>
    </p:spTree>
    <p:extLst>
      <p:ext uri="{BB962C8B-B14F-4D97-AF65-F5344CB8AC3E}">
        <p14:creationId xmlns:p14="http://schemas.microsoft.com/office/powerpoint/2010/main" val="3360933063"/>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57F1E4F-1CFF-5643-939E-217C01CDF565}" type="slidenum">
              <a:rPr lang="en-US" smtClean="0"/>
              <a:pPr/>
              <a:t>4</a:t>
            </a:fld>
            <a:endParaRPr lang="en-US" dirty="0"/>
          </a:p>
        </p:txBody>
      </p:sp>
      <p:sp>
        <p:nvSpPr>
          <p:cNvPr id="4" name="Oval 3"/>
          <p:cNvSpPr/>
          <p:nvPr/>
        </p:nvSpPr>
        <p:spPr>
          <a:xfrm>
            <a:off x="319177" y="215660"/>
            <a:ext cx="11872823" cy="12594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FFFF00"/>
                </a:solidFill>
                <a:latin typeface="Times New Roman" panose="02020603050405020304" pitchFamily="18" charset="0"/>
                <a:cs typeface="Times New Roman" panose="02020603050405020304" pitchFamily="18" charset="0"/>
              </a:rPr>
              <a:t>Một vài bức ảnh chụp khung cảnh miền núi phía Bắc của nước ta.</a:t>
            </a:r>
          </a:p>
        </p:txBody>
      </p:sp>
      <p:pic>
        <p:nvPicPr>
          <p:cNvPr id="5" name="Picture 4"/>
          <p:cNvPicPr>
            <a:picLocks noChangeAspect="1"/>
          </p:cNvPicPr>
          <p:nvPr/>
        </p:nvPicPr>
        <p:blipFill>
          <a:blip r:embed="rId3"/>
          <a:stretch>
            <a:fillRect/>
          </a:stretch>
        </p:blipFill>
        <p:spPr>
          <a:xfrm>
            <a:off x="422694" y="1645993"/>
            <a:ext cx="5339751" cy="4418377"/>
          </a:xfrm>
          <a:prstGeom prst="rect">
            <a:avLst/>
          </a:prstGeom>
        </p:spPr>
      </p:pic>
      <p:pic>
        <p:nvPicPr>
          <p:cNvPr id="7" name="Picture 6"/>
          <p:cNvPicPr>
            <a:picLocks noChangeAspect="1"/>
          </p:cNvPicPr>
          <p:nvPr/>
        </p:nvPicPr>
        <p:blipFill>
          <a:blip r:embed="rId4"/>
          <a:stretch>
            <a:fillRect/>
          </a:stretch>
        </p:blipFill>
        <p:spPr>
          <a:xfrm>
            <a:off x="5860290" y="1766907"/>
            <a:ext cx="5397181" cy="4409606"/>
          </a:xfrm>
          <a:prstGeom prst="rect">
            <a:avLst/>
          </a:prstGeom>
        </p:spPr>
      </p:pic>
    </p:spTree>
    <p:extLst>
      <p:ext uri="{BB962C8B-B14F-4D97-AF65-F5344CB8AC3E}">
        <p14:creationId xmlns:p14="http://schemas.microsoft.com/office/powerpoint/2010/main" val="3872972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57F1E4F-1CFF-5643-939E-217C01CDF565}" type="slidenum">
              <a:rPr lang="en-US" smtClean="0"/>
              <a:pPr/>
              <a:t>5</a:t>
            </a:fld>
            <a:endParaRPr lang="en-US" dirty="0"/>
          </a:p>
        </p:txBody>
      </p:sp>
      <p:sp>
        <p:nvSpPr>
          <p:cNvPr id="4" name="Oval 3"/>
          <p:cNvSpPr/>
          <p:nvPr/>
        </p:nvSpPr>
        <p:spPr>
          <a:xfrm>
            <a:off x="319177" y="215660"/>
            <a:ext cx="11872823" cy="12594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FFFF00"/>
                </a:solidFill>
                <a:latin typeface="Times New Roman" panose="02020603050405020304" pitchFamily="18" charset="0"/>
                <a:cs typeface="Times New Roman" panose="02020603050405020304" pitchFamily="18" charset="0"/>
              </a:rPr>
              <a:t>Một vài bức ảnh chụp khung cảnh miền núi phía Bắc của nước ta.</a:t>
            </a:r>
          </a:p>
        </p:txBody>
      </p:sp>
      <p:pic>
        <p:nvPicPr>
          <p:cNvPr id="8" name="Picture 7"/>
          <p:cNvPicPr>
            <a:picLocks noChangeAspect="1"/>
          </p:cNvPicPr>
          <p:nvPr/>
        </p:nvPicPr>
        <p:blipFill>
          <a:blip r:embed="rId3"/>
          <a:stretch>
            <a:fillRect/>
          </a:stretch>
        </p:blipFill>
        <p:spPr>
          <a:xfrm>
            <a:off x="776376" y="1933500"/>
            <a:ext cx="4839419" cy="3466635"/>
          </a:xfrm>
          <a:prstGeom prst="rect">
            <a:avLst/>
          </a:prstGeom>
        </p:spPr>
      </p:pic>
      <p:pic>
        <p:nvPicPr>
          <p:cNvPr id="2" name="Picture 1"/>
          <p:cNvPicPr>
            <a:picLocks noChangeAspect="1"/>
          </p:cNvPicPr>
          <p:nvPr/>
        </p:nvPicPr>
        <p:blipFill>
          <a:blip r:embed="rId4"/>
          <a:stretch>
            <a:fillRect/>
          </a:stretch>
        </p:blipFill>
        <p:spPr>
          <a:xfrm>
            <a:off x="6116128" y="1933500"/>
            <a:ext cx="4489099" cy="3735920"/>
          </a:xfrm>
          <a:prstGeom prst="rect">
            <a:avLst/>
          </a:prstGeom>
        </p:spPr>
      </p:pic>
    </p:spTree>
    <p:extLst>
      <p:ext uri="{BB962C8B-B14F-4D97-AF65-F5344CB8AC3E}">
        <p14:creationId xmlns:p14="http://schemas.microsoft.com/office/powerpoint/2010/main" val="17857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57F1E4F-1CFF-5643-939E-217C01CDF565}" type="slidenum">
              <a:rPr lang="en-US" smtClean="0"/>
              <a:pPr/>
              <a:t>6</a:t>
            </a:fld>
            <a:endParaRPr lang="en-US" dirty="0"/>
          </a:p>
        </p:txBody>
      </p:sp>
      <p:sp>
        <p:nvSpPr>
          <p:cNvPr id="5" name="Rounded Rectangle 4"/>
          <p:cNvSpPr/>
          <p:nvPr/>
        </p:nvSpPr>
        <p:spPr>
          <a:xfrm>
            <a:off x="327805" y="325315"/>
            <a:ext cx="11654286" cy="11498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FF00"/>
                </a:solidFill>
                <a:latin typeface="Times New Roman" panose="02020603050405020304" pitchFamily="18" charset="0"/>
                <a:cs typeface="Times New Roman" panose="02020603050405020304" pitchFamily="18" charset="0"/>
              </a:rPr>
              <a:t>BÀI THƠ : ĐƯỜNG NÚI”  CỦA NGUYỄN ĐÌNH THI</a:t>
            </a:r>
            <a:endParaRPr lang="en-US" sz="3200">
              <a:solidFill>
                <a:srgbClr val="FFFF00"/>
              </a:solidFill>
              <a:latin typeface="Times New Roman" panose="02020603050405020304" pitchFamily="18" charset="0"/>
              <a:cs typeface="Times New Roman" panose="02020603050405020304" pitchFamily="18" charset="0"/>
            </a:endParaRPr>
          </a:p>
          <a:p>
            <a:pPr algn="ctr"/>
            <a:r>
              <a:rPr lang="en-US" sz="3200" b="1">
                <a:solidFill>
                  <a:srgbClr val="FFFF00"/>
                </a:solidFill>
                <a:latin typeface="Times New Roman" panose="02020603050405020304" pitchFamily="18" charset="0"/>
                <a:cs typeface="Times New Roman" panose="02020603050405020304" pitchFamily="18" charset="0"/>
              </a:rPr>
              <a:t>( VŨ QUẦN PHƯƠNG)</a:t>
            </a:r>
            <a:endParaRPr lang="en-US" sz="3200">
              <a:solidFill>
                <a:srgbClr val="FFFF00"/>
              </a:solidFill>
              <a:latin typeface="Times New Roman" panose="02020603050405020304" pitchFamily="18" charset="0"/>
              <a:cs typeface="Times New Roman" panose="02020603050405020304" pitchFamily="18" charset="0"/>
            </a:endParaRPr>
          </a:p>
        </p:txBody>
      </p:sp>
      <p:cxnSp>
        <p:nvCxnSpPr>
          <p:cNvPr id="7" name="Straight Arrow Connector 6">
            <a:extLst>
              <a:ext uri="{FF2B5EF4-FFF2-40B4-BE49-F238E27FC236}">
                <a16:creationId xmlns:a16="http://schemas.microsoft.com/office/drawing/2014/main" id="{EA278526-4C74-B970-5FA7-2D4F747F3840}"/>
              </a:ext>
            </a:extLst>
          </p:cNvPr>
          <p:cNvCxnSpPr>
            <a:cxnSpLocks/>
          </p:cNvCxnSpPr>
          <p:nvPr/>
        </p:nvCxnSpPr>
        <p:spPr>
          <a:xfrm>
            <a:off x="7168551" y="1561381"/>
            <a:ext cx="14764" cy="5296619"/>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410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589212" y="2133599"/>
            <a:ext cx="8915400" cy="3777622"/>
          </a:xfrm>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7</a:t>
            </a:fld>
            <a:endParaRPr lang="en-US" dirty="0"/>
          </a:p>
        </p:txBody>
      </p:sp>
      <p:sp>
        <p:nvSpPr>
          <p:cNvPr id="5" name="Rounded Rectangle 4"/>
          <p:cNvSpPr/>
          <p:nvPr/>
        </p:nvSpPr>
        <p:spPr>
          <a:xfrm>
            <a:off x="3930162" y="413238"/>
            <a:ext cx="6198576" cy="73966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SAU BÀI HỌC CÁC EM CẦN</a:t>
            </a:r>
          </a:p>
        </p:txBody>
      </p:sp>
      <p:sp>
        <p:nvSpPr>
          <p:cNvPr id="7" name="Rounded Rectangle 6"/>
          <p:cNvSpPr/>
          <p:nvPr/>
        </p:nvSpPr>
        <p:spPr>
          <a:xfrm>
            <a:off x="870439" y="1726840"/>
            <a:ext cx="10823330" cy="3465283"/>
          </a:xfrm>
          <a:prstGeom prst="roundRect">
            <a:avLst/>
          </a:prstGeom>
          <a:solidFill>
            <a:srgbClr val="FFC000"/>
          </a:solidFill>
        </p:spPr>
        <p:style>
          <a:lnRef idx="3">
            <a:schemeClr val="lt1"/>
          </a:lnRef>
          <a:fillRef idx="1">
            <a:schemeClr val="accent5"/>
          </a:fillRef>
          <a:effectRef idx="1">
            <a:schemeClr val="accent5"/>
          </a:effectRef>
          <a:fontRef idx="minor">
            <a:schemeClr val="lt1"/>
          </a:fontRef>
        </p:style>
        <p:txBody>
          <a:bodyPr rtlCol="0" anchor="ctr"/>
          <a:lstStyle/>
          <a:p>
            <a:r>
              <a:rPr lang="en-US" sz="2800">
                <a:solidFill>
                  <a:schemeClr val="tx1"/>
                </a:solidFill>
                <a:latin typeface="Times New Roman" panose="02020603050405020304" pitchFamily="18" charset="0"/>
                <a:cs typeface="Times New Roman" panose="02020603050405020304" pitchFamily="18" charset="0"/>
              </a:rPr>
              <a:t>+ Nhận biết được đặc điểm của văn bản nghị luận về một tác phẩm văn học.</a:t>
            </a:r>
          </a:p>
          <a:p>
            <a:r>
              <a:rPr lang="en-US" sz="2800">
                <a:solidFill>
                  <a:schemeClr val="tx1"/>
                </a:solidFill>
                <a:latin typeface="Times New Roman" panose="02020603050405020304" pitchFamily="18" charset="0"/>
                <a:cs typeface="Times New Roman" panose="02020603050405020304" pitchFamily="18" charset="0"/>
              </a:rPr>
              <a:t>+ Xác định được vấn đề nghị luận, các lý lẽ và bằng chứng được sử dụng trong văn bản. </a:t>
            </a:r>
          </a:p>
          <a:p>
            <a:r>
              <a:rPr lang="en-US" sz="2800">
                <a:solidFill>
                  <a:schemeClr val="tx1"/>
                </a:solidFill>
                <a:latin typeface="Times New Roman" panose="02020603050405020304" pitchFamily="18" charset="0"/>
                <a:cs typeface="Times New Roman" panose="02020603050405020304" pitchFamily="18" charset="0"/>
              </a:rPr>
              <a:t>+ Cảm nhận được tình yêu thiên nhiên, yêu quê hương, đất nước của nhà thơ thể hiện trong tác phẩm và cảm nhận được sự đồng cảm của nhà phê bình với những tình cảm cảm xúc của nhà thơ. </a:t>
            </a:r>
          </a:p>
        </p:txBody>
      </p:sp>
      <p:sp>
        <p:nvSpPr>
          <p:cNvPr id="8" name="Oval 7"/>
          <p:cNvSpPr/>
          <p:nvPr/>
        </p:nvSpPr>
        <p:spPr>
          <a:xfrm>
            <a:off x="1311578" y="1169378"/>
            <a:ext cx="10679139" cy="540991"/>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Biết cách đọc hiểu một văn bản nghị luận văn học. </a:t>
            </a:r>
          </a:p>
        </p:txBody>
      </p:sp>
      <p:sp>
        <p:nvSpPr>
          <p:cNvPr id="9" name="Rounded Rectangle 8"/>
          <p:cNvSpPr/>
          <p:nvPr/>
        </p:nvSpPr>
        <p:spPr>
          <a:xfrm>
            <a:off x="1872761" y="5420721"/>
            <a:ext cx="10117955" cy="135101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2800">
                <a:solidFill>
                  <a:schemeClr val="tx1"/>
                </a:solidFill>
                <a:latin typeface="Times New Roman" panose="02020603050405020304" pitchFamily="18" charset="0"/>
                <a:cs typeface="Times New Roman" panose="02020603050405020304" pitchFamily="18" charset="0"/>
              </a:rPr>
              <a:t>Trân trọng những khung cảnh bình dị, gần gũi và thân thuộc trên quê hương em. Từ đó bồi đắp cho mình tình yêu tha thiết với quê hương xứ sở. Yêu mến vẻ đẹp của văn chương.</a:t>
            </a:r>
          </a:p>
        </p:txBody>
      </p:sp>
      <p:sp>
        <p:nvSpPr>
          <p:cNvPr id="10" name="Oval 9"/>
          <p:cNvSpPr/>
          <p:nvPr/>
        </p:nvSpPr>
        <p:spPr>
          <a:xfrm>
            <a:off x="211014" y="5442437"/>
            <a:ext cx="1661747" cy="9935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Times New Roman" panose="02020603050405020304" pitchFamily="18" charset="0"/>
                <a:cs typeface="Times New Roman" panose="02020603050405020304" pitchFamily="18" charset="0"/>
              </a:rPr>
              <a:t>THÁI ĐỘ</a:t>
            </a:r>
          </a:p>
        </p:txBody>
      </p:sp>
    </p:spTree>
    <p:extLst>
      <p:ext uri="{BB962C8B-B14F-4D97-AF65-F5344CB8AC3E}">
        <p14:creationId xmlns:p14="http://schemas.microsoft.com/office/powerpoint/2010/main" val="3135650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57F1E4F-1CFF-5643-939E-217C01CDF565}" type="slidenum">
              <a:rPr lang="en-US" smtClean="0"/>
              <a:pPr/>
              <a:t>8</a:t>
            </a:fld>
            <a:endParaRPr lang="en-US" dirty="0"/>
          </a:p>
        </p:txBody>
      </p:sp>
      <p:sp>
        <p:nvSpPr>
          <p:cNvPr id="5" name="Rounded Rectangle 4"/>
          <p:cNvSpPr/>
          <p:nvPr/>
        </p:nvSpPr>
        <p:spPr>
          <a:xfrm>
            <a:off x="327805" y="325315"/>
            <a:ext cx="11654286" cy="11498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FF00"/>
                </a:solidFill>
                <a:latin typeface="Times New Roman" panose="02020603050405020304" pitchFamily="18" charset="0"/>
                <a:cs typeface="Times New Roman" panose="02020603050405020304" pitchFamily="18" charset="0"/>
              </a:rPr>
              <a:t>BÀI THƠ : ĐƯỜNG NÚI”  CỦA NGUYỄN ĐÌNH THI</a:t>
            </a:r>
            <a:endParaRPr lang="en-US" sz="3200">
              <a:solidFill>
                <a:srgbClr val="FFFF00"/>
              </a:solidFill>
              <a:latin typeface="Times New Roman" panose="02020603050405020304" pitchFamily="18" charset="0"/>
              <a:cs typeface="Times New Roman" panose="02020603050405020304" pitchFamily="18" charset="0"/>
            </a:endParaRPr>
          </a:p>
          <a:p>
            <a:pPr algn="ctr"/>
            <a:r>
              <a:rPr lang="en-US" sz="3200" b="1">
                <a:solidFill>
                  <a:srgbClr val="FFFF00"/>
                </a:solidFill>
                <a:latin typeface="Times New Roman" panose="02020603050405020304" pitchFamily="18" charset="0"/>
                <a:cs typeface="Times New Roman" panose="02020603050405020304" pitchFamily="18" charset="0"/>
              </a:rPr>
              <a:t>( VŨ QUẦN PHƯƠNG)</a:t>
            </a:r>
            <a:endParaRPr lang="en-US" sz="3200">
              <a:solidFill>
                <a:srgbClr val="FFFF00"/>
              </a:solidFill>
              <a:latin typeface="Times New Roman" panose="02020603050405020304" pitchFamily="18" charset="0"/>
              <a:cs typeface="Times New Roman" panose="02020603050405020304" pitchFamily="18" charset="0"/>
            </a:endParaRPr>
          </a:p>
        </p:txBody>
      </p:sp>
      <p:cxnSp>
        <p:nvCxnSpPr>
          <p:cNvPr id="7" name="Straight Arrow Connector 6">
            <a:extLst>
              <a:ext uri="{FF2B5EF4-FFF2-40B4-BE49-F238E27FC236}">
                <a16:creationId xmlns:a16="http://schemas.microsoft.com/office/drawing/2014/main" id="{EA278526-4C74-B970-5FA7-2D4F747F3840}"/>
              </a:ext>
            </a:extLst>
          </p:cNvPr>
          <p:cNvCxnSpPr>
            <a:cxnSpLocks/>
          </p:cNvCxnSpPr>
          <p:nvPr/>
        </p:nvCxnSpPr>
        <p:spPr>
          <a:xfrm>
            <a:off x="7168551" y="1561381"/>
            <a:ext cx="14764" cy="5296619"/>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85004" y="1742536"/>
            <a:ext cx="4537494"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I. ĐỌC VĂN BẢN</a:t>
            </a:r>
          </a:p>
        </p:txBody>
      </p:sp>
    </p:spTree>
    <p:extLst>
      <p:ext uri="{BB962C8B-B14F-4D97-AF65-F5344CB8AC3E}">
        <p14:creationId xmlns:p14="http://schemas.microsoft.com/office/powerpoint/2010/main" val="2114569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57F1E4F-1CFF-5643-939E-217C01CDF565}" type="slidenum">
              <a:rPr lang="en-US" smtClean="0"/>
              <a:pPr/>
              <a:t>9</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746419031"/>
              </p:ext>
            </p:extLst>
          </p:nvPr>
        </p:nvGraphicFramePr>
        <p:xfrm>
          <a:off x="1863968" y="2433490"/>
          <a:ext cx="8238393" cy="2919984"/>
        </p:xfrm>
        <a:graphic>
          <a:graphicData uri="http://schemas.openxmlformats.org/drawingml/2006/table">
            <a:tbl>
              <a:tblPr firstRow="1" firstCol="1" bandRow="1">
                <a:tableStyleId>{5C22544A-7EE6-4342-B048-85BDC9FD1C3A}</a:tableStyleId>
              </a:tblPr>
              <a:tblGrid>
                <a:gridCol w="2315316">
                  <a:extLst>
                    <a:ext uri="{9D8B030D-6E8A-4147-A177-3AD203B41FA5}">
                      <a16:colId xmlns:a16="http://schemas.microsoft.com/office/drawing/2014/main" val="325686065"/>
                    </a:ext>
                  </a:extLst>
                </a:gridCol>
                <a:gridCol w="5923077">
                  <a:extLst>
                    <a:ext uri="{9D8B030D-6E8A-4147-A177-3AD203B41FA5}">
                      <a16:colId xmlns:a16="http://schemas.microsoft.com/office/drawing/2014/main" val="128818261"/>
                    </a:ext>
                  </a:extLst>
                </a:gridCol>
              </a:tblGrid>
              <a:tr h="0">
                <a:tc>
                  <a:txBody>
                    <a:bodyPr/>
                    <a:lstStyle/>
                    <a:p>
                      <a:pPr algn="just">
                        <a:lnSpc>
                          <a:spcPct val="107000"/>
                        </a:lnSpc>
                        <a:spcAft>
                          <a:spcPts val="0"/>
                        </a:spcAft>
                      </a:pPr>
                      <a:r>
                        <a:rPr lang="en-US" sz="3200" kern="100">
                          <a:effectLst/>
                          <a:latin typeface="Times New Roman" panose="02020603050405020304" pitchFamily="18" charset="0"/>
                          <a:cs typeface="Times New Roman" panose="02020603050405020304" pitchFamily="18" charset="0"/>
                        </a:rPr>
                        <a:t>Tác giả</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3200" kern="100">
                          <a:effectLst/>
                          <a:latin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80599597"/>
                  </a:ext>
                </a:extLst>
              </a:tr>
              <a:tr h="0">
                <a:tc>
                  <a:txBody>
                    <a:bodyPr/>
                    <a:lstStyle/>
                    <a:p>
                      <a:pPr algn="just">
                        <a:lnSpc>
                          <a:spcPct val="107000"/>
                        </a:lnSpc>
                        <a:spcAft>
                          <a:spcPts val="0"/>
                        </a:spcAft>
                      </a:pPr>
                      <a:r>
                        <a:rPr lang="en-US" sz="3200" kern="100">
                          <a:effectLst/>
                          <a:latin typeface="Times New Roman" panose="02020603050405020304" pitchFamily="18" charset="0"/>
                          <a:cs typeface="Times New Roman" panose="02020603050405020304" pitchFamily="18" charset="0"/>
                        </a:rPr>
                        <a:t>Thể thơ</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3200" kern="100">
                          <a:effectLst/>
                          <a:latin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71922122"/>
                  </a:ext>
                </a:extLst>
              </a:tr>
              <a:tr h="0">
                <a:tc>
                  <a:txBody>
                    <a:bodyPr/>
                    <a:lstStyle/>
                    <a:p>
                      <a:pPr algn="just">
                        <a:lnSpc>
                          <a:spcPct val="107000"/>
                        </a:lnSpc>
                        <a:spcAft>
                          <a:spcPts val="0"/>
                        </a:spcAft>
                      </a:pPr>
                      <a:r>
                        <a:rPr lang="en-US" sz="3200">
                          <a:effectLst/>
                          <a:latin typeface="Times New Roman" panose="02020603050405020304" pitchFamily="18" charset="0"/>
                          <a:cs typeface="Times New Roman" panose="02020603050405020304" pitchFamily="18" charset="0"/>
                        </a:rPr>
                        <a:t>Gieo vần</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3200" kern="100">
                          <a:effectLst/>
                          <a:latin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67133549"/>
                  </a:ext>
                </a:extLst>
              </a:tr>
              <a:tr h="0">
                <a:tc>
                  <a:txBody>
                    <a:bodyPr/>
                    <a:lstStyle/>
                    <a:p>
                      <a:pPr algn="just">
                        <a:lnSpc>
                          <a:spcPct val="107000"/>
                        </a:lnSpc>
                        <a:spcAft>
                          <a:spcPts val="0"/>
                        </a:spcAft>
                      </a:pPr>
                      <a:r>
                        <a:rPr lang="en-US" sz="3200">
                          <a:effectLst/>
                          <a:latin typeface="Times New Roman" panose="02020603050405020304" pitchFamily="18" charset="0"/>
                          <a:cs typeface="Times New Roman" panose="02020603050405020304" pitchFamily="18" charset="0"/>
                        </a:rPr>
                        <a:t>Nhịp thơ</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3200" kern="100">
                          <a:effectLst/>
                          <a:latin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94518000"/>
                  </a:ext>
                </a:extLst>
              </a:tr>
              <a:tr h="0">
                <a:tc>
                  <a:txBody>
                    <a:bodyPr/>
                    <a:lstStyle/>
                    <a:p>
                      <a:pPr algn="just">
                        <a:lnSpc>
                          <a:spcPct val="107000"/>
                        </a:lnSpc>
                        <a:spcAft>
                          <a:spcPts val="0"/>
                        </a:spcAft>
                      </a:pPr>
                      <a:r>
                        <a:rPr lang="en-US" sz="3200">
                          <a:effectLst/>
                          <a:latin typeface="Times New Roman" panose="02020603050405020304" pitchFamily="18" charset="0"/>
                          <a:cs typeface="Times New Roman" panose="02020603050405020304" pitchFamily="18" charset="0"/>
                        </a:rPr>
                        <a:t>Nội dung</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3200" kern="100">
                          <a:effectLst/>
                          <a:latin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84319127"/>
                  </a:ext>
                </a:extLst>
              </a:tr>
              <a:tr h="0">
                <a:tc>
                  <a:txBody>
                    <a:bodyPr/>
                    <a:lstStyle/>
                    <a:p>
                      <a:pPr algn="just">
                        <a:lnSpc>
                          <a:spcPct val="107000"/>
                        </a:lnSpc>
                        <a:spcAft>
                          <a:spcPts val="0"/>
                        </a:spcAft>
                      </a:pPr>
                      <a:r>
                        <a:rPr lang="en-US" sz="3200">
                          <a:effectLst/>
                          <a:latin typeface="Times New Roman" panose="02020603050405020304" pitchFamily="18" charset="0"/>
                          <a:cs typeface="Times New Roman" panose="02020603050405020304" pitchFamily="18" charset="0"/>
                        </a:rPr>
                        <a:t>Bố cục</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3200" kern="100">
                          <a:effectLst/>
                          <a:latin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00031902"/>
                  </a:ext>
                </a:extLst>
              </a:tr>
            </a:tbl>
          </a:graphicData>
        </a:graphic>
      </p:graphicFrame>
      <p:sp>
        <p:nvSpPr>
          <p:cNvPr id="4" name="Oval 3"/>
          <p:cNvSpPr/>
          <p:nvPr/>
        </p:nvSpPr>
        <p:spPr>
          <a:xfrm>
            <a:off x="1723292" y="228600"/>
            <a:ext cx="7781193"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FF00"/>
                </a:solidFill>
                <a:latin typeface="Times New Roman" panose="02020603050405020304" pitchFamily="18" charset="0"/>
                <a:cs typeface="Times New Roman" panose="02020603050405020304" pitchFamily="18" charset="0"/>
              </a:rPr>
              <a:t>PHIẾU HỌC TẬP SỐ 1:</a:t>
            </a:r>
            <a:r>
              <a:rPr lang="en-US" sz="3200">
                <a:solidFill>
                  <a:srgbClr val="FFFF00"/>
                </a:solidFill>
                <a:latin typeface="Times New Roman" panose="02020603050405020304" pitchFamily="18" charset="0"/>
                <a:cs typeface="Times New Roman" panose="02020603050405020304" pitchFamily="18" charset="0"/>
              </a:rPr>
              <a:t> </a:t>
            </a:r>
          </a:p>
          <a:p>
            <a:pPr algn="ctr"/>
            <a:r>
              <a:rPr lang="en-US" sz="3200">
                <a:solidFill>
                  <a:srgbClr val="FFFF00"/>
                </a:solidFill>
                <a:latin typeface="Times New Roman" panose="02020603050405020304" pitchFamily="18" charset="0"/>
                <a:cs typeface="Times New Roman" panose="02020603050405020304" pitchFamily="18" charset="0"/>
              </a:rPr>
              <a:t>TÌM HIỂU CHUNG</a:t>
            </a:r>
          </a:p>
        </p:txBody>
      </p:sp>
    </p:spTree>
    <p:extLst>
      <p:ext uri="{BB962C8B-B14F-4D97-AF65-F5344CB8AC3E}">
        <p14:creationId xmlns:p14="http://schemas.microsoft.com/office/powerpoint/2010/main" val="3997717206"/>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884</TotalTime>
  <Words>2826</Words>
  <Application>Microsoft Office PowerPoint</Application>
  <PresentationFormat>Widescreen</PresentationFormat>
  <Paragraphs>271</Paragraphs>
  <Slides>34</Slides>
  <Notes>31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Century Gothic</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Phan Trương</dc:creator>
  <cp:lastModifiedBy>PC</cp:lastModifiedBy>
  <cp:revision>68</cp:revision>
  <dcterms:created xsi:type="dcterms:W3CDTF">2022-07-04T16:16:34Z</dcterms:created>
  <dcterms:modified xsi:type="dcterms:W3CDTF">2024-12-03T00:55:23Z</dcterms:modified>
</cp:coreProperties>
</file>