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370" r:id="rId3"/>
    <p:sldId id="371" r:id="rId4"/>
    <p:sldId id="357" r:id="rId5"/>
    <p:sldId id="257" r:id="rId6"/>
    <p:sldId id="268" r:id="rId7"/>
    <p:sldId id="358" r:id="rId8"/>
    <p:sldId id="258" r:id="rId9"/>
    <p:sldId id="387" r:id="rId10"/>
    <p:sldId id="389" r:id="rId11"/>
    <p:sldId id="390" r:id="rId12"/>
    <p:sldId id="391" r:id="rId13"/>
    <p:sldId id="38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B3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82" autoAdjust="0"/>
    <p:restoredTop sz="94660"/>
  </p:normalViewPr>
  <p:slideViewPr>
    <p:cSldViewPr snapToGrid="0">
      <p:cViewPr varScale="1">
        <p:scale>
          <a:sx n="67" d="100"/>
          <a:sy n="67" d="100"/>
        </p:scale>
        <p:origin x="556"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D90597-701A-4641-8BE7-935054900995}" type="datetimeFigureOut">
              <a:rPr lang="x-none" smtClean="0"/>
              <a:pPr/>
              <a:t>11/6/2024</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A29115-9D96-584D-BB9C-A33B2E1BCD71}" type="slidenum">
              <a:rPr lang="x-none" smtClean="0"/>
              <a:pPr/>
              <a:t>‹#›</a:t>
            </a:fld>
            <a:endParaRPr lang="x-none"/>
          </a:p>
        </p:txBody>
      </p:sp>
    </p:spTree>
    <p:extLst>
      <p:ext uri="{BB962C8B-B14F-4D97-AF65-F5344CB8AC3E}">
        <p14:creationId xmlns:p14="http://schemas.microsoft.com/office/powerpoint/2010/main" val="361821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A8C8EFA-96ED-4A18-B46D-8BDC030E3AF6}"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30189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B0D54C3-15EB-496F-A8BA-CE28D873C348}"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2080599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0D54C3-15EB-496F-A8BA-CE28D873C348}"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1646427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0D54C3-15EB-496F-A8BA-CE28D873C348}"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2465611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930429"/>
      </p:ext>
    </p:extLst>
  </p:cSld>
  <p:clrMapOvr>
    <a:masterClrMapping/>
  </p:clrMapOvr>
  <mc:AlternateContent xmlns:mc="http://schemas.openxmlformats.org/markup-compatibility/2006" xmlns:p14="http://schemas.microsoft.com/office/powerpoint/2010/main">
    <mc:Choice Requires="p14">
      <p:transition spd="slow" p14:dur="1750" advClick="0" advTm="0">
        <p14:prism dir="d"/>
      </p:transition>
    </mc:Choice>
    <mc:Fallback xmlns="">
      <p:transition spd="slow" advClick="0"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0D54C3-15EB-496F-A8BA-CE28D873C348}"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3665701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0D54C3-15EB-496F-A8BA-CE28D873C348}"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3839453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0D54C3-15EB-496F-A8BA-CE28D873C348}"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57071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0D54C3-15EB-496F-A8BA-CE28D873C348}" type="datetimeFigureOut">
              <a:rPr lang="en-US" smtClean="0"/>
              <a:pPr/>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231250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0D54C3-15EB-496F-A8BA-CE28D873C348}" type="datetimeFigureOut">
              <a:rPr lang="en-US" smtClean="0"/>
              <a:pPr/>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189699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0D54C3-15EB-496F-A8BA-CE28D873C348}" type="datetimeFigureOut">
              <a:rPr lang="en-US" smtClean="0"/>
              <a:pPr/>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1827994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0D54C3-15EB-496F-A8BA-CE28D873C348}"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172752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0D54C3-15EB-496F-A8BA-CE28D873C348}"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D23EB-9339-41CE-989A-C6A3638B9476}" type="slidenum">
              <a:rPr lang="en-US" smtClean="0"/>
              <a:pPr/>
              <a:t>‹#›</a:t>
            </a:fld>
            <a:endParaRPr lang="en-US"/>
          </a:p>
        </p:txBody>
      </p:sp>
    </p:spTree>
    <p:extLst>
      <p:ext uri="{BB962C8B-B14F-4D97-AF65-F5344CB8AC3E}">
        <p14:creationId xmlns:p14="http://schemas.microsoft.com/office/powerpoint/2010/main" val="894973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D54C3-15EB-496F-A8BA-CE28D873C348}" type="datetimeFigureOut">
              <a:rPr lang="en-US" smtClean="0"/>
              <a:pPr/>
              <a:t>11/6/2024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D23EB-9339-41CE-989A-C6A3638B9476}" type="slidenum">
              <a:rPr lang="en-US" smtClean="0"/>
              <a:pPr/>
              <a:t>‹#›</a:t>
            </a:fld>
            <a:endParaRPr lang="en-US"/>
          </a:p>
        </p:txBody>
      </p:sp>
    </p:spTree>
    <p:extLst>
      <p:ext uri="{BB962C8B-B14F-4D97-AF65-F5344CB8AC3E}">
        <p14:creationId xmlns:p14="http://schemas.microsoft.com/office/powerpoint/2010/main" val="160049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5631830"/>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slow" p14:dur="1750" advClick="0" advTm="0">
        <p14:prism dir="d"/>
      </p:transition>
    </mc:Choice>
    <mc:Fallback xmlns="">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download.jpg"/>
          <p:cNvPicPr>
            <a:picLocks noChangeAspect="1" noChangeArrowheads="1"/>
          </p:cNvPicPr>
          <p:nvPr/>
        </p:nvPicPr>
        <p:blipFill>
          <a:blip r:embed="rId2"/>
          <a:srcRect/>
          <a:stretch>
            <a:fillRect/>
          </a:stretch>
        </p:blipFill>
        <p:spPr bwMode="auto">
          <a:xfrm>
            <a:off x="4786313" y="2557463"/>
            <a:ext cx="2619375" cy="1743075"/>
          </a:xfrm>
          <a:prstGeom prst="rect">
            <a:avLst/>
          </a:prstGeom>
          <a:noFill/>
        </p:spPr>
      </p:pic>
    </p:spTree>
    <p:extLst>
      <p:ext uri="{BB962C8B-B14F-4D97-AF65-F5344CB8AC3E}">
        <p14:creationId xmlns:p14="http://schemas.microsoft.com/office/powerpoint/2010/main" val="1693567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89A194-8434-C21D-31B7-3CC2AB9134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FB3B3F-4FCB-E4BF-6516-E67A99C713B8}"/>
              </a:ext>
            </a:extLst>
          </p:cNvPr>
          <p:cNvSpPr>
            <a:spLocks noGrp="1"/>
          </p:cNvSpPr>
          <p:nvPr>
            <p:ph type="title"/>
          </p:nvPr>
        </p:nvSpPr>
        <p:spPr/>
        <p:txBody>
          <a:bodyPr/>
          <a:lstStyle/>
          <a:p>
            <a:pPr algn="ctr"/>
            <a:br>
              <a:rPr lang="vi-VN" dirty="0"/>
            </a:br>
            <a:endParaRPr lang="vi-VN" dirty="0"/>
          </a:p>
        </p:txBody>
      </p:sp>
      <p:sp>
        <p:nvSpPr>
          <p:cNvPr id="3" name="Content Placeholder 2">
            <a:extLst>
              <a:ext uri="{FF2B5EF4-FFF2-40B4-BE49-F238E27FC236}">
                <a16:creationId xmlns:a16="http://schemas.microsoft.com/office/drawing/2014/main" id="{42BF78AB-43F6-514D-E706-26094B0CD650}"/>
              </a:ext>
            </a:extLst>
          </p:cNvPr>
          <p:cNvSpPr>
            <a:spLocks noGrp="1"/>
          </p:cNvSpPr>
          <p:nvPr>
            <p:ph idx="1"/>
          </p:nvPr>
        </p:nvSpPr>
        <p:spPr>
          <a:xfrm>
            <a:off x="838200" y="838200"/>
            <a:ext cx="10515600" cy="5338763"/>
          </a:xfrm>
        </p:spPr>
        <p:txBody>
          <a:bodyPr>
            <a:normAutofit fontScale="92500" lnSpcReduction="10000"/>
          </a:bodyPr>
          <a:lstStyle/>
          <a:p>
            <a:pPr marL="0" marR="0" indent="0" algn="just">
              <a:lnSpc>
                <a:spcPct val="115000"/>
              </a:lnSpc>
              <a:spcAft>
                <a:spcPts val="1000"/>
              </a:spcAft>
              <a:buNone/>
              <a:tabLst>
                <a:tab pos="90170" algn="l"/>
                <a:tab pos="180340" algn="l"/>
                <a:tab pos="27051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600" b="1" dirty="0">
                <a:effectLst/>
                <a:latin typeface="Times New Roman" panose="02020603050405020304" pitchFamily="18" charset="0"/>
                <a:ea typeface="Times New Roman" panose="02020603050405020304" pitchFamily="18" charset="0"/>
                <a:cs typeface="Times New Roman" panose="02020603050405020304" pitchFamily="18" charset="0"/>
              </a:rPr>
              <a:t>Với An-tư-nai, thầy nhìn thấu tâm can em, cảm thông cảnh ngộ mồ côi của em, thầy an ủi và khen em một cách chân tình: “</a:t>
            </a:r>
            <a:r>
              <a:rPr lang="vi-VN" sz="2600" b="1" i="1" dirty="0">
                <a:effectLst/>
                <a:latin typeface="Times New Roman" panose="02020603050405020304" pitchFamily="18" charset="0"/>
                <a:ea typeface="Times New Roman" panose="02020603050405020304" pitchFamily="18" charset="0"/>
                <a:cs typeface="Times New Roman" panose="02020603050405020304" pitchFamily="18" charset="0"/>
              </a:rPr>
              <a:t>An-tư-nai, cái tên hay quá, mà em thì chắc là ngoan lắm phải không?</a:t>
            </a:r>
            <a:r>
              <a:rPr lang="vi-VN" sz="2600" b="1" dirty="0">
                <a:effectLst/>
                <a:latin typeface="Times New Roman" panose="02020603050405020304" pitchFamily="18" charset="0"/>
                <a:ea typeface="Times New Roman" panose="02020603050405020304" pitchFamily="18" charset="0"/>
                <a:cs typeface="Times New Roman" panose="02020603050405020304" pitchFamily="18" charset="0"/>
              </a:rPr>
              <a:t>”. Câu nói ấy cùng với nụ cười hiền hậu của Đuy-sen đã khiến cho cô gái dân tộc thiểu số bé nhỏ, bất hạnh “</a:t>
            </a:r>
            <a:r>
              <a:rPr lang="vi-VN" sz="2600" b="1" i="1" dirty="0">
                <a:effectLst/>
                <a:latin typeface="Times New Roman" panose="02020603050405020304" pitchFamily="18" charset="0"/>
                <a:ea typeface="Times New Roman" panose="02020603050405020304" pitchFamily="18" charset="0"/>
                <a:cs typeface="Times New Roman" panose="02020603050405020304" pitchFamily="18" charset="0"/>
              </a:rPr>
              <a:t>thấy lòng ấm hẳn lại</a:t>
            </a:r>
            <a:r>
              <a:rPr lang="vi-VN" sz="26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a:lnSpc>
                <a:spcPct val="115000"/>
              </a:lnSpc>
              <a:spcAft>
                <a:spcPts val="1000"/>
              </a:spcAft>
              <a:buNone/>
              <a:tabLst>
                <a:tab pos="90170" algn="l"/>
                <a:tab pos="180340" algn="l"/>
                <a:tab pos="270510" algn="l"/>
              </a:tabLst>
            </a:pPr>
            <a:r>
              <a:rPr lang="vi-VN" sz="2600" b="1" dirty="0">
                <a:effectLst/>
                <a:latin typeface="Times New Roman" panose="02020603050405020304" pitchFamily="18" charset="0"/>
                <a:ea typeface="Times New Roman" panose="02020603050405020304" pitchFamily="18" charset="0"/>
                <a:cs typeface="Times New Roman" panose="02020603050405020304" pitchFamily="18" charset="0"/>
              </a:rPr>
              <a:t>       Đuy-sen là người thầy đầu tiên, người thầy khai tâm khai sáng cho An-tư- nai. Thầy hiền hậu, thầy yêu thương tuổi thơ. Thầy đã đốt cháy lên trong lòng các em ngọn lửa nhiệt tình khát vọng và khát vọng đi học. Đuy-sen là hình ảnh tuyệt đẹp của một ông thầy tuổi thơ. Con đường tuổi trẻ là con đường học hành. Trên con đường đầy nắng đẹp ấy, anh chị và mỗi chúng ta sẽ được dìu dắt qua nhiều thầy, cô giáo. Cũng như An-tư-nai, trong tâm hồn mỗi chúng ta luôn luôn chói ngời những người thầy, những Đuy-sen cao đẹp.</a:t>
            </a:r>
            <a:endParaRPr lang="vi-VN" sz="2600" b="1" dirty="0"/>
          </a:p>
        </p:txBody>
      </p:sp>
    </p:spTree>
    <p:extLst>
      <p:ext uri="{BB962C8B-B14F-4D97-AF65-F5344CB8AC3E}">
        <p14:creationId xmlns:p14="http://schemas.microsoft.com/office/powerpoint/2010/main" val="50610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24B2E-1D82-57DD-AB33-5C2866D5AC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BDB3C3-2CA8-EDD0-719C-288DBA21EB94}"/>
              </a:ext>
            </a:extLst>
          </p:cNvPr>
          <p:cNvSpPr>
            <a:spLocks noGrp="1"/>
          </p:cNvSpPr>
          <p:nvPr>
            <p:ph type="title"/>
          </p:nvPr>
        </p:nvSpPr>
        <p:spPr/>
        <p:txBody>
          <a:bodyPr/>
          <a:lstStyle/>
          <a:p>
            <a:pPr algn="ctr"/>
            <a:endParaRPr lang="vi-VN" dirty="0"/>
          </a:p>
        </p:txBody>
      </p:sp>
      <p:sp>
        <p:nvSpPr>
          <p:cNvPr id="3" name="Content Placeholder 2">
            <a:extLst>
              <a:ext uri="{FF2B5EF4-FFF2-40B4-BE49-F238E27FC236}">
                <a16:creationId xmlns:a16="http://schemas.microsoft.com/office/drawing/2014/main" id="{79C5BEBE-77FA-964F-A03F-4D0E8CDEB5CD}"/>
              </a:ext>
            </a:extLst>
          </p:cNvPr>
          <p:cNvSpPr>
            <a:spLocks noGrp="1"/>
          </p:cNvSpPr>
          <p:nvPr>
            <p:ph idx="1"/>
          </p:nvPr>
        </p:nvSpPr>
        <p:spPr>
          <a:xfrm>
            <a:off x="838200" y="1238250"/>
            <a:ext cx="10515600" cy="4938713"/>
          </a:xfrm>
        </p:spPr>
        <p:txBody>
          <a:bodyPr/>
          <a:lstStyle/>
          <a:p>
            <a:pPr marL="0" marR="0" indent="0" algn="just">
              <a:lnSpc>
                <a:spcPct val="115000"/>
              </a:lnSpc>
              <a:spcAft>
                <a:spcPts val="1000"/>
              </a:spcAft>
              <a:buNone/>
              <a:tabLst>
                <a:tab pos="90170" algn="l"/>
                <a:tab pos="180340" algn="l"/>
                <a:tab pos="27051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Ai-</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a:t>
            </a: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ma-tốp đã viết nên một truyện ngắn dưới dạng hồi ức chân thực, cảm động. Hình ảnh Đuy-sen – người thầy đầu tiên và hình ảnh An-tư-nai, cô bé mồ côi khát khao được đi học, được tác giả nói đến với tất cả sự ca ngợi, với niềm thương mến bao la. Người thầy trong truyện ngắn là người thầy của tình thương đến với tuổi thơ, đem ánh sáng cách mạng làm thay đổi mọi cuộc đời. Ngọn lửa tình thương như toả sáng trang văn Ai-ma-tốp, mãi mãi làm ấm áp lòng người. Thầy Đuy-sen càng trở nên gần gũi trong niềm thương mến của tuổi thơ chúng ta. </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vi-VN" dirty="0"/>
          </a:p>
        </p:txBody>
      </p:sp>
    </p:spTree>
    <p:extLst>
      <p:ext uri="{BB962C8B-B14F-4D97-AF65-F5344CB8AC3E}">
        <p14:creationId xmlns:p14="http://schemas.microsoft.com/office/powerpoint/2010/main" val="2162567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vi-VN" b="1" dirty="0">
                <a:solidFill>
                  <a:srgbClr val="FF0000"/>
                </a:solidFill>
              </a:rPr>
              <a:t>*Giao nhiệm vụ về nhà</a:t>
            </a:r>
            <a:br>
              <a:rPr lang="vi-VN" dirty="0"/>
            </a:br>
            <a:endParaRPr lang="vi-VN" dirty="0"/>
          </a:p>
        </p:txBody>
      </p:sp>
      <p:sp>
        <p:nvSpPr>
          <p:cNvPr id="3" name="Content Placeholder 2"/>
          <p:cNvSpPr>
            <a:spLocks noGrp="1"/>
          </p:cNvSpPr>
          <p:nvPr>
            <p:ph idx="1"/>
          </p:nvPr>
        </p:nvSpPr>
        <p:spPr/>
        <p:txBody>
          <a:bodyPr>
            <a:normAutofit/>
          </a:bodyPr>
          <a:lstStyle/>
          <a:p>
            <a:pPr marL="0" indent="0">
              <a:buNone/>
            </a:pPr>
            <a:r>
              <a:rPr lang="vi-VN" sz="3600" i="1" dirty="0">
                <a:latin typeface="+mj-lt"/>
              </a:rPr>
              <a:t>- Bài vừa học:</a:t>
            </a:r>
            <a:endParaRPr lang="vi-VN" sz="3600" dirty="0">
              <a:latin typeface="+mj-lt"/>
            </a:endParaRPr>
          </a:p>
          <a:p>
            <a:pPr marL="0" indent="0">
              <a:buNone/>
            </a:pPr>
            <a:r>
              <a:rPr lang="vi-VN" sz="3600" b="1" dirty="0">
                <a:latin typeface="+mj-lt"/>
              </a:rPr>
              <a:t>    </a:t>
            </a:r>
            <a:r>
              <a:rPr lang="vi-VN" sz="3600" dirty="0">
                <a:latin typeface="+mj-lt"/>
              </a:rPr>
              <a:t>Vận dụng kiến thức đã học </a:t>
            </a:r>
            <a:r>
              <a:rPr lang="en-US" sz="3600" dirty="0" err="1">
                <a:latin typeface="Times New Roman" pitchFamily="18" charset="0"/>
                <a:cs typeface="Times New Roman" pitchFamily="18" charset="0"/>
              </a:rPr>
              <a:t>viết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bài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văn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tích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đặc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1 </a:t>
            </a:r>
            <a:r>
              <a:rPr lang="en-US" sz="3600" dirty="0" err="1">
                <a:latin typeface="Times New Roman" pitchFamily="18" charset="0"/>
                <a:cs typeface="Times New Roman" pitchFamily="18" charset="0"/>
              </a:rPr>
              <a:t>tác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phẩm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văn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học</a:t>
            </a:r>
            <a:r>
              <a:rPr lang="en-US" sz="3600" dirty="0">
                <a:latin typeface="Times New Roman" pitchFamily="18" charset="0"/>
                <a:cs typeface="Times New Roman" pitchFamily="18" charset="0"/>
              </a:rPr>
              <a:t>.</a:t>
            </a:r>
            <a:endParaRPr lang="vi-VN" sz="3600" dirty="0">
              <a:latin typeface="+mj-lt"/>
            </a:endParaRPr>
          </a:p>
          <a:p>
            <a:pPr marL="0" indent="0">
              <a:buNone/>
            </a:pPr>
            <a:r>
              <a:rPr lang="vi-VN" sz="3600" b="1" dirty="0">
                <a:latin typeface="+mj-lt"/>
              </a:rPr>
              <a:t>   </a:t>
            </a:r>
            <a:r>
              <a:rPr lang="vi-VN" sz="3600" dirty="0">
                <a:latin typeface="+mj-lt"/>
              </a:rPr>
              <a:t>Sử dụng kiến thức đã học để hỏi, trả lời, trao đổi và kết nối với thực tế của bản thân.</a:t>
            </a:r>
          </a:p>
          <a:p>
            <a:pPr marL="0" indent="0">
              <a:buNone/>
            </a:pPr>
            <a:r>
              <a:rPr lang="vi-VN" sz="3600" dirty="0">
                <a:latin typeface="+mj-lt"/>
              </a:rPr>
              <a:t> </a:t>
            </a:r>
            <a:r>
              <a:rPr lang="vi-VN" sz="3600" i="1" dirty="0">
                <a:latin typeface="+mj-lt"/>
              </a:rPr>
              <a:t>- Bài của tiết sau:</a:t>
            </a:r>
            <a:r>
              <a:rPr lang="vi-VN" sz="3600" dirty="0">
                <a:latin typeface="+mj-lt"/>
              </a:rPr>
              <a:t> </a:t>
            </a:r>
            <a:r>
              <a:rPr lang="vi-VN" sz="3600" dirty="0">
                <a:latin typeface="Times New Roman" pitchFamily="18" charset="0"/>
                <a:cs typeface="Times New Roman" pitchFamily="18" charset="0"/>
              </a:rPr>
              <a:t>Hoàn thiện dàn ý chung cho bài văn </a:t>
            </a:r>
            <a:r>
              <a:rPr lang="en-US" sz="3600" dirty="0" err="1">
                <a:latin typeface="Times New Roman" pitchFamily="18" charset="0"/>
                <a:cs typeface="Times New Roman" pitchFamily="18" charset="0"/>
              </a:rPr>
              <a:t>phân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tích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đặc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1 </a:t>
            </a:r>
            <a:r>
              <a:rPr lang="en-US" sz="3600" dirty="0" err="1">
                <a:latin typeface="Times New Roman" pitchFamily="18" charset="0"/>
                <a:cs typeface="Times New Roman" pitchFamily="18" charset="0"/>
              </a:rPr>
              <a:t>tác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phẩm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văn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học</a:t>
            </a:r>
            <a:r>
              <a:rPr lang="en-US" sz="3600" dirty="0">
                <a:latin typeface="Times New Roman" pitchFamily="18" charset="0"/>
                <a:cs typeface="Times New Roman" pitchFamily="18" charset="0"/>
              </a:rPr>
              <a:t>.</a:t>
            </a:r>
            <a:endParaRPr lang="vi-VN" sz="3600" dirty="0">
              <a:latin typeface="Times New Roman" pitchFamily="18" charset="0"/>
              <a:cs typeface="Times New Roman" pitchFamily="18" charset="0"/>
            </a:endParaRPr>
          </a:p>
        </p:txBody>
      </p:sp>
    </p:spTree>
    <p:extLst>
      <p:ext uri="{BB962C8B-B14F-4D97-AF65-F5344CB8AC3E}">
        <p14:creationId xmlns:p14="http://schemas.microsoft.com/office/powerpoint/2010/main" val="1599044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a:extLst>
              <a:ext uri="{FF2B5EF4-FFF2-40B4-BE49-F238E27FC236}">
                <a16:creationId xmlns:a16="http://schemas.microsoft.com/office/drawing/2014/main" id="{BE5ACFE1-3A35-E541-80E5-8740ED1FD0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155" y="0"/>
            <a:ext cx="13364350" cy="65083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73DF37E7-4FD6-3241-9FE2-F71320468C4F}"/>
              </a:ext>
            </a:extLst>
          </p:cNvPr>
          <p:cNvSpPr/>
          <p:nvPr/>
        </p:nvSpPr>
        <p:spPr>
          <a:xfrm>
            <a:off x="1087454" y="1075345"/>
            <a:ext cx="9044206" cy="2633541"/>
          </a:xfrm>
          <a:prstGeom prst="rect">
            <a:avLst/>
          </a:prstGeom>
        </p:spPr>
        <p:txBody>
          <a:bodyPr wrap="square">
            <a:spAutoFit/>
          </a:bodyPr>
          <a:lstStyle/>
          <a:p>
            <a:pPr algn="ctr">
              <a:lnSpc>
                <a:spcPct val="115000"/>
              </a:lnSpc>
              <a:spcAft>
                <a:spcPts val="800"/>
              </a:spcAft>
            </a:pPr>
            <a:r>
              <a:rPr lang="en-US" sz="3200" b="1" dirty="0">
                <a:solidFill>
                  <a:schemeClr val="bg1"/>
                </a:solidFill>
                <a:latin typeface="Arial" panose="020B0604020202020204" pitchFamily="34" charset="0"/>
                <a:ea typeface="Calibri" panose="020F0502020204030204" pitchFamily="34" charset="0"/>
                <a:cs typeface="Arial" panose="020B0604020202020204" pitchFamily="34" charset="0"/>
              </a:rPr>
              <a:t> </a:t>
            </a:r>
            <a:endParaRPr lang="x-none" sz="3200"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800"/>
              </a:spcAft>
            </a:pPr>
            <a:r>
              <a:rPr lang="en-US" sz="3600" b="1"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TIẾT 33,34,35</a:t>
            </a:r>
          </a:p>
          <a:p>
            <a:pPr algn="ctr">
              <a:lnSpc>
                <a:spcPct val="115000"/>
              </a:lnSpc>
              <a:spcAft>
                <a:spcPts val="800"/>
              </a:spcAft>
            </a:pPr>
            <a:r>
              <a:rPr lang="en-US" sz="3200" b="1" dirty="0" err="1"/>
              <a:t>VIẾT</a:t>
            </a:r>
            <a:r>
              <a:rPr lang="en-US" sz="3200" b="1" dirty="0"/>
              <a:t> </a:t>
            </a:r>
            <a:r>
              <a:rPr lang="en-US" sz="3200" b="1" dirty="0" err="1"/>
              <a:t>BÀI</a:t>
            </a:r>
            <a:r>
              <a:rPr lang="en-US" sz="3200" b="1" dirty="0"/>
              <a:t> </a:t>
            </a:r>
            <a:r>
              <a:rPr lang="en-US" sz="3200" b="1" dirty="0" err="1"/>
              <a:t>VĂN</a:t>
            </a:r>
            <a:r>
              <a:rPr lang="en-US" sz="3200" b="1" dirty="0"/>
              <a:t> </a:t>
            </a:r>
            <a:r>
              <a:rPr lang="vi-VN" sz="3200" b="1" dirty="0"/>
              <a:t>PHÂN TÍCH ĐẶC ĐIỂM NHÂN VẬT TRONG MỘT TÁC PHẨM VĂN HỌC</a:t>
            </a:r>
            <a:endParaRPr lang="x-none"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704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randombar(horizontal)">
                                      <p:cBhvr>
                                        <p:cTn id="7"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9AA6DCD-990E-3E49-936B-D96DCB6B12DE}"/>
              </a:ext>
            </a:extLst>
          </p:cNvPr>
          <p:cNvPicPr>
            <a:picLocks noChangeAspect="1"/>
          </p:cNvPicPr>
          <p:nvPr/>
        </p:nvPicPr>
        <p:blipFill rotWithShape="1">
          <a:blip r:embed="rId2"/>
          <a:srcRect l="21491" t="19358" r="22488" b="5899"/>
          <a:stretch/>
        </p:blipFill>
        <p:spPr>
          <a:xfrm>
            <a:off x="0" y="0"/>
            <a:ext cx="5959711" cy="6858000"/>
          </a:xfrm>
          <a:prstGeom prst="rect">
            <a:avLst/>
          </a:prstGeom>
        </p:spPr>
      </p:pic>
      <p:sp>
        <p:nvSpPr>
          <p:cNvPr id="9" name="Rounded Rectangle 8">
            <a:extLst>
              <a:ext uri="{FF2B5EF4-FFF2-40B4-BE49-F238E27FC236}">
                <a16:creationId xmlns:a16="http://schemas.microsoft.com/office/drawing/2014/main" id="{62CADBBC-FA17-1A4B-80B6-728CB2711401}"/>
              </a:ext>
            </a:extLst>
          </p:cNvPr>
          <p:cNvSpPr/>
          <p:nvPr/>
        </p:nvSpPr>
        <p:spPr>
          <a:xfrm>
            <a:off x="6474748" y="2201332"/>
            <a:ext cx="5564852" cy="269569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x-none"/>
          </a:p>
        </p:txBody>
      </p:sp>
      <p:sp>
        <p:nvSpPr>
          <p:cNvPr id="10" name="TextBox 9">
            <a:extLst>
              <a:ext uri="{FF2B5EF4-FFF2-40B4-BE49-F238E27FC236}">
                <a16:creationId xmlns:a16="http://schemas.microsoft.com/office/drawing/2014/main" id="{4D5F561E-6258-9B4A-92E2-5D278C4B0D10}"/>
              </a:ext>
            </a:extLst>
          </p:cNvPr>
          <p:cNvSpPr txBox="1"/>
          <p:nvPr/>
        </p:nvSpPr>
        <p:spPr>
          <a:xfrm>
            <a:off x="6646197" y="2397948"/>
            <a:ext cx="5192877" cy="2062103"/>
          </a:xfrm>
          <a:prstGeom prst="rect">
            <a:avLst/>
          </a:prstGeom>
          <a:noFill/>
        </p:spPr>
        <p:txBody>
          <a:bodyPr wrap="square" rtlCol="0">
            <a:spAutoFit/>
          </a:bodyPr>
          <a:lstStyle/>
          <a:p>
            <a:pPr algn="just"/>
            <a:r>
              <a:rPr lang="vi-VN" sz="3200" dirty="0">
                <a:latin typeface="+mj-lt"/>
              </a:rPr>
              <a:t>Trong văn bản ‘‘Bài học đường đời đầu tiên’’, nhân vật Dế Mèn kể lại trải nghiệm đáng nhớ nào?</a:t>
            </a:r>
            <a:endParaRPr lang="en-US" sz="3200" dirty="0">
              <a:latin typeface="+mj-lt"/>
            </a:endParaRPr>
          </a:p>
        </p:txBody>
      </p:sp>
    </p:spTree>
    <p:extLst>
      <p:ext uri="{BB962C8B-B14F-4D97-AF65-F5344CB8AC3E}">
        <p14:creationId xmlns:p14="http://schemas.microsoft.com/office/powerpoint/2010/main" val="2893589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CAA9819-3BA0-6E45-AE80-D933DE0C6C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507268" cy="5143500"/>
          </a:xfrm>
          <a:prstGeom prst="rect">
            <a:avLst/>
          </a:prstGeom>
          <a:noFill/>
          <a:extLst>
            <a:ext uri="{909E8E84-426E-40DD-AFC4-6F175D3DCCD1}">
              <a14:hiddenFill xmlns:a14="http://schemas.microsoft.com/office/drawing/2010/main">
                <a:solidFill>
                  <a:srgbClr val="FFFFFF"/>
                </a:solidFill>
              </a14:hiddenFill>
            </a:ext>
          </a:extLst>
        </p:spPr>
      </p:pic>
      <p:sp>
        <p:nvSpPr>
          <p:cNvPr id="4" name="Cloud 3">
            <a:extLst>
              <a:ext uri="{FF2B5EF4-FFF2-40B4-BE49-F238E27FC236}">
                <a16:creationId xmlns:a16="http://schemas.microsoft.com/office/drawing/2014/main" id="{ADC5CBC8-DB1D-2A49-8C25-758803DFA9D8}"/>
              </a:ext>
            </a:extLst>
          </p:cNvPr>
          <p:cNvSpPr/>
          <p:nvPr/>
        </p:nvSpPr>
        <p:spPr>
          <a:xfrm>
            <a:off x="6316096" y="759416"/>
            <a:ext cx="5875904" cy="2882685"/>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a:latin typeface="Times New Roman" panose="02020603050405020304" pitchFamily="18" charset="0"/>
                <a:cs typeface="Times New Roman" panose="02020603050405020304" pitchFamily="18" charset="0"/>
              </a:rPr>
              <a:t> </a:t>
            </a:r>
            <a:endParaRPr lang="x-none" sz="28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2D70342-E449-C24A-8C3D-6A78AAF571AF}"/>
              </a:ext>
            </a:extLst>
          </p:cNvPr>
          <p:cNvSpPr txBox="1"/>
          <p:nvPr/>
        </p:nvSpPr>
        <p:spPr>
          <a:xfrm>
            <a:off x="7301948" y="1192695"/>
            <a:ext cx="4134678" cy="1384995"/>
          </a:xfrm>
          <a:prstGeom prst="rect">
            <a:avLst/>
          </a:prstGeom>
          <a:noFill/>
        </p:spPr>
        <p:txBody>
          <a:bodyPr wrap="square" rtlCol="0">
            <a:spAutoFit/>
          </a:bodyPr>
          <a:lstStyle/>
          <a:p>
            <a:pPr algn="just"/>
            <a:r>
              <a:rPr lang="en-US" sz="2800" dirty="0" err="1">
                <a:solidFill>
                  <a:prstClr val="black"/>
                </a:solidFill>
                <a:latin typeface="Times New Roman" panose="02020603050405020304" pitchFamily="18" charset="0"/>
                <a:cs typeface="Times New Roman" panose="02020603050405020304" pitchFamily="18" charset="0"/>
              </a:rPr>
              <a:t>Hãy</a:t>
            </a:r>
            <a:r>
              <a:rPr lang="en-US" sz="2800" dirty="0">
                <a:solidFill>
                  <a:prstClr val="black"/>
                </a:solidFill>
                <a:latin typeface="Times New Roman" panose="02020603050405020304" pitchFamily="18" charset="0"/>
                <a:cs typeface="Times New Roman" panose="02020603050405020304" pitchFamily="18" charset="0"/>
              </a:rPr>
              <a:t> chia </a:t>
            </a:r>
            <a:r>
              <a:rPr lang="en-US" sz="2800" dirty="0" err="1">
                <a:solidFill>
                  <a:prstClr val="black"/>
                </a:solidFill>
                <a:latin typeface="Times New Roman" panose="02020603050405020304" pitchFamily="18" charset="0"/>
                <a:cs typeface="Times New Roman" panose="02020603050405020304" pitchFamily="18" charset="0"/>
              </a:rPr>
              <a:t>sẻ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về</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một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nhân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vật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trong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tác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phẩm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mà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em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đã</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được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đọc</a:t>
            </a:r>
            <a:r>
              <a:rPr lang="en-US" sz="2800" dirty="0">
                <a:solidFill>
                  <a:prstClr val="black"/>
                </a:solidFill>
                <a:latin typeface="Times New Roman" panose="02020603050405020304" pitchFamily="18" charset="0"/>
                <a:cs typeface="Times New Roman" panose="02020603050405020304" pitchFamily="18" charset="0"/>
              </a:rPr>
              <a:t>?</a:t>
            </a:r>
            <a:endParaRPr lang="x-none" dirty="0"/>
          </a:p>
        </p:txBody>
      </p:sp>
    </p:spTree>
    <p:extLst>
      <p:ext uri="{BB962C8B-B14F-4D97-AF65-F5344CB8AC3E}">
        <p14:creationId xmlns:p14="http://schemas.microsoft.com/office/powerpoint/2010/main" val="96229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0CB2F80D-314C-4679-8447-2E191164AD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154" y="1420765"/>
            <a:ext cx="5719596" cy="4880207"/>
          </a:xfrm>
          <a:prstGeom prst="rect">
            <a:avLst/>
          </a:prstGeom>
        </p:spPr>
      </p:pic>
      <p:sp>
        <p:nvSpPr>
          <p:cNvPr id="12" name="Shape 1282">
            <a:extLst>
              <a:ext uri="{FF2B5EF4-FFF2-40B4-BE49-F238E27FC236}">
                <a16:creationId xmlns:a16="http://schemas.microsoft.com/office/drawing/2014/main" id="{2C80EAD5-78D4-4D42-BDC9-38C63DE004BB}"/>
              </a:ext>
            </a:extLst>
          </p:cNvPr>
          <p:cNvSpPr/>
          <p:nvPr/>
        </p:nvSpPr>
        <p:spPr>
          <a:xfrm>
            <a:off x="5551780" y="2028818"/>
            <a:ext cx="1088439" cy="700000"/>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lnSpc>
                <a:spcPct val="80000"/>
              </a:lnSpc>
              <a:defRPr sz="2400" b="1" cap="all">
                <a:solidFill>
                  <a:srgbClr val="44474F"/>
                </a:solidFill>
                <a:latin typeface="Helvetica"/>
                <a:ea typeface="Helvetica"/>
                <a:cs typeface="Helvetica"/>
                <a:sym typeface="Helvetica"/>
              </a:defRPr>
            </a:lvl1p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800" b="1" i="0" u="none" strike="noStrike" kern="1200" cap="all" spc="0" normalizeH="0" baseline="0" noProof="0" dirty="0">
                <a:ln>
                  <a:noFill/>
                </a:ln>
                <a:solidFill>
                  <a:srgbClr val="44474F"/>
                </a:solidFill>
                <a:effectLst/>
                <a:uLnTx/>
                <a:uFillTx/>
                <a:latin typeface="Goudy Stout" panose="0202090407030B020401" pitchFamily="18" charset="0"/>
                <a:sym typeface="Helvetica"/>
              </a:rPr>
              <a:t>01</a:t>
            </a:r>
            <a:endParaRPr kumimoji="0" sz="4800" b="1" i="0" u="none" strike="noStrike" kern="1200" cap="all" spc="0" normalizeH="0" baseline="0" noProof="0" dirty="0">
              <a:ln>
                <a:noFill/>
              </a:ln>
              <a:solidFill>
                <a:srgbClr val="44474F"/>
              </a:solidFill>
              <a:effectLst/>
              <a:uLnTx/>
              <a:uFillTx/>
              <a:latin typeface="Goudy Stout" panose="0202090407030B020401" pitchFamily="18" charset="0"/>
              <a:sym typeface="Helvetica"/>
            </a:endParaRPr>
          </a:p>
        </p:txBody>
      </p:sp>
      <p:sp>
        <p:nvSpPr>
          <p:cNvPr id="14" name="Shape 1282">
            <a:extLst>
              <a:ext uri="{FF2B5EF4-FFF2-40B4-BE49-F238E27FC236}">
                <a16:creationId xmlns:a16="http://schemas.microsoft.com/office/drawing/2014/main" id="{3AD0763C-EEFF-4E71-8FE6-9EA95080F5AB}"/>
              </a:ext>
            </a:extLst>
          </p:cNvPr>
          <p:cNvSpPr/>
          <p:nvPr/>
        </p:nvSpPr>
        <p:spPr>
          <a:xfrm>
            <a:off x="8759896" y="2052331"/>
            <a:ext cx="1088439" cy="700000"/>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lnSpc>
                <a:spcPct val="80000"/>
              </a:lnSpc>
              <a:defRPr sz="2400" b="1" cap="all">
                <a:solidFill>
                  <a:srgbClr val="44474F"/>
                </a:solidFill>
                <a:latin typeface="Helvetica"/>
                <a:ea typeface="Helvetica"/>
                <a:cs typeface="Helvetica"/>
                <a:sym typeface="Helvetica"/>
              </a:defRPr>
            </a:lvl1p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800" b="1" i="0" u="none" strike="noStrike" kern="1200" cap="all" spc="0" normalizeH="0" baseline="0" noProof="0" dirty="0">
                <a:ln>
                  <a:noFill/>
                </a:ln>
                <a:solidFill>
                  <a:srgbClr val="44474F"/>
                </a:solidFill>
                <a:effectLst/>
                <a:uLnTx/>
                <a:uFillTx/>
                <a:latin typeface="Goudy Stout" panose="0202090407030B020401" pitchFamily="18" charset="0"/>
                <a:sym typeface="Helvetica"/>
              </a:rPr>
              <a:t>02</a:t>
            </a:r>
            <a:endParaRPr kumimoji="0" sz="4800" b="1" i="0" u="none" strike="noStrike" kern="1200" cap="all" spc="0" normalizeH="0" baseline="0" noProof="0" dirty="0">
              <a:ln>
                <a:noFill/>
              </a:ln>
              <a:solidFill>
                <a:srgbClr val="44474F"/>
              </a:solidFill>
              <a:effectLst/>
              <a:uLnTx/>
              <a:uFillTx/>
              <a:latin typeface="Goudy Stout" panose="0202090407030B020401" pitchFamily="18" charset="0"/>
              <a:sym typeface="Helvetica"/>
            </a:endParaRPr>
          </a:p>
        </p:txBody>
      </p:sp>
      <p:sp>
        <p:nvSpPr>
          <p:cNvPr id="16" name="Shape 1282">
            <a:extLst>
              <a:ext uri="{FF2B5EF4-FFF2-40B4-BE49-F238E27FC236}">
                <a16:creationId xmlns:a16="http://schemas.microsoft.com/office/drawing/2014/main" id="{B9B6CC4F-5002-48C2-A1B3-47D93127495F}"/>
              </a:ext>
            </a:extLst>
          </p:cNvPr>
          <p:cNvSpPr/>
          <p:nvPr/>
        </p:nvSpPr>
        <p:spPr>
          <a:xfrm>
            <a:off x="7298946" y="4488081"/>
            <a:ext cx="1088439" cy="700000"/>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lnSpc>
                <a:spcPct val="80000"/>
              </a:lnSpc>
              <a:defRPr sz="2400" b="1" cap="all">
                <a:solidFill>
                  <a:srgbClr val="44474F"/>
                </a:solidFill>
                <a:latin typeface="Helvetica"/>
                <a:ea typeface="Helvetica"/>
                <a:cs typeface="Helvetica"/>
                <a:sym typeface="Helvetica"/>
              </a:defRPr>
            </a:lvl1p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800" b="1" i="0" u="none" strike="noStrike" kern="1200" cap="all" spc="0" normalizeH="0" baseline="0" noProof="0" dirty="0">
                <a:ln>
                  <a:noFill/>
                </a:ln>
                <a:solidFill>
                  <a:srgbClr val="44474F"/>
                </a:solidFill>
                <a:effectLst/>
                <a:uLnTx/>
                <a:uFillTx/>
                <a:latin typeface="Goudy Stout" panose="0202090407030B020401" pitchFamily="18" charset="0"/>
                <a:sym typeface="Helvetica"/>
              </a:rPr>
              <a:t>03</a:t>
            </a:r>
            <a:endParaRPr kumimoji="0" sz="4800" b="1" i="0" u="none" strike="noStrike" kern="1200" cap="all" spc="0" normalizeH="0" baseline="0" noProof="0" dirty="0">
              <a:ln>
                <a:noFill/>
              </a:ln>
              <a:solidFill>
                <a:srgbClr val="44474F"/>
              </a:solidFill>
              <a:effectLst/>
              <a:uLnTx/>
              <a:uFillTx/>
              <a:latin typeface="Goudy Stout" panose="0202090407030B020401" pitchFamily="18" charset="0"/>
              <a:sym typeface="Helvetica"/>
            </a:endParaRPr>
          </a:p>
        </p:txBody>
      </p:sp>
      <p:sp>
        <p:nvSpPr>
          <p:cNvPr id="21" name="TextBox 20">
            <a:extLst>
              <a:ext uri="{FF2B5EF4-FFF2-40B4-BE49-F238E27FC236}">
                <a16:creationId xmlns:a16="http://schemas.microsoft.com/office/drawing/2014/main" id="{F724D518-BFFB-8F46-B2B5-89F6DBE771D9}"/>
              </a:ext>
            </a:extLst>
          </p:cNvPr>
          <p:cNvSpPr txBox="1"/>
          <p:nvPr/>
        </p:nvSpPr>
        <p:spPr>
          <a:xfrm>
            <a:off x="4083411" y="2885821"/>
            <a:ext cx="2936737"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x-none"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Tìm hiểu các yêu cầu</a:t>
            </a:r>
          </a:p>
        </p:txBody>
      </p:sp>
      <p:sp>
        <p:nvSpPr>
          <p:cNvPr id="22" name="TextBox 21">
            <a:extLst>
              <a:ext uri="{FF2B5EF4-FFF2-40B4-BE49-F238E27FC236}">
                <a16:creationId xmlns:a16="http://schemas.microsoft.com/office/drawing/2014/main" id="{D6731398-128C-B347-A99C-CD0680C8F573}"/>
              </a:ext>
            </a:extLst>
          </p:cNvPr>
          <p:cNvSpPr txBox="1"/>
          <p:nvPr/>
        </p:nvSpPr>
        <p:spPr>
          <a:xfrm>
            <a:off x="7740077" y="2885821"/>
            <a:ext cx="3128076"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x-none"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Phân tích bài viết tham khảo</a:t>
            </a:r>
          </a:p>
        </p:txBody>
      </p:sp>
      <p:sp>
        <p:nvSpPr>
          <p:cNvPr id="23" name="TextBox 22">
            <a:extLst>
              <a:ext uri="{FF2B5EF4-FFF2-40B4-BE49-F238E27FC236}">
                <a16:creationId xmlns:a16="http://schemas.microsoft.com/office/drawing/2014/main" id="{5A2D69DF-8C93-C243-884F-1289B3005153}"/>
              </a:ext>
            </a:extLst>
          </p:cNvPr>
          <p:cNvSpPr txBox="1"/>
          <p:nvPr/>
        </p:nvSpPr>
        <p:spPr>
          <a:xfrm>
            <a:off x="6104789" y="5223754"/>
            <a:ext cx="2936737"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x-none"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viết theo các bước</a:t>
            </a:r>
          </a:p>
        </p:txBody>
      </p:sp>
      <p:sp>
        <p:nvSpPr>
          <p:cNvPr id="10" name="Rectangle 9"/>
          <p:cNvSpPr/>
          <p:nvPr/>
        </p:nvSpPr>
        <p:spPr>
          <a:xfrm>
            <a:off x="4445724" y="571641"/>
            <a:ext cx="7415349" cy="830997"/>
          </a:xfrm>
          <a:prstGeom prst="rect">
            <a:avLst/>
          </a:prstGeom>
        </p:spPr>
        <p:txBody>
          <a:bodyPr wrap="square">
            <a:spAutoFit/>
          </a:bodyPr>
          <a:lstStyle/>
          <a:p>
            <a:r>
              <a:rPr lang="en-US" sz="2400" b="1" dirty="0" err="1">
                <a:latin typeface="Times New Roman" pitchFamily="18" charset="0"/>
                <a:cs typeface="Times New Roman" pitchFamily="18" charset="0"/>
              </a:rPr>
              <a:t>VIẾT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VĂN</a:t>
            </a:r>
            <a:r>
              <a:rPr lang="en-US" sz="2400" b="1" dirty="0">
                <a:latin typeface="Times New Roman" pitchFamily="18" charset="0"/>
                <a:cs typeface="Times New Roman" pitchFamily="18" charset="0"/>
              </a:rPr>
              <a:t> </a:t>
            </a:r>
            <a:r>
              <a:rPr lang="vi-VN" sz="2400" b="1" dirty="0">
                <a:latin typeface="Times New Roman" pitchFamily="18" charset="0"/>
                <a:cs typeface="Times New Roman" pitchFamily="18" charset="0"/>
              </a:rPr>
              <a:t>PHÂN TÍCH ĐẶC ĐIỂM NHÂN VẬT TRONG MỘT TÁC PHẨM VĂN HỌC</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64448044"/>
      </p:ext>
    </p:extLst>
  </p:cSld>
  <p:clrMapOvr>
    <a:masterClrMapping/>
  </p:clrMapOvr>
  <mc:AlternateContent xmlns:mc="http://schemas.openxmlformats.org/markup-compatibility/2006" xmlns:p14="http://schemas.microsoft.com/office/powerpoint/2010/main">
    <mc:Choice Requires="p14">
      <p:transition spd="slow" p14:dur="1750" advClick="0">
        <p14:prism dir="d"/>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par>
                                <p:cTn id="15" presetID="3" presetClass="entr" presetSubtype="1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par>
                                <p:cTn id="24" presetID="3" presetClass="entr" presetSubtype="10"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blinds(horizontal)">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par>
                                <p:cTn id="33" presetID="3" presetClass="entr" presetSubtype="1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linds(horizontal)">
                                      <p:cBhvr>
                                        <p:cTn id="3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6" grpId="0" animBg="1"/>
      <p:bldP spid="21" grpId="0"/>
      <p:bldP spid="22"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3D71E5D-7851-9D43-8F28-17523D40F5B2}"/>
              </a:ext>
            </a:extLst>
          </p:cNvPr>
          <p:cNvCxnSpPr/>
          <p:nvPr/>
        </p:nvCxnSpPr>
        <p:spPr>
          <a:xfrm>
            <a:off x="252713" y="3557880"/>
            <a:ext cx="3622876" cy="0"/>
          </a:xfrm>
          <a:prstGeom prst="line">
            <a:avLst/>
          </a:prstGeom>
        </p:spPr>
        <p:style>
          <a:lnRef idx="3">
            <a:schemeClr val="dk1"/>
          </a:lnRef>
          <a:fillRef idx="0">
            <a:schemeClr val="dk1"/>
          </a:fillRef>
          <a:effectRef idx="2">
            <a:schemeClr val="dk1"/>
          </a:effectRef>
          <a:fontRef idx="minor">
            <a:schemeClr val="tx1"/>
          </a:fontRef>
        </p:style>
      </p:cxnSp>
      <p:sp>
        <p:nvSpPr>
          <p:cNvPr id="19" name="Rounded Rectangle 18">
            <a:extLst>
              <a:ext uri="{FF2B5EF4-FFF2-40B4-BE49-F238E27FC236}">
                <a16:creationId xmlns:a16="http://schemas.microsoft.com/office/drawing/2014/main" id="{F0012BBD-B0CB-9E4A-ADB7-07252D4676E2}"/>
              </a:ext>
            </a:extLst>
          </p:cNvPr>
          <p:cNvSpPr/>
          <p:nvPr/>
        </p:nvSpPr>
        <p:spPr>
          <a:xfrm>
            <a:off x="6556446" y="922117"/>
            <a:ext cx="5616339" cy="980873"/>
          </a:xfrm>
          <a:prstGeom prst="roundRect">
            <a:avLst/>
          </a:prstGeom>
          <a:solidFill>
            <a:srgbClr val="E0B3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1" name="Rounded Rectangle 20">
            <a:extLst>
              <a:ext uri="{FF2B5EF4-FFF2-40B4-BE49-F238E27FC236}">
                <a16:creationId xmlns:a16="http://schemas.microsoft.com/office/drawing/2014/main" id="{E5402C9C-E682-8943-9DBB-4F7ED394DAB8}"/>
              </a:ext>
            </a:extLst>
          </p:cNvPr>
          <p:cNvSpPr/>
          <p:nvPr/>
        </p:nvSpPr>
        <p:spPr>
          <a:xfrm>
            <a:off x="4025892" y="837341"/>
            <a:ext cx="2398132" cy="116874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x-none"/>
          </a:p>
        </p:txBody>
      </p:sp>
      <p:sp>
        <p:nvSpPr>
          <p:cNvPr id="25" name="TextBox 24">
            <a:extLst>
              <a:ext uri="{FF2B5EF4-FFF2-40B4-BE49-F238E27FC236}">
                <a16:creationId xmlns:a16="http://schemas.microsoft.com/office/drawing/2014/main" id="{77CB85D5-991B-344D-AD4E-D4053683D112}"/>
              </a:ext>
            </a:extLst>
          </p:cNvPr>
          <p:cNvSpPr txBox="1"/>
          <p:nvPr/>
        </p:nvSpPr>
        <p:spPr>
          <a:xfrm>
            <a:off x="4283867" y="978013"/>
            <a:ext cx="1685077" cy="1200329"/>
          </a:xfrm>
          <a:prstGeom prst="rect">
            <a:avLst/>
          </a:prstGeom>
          <a:noFill/>
        </p:spPr>
        <p:txBody>
          <a:bodyPr wrap="none" rtlCol="0">
            <a:spAutoFit/>
          </a:bodyPr>
          <a:lstStyle/>
          <a:p>
            <a:r>
              <a:rPr lang="en-US" sz="3600" b="1" dirty="0" err="1">
                <a:latin typeface="Times New Roman" panose="02020603050405020304" pitchFamily="18" charset="0"/>
                <a:cs typeface="Times New Roman" panose="02020603050405020304" pitchFamily="18" charset="0"/>
              </a:rPr>
              <a:t>Ngôi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kể</a:t>
            </a:r>
            <a:endParaRPr lang="en-US" sz="3600" b="1" dirty="0">
              <a:latin typeface="Times New Roman" panose="02020603050405020304" pitchFamily="18" charset="0"/>
              <a:cs typeface="Times New Roman" panose="02020603050405020304" pitchFamily="18" charset="0"/>
            </a:endParaRPr>
          </a:p>
          <a:p>
            <a:endParaRPr lang="x-none" sz="3600" b="1" dirty="0"/>
          </a:p>
        </p:txBody>
      </p:sp>
      <p:sp>
        <p:nvSpPr>
          <p:cNvPr id="26" name="TextBox 25">
            <a:extLst>
              <a:ext uri="{FF2B5EF4-FFF2-40B4-BE49-F238E27FC236}">
                <a16:creationId xmlns:a16="http://schemas.microsoft.com/office/drawing/2014/main" id="{692F89BD-F5F6-3C49-9F81-C0FDEAB64DDF}"/>
              </a:ext>
            </a:extLst>
          </p:cNvPr>
          <p:cNvSpPr txBox="1"/>
          <p:nvPr/>
        </p:nvSpPr>
        <p:spPr>
          <a:xfrm>
            <a:off x="6556447" y="1101125"/>
            <a:ext cx="5467087" cy="954107"/>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ngôi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cs typeface="Times New Roman" panose="02020603050405020304" pitchFamily="18" charset="0"/>
              </a:rPr>
              <a:t>.</a:t>
            </a:r>
          </a:p>
          <a:p>
            <a:endParaRPr lang="x-none" sz="2800" dirty="0">
              <a:latin typeface="Times New Roman" panose="02020603050405020304" pitchFamily="18" charset="0"/>
              <a:cs typeface="Times New Roman" panose="02020603050405020304" pitchFamily="18" charset="0"/>
            </a:endParaRPr>
          </a:p>
        </p:txBody>
      </p:sp>
      <p:sp>
        <p:nvSpPr>
          <p:cNvPr id="27" name="Rounded Rectangle 26">
            <a:extLst>
              <a:ext uri="{FF2B5EF4-FFF2-40B4-BE49-F238E27FC236}">
                <a16:creationId xmlns:a16="http://schemas.microsoft.com/office/drawing/2014/main" id="{E3DC2842-01E5-8149-9127-956EE108FD1D}"/>
              </a:ext>
            </a:extLst>
          </p:cNvPr>
          <p:cNvSpPr/>
          <p:nvPr/>
        </p:nvSpPr>
        <p:spPr>
          <a:xfrm>
            <a:off x="4048982" y="3547328"/>
            <a:ext cx="2398132" cy="140336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x-none"/>
          </a:p>
        </p:txBody>
      </p:sp>
      <p:sp>
        <p:nvSpPr>
          <p:cNvPr id="28" name="TextBox 27">
            <a:extLst>
              <a:ext uri="{FF2B5EF4-FFF2-40B4-BE49-F238E27FC236}">
                <a16:creationId xmlns:a16="http://schemas.microsoft.com/office/drawing/2014/main" id="{739B1A55-8167-764D-BC47-27F0068F4312}"/>
              </a:ext>
            </a:extLst>
          </p:cNvPr>
          <p:cNvSpPr txBox="1"/>
          <p:nvPr/>
        </p:nvSpPr>
        <p:spPr>
          <a:xfrm>
            <a:off x="4283867" y="3655223"/>
            <a:ext cx="2108270" cy="1754326"/>
          </a:xfrm>
          <a:prstGeom prst="rect">
            <a:avLst/>
          </a:prstGeom>
          <a:noFill/>
        </p:spPr>
        <p:txBody>
          <a:bodyPr wrap="none" rtlCol="0">
            <a:spAutoFit/>
          </a:bodyPr>
          <a:lstStyle/>
          <a:p>
            <a:pPr lvl="0" algn="ctr">
              <a:buNone/>
            </a:pPr>
            <a:r>
              <a:rPr lang="en-US" sz="3600" b="1" dirty="0" err="1">
                <a:latin typeface="Times New Roman" panose="02020603050405020304" pitchFamily="18" charset="0"/>
                <a:cs typeface="Times New Roman" panose="02020603050405020304" pitchFamily="18" charset="0"/>
              </a:rPr>
              <a:t>Nội</a:t>
            </a:r>
            <a:r>
              <a:rPr lang="en-US" sz="3600" b="1" dirty="0">
                <a:latin typeface="Times New Roman" panose="02020603050405020304" pitchFamily="18" charset="0"/>
                <a:cs typeface="Times New Roman" panose="02020603050405020304" pitchFamily="18" charset="0"/>
              </a:rPr>
              <a:t> dung </a:t>
            </a:r>
          </a:p>
          <a:p>
            <a:pPr lvl="0" algn="ctr">
              <a:buNone/>
            </a:pPr>
            <a:r>
              <a:rPr lang="en-US" sz="3600" b="1" dirty="0" err="1">
                <a:latin typeface="Times New Roman" panose="02020603050405020304" pitchFamily="18" charset="0"/>
                <a:cs typeface="Times New Roman" panose="02020603050405020304" pitchFamily="18" charset="0"/>
              </a:rPr>
              <a:t>bài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viết</a:t>
            </a:r>
            <a:endParaRPr lang="en-US" sz="3600" b="1" dirty="0">
              <a:latin typeface="Times New Roman" panose="02020603050405020304" pitchFamily="18" charset="0"/>
              <a:cs typeface="Times New Roman" panose="02020603050405020304" pitchFamily="18" charset="0"/>
            </a:endParaRPr>
          </a:p>
          <a:p>
            <a:endParaRPr lang="x-none" sz="3600" b="1" dirty="0"/>
          </a:p>
        </p:txBody>
      </p:sp>
      <p:sp>
        <p:nvSpPr>
          <p:cNvPr id="29" name="Rounded Rectangle 28">
            <a:extLst>
              <a:ext uri="{FF2B5EF4-FFF2-40B4-BE49-F238E27FC236}">
                <a16:creationId xmlns:a16="http://schemas.microsoft.com/office/drawing/2014/main" id="{A3A3608F-6FCC-F54C-B9C0-6B84C97CE5CD}"/>
              </a:ext>
            </a:extLst>
          </p:cNvPr>
          <p:cNvSpPr/>
          <p:nvPr/>
        </p:nvSpPr>
        <p:spPr>
          <a:xfrm>
            <a:off x="6556447" y="2536205"/>
            <a:ext cx="5562675" cy="980873"/>
          </a:xfrm>
          <a:prstGeom prst="roundRect">
            <a:avLst/>
          </a:prstGeom>
          <a:solidFill>
            <a:srgbClr val="E0B3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0" name="Rounded Rectangle 29">
            <a:extLst>
              <a:ext uri="{FF2B5EF4-FFF2-40B4-BE49-F238E27FC236}">
                <a16:creationId xmlns:a16="http://schemas.microsoft.com/office/drawing/2014/main" id="{A24B707A-8D3F-3E4C-93B9-FC2BBF4553C5}"/>
              </a:ext>
            </a:extLst>
          </p:cNvPr>
          <p:cNvSpPr/>
          <p:nvPr/>
        </p:nvSpPr>
        <p:spPr>
          <a:xfrm>
            <a:off x="6556447" y="3863886"/>
            <a:ext cx="5562675" cy="980873"/>
          </a:xfrm>
          <a:prstGeom prst="roundRect">
            <a:avLst/>
          </a:prstGeom>
          <a:solidFill>
            <a:srgbClr val="E0B3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1" name="Rounded Rectangle 30">
            <a:extLst>
              <a:ext uri="{FF2B5EF4-FFF2-40B4-BE49-F238E27FC236}">
                <a16:creationId xmlns:a16="http://schemas.microsoft.com/office/drawing/2014/main" id="{3D2B910C-3125-B64A-9D37-676C66F16274}"/>
              </a:ext>
            </a:extLst>
          </p:cNvPr>
          <p:cNvSpPr/>
          <p:nvPr/>
        </p:nvSpPr>
        <p:spPr>
          <a:xfrm>
            <a:off x="6556446" y="5374878"/>
            <a:ext cx="5635554" cy="980873"/>
          </a:xfrm>
          <a:prstGeom prst="roundRect">
            <a:avLst/>
          </a:prstGeom>
          <a:solidFill>
            <a:srgbClr val="E0B3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2" name="TextBox 31">
            <a:extLst>
              <a:ext uri="{FF2B5EF4-FFF2-40B4-BE49-F238E27FC236}">
                <a16:creationId xmlns:a16="http://schemas.microsoft.com/office/drawing/2014/main" id="{33E14BC5-E174-0940-978D-8BD22B17349D}"/>
              </a:ext>
            </a:extLst>
          </p:cNvPr>
          <p:cNvSpPr txBox="1"/>
          <p:nvPr/>
        </p:nvSpPr>
        <p:spPr>
          <a:xfrm>
            <a:off x="6553656" y="2732504"/>
            <a:ext cx="5771169" cy="954107"/>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a:t>
            </a:r>
          </a:p>
        </p:txBody>
      </p:sp>
      <p:sp>
        <p:nvSpPr>
          <p:cNvPr id="33" name="TextBox 32">
            <a:extLst>
              <a:ext uri="{FF2B5EF4-FFF2-40B4-BE49-F238E27FC236}">
                <a16:creationId xmlns:a16="http://schemas.microsoft.com/office/drawing/2014/main" id="{6581D4EC-B3A2-D643-84AD-965F66CA0E28}"/>
              </a:ext>
            </a:extLst>
          </p:cNvPr>
          <p:cNvSpPr txBox="1"/>
          <p:nvPr/>
        </p:nvSpPr>
        <p:spPr>
          <a:xfrm>
            <a:off x="6597820" y="3913545"/>
            <a:ext cx="5479925" cy="954107"/>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a:t>
            </a:r>
          </a:p>
        </p:txBody>
      </p:sp>
      <p:sp>
        <p:nvSpPr>
          <p:cNvPr id="34" name="TextBox 33">
            <a:extLst>
              <a:ext uri="{FF2B5EF4-FFF2-40B4-BE49-F238E27FC236}">
                <a16:creationId xmlns:a16="http://schemas.microsoft.com/office/drawing/2014/main" id="{6C68CA29-A821-D64B-AFA0-B99E8694A170}"/>
              </a:ext>
            </a:extLst>
          </p:cNvPr>
          <p:cNvSpPr txBox="1"/>
          <p:nvPr/>
        </p:nvSpPr>
        <p:spPr>
          <a:xfrm>
            <a:off x="6553656" y="5391549"/>
            <a:ext cx="5771168" cy="1384995"/>
          </a:xfrm>
          <a:prstGeom prst="rect">
            <a:avLst/>
          </a:prstGeom>
          <a:noFill/>
        </p:spPr>
        <p:txBody>
          <a:bodyPr wrap="square" rtlCol="0">
            <a:spAutoFit/>
          </a:bodyPr>
          <a:lstStyle/>
          <a:p>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Thể</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hiện</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được</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cảm</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xúc</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của</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người</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viết</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trước</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nhân</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vật</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được</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phân</a:t>
            </a:r>
            <a:r>
              <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 </a:t>
            </a:r>
            <a:r>
              <a:rPr lang="en-US" sz="2800" dirty="0" err="1">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tích</a:t>
            </a:r>
            <a:endParaRPr lang="en-US" sz="2800" dirty="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endParaRPr>
          </a:p>
          <a:p>
            <a:endParaRPr lang="x-none" sz="2800" dirty="0">
              <a:latin typeface="Times New Roman" panose="02020603050405020304" pitchFamily="18" charset="0"/>
              <a:cs typeface="Times New Roman" panose="02020603050405020304" pitchFamily="18" charset="0"/>
            </a:endParaRPr>
          </a:p>
        </p:txBody>
      </p:sp>
      <p:sp>
        <p:nvSpPr>
          <p:cNvPr id="16" name="Tiêu đề 1">
            <a:extLst>
              <a:ext uri="{FF2B5EF4-FFF2-40B4-BE49-F238E27FC236}">
                <a16:creationId xmlns:a16="http://schemas.microsoft.com/office/drawing/2014/main" id="{C8E6C1E0-4FCD-1D46-B9C2-48158A8F4339}"/>
              </a:ext>
            </a:extLst>
          </p:cNvPr>
          <p:cNvSpPr txBox="1">
            <a:spLocks/>
          </p:cNvSpPr>
          <p:nvPr/>
        </p:nvSpPr>
        <p:spPr>
          <a:xfrm>
            <a:off x="201707" y="2228897"/>
            <a:ext cx="5204012" cy="94457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Viết</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bài</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văn</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phân</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tích</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đặc</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điểm</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nhân</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vật</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trong</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một</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tác</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phẩm</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văn</a:t>
            </a:r>
            <a:r>
              <a:rPr lang="en-US" sz="32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200" b="1" dirty="0" err="1">
                <a:solidFill>
                  <a:schemeClr val="tx1">
                    <a:lumMod val="75000"/>
                    <a:lumOff val="25000"/>
                  </a:schemeClr>
                </a:solidFill>
                <a:latin typeface="Times New Roman" panose="02020603050405020304" pitchFamily="18" charset="0"/>
                <a:cs typeface="Times New Roman" panose="02020603050405020304" pitchFamily="18" charset="0"/>
              </a:rPr>
              <a:t>học</a:t>
            </a:r>
            <a:endParaRPr lang="en-US" sz="3200" b="1" dirty="0">
              <a:solidFill>
                <a:schemeClr val="tx1">
                  <a:lumMod val="75000"/>
                  <a:lumOff val="25000"/>
                </a:schemeClr>
              </a:solidFill>
              <a:latin typeface="Times New Roman" panose="02020603050405020304" pitchFamily="18" charset="0"/>
              <a:cs typeface="Times New Roman" panose="02020603050405020304" pitchFamily="18" charset="0"/>
            </a:endParaRPr>
          </a:p>
          <a:p>
            <a:endParaRPr lang="en-US" sz="32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965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linds(horizontal)">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randombar(horizontal)">
                                      <p:cBhvr>
                                        <p:cTn id="15" dur="500"/>
                                        <p:tgtEl>
                                          <p:spTgt spid="26"/>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randombar(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randombar(horizontal)">
                                      <p:cBhvr>
                                        <p:cTn id="23" dur="500"/>
                                        <p:tgtEl>
                                          <p:spTgt spid="28"/>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randombar(horizontal)">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randombar(horizontal)">
                                      <p:cBhvr>
                                        <p:cTn id="31" dur="500"/>
                                        <p:tgtEl>
                                          <p:spTgt spid="32"/>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randombar(horizontal)">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randombar(horizontal)">
                                      <p:cBhvr>
                                        <p:cTn id="39" dur="500"/>
                                        <p:tgtEl>
                                          <p:spTgt spid="33"/>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randombar(horizontal)">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randombar(horizontal)">
                                      <p:cBhvr>
                                        <p:cTn id="47" dur="500"/>
                                        <p:tgtEl>
                                          <p:spTgt spid="31"/>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randombar(horizontal)">
                                      <p:cBhvr>
                                        <p:cTn id="5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5" grpId="0"/>
      <p:bldP spid="26" grpId="0"/>
      <p:bldP spid="27" grpId="0" animBg="1"/>
      <p:bldP spid="28" grpId="0"/>
      <p:bldP spid="29" grpId="0" animBg="1"/>
      <p:bldP spid="30" grpId="0" animBg="1"/>
      <p:bldP spid="31" grpId="0" animBg="1"/>
      <p:bldP spid="32" grpId="0"/>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ernate Process 3">
            <a:extLst>
              <a:ext uri="{FF2B5EF4-FFF2-40B4-BE49-F238E27FC236}">
                <a16:creationId xmlns:a16="http://schemas.microsoft.com/office/drawing/2014/main" id="{215F1309-3DB6-4E48-B317-5A7C97CE1634}"/>
              </a:ext>
            </a:extLst>
          </p:cNvPr>
          <p:cNvSpPr/>
          <p:nvPr/>
        </p:nvSpPr>
        <p:spPr>
          <a:xfrm>
            <a:off x="3487783" y="1076446"/>
            <a:ext cx="5969726" cy="1306902"/>
          </a:xfrm>
          <a:prstGeom prst="flowChartAlternateProcess">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x-none" sz="2800">
              <a:ln>
                <a:solidFill>
                  <a:schemeClr val="accent1">
                    <a:lumMod val="60000"/>
                    <a:lumOff val="40000"/>
                  </a:schemeClr>
                </a:solidFill>
              </a:ln>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7" name="Alternate Process 6">
            <a:extLst>
              <a:ext uri="{FF2B5EF4-FFF2-40B4-BE49-F238E27FC236}">
                <a16:creationId xmlns:a16="http://schemas.microsoft.com/office/drawing/2014/main" id="{6C1D42B4-B282-7E46-9360-DAC9622F3BA1}"/>
              </a:ext>
            </a:extLst>
          </p:cNvPr>
          <p:cNvSpPr/>
          <p:nvPr/>
        </p:nvSpPr>
        <p:spPr>
          <a:xfrm>
            <a:off x="7363936" y="3874614"/>
            <a:ext cx="2663717" cy="2105473"/>
          </a:xfrm>
          <a:prstGeom prst="flowChartAlternateProcess">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x-none" sz="2800">
              <a:latin typeface="Times New Roman" panose="02020603050405020304" pitchFamily="18" charset="0"/>
              <a:cs typeface="Times New Roman" panose="02020603050405020304" pitchFamily="18" charset="0"/>
            </a:endParaRPr>
          </a:p>
        </p:txBody>
      </p:sp>
      <p:sp>
        <p:nvSpPr>
          <p:cNvPr id="8" name="Alternate Process 7">
            <a:extLst>
              <a:ext uri="{FF2B5EF4-FFF2-40B4-BE49-F238E27FC236}">
                <a16:creationId xmlns:a16="http://schemas.microsoft.com/office/drawing/2014/main" id="{25E85B9F-5BE9-2A48-BB84-D717ADA0EF21}"/>
              </a:ext>
            </a:extLst>
          </p:cNvPr>
          <p:cNvSpPr/>
          <p:nvPr/>
        </p:nvSpPr>
        <p:spPr>
          <a:xfrm>
            <a:off x="2399479" y="3665785"/>
            <a:ext cx="2057195" cy="2103678"/>
          </a:xfrm>
          <a:prstGeom prst="flowChartAlternateProcess">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x-none" sz="2800">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5AACF1FC-CFC1-1A4C-AE91-A7168D1A320B}"/>
              </a:ext>
            </a:extLst>
          </p:cNvPr>
          <p:cNvSpPr/>
          <p:nvPr/>
        </p:nvSpPr>
        <p:spPr>
          <a:xfrm>
            <a:off x="2516395" y="3786437"/>
            <a:ext cx="1953989" cy="1815882"/>
          </a:xfrm>
          <a:prstGeom prst="rect">
            <a:avLst/>
          </a:prstGeom>
        </p:spPr>
        <p:txBody>
          <a:bodyPr wrap="square">
            <a:spAutoFit/>
          </a:bodyPr>
          <a:lstStyle/>
          <a:p>
            <a:pPr algn="just"/>
            <a:r>
              <a:rPr lang="en-US" sz="2800" dirty="0" err="1">
                <a:latin typeface="Times New Roman" panose="02020603050405020304" pitchFamily="18" charset="0"/>
                <a:cs typeface="Times New Roman" panose="02020603050405020304" pitchFamily="18" charset="0"/>
              </a:rPr>
              <a:t>Ngôi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cs typeface="Times New Roman" panose="02020603050405020304" pitchFamily="18" charset="0"/>
              </a:rPr>
              <a:t>.</a:t>
            </a:r>
            <a:endParaRPr lang="x-none" sz="2800"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D825EEFD-2B3A-2944-8517-77FE493E3E70}"/>
              </a:ext>
            </a:extLst>
          </p:cNvPr>
          <p:cNvSpPr txBox="1"/>
          <p:nvPr/>
        </p:nvSpPr>
        <p:spPr>
          <a:xfrm>
            <a:off x="7397315" y="3781497"/>
            <a:ext cx="2695652" cy="1815882"/>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a:t>
            </a:r>
            <a:r>
              <a:rPr lang="x-none" sz="2800" dirty="0">
                <a:latin typeface="Times New Roman" panose="02020603050405020304" pitchFamily="18" charset="0"/>
                <a:cs typeface="Times New Roman" panose="02020603050405020304" pitchFamily="18" charset="0"/>
              </a:rPr>
              <a:t> </a:t>
            </a:r>
          </a:p>
        </p:txBody>
      </p:sp>
      <p:sp>
        <p:nvSpPr>
          <p:cNvPr id="15" name="TextBox 14">
            <a:extLst>
              <a:ext uri="{FF2B5EF4-FFF2-40B4-BE49-F238E27FC236}">
                <a16:creationId xmlns:a16="http://schemas.microsoft.com/office/drawing/2014/main" id="{46AB43DA-E834-8B4A-89CE-DC6D7A662E27}"/>
              </a:ext>
            </a:extLst>
          </p:cNvPr>
          <p:cNvSpPr txBox="1"/>
          <p:nvPr/>
        </p:nvSpPr>
        <p:spPr>
          <a:xfrm>
            <a:off x="3732100" y="966651"/>
            <a:ext cx="4974086" cy="1384995"/>
          </a:xfrm>
          <a:prstGeom prst="rect">
            <a:avLst/>
          </a:prstGeom>
          <a:no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endParaRPr lang="x-none" sz="2800" b="1" dirty="0">
              <a:latin typeface="Times New Roman" panose="02020603050405020304" pitchFamily="18" charset="0"/>
              <a:cs typeface="Times New Roman" panose="02020603050405020304" pitchFamily="18" charset="0"/>
            </a:endParaRPr>
          </a:p>
        </p:txBody>
      </p:sp>
      <p:cxnSp>
        <p:nvCxnSpPr>
          <p:cNvPr id="17" name="Straight Arrow Connector 16">
            <a:extLst>
              <a:ext uri="{FF2B5EF4-FFF2-40B4-BE49-F238E27FC236}">
                <a16:creationId xmlns:a16="http://schemas.microsoft.com/office/drawing/2014/main" id="{B175C364-7BD3-B94D-A1AC-4137E9FF638B}"/>
              </a:ext>
            </a:extLst>
          </p:cNvPr>
          <p:cNvCxnSpPr>
            <a:cxnSpLocks/>
            <a:stCxn id="4" idx="2"/>
            <a:endCxn id="8" idx="0"/>
          </p:cNvCxnSpPr>
          <p:nvPr/>
        </p:nvCxnSpPr>
        <p:spPr>
          <a:xfrm rot="5400000">
            <a:off x="4309144" y="1502282"/>
            <a:ext cx="1282437" cy="30445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C3B8BE02-00A6-3744-9C82-CBC566FEE127}"/>
              </a:ext>
            </a:extLst>
          </p:cNvPr>
          <p:cNvCxnSpPr>
            <a:cxnSpLocks/>
            <a:stCxn id="4" idx="2"/>
            <a:endCxn id="7" idx="0"/>
          </p:cNvCxnSpPr>
          <p:nvPr/>
        </p:nvCxnSpPr>
        <p:spPr>
          <a:xfrm rot="16200000" flipH="1">
            <a:off x="6838587" y="2017406"/>
            <a:ext cx="1491266" cy="222314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6" name="TextBox 5">
            <a:extLst>
              <a:ext uri="{FF2B5EF4-FFF2-40B4-BE49-F238E27FC236}">
                <a16:creationId xmlns:a16="http://schemas.microsoft.com/office/drawing/2014/main" id="{D55CCB20-42FB-0C48-BEAB-5914730DD153}"/>
              </a:ext>
            </a:extLst>
          </p:cNvPr>
          <p:cNvSpPr txBox="1"/>
          <p:nvPr/>
        </p:nvSpPr>
        <p:spPr>
          <a:xfrm>
            <a:off x="12440653" y="8205537"/>
            <a:ext cx="184731" cy="369332"/>
          </a:xfrm>
          <a:prstGeom prst="rect">
            <a:avLst/>
          </a:prstGeom>
          <a:noFill/>
        </p:spPr>
        <p:txBody>
          <a:bodyPr wrap="none" rtlCol="0">
            <a:spAutoFit/>
          </a:bodyPr>
          <a:lstStyle/>
          <a:p>
            <a:endParaRPr lang="x-none" dirty="0"/>
          </a:p>
        </p:txBody>
      </p:sp>
    </p:spTree>
    <p:extLst>
      <p:ext uri="{BB962C8B-B14F-4D97-AF65-F5344CB8AC3E}">
        <p14:creationId xmlns:p14="http://schemas.microsoft.com/office/powerpoint/2010/main" val="26608344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arn(inVertic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randombar(horizontal)">
                                      <p:cBhvr>
                                        <p:cTn id="15" dur="500"/>
                                        <p:tgtEl>
                                          <p:spTgt spid="8"/>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randombar(horizontal)">
                                      <p:cBhvr>
                                        <p:cTn id="18" dur="500"/>
                                        <p:tgtEl>
                                          <p:spTgt spid="11"/>
                                        </p:tgtEl>
                                      </p:cBhvr>
                                    </p:animEffect>
                                  </p:childTnLst>
                                </p:cTn>
                              </p:par>
                              <p:par>
                                <p:cTn id="19" presetID="14" presetClass="entr" presetSubtype="1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randombar(horizontal)">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00"/>
                                        <p:tgtEl>
                                          <p:spTgt spid="7"/>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down)">
                                      <p:cBhvr>
                                        <p:cTn id="29" dur="500"/>
                                        <p:tgtEl>
                                          <p:spTgt spid="14"/>
                                        </p:tgtEl>
                                      </p:cBhvr>
                                    </p:animEffect>
                                  </p:childTnLst>
                                </p:cTn>
                              </p:par>
                              <p:par>
                                <p:cTn id="30" presetID="22" presetClass="entr" presetSubtype="4"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down)">
                                      <p:cBhvr>
                                        <p:cTn id="3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1"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vi-VN" b="1" dirty="0">
                <a:solidFill>
                  <a:srgbClr val="FF0000"/>
                </a:solidFill>
              </a:rPr>
              <a:t>*</a:t>
            </a:r>
            <a:r>
              <a:rPr lang="en-US" b="1" dirty="0">
                <a:solidFill>
                  <a:srgbClr val="FF0000"/>
                </a:solidFill>
              </a:rPr>
              <a:t> BÀI VIẾT THAM KHẢO</a:t>
            </a:r>
            <a:br>
              <a:rPr lang="vi-VN" dirty="0"/>
            </a:br>
            <a:endParaRPr lang="vi-VN" dirty="0"/>
          </a:p>
        </p:txBody>
      </p:sp>
      <p:sp>
        <p:nvSpPr>
          <p:cNvPr id="3" name="Content Placeholder 2"/>
          <p:cNvSpPr>
            <a:spLocks noGrp="1"/>
          </p:cNvSpPr>
          <p:nvPr>
            <p:ph idx="1"/>
          </p:nvPr>
        </p:nvSpPr>
        <p:spPr/>
        <p:txBody>
          <a:bodyPr/>
          <a:lstStyle/>
          <a:p>
            <a:pPr marL="0" indent="0" algn="just">
              <a:buNone/>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a:effectLst/>
                <a:latin typeface="+mj-lt"/>
                <a:ea typeface="Times New Roman" panose="02020603050405020304" pitchFamily="18" charset="0"/>
                <a:cs typeface="Times New Roman" panose="02020603050405020304" pitchFamily="18" charset="0"/>
              </a:rPr>
              <a:t>Người thầy đầu tiên là một truyện ngắn xuất sắc của Ai-tơ-ma-tốp kể về thầy giáo Đuy-sen qua hồi ức bà viện sĩ An-tư-nai Xu-lai-ma-nô-va, vốn là học trò trước đây của thầy Đuy-sen. Hình ảnh một người thầy tuyệt đẹp và đáng kính là cảm nhận sâu sắc nhất của mỗi chúng ta khi đọc truyện ngắn này. Khi đến vùng núi quê hương của cô bé An-tư-nai. Thầy Đuy-sen còn trẻ lắm. Học vấn của thầy lúc đó chưa cao, nhưng trái tim thầy dạt dào tình nhân ái và sôi sục nhiệt tình cách mạng. Một mình thầy lao động hằng tháng trời, phạt cỏ, trát lại vách, sửa cánh cửa, quét dọn cái sân..., biến cái chuồng ngựa của phú nông hoang phế đã lâu ngày thành một cái trường khiêm tốn nằm bên hẻm núi, cạnh con đường vào cái làng nhỏ của người Kir-ghi-di, vùng Trung Á nghèo nàn lạc hậu</a:t>
            </a:r>
            <a:endParaRPr lang="vi-VN" sz="2000" b="1" dirty="0">
              <a:latin typeface="+mj-lt"/>
            </a:endParaRPr>
          </a:p>
          <a:p>
            <a:pPr marL="0" indent="0" algn="just">
              <a:buNone/>
            </a:pPr>
            <a:r>
              <a:rPr lang="vi-VN" sz="2000" b="1" dirty="0">
                <a:effectLst/>
                <a:latin typeface="+mj-lt"/>
                <a:ea typeface="Times New Roman" panose="02020603050405020304" pitchFamily="18" charset="0"/>
                <a:cs typeface="Times New Roman" panose="02020603050405020304" pitchFamily="18" charset="0"/>
              </a:rPr>
              <a:t> </a:t>
            </a:r>
            <a:r>
              <a:rPr lang="en-US" sz="2000" b="1" dirty="0">
                <a:effectLst/>
                <a:latin typeface="+mj-lt"/>
                <a:ea typeface="Times New Roman" panose="02020603050405020304" pitchFamily="18" charset="0"/>
                <a:cs typeface="Times New Roman" panose="02020603050405020304" pitchFamily="18" charset="0"/>
              </a:rPr>
              <a:t>	</a:t>
            </a:r>
            <a:r>
              <a:rPr lang="vi-VN" sz="2000" b="1" dirty="0">
                <a:effectLst/>
                <a:latin typeface="+mj-lt"/>
                <a:ea typeface="Times New Roman" panose="02020603050405020304" pitchFamily="18" charset="0"/>
                <a:cs typeface="Times New Roman" panose="02020603050405020304" pitchFamily="18" charset="0"/>
              </a:rPr>
              <a:t>Khi An-tư-nai và các bạn nhỏ đến thăm trường với bao tò mò “xem thử thầy giáo đang làm gì, ở đấy cũng hay” thì thấy thầy “từ trong cửa bước ra, người bê bết đất”. Thầy Đuy-sen “mỉm cười, niềm nở” quệt mồ hôi trên mặt, rồi ôn tồn hỏi: “Đi đâu về thế, các em gái”. Trước các “vị khách” nhỏ tuổi, thầy hiền hậu nói: “Các em ghé vào đây xem là hay lắm, các em chả sẽ học tập ở đây là gì? Còn trường của các em thì có thể nói là đã xong đến nơi rồi...?”</a:t>
            </a:r>
            <a:endParaRPr lang="vi-VN" sz="2000" b="1" dirty="0">
              <a:latin typeface="+mj-lt"/>
            </a:endParaRPr>
          </a:p>
        </p:txBody>
      </p:sp>
    </p:spTree>
    <p:extLst>
      <p:ext uri="{BB962C8B-B14F-4D97-AF65-F5344CB8AC3E}">
        <p14:creationId xmlns:p14="http://schemas.microsoft.com/office/powerpoint/2010/main" val="425929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03E4DC-C5D1-E7BD-BE35-B4DAD75057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852FA9-578C-FF02-7E4F-3204B2F1F6F0}"/>
              </a:ext>
            </a:extLst>
          </p:cNvPr>
          <p:cNvSpPr>
            <a:spLocks noGrp="1"/>
          </p:cNvSpPr>
          <p:nvPr>
            <p:ph type="title"/>
          </p:nvPr>
        </p:nvSpPr>
        <p:spPr/>
        <p:txBody>
          <a:bodyPr/>
          <a:lstStyle/>
          <a:p>
            <a:pPr algn="ctr"/>
            <a:br>
              <a:rPr lang="vi-VN" dirty="0"/>
            </a:br>
            <a:endParaRPr lang="vi-VN" dirty="0"/>
          </a:p>
        </p:txBody>
      </p:sp>
      <p:sp>
        <p:nvSpPr>
          <p:cNvPr id="3" name="Content Placeholder 2">
            <a:extLst>
              <a:ext uri="{FF2B5EF4-FFF2-40B4-BE49-F238E27FC236}">
                <a16:creationId xmlns:a16="http://schemas.microsoft.com/office/drawing/2014/main" id="{6B4098E1-F93E-0AB0-C780-400349612C18}"/>
              </a:ext>
            </a:extLst>
          </p:cNvPr>
          <p:cNvSpPr>
            <a:spLocks noGrp="1"/>
          </p:cNvSpPr>
          <p:nvPr>
            <p:ph idx="1"/>
          </p:nvPr>
        </p:nvSpPr>
        <p:spPr>
          <a:xfrm>
            <a:off x="838200" y="828675"/>
            <a:ext cx="10515600" cy="5348288"/>
          </a:xfrm>
        </p:spPr>
        <p:txBody>
          <a:bodyPr/>
          <a:lstStyle/>
          <a:p>
            <a:pPr marL="0" marR="0" indent="0" algn="just">
              <a:lnSpc>
                <a:spcPct val="115000"/>
              </a:lnSpc>
              <a:spcAft>
                <a:spcPts val="1000"/>
              </a:spcAft>
              <a:buNone/>
              <a:tabLst>
                <a:tab pos="90170" algn="l"/>
                <a:tab pos="180340" algn="l"/>
                <a:tab pos="27051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Đuy-sen đúng là một người thầy vĩ đại, cử chỉ của thầy rất hồn nhiên. Thầy hiền hậu nói lên những lời ấm áp lay động tâm hồn tuổi thơ. Mới gặp các em nhỏ xa lạ lần đầu mà thầy đã nhìn thấy, đã thấu rõ cái khao khát muốn được học hành của các em: “</a:t>
            </a:r>
            <a:r>
              <a:rPr lang="vi-VN" sz="2000" b="1" i="1" dirty="0">
                <a:effectLst/>
                <a:latin typeface="Times New Roman" panose="02020603050405020304" pitchFamily="18" charset="0"/>
                <a:ea typeface="Times New Roman" panose="02020603050405020304" pitchFamily="18" charset="0"/>
                <a:cs typeface="Times New Roman" panose="02020603050405020304" pitchFamily="18" charset="0"/>
              </a:rPr>
              <a:t>các em chả sẽ học tập ở đây là gì</a:t>
            </a: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 Thầy “</a:t>
            </a:r>
            <a:r>
              <a:rPr lang="vi-VN" sz="2000" b="1" i="1" dirty="0">
                <a:effectLst/>
                <a:latin typeface="Times New Roman" panose="02020603050405020304" pitchFamily="18" charset="0"/>
                <a:ea typeface="Times New Roman" panose="02020603050405020304" pitchFamily="18" charset="0"/>
                <a:cs typeface="Times New Roman" panose="02020603050405020304" pitchFamily="18" charset="0"/>
              </a:rPr>
              <a:t>khoe</a:t>
            </a: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 với các em về chuyện đắp lò sưởi trong mùa đông..., thầy báo tin vui trường học đã làm xong “có thể bắt đầu học được rồi”. Thầy mời chào hay khích lệ? Thầy nói với các em nhỏ người dân tộc miền núi chưa từng biết mái trường là gì bằng tất cả tình thương mênh mông: “</a:t>
            </a:r>
            <a:r>
              <a:rPr lang="vi-VN" sz="2000" b="1" i="1" dirty="0">
                <a:effectLst/>
                <a:latin typeface="Times New Roman" panose="02020603050405020304" pitchFamily="18" charset="0"/>
                <a:ea typeface="Times New Roman" panose="02020603050405020304" pitchFamily="18" charset="0"/>
                <a:cs typeface="Times New Roman" panose="02020603050405020304" pitchFamily="18" charset="0"/>
              </a:rPr>
              <a:t>Thế nào, các em có thích học không? Các em sẽ đi học chứ?</a:t>
            </a: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2000" b="1" dirty="0">
                <a:latin typeface="Calibri" panose="020F0502020204030204" pitchFamily="34" charset="0"/>
                <a:ea typeface="Times New Roman" panose="02020603050405020304" pitchFamily="18" charset="0"/>
                <a:cs typeface="Times New Roman" panose="02020603050405020304" pitchFamily="18" charset="0"/>
              </a:rPr>
              <a:t>	</a:t>
            </a:r>
          </a:p>
          <a:p>
            <a:pPr marL="0" marR="0" indent="0" algn="just">
              <a:lnSpc>
                <a:spcPct val="115000"/>
              </a:lnSpc>
              <a:spcAft>
                <a:spcPts val="1000"/>
              </a:spcAft>
              <a:buNone/>
              <a:tabLst>
                <a:tab pos="90170" algn="l"/>
                <a:tab pos="180340" algn="l"/>
                <a:tab pos="270510" algn="l"/>
              </a:tabLst>
            </a:pPr>
            <a:r>
              <a:rPr lang="en-GB"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Thầy Đuy-sen quả là có tài, giàu kinh nghiệm sư phạm. Chỉ sau một vài phút gặp gỡ, vài câu nói nhẹ nhàng, thầy đã chiếm lĩnh tâm hồn tuổi thơ. Thầy đã khơi dậy trong lòng các em nhỏ người miền núi niềm khao khát được đi học.</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vi-VN" dirty="0"/>
          </a:p>
        </p:txBody>
      </p:sp>
    </p:spTree>
    <p:extLst>
      <p:ext uri="{BB962C8B-B14F-4D97-AF65-F5344CB8AC3E}">
        <p14:creationId xmlns:p14="http://schemas.microsoft.com/office/powerpoint/2010/main" val="2815621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5964</TotalTime>
  <Words>1140</Words>
  <Application>Microsoft Office PowerPoint</Application>
  <PresentationFormat>Widescreen</PresentationFormat>
  <Paragraphs>41</Paragraphs>
  <Slides>12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等线</vt:lpstr>
      <vt:lpstr>Arial</vt:lpstr>
      <vt:lpstr>Calibri</vt:lpstr>
      <vt:lpstr>Calibri Light</vt:lpstr>
      <vt:lpstr>Goudy Stout</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BÀI VIẾT THAM KHẢO </vt:lpstr>
      <vt:lpstr> </vt:lpstr>
      <vt:lpstr> </vt:lpstr>
      <vt:lpstr>PowerPoint Presentation</vt:lpstr>
      <vt:lpstr>*Giao nhiệm vụ về nhà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PC</cp:lastModifiedBy>
  <cp:revision>41</cp:revision>
  <dcterms:created xsi:type="dcterms:W3CDTF">2021-07-08T04:31:17Z</dcterms:created>
  <dcterms:modified xsi:type="dcterms:W3CDTF">2024-11-06T13:41:38Z</dcterms:modified>
</cp:coreProperties>
</file>