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95" r:id="rId2"/>
    <p:sldId id="296" r:id="rId3"/>
    <p:sldId id="297" r:id="rId4"/>
    <p:sldId id="298" r:id="rId5"/>
    <p:sldId id="299" r:id="rId6"/>
    <p:sldId id="300" r:id="rId7"/>
    <p:sldId id="301" r:id="rId8"/>
    <p:sldId id="704" r:id="rId9"/>
    <p:sldId id="705" r:id="rId10"/>
    <p:sldId id="706" r:id="rId11"/>
    <p:sldId id="302" r:id="rId12"/>
    <p:sldId id="303" r:id="rId13"/>
    <p:sldId id="304" r:id="rId14"/>
    <p:sldId id="305" r:id="rId15"/>
    <p:sldId id="343" r:id="rId16"/>
    <p:sldId id="344" r:id="rId17"/>
    <p:sldId id="345" r:id="rId18"/>
    <p:sldId id="346" r:id="rId19"/>
    <p:sldId id="347" r:id="rId20"/>
    <p:sldId id="708" r:id="rId21"/>
    <p:sldId id="709" r:id="rId22"/>
    <p:sldId id="348" r:id="rId23"/>
    <p:sldId id="349" r:id="rId24"/>
    <p:sldId id="713" r:id="rId25"/>
    <p:sldId id="714" r:id="rId26"/>
    <p:sldId id="350" r:id="rId27"/>
    <p:sldId id="716" r:id="rId28"/>
    <p:sldId id="355" r:id="rId29"/>
    <p:sldId id="35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56">
          <p15:clr>
            <a:srgbClr val="A4A3A4"/>
          </p15:clr>
        </p15:guide>
        <p15:guide id="2" orient="horz" pos="609">
          <p15:clr>
            <a:srgbClr val="A4A3A4"/>
          </p15:clr>
        </p15:guide>
        <p15:guide id="3" orient="horz" pos="38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7" d="100"/>
          <a:sy n="67" d="100"/>
        </p:scale>
        <p:origin x="644" y="64"/>
      </p:cViewPr>
      <p:guideLst>
        <p:guide pos="7256"/>
        <p:guide orient="horz" pos="609"/>
        <p:guide orient="horz" pos="38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20DAC-5A82-44A0-B093-23198058D115}"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F795D-EBE2-481D-9413-A9AD2461234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1F5286-1393-4D3D-BEEB-83F1E301ACE1}"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F5286-1393-4D3D-BEEB-83F1E301ACE1}"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F5286-1393-4D3D-BEEB-83F1E301ACE1}"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F5286-1393-4D3D-BEEB-83F1E301ACE1}"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1F5286-1393-4D3D-BEEB-83F1E301ACE1}"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1F5286-1393-4D3D-BEEB-83F1E301ACE1}"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1F5286-1393-4D3D-BEEB-83F1E301ACE1}"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1F5286-1393-4D3D-BEEB-83F1E301ACE1}"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F5286-1393-4D3D-BEEB-83F1E301ACE1}"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1F5286-1393-4D3D-BEEB-83F1E301ACE1}"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1F5286-1393-4D3D-BEEB-83F1E301ACE1}"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BA583-8A54-4A7B-AD80-72DB80B76CC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F5286-1393-4D3D-BEEB-83F1E301ACE1}" type="datetimeFigureOut">
              <a:rPr lang="en-US" smtClean="0"/>
              <a:t>10/2/2024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A583-8A54-4A7B-AD80-72DB80B76CC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8.jpe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1.pn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20320"/>
            <a:ext cx="12192000" cy="6858000"/>
          </a:xfrm>
          <a:prstGeom prst="rect">
            <a:avLst/>
          </a:prstGeom>
        </p:spPr>
      </p:pic>
      <p:sp>
        <p:nvSpPr>
          <p:cNvPr id="32" name="Frame 31"/>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33"/>
          <p:cNvSpPr/>
          <p:nvPr/>
        </p:nvSpPr>
        <p:spPr>
          <a:xfrm>
            <a:off x="3930433" y="694382"/>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36"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3200" b="1" i="0" u="none" strike="noStrike" kern="1200" cap="none" spc="0" normalizeH="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37" name="Group 5"/>
          <p:cNvGrpSpPr/>
          <p:nvPr/>
        </p:nvGrpSpPr>
        <p:grpSpPr bwMode="auto">
          <a:xfrm flipH="1">
            <a:off x="335138" y="-80578"/>
            <a:ext cx="1035923" cy="1032413"/>
            <a:chOff x="2213" y="1920"/>
            <a:chExt cx="1426" cy="1810"/>
          </a:xfrm>
        </p:grpSpPr>
        <p:sp>
          <p:nvSpPr>
            <p:cNvPr id="38"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39"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40"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41"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45" name="Rectangle 44"/>
          <p:cNvSpPr/>
          <p:nvPr/>
        </p:nvSpPr>
        <p:spPr>
          <a:xfrm>
            <a:off x="5122911" y="767090"/>
            <a:ext cx="1811714" cy="523220"/>
          </a:xfrm>
          <a:prstGeom prst="rect">
            <a:avLst/>
          </a:prstGeom>
        </p:spPr>
        <p:txBody>
          <a:bodyPr wrap="none">
            <a:spAutoFit/>
          </a:bodyPr>
          <a:lstStyle/>
          <a:p>
            <a:pPr>
              <a:spcAft>
                <a:spcPts val="0"/>
              </a:spcAft>
              <a:tabLst>
                <a:tab pos="1386840" algn="l"/>
              </a:tabLst>
            </a:pPr>
            <a:r>
              <a:rPr lang="pt-BR" sz="2800" b="1" dirty="0">
                <a:solidFill>
                  <a:schemeClr val="bg1"/>
                </a:solidFill>
                <a:latin typeface="Times New Roman" panose="02020603050405020304" pitchFamily="18" charset="0"/>
                <a:ea typeface="MS Mincho" panose="02020609040205080304" charset="-128"/>
              </a:rPr>
              <a:t>Khởi động</a:t>
            </a:r>
            <a:endParaRPr lang="en-US" sz="2800" dirty="0">
              <a:solidFill>
                <a:schemeClr val="bg1"/>
              </a:solidFill>
              <a:effectLst/>
              <a:latin typeface="Times New Roman" panose="02020603050405020304" pitchFamily="18" charset="0"/>
              <a:ea typeface="Times New Roman" panose="02020603050405020304" pitchFamily="18" charset="0"/>
            </a:endParaRPr>
          </a:p>
        </p:txBody>
      </p:sp>
      <p:grpSp>
        <p:nvGrpSpPr>
          <p:cNvPr id="46" name="Group 45"/>
          <p:cNvGrpSpPr/>
          <p:nvPr/>
        </p:nvGrpSpPr>
        <p:grpSpPr>
          <a:xfrm>
            <a:off x="6784151" y="1772207"/>
            <a:ext cx="4293066" cy="3272012"/>
            <a:chOff x="1528224" y="2126345"/>
            <a:chExt cx="4293066" cy="3272012"/>
          </a:xfrm>
        </p:grpSpPr>
        <p:sp>
          <p:nvSpPr>
            <p:cNvPr id="47" name="Diamond 46"/>
            <p:cNvSpPr/>
            <p:nvPr/>
          </p:nvSpPr>
          <p:spPr>
            <a:xfrm>
              <a:off x="1528224" y="2126345"/>
              <a:ext cx="4293066" cy="3272012"/>
            </a:xfrm>
            <a:prstGeom prst="diamond">
              <a:avLst/>
            </a:prstGeom>
            <a:noFill/>
            <a:ln w="38100"/>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1917163" y="2445429"/>
              <a:ext cx="3515188" cy="2625239"/>
            </a:xfrm>
            <a:prstGeom prst="diamond">
              <a:avLst/>
            </a:prstGeom>
            <a:noFill/>
            <a:ln w="38100"/>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4"/>
            <a:stretch>
              <a:fillRect/>
            </a:stretch>
          </p:blipFill>
          <p:spPr>
            <a:xfrm>
              <a:off x="2445467" y="2678464"/>
              <a:ext cx="2458579" cy="2137435"/>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sp>
        <p:nvSpPr>
          <p:cNvPr id="14" name="Rectangle 13"/>
          <p:cNvSpPr/>
          <p:nvPr/>
        </p:nvSpPr>
        <p:spPr>
          <a:xfrm>
            <a:off x="753140" y="1566063"/>
            <a:ext cx="5916171" cy="923330"/>
          </a:xfrm>
          <a:prstGeom prst="rect">
            <a:avLst/>
          </a:prstGeom>
          <a:noFill/>
        </p:spPr>
        <p:txBody>
          <a:bodyPr wrap="none" lIns="91440" tIns="45720" rIns="91440" bIns="45720">
            <a:prstTxWarp prst="textWave4">
              <a:avLst/>
            </a:prstTxWarp>
            <a:spAutoFit/>
            <a:scene3d>
              <a:camera prst="perspectiveHeroicExtremeLeftFacing"/>
              <a:lightRig rig="threePt" dir="t"/>
            </a:scene3d>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TRÒ CHƠI TIẾP SỨC</a:t>
            </a:r>
          </a:p>
        </p:txBody>
      </p:sp>
      <p:sp>
        <p:nvSpPr>
          <p:cNvPr id="16" name="Rectangle 15"/>
          <p:cNvSpPr/>
          <p:nvPr/>
        </p:nvSpPr>
        <p:spPr>
          <a:xfrm>
            <a:off x="1341242" y="3849323"/>
            <a:ext cx="6096000" cy="1568450"/>
          </a:xfrm>
          <a:prstGeom prst="rect">
            <a:avLst/>
          </a:prstGeom>
        </p:spPr>
        <p:txBody>
          <a:bodyPr>
            <a:spAutoFit/>
          </a:bodyPr>
          <a:lstStyle/>
          <a:p>
            <a:pPr>
              <a:spcAft>
                <a:spcPts val="0"/>
              </a:spcAft>
              <a:tabLst>
                <a:tab pos="1386840" algn="l"/>
              </a:tabLst>
            </a:pPr>
            <a:r>
              <a:rPr lang="en-US" sz="3200" dirty="0">
                <a:solidFill>
                  <a:schemeClr val="bg1"/>
                </a:solidFill>
                <a:latin typeface="Times New Roman" panose="02020603050405020304" pitchFamily="18" charset="0"/>
                <a:ea typeface="Times New Roman" panose="02020603050405020304" pitchFamily="18" charset="0"/>
              </a:rPr>
              <a:t>Qua </a:t>
            </a:r>
            <a:r>
              <a:rPr lang="en-US" sz="3200" dirty="0" err="1">
                <a:solidFill>
                  <a:schemeClr val="bg1"/>
                </a:solidFill>
                <a:latin typeface="Times New Roman" panose="02020603050405020304" pitchFamily="18" charset="0"/>
                <a:ea typeface="Times New Roman" panose="02020603050405020304" pitchFamily="18" charset="0"/>
              </a:rPr>
              <a:t>văn</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bản</a:t>
            </a:r>
            <a:r>
              <a:rPr lang="en-US" sz="3200" dirty="0">
                <a:solidFill>
                  <a:schemeClr val="bg1"/>
                </a:solidFill>
                <a:latin typeface="Times New Roman" panose="02020603050405020304" pitchFamily="18" charset="0"/>
                <a:ea typeface="Times New Roman" panose="02020603050405020304" pitchFamily="18" charset="0"/>
              </a:rPr>
              <a:t> </a:t>
            </a:r>
            <a:r>
              <a:rPr lang="vi-VN" altLang="en-US" sz="3200" dirty="0">
                <a:solidFill>
                  <a:schemeClr val="bg1"/>
                </a:solidFill>
                <a:latin typeface="Times New Roman" panose="02020603050405020304" pitchFamily="18" charset="0"/>
                <a:ea typeface="Times New Roman" panose="02020603050405020304" pitchFamily="18" charset="0"/>
              </a:rPr>
              <a:t>Đồng dao mùa xuân </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em</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hãy</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tìm</a:t>
            </a:r>
            <a:r>
              <a:rPr lang="en-US" sz="3200" dirty="0">
                <a:solidFill>
                  <a:schemeClr val="bg1"/>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rPr>
              <a:t>từ</a:t>
            </a:r>
            <a:r>
              <a:rPr lang="vi-VN" altLang="en-US" sz="3200" dirty="0" err="1">
                <a:solidFill>
                  <a:schemeClr val="bg1"/>
                </a:solidFill>
                <a:latin typeface="Times New Roman" panose="02020603050405020304" pitchFamily="18" charset="0"/>
                <a:ea typeface="Times New Roman" panose="02020603050405020304" pitchFamily="18" charset="0"/>
              </a:rPr>
              <a:t> nói giảm nói tránh </a:t>
            </a:r>
            <a:r>
              <a:rPr lang="vi-VN" altLang="en-US" sz="3200" dirty="0">
                <a:solidFill>
                  <a:schemeClr val="bg1"/>
                </a:solidFill>
                <a:latin typeface="Times New Roman" panose="02020603050405020304" pitchFamily="18" charset="0"/>
                <a:ea typeface="Times New Roman" panose="02020603050405020304" pitchFamily="18" charset="0"/>
              </a:rPr>
              <a:t>về cái chết của nhân vật người lính?</a:t>
            </a:r>
            <a:endParaRPr lang="vi-VN" altLang="en-US" sz="3200" dirty="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0" fill="hold"/>
                                        <p:tgtEl>
                                          <p:spTgt spid="46"/>
                                        </p:tgtEl>
                                        <p:attrNameLst>
                                          <p:attrName>ppt_w</p:attrName>
                                        </p:attrNameLst>
                                      </p:cBhvr>
                                      <p:tavLst>
                                        <p:tav tm="0">
                                          <p:val>
                                            <p:fltVal val="0"/>
                                          </p:val>
                                        </p:tav>
                                        <p:tav tm="100000">
                                          <p:val>
                                            <p:strVal val="#ppt_w"/>
                                          </p:val>
                                        </p:tav>
                                      </p:tavLst>
                                    </p:anim>
                                    <p:anim calcmode="lin" valueType="num">
                                      <p:cBhvr>
                                        <p:cTn id="8" dur="5000" fill="hold"/>
                                        <p:tgtEl>
                                          <p:spTgt spid="46"/>
                                        </p:tgtEl>
                                        <p:attrNameLst>
                                          <p:attrName>ppt_h</p:attrName>
                                        </p:attrNameLst>
                                      </p:cBhvr>
                                      <p:tavLst>
                                        <p:tav tm="0">
                                          <p:val>
                                            <p:fltVal val="0"/>
                                          </p:val>
                                        </p:tav>
                                        <p:tav tm="100000">
                                          <p:val>
                                            <p:strVal val="#ppt_h"/>
                                          </p:val>
                                        </p:tav>
                                      </p:tavLst>
                                    </p:anim>
                                    <p:anim calcmode="lin" valueType="num">
                                      <p:cBhvr>
                                        <p:cTn id="9" dur="5000" fill="hold"/>
                                        <p:tgtEl>
                                          <p:spTgt spid="46"/>
                                        </p:tgtEl>
                                        <p:attrNameLst>
                                          <p:attrName>style.rotation</p:attrName>
                                        </p:attrNameLst>
                                      </p:cBhvr>
                                      <p:tavLst>
                                        <p:tav tm="0">
                                          <p:val>
                                            <p:fltVal val="90"/>
                                          </p:val>
                                        </p:tav>
                                        <p:tav tm="100000">
                                          <p:val>
                                            <p:fltVal val="0"/>
                                          </p:val>
                                        </p:tav>
                                      </p:tavLst>
                                    </p:anim>
                                    <p:animEffect transition="in" filter="fade">
                                      <p:cBhvr>
                                        <p:cTn id="10" dur="5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II. 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10845" y="967740"/>
            <a:ext cx="3834765" cy="73723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1. N</a:t>
            </a: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ói giảm, nói tránh</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92971" y="1429582"/>
            <a:ext cx="2047875" cy="645160"/>
          </a:xfrm>
          <a:prstGeom prst="rect">
            <a:avLst/>
          </a:prstGeom>
        </p:spPr>
        <p:txBody>
          <a:bodyPr wrap="none">
            <a:spAutoFit/>
          </a:bodyPr>
          <a:lstStyle/>
          <a:p>
            <a:pPr algn="just">
              <a:lnSpc>
                <a:spcPct val="150000"/>
              </a:lnSpc>
              <a:spcAft>
                <a:spcPts val="0"/>
              </a:spcAft>
              <a:tabLst>
                <a:tab pos="2110105" algn="l"/>
              </a:tabLst>
            </a:pPr>
            <a:r>
              <a:rPr lang="pt-BR" sz="2400" b="1" u="sng" dirty="0">
                <a:latin typeface="Times New Roman" panose="02020603050405020304" pitchFamily="18" charset="0"/>
                <a:ea typeface="MS Mincho" panose="02020609040205080304" charset="-128"/>
              </a:rPr>
              <a:t>Bài tập </a:t>
            </a:r>
            <a:r>
              <a:rPr lang="vi-VN" altLang="pt-BR" sz="2400" b="1" u="sng" dirty="0">
                <a:latin typeface="Times New Roman" panose="02020603050405020304" pitchFamily="18" charset="0"/>
                <a:ea typeface="MS Mincho" panose="02020609040205080304" charset="-128"/>
              </a:rPr>
              <a:t>4</a:t>
            </a:r>
            <a:r>
              <a:rPr lang="pt-BR" sz="2400" b="1" u="sng" dirty="0">
                <a:latin typeface="Times New Roman" panose="02020603050405020304" pitchFamily="18" charset="0"/>
                <a:ea typeface="MS Mincho" panose="02020609040205080304" charset="-128"/>
              </a:rPr>
              <a:t>/tr </a:t>
            </a:r>
            <a:r>
              <a:rPr lang="vi-VN" altLang="pt-BR" sz="2400" b="1" u="sng" dirty="0">
                <a:latin typeface="Times New Roman" panose="02020603050405020304" pitchFamily="18" charset="0"/>
                <a:ea typeface="MS Mincho" panose="02020609040205080304" charset="-128"/>
              </a:rPr>
              <a:t>42</a:t>
            </a:r>
            <a:endParaRPr lang="vi-VN" altLang="pt-BR" sz="2400" b="1" u="sng" dirty="0">
              <a:effectLst/>
              <a:latin typeface="Times New Roman" panose="02020603050405020304" pitchFamily="18" charset="0"/>
              <a:ea typeface="MS Mincho" panose="02020609040205080304" charset="-128"/>
            </a:endParaRPr>
          </a:p>
        </p:txBody>
      </p:sp>
      <p:sp>
        <p:nvSpPr>
          <p:cNvPr id="11" name="Rectangle 10"/>
          <p:cNvSpPr/>
          <p:nvPr/>
        </p:nvSpPr>
        <p:spPr>
          <a:xfrm>
            <a:off x="1052195" y="3141345"/>
            <a:ext cx="2421890" cy="829945"/>
          </a:xfrm>
          <a:prstGeom prst="rect">
            <a:avLst/>
          </a:prstGeom>
        </p:spPr>
        <p:txBody>
          <a:bodyPr wrap="square">
            <a:spAutoFit/>
          </a:bodyPr>
          <a:lstStyle/>
          <a:p>
            <a:pPr algn="just">
              <a:lnSpc>
                <a:spcPct val="150000"/>
              </a:lnSpc>
              <a:spcAft>
                <a:spcPts val="0"/>
              </a:spcAft>
              <a:tabLst>
                <a:tab pos="2110105" algn="l"/>
              </a:tabLst>
            </a:pPr>
            <a:r>
              <a:rPr lang="pt-B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a:t>
            </a:r>
            <a:r>
              <a:rPr lang="vi-VN" alt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Tác dụng</a:t>
            </a:r>
          </a:p>
        </p:txBody>
      </p:sp>
      <p:sp>
        <p:nvSpPr>
          <p:cNvPr id="7" name="Text Box 6"/>
          <p:cNvSpPr txBox="1"/>
          <p:nvPr/>
        </p:nvSpPr>
        <p:spPr>
          <a:xfrm>
            <a:off x="787400" y="2179955"/>
            <a:ext cx="10591800" cy="1076325"/>
          </a:xfrm>
          <a:prstGeom prst="rect">
            <a:avLst/>
          </a:prstGeom>
          <a:noFill/>
        </p:spPr>
        <p:txBody>
          <a:bodyPr wrap="square" rtlCol="0" anchor="t">
            <a:spAutoFit/>
          </a:bodyPr>
          <a:lstStyle/>
          <a:p>
            <a:r>
              <a:rPr lang="en-US" sz="32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Biện pháp tu từ điệp ngữ trong bài thơ Đồng dao mùa xuân: Có một người lính; Một...; Anh ngồi...</a:t>
            </a:r>
          </a:p>
        </p:txBody>
      </p:sp>
      <p:sp>
        <p:nvSpPr>
          <p:cNvPr id="8" name="Text Box 7"/>
          <p:cNvSpPr txBox="1"/>
          <p:nvPr/>
        </p:nvSpPr>
        <p:spPr>
          <a:xfrm>
            <a:off x="1052830" y="3808095"/>
            <a:ext cx="10326370" cy="1753235"/>
          </a:xfrm>
          <a:prstGeom prst="rect">
            <a:avLst/>
          </a:prstGeom>
          <a:noFill/>
        </p:spPr>
        <p:txBody>
          <a:bodyPr wrap="square" rtlCol="0" anchor="t">
            <a:spAutoFit/>
          </a:bodyPr>
          <a:lstStyle/>
          <a:p>
            <a:r>
              <a:rPr lang="en-US" sz="3600">
                <a:latin typeface="Times New Roman" panose="02020603050405020304" pitchFamily="18" charset="0"/>
                <a:cs typeface="Times New Roman" panose="02020603050405020304" pitchFamily="18" charset="0"/>
              </a:rPr>
              <a:t>- Tác dụng của biện pháp tu từ điệp ngữ: nhấn mạnh hình ảnh người lính, những sự kiện anh gặp phải và dáng vẻ của anh và tạo nhịp điệu cho bài thơ.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7" grpId="0"/>
      <p:bldP spid="7" grpId="1"/>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II. 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558331" y="900952"/>
            <a:ext cx="2489835" cy="737235"/>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panose="02020609040205080304" charset="-128"/>
              </a:rPr>
              <a:t>2. </a:t>
            </a:r>
            <a:r>
              <a:rPr lang="vi-VN" altLang="pt-BR" sz="2800" b="1" dirty="0">
                <a:solidFill>
                  <a:srgbClr val="0000FF"/>
                </a:solidFill>
                <a:latin typeface="Times New Roman" panose="02020603050405020304" pitchFamily="18" charset="0"/>
                <a:ea typeface="MS Mincho" panose="02020609040205080304" charset="-128"/>
              </a:rPr>
              <a:t>Nghĩa của từ</a:t>
            </a:r>
            <a:endParaRPr lang="vi-VN" altLang="pt-BR" sz="2800" b="1" dirty="0">
              <a:solidFill>
                <a:srgbClr val="0000FF"/>
              </a:solidFill>
              <a:effectLst/>
              <a:latin typeface="Times New Roman" panose="02020603050405020304" pitchFamily="18" charset="0"/>
              <a:ea typeface="MS Mincho" panose="02020609040205080304" charset="-128"/>
            </a:endParaRPr>
          </a:p>
        </p:txBody>
      </p:sp>
      <p:sp>
        <p:nvSpPr>
          <p:cNvPr id="8" name="Rectangle 7"/>
          <p:cNvSpPr/>
          <p:nvPr/>
        </p:nvSpPr>
        <p:spPr>
          <a:xfrm>
            <a:off x="628815" y="1479191"/>
            <a:ext cx="2348865" cy="737235"/>
          </a:xfrm>
          <a:prstGeom prst="rect">
            <a:avLst/>
          </a:prstGeom>
        </p:spPr>
        <p:txBody>
          <a:bodyPr wrap="none">
            <a:spAutoFit/>
          </a:bodyPr>
          <a:lstStyle/>
          <a:p>
            <a:pPr algn="just">
              <a:lnSpc>
                <a:spcPct val="150000"/>
              </a:lnSpc>
              <a:spcAft>
                <a:spcPts val="0"/>
              </a:spcAft>
              <a:tabLst>
                <a:tab pos="2110105" algn="l"/>
              </a:tabLst>
            </a:pPr>
            <a:r>
              <a:rPr lang="pt-BR" sz="2800" b="1" u="sng" dirty="0">
                <a:latin typeface="Times New Roman" panose="02020603050405020304" pitchFamily="18" charset="0"/>
                <a:ea typeface="MS Mincho" panose="02020609040205080304" charset="-128"/>
              </a:rPr>
              <a:t>Bài tập </a:t>
            </a:r>
            <a:r>
              <a:rPr lang="vi-VN" altLang="pt-BR" sz="2800" b="1" u="sng" dirty="0">
                <a:latin typeface="Times New Roman" panose="02020603050405020304" pitchFamily="18" charset="0"/>
                <a:ea typeface="MS Mincho" panose="02020609040205080304" charset="-128"/>
              </a:rPr>
              <a:t>1</a:t>
            </a:r>
            <a:r>
              <a:rPr lang="pt-BR" sz="2800" b="1" u="sng" dirty="0">
                <a:latin typeface="Times New Roman" panose="02020603050405020304" pitchFamily="18" charset="0"/>
                <a:ea typeface="MS Mincho" panose="02020609040205080304" charset="-128"/>
              </a:rPr>
              <a:t> tr </a:t>
            </a:r>
            <a:r>
              <a:rPr lang="vi-VN" altLang="pt-BR" sz="2800" b="1" u="sng" dirty="0">
                <a:latin typeface="Times New Roman" panose="02020603050405020304" pitchFamily="18" charset="0"/>
                <a:ea typeface="MS Mincho" panose="02020609040205080304" charset="-128"/>
              </a:rPr>
              <a:t>42</a:t>
            </a:r>
            <a:endParaRPr lang="vi-VN" altLang="pt-BR" sz="2800" b="1" u="sng" dirty="0">
              <a:effectLst/>
              <a:latin typeface="Times New Roman" panose="02020603050405020304" pitchFamily="18" charset="0"/>
              <a:ea typeface="MS Mincho" panose="02020609040205080304" charset="-128"/>
            </a:endParaRPr>
          </a:p>
        </p:txBody>
      </p:sp>
      <p:graphicFrame>
        <p:nvGraphicFramePr>
          <p:cNvPr id="9" name="Table 8"/>
          <p:cNvGraphicFramePr>
            <a:graphicFrameLocks noGrp="1"/>
          </p:cNvGraphicFramePr>
          <p:nvPr/>
        </p:nvGraphicFramePr>
        <p:xfrm>
          <a:off x="701040" y="3390900"/>
          <a:ext cx="10858500" cy="2482215"/>
        </p:xfrm>
        <a:graphic>
          <a:graphicData uri="http://schemas.openxmlformats.org/drawingml/2006/table">
            <a:tbl>
              <a:tblPr firstRow="1" firstCol="1" lastRow="1" lastCol="1" bandRow="1" bandCol="1"/>
              <a:tblGrid>
                <a:gridCol w="5429250">
                  <a:extLst>
                    <a:ext uri="{9D8B030D-6E8A-4147-A177-3AD203B41FA5}">
                      <a16:colId xmlns:a16="http://schemas.microsoft.com/office/drawing/2014/main" val="20000"/>
                    </a:ext>
                  </a:extLst>
                </a:gridCol>
                <a:gridCol w="5429250">
                  <a:extLst>
                    <a:ext uri="{9D8B030D-6E8A-4147-A177-3AD203B41FA5}">
                      <a16:colId xmlns:a16="http://schemas.microsoft.com/office/drawing/2014/main" val="20001"/>
                    </a:ext>
                  </a:extLst>
                </a:gridCol>
              </a:tblGrid>
              <a:tr h="496570">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spcAft>
                          <a:spcPts val="0"/>
                        </a:spcAft>
                      </a:pPr>
                      <a:r>
                        <a:rPr lang="vi-VN" altLang="en-US" sz="3200" dirty="0" err="1">
                          <a:effectLst/>
                          <a:latin typeface="Times New Roman" panose="02020603050405020304" pitchFamily="18" charset="0"/>
                          <a:ea typeface="Times New Roman" panose="02020603050405020304" pitchFamily="18" charset="0"/>
                        </a:rPr>
                        <a:t>Nghĩa của từ</a:t>
                      </a:r>
                      <a:r>
                        <a:rPr lang="en-US" sz="3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496570">
                <a:tc>
                  <a:txBody>
                    <a:bodyPr/>
                    <a:lstStyle/>
                    <a:p>
                      <a:pPr algn="just">
                        <a:spcAft>
                          <a:spcPts val="0"/>
                        </a:spcAft>
                      </a:pPr>
                      <a:r>
                        <a:rPr lang="en-US" sz="3200" dirty="0" err="1">
                          <a:effectLst/>
                          <a:latin typeface="Times New Roman" panose="02020603050405020304" pitchFamily="18" charset="0"/>
                          <a:ea typeface="Times New Roman" panose="02020603050405020304" pitchFamily="18" charset="0"/>
                        </a:rPr>
                        <a:t>Ví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cụ</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489075">
                <a:tc>
                  <a:txBody>
                    <a:bodyPr/>
                    <a:lstStyle/>
                    <a:p>
                      <a:pPr algn="just">
                        <a:spcAft>
                          <a:spcPts val="0"/>
                        </a:spcAft>
                      </a:pPr>
                      <a:r>
                        <a:rPr lang="vi-VN" altLang="en-US" sz="3200" dirty="0" err="1">
                          <a:effectLst/>
                          <a:latin typeface="Times New Roman" panose="02020603050405020304" pitchFamily="18" charset="0"/>
                          <a:ea typeface="Times New Roman" panose="02020603050405020304" pitchFamily="18" charset="0"/>
                        </a:rPr>
                        <a:t>Núi xanh</a:t>
                      </a:r>
                      <a:endParaRPr lang="en-US" sz="3200" dirty="0">
                        <a:effectLst/>
                        <a:latin typeface="Times New Roman" panose="02020603050405020304" pitchFamily="18" charset="0"/>
                        <a:ea typeface="Times New Roman" panose="02020603050405020304" pitchFamily="18" charset="0"/>
                      </a:endParaRPr>
                    </a:p>
                    <a:p>
                      <a:pPr algn="just">
                        <a:spcAft>
                          <a:spcPts val="0"/>
                        </a:spcAft>
                      </a:pPr>
                      <a:r>
                        <a:rPr lang="en-US" sz="32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3" name="Picture 12"/>
          <p:cNvPicPr>
            <a:picLocks noChangeAspect="1"/>
          </p:cNvPicPr>
          <p:nvPr/>
        </p:nvPicPr>
        <p:blipFill>
          <a:blip r:embed="rId7"/>
          <a:stretch>
            <a:fillRect/>
          </a:stretch>
        </p:blipFill>
        <p:spPr>
          <a:xfrm>
            <a:off x="9265702" y="1366628"/>
            <a:ext cx="1694835" cy="10364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II. 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558331" y="900952"/>
            <a:ext cx="2489835" cy="73723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2. </a:t>
            </a: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Nghĩa của từ</a:t>
            </a:r>
          </a:p>
        </p:txBody>
      </p:sp>
      <p:sp>
        <p:nvSpPr>
          <p:cNvPr id="8" name="Rectangle 7"/>
          <p:cNvSpPr/>
          <p:nvPr/>
        </p:nvSpPr>
        <p:spPr>
          <a:xfrm>
            <a:off x="628815" y="1479191"/>
            <a:ext cx="2348865" cy="73723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Bài tập </a:t>
            </a:r>
            <a:r>
              <a:rPr kumimoji="0" lang="vi-VN" alt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1</a:t>
            </a:r>
            <a:r>
              <a:rPr kumimoji="0" 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 tr </a:t>
            </a:r>
            <a:r>
              <a:rPr kumimoji="0" lang="vi-VN" alt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42</a:t>
            </a:r>
          </a:p>
        </p:txBody>
      </p:sp>
      <p:sp>
        <p:nvSpPr>
          <p:cNvPr id="14" name="Rectangle 13"/>
          <p:cNvSpPr/>
          <p:nvPr/>
        </p:nvSpPr>
        <p:spPr>
          <a:xfrm>
            <a:off x="657860" y="2513965"/>
            <a:ext cx="10901680" cy="1568450"/>
          </a:xfrm>
          <a:prstGeom prst="rect">
            <a:avLst/>
          </a:prstGeom>
        </p:spPr>
        <p:txBody>
          <a:bodyPr wrap="square">
            <a:spAutoFit/>
          </a:bodyPr>
          <a:lstStyle/>
          <a:p>
            <a:pPr>
              <a:spcAft>
                <a:spcPts val="0"/>
              </a:spcAft>
            </a:pPr>
            <a:r>
              <a:rPr 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Nghĩa của từ:</a:t>
            </a:r>
          </a:p>
          <a:p>
            <a:pPr>
              <a:spcAft>
                <a:spcPts val="0"/>
              </a:spcAft>
            </a:pPr>
            <a:r>
              <a:rPr 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núi xanh: ngọn núi có nhiều cây cối màu xanh bao phủ.</a:t>
            </a:r>
          </a:p>
          <a:p>
            <a:pPr>
              <a:spcAft>
                <a:spcPts val="0"/>
              </a:spcAft>
            </a:pPr>
            <a:r>
              <a:rPr 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máu lửa: nói đến chiến tranh, bom đạn.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II. 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620395" y="1114425"/>
            <a:ext cx="4062730" cy="737235"/>
          </a:xfrm>
          <a:prstGeom prst="rect">
            <a:avLst/>
          </a:prstGeom>
        </p:spPr>
        <p:txBody>
          <a:bodyPr wrap="square">
            <a:spAutoFit/>
          </a:bodyPr>
          <a:lstStyle/>
          <a:p>
            <a:pPr algn="just">
              <a:lnSpc>
                <a:spcPct val="150000"/>
              </a:lnSpc>
              <a:spcAft>
                <a:spcPts val="0"/>
              </a:spcAft>
              <a:tabLst>
                <a:tab pos="2110105" algn="l"/>
              </a:tabLst>
            </a:pPr>
            <a:r>
              <a:rPr lang="vi-VN" altLang="pt-BR" sz="2800" b="1" dirty="0">
                <a:solidFill>
                  <a:srgbClr val="0000FF"/>
                </a:solidFill>
                <a:latin typeface="Times New Roman" panose="02020603050405020304" pitchFamily="18" charset="0"/>
                <a:ea typeface="MS Mincho" panose="02020609040205080304" charset="-128"/>
              </a:rPr>
              <a:t>2</a:t>
            </a:r>
            <a:r>
              <a:rPr lang="pt-BR" sz="2800" b="1" dirty="0">
                <a:solidFill>
                  <a:srgbClr val="0000FF"/>
                </a:solidFill>
                <a:latin typeface="Times New Roman" panose="02020603050405020304" pitchFamily="18" charset="0"/>
                <a:ea typeface="MS Mincho" panose="02020609040205080304" charset="-128"/>
              </a:rPr>
              <a:t>. </a:t>
            </a:r>
            <a:r>
              <a:rPr lang="vi-VN" altLang="pt-BR" sz="2800" b="1" dirty="0">
                <a:solidFill>
                  <a:srgbClr val="0000FF"/>
                </a:solidFill>
                <a:latin typeface="Times New Roman" panose="02020603050405020304" pitchFamily="18" charset="0"/>
                <a:ea typeface="MS Mincho" panose="02020609040205080304" charset="-128"/>
              </a:rPr>
              <a:t>Nghĩa của từ </a:t>
            </a:r>
            <a:endParaRPr lang="vi-VN" altLang="pt-BR" sz="2800" b="1" dirty="0">
              <a:solidFill>
                <a:srgbClr val="0000FF"/>
              </a:solidFill>
              <a:effectLst/>
              <a:latin typeface="Times New Roman" panose="02020603050405020304" pitchFamily="18" charset="0"/>
              <a:ea typeface="MS Mincho" panose="02020609040205080304" charset="-128"/>
            </a:endParaRPr>
          </a:p>
        </p:txBody>
      </p:sp>
      <p:sp>
        <p:nvSpPr>
          <p:cNvPr id="9" name="Rectangle 8"/>
          <p:cNvSpPr/>
          <p:nvPr/>
        </p:nvSpPr>
        <p:spPr>
          <a:xfrm>
            <a:off x="632302" y="1890545"/>
            <a:ext cx="2447925" cy="737235"/>
          </a:xfrm>
          <a:prstGeom prst="rect">
            <a:avLst/>
          </a:prstGeom>
        </p:spPr>
        <p:txBody>
          <a:bodyPr wrap="none">
            <a:spAutoFit/>
          </a:bodyPr>
          <a:lstStyle/>
          <a:p>
            <a:pPr algn="just">
              <a:lnSpc>
                <a:spcPct val="150000"/>
              </a:lnSpc>
              <a:spcAft>
                <a:spcPts val="0"/>
              </a:spcAft>
              <a:tabLst>
                <a:tab pos="2110105" algn="l"/>
              </a:tabLst>
            </a:pPr>
            <a:r>
              <a:rPr lang="pt-BR" sz="2800" b="1" u="sng" dirty="0">
                <a:latin typeface="Times New Roman" panose="02020603050405020304" pitchFamily="18" charset="0"/>
                <a:ea typeface="MS Mincho" panose="02020609040205080304" charset="-128"/>
              </a:rPr>
              <a:t>Bài tập </a:t>
            </a:r>
            <a:r>
              <a:rPr lang="vi-VN" altLang="pt-BR" sz="2800" b="1" u="sng" dirty="0">
                <a:latin typeface="Times New Roman" panose="02020603050405020304" pitchFamily="18" charset="0"/>
                <a:ea typeface="MS Mincho" panose="02020609040205080304" charset="-128"/>
              </a:rPr>
              <a:t>2</a:t>
            </a:r>
            <a:r>
              <a:rPr lang="pt-BR" sz="2800" b="1" u="sng" dirty="0">
                <a:latin typeface="Times New Roman" panose="02020603050405020304" pitchFamily="18" charset="0"/>
                <a:ea typeface="MS Mincho" panose="02020609040205080304" charset="-128"/>
              </a:rPr>
              <a:t>/ tr </a:t>
            </a:r>
            <a:r>
              <a:rPr lang="vi-VN" altLang="pt-BR" sz="2800" b="1" u="sng" dirty="0">
                <a:latin typeface="Times New Roman" panose="02020603050405020304" pitchFamily="18" charset="0"/>
                <a:ea typeface="MS Mincho" panose="02020609040205080304" charset="-128"/>
              </a:rPr>
              <a:t>42</a:t>
            </a:r>
            <a:endParaRPr lang="vi-VN" altLang="pt-BR" sz="2800" b="1" u="sng" dirty="0">
              <a:effectLst/>
              <a:latin typeface="Times New Roman" panose="02020603050405020304" pitchFamily="18" charset="0"/>
              <a:ea typeface="MS Mincho" panose="02020609040205080304" charset="-128"/>
            </a:endParaRPr>
          </a:p>
        </p:txBody>
      </p:sp>
      <p:sp>
        <p:nvSpPr>
          <p:cNvPr id="10" name="Cloud Callout 9"/>
          <p:cNvSpPr/>
          <p:nvPr/>
        </p:nvSpPr>
        <p:spPr>
          <a:xfrm>
            <a:off x="3937754" y="1828600"/>
            <a:ext cx="6910916" cy="2930346"/>
          </a:xfrm>
          <a:prstGeom prst="cloudCallout">
            <a:avLst>
              <a:gd name="adj1" fmla="val -53704"/>
              <a:gd name="adj2" fmla="val 45435"/>
            </a:avLst>
          </a:prstGeom>
        </p:spPr>
        <p:style>
          <a:lnRef idx="2">
            <a:schemeClr val="accent2"/>
          </a:lnRef>
          <a:fillRef idx="1">
            <a:schemeClr val="lt1"/>
          </a:fillRef>
          <a:effectRef idx="0">
            <a:schemeClr val="accent2"/>
          </a:effectRef>
          <a:fontRef idx="minor">
            <a:schemeClr val="dk1"/>
          </a:fontRef>
        </p:style>
        <p:txBody>
          <a:bodyPr rtlCol="0" anchor="ctr"/>
          <a:lstStyle/>
          <a:p>
            <a:pPr marL="342900" lvl="0" indent="-342900">
              <a:spcAft>
                <a:spcPts val="0"/>
              </a:spcAft>
              <a:buSzPts val="1400"/>
              <a:buFont typeface="Times New Roman" panose="02020603050405020304" pitchFamily="18" charset="0"/>
              <a:buChar char="-"/>
            </a:pPr>
            <a:r>
              <a:rPr 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Chỉ</a:t>
            </a:r>
            <a:r>
              <a:rPr lang="en-US"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a:t>
            </a:r>
            <a:r>
              <a:rPr 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ra</a:t>
            </a:r>
            <a:r>
              <a:rPr lang="en-US"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a:t>
            </a:r>
            <a:r>
              <a:rPr lang="vi-VN" altLang="en-US" sz="32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sự khác biệt của từ xuân trong các cụm từ: ngày xuân, tuổi xuân, đồng dao mùa xuân? </a:t>
            </a:r>
          </a:p>
        </p:txBody>
      </p:sp>
      <p:pic>
        <p:nvPicPr>
          <p:cNvPr id="11" name="Picture 10"/>
          <p:cNvPicPr>
            <a:picLocks noChangeAspect="1"/>
          </p:cNvPicPr>
          <p:nvPr/>
        </p:nvPicPr>
        <p:blipFill>
          <a:blip r:embed="rId7"/>
          <a:stretch>
            <a:fillRect/>
          </a:stretch>
        </p:blipFill>
        <p:spPr>
          <a:xfrm>
            <a:off x="1330630" y="3687383"/>
            <a:ext cx="2143125" cy="21431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II. 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621030" y="1184910"/>
            <a:ext cx="3989070" cy="73723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2</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 </a:t>
            </a: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Nghĩa của từ</a:t>
            </a:r>
          </a:p>
        </p:txBody>
      </p:sp>
      <p:sp>
        <p:nvSpPr>
          <p:cNvPr id="9" name="Rectangle 8"/>
          <p:cNvSpPr/>
          <p:nvPr/>
        </p:nvSpPr>
        <p:spPr>
          <a:xfrm>
            <a:off x="632302" y="1670875"/>
            <a:ext cx="2447925" cy="73723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Bài tập </a:t>
            </a:r>
            <a:r>
              <a:rPr kumimoji="0" lang="vi-VN" alt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2</a:t>
            </a:r>
            <a:r>
              <a:rPr kumimoji="0" 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 tr </a:t>
            </a:r>
            <a:r>
              <a:rPr kumimoji="0" lang="vi-VN" altLang="pt-BR" sz="2800" b="1" i="0" u="sng"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charset="-128"/>
                <a:cs typeface="+mn-cs"/>
              </a:rPr>
              <a:t>42</a:t>
            </a:r>
          </a:p>
        </p:txBody>
      </p:sp>
      <p:sp>
        <p:nvSpPr>
          <p:cNvPr id="3" name="Rectangle 2"/>
          <p:cNvSpPr/>
          <p:nvPr/>
        </p:nvSpPr>
        <p:spPr>
          <a:xfrm>
            <a:off x="620221" y="2248209"/>
            <a:ext cx="10858500" cy="3046988"/>
          </a:xfrm>
          <a:prstGeom prst="rect">
            <a:avLst/>
          </a:prstGeom>
        </p:spPr>
        <p:txBody>
          <a:bodyPr wrap="square">
            <a:spAutoFit/>
          </a:bodyPr>
          <a:lstStyle/>
          <a:p>
            <a:pPr>
              <a:spcAft>
                <a:spcPts val="0"/>
              </a:spcAft>
            </a:pPr>
            <a:r>
              <a:rPr 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Trả</a:t>
            </a:r>
            <a:r>
              <a:rPr 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a:t>
            </a:r>
            <a:r>
              <a:rPr 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lời</a:t>
            </a:r>
            <a:endParaRPr lang="en-US"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endParaRPr>
          </a:p>
          <a:p>
            <a:pPr>
              <a:spcAft>
                <a:spcPts val="0"/>
              </a:spcAft>
            </a:pPr>
            <a:r>
              <a:rPr lang="pt-B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Ngày xuân: ngày mùa xuân.</a:t>
            </a:r>
          </a:p>
          <a:p>
            <a:pPr>
              <a:spcAft>
                <a:spcPts val="0"/>
              </a:spcAft>
            </a:pPr>
            <a:r>
              <a:rPr lang="pt-B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Tuổi xuân: tuổi trẻ, nhiều hy vọng phía trước.</a:t>
            </a:r>
          </a:p>
          <a:p>
            <a:pPr marL="457200" indent="-457200">
              <a:spcAft>
                <a:spcPts val="0"/>
              </a:spcAft>
              <a:buFontTx/>
              <a:buChar char="-"/>
            </a:pPr>
            <a:r>
              <a:rPr lang="pt-B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Đồng dao mùa xuân: đồng dao về mùa xuân.</a:t>
            </a:r>
          </a:p>
          <a:p>
            <a:pPr marL="457200" indent="-457200">
              <a:spcAft>
                <a:spcPts val="0"/>
              </a:spcAft>
              <a:buFontTx/>
              <a:buChar char="-"/>
            </a:pPr>
            <a:endParaRPr lang="pt-BR" sz="3200" dirty="0">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endParaRPr>
          </a:p>
          <a:p>
            <a:pPr algn="ctr">
              <a:spcAft>
                <a:spcPts val="0"/>
              </a:spcAft>
            </a:pPr>
            <a:r>
              <a:rPr lang="pt-BR" sz="3200" dirty="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Hết tiết 15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3200" b="1" i="0" u="none" strike="noStrike" kern="1200" cap="none" spc="0" normalizeH="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36" name="Picture 35"/>
          <p:cNvPicPr>
            <a:picLocks noChangeAspect="1"/>
          </p:cNvPicPr>
          <p:nvPr/>
        </p:nvPicPr>
        <p:blipFill>
          <a:blip r:embed="rId7"/>
          <a:srcRect l="54930" t="24825" r="41566" b="72527"/>
          <a:stretch>
            <a:fillRect/>
          </a:stretch>
        </p:blipFill>
        <p:spPr>
          <a:xfrm>
            <a:off x="4729163" y="3286126"/>
            <a:ext cx="216584" cy="95135"/>
          </a:xfrm>
          <a:custGeom>
            <a:avLst/>
            <a:gdLst>
              <a:gd name="connsiteX0" fmla="*/ 0 w 216584"/>
              <a:gd name="connsiteY0" fmla="*/ 0 h 95135"/>
              <a:gd name="connsiteX1" fmla="*/ 128587 w 216584"/>
              <a:gd name="connsiteY1" fmla="*/ 42863 h 95135"/>
              <a:gd name="connsiteX2" fmla="*/ 214312 w 216584"/>
              <a:gd name="connsiteY2" fmla="*/ 8572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cubicBezTo>
                  <a:pt x="42862" y="14288"/>
                  <a:pt x="90994" y="17801"/>
                  <a:pt x="128587" y="42863"/>
                </a:cubicBezTo>
                <a:cubicBezTo>
                  <a:pt x="183981" y="79792"/>
                  <a:pt x="155160" y="66008"/>
                  <a:pt x="214312" y="85725"/>
                </a:cubicBezTo>
                <a:lnTo>
                  <a:pt x="216584" y="95135"/>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9" name="Picture 38"/>
          <p:cNvPicPr>
            <a:picLocks noChangeAspect="1"/>
          </p:cNvPicPr>
          <p:nvPr/>
        </p:nvPicPr>
        <p:blipFill>
          <a:blip r:embed="rId7"/>
          <a:srcRect l="55274" t="24980" r="41580" b="72627"/>
          <a:stretch>
            <a:fillRect/>
          </a:stretch>
        </p:blipFill>
        <p:spPr>
          <a:xfrm>
            <a:off x="3866858" y="3374177"/>
            <a:ext cx="194467" cy="85959"/>
          </a:xfrm>
          <a:custGeom>
            <a:avLst/>
            <a:gdLst>
              <a:gd name="connsiteX0" fmla="*/ 0 w 194467"/>
              <a:gd name="connsiteY0" fmla="*/ 0 h 85959"/>
              <a:gd name="connsiteX1" fmla="*/ 45021 w 194467"/>
              <a:gd name="connsiteY1" fmla="*/ 11815 h 85959"/>
              <a:gd name="connsiteX2" fmla="*/ 107339 w 194467"/>
              <a:gd name="connsiteY2" fmla="*/ 37287 h 85959"/>
              <a:gd name="connsiteX3" fmla="*/ 193064 w 194467"/>
              <a:gd name="connsiteY3" fmla="*/ 80149 h 85959"/>
              <a:gd name="connsiteX4" fmla="*/ 194467 w 194467"/>
              <a:gd name="connsiteY4" fmla="*/ 85959 h 85959"/>
              <a:gd name="connsiteX5" fmla="*/ 0 w 194467"/>
              <a:gd name="connsiteY5" fmla="*/ 0 h 8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67" h="85959">
                <a:moveTo>
                  <a:pt x="0" y="0"/>
                </a:moveTo>
                <a:lnTo>
                  <a:pt x="45021" y="11815"/>
                </a:lnTo>
                <a:cubicBezTo>
                  <a:pt x="67111" y="17612"/>
                  <a:pt x="88543" y="24756"/>
                  <a:pt x="107339" y="37287"/>
                </a:cubicBezTo>
                <a:cubicBezTo>
                  <a:pt x="162733" y="74216"/>
                  <a:pt x="133912" y="60432"/>
                  <a:pt x="193064" y="80149"/>
                </a:cubicBezTo>
                <a:lnTo>
                  <a:pt x="194467" y="85959"/>
                </a:lnTo>
                <a:lnTo>
                  <a:pt x="0" y="0"/>
                </a:lnTo>
                <a:close/>
              </a:path>
            </a:pathLst>
          </a:custGeom>
        </p:spPr>
      </p:pic>
      <p:pic>
        <p:nvPicPr>
          <p:cNvPr id="38" name="Picture 37"/>
          <p:cNvPicPr>
            <a:picLocks noChangeAspect="1"/>
          </p:cNvPicPr>
          <p:nvPr/>
        </p:nvPicPr>
        <p:blipFill>
          <a:blip r:embed="rId7"/>
          <a:srcRect l="58420" t="27373" r="27273" b="61722"/>
          <a:stretch>
            <a:fillRect/>
          </a:stretch>
        </p:blipFill>
        <p:spPr>
          <a:xfrm>
            <a:off x="4061325" y="3460136"/>
            <a:ext cx="884422" cy="391703"/>
          </a:xfrm>
          <a:custGeom>
            <a:avLst/>
            <a:gdLst>
              <a:gd name="connsiteX0" fmla="*/ 0 w 884422"/>
              <a:gd name="connsiteY0" fmla="*/ 0 h 391703"/>
              <a:gd name="connsiteX1" fmla="*/ 884422 w 884422"/>
              <a:gd name="connsiteY1" fmla="*/ 390935 h 391703"/>
              <a:gd name="connsiteX2" fmla="*/ 884422 w 884422"/>
              <a:gd name="connsiteY2" fmla="*/ 391703 h 391703"/>
              <a:gd name="connsiteX3" fmla="*/ 869 w 884422"/>
              <a:gd name="connsiteY3" fmla="*/ 3600 h 391703"/>
              <a:gd name="connsiteX4" fmla="*/ 0 w 884422"/>
              <a:gd name="connsiteY4" fmla="*/ 0 h 39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422" h="391703">
                <a:moveTo>
                  <a:pt x="0" y="0"/>
                </a:moveTo>
                <a:lnTo>
                  <a:pt x="884422" y="390935"/>
                </a:lnTo>
                <a:lnTo>
                  <a:pt x="884422" y="391703"/>
                </a:lnTo>
                <a:lnTo>
                  <a:pt x="869" y="3600"/>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25709" y="813128"/>
            <a:ext cx="2327881" cy="523220"/>
          </a:xfrm>
          <a:prstGeom prst="rect">
            <a:avLst/>
          </a:prstGeom>
        </p:spPr>
        <p:txBody>
          <a:bodyPr wrap="none">
            <a:spAutoFit/>
          </a:bodyPr>
          <a:lstStyle/>
          <a:p>
            <a:r>
              <a:rPr lang="pt-BR" sz="2800" b="1" dirty="0">
                <a:solidFill>
                  <a:schemeClr val="bg1"/>
                </a:solidFill>
                <a:latin typeface="Times New Roman" panose="02020603050405020304" pitchFamily="18" charset="0"/>
                <a:ea typeface="MS Mincho" panose="02020609040205080304" charset="-128"/>
              </a:rPr>
              <a:t>KHỞI ĐỘNG</a:t>
            </a:r>
            <a:endParaRPr lang="en-US" sz="2800" dirty="0">
              <a:solidFill>
                <a:schemeClr val="bg1"/>
              </a:solidFill>
            </a:endParaRPr>
          </a:p>
        </p:txBody>
      </p:sp>
      <p:sp>
        <p:nvSpPr>
          <p:cNvPr id="7" name="Right Arrow 6"/>
          <p:cNvSpPr/>
          <p:nvPr/>
        </p:nvSpPr>
        <p:spPr>
          <a:xfrm>
            <a:off x="942638" y="1499824"/>
            <a:ext cx="3592317" cy="4277452"/>
          </a:xfrm>
          <a:prstGeom prst="rightArrow">
            <a:avLst>
              <a:gd name="adj1" fmla="val 50000"/>
              <a:gd name="adj2" fmla="val 46922"/>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dirty="0"/>
              <a:t>T</a:t>
            </a:r>
            <a:r>
              <a:rPr lang="en-US" dirty="0"/>
              <a:t>ìm những từ nói giảm nói tránh của từ Chết?</a:t>
            </a:r>
          </a:p>
        </p:txBody>
      </p:sp>
      <p:pic>
        <p:nvPicPr>
          <p:cNvPr id="8" name="Picture 7"/>
          <p:cNvPicPr>
            <a:picLocks noChangeAspect="1"/>
          </p:cNvPicPr>
          <p:nvPr/>
        </p:nvPicPr>
        <p:blipFill>
          <a:blip r:embed="rId10"/>
          <a:stretch>
            <a:fillRect/>
          </a:stretch>
        </p:blipFill>
        <p:spPr>
          <a:xfrm>
            <a:off x="4534869" y="1496015"/>
            <a:ext cx="6689728" cy="4433578"/>
          </a:xfrm>
          <a:prstGeom prst="rect">
            <a:avLst/>
          </a:prstGeom>
        </p:spPr>
      </p:pic>
      <p:sp>
        <p:nvSpPr>
          <p:cNvPr id="9" name="Rectangle 8"/>
          <p:cNvSpPr/>
          <p:nvPr/>
        </p:nvSpPr>
        <p:spPr>
          <a:xfrm>
            <a:off x="5452371" y="2505126"/>
            <a:ext cx="4878853" cy="1383665"/>
          </a:xfrm>
          <a:prstGeom prst="rect">
            <a:avLst/>
          </a:prstGeom>
        </p:spPr>
        <p:txBody>
          <a:bodyPr wrap="square">
            <a:spAutoFit/>
          </a:bodyPr>
          <a:lstStyle/>
          <a:p>
            <a:r>
              <a:rPr lang="en-US" sz="1300" b="1" dirty="0">
                <a:solidFill>
                  <a:srgbClr val="FF0000"/>
                </a:solidFill>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“Từ nói giảm nói tránh “Chết”</a:t>
            </a:r>
          </a:p>
          <a:p>
            <a:r>
              <a:rPr lang="en-US" sz="2800" dirty="0">
                <a:latin typeface="Times New Roman" panose="02020603050405020304" pitchFamily="18" charset="0"/>
                <a:ea typeface="Calibri" panose="020F0502020204030204" pitchFamily="34" charset="0"/>
              </a:rPr>
              <a:t> Quy tiên, hai năm mươi, hy sinh, .... </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36" name="Picture 35"/>
          <p:cNvPicPr>
            <a:picLocks noChangeAspect="1"/>
          </p:cNvPicPr>
          <p:nvPr/>
        </p:nvPicPr>
        <p:blipFill>
          <a:blip r:embed="rId7"/>
          <a:srcRect l="54930" t="24825" r="41566" b="72527"/>
          <a:stretch>
            <a:fillRect/>
          </a:stretch>
        </p:blipFill>
        <p:spPr>
          <a:xfrm>
            <a:off x="4729163" y="3286126"/>
            <a:ext cx="216584" cy="95135"/>
          </a:xfrm>
          <a:custGeom>
            <a:avLst/>
            <a:gdLst>
              <a:gd name="connsiteX0" fmla="*/ 0 w 216584"/>
              <a:gd name="connsiteY0" fmla="*/ 0 h 95135"/>
              <a:gd name="connsiteX1" fmla="*/ 128587 w 216584"/>
              <a:gd name="connsiteY1" fmla="*/ 42863 h 95135"/>
              <a:gd name="connsiteX2" fmla="*/ 214312 w 216584"/>
              <a:gd name="connsiteY2" fmla="*/ 8572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cubicBezTo>
                  <a:pt x="42862" y="14288"/>
                  <a:pt x="90994" y="17801"/>
                  <a:pt x="128587" y="42863"/>
                </a:cubicBezTo>
                <a:cubicBezTo>
                  <a:pt x="183981" y="79792"/>
                  <a:pt x="155160" y="66008"/>
                  <a:pt x="214312" y="85725"/>
                </a:cubicBezTo>
                <a:lnTo>
                  <a:pt x="216584" y="95135"/>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9" name="Picture 38"/>
          <p:cNvPicPr>
            <a:picLocks noChangeAspect="1"/>
          </p:cNvPicPr>
          <p:nvPr/>
        </p:nvPicPr>
        <p:blipFill>
          <a:blip r:embed="rId7"/>
          <a:srcRect l="55274" t="24980" r="41580" b="72627"/>
          <a:stretch>
            <a:fillRect/>
          </a:stretch>
        </p:blipFill>
        <p:spPr>
          <a:xfrm>
            <a:off x="3866858" y="3374177"/>
            <a:ext cx="194467" cy="85959"/>
          </a:xfrm>
          <a:custGeom>
            <a:avLst/>
            <a:gdLst>
              <a:gd name="connsiteX0" fmla="*/ 0 w 194467"/>
              <a:gd name="connsiteY0" fmla="*/ 0 h 85959"/>
              <a:gd name="connsiteX1" fmla="*/ 45021 w 194467"/>
              <a:gd name="connsiteY1" fmla="*/ 11815 h 85959"/>
              <a:gd name="connsiteX2" fmla="*/ 107339 w 194467"/>
              <a:gd name="connsiteY2" fmla="*/ 37287 h 85959"/>
              <a:gd name="connsiteX3" fmla="*/ 193064 w 194467"/>
              <a:gd name="connsiteY3" fmla="*/ 80149 h 85959"/>
              <a:gd name="connsiteX4" fmla="*/ 194467 w 194467"/>
              <a:gd name="connsiteY4" fmla="*/ 85959 h 85959"/>
              <a:gd name="connsiteX5" fmla="*/ 0 w 194467"/>
              <a:gd name="connsiteY5" fmla="*/ 0 h 8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67" h="85959">
                <a:moveTo>
                  <a:pt x="0" y="0"/>
                </a:moveTo>
                <a:lnTo>
                  <a:pt x="45021" y="11815"/>
                </a:lnTo>
                <a:cubicBezTo>
                  <a:pt x="67111" y="17612"/>
                  <a:pt x="88543" y="24756"/>
                  <a:pt x="107339" y="37287"/>
                </a:cubicBezTo>
                <a:cubicBezTo>
                  <a:pt x="162733" y="74216"/>
                  <a:pt x="133912" y="60432"/>
                  <a:pt x="193064" y="80149"/>
                </a:cubicBezTo>
                <a:lnTo>
                  <a:pt x="194467" y="85959"/>
                </a:lnTo>
                <a:lnTo>
                  <a:pt x="0" y="0"/>
                </a:lnTo>
                <a:close/>
              </a:path>
            </a:pathLst>
          </a:custGeom>
        </p:spPr>
      </p:pic>
      <p:pic>
        <p:nvPicPr>
          <p:cNvPr id="38" name="Picture 37"/>
          <p:cNvPicPr>
            <a:picLocks noChangeAspect="1"/>
          </p:cNvPicPr>
          <p:nvPr/>
        </p:nvPicPr>
        <p:blipFill>
          <a:blip r:embed="rId7"/>
          <a:srcRect l="58420" t="27373" r="27273" b="61722"/>
          <a:stretch>
            <a:fillRect/>
          </a:stretch>
        </p:blipFill>
        <p:spPr>
          <a:xfrm>
            <a:off x="4061325" y="3460136"/>
            <a:ext cx="884422" cy="391703"/>
          </a:xfrm>
          <a:custGeom>
            <a:avLst/>
            <a:gdLst>
              <a:gd name="connsiteX0" fmla="*/ 0 w 884422"/>
              <a:gd name="connsiteY0" fmla="*/ 0 h 391703"/>
              <a:gd name="connsiteX1" fmla="*/ 884422 w 884422"/>
              <a:gd name="connsiteY1" fmla="*/ 390935 h 391703"/>
              <a:gd name="connsiteX2" fmla="*/ 884422 w 884422"/>
              <a:gd name="connsiteY2" fmla="*/ 391703 h 391703"/>
              <a:gd name="connsiteX3" fmla="*/ 869 w 884422"/>
              <a:gd name="connsiteY3" fmla="*/ 3600 h 391703"/>
              <a:gd name="connsiteX4" fmla="*/ 0 w 884422"/>
              <a:gd name="connsiteY4" fmla="*/ 0 h 39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422" h="391703">
                <a:moveTo>
                  <a:pt x="0" y="0"/>
                </a:moveTo>
                <a:lnTo>
                  <a:pt x="884422" y="390935"/>
                </a:lnTo>
                <a:lnTo>
                  <a:pt x="884422" y="391703"/>
                </a:lnTo>
                <a:lnTo>
                  <a:pt x="869" y="3600"/>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25709" y="813128"/>
            <a:ext cx="232788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pt-BR" sz="28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KHỞI ĐỘNG</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nvGraphicFramePr>
        <p:xfrm>
          <a:off x="854868" y="1616710"/>
          <a:ext cx="10469563" cy="3291840"/>
        </p:xfrm>
        <a:graphic>
          <a:graphicData uri="http://schemas.openxmlformats.org/drawingml/2006/table">
            <a:tbl>
              <a:tblPr firstRow="1" firstCol="1" lastRow="1" lastCol="1" bandRow="1" bandCol="1"/>
              <a:tblGrid>
                <a:gridCol w="5127625">
                  <a:extLst>
                    <a:ext uri="{9D8B030D-6E8A-4147-A177-3AD203B41FA5}">
                      <a16:colId xmlns:a16="http://schemas.microsoft.com/office/drawing/2014/main" val="20000"/>
                    </a:ext>
                  </a:extLst>
                </a:gridCol>
                <a:gridCol w="5341938">
                  <a:extLst>
                    <a:ext uri="{9D8B030D-6E8A-4147-A177-3AD203B41FA5}">
                      <a16:colId xmlns:a16="http://schemas.microsoft.com/office/drawing/2014/main" val="20001"/>
                    </a:ext>
                  </a:extLst>
                </a:gridCol>
              </a:tblGrid>
              <a:tr h="0">
                <a:tc>
                  <a:txBody>
                    <a:bodyPr/>
                    <a:lstStyle/>
                    <a:p>
                      <a:pPr algn="ctr">
                        <a:spcAft>
                          <a:spcPts val="750"/>
                        </a:spcAft>
                      </a:pPr>
                      <a:r>
                        <a:rPr lang="vi-VN" altLang="en-US" sz="2800" b="1" dirty="0">
                          <a:effectLst/>
                          <a:latin typeface="Times New Roman" panose="02020603050405020304" pitchFamily="18" charset="0"/>
                          <a:ea typeface="Calibri" panose="020F0502020204030204" pitchFamily="34" charset="0"/>
                        </a:rPr>
                        <a:t>Nói giảm, nói tránh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750"/>
                        </a:spcAft>
                      </a:pPr>
                      <a:r>
                        <a:rPr lang="vi-VN" altLang="en-US" sz="2800" b="1" dirty="0" err="1">
                          <a:effectLst/>
                          <a:latin typeface="Times New Roman" panose="02020603050405020304" pitchFamily="18" charset="0"/>
                          <a:ea typeface="Calibri" panose="020F0502020204030204" pitchFamily="34" charset="0"/>
                        </a:rPr>
                        <a:t>Nghĩa của từ</a:t>
                      </a:r>
                      <a:endParaRPr lang="vi-VN" altLang="en-US" sz="2800" b="1"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lvl="0" indent="0">
                        <a:spcAft>
                          <a:spcPts val="750"/>
                        </a:spcAft>
                        <a:buSzPts val="1400"/>
                        <a:buFont typeface="Times New Roman" panose="02020603050405020304" pitchFamily="18" charset="0"/>
                        <a:buNone/>
                      </a:pPr>
                      <a:r>
                        <a:rPr lang="en-US" sz="2800" dirty="0">
                          <a:effectLst/>
                          <a:latin typeface="Times New Roman" panose="02020603050405020304" pitchFamily="18" charset="0"/>
                          <a:ea typeface="Calibri" panose="020F0502020204030204" pitchFamily="34" charset="0"/>
                        </a:rPr>
                        <a:t>- Nói giảm nói tránh: Là biện pháp tu từ dùng cách diễn đạt tế nhị uyển chuyển để tránh gây cảm giác quá đau buồn, ghê sợ, nặng nề hoặc tránh thô tục, thiếu lịch sự.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750"/>
                        </a:spcAft>
                        <a:buSzPts val="1400"/>
                        <a:buFont typeface="Times New Roman" panose="02020603050405020304" pitchFamily="18" charset="0"/>
                        <a:buNone/>
                      </a:pPr>
                      <a:r>
                        <a:rPr lang="en-US" sz="2800" dirty="0">
                          <a:effectLst/>
                          <a:latin typeface="Times New Roman" panose="02020603050405020304" pitchFamily="18" charset="0"/>
                          <a:ea typeface="Times New Roman" panose="02020603050405020304" pitchFamily="18" charset="0"/>
                        </a:rPr>
                        <a:t>- Nghĩa của từ là nội dung (sự vật, hoạt động, tính chất, quan hệ ,...) mà từ biểu thị .</a:t>
                      </a:r>
                    </a:p>
                    <a:p>
                      <a:pPr marL="0" lvl="0" indent="0">
                        <a:spcAft>
                          <a:spcPts val="750"/>
                        </a:spcAft>
                        <a:buSzPts val="1400"/>
                        <a:buFont typeface="Times New Roman" panose="02020603050405020304" pitchFamily="18" charset="0"/>
                        <a:buNone/>
                      </a:pPr>
                      <a:endParaRPr lang="en-US" sz="2800" dirty="0">
                        <a:effectLst/>
                        <a:latin typeface="Times New Roman" panose="02020603050405020304" pitchFamily="18" charset="0"/>
                        <a:ea typeface="Times New Roman" panose="02020603050405020304" pitchFamily="18" charset="0"/>
                      </a:endParaRPr>
                    </a:p>
                    <a:p>
                      <a:pPr marL="0" lvl="0" indent="0">
                        <a:spcAft>
                          <a:spcPts val="750"/>
                        </a:spcAft>
                        <a:buSzPts val="1400"/>
                        <a:buFont typeface="Times New Roman" panose="02020603050405020304" pitchFamily="18" charset="0"/>
                        <a:buNone/>
                      </a:pPr>
                      <a:endParaRPr lang="en-US" sz="2800" dirty="0">
                        <a:effectLst/>
                        <a:latin typeface="Times New Roman" panose="02020603050405020304" pitchFamily="18" charset="0"/>
                        <a:ea typeface="Times New Roman" panose="02020603050405020304" pitchFamily="18" charset="0"/>
                      </a:endParaRPr>
                    </a:p>
                    <a:p>
                      <a:pPr marL="0" lvl="0" indent="0">
                        <a:spcAft>
                          <a:spcPts val="750"/>
                        </a:spcAft>
                        <a:buSzPts val="1400"/>
                        <a:buFont typeface="Times New Roman" panose="02020603050405020304" pitchFamily="18" charset="0"/>
                        <a:buNone/>
                      </a:pP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HÌNH</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THÀNH KIẾN THỨC</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51" name="Picture 50"/>
          <p:cNvPicPr>
            <a:picLocks noChangeAspect="1"/>
          </p:cNvPicPr>
          <p:nvPr/>
        </p:nvPicPr>
        <p:blipFill>
          <a:blip r:embed="rId10"/>
          <a:srcRect l="9316" t="41099" r="65284" b="45917"/>
          <a:stretch>
            <a:fillRect/>
          </a:stretch>
        </p:blipFill>
        <p:spPr>
          <a:xfrm>
            <a:off x="6578776" y="3817497"/>
            <a:ext cx="1567299" cy="769504"/>
          </a:xfrm>
          <a:custGeom>
            <a:avLst/>
            <a:gdLst>
              <a:gd name="connsiteX0" fmla="*/ 0 w 1567299"/>
              <a:gd name="connsiteY0" fmla="*/ 0 h 769504"/>
              <a:gd name="connsiteX1" fmla="*/ 1567299 w 1567299"/>
              <a:gd name="connsiteY1" fmla="*/ 0 h 769504"/>
              <a:gd name="connsiteX2" fmla="*/ 1567299 w 1567299"/>
              <a:gd name="connsiteY2" fmla="*/ 769504 h 769504"/>
              <a:gd name="connsiteX3" fmla="*/ 0 w 1567299"/>
              <a:gd name="connsiteY3" fmla="*/ 769504 h 769504"/>
              <a:gd name="connsiteX4" fmla="*/ 0 w 1567299"/>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299" h="769504">
                <a:moveTo>
                  <a:pt x="0" y="0"/>
                </a:moveTo>
                <a:lnTo>
                  <a:pt x="1567299" y="0"/>
                </a:lnTo>
                <a:lnTo>
                  <a:pt x="1567299" y="769504"/>
                </a:lnTo>
                <a:lnTo>
                  <a:pt x="0" y="769504"/>
                </a:lnTo>
                <a:lnTo>
                  <a:pt x="0" y="0"/>
                </a:lnTo>
                <a:close/>
              </a:path>
            </a:pathLst>
          </a:custGeom>
        </p:spPr>
      </p:pic>
      <p:pic>
        <p:nvPicPr>
          <p:cNvPr id="48" name="Picture 47"/>
          <p:cNvPicPr>
            <a:picLocks noChangeAspect="1"/>
          </p:cNvPicPr>
          <p:nvPr/>
        </p:nvPicPr>
        <p:blipFill>
          <a:blip r:embed="rId10"/>
          <a:srcRect l="9316" t="67201" r="65284" b="19815"/>
          <a:stretch>
            <a:fillRect/>
          </a:stretch>
        </p:blipFill>
        <p:spPr>
          <a:xfrm>
            <a:off x="6578776" y="5364491"/>
            <a:ext cx="1567299" cy="769504"/>
          </a:xfrm>
          <a:custGeom>
            <a:avLst/>
            <a:gdLst>
              <a:gd name="connsiteX0" fmla="*/ 0 w 1567299"/>
              <a:gd name="connsiteY0" fmla="*/ 0 h 769504"/>
              <a:gd name="connsiteX1" fmla="*/ 1567299 w 1567299"/>
              <a:gd name="connsiteY1" fmla="*/ 0 h 769504"/>
              <a:gd name="connsiteX2" fmla="*/ 1567299 w 1567299"/>
              <a:gd name="connsiteY2" fmla="*/ 769504 h 769504"/>
              <a:gd name="connsiteX3" fmla="*/ 0 w 1567299"/>
              <a:gd name="connsiteY3" fmla="*/ 769504 h 769504"/>
              <a:gd name="connsiteX4" fmla="*/ 0 w 1567299"/>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299" h="769504">
                <a:moveTo>
                  <a:pt x="0" y="0"/>
                </a:moveTo>
                <a:lnTo>
                  <a:pt x="1567299" y="0"/>
                </a:lnTo>
                <a:lnTo>
                  <a:pt x="1567299" y="769504"/>
                </a:lnTo>
                <a:lnTo>
                  <a:pt x="0" y="769504"/>
                </a:lnTo>
                <a:lnTo>
                  <a:pt x="0" y="0"/>
                </a:lnTo>
                <a:close/>
              </a:path>
            </a:pathLst>
          </a:custGeom>
        </p:spPr>
      </p:pic>
      <p:pic>
        <p:nvPicPr>
          <p:cNvPr id="47" name="Picture 46"/>
          <p:cNvPicPr>
            <a:picLocks noChangeAspect="1"/>
          </p:cNvPicPr>
          <p:nvPr/>
        </p:nvPicPr>
        <p:blipFill>
          <a:blip r:embed="rId10"/>
          <a:srcRect l="9316" t="9616" r="8358" b="14980"/>
          <a:stretch>
            <a:fillRect/>
          </a:stretch>
        </p:blipFill>
        <p:spPr>
          <a:xfrm>
            <a:off x="6578776" y="1951589"/>
            <a:ext cx="5079929" cy="4468991"/>
          </a:xfrm>
          <a:custGeom>
            <a:avLst/>
            <a:gdLst>
              <a:gd name="connsiteX0" fmla="*/ 0 w 5079929"/>
              <a:gd name="connsiteY0" fmla="*/ 0 h 4468991"/>
              <a:gd name="connsiteX1" fmla="*/ 5079929 w 5079929"/>
              <a:gd name="connsiteY1" fmla="*/ 0 h 4468991"/>
              <a:gd name="connsiteX2" fmla="*/ 5079929 w 5079929"/>
              <a:gd name="connsiteY2" fmla="*/ 4468991 h 4468991"/>
              <a:gd name="connsiteX3" fmla="*/ 0 w 5079929"/>
              <a:gd name="connsiteY3" fmla="*/ 4468991 h 4468991"/>
              <a:gd name="connsiteX4" fmla="*/ 0 w 5079929"/>
              <a:gd name="connsiteY4" fmla="*/ 4182406 h 4468991"/>
              <a:gd name="connsiteX5" fmla="*/ 1567299 w 5079929"/>
              <a:gd name="connsiteY5" fmla="*/ 4182406 h 4468991"/>
              <a:gd name="connsiteX6" fmla="*/ 1567299 w 5079929"/>
              <a:gd name="connsiteY6" fmla="*/ 3412902 h 4468991"/>
              <a:gd name="connsiteX7" fmla="*/ 0 w 5079929"/>
              <a:gd name="connsiteY7" fmla="*/ 3412902 h 4468991"/>
              <a:gd name="connsiteX8" fmla="*/ 0 w 5079929"/>
              <a:gd name="connsiteY8" fmla="*/ 2635412 h 4468991"/>
              <a:gd name="connsiteX9" fmla="*/ 1567299 w 5079929"/>
              <a:gd name="connsiteY9" fmla="*/ 2635412 h 4468991"/>
              <a:gd name="connsiteX10" fmla="*/ 1567299 w 5079929"/>
              <a:gd name="connsiteY10" fmla="*/ 1865908 h 4468991"/>
              <a:gd name="connsiteX11" fmla="*/ 0 w 5079929"/>
              <a:gd name="connsiteY11" fmla="*/ 1865908 h 4468991"/>
              <a:gd name="connsiteX12" fmla="*/ 0 w 5079929"/>
              <a:gd name="connsiteY12" fmla="*/ 0 h 446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9929" h="4468991">
                <a:moveTo>
                  <a:pt x="0" y="0"/>
                </a:moveTo>
                <a:lnTo>
                  <a:pt x="5079929" y="0"/>
                </a:lnTo>
                <a:lnTo>
                  <a:pt x="5079929" y="4468991"/>
                </a:lnTo>
                <a:lnTo>
                  <a:pt x="0" y="4468991"/>
                </a:lnTo>
                <a:lnTo>
                  <a:pt x="0" y="4182406"/>
                </a:lnTo>
                <a:lnTo>
                  <a:pt x="1567299" y="4182406"/>
                </a:lnTo>
                <a:lnTo>
                  <a:pt x="1567299" y="3412902"/>
                </a:lnTo>
                <a:lnTo>
                  <a:pt x="0" y="3412902"/>
                </a:lnTo>
                <a:lnTo>
                  <a:pt x="0" y="2635412"/>
                </a:lnTo>
                <a:lnTo>
                  <a:pt x="1567299" y="2635412"/>
                </a:lnTo>
                <a:lnTo>
                  <a:pt x="1567299" y="1865908"/>
                </a:lnTo>
                <a:lnTo>
                  <a:pt x="0" y="1865908"/>
                </a:lnTo>
                <a:lnTo>
                  <a:pt x="0" y="0"/>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9" name="Rounded Rectangle 8"/>
          <p:cNvSpPr/>
          <p:nvPr/>
        </p:nvSpPr>
        <p:spPr>
          <a:xfrm>
            <a:off x="621212" y="1907237"/>
            <a:ext cx="4808383" cy="1355725"/>
          </a:xfrm>
          <a:prstGeom prst="roundRect">
            <a:avLst/>
          </a:prstGeom>
          <a:blipFill>
            <a:blip r:embed="rId1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dirty="0" err="1">
                <a:solidFill>
                  <a:srgbClr val="000000"/>
                </a:solidFill>
                <a:latin typeface="Times New Roman" panose="02020603050405020304" pitchFamily="18" charset="0"/>
                <a:ea typeface="Times New Roman" panose="02020603050405020304" pitchFamily="18" charset="0"/>
              </a:rPr>
              <a:t>G</a:t>
            </a:r>
            <a:r>
              <a:rPr lang="en-US" sz="2400" dirty="0" err="1">
                <a:solidFill>
                  <a:srgbClr val="000000"/>
                </a:solidFill>
                <a:latin typeface="Times New Roman" panose="02020603050405020304" pitchFamily="18" charset="0"/>
                <a:ea typeface="Times New Roman" panose="02020603050405020304" pitchFamily="18" charset="0"/>
              </a:rPr>
              <a:t>iải nghĩa của các từ và cho biết có các cách giải nghĩa của từ?</a:t>
            </a:r>
            <a:endParaRPr lang="en-US" sz="2400" dirty="0"/>
          </a:p>
        </p:txBody>
      </p:sp>
      <p:sp>
        <p:nvSpPr>
          <p:cNvPr id="10" name="Left Arrow 9"/>
          <p:cNvSpPr/>
          <p:nvPr/>
        </p:nvSpPr>
        <p:spPr>
          <a:xfrm>
            <a:off x="5892302" y="2149688"/>
            <a:ext cx="557213" cy="881683"/>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671844" y="3348676"/>
            <a:ext cx="1037737" cy="458348"/>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0595" y="3867699"/>
            <a:ext cx="2619692" cy="11531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n-US" sz="2300" dirty="0">
                <a:solidFill>
                  <a:schemeClr val="bg1"/>
                </a:solidFill>
                <a:effectLst/>
                <a:latin typeface="Times New Roman" panose="02020603050405020304" pitchFamily="18" charset="0"/>
                <a:ea typeface="Calibri" panose="020F0502020204030204" pitchFamily="34" charset="0"/>
              </a:rPr>
              <a:t>+ Ấm áp</a:t>
            </a:r>
            <a:r>
              <a:rPr lang="vi-VN" altLang="en-US" sz="2300" dirty="0">
                <a:solidFill>
                  <a:schemeClr val="bg1"/>
                </a:solidFill>
                <a:effectLst/>
                <a:latin typeface="Times New Roman" panose="02020603050405020304" pitchFamily="18" charset="0"/>
                <a:ea typeface="Calibri" panose="020F0502020204030204" pitchFamily="34" charset="0"/>
              </a:rPr>
              <a:t>, </a:t>
            </a:r>
            <a:r>
              <a:rPr lang="en-US" sz="2300" dirty="0">
                <a:solidFill>
                  <a:schemeClr val="bg1"/>
                </a:solidFill>
                <a:effectLst/>
                <a:latin typeface="Times New Roman" panose="02020603050405020304" pitchFamily="18" charset="0"/>
                <a:ea typeface="Calibri" panose="020F0502020204030204" pitchFamily="34" charset="0"/>
              </a:rPr>
              <a:t>Quần thần</a:t>
            </a:r>
            <a:r>
              <a:rPr lang="vi-VN" altLang="en-US" sz="2300" dirty="0">
                <a:solidFill>
                  <a:schemeClr val="bg1"/>
                </a:solidFill>
                <a:effectLst/>
                <a:latin typeface="Times New Roman" panose="02020603050405020304" pitchFamily="18" charset="0"/>
                <a:ea typeface="Calibri" panose="020F0502020204030204" pitchFamily="34" charset="0"/>
              </a:rPr>
              <a:t>, </a:t>
            </a:r>
            <a:r>
              <a:rPr lang="en-US" sz="2300" dirty="0">
                <a:solidFill>
                  <a:schemeClr val="bg1"/>
                </a:solidFill>
                <a:effectLst/>
                <a:latin typeface="Times New Roman" panose="02020603050405020304" pitchFamily="18" charset="0"/>
                <a:ea typeface="Calibri" panose="020F0502020204030204" pitchFamily="34" charset="0"/>
              </a:rPr>
              <a:t>Học hành</a:t>
            </a:r>
            <a:r>
              <a:rPr lang="vi-VN" altLang="en-US" sz="2300" dirty="0">
                <a:solidFill>
                  <a:schemeClr val="bg1"/>
                </a:solidFill>
                <a:effectLst/>
                <a:latin typeface="Times New Roman" panose="02020603050405020304" pitchFamily="18" charset="0"/>
                <a:ea typeface="Calibri" panose="020F0502020204030204" pitchFamily="34" charset="0"/>
              </a:rPr>
              <a:t>,</a:t>
            </a:r>
            <a:r>
              <a:rPr lang="en-US" sz="2300" dirty="0">
                <a:solidFill>
                  <a:schemeClr val="bg1"/>
                </a:solidFill>
                <a:effectLst/>
                <a:latin typeface="Times New Roman" panose="02020603050405020304" pitchFamily="18" charset="0"/>
                <a:ea typeface="Calibri" panose="020F0502020204030204" pitchFamily="34" charset="0"/>
              </a:rPr>
              <a:t> Học tập</a:t>
            </a:r>
            <a:r>
              <a:rPr lang="vi-VN" altLang="en-US" sz="2300" dirty="0">
                <a:solidFill>
                  <a:schemeClr val="bg1"/>
                </a:solidFill>
                <a:effectLst/>
                <a:latin typeface="Times New Roman" panose="02020603050405020304" pitchFamily="18" charset="0"/>
                <a:ea typeface="Calibri" panose="020F0502020204030204" pitchFamily="34" charset="0"/>
              </a:rPr>
              <a:t>,</a:t>
            </a:r>
            <a:r>
              <a:rPr lang="en-US" sz="2300" dirty="0">
                <a:solidFill>
                  <a:schemeClr val="bg1"/>
                </a:solidFill>
                <a:effectLst/>
                <a:latin typeface="Times New Roman" panose="02020603050405020304" pitchFamily="18" charset="0"/>
                <a:ea typeface="Calibri" panose="020F0502020204030204" pitchFamily="34" charset="0"/>
              </a:rPr>
              <a:t> Siêng năng</a:t>
            </a:r>
            <a:r>
              <a:rPr lang="vi-VN" altLang="en-US" sz="2300" dirty="0">
                <a:solidFill>
                  <a:schemeClr val="bg1"/>
                </a:solidFill>
                <a:effectLst/>
                <a:latin typeface="Times New Roman" panose="02020603050405020304" pitchFamily="18" charset="0"/>
                <a:ea typeface="Calibri" panose="020F0502020204030204" pitchFamily="34" charset="0"/>
              </a:rPr>
              <a:t>?</a:t>
            </a:r>
          </a:p>
        </p:txBody>
      </p:sp>
      <p:sp>
        <p:nvSpPr>
          <p:cNvPr id="13" name="Rectangle 12"/>
          <p:cNvSpPr/>
          <p:nvPr/>
        </p:nvSpPr>
        <p:spPr>
          <a:xfrm>
            <a:off x="3230386" y="3867699"/>
            <a:ext cx="2871395" cy="11531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15000"/>
              </a:lnSpc>
            </a:pPr>
            <a:r>
              <a:rPr lang="en-US" sz="2000" dirty="0">
                <a:solidFill>
                  <a:schemeClr val="bg1"/>
                </a:solidFill>
                <a:latin typeface="Times New Roman" panose="02020603050405020304" pitchFamily="18" charset="0"/>
                <a:ea typeface="Calibri" panose="020F0502020204030204" pitchFamily="34" charset="0"/>
              </a:rPr>
              <a:t>+ Lạc quan</a:t>
            </a:r>
            <a:r>
              <a:rPr lang="vi-VN" altLang="en-US" sz="2000" dirty="0">
                <a:solidFill>
                  <a:schemeClr val="bg1"/>
                </a:solidFill>
                <a:latin typeface="Times New Roman" panose="02020603050405020304" pitchFamily="18" charset="0"/>
                <a:ea typeface="Calibri" panose="020F0502020204030204" pitchFamily="34" charset="0"/>
              </a:rPr>
              <a:t>,</a:t>
            </a:r>
            <a:r>
              <a:rPr lang="en-US" sz="2000" dirty="0">
                <a:solidFill>
                  <a:schemeClr val="bg1"/>
                </a:solidFill>
                <a:latin typeface="Times New Roman" panose="02020603050405020304" pitchFamily="18" charset="0"/>
                <a:ea typeface="Calibri" panose="020F0502020204030204" pitchFamily="34" charset="0"/>
              </a:rPr>
              <a:t> Tích cực</a:t>
            </a:r>
            <a:r>
              <a:rPr lang="vi-VN" altLang="en-US" sz="2000" dirty="0">
                <a:solidFill>
                  <a:schemeClr val="bg1"/>
                </a:solidFill>
                <a:latin typeface="Times New Roman" panose="02020603050405020304" pitchFamily="18" charset="0"/>
                <a:ea typeface="Calibri" panose="020F0502020204030204" pitchFamily="34" charset="0"/>
              </a:rPr>
              <a:t>,</a:t>
            </a:r>
            <a:r>
              <a:rPr lang="en-US" sz="2000" dirty="0">
                <a:solidFill>
                  <a:schemeClr val="bg1"/>
                </a:solidFill>
                <a:latin typeface="Times New Roman" panose="02020603050405020304" pitchFamily="18" charset="0"/>
                <a:ea typeface="Calibri" panose="020F0502020204030204" pitchFamily="34" charset="0"/>
              </a:rPr>
              <a:t> Thảo nguyên</a:t>
            </a:r>
            <a:r>
              <a:rPr lang="vi-VN" altLang="en-US" sz="2000" dirty="0">
                <a:solidFill>
                  <a:schemeClr val="bg1"/>
                </a:solidFill>
                <a:latin typeface="Times New Roman" panose="02020603050405020304" pitchFamily="18" charset="0"/>
                <a:ea typeface="Calibri" panose="020F0502020204030204" pitchFamily="34" charset="0"/>
              </a:rPr>
              <a:t>,</a:t>
            </a:r>
            <a:r>
              <a:rPr lang="en-US" sz="2000" dirty="0">
                <a:solidFill>
                  <a:schemeClr val="bg1"/>
                </a:solidFill>
                <a:latin typeface="Times New Roman" panose="02020603050405020304" pitchFamily="18" charset="0"/>
                <a:ea typeface="Calibri" panose="020F0502020204030204" pitchFamily="34" charset="0"/>
              </a:rPr>
              <a:t> Khán giả</a:t>
            </a:r>
            <a:r>
              <a:rPr lang="vi-VN" altLang="en-US" sz="2000" dirty="0">
                <a:solidFill>
                  <a:schemeClr val="bg1"/>
                </a:solidFill>
                <a:latin typeface="Times New Roman" panose="02020603050405020304" pitchFamily="18" charset="0"/>
                <a:ea typeface="Calibri" panose="020F0502020204030204" pitchFamily="34" charset="0"/>
              </a:rPr>
              <a:t>,</a:t>
            </a:r>
            <a:r>
              <a:rPr lang="en-US" sz="2000" dirty="0">
                <a:solidFill>
                  <a:schemeClr val="bg1"/>
                </a:solidFill>
                <a:latin typeface="Times New Roman" panose="02020603050405020304" pitchFamily="18" charset="0"/>
                <a:ea typeface="Calibri" panose="020F0502020204030204" pitchFamily="34" charset="0"/>
              </a:rPr>
              <a:t> Thuỷ cung</a:t>
            </a:r>
            <a:r>
              <a:rPr lang="vi-VN" altLang="en-US" sz="2000" dirty="0">
                <a:solidFill>
                  <a:schemeClr val="bg1"/>
                </a:solidFill>
                <a:latin typeface="Times New Roman" panose="02020603050405020304" pitchFamily="18" charset="0"/>
                <a:ea typeface="Calibri" panose="020F0502020204030204" pitchFamily="34" charset="0"/>
              </a:rPr>
              <a:t>?</a:t>
            </a:r>
          </a:p>
        </p:txBody>
      </p:sp>
      <p:sp>
        <p:nvSpPr>
          <p:cNvPr id="14" name="Right Arrow 13"/>
          <p:cNvSpPr/>
          <p:nvPr/>
        </p:nvSpPr>
        <p:spPr>
          <a:xfrm>
            <a:off x="6273852" y="4431747"/>
            <a:ext cx="568806" cy="120015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50329" y="1519887"/>
            <a:ext cx="2895793" cy="400110"/>
          </a:xfrm>
          <a:prstGeom prst="rect">
            <a:avLst/>
          </a:prstGeom>
          <a:blipFill>
            <a:blip r:embed="rId1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HOẠT ĐỘNG CẶP ĐÔI</a:t>
            </a:r>
          </a:p>
        </p:txBody>
      </p:sp>
      <p:sp>
        <p:nvSpPr>
          <p:cNvPr id="18" name="Rectangle 17"/>
          <p:cNvSpPr/>
          <p:nvPr/>
        </p:nvSpPr>
        <p:spPr>
          <a:xfrm>
            <a:off x="746658" y="1052563"/>
            <a:ext cx="6096000" cy="829945"/>
          </a:xfrm>
          <a:prstGeom prst="rect">
            <a:avLst/>
          </a:prstGeom>
        </p:spPr>
        <p:txBody>
          <a:bodyPr>
            <a:spAutoFit/>
          </a:bodyPr>
          <a:lstStyle/>
          <a:p>
            <a:pPr algn="just"/>
            <a:r>
              <a:rPr lang="en-US" sz="2400" b="1" dirty="0">
                <a:solidFill>
                  <a:srgbClr val="000000"/>
                </a:solidFill>
                <a:latin typeface="Times New Roman" panose="02020603050405020304" pitchFamily="18" charset="0"/>
                <a:ea typeface="Calibri" panose="020F0502020204030204" pitchFamily="34" charset="0"/>
              </a:rPr>
              <a:t>I. </a:t>
            </a:r>
            <a:r>
              <a:rPr lang="vi-VN" altLang="en-US" sz="2400" b="1" dirty="0">
                <a:solidFill>
                  <a:srgbClr val="000000"/>
                </a:solidFill>
                <a:latin typeface="Times New Roman" panose="02020603050405020304" pitchFamily="18" charset="0"/>
                <a:ea typeface="Calibri" panose="020F0502020204030204" pitchFamily="34" charset="0"/>
              </a:rPr>
              <a:t>Nghĩa của từ</a:t>
            </a:r>
            <a:endParaRPr lang="en-US" sz="2400" dirty="0">
              <a:latin typeface="Times New Roman" panose="02020603050405020304" pitchFamily="18" charset="0"/>
              <a:ea typeface="Calibri" panose="020F0502020204030204" pitchFamily="34" charset="0"/>
            </a:endParaRPr>
          </a:p>
          <a:p>
            <a:pPr algn="just"/>
            <a:r>
              <a:rPr lang="en-US" sz="2400" b="1" dirty="0">
                <a:solidFill>
                  <a:srgbClr val="000000"/>
                </a:solidFill>
                <a:latin typeface="Times New Roman" panose="02020603050405020304" pitchFamily="18" charset="0"/>
                <a:ea typeface="Calibri" panose="020F0502020204030204" pitchFamily="34" charset="0"/>
              </a:rPr>
              <a:t>1. </a:t>
            </a:r>
            <a:r>
              <a:rPr lang="en-US" sz="2400" b="1" dirty="0" err="1">
                <a:solidFill>
                  <a:srgbClr val="000000"/>
                </a:solidFill>
                <a:latin typeface="Times New Roman" panose="02020603050405020304" pitchFamily="18" charset="0"/>
                <a:ea typeface="Calibri" panose="020F0502020204030204" pitchFamily="34" charset="0"/>
              </a:rPr>
              <a:t>Ví</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dụ</a:t>
            </a:r>
            <a:r>
              <a:rPr lang="en-US" sz="2400" b="1"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bldLvl="0" animBg="1"/>
      <p:bldP spid="13" grpId="0" bldLvl="0"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563736" y="2041517"/>
            <a:ext cx="10858500" cy="2245360"/>
          </a:xfrm>
          <a:prstGeom prst="rect">
            <a:avLst/>
          </a:prstGeom>
        </p:spPr>
        <p:txBody>
          <a:bodyPr wrap="square">
            <a:spAutoFit/>
          </a:bodyPr>
          <a:lstStyle/>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Ấm áp: Cảm giác dễ chịu, không lạnh lẽo.</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Quần thần: các quan trong triều (xét trong mối quan hệ với vua).</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Học hành: học và luyện tập để có hiểu biết, có kỹ năng.</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Học tập: Học văn hoá có thầy cô, có chương trình, có hướng dẫn.</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Siêng năng: đồng nghĩa với chăm chỉ, cần cù.</a:t>
            </a:r>
          </a:p>
        </p:txBody>
      </p:sp>
      <p:sp>
        <p:nvSpPr>
          <p:cNvPr id="3" name="Rectangle 2"/>
          <p:cNvSpPr/>
          <p:nvPr/>
        </p:nvSpPr>
        <p:spPr>
          <a:xfrm>
            <a:off x="563736" y="4083402"/>
            <a:ext cx="10858500" cy="2245360"/>
          </a:xfrm>
          <a:prstGeom prst="rect">
            <a:avLst/>
          </a:prstGeom>
        </p:spPr>
        <p:txBody>
          <a:bodyPr>
            <a:spAutoFit/>
          </a:bodyPr>
          <a:lstStyle/>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Lạc quan: trái nghĩa với bi quan.</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Tích cực:trái nghĩa với tiêu cực. </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Thảo nguyên: (thảo: cỏ, nguyên: vùng đất bằng phẳng) đồng cỏ.</a:t>
            </a:r>
          </a:p>
          <a:p>
            <a:pPr algn="just"/>
            <a:r>
              <a:rPr lang="en-US"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Khán giả:(khán: xem, giả: người) người xem.</a:t>
            </a:r>
          </a:p>
          <a:p>
            <a:pPr algn="just"/>
            <a:r>
              <a:rPr lang="en-US" sz="2800" dirty="0">
                <a:solidFill>
                  <a:srgbClr val="000000"/>
                </a:solidFill>
                <a:latin typeface="Times New Roman" panose="02020603050405020304" pitchFamily="18" charset="0"/>
                <a:ea typeface="Calibri" panose="020F0502020204030204" pitchFamily="34" charset="0"/>
              </a:rPr>
              <a:t>+ Thuỷ cung: (thuỷ: nước, cung: nơi ở của vua chúa) cung điện dưới nước.</a:t>
            </a:r>
            <a:endParaRPr lang="en-US" sz="2800" dirty="0">
              <a:effectLst/>
              <a:latin typeface="Times New Roman" panose="02020603050405020304" pitchFamily="18" charset="0"/>
              <a:ea typeface="Calibri" panose="020F0502020204030204" pitchFamily="34" charset="0"/>
            </a:endParaRPr>
          </a:p>
        </p:txBody>
      </p:sp>
      <p:sp>
        <p:nvSpPr>
          <p:cNvPr id="7" name="Rectangle 6"/>
          <p:cNvSpPr/>
          <p:nvPr/>
        </p:nvSpPr>
        <p:spPr>
          <a:xfrm>
            <a:off x="660400" y="1295904"/>
            <a:ext cx="6096000" cy="829945"/>
          </a:xfrm>
          <a:prstGeom prst="rect">
            <a:avLst/>
          </a:prstGeom>
        </p:spPr>
        <p:txBody>
          <a:bodyPr>
            <a:spAutoFit/>
          </a:bodyPr>
          <a:lstStyle/>
          <a:p>
            <a:pPr algn="just"/>
            <a:r>
              <a:rPr lang="en-US" sz="2400" b="1" dirty="0">
                <a:solidFill>
                  <a:srgbClr val="000000"/>
                </a:solidFill>
                <a:latin typeface="Times New Roman" panose="02020603050405020304" pitchFamily="18" charset="0"/>
                <a:ea typeface="Calibri" panose="020F0502020204030204" pitchFamily="34" charset="0"/>
              </a:rPr>
              <a:t>I. </a:t>
            </a:r>
            <a:r>
              <a:rPr lang="vi-VN" altLang="en-US" sz="2400" b="1" dirty="0" err="1">
                <a:solidFill>
                  <a:srgbClr val="000000"/>
                </a:solidFill>
                <a:latin typeface="Times New Roman" panose="02020603050405020304" pitchFamily="18" charset="0"/>
                <a:ea typeface="Calibri" panose="020F0502020204030204" pitchFamily="34" charset="0"/>
              </a:rPr>
              <a:t>Nghĩa của từ.</a:t>
            </a:r>
            <a:endParaRPr lang="en-US" sz="2400" dirty="0">
              <a:latin typeface="Times New Roman" panose="02020603050405020304" pitchFamily="18" charset="0"/>
              <a:ea typeface="Calibri" panose="020F0502020204030204" pitchFamily="34" charset="0"/>
            </a:endParaRPr>
          </a:p>
          <a:p>
            <a:pPr algn="just"/>
            <a:r>
              <a:rPr lang="en-US" sz="2400" b="1" dirty="0">
                <a:solidFill>
                  <a:srgbClr val="000000"/>
                </a:solidFill>
                <a:latin typeface="Times New Roman" panose="02020603050405020304" pitchFamily="18" charset="0"/>
                <a:ea typeface="Calibri" panose="020F0502020204030204" pitchFamily="34" charset="0"/>
              </a:rPr>
              <a:t>1. </a:t>
            </a:r>
            <a:r>
              <a:rPr lang="en-US" sz="2400" b="1" dirty="0" err="1">
                <a:solidFill>
                  <a:srgbClr val="000000"/>
                </a:solidFill>
                <a:latin typeface="Times New Roman" panose="02020603050405020304" pitchFamily="18" charset="0"/>
                <a:ea typeface="Calibri" panose="020F0502020204030204" pitchFamily="34" charset="0"/>
              </a:rPr>
              <a:t>Ví</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dụ</a:t>
            </a:r>
            <a:r>
              <a:rPr lang="en-US" sz="2400" b="1"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7" name="Diamond 6"/>
          <p:cNvSpPr/>
          <p:nvPr/>
        </p:nvSpPr>
        <p:spPr>
          <a:xfrm>
            <a:off x="3761556" y="1474508"/>
            <a:ext cx="4656186" cy="1085544"/>
          </a:xfrm>
          <a:prstGeom prst="diamond">
            <a:avLst/>
          </a:prstGeom>
          <a:blipFill>
            <a:blip r:embed="rId1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bg1"/>
                </a:solidFill>
                <a:latin typeface="Times New Roman" panose="02020603050405020304" pitchFamily="18" charset="0"/>
                <a:ea typeface="Calibri" panose="020F0502020204030204" pitchFamily="34" charset="0"/>
              </a:rPr>
              <a:t>2. </a:t>
            </a:r>
            <a:r>
              <a:rPr lang="en-US" sz="3200" b="1" dirty="0" err="1">
                <a:solidFill>
                  <a:schemeClr val="bg1"/>
                </a:solidFill>
                <a:latin typeface="Times New Roman" panose="02020603050405020304" pitchFamily="18" charset="0"/>
                <a:ea typeface="Calibri" panose="020F0502020204030204" pitchFamily="34" charset="0"/>
              </a:rPr>
              <a:t>Kết</a:t>
            </a:r>
            <a:r>
              <a:rPr lang="en-US" sz="3200" b="1" dirty="0">
                <a:solidFill>
                  <a:schemeClr val="bg1"/>
                </a:solidFill>
                <a:latin typeface="Times New Roman" panose="02020603050405020304" pitchFamily="18" charset="0"/>
                <a:ea typeface="Calibri" panose="020F0502020204030204" pitchFamily="34" charset="0"/>
              </a:rPr>
              <a:t> </a:t>
            </a:r>
            <a:r>
              <a:rPr lang="en-US" sz="3200" b="1" dirty="0" err="1">
                <a:solidFill>
                  <a:schemeClr val="bg1"/>
                </a:solidFill>
                <a:latin typeface="Times New Roman" panose="02020603050405020304" pitchFamily="18" charset="0"/>
                <a:ea typeface="Calibri" panose="020F0502020204030204" pitchFamily="34" charset="0"/>
              </a:rPr>
              <a:t>luận</a:t>
            </a:r>
            <a:r>
              <a:rPr lang="en-US" sz="3200" b="1" dirty="0">
                <a:solidFill>
                  <a:schemeClr val="bg1"/>
                </a:solidFill>
                <a:latin typeface="Times New Roman" panose="02020603050405020304" pitchFamily="18" charset="0"/>
                <a:ea typeface="Calibri" panose="020F0502020204030204" pitchFamily="34" charset="0"/>
              </a:rPr>
              <a:t>: </a:t>
            </a:r>
            <a:endParaRPr lang="en-US" sz="3200" dirty="0">
              <a:solidFill>
                <a:schemeClr val="bg1"/>
              </a:solidFill>
              <a:effectLst/>
              <a:latin typeface="Times New Roman" panose="02020603050405020304" pitchFamily="18" charset="0"/>
              <a:ea typeface="Calibri" panose="020F0502020204030204" pitchFamily="34" charset="0"/>
            </a:endParaRPr>
          </a:p>
        </p:txBody>
      </p:sp>
      <p:sp>
        <p:nvSpPr>
          <p:cNvPr id="8" name="Can 7"/>
          <p:cNvSpPr/>
          <p:nvPr/>
        </p:nvSpPr>
        <p:spPr>
          <a:xfrm>
            <a:off x="1282700" y="2692400"/>
            <a:ext cx="4592955" cy="3533775"/>
          </a:xfrm>
          <a:prstGeom prst="can">
            <a:avLst>
              <a:gd name="adj" fmla="val 11076"/>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dirty="0">
                <a:effectLst/>
                <a:latin typeface="Times New Roman" panose="02020603050405020304" pitchFamily="18" charset="0"/>
                <a:ea typeface="Calibri" panose="020F0502020204030204" pitchFamily="34" charset="0"/>
              </a:rPr>
              <a:t>*Các cách giải nghĩa của từ</a:t>
            </a:r>
          </a:p>
          <a:p>
            <a:pPr>
              <a:lnSpc>
                <a:spcPct val="115000"/>
              </a:lnSpc>
              <a:spcAft>
                <a:spcPts val="1200"/>
              </a:spcAft>
            </a:pPr>
            <a:r>
              <a:rPr lang="en-US" sz="2000" dirty="0">
                <a:effectLst/>
                <a:latin typeface="Times New Roman" panose="02020603050405020304" pitchFamily="18" charset="0"/>
                <a:ea typeface="Calibri" panose="020F0502020204030204" pitchFamily="34" charset="0"/>
              </a:rPr>
              <a:t>- Trình bày khái niệm mà từ biểu thị</a:t>
            </a:r>
          </a:p>
          <a:p>
            <a:pPr>
              <a:lnSpc>
                <a:spcPct val="115000"/>
              </a:lnSpc>
              <a:spcAft>
                <a:spcPts val="1200"/>
              </a:spcAft>
            </a:pPr>
            <a:r>
              <a:rPr lang="en-US" sz="2000" dirty="0">
                <a:effectLst/>
                <a:latin typeface="Times New Roman" panose="02020603050405020304" pitchFamily="18" charset="0"/>
                <a:ea typeface="Calibri" panose="020F0502020204030204" pitchFamily="34" charset="0"/>
              </a:rPr>
              <a:t>- Đưa ra những từ đồng nghĩa hoặc trái nghĩa</a:t>
            </a:r>
          </a:p>
          <a:p>
            <a:pPr>
              <a:lnSpc>
                <a:spcPct val="115000"/>
              </a:lnSpc>
              <a:spcAft>
                <a:spcPts val="1200"/>
              </a:spcAft>
            </a:pPr>
            <a:r>
              <a:rPr lang="en-US" sz="2000" dirty="0">
                <a:effectLst/>
                <a:latin typeface="Times New Roman" panose="02020603050405020304" pitchFamily="18" charset="0"/>
                <a:ea typeface="Calibri" panose="020F0502020204030204" pitchFamily="34" charset="0"/>
              </a:rPr>
              <a:t>- Giải nghĩa từng thành tố</a:t>
            </a:r>
          </a:p>
        </p:txBody>
      </p:sp>
      <p:sp>
        <p:nvSpPr>
          <p:cNvPr id="29" name="Can 28"/>
          <p:cNvSpPr/>
          <p:nvPr/>
        </p:nvSpPr>
        <p:spPr>
          <a:xfrm>
            <a:off x="6223635" y="2656205"/>
            <a:ext cx="5168265" cy="3608705"/>
          </a:xfrm>
          <a:prstGeom prst="can">
            <a:avLst>
              <a:gd name="adj" fmla="val 14013"/>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dirty="0">
                <a:effectLst/>
                <a:latin typeface="Times New Roman" panose="02020603050405020304" pitchFamily="18" charset="0"/>
                <a:ea typeface="Calibri" panose="020F0502020204030204" pitchFamily="34" charset="0"/>
              </a:rPr>
              <a:t>Đối với các từ Hán Việt ta giải nghĩa bằng cách chiết tự nghĩa là phân tích từ thành các thành tố (tiếng) rồi giải nghĩa từng thành tố.</a:t>
            </a:r>
          </a:p>
          <a:p>
            <a:pPr>
              <a:lnSpc>
                <a:spcPct val="115000"/>
              </a:lnSpc>
              <a:spcAft>
                <a:spcPts val="1200"/>
              </a:spcAft>
            </a:pPr>
            <a:r>
              <a:rPr lang="en-US" sz="2000" dirty="0">
                <a:effectLst/>
                <a:latin typeface="Times New Roman" panose="02020603050405020304" pitchFamily="18" charset="0"/>
                <a:ea typeface="Calibri" panose="020F0502020204030204" pitchFamily="34" charset="0"/>
              </a:rPr>
              <a:t>Vậy, ta có nhiều cách giải nghĩa từ nhưng tuỳ vào từng trường hợp mà ta đang đối mặt hoặc tuỳ hoàn cảnh, vấn đề mà ta đang giải quyết thì ta chọn một trong những cách giải nghĩa từ nêu trên sao cho phù hợp.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9" grpId="0" animBg="1"/>
      <p:bldP spid="2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0" y="0"/>
            <a:ext cx="12192000" cy="6858000"/>
          </a:xfrm>
          <a:prstGeom prst="rect">
            <a:avLst/>
          </a:prstGeom>
        </p:spPr>
      </p:pic>
      <p:sp>
        <p:nvSpPr>
          <p:cNvPr id="32" name="Frame 31"/>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33"/>
          <p:cNvSpPr/>
          <p:nvPr/>
        </p:nvSpPr>
        <p:spPr>
          <a:xfrm>
            <a:off x="3930433" y="694382"/>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36"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37" name="Group 5"/>
          <p:cNvGrpSpPr/>
          <p:nvPr/>
        </p:nvGrpSpPr>
        <p:grpSpPr bwMode="auto">
          <a:xfrm flipH="1">
            <a:off x="335138" y="-80578"/>
            <a:ext cx="1035923" cy="1032413"/>
            <a:chOff x="2213" y="1920"/>
            <a:chExt cx="1426" cy="1810"/>
          </a:xfrm>
        </p:grpSpPr>
        <p:sp>
          <p:nvSpPr>
            <p:cNvPr id="38"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39"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40"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41"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45" name="Rectangle 44"/>
          <p:cNvSpPr/>
          <p:nvPr/>
        </p:nvSpPr>
        <p:spPr>
          <a:xfrm>
            <a:off x="4965749" y="790318"/>
            <a:ext cx="181171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pt-BR" sz="28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Khởi động</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 name="Table 1"/>
          <p:cNvGraphicFramePr>
            <a:graphicFrameLocks noGrp="1"/>
          </p:cNvGraphicFramePr>
          <p:nvPr/>
        </p:nvGraphicFramePr>
        <p:xfrm>
          <a:off x="660400" y="1607185"/>
          <a:ext cx="10858500" cy="3862705"/>
        </p:xfrm>
        <a:graphic>
          <a:graphicData uri="http://schemas.openxmlformats.org/drawingml/2006/table">
            <a:tbl>
              <a:tblPr firstRow="1" firstCol="1" lastRow="1" lastCol="1" bandRow="1" bandCol="1"/>
              <a:tblGrid>
                <a:gridCol w="5429250">
                  <a:extLst>
                    <a:ext uri="{9D8B030D-6E8A-4147-A177-3AD203B41FA5}">
                      <a16:colId xmlns:a16="http://schemas.microsoft.com/office/drawing/2014/main" val="20000"/>
                    </a:ext>
                  </a:extLst>
                </a:gridCol>
                <a:gridCol w="5429250">
                  <a:extLst>
                    <a:ext uri="{9D8B030D-6E8A-4147-A177-3AD203B41FA5}">
                      <a16:colId xmlns:a16="http://schemas.microsoft.com/office/drawing/2014/main" val="20001"/>
                    </a:ext>
                  </a:extLst>
                </a:gridCol>
              </a:tblGrid>
              <a:tr h="993140">
                <a:tc>
                  <a:txBody>
                    <a:bodyPr/>
                    <a:lstStyle/>
                    <a:p>
                      <a:pPr>
                        <a:spcAft>
                          <a:spcPts val="750"/>
                        </a:spcAft>
                      </a:pPr>
                      <a:r>
                        <a:rPr lang="vi-VN" altLang="en-US" sz="3200" dirty="0" err="1">
                          <a:solidFill>
                            <a:schemeClr val="bg1"/>
                          </a:solidFill>
                          <a:effectLst/>
                          <a:latin typeface="Times New Roman" panose="02020603050405020304" pitchFamily="18" charset="0"/>
                          <a:ea typeface="Calibri" panose="020F0502020204030204" pitchFamily="34" charset="0"/>
                        </a:rPr>
                        <a:t>T</a:t>
                      </a:r>
                      <a:r>
                        <a:rPr lang="en-US" sz="3200" dirty="0" err="1">
                          <a:solidFill>
                            <a:schemeClr val="bg1"/>
                          </a:solidFill>
                          <a:effectLst/>
                          <a:latin typeface="Times New Roman" panose="02020603050405020304" pitchFamily="18" charset="0"/>
                          <a:ea typeface="Calibri" panose="020F0502020204030204" pitchFamily="34" charset="0"/>
                        </a:rPr>
                        <a:t>ừ</a:t>
                      </a:r>
                      <a:r>
                        <a:rPr lang="en-US" sz="3200" dirty="0">
                          <a:solidFill>
                            <a:schemeClr val="bg1"/>
                          </a:solidFill>
                          <a:effectLst/>
                          <a:latin typeface="Times New Roman" panose="02020603050405020304" pitchFamily="18" charset="0"/>
                          <a:ea typeface="Calibri" panose="020F0502020204030204" pitchFamily="34" charset="0"/>
                        </a:rPr>
                        <a:t> </a:t>
                      </a:r>
                      <a:r>
                        <a:rPr lang="vi-VN" altLang="en-US" sz="3200" dirty="0" err="1">
                          <a:solidFill>
                            <a:schemeClr val="bg1"/>
                          </a:solidFill>
                          <a:effectLst/>
                          <a:latin typeface="Times New Roman" panose="02020603050405020304" pitchFamily="18" charset="0"/>
                          <a:ea typeface="Calibri" panose="020F0502020204030204" pitchFamily="34" charset="0"/>
                        </a:rPr>
                        <a:t>nói giảm, nói tránh chỉ cái chết của nhân vật người lính: </a:t>
                      </a:r>
                      <a:endParaRPr lang="vi-VN" altLang="en-US" sz="3200" dirty="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750"/>
                        </a:spcAft>
                      </a:pPr>
                      <a:endParaRPr lang="en-US" sz="3200" dirty="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69565">
                <a:tc>
                  <a:txBody>
                    <a:bodyPr/>
                    <a:lstStyle/>
                    <a:p>
                      <a:pPr>
                        <a:spcAft>
                          <a:spcPts val="750"/>
                        </a:spcAft>
                      </a:pPr>
                      <a:r>
                        <a:rPr lang="vi-VN" altLang="en-US" sz="3200" dirty="0">
                          <a:solidFill>
                            <a:schemeClr val="bg1"/>
                          </a:solidFill>
                          <a:effectLst/>
                          <a:latin typeface="Times New Roman" panose="02020603050405020304" pitchFamily="18" charset="0"/>
                          <a:ea typeface="Calibri" panose="020F0502020204030204" pitchFamily="34" charset="0"/>
                        </a:rPr>
                        <a:t>Đi</a:t>
                      </a:r>
                    </a:p>
                    <a:p>
                      <a:pPr>
                        <a:spcAft>
                          <a:spcPts val="750"/>
                        </a:spcAft>
                      </a:pPr>
                      <a:r>
                        <a:rPr lang="vi-VN" altLang="en-US" sz="3200" dirty="0">
                          <a:solidFill>
                            <a:schemeClr val="bg1"/>
                          </a:solidFill>
                          <a:effectLst/>
                          <a:latin typeface="Times New Roman" panose="02020603050405020304" pitchFamily="18" charset="0"/>
                          <a:ea typeface="Calibri" panose="020F0502020204030204" pitchFamily="34" charset="0"/>
                        </a:rPr>
                        <a:t>Không về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750"/>
                        </a:spcAft>
                        <a:buSzPts val="1400"/>
                        <a:buFont typeface="Times New Roman" panose="02020603050405020304" pitchFamily="18" charset="0"/>
                        <a:buChar char="-"/>
                      </a:pPr>
                      <a:endParaRPr lang="en-US" sz="3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563736" y="2079617"/>
            <a:ext cx="10858500" cy="1476375"/>
          </a:xfrm>
          <a:prstGeom prst="rect">
            <a:avLst/>
          </a:prstGeom>
        </p:spPr>
        <p:txBody>
          <a:bodyPr wrap="square">
            <a:spAutoFit/>
          </a:bodyPr>
          <a:lstStyle/>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VD 1: “Anh đã tìm em rất lâu, rất lâu</a:t>
            </a: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Cô gái ở Thạch Kim, Thạch Nhọn.</a:t>
            </a: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Khăn xanh, khăn xanh phơi đầy lán sớm</a:t>
            </a: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Sách giấy mở tung, trắng cả rừng chiều”.</a:t>
            </a: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(Gửi em, cô thanh niên xung phong – Phạm Tiến Duật)</a:t>
            </a:r>
          </a:p>
        </p:txBody>
      </p:sp>
      <p:sp>
        <p:nvSpPr>
          <p:cNvPr id="3" name="Rectangle 2"/>
          <p:cNvSpPr/>
          <p:nvPr/>
        </p:nvSpPr>
        <p:spPr>
          <a:xfrm>
            <a:off x="563736" y="3727802"/>
            <a:ext cx="10858500" cy="3415030"/>
          </a:xfrm>
          <a:prstGeom prst="rect">
            <a:avLst/>
          </a:prstGeom>
        </p:spPr>
        <p:txBody>
          <a:bodyPr>
            <a:spAutoFit/>
          </a:bodyPr>
          <a:lstStyle/>
          <a:p>
            <a:pPr algn="just"/>
            <a:r>
              <a:rPr lang="vi-VN" alt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VD 2:</a:t>
            </a: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Quê hương tôi có con sông xanh biếc</a:t>
            </a: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Nước gương trong soi tóc những hàng tre.</a:t>
            </a: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Tâm hồn tôi là những buổi trưa hè.</a:t>
            </a: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Tỏa nắng xuống dòng sông lấp lánh.</a:t>
            </a: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Quê hương – </a:t>
            </a:r>
            <a:r>
              <a:rPr lang="en-US"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Tế</a:t>
            </a:r>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Hanh)</a:t>
            </a:r>
          </a:p>
          <a:p>
            <a:pPr algn="just"/>
            <a:endPar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VD 3: </a:t>
            </a: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“Dòng sông uốn mình qua cánh đồng xanh ngắt lúa khoai”</a:t>
            </a:r>
          </a:p>
          <a:p>
            <a:pPr algn="just"/>
            <a:r>
              <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=&gt; “uốn mình” được sử dụng để miêu vẻ vẻ đẹp mềm mại của con sông.</a:t>
            </a:r>
          </a:p>
          <a:p>
            <a:pPr algn="just"/>
            <a:endPar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just"/>
            <a:endParaRPr lang="en-US"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p:txBody>
      </p:sp>
      <p:sp>
        <p:nvSpPr>
          <p:cNvPr id="7" name="Rectangle 6"/>
          <p:cNvSpPr/>
          <p:nvPr/>
        </p:nvSpPr>
        <p:spPr>
          <a:xfrm>
            <a:off x="660400" y="1295904"/>
            <a:ext cx="6096000" cy="829945"/>
          </a:xfrm>
          <a:prstGeom prst="rect">
            <a:avLst/>
          </a:prstGeom>
        </p:spPr>
        <p:txBody>
          <a:bodyPr>
            <a:spAutoFit/>
          </a:bodyPr>
          <a:lstStyle/>
          <a:p>
            <a:pPr algn="just"/>
            <a:r>
              <a:rPr lang="en-US" sz="2400" b="1" dirty="0">
                <a:solidFill>
                  <a:srgbClr val="000000"/>
                </a:solidFill>
                <a:latin typeface="Times New Roman" panose="02020603050405020304" pitchFamily="18" charset="0"/>
                <a:ea typeface="Calibri" panose="020F0502020204030204" pitchFamily="34" charset="0"/>
              </a:rPr>
              <a:t>I</a:t>
            </a:r>
            <a:r>
              <a:rPr lang="vi-VN" altLang="en-US" sz="2400" b="1" dirty="0">
                <a:solidFill>
                  <a:srgbClr val="000000"/>
                </a:solidFill>
                <a:latin typeface="Times New Roman" panose="02020603050405020304" pitchFamily="18" charset="0"/>
                <a:ea typeface="Calibri" panose="020F0502020204030204" pitchFamily="34" charset="0"/>
              </a:rPr>
              <a:t>I</a:t>
            </a:r>
            <a:r>
              <a:rPr lang="en-US" sz="2400" b="1" dirty="0">
                <a:solidFill>
                  <a:srgbClr val="000000"/>
                </a:solidFill>
                <a:latin typeface="Times New Roman" panose="02020603050405020304" pitchFamily="18" charset="0"/>
                <a:ea typeface="Calibri" panose="020F0502020204030204" pitchFamily="34" charset="0"/>
              </a:rPr>
              <a:t>.</a:t>
            </a:r>
            <a:r>
              <a:rPr lang="vi-VN" altLang="en-US" sz="2400" b="1" dirty="0">
                <a:solidFill>
                  <a:srgbClr val="000000"/>
                </a:solidFill>
                <a:latin typeface="Times New Roman" panose="02020603050405020304" pitchFamily="18" charset="0"/>
                <a:ea typeface="Calibri" panose="020F0502020204030204" pitchFamily="34" charset="0"/>
              </a:rPr>
              <a:t>Các biện pháp tu từ</a:t>
            </a:r>
            <a:r>
              <a:rPr lang="en-US" sz="2400" b="1" dirty="0">
                <a:solidFill>
                  <a:srgbClr val="000000"/>
                </a:solidFill>
                <a:latin typeface="Times New Roman" panose="02020603050405020304" pitchFamily="18" charset="0"/>
                <a:ea typeface="Calibri" panose="020F0502020204030204" pitchFamily="34" charset="0"/>
              </a:rPr>
              <a:t> </a:t>
            </a:r>
            <a:r>
              <a:rPr lang="vi-VN" altLang="en-US" sz="2400" b="1" dirty="0" err="1">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gn="just"/>
            <a:r>
              <a:rPr lang="en-US" sz="2400" b="1" dirty="0">
                <a:solidFill>
                  <a:srgbClr val="000000"/>
                </a:solidFill>
                <a:latin typeface="Times New Roman" panose="02020603050405020304" pitchFamily="18" charset="0"/>
                <a:ea typeface="Calibri" panose="020F0502020204030204" pitchFamily="34" charset="0"/>
              </a:rPr>
              <a:t>1. </a:t>
            </a:r>
            <a:r>
              <a:rPr lang="en-US" sz="2400" b="1" dirty="0" err="1">
                <a:solidFill>
                  <a:srgbClr val="000000"/>
                </a:solidFill>
                <a:latin typeface="Times New Roman" panose="02020603050405020304" pitchFamily="18" charset="0"/>
                <a:ea typeface="Calibri" panose="020F0502020204030204" pitchFamily="34" charset="0"/>
              </a:rPr>
              <a:t>Ví</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dụ</a:t>
            </a:r>
            <a:r>
              <a:rPr lang="en-US" sz="2400" b="1"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078087" y="912167"/>
            <a:ext cx="405277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p>
        </p:txBody>
      </p:sp>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7" name="Diamond 6"/>
          <p:cNvSpPr/>
          <p:nvPr/>
        </p:nvSpPr>
        <p:spPr>
          <a:xfrm>
            <a:off x="3761556" y="1474508"/>
            <a:ext cx="4656186" cy="1085544"/>
          </a:xfrm>
          <a:prstGeom prst="diamond">
            <a:avLst/>
          </a:prstGeom>
          <a:blipFill>
            <a:blip r:embed="rId1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bg1"/>
                </a:solidFill>
                <a:latin typeface="Times New Roman" panose="02020603050405020304" pitchFamily="18" charset="0"/>
                <a:ea typeface="Calibri" panose="020F0502020204030204" pitchFamily="34" charset="0"/>
              </a:rPr>
              <a:t>2. </a:t>
            </a:r>
            <a:r>
              <a:rPr lang="en-US" sz="3200" b="1" dirty="0" err="1">
                <a:solidFill>
                  <a:schemeClr val="bg1"/>
                </a:solidFill>
                <a:latin typeface="Times New Roman" panose="02020603050405020304" pitchFamily="18" charset="0"/>
                <a:ea typeface="Calibri" panose="020F0502020204030204" pitchFamily="34" charset="0"/>
              </a:rPr>
              <a:t>Kết</a:t>
            </a:r>
            <a:r>
              <a:rPr lang="en-US" sz="3200" b="1" dirty="0">
                <a:solidFill>
                  <a:schemeClr val="bg1"/>
                </a:solidFill>
                <a:latin typeface="Times New Roman" panose="02020603050405020304" pitchFamily="18" charset="0"/>
                <a:ea typeface="Calibri" panose="020F0502020204030204" pitchFamily="34" charset="0"/>
              </a:rPr>
              <a:t> </a:t>
            </a:r>
            <a:r>
              <a:rPr lang="en-US" sz="3200" b="1" dirty="0" err="1">
                <a:solidFill>
                  <a:schemeClr val="bg1"/>
                </a:solidFill>
                <a:latin typeface="Times New Roman" panose="02020603050405020304" pitchFamily="18" charset="0"/>
                <a:ea typeface="Calibri" panose="020F0502020204030204" pitchFamily="34" charset="0"/>
              </a:rPr>
              <a:t>luận</a:t>
            </a:r>
            <a:r>
              <a:rPr lang="en-US" sz="3200" b="1" dirty="0">
                <a:solidFill>
                  <a:schemeClr val="bg1"/>
                </a:solidFill>
                <a:latin typeface="Times New Roman" panose="02020603050405020304" pitchFamily="18" charset="0"/>
                <a:ea typeface="Calibri" panose="020F0502020204030204" pitchFamily="34" charset="0"/>
              </a:rPr>
              <a:t>: </a:t>
            </a:r>
            <a:endParaRPr lang="en-US" sz="3200" dirty="0">
              <a:solidFill>
                <a:schemeClr val="bg1"/>
              </a:solidFill>
              <a:effectLst/>
              <a:latin typeface="Times New Roman" panose="02020603050405020304" pitchFamily="18" charset="0"/>
              <a:ea typeface="Calibri" panose="020F0502020204030204" pitchFamily="34" charset="0"/>
            </a:endParaRPr>
          </a:p>
        </p:txBody>
      </p:sp>
      <p:sp>
        <p:nvSpPr>
          <p:cNvPr id="8" name="Can 7"/>
          <p:cNvSpPr/>
          <p:nvPr/>
        </p:nvSpPr>
        <p:spPr>
          <a:xfrm>
            <a:off x="660400" y="2692400"/>
            <a:ext cx="3359785" cy="3533775"/>
          </a:xfrm>
          <a:prstGeom prst="can">
            <a:avLst>
              <a:gd name="adj" fmla="val 11076"/>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dirty="0">
                <a:effectLst/>
                <a:latin typeface="Times New Roman" panose="02020603050405020304" pitchFamily="18" charset="0"/>
                <a:ea typeface="Calibri" panose="020F0502020204030204" pitchFamily="34" charset="0"/>
              </a:rPr>
              <a:t>- Điệp ngữ là biện pháp tu từ chỉ việc lặp đi, lặp lại một từ hoặc cụm từ nhiều lần trong một câu nói, đoạn văn, đoạn thơ. Mục đích là để gây sự chú ý, liệt kê, nhấn mạnh, khẳng định… một vấn đề nào đó.</a:t>
            </a:r>
          </a:p>
        </p:txBody>
      </p:sp>
      <p:sp>
        <p:nvSpPr>
          <p:cNvPr id="29" name="Can 28"/>
          <p:cNvSpPr/>
          <p:nvPr/>
        </p:nvSpPr>
        <p:spPr>
          <a:xfrm>
            <a:off x="4338955" y="2654300"/>
            <a:ext cx="3267710" cy="3608705"/>
          </a:xfrm>
          <a:prstGeom prst="can">
            <a:avLst>
              <a:gd name="adj" fmla="val 14013"/>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dirty="0">
                <a:effectLst/>
                <a:latin typeface="Times New Roman" panose="02020603050405020304" pitchFamily="18" charset="0"/>
                <a:ea typeface="Calibri" panose="020F0502020204030204" pitchFamily="34" charset="0"/>
              </a:rPr>
              <a:t>- So sánh là biện pháp đối chiếu sự vật, sự việc này với sự vật, sự việc khác có nét tương đồng để tăng sức gợi hình, gợi cảm cho biểu đạt.</a:t>
            </a:r>
          </a:p>
        </p:txBody>
      </p:sp>
      <p:sp>
        <p:nvSpPr>
          <p:cNvPr id="2" name="Can 1"/>
          <p:cNvSpPr/>
          <p:nvPr/>
        </p:nvSpPr>
        <p:spPr>
          <a:xfrm>
            <a:off x="7818755" y="2748915"/>
            <a:ext cx="3905885" cy="3608705"/>
          </a:xfrm>
          <a:prstGeom prst="can">
            <a:avLst>
              <a:gd name="adj" fmla="val 14013"/>
            </a:avLst>
          </a:prstGeom>
          <a:blipFill>
            <a:blip r:embed="rId2"/>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dirty="0">
                <a:effectLst/>
                <a:latin typeface="Times New Roman" panose="02020603050405020304" pitchFamily="18" charset="0"/>
                <a:ea typeface="Calibri" panose="020F0502020204030204" pitchFamily="34" charset="0"/>
              </a:rPr>
              <a:t>- Nhân hóa là phép tu từ gọi hoặc miêu tả sự vật như đồ vật, cây cối, con vật… Bằng các từ ngữ thường được sử dụng cho chính con người như suy nghĩ, tính cách giúp chúng trở nên gần gũi, sinh động, hấp dẫn, gắn bó với con người hơn”.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46" name="Picture 45"/>
          <p:cNvPicPr>
            <a:picLocks noChangeAspect="1"/>
          </p:cNvPicPr>
          <p:nvPr/>
        </p:nvPicPr>
        <p:blipFill>
          <a:blip r:embed="rId8"/>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8"/>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8"/>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sp>
        <p:nvSpPr>
          <p:cNvPr id="4" name="Rectangle 3"/>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44"/>
          <p:cNvPicPr>
            <a:picLocks noChangeAspect="1"/>
          </p:cNvPicPr>
          <p:nvPr/>
        </p:nvPicPr>
        <p:blipFill>
          <a:blip r:embed="rId9"/>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9"/>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620221" y="1004500"/>
            <a:ext cx="2210862" cy="738664"/>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panose="02020609040205080304" charset="-128"/>
              </a:rPr>
              <a:t>II. Luyện tập</a:t>
            </a:r>
            <a:endParaRPr lang="en-US" sz="28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670174" y="2007004"/>
            <a:ext cx="2047875" cy="645160"/>
          </a:xfrm>
          <a:prstGeom prst="rect">
            <a:avLst/>
          </a:prstGeom>
        </p:spPr>
        <p:txBody>
          <a:bodyPr wrap="none">
            <a:spAutoFit/>
          </a:bodyPr>
          <a:lstStyle/>
          <a:p>
            <a:pPr algn="just">
              <a:lnSpc>
                <a:spcPct val="150000"/>
              </a:lnSpc>
              <a:spcAft>
                <a:spcPts val="0"/>
              </a:spcAft>
              <a:tabLst>
                <a:tab pos="2110105" algn="l"/>
              </a:tabLst>
            </a:pPr>
            <a:r>
              <a:rPr lang="pt-BR" sz="2400" b="1" u="sng" dirty="0">
                <a:latin typeface="Times New Roman" panose="02020603050405020304" pitchFamily="18" charset="0"/>
                <a:ea typeface="MS Mincho" panose="02020609040205080304" charset="-128"/>
              </a:rPr>
              <a:t>Bài tập 1/tr </a:t>
            </a:r>
            <a:r>
              <a:rPr lang="vi-VN" altLang="pt-BR" sz="2400" b="1" u="sng" dirty="0">
                <a:latin typeface="Times New Roman" panose="02020603050405020304" pitchFamily="18" charset="0"/>
                <a:ea typeface="MS Mincho" panose="02020609040205080304" charset="-128"/>
              </a:rPr>
              <a:t>47</a:t>
            </a:r>
            <a:endParaRPr lang="vi-VN" altLang="pt-BR" sz="2400" b="1" u="sng" dirty="0">
              <a:effectLst/>
              <a:latin typeface="Times New Roman" panose="02020603050405020304" pitchFamily="18" charset="0"/>
              <a:ea typeface="MS Mincho" panose="02020609040205080304" charset="-128"/>
            </a:endParaRPr>
          </a:p>
        </p:txBody>
      </p:sp>
      <p:sp>
        <p:nvSpPr>
          <p:cNvPr id="12" name="Rectangle 11"/>
          <p:cNvSpPr/>
          <p:nvPr/>
        </p:nvSpPr>
        <p:spPr>
          <a:xfrm>
            <a:off x="620221" y="2680107"/>
            <a:ext cx="10858500" cy="1814830"/>
          </a:xfrm>
          <a:prstGeom prst="rect">
            <a:avLst/>
          </a:prstGeom>
        </p:spPr>
        <p:txBody>
          <a:bodyPr>
            <a:spAutoFit/>
          </a:bodyPr>
          <a:lstStyle/>
          <a:p>
            <a:pPr algn="just">
              <a:spcAft>
                <a:spcPts val="0"/>
              </a:spcAft>
            </a:pPr>
            <a:r>
              <a:rPr lang="vi-VN" sz="2800" dirty="0">
                <a:latin typeface="Times New Roman" panose="02020603050405020304" pitchFamily="18" charset="0"/>
                <a:ea typeface="Calibri" panose="020F0502020204030204" pitchFamily="34" charset="0"/>
              </a:rPr>
              <a:t>-Việc dùng từ gặp trong nhan đề Gặp lá cơm nếp là khá hợp lí. Từ gặp ở đây cho thấy việc chủ thể trữ tình trông thấy lá cơm nếp là một chuyện tình cờ. Nếu sử dụng từ bắt gặp hay phát hiện, số tiếng của nhan đề sẽ bị thay đổi, không còn tạo được nhạc tính và chất thơ như gặp lá cơm nếp. </a:t>
            </a:r>
            <a:endParaRPr lang="en-US" sz="2800" dirty="0">
              <a:effectLst/>
              <a:latin typeface="Times New Roman" panose="02020603050405020304" pitchFamily="18" charset="0"/>
              <a:ea typeface="Calibri" panose="020F0502020204030204" pitchFamily="34" charset="0"/>
            </a:endParaRPr>
          </a:p>
        </p:txBody>
      </p:sp>
      <p:sp>
        <p:nvSpPr>
          <p:cNvPr id="13" name="Rectangle 12"/>
          <p:cNvSpPr/>
          <p:nvPr/>
        </p:nvSpPr>
        <p:spPr>
          <a:xfrm>
            <a:off x="855837" y="1432522"/>
            <a:ext cx="2489835" cy="737235"/>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panose="02020609040205080304" charset="-128"/>
              </a:rPr>
              <a:t>1. </a:t>
            </a:r>
            <a:r>
              <a:rPr lang="vi-VN" altLang="pt-BR" sz="2800" b="1" dirty="0">
                <a:solidFill>
                  <a:srgbClr val="0000FF"/>
                </a:solidFill>
                <a:latin typeface="Times New Roman" panose="02020603050405020304" pitchFamily="18" charset="0"/>
                <a:ea typeface="MS Mincho" panose="02020609040205080304" charset="-128"/>
              </a:rPr>
              <a:t>Nghĩa của từ</a:t>
            </a:r>
            <a:endParaRPr lang="vi-VN" altLang="pt-BR" sz="2800" b="1" dirty="0">
              <a:solidFill>
                <a:srgbClr val="0000FF"/>
              </a:solidFill>
              <a:effectLst/>
              <a:latin typeface="Times New Roman" panose="02020603050405020304" pitchFamily="18" charset="0"/>
              <a:ea typeface="MS Mincho" panose="0202060904020508030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530141" y="1021249"/>
            <a:ext cx="2338705" cy="645160"/>
          </a:xfrm>
          <a:prstGeom prst="rect">
            <a:avLst/>
          </a:prstGeom>
        </p:spPr>
        <p:txBody>
          <a:bodyPr wrap="none">
            <a:spAutoFit/>
          </a:bodyPr>
          <a:lstStyle/>
          <a:p>
            <a:pPr algn="just">
              <a:lnSpc>
                <a:spcPct val="150000"/>
              </a:lnSpc>
              <a:spcAft>
                <a:spcPts val="0"/>
              </a:spcAft>
              <a:tabLst>
                <a:tab pos="2110105" algn="l"/>
              </a:tabLst>
            </a:pPr>
            <a:r>
              <a:rPr lang="vi-VN" altLang="pt-BR" sz="2400" b="1" dirty="0">
                <a:solidFill>
                  <a:srgbClr val="0000FF"/>
                </a:solidFill>
                <a:latin typeface="Times New Roman" panose="02020603050405020304" pitchFamily="18" charset="0"/>
                <a:ea typeface="MS Mincho" panose="02020609040205080304" charset="-128"/>
              </a:rPr>
              <a:t>1</a:t>
            </a:r>
            <a:r>
              <a:rPr lang="pt-BR" sz="2400" b="1" dirty="0">
                <a:solidFill>
                  <a:srgbClr val="0000FF"/>
                </a:solidFill>
                <a:latin typeface="Times New Roman" panose="02020603050405020304" pitchFamily="18" charset="0"/>
                <a:ea typeface="MS Mincho" panose="02020609040205080304" charset="-128"/>
              </a:rPr>
              <a:t>. Nghĩa của từ: </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36781" y="1608308"/>
            <a:ext cx="10858500" cy="4615815"/>
          </a:xfrm>
          <a:prstGeom prst="rect">
            <a:avLst/>
          </a:prstGeom>
        </p:spPr>
        <p:txBody>
          <a:bodyPr wrap="square">
            <a:spAutoFit/>
          </a:bodyPr>
          <a:lstStyle/>
          <a:p>
            <a:pPr algn="just">
              <a:lnSpc>
                <a:spcPct val="150000"/>
              </a:lnSpc>
              <a:spcAft>
                <a:spcPts val="0"/>
              </a:spcAft>
              <a:tabLst>
                <a:tab pos="2110105" algn="l"/>
              </a:tabLst>
            </a:pPr>
            <a:r>
              <a:rPr lang="pt-BR" sz="2800" b="1" dirty="0">
                <a:latin typeface="Times New Roman" panose="02020603050405020304" pitchFamily="18" charset="0"/>
                <a:ea typeface="MS Mincho" panose="02020609040205080304" charset="-128"/>
              </a:rPr>
              <a:t>Bài tập </a:t>
            </a:r>
            <a:r>
              <a:rPr lang="vi-VN" altLang="pt-BR" sz="2800" b="1" dirty="0">
                <a:latin typeface="Times New Roman" panose="02020603050405020304" pitchFamily="18" charset="0"/>
                <a:ea typeface="MS Mincho" panose="02020609040205080304" charset="-128"/>
              </a:rPr>
              <a:t>2</a:t>
            </a:r>
            <a:r>
              <a:rPr lang="pt-BR" sz="2800" b="1" dirty="0">
                <a:latin typeface="Times New Roman" panose="02020603050405020304" pitchFamily="18" charset="0"/>
                <a:ea typeface="MS Mincho" panose="02020609040205080304" charset="-128"/>
              </a:rPr>
              <a:t> tr </a:t>
            </a:r>
            <a:r>
              <a:rPr lang="vi-VN" altLang="pt-BR" sz="2800" b="1" dirty="0">
                <a:latin typeface="Times New Roman" panose="02020603050405020304" pitchFamily="18" charset="0"/>
                <a:ea typeface="MS Mincho" panose="02020609040205080304" charset="-128"/>
              </a:rPr>
              <a:t>47</a:t>
            </a:r>
            <a:r>
              <a:rPr lang="pt-BR" sz="2800" b="1" dirty="0">
                <a:latin typeface="Times New Roman" panose="02020603050405020304" pitchFamily="18" charset="0"/>
                <a:ea typeface="MS Mincho" panose="02020609040205080304" charset="-128"/>
              </a:rPr>
              <a:t>:</a:t>
            </a:r>
          </a:p>
          <a:p>
            <a:pPr algn="just">
              <a:lnSpc>
                <a:spcPct val="150000"/>
              </a:lnSpc>
              <a:spcAft>
                <a:spcPts val="0"/>
              </a:spcAft>
              <a:tabLst>
                <a:tab pos="2110105" algn="l"/>
              </a:tabLst>
            </a:pPr>
            <a:r>
              <a:rPr lang="pt-BR" dirty="0">
                <a:latin typeface="Times New Roman" panose="02020603050405020304" pitchFamily="18" charset="0"/>
                <a:ea typeface="MS Mincho" panose="02020609040205080304" charset="-128"/>
              </a:rPr>
              <a:t>-</a:t>
            </a:r>
            <a:r>
              <a:rPr lang="pt-BR"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Ý nghĩa của cụm từ thơm suốt đường con ở đây:</a:t>
            </a:r>
          </a:p>
          <a:p>
            <a:pPr algn="just">
              <a:lnSpc>
                <a:spcPct val="150000"/>
              </a:lnSpc>
              <a:spcAft>
                <a:spcPts val="0"/>
              </a:spcAft>
              <a:tabLst>
                <a:tab pos="2110105" algn="l"/>
              </a:tabLst>
            </a:pPr>
            <a:r>
              <a:rPr lang="pt-BR"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Mùi hương của cơm nếp phảng phất theo dọc con đường mà người con hành quân.</a:t>
            </a:r>
          </a:p>
          <a:p>
            <a:pPr algn="just">
              <a:lnSpc>
                <a:spcPct val="150000"/>
              </a:lnSpc>
              <a:spcAft>
                <a:spcPts val="0"/>
              </a:spcAft>
              <a:tabLst>
                <a:tab pos="2110105" algn="l"/>
              </a:tabLst>
            </a:pPr>
            <a:r>
              <a:rPr lang="pt-BR"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Mùi hương của cơm nếp phảng phất dọc con đường không phải là một mùi hương có thật, đang hiện hữu mà là mùi hương ở trong nỗi nhớ, tâm tưởng của người con, cứ bám lấy người con trên những chặng hành quân. </a:t>
            </a:r>
          </a:p>
        </p:txBody>
      </p:sp>
      <p:sp>
        <p:nvSpPr>
          <p:cNvPr id="33" name="Rectangle 32"/>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530141" y="1021249"/>
            <a:ext cx="2338705" cy="645160"/>
          </a:xfrm>
          <a:prstGeom prst="rect">
            <a:avLst/>
          </a:prstGeom>
        </p:spPr>
        <p:txBody>
          <a:bodyPr wrap="none">
            <a:spAutoFit/>
          </a:bodyPr>
          <a:lstStyle/>
          <a:p>
            <a:pPr algn="just">
              <a:lnSpc>
                <a:spcPct val="150000"/>
              </a:lnSpc>
              <a:spcAft>
                <a:spcPts val="0"/>
              </a:spcAft>
              <a:tabLst>
                <a:tab pos="2110105" algn="l"/>
              </a:tabLst>
            </a:pPr>
            <a:r>
              <a:rPr lang="vi-VN" altLang="pt-BR" sz="2400" b="1" dirty="0">
                <a:solidFill>
                  <a:srgbClr val="0000FF"/>
                </a:solidFill>
                <a:latin typeface="Times New Roman" panose="02020603050405020304" pitchFamily="18" charset="0"/>
                <a:ea typeface="MS Mincho" panose="02020609040205080304" charset="-128"/>
              </a:rPr>
              <a:t>1</a:t>
            </a:r>
            <a:r>
              <a:rPr lang="pt-BR" sz="2400" b="1" dirty="0">
                <a:solidFill>
                  <a:srgbClr val="0000FF"/>
                </a:solidFill>
                <a:latin typeface="Times New Roman" panose="02020603050405020304" pitchFamily="18" charset="0"/>
                <a:ea typeface="MS Mincho" panose="02020609040205080304" charset="-128"/>
              </a:rPr>
              <a:t>. Nghĩa của từ: </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36781" y="1608308"/>
            <a:ext cx="10858500" cy="5169535"/>
          </a:xfrm>
          <a:prstGeom prst="rect">
            <a:avLst/>
          </a:prstGeom>
        </p:spPr>
        <p:txBody>
          <a:bodyPr wrap="square">
            <a:spAutoFit/>
          </a:bodyPr>
          <a:lstStyle/>
          <a:p>
            <a:pPr algn="just">
              <a:lnSpc>
                <a:spcPct val="150000"/>
              </a:lnSpc>
              <a:spcAft>
                <a:spcPts val="0"/>
              </a:spcAft>
              <a:tabLst>
                <a:tab pos="2110105" algn="l"/>
              </a:tabLst>
            </a:pPr>
            <a:r>
              <a:rPr lang="pt-BR" sz="2800" b="1" dirty="0">
                <a:latin typeface="Times New Roman" panose="02020603050405020304" pitchFamily="18" charset="0"/>
                <a:ea typeface="MS Mincho" panose="02020609040205080304" charset="-128"/>
              </a:rPr>
              <a:t>Bài tập </a:t>
            </a:r>
            <a:r>
              <a:rPr lang="vi-VN" altLang="pt-BR" sz="2800" b="1" dirty="0">
                <a:latin typeface="Times New Roman" panose="02020603050405020304" pitchFamily="18" charset="0"/>
                <a:ea typeface="MS Mincho" panose="02020609040205080304" charset="-128"/>
              </a:rPr>
              <a:t>3</a:t>
            </a:r>
            <a:r>
              <a:rPr lang="pt-BR" sz="2800" b="1" dirty="0">
                <a:latin typeface="Times New Roman" panose="02020603050405020304" pitchFamily="18" charset="0"/>
                <a:ea typeface="MS Mincho" panose="02020609040205080304" charset="-128"/>
              </a:rPr>
              <a:t> tr </a:t>
            </a:r>
            <a:r>
              <a:rPr lang="vi-VN" altLang="pt-BR" sz="2800" b="1" dirty="0">
                <a:latin typeface="Times New Roman" panose="02020603050405020304" pitchFamily="18" charset="0"/>
                <a:ea typeface="MS Mincho" panose="02020609040205080304" charset="-128"/>
              </a:rPr>
              <a:t>47</a:t>
            </a:r>
            <a:r>
              <a:rPr lang="pt-BR" sz="2800" b="1" dirty="0">
                <a:latin typeface="Times New Roman" panose="02020603050405020304" pitchFamily="18" charset="0"/>
                <a:ea typeface="MS Mincho" panose="02020609040205080304" charset="-128"/>
              </a:rPr>
              <a:t>:</a:t>
            </a:r>
            <a:r>
              <a:rPr lang="pt-BR"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Ta thường gặp những cụm từ như mùi vị thức ăn, mùi vị trái chín, mùi vị của nước giải khát,... Nghĩa cả mùi vị trong những trường hợp đó vừa giống, vừa không giống với nghĩa của mùi vị trong cụm từ mùi vị quê hương. Vì:</a:t>
            </a:r>
          </a:p>
          <a:p>
            <a:pPr algn="just">
              <a:lnSpc>
                <a:spcPct val="150000"/>
              </a:lnSpc>
              <a:spcAft>
                <a:spcPts val="0"/>
              </a:spcAft>
              <a:tabLst>
                <a:tab pos="2110105" algn="l"/>
              </a:tabLst>
            </a:pPr>
            <a:r>
              <a:rPr lang="pt-BR"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Giống ở chỗ, mùi vị quê hương cũng bao gồm mùi vị thức ăn, trái chín, nước giải khát,...</a:t>
            </a:r>
          </a:p>
          <a:p>
            <a:pPr algn="just">
              <a:lnSpc>
                <a:spcPct val="150000"/>
              </a:lnSpc>
              <a:spcAft>
                <a:spcPts val="0"/>
              </a:spcAft>
              <a:tabLst>
                <a:tab pos="2110105" algn="l"/>
              </a:tabLst>
            </a:pPr>
            <a:r>
              <a:rPr lang="pt-BR"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 Khác ở chỗ thức ăn, trái chín, nước giải khát là những sự vật (đồ ăn, thức uống) xác định cụ thể, có mùi vị cụ thể, thực chất. Còn quê hương là một khái niệm trừu tượng, không phải đồ ăn. Mùi vị quê hương là cách chuyển đổi cảm giác để nói về những đặc trưng của quê hương.</a:t>
            </a:r>
          </a:p>
        </p:txBody>
      </p:sp>
      <p:sp>
        <p:nvSpPr>
          <p:cNvPr id="33" name="Rectangle 32"/>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530141" y="1021249"/>
            <a:ext cx="2338705" cy="645160"/>
          </a:xfrm>
          <a:prstGeom prst="rect">
            <a:avLst/>
          </a:prstGeom>
        </p:spPr>
        <p:txBody>
          <a:bodyPr wrap="none">
            <a:spAutoFit/>
          </a:bodyPr>
          <a:lstStyle/>
          <a:p>
            <a:pPr algn="just">
              <a:lnSpc>
                <a:spcPct val="150000"/>
              </a:lnSpc>
              <a:spcAft>
                <a:spcPts val="0"/>
              </a:spcAft>
              <a:tabLst>
                <a:tab pos="2110105" algn="l"/>
              </a:tabLst>
            </a:pPr>
            <a:r>
              <a:rPr lang="vi-VN" altLang="pt-BR" sz="2400" b="1" dirty="0">
                <a:solidFill>
                  <a:srgbClr val="0000FF"/>
                </a:solidFill>
                <a:latin typeface="Times New Roman" panose="02020603050405020304" pitchFamily="18" charset="0"/>
                <a:ea typeface="MS Mincho" panose="02020609040205080304" charset="-128"/>
              </a:rPr>
              <a:t>1</a:t>
            </a:r>
            <a:r>
              <a:rPr lang="pt-BR" sz="2400" b="1" dirty="0">
                <a:solidFill>
                  <a:srgbClr val="0000FF"/>
                </a:solidFill>
                <a:latin typeface="Times New Roman" panose="02020603050405020304" pitchFamily="18" charset="0"/>
                <a:ea typeface="MS Mincho" panose="02020609040205080304" charset="-128"/>
              </a:rPr>
              <a:t>. Nghĩa của từ: </a:t>
            </a:r>
            <a:endParaRPr lang="en-US" sz="24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36781" y="1608308"/>
            <a:ext cx="10858500" cy="3969385"/>
          </a:xfrm>
          <a:prstGeom prst="rect">
            <a:avLst/>
          </a:prstGeom>
        </p:spPr>
        <p:txBody>
          <a:bodyPr wrap="square">
            <a:spAutoFit/>
          </a:bodyPr>
          <a:lstStyle/>
          <a:p>
            <a:pPr algn="just">
              <a:lnSpc>
                <a:spcPct val="150000"/>
              </a:lnSpc>
              <a:spcAft>
                <a:spcPts val="0"/>
              </a:spcAft>
              <a:tabLst>
                <a:tab pos="2110105" algn="l"/>
              </a:tabLst>
            </a:pPr>
            <a:r>
              <a:rPr lang="pt-BR" sz="2800" b="1" dirty="0">
                <a:latin typeface="Times New Roman" panose="02020603050405020304" pitchFamily="18" charset="0"/>
                <a:ea typeface="MS Mincho" panose="02020609040205080304" charset="-128"/>
              </a:rPr>
              <a:t>Bài tập </a:t>
            </a:r>
            <a:r>
              <a:rPr lang="vi-VN" altLang="pt-BR" sz="2800" b="1" dirty="0">
                <a:latin typeface="Times New Roman" panose="02020603050405020304" pitchFamily="18" charset="0"/>
                <a:ea typeface="MS Mincho" panose="02020609040205080304" charset="-128"/>
              </a:rPr>
              <a:t>4</a:t>
            </a:r>
            <a:r>
              <a:rPr lang="pt-BR" sz="2800" b="1" dirty="0">
                <a:latin typeface="Times New Roman" panose="02020603050405020304" pitchFamily="18" charset="0"/>
                <a:ea typeface="MS Mincho" panose="02020609040205080304" charset="-128"/>
              </a:rPr>
              <a:t> tr </a:t>
            </a:r>
            <a:r>
              <a:rPr lang="vi-VN" altLang="pt-BR" sz="2800" b="1" dirty="0">
                <a:latin typeface="Times New Roman" panose="02020603050405020304" pitchFamily="18" charset="0"/>
                <a:ea typeface="MS Mincho" panose="02020609040205080304" charset="-128"/>
              </a:rPr>
              <a:t>47</a:t>
            </a:r>
            <a:r>
              <a:rPr lang="pt-BR" sz="2800" b="1" dirty="0">
                <a:latin typeface="Times New Roman" panose="02020603050405020304" pitchFamily="18" charset="0"/>
                <a:ea typeface="MS Mincho" panose="02020609040205080304" charset="-128"/>
              </a:rPr>
              <a:t>:</a:t>
            </a:r>
          </a:p>
          <a:p>
            <a:pPr algn="just">
              <a:lnSpc>
                <a:spcPct val="150000"/>
              </a:lnSpc>
              <a:spcAft>
                <a:spcPts val="0"/>
              </a:spcAft>
              <a:tabLst>
                <a:tab pos="2110105" algn="l"/>
              </a:tabLst>
            </a:pPr>
            <a:r>
              <a:rPr lang="pt-BR" sz="28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cho" panose="02020609040205080304" charset="-128"/>
              </a:rPr>
              <a:t>Cách kết hợp giữa các từ ngữ trong hai dòng thơ trên tạo nên mối liên kết chặt chẽ giữa các câu. Từ “đất nước” kết hợp với từ “mẹ già” trong mối tương quan ngang hàng, tạo nên dòng cảm xúc sâu xa, lắng đọng mà tác giả muốn gửi đến bạn đọc. Cả mẹ già và đất nước đều quan trọng và đều gợi nên những nỗi nhớ, niềm thương trong lòng người quân nhân.</a:t>
            </a:r>
          </a:p>
        </p:txBody>
      </p:sp>
      <p:sp>
        <p:nvSpPr>
          <p:cNvPr id="33" name="Rectangle 32"/>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660400" y="1021080"/>
            <a:ext cx="3585845" cy="6451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2</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Các biện pháp tu từ</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60400" y="1697811"/>
            <a:ext cx="10858500" cy="1891665"/>
          </a:xfrm>
          <a:prstGeom prst="rect">
            <a:avLst/>
          </a:prstGeom>
        </p:spPr>
        <p:txBody>
          <a:bodyPr>
            <a:spAutoFit/>
          </a:bodyPr>
          <a:lstStyle/>
          <a:p>
            <a:pPr algn="just">
              <a:lnSpc>
                <a:spcPct val="150000"/>
              </a:lnSpc>
              <a:spcAft>
                <a:spcPts val="0"/>
              </a:spcAft>
              <a:tabLst>
                <a:tab pos="2110105" algn="l"/>
              </a:tabLst>
            </a:pPr>
            <a:r>
              <a:rPr lang="vi-VN" altLang="pt-BR" sz="2600" b="1" dirty="0">
                <a:latin typeface="Times New Roman" panose="02020603050405020304" pitchFamily="18" charset="0"/>
                <a:ea typeface="MS Mincho" panose="02020609040205080304" charset="-128"/>
              </a:rPr>
              <a:t>Bài tập 5 /tr 47:</a:t>
            </a:r>
          </a:p>
          <a:p>
            <a:pPr algn="just">
              <a:lnSpc>
                <a:spcPct val="150000"/>
              </a:lnSpc>
              <a:spcAft>
                <a:spcPts val="0"/>
              </a:spcAft>
              <a:tabLst>
                <a:tab pos="2110105" algn="l"/>
              </a:tabLst>
            </a:pPr>
            <a:r>
              <a:rPr lang="en-US" sz="26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a. Biện pháp tu từ điệp ngữ: gấp rãi...=&gt; Tác dụng: nhấn mạnh vào tính chất gấp gáp, vội vã của hành động.</a:t>
            </a:r>
          </a:p>
        </p:txBody>
      </p:sp>
      <p:sp>
        <p:nvSpPr>
          <p:cNvPr id="30" name="Rectangle 29"/>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Text Box 3"/>
          <p:cNvSpPr txBox="1"/>
          <p:nvPr/>
        </p:nvSpPr>
        <p:spPr>
          <a:xfrm>
            <a:off x="660400" y="3907155"/>
            <a:ext cx="10554970" cy="2676525"/>
          </a:xfrm>
          <a:prstGeom prst="rect">
            <a:avLst/>
          </a:prstGeom>
          <a:noFill/>
        </p:spPr>
        <p:txBody>
          <a:bodyPr wrap="square" rtlCol="0" anchor="t">
            <a:spAutoFit/>
            <a:scene3d>
              <a:camera prst="orthographicFront"/>
              <a:lightRig rig="threePt" dir="t"/>
            </a:scene3d>
          </a:bodyPr>
          <a:lstStyle/>
          <a:p>
            <a:r>
              <a:rPr 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Biện pháp tu từ: so sánh. =&gt; Tác dụng: làm cụ thể hóa âm thanh của gió, tăng sức gợi hình, gợi cảm cho gió, khiến gió cũng giống như con người</a:t>
            </a:r>
            <a:r>
              <a:rPr lang="vi-VN" alt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endParaRPr lang="vi-VN" alt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vi-VN" alt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vi-VN" alt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3" name="Rectangle 2"/>
          <p:cNvSpPr/>
          <p:nvPr/>
        </p:nvSpPr>
        <p:spPr>
          <a:xfrm>
            <a:off x="660400" y="1021080"/>
            <a:ext cx="3585845" cy="6451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2</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r>
              <a:rPr kumimoji="0" lang="vi-VN" alt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Các biện pháp tu từ</a:t>
            </a:r>
            <a:r>
              <a:rPr kumimoji="0" lang="pt-BR" sz="24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60400" y="1697811"/>
            <a:ext cx="10858500" cy="2491740"/>
          </a:xfrm>
          <a:prstGeom prst="rect">
            <a:avLst/>
          </a:prstGeom>
        </p:spPr>
        <p:txBody>
          <a:bodyPr>
            <a:spAutoFit/>
          </a:bodyPr>
          <a:lstStyle/>
          <a:p>
            <a:pPr algn="just">
              <a:lnSpc>
                <a:spcPct val="150000"/>
              </a:lnSpc>
              <a:spcAft>
                <a:spcPts val="0"/>
              </a:spcAft>
              <a:tabLst>
                <a:tab pos="2110105" algn="l"/>
              </a:tabLst>
            </a:pPr>
            <a:r>
              <a:rPr lang="vi-VN" altLang="pt-BR" sz="2600" b="1" dirty="0">
                <a:latin typeface="Times New Roman" panose="02020603050405020304" pitchFamily="18" charset="0"/>
                <a:ea typeface="MS Mincho" panose="02020609040205080304" charset="-128"/>
              </a:rPr>
              <a:t>Bài tập 6 /tr 47:</a:t>
            </a:r>
          </a:p>
          <a:p>
            <a:pPr algn="just">
              <a:lnSpc>
                <a:spcPct val="150000"/>
              </a:lnSpc>
              <a:spcAft>
                <a:spcPts val="0"/>
              </a:spcAft>
              <a:tabLst>
                <a:tab pos="2110105" algn="l"/>
              </a:tabLst>
            </a:pPr>
            <a:r>
              <a:rPr lang="en-US" sz="2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 Biện pháp tu từ nhân hóa trong câu (a) có tác dụng làm cho các sự vật, hiện tượng thiên nhiên cũng trở nên có hồn, như con người. Từ đó làm tăng sức gợi hình, gợi cảm cho sự diễn đạt.</a:t>
            </a:r>
          </a:p>
        </p:txBody>
      </p:sp>
      <p:sp>
        <p:nvSpPr>
          <p:cNvPr id="30" name="Rectangle 29"/>
          <p:cNvSpPr/>
          <p:nvPr/>
        </p:nvSpPr>
        <p:spPr>
          <a:xfrm>
            <a:off x="4947146" y="812111"/>
            <a:ext cx="20970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HÀNH</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Text Box 3"/>
          <p:cNvSpPr txBox="1"/>
          <p:nvPr/>
        </p:nvSpPr>
        <p:spPr>
          <a:xfrm>
            <a:off x="660400" y="4313555"/>
            <a:ext cx="10759440" cy="1814830"/>
          </a:xfrm>
          <a:prstGeom prst="rect">
            <a:avLst/>
          </a:prstGeom>
          <a:noFill/>
        </p:spPr>
        <p:txBody>
          <a:bodyPr wrap="square" rtlCol="0" anchor="t">
            <a:spAutoFit/>
            <a:scene3d>
              <a:camera prst="orthographicFront"/>
              <a:lightRig rig="threePt" dir="t"/>
            </a:scene3d>
          </a:bodyPr>
          <a:lstStyle/>
          <a:p>
            <a:r>
              <a:rPr lang="vi-VN" alt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Biện pháp tu từ nhân hóa trong câu (b) có tác dụng làm cho gió cũng có hơi thở, sức sống như con người, tăng sức gợi hình, gợi cảm cho không gian mà gió đến.</a:t>
            </a:r>
          </a:p>
          <a:p>
            <a:endParaRPr lang="vi-VN" altLang="en-US" sz="28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VÂN</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DỤNG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34" name="Picture 33"/>
          <p:cNvPicPr>
            <a:picLocks noChangeAspect="1"/>
          </p:cNvPicPr>
          <p:nvPr/>
        </p:nvPicPr>
        <p:blipFill>
          <a:blip r:embed="rId11"/>
          <a:srcRect/>
          <a:stretch>
            <a:fillRect/>
          </a:stretch>
        </p:blipFill>
        <p:spPr>
          <a:xfrm>
            <a:off x="660399" y="1620907"/>
            <a:ext cx="10858500" cy="4726319"/>
          </a:xfrm>
          <a:custGeom>
            <a:avLst/>
            <a:gdLst>
              <a:gd name="connsiteX0" fmla="*/ 0 w 10858500"/>
              <a:gd name="connsiteY0" fmla="*/ 0 h 5204227"/>
              <a:gd name="connsiteX1" fmla="*/ 10858500 w 10858500"/>
              <a:gd name="connsiteY1" fmla="*/ 0 h 5204227"/>
              <a:gd name="connsiteX2" fmla="*/ 10858500 w 10858500"/>
              <a:gd name="connsiteY2" fmla="*/ 5204227 h 5204227"/>
              <a:gd name="connsiteX3" fmla="*/ 0 w 10858500"/>
              <a:gd name="connsiteY3" fmla="*/ 5204227 h 5204227"/>
              <a:gd name="connsiteX4" fmla="*/ 0 w 10858500"/>
              <a:gd name="connsiteY4" fmla="*/ 0 h 5204227"/>
              <a:gd name="connsiteX5" fmla="*/ 239714 w 10858500"/>
              <a:gd name="connsiteY5" fmla="*/ 1359635 h 5204227"/>
              <a:gd name="connsiteX6" fmla="*/ 239714 w 10858500"/>
              <a:gd name="connsiteY6" fmla="*/ 4572661 h 5204227"/>
              <a:gd name="connsiteX7" fmla="*/ 4371713 w 10858500"/>
              <a:gd name="connsiteY7" fmla="*/ 4572661 h 5204227"/>
              <a:gd name="connsiteX8" fmla="*/ 4371713 w 10858500"/>
              <a:gd name="connsiteY8" fmla="*/ 1359635 h 5204227"/>
              <a:gd name="connsiteX9" fmla="*/ 239714 w 10858500"/>
              <a:gd name="connsiteY9" fmla="*/ 1359635 h 520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8500" h="5204227">
                <a:moveTo>
                  <a:pt x="0" y="0"/>
                </a:moveTo>
                <a:lnTo>
                  <a:pt x="10858500" y="0"/>
                </a:lnTo>
                <a:lnTo>
                  <a:pt x="10858500" y="5204227"/>
                </a:lnTo>
                <a:lnTo>
                  <a:pt x="0" y="5204227"/>
                </a:lnTo>
                <a:lnTo>
                  <a:pt x="0" y="0"/>
                </a:lnTo>
                <a:close/>
                <a:moveTo>
                  <a:pt x="239714" y="1359635"/>
                </a:moveTo>
                <a:lnTo>
                  <a:pt x="239714" y="4572661"/>
                </a:lnTo>
                <a:lnTo>
                  <a:pt x="4371713" y="4572661"/>
                </a:lnTo>
                <a:lnTo>
                  <a:pt x="4371713" y="1359635"/>
                </a:lnTo>
                <a:lnTo>
                  <a:pt x="239714" y="1359635"/>
                </a:lnTo>
                <a:close/>
              </a:path>
            </a:pathLst>
          </a:custGeom>
        </p:spPr>
      </p:pic>
      <p:sp>
        <p:nvSpPr>
          <p:cNvPr id="30" name="Rectangle 29"/>
          <p:cNvSpPr/>
          <p:nvPr/>
        </p:nvSpPr>
        <p:spPr>
          <a:xfrm>
            <a:off x="1820198" y="1780664"/>
            <a:ext cx="2004060" cy="521970"/>
          </a:xfrm>
          <a:prstGeom prst="rect">
            <a:avLst/>
          </a:prstGeom>
        </p:spPr>
        <p:txBody>
          <a:bodyPr wrap="none">
            <a:spAutoFit/>
          </a:bodyPr>
          <a:lstStyle/>
          <a:p>
            <a:pPr algn="just"/>
            <a:r>
              <a:rPr lang="pt-BR" sz="2800" b="1" dirty="0">
                <a:latin typeface="Times New Roman" panose="02020603050405020304" pitchFamily="18" charset="0"/>
                <a:ea typeface="Calibri" panose="020F0502020204030204" pitchFamily="34" charset="0"/>
              </a:rPr>
              <a:t>Câu 2/Tr</a:t>
            </a:r>
            <a:r>
              <a:rPr lang="vi-VN" altLang="pt-BR" sz="2800" b="1" dirty="0">
                <a:latin typeface="Times New Roman" panose="02020603050405020304" pitchFamily="18" charset="0"/>
                <a:ea typeface="Calibri" panose="020F0502020204030204" pitchFamily="34" charset="0"/>
              </a:rPr>
              <a:t>47</a:t>
            </a:r>
            <a:r>
              <a:rPr lang="en-US"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0" name="Rectangle 9"/>
          <p:cNvSpPr/>
          <p:nvPr/>
        </p:nvSpPr>
        <p:spPr>
          <a:xfrm>
            <a:off x="1337310" y="3285490"/>
            <a:ext cx="4658995" cy="1789430"/>
          </a:xfrm>
          <a:prstGeom prst="rect">
            <a:avLst/>
          </a:prstGeom>
        </p:spPr>
        <p:txBody>
          <a:bodyPr wrap="square">
            <a:spAutoFit/>
          </a:bodyPr>
          <a:lstStyle/>
          <a:p>
            <a:pPr marR="65405">
              <a:lnSpc>
                <a:spcPct val="115000"/>
              </a:lnSpc>
              <a:spcBef>
                <a:spcPts val="410"/>
              </a:spcBef>
              <a:spcAft>
                <a:spcPts val="600"/>
              </a:spcAft>
              <a:tabLst>
                <a:tab pos="472440" algn="l"/>
              </a:tabLst>
            </a:pPr>
            <a:r>
              <a:rPr lang="en-US" sz="3200" dirty="0" err="1">
                <a:solidFill>
                  <a:srgbClr val="000000"/>
                </a:solidFill>
                <a:latin typeface="Times New Roman" panose="02020603050405020304" pitchFamily="18" charset="0"/>
                <a:ea typeface="Calibri" panose="020F0502020204030204" pitchFamily="34" charset="0"/>
              </a:rPr>
              <a:t>Viết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đoạn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văn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khoảng</a:t>
            </a:r>
            <a:r>
              <a:rPr lang="en-US" sz="3200" dirty="0">
                <a:solidFill>
                  <a:srgbClr val="000000"/>
                </a:solidFill>
                <a:latin typeface="Times New Roman" panose="02020603050405020304" pitchFamily="18" charset="0"/>
                <a:ea typeface="Calibri" panose="020F0502020204030204" pitchFamily="34" charset="0"/>
              </a:rPr>
              <a:t> 5-7 </a:t>
            </a:r>
            <a:r>
              <a:rPr lang="en-US" sz="3200" dirty="0" err="1">
                <a:solidFill>
                  <a:srgbClr val="000000"/>
                </a:solidFill>
                <a:latin typeface="Times New Roman" panose="02020603050405020304" pitchFamily="18" charset="0"/>
                <a:ea typeface="Calibri" panose="020F0502020204030204" pitchFamily="34" charset="0"/>
              </a:rPr>
              <a:t>câu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có</a:t>
            </a:r>
            <a:r>
              <a:rPr lang="en-US" sz="3200" dirty="0">
                <a:solidFill>
                  <a:srgbClr val="000000"/>
                </a:solidFill>
                <a:latin typeface="Times New Roman" panose="02020603050405020304" pitchFamily="18" charset="0"/>
                <a:ea typeface="Calibri" panose="020F0502020204030204" pitchFamily="34" charset="0"/>
              </a:rPr>
              <a:t> </a:t>
            </a:r>
            <a:r>
              <a:rPr lang="vi-VN" altLang="en-US" sz="3200" dirty="0" err="1">
                <a:solidFill>
                  <a:srgbClr val="000000"/>
                </a:solidFill>
                <a:latin typeface="Times New Roman" panose="02020603050405020304" pitchFamily="18" charset="0"/>
                <a:ea typeface="Calibri" panose="020F0502020204030204" pitchFamily="34" charset="0"/>
              </a:rPr>
              <a:t>sử dụng các biện pháp tu từ</a:t>
            </a:r>
            <a:r>
              <a:rPr lang="en-US" sz="3200" dirty="0">
                <a:solidFill>
                  <a:srgbClr val="000000"/>
                </a:solidFill>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p:txBody>
      </p:sp>
      <p:sp>
        <p:nvSpPr>
          <p:cNvPr id="2" name="Oval 1"/>
          <p:cNvSpPr/>
          <p:nvPr/>
        </p:nvSpPr>
        <p:spPr>
          <a:xfrm>
            <a:off x="660400" y="2439035"/>
            <a:ext cx="6048375" cy="395478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335138" y="951835"/>
            <a:ext cx="1150902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56648"/>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VÂN DỤNG</a:t>
            </a: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42556"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42" name="Picture 41"/>
          <p:cNvPicPr>
            <a:picLocks noChangeAspect="1"/>
          </p:cNvPicPr>
          <p:nvPr/>
        </p:nvPicPr>
        <p:blipFill>
          <a:blip r:embed="rId7"/>
          <a:srcRect l="54930" t="24825" r="41566" b="72527"/>
          <a:stretch>
            <a:fillRect/>
          </a:stretch>
        </p:blipFill>
        <p:spPr>
          <a:xfrm>
            <a:off x="3845610" y="3368601"/>
            <a:ext cx="216584" cy="95135"/>
          </a:xfrm>
          <a:custGeom>
            <a:avLst/>
            <a:gdLst>
              <a:gd name="connsiteX0" fmla="*/ 0 w 216584"/>
              <a:gd name="connsiteY0" fmla="*/ 0 h 95135"/>
              <a:gd name="connsiteX1" fmla="*/ 21248 w 216584"/>
              <a:gd name="connsiteY1" fmla="*/ 5576 h 95135"/>
              <a:gd name="connsiteX2" fmla="*/ 215715 w 216584"/>
              <a:gd name="connsiteY2" fmla="*/ 91535 h 95135"/>
              <a:gd name="connsiteX3" fmla="*/ 216584 w 216584"/>
              <a:gd name="connsiteY3" fmla="*/ 95135 h 95135"/>
              <a:gd name="connsiteX4" fmla="*/ 0 w 216584"/>
              <a:gd name="connsiteY4" fmla="*/ 0 h 9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4" h="95135">
                <a:moveTo>
                  <a:pt x="0" y="0"/>
                </a:moveTo>
                <a:lnTo>
                  <a:pt x="21248" y="5576"/>
                </a:lnTo>
                <a:lnTo>
                  <a:pt x="215715" y="91535"/>
                </a:lnTo>
                <a:lnTo>
                  <a:pt x="216584" y="95135"/>
                </a:lnTo>
                <a:lnTo>
                  <a:pt x="0" y="0"/>
                </a:lnTo>
                <a:close/>
              </a:path>
            </a:pathLst>
          </a:custGeom>
        </p:spPr>
      </p:pic>
      <p:pic>
        <p:nvPicPr>
          <p:cNvPr id="49" name="Picture 48"/>
          <p:cNvPicPr>
            <a:picLocks noChangeAspect="1"/>
          </p:cNvPicPr>
          <p:nvPr/>
        </p:nvPicPr>
        <p:blipFill>
          <a:blip r:embed="rId7"/>
          <a:srcRect l="55" t="84054" r="13637" b="-6303"/>
          <a:stretch>
            <a:fillRect/>
          </a:stretch>
        </p:blipFill>
        <p:spPr>
          <a:xfrm>
            <a:off x="660399" y="5715660"/>
            <a:ext cx="5335272" cy="799208"/>
          </a:xfrm>
          <a:custGeom>
            <a:avLst/>
            <a:gdLst>
              <a:gd name="connsiteX0" fmla="*/ 0 w 5335272"/>
              <a:gd name="connsiteY0" fmla="*/ 0 h 799208"/>
              <a:gd name="connsiteX1" fmla="*/ 477572 w 5335272"/>
              <a:gd name="connsiteY1" fmla="*/ 0 h 799208"/>
              <a:gd name="connsiteX2" fmla="*/ 477572 w 5335272"/>
              <a:gd name="connsiteY2" fmla="*/ 572799 h 799208"/>
              <a:gd name="connsiteX3" fmla="*/ 4492359 w 5335272"/>
              <a:gd name="connsiteY3" fmla="*/ 572799 h 799208"/>
              <a:gd name="connsiteX4" fmla="*/ 4492359 w 5335272"/>
              <a:gd name="connsiteY4" fmla="*/ 0 h 799208"/>
              <a:gd name="connsiteX5" fmla="*/ 5335272 w 5335272"/>
              <a:gd name="connsiteY5" fmla="*/ 0 h 799208"/>
              <a:gd name="connsiteX6" fmla="*/ 5335272 w 5335272"/>
              <a:gd name="connsiteY6" fmla="*/ 799208 h 799208"/>
              <a:gd name="connsiteX7" fmla="*/ 0 w 5335272"/>
              <a:gd name="connsiteY7" fmla="*/ 799208 h 799208"/>
              <a:gd name="connsiteX8" fmla="*/ 0 w 5335272"/>
              <a:gd name="connsiteY8" fmla="*/ 0 h 7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2" h="799208">
                <a:moveTo>
                  <a:pt x="0" y="0"/>
                </a:moveTo>
                <a:lnTo>
                  <a:pt x="477572" y="0"/>
                </a:lnTo>
                <a:lnTo>
                  <a:pt x="477572" y="572799"/>
                </a:lnTo>
                <a:lnTo>
                  <a:pt x="4492359" y="572799"/>
                </a:lnTo>
                <a:lnTo>
                  <a:pt x="4492359" y="0"/>
                </a:lnTo>
                <a:lnTo>
                  <a:pt x="5335272" y="0"/>
                </a:lnTo>
                <a:lnTo>
                  <a:pt x="5335272" y="799208"/>
                </a:lnTo>
                <a:lnTo>
                  <a:pt x="0" y="799208"/>
                </a:lnTo>
                <a:lnTo>
                  <a:pt x="0" y="0"/>
                </a:lnTo>
                <a:close/>
              </a:path>
            </a:pathLst>
          </a:custGeom>
        </p:spPr>
      </p:pic>
      <p:pic>
        <p:nvPicPr>
          <p:cNvPr id="32" name="Picture 31"/>
          <p:cNvPicPr>
            <a:picLocks noChangeAspect="1"/>
          </p:cNvPicPr>
          <p:nvPr/>
        </p:nvPicPr>
        <p:blipFill>
          <a:blip r:embed="rId7"/>
          <a:srcRect l="78110" t="42253" r="20339" b="56481"/>
          <a:stretch>
            <a:fillRect/>
          </a:stretch>
        </p:blipFill>
        <p:spPr>
          <a:xfrm>
            <a:off x="6162045" y="3912150"/>
            <a:ext cx="95880" cy="45488"/>
          </a:xfrm>
          <a:custGeom>
            <a:avLst/>
            <a:gdLst>
              <a:gd name="connsiteX0" fmla="*/ 37153 w 95880"/>
              <a:gd name="connsiteY0" fmla="*/ 219 h 45488"/>
              <a:gd name="connsiteX1" fmla="*/ 95880 w 95880"/>
              <a:gd name="connsiteY1" fmla="*/ 45488 h 45488"/>
              <a:gd name="connsiteX2" fmla="*/ 0 w 95880"/>
              <a:gd name="connsiteY2" fmla="*/ 3373 h 45488"/>
              <a:gd name="connsiteX3" fmla="*/ 18067 w 95880"/>
              <a:gd name="connsiteY3" fmla="*/ 1104 h 45488"/>
              <a:gd name="connsiteX4" fmla="*/ 37153 w 95880"/>
              <a:gd name="connsiteY4" fmla="*/ 219 h 4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0" h="45488">
                <a:moveTo>
                  <a:pt x="37153" y="219"/>
                </a:moveTo>
                <a:cubicBezTo>
                  <a:pt x="53045" y="1793"/>
                  <a:pt x="62670" y="12276"/>
                  <a:pt x="95880" y="45488"/>
                </a:cubicBezTo>
                <a:lnTo>
                  <a:pt x="0" y="3373"/>
                </a:lnTo>
                <a:lnTo>
                  <a:pt x="18067" y="1104"/>
                </a:lnTo>
                <a:cubicBezTo>
                  <a:pt x="25863" y="161"/>
                  <a:pt x="31856" y="-305"/>
                  <a:pt x="37153" y="219"/>
                </a:cubicBezTo>
                <a:close/>
              </a:path>
            </a:pathLst>
          </a:custGeom>
        </p:spPr>
      </p:pic>
      <p:pic>
        <p:nvPicPr>
          <p:cNvPr id="35" name="Picture 34"/>
          <p:cNvPicPr>
            <a:picLocks noChangeAspect="1"/>
          </p:cNvPicPr>
          <p:nvPr/>
        </p:nvPicPr>
        <p:blipFill>
          <a:blip r:embed="rId8"/>
          <a:srcRect l="14101" t="-586" r="78825" b="100000"/>
          <a:stretch>
            <a:fillRect/>
          </a:stretch>
        </p:blipFill>
        <p:spPr>
          <a:xfrm>
            <a:off x="3907598" y="1814851"/>
            <a:ext cx="431222" cy="18711"/>
          </a:xfrm>
          <a:custGeom>
            <a:avLst/>
            <a:gdLst>
              <a:gd name="connsiteX0" fmla="*/ 215611 w 431222"/>
              <a:gd name="connsiteY0" fmla="*/ 0 h 18711"/>
              <a:gd name="connsiteX1" fmla="*/ 331477 w 431222"/>
              <a:gd name="connsiteY1" fmla="*/ 5195 h 18711"/>
              <a:gd name="connsiteX2" fmla="*/ 431222 w 431222"/>
              <a:gd name="connsiteY2" fmla="*/ 18711 h 18711"/>
              <a:gd name="connsiteX3" fmla="*/ 0 w 431222"/>
              <a:gd name="connsiteY3" fmla="*/ 18711 h 18711"/>
              <a:gd name="connsiteX4" fmla="*/ 99745 w 431222"/>
              <a:gd name="connsiteY4" fmla="*/ 5195 h 18711"/>
              <a:gd name="connsiteX5" fmla="*/ 215611 w 431222"/>
              <a:gd name="connsiteY5" fmla="*/ 0 h 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22" h="18711">
                <a:moveTo>
                  <a:pt x="215611" y="0"/>
                </a:moveTo>
                <a:cubicBezTo>
                  <a:pt x="254728" y="0"/>
                  <a:pt x="293381" y="1760"/>
                  <a:pt x="331477" y="5195"/>
                </a:cubicBezTo>
                <a:lnTo>
                  <a:pt x="431222" y="18711"/>
                </a:lnTo>
                <a:lnTo>
                  <a:pt x="0" y="18711"/>
                </a:lnTo>
                <a:lnTo>
                  <a:pt x="99745" y="5195"/>
                </a:lnTo>
                <a:cubicBezTo>
                  <a:pt x="137841" y="1760"/>
                  <a:pt x="176495" y="0"/>
                  <a:pt x="215611" y="0"/>
                </a:cubicBezTo>
                <a:close/>
              </a:path>
            </a:pathLst>
          </a:custGeom>
        </p:spPr>
      </p:pic>
      <p:pic>
        <p:nvPicPr>
          <p:cNvPr id="46" name="Picture 45"/>
          <p:cNvPicPr>
            <a:picLocks noChangeAspect="1"/>
          </p:cNvPicPr>
          <p:nvPr/>
        </p:nvPicPr>
        <p:blipFill>
          <a:blip r:embed="rId9"/>
          <a:srcRect l="62251" t="89810" r="37361" b="10078"/>
          <a:stretch>
            <a:fillRect/>
          </a:stretch>
        </p:blipFill>
        <p:spPr>
          <a:xfrm>
            <a:off x="8572088" y="5933402"/>
            <a:ext cx="26111" cy="5641"/>
          </a:xfrm>
          <a:custGeom>
            <a:avLst/>
            <a:gdLst>
              <a:gd name="connsiteX0" fmla="*/ 26111 w 26111"/>
              <a:gd name="connsiteY0" fmla="*/ 0 h 5641"/>
              <a:gd name="connsiteX1" fmla="*/ 17181 w 26111"/>
              <a:gd name="connsiteY1" fmla="*/ 2116 h 5641"/>
              <a:gd name="connsiteX2" fmla="*/ 17560 w 26111"/>
              <a:gd name="connsiteY2" fmla="*/ 1782 h 5641"/>
              <a:gd name="connsiteX3" fmla="*/ 26111 w 26111"/>
              <a:gd name="connsiteY3" fmla="*/ 0 h 5641"/>
            </a:gdLst>
            <a:ahLst/>
            <a:cxnLst>
              <a:cxn ang="0">
                <a:pos x="connsiteX0" y="connsiteY0"/>
              </a:cxn>
              <a:cxn ang="0">
                <a:pos x="connsiteX1" y="connsiteY1"/>
              </a:cxn>
              <a:cxn ang="0">
                <a:pos x="connsiteX2" y="connsiteY2"/>
              </a:cxn>
              <a:cxn ang="0">
                <a:pos x="connsiteX3" y="connsiteY3"/>
              </a:cxn>
            </a:cxnLst>
            <a:rect l="l" t="t" r="r" b="b"/>
            <a:pathLst>
              <a:path w="26111" h="5641">
                <a:moveTo>
                  <a:pt x="26111" y="0"/>
                </a:moveTo>
                <a:lnTo>
                  <a:pt x="17181" y="2116"/>
                </a:lnTo>
                <a:cubicBezTo>
                  <a:pt x="162" y="5832"/>
                  <a:pt x="-11110" y="7841"/>
                  <a:pt x="17560" y="1782"/>
                </a:cubicBezTo>
                <a:lnTo>
                  <a:pt x="26111" y="0"/>
                </a:lnTo>
                <a:close/>
              </a:path>
            </a:pathLst>
          </a:custGeom>
        </p:spPr>
      </p:pic>
      <p:pic>
        <p:nvPicPr>
          <p:cNvPr id="44" name="Picture 43"/>
          <p:cNvPicPr>
            <a:picLocks noChangeAspect="1"/>
          </p:cNvPicPr>
          <p:nvPr/>
        </p:nvPicPr>
        <p:blipFill>
          <a:blip r:embed="rId9"/>
          <a:srcRect l="9721" t="13069" r="90258" b="86820"/>
          <a:stretch>
            <a:fillRect/>
          </a:stretch>
        </p:blipFill>
        <p:spPr>
          <a:xfrm>
            <a:off x="5032112" y="2054761"/>
            <a:ext cx="1435" cy="5619"/>
          </a:xfrm>
          <a:custGeom>
            <a:avLst/>
            <a:gdLst>
              <a:gd name="connsiteX0" fmla="*/ 1433 w 1435"/>
              <a:gd name="connsiteY0" fmla="*/ 13 h 5619"/>
              <a:gd name="connsiteX1" fmla="*/ 0 w 1435"/>
              <a:gd name="connsiteY1" fmla="*/ 5619 h 5619"/>
              <a:gd name="connsiteX2" fmla="*/ 577 w 1435"/>
              <a:gd name="connsiteY2" fmla="*/ 3341 h 5619"/>
              <a:gd name="connsiteX3" fmla="*/ 1433 w 1435"/>
              <a:gd name="connsiteY3" fmla="*/ 13 h 5619"/>
            </a:gdLst>
            <a:ahLst/>
            <a:cxnLst>
              <a:cxn ang="0">
                <a:pos x="connsiteX0" y="connsiteY0"/>
              </a:cxn>
              <a:cxn ang="0">
                <a:pos x="connsiteX1" y="connsiteY1"/>
              </a:cxn>
              <a:cxn ang="0">
                <a:pos x="connsiteX2" y="connsiteY2"/>
              </a:cxn>
              <a:cxn ang="0">
                <a:pos x="connsiteX3" y="connsiteY3"/>
              </a:cxn>
            </a:cxnLst>
            <a:rect l="l" t="t" r="r" b="b"/>
            <a:pathLst>
              <a:path w="1435" h="5619">
                <a:moveTo>
                  <a:pt x="1433" y="13"/>
                </a:moveTo>
                <a:lnTo>
                  <a:pt x="0" y="5619"/>
                </a:lnTo>
                <a:lnTo>
                  <a:pt x="577" y="3341"/>
                </a:lnTo>
                <a:cubicBezTo>
                  <a:pt x="1206" y="872"/>
                  <a:pt x="1465" y="-128"/>
                  <a:pt x="1433" y="13"/>
                </a:cubicBezTo>
                <a:close/>
              </a:path>
            </a:pathLst>
          </a:custGeom>
        </p:spPr>
      </p:pic>
      <p:pic>
        <p:nvPicPr>
          <p:cNvPr id="43" name="Picture 42"/>
          <p:cNvPicPr>
            <a:picLocks noChangeAspect="1"/>
          </p:cNvPicPr>
          <p:nvPr/>
        </p:nvPicPr>
        <p:blipFill>
          <a:blip r:embed="rId9"/>
          <a:srcRect l="47966" t="34736" r="52007" b="65214"/>
          <a:stretch>
            <a:fillRect/>
          </a:stretch>
        </p:blipFill>
        <p:spPr>
          <a:xfrm>
            <a:off x="7609444" y="3149858"/>
            <a:ext cx="1826" cy="2519"/>
          </a:xfrm>
          <a:custGeom>
            <a:avLst/>
            <a:gdLst>
              <a:gd name="connsiteX0" fmla="*/ 417 w 1826"/>
              <a:gd name="connsiteY0" fmla="*/ 633 h 2519"/>
              <a:gd name="connsiteX1" fmla="*/ 1442 w 1826"/>
              <a:gd name="connsiteY1" fmla="*/ 1964 h 2519"/>
              <a:gd name="connsiteX2" fmla="*/ 1826 w 1826"/>
              <a:gd name="connsiteY2" fmla="*/ 2519 h 2519"/>
              <a:gd name="connsiteX3" fmla="*/ 417 w 1826"/>
              <a:gd name="connsiteY3" fmla="*/ 633 h 2519"/>
            </a:gdLst>
            <a:ahLst/>
            <a:cxnLst>
              <a:cxn ang="0">
                <a:pos x="connsiteX0" y="connsiteY0"/>
              </a:cxn>
              <a:cxn ang="0">
                <a:pos x="connsiteX1" y="connsiteY1"/>
              </a:cxn>
              <a:cxn ang="0">
                <a:pos x="connsiteX2" y="connsiteY2"/>
              </a:cxn>
              <a:cxn ang="0">
                <a:pos x="connsiteX3" y="connsiteY3"/>
              </a:cxn>
            </a:cxnLst>
            <a:rect l="l" t="t" r="r" b="b"/>
            <a:pathLst>
              <a:path w="1826" h="2519">
                <a:moveTo>
                  <a:pt x="417" y="633"/>
                </a:moveTo>
                <a:cubicBezTo>
                  <a:pt x="-298" y="-396"/>
                  <a:pt x="-175" y="-312"/>
                  <a:pt x="1442" y="1964"/>
                </a:cubicBezTo>
                <a:lnTo>
                  <a:pt x="1826" y="2519"/>
                </a:lnTo>
                <a:lnTo>
                  <a:pt x="417" y="633"/>
                </a:lnTo>
                <a:close/>
              </a:path>
            </a:pathLst>
          </a:custGeom>
        </p:spPr>
      </p:pic>
      <p:pic>
        <p:nvPicPr>
          <p:cNvPr id="45" name="Picture 44"/>
          <p:cNvPicPr>
            <a:picLocks noChangeAspect="1"/>
          </p:cNvPicPr>
          <p:nvPr/>
        </p:nvPicPr>
        <p:blipFill>
          <a:blip r:embed="rId10"/>
          <a:srcRect l="9048" t="41099" r="90684" b="45917"/>
          <a:stretch>
            <a:fillRect/>
          </a:stretch>
        </p:blipFill>
        <p:spPr>
          <a:xfrm>
            <a:off x="6544124" y="3460562"/>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pic>
        <p:nvPicPr>
          <p:cNvPr id="41" name="Picture 40"/>
          <p:cNvPicPr>
            <a:picLocks noChangeAspect="1"/>
          </p:cNvPicPr>
          <p:nvPr/>
        </p:nvPicPr>
        <p:blipFill>
          <a:blip r:embed="rId10"/>
          <a:srcRect l="9048" t="67201" r="90684" b="19815"/>
          <a:stretch>
            <a:fillRect/>
          </a:stretch>
        </p:blipFill>
        <p:spPr>
          <a:xfrm>
            <a:off x="6544124" y="5007556"/>
            <a:ext cx="16563" cy="769504"/>
          </a:xfrm>
          <a:custGeom>
            <a:avLst/>
            <a:gdLst>
              <a:gd name="connsiteX0" fmla="*/ 0 w 16563"/>
              <a:gd name="connsiteY0" fmla="*/ 0 h 769504"/>
              <a:gd name="connsiteX1" fmla="*/ 16563 w 16563"/>
              <a:gd name="connsiteY1" fmla="*/ 0 h 769504"/>
              <a:gd name="connsiteX2" fmla="*/ 16563 w 16563"/>
              <a:gd name="connsiteY2" fmla="*/ 769504 h 769504"/>
              <a:gd name="connsiteX3" fmla="*/ 0 w 16563"/>
              <a:gd name="connsiteY3" fmla="*/ 769504 h 769504"/>
              <a:gd name="connsiteX4" fmla="*/ 0 w 16563"/>
              <a:gd name="connsiteY4" fmla="*/ 0 h 76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 h="769504">
                <a:moveTo>
                  <a:pt x="0" y="0"/>
                </a:moveTo>
                <a:lnTo>
                  <a:pt x="16563" y="0"/>
                </a:lnTo>
                <a:lnTo>
                  <a:pt x="16563" y="769504"/>
                </a:lnTo>
                <a:lnTo>
                  <a:pt x="0" y="769504"/>
                </a:lnTo>
                <a:lnTo>
                  <a:pt x="0" y="0"/>
                </a:lnTo>
                <a:close/>
              </a:path>
            </a:pathLst>
          </a:custGeom>
        </p:spPr>
      </p:pic>
      <p:sp>
        <p:nvSpPr>
          <p:cNvPr id="2" name="Rectangle 1"/>
          <p:cNvSpPr/>
          <p:nvPr/>
        </p:nvSpPr>
        <p:spPr>
          <a:xfrm>
            <a:off x="611451" y="1963688"/>
            <a:ext cx="10858500" cy="3107690"/>
          </a:xfrm>
          <a:prstGeom prst="rect">
            <a:avLst/>
          </a:prstGeom>
        </p:spPr>
        <p:txBody>
          <a:bodyPr>
            <a:spAutoFit/>
          </a:bodyPr>
          <a:lstStyle/>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Nội</a:t>
            </a:r>
            <a:r>
              <a:rPr lang="en-US" sz="2800" dirty="0">
                <a:solidFill>
                  <a:srgbClr val="000000"/>
                </a:solidFill>
                <a:latin typeface="Times New Roman" panose="02020603050405020304" pitchFamily="18" charset="0"/>
                <a:ea typeface="Calibri" panose="020F0502020204030204" pitchFamily="34" charset="0"/>
              </a:rPr>
              <a:t> dung </a:t>
            </a:r>
            <a:r>
              <a:rPr lang="en-US" sz="2800" dirty="0" err="1">
                <a:solidFill>
                  <a:srgbClr val="000000"/>
                </a:solidFill>
                <a:latin typeface="Times New Roman" panose="02020603050405020304" pitchFamily="18" charset="0"/>
                <a:ea typeface="Calibri" panose="020F0502020204030204" pitchFamily="34" charset="0"/>
              </a:rPr>
              <a:t>đoạn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văn</a:t>
            </a:r>
            <a:endParaRPr lang="en-US" sz="2800" dirty="0">
              <a:latin typeface="Times New Roman" panose="02020603050405020304" pitchFamily="18" charset="0"/>
              <a:ea typeface="Calibri" panose="020F0502020204030204" pitchFamily="34" charset="0"/>
            </a:endParaRPr>
          </a:p>
          <a:p>
            <a:pPr algn="just"/>
            <a:r>
              <a:rPr lang="en-US" sz="2800" b="1" dirty="0">
                <a:solidFill>
                  <a:srgbClr val="000000"/>
                </a:solidFill>
                <a:latin typeface="Times New Roman" panose="02020603050405020304" pitchFamily="18" charset="0"/>
                <a:ea typeface="Calibri" panose="020F0502020204030204" pitchFamily="34" charset="0"/>
              </a:rPr>
              <a:t>+  VD :</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Sau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học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xong</a:t>
            </a:r>
            <a:r>
              <a:rPr lang="en-US" sz="2800" dirty="0">
                <a:solidFill>
                  <a:srgbClr val="000000"/>
                </a:solidFill>
                <a:latin typeface="Times New Roman" panose="02020603050405020304" pitchFamily="18" charset="0"/>
                <a:ea typeface="Calibri" panose="020F0502020204030204" pitchFamily="34" charset="0"/>
              </a:rPr>
              <a:t> VB </a:t>
            </a:r>
            <a:r>
              <a:rPr lang="vi-VN" altLang="en-US" sz="2800" dirty="0" err="1">
                <a:solidFill>
                  <a:srgbClr val="000000"/>
                </a:solidFill>
                <a:latin typeface="Times New Roman" panose="02020603050405020304" pitchFamily="18" charset="0"/>
                <a:ea typeface="Calibri" panose="020F0502020204030204" pitchFamily="34" charset="0"/>
              </a:rPr>
              <a:t>Gặp lá cơm nếp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theo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em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vì</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sao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chúng</a:t>
            </a:r>
            <a:r>
              <a:rPr lang="en-US" sz="2800" dirty="0">
                <a:solidFill>
                  <a:srgbClr val="000000"/>
                </a:solidFill>
                <a:latin typeface="Times New Roman" panose="02020603050405020304" pitchFamily="18" charset="0"/>
                <a:ea typeface="Calibri" panose="020F0502020204030204" pitchFamily="34" charset="0"/>
              </a:rPr>
              <a:t> ta </a:t>
            </a:r>
            <a:r>
              <a:rPr lang="vi-VN" altLang="en-US" sz="2800" dirty="0">
                <a:solidFill>
                  <a:srgbClr val="000000"/>
                </a:solidFill>
                <a:latin typeface="Times New Roman" panose="02020603050405020304" pitchFamily="18" charset="0"/>
                <a:ea typeface="Calibri" panose="020F0502020204030204" pitchFamily="34" charset="0"/>
              </a:rPr>
              <a:t>cần phải có tình yêu thương con người, cuốc sống.</a:t>
            </a:r>
          </a:p>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loại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nghị</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luận</a:t>
            </a:r>
            <a:r>
              <a:rPr lang="en-US" sz="2800" dirty="0">
                <a:solidFill>
                  <a:srgbClr val="000000"/>
                </a:solidFill>
                <a:latin typeface="Times New Roman" panose="02020603050405020304" pitchFamily="18" charset="0"/>
                <a:ea typeface="Calibri" panose="020F0502020204030204" pitchFamily="34" charset="0"/>
              </a:rPr>
              <a:t>. Hs </a:t>
            </a:r>
            <a:r>
              <a:rPr lang="en-US" sz="2800" dirty="0" err="1">
                <a:solidFill>
                  <a:srgbClr val="000000"/>
                </a:solidFill>
                <a:latin typeface="Times New Roman" panose="02020603050405020304" pitchFamily="18" charset="0"/>
                <a:ea typeface="Calibri" panose="020F0502020204030204" pitchFamily="34" charset="0"/>
              </a:rPr>
              <a:t>lí</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giải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được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vai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trò</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vi-VN" altLang="en-US" sz="2800" dirty="0" err="1">
                <a:solidFill>
                  <a:srgbClr val="000000"/>
                </a:solidFill>
                <a:latin typeface="Times New Roman" panose="02020603050405020304" pitchFamily="18" charset="0"/>
                <a:ea typeface="Calibri" panose="020F0502020204030204" pitchFamily="34" charset="0"/>
              </a:rPr>
              <a:t>tình yêu thương con người, cuộc sống. </a:t>
            </a:r>
            <a:r>
              <a:rPr lang="en-US" sz="2800" dirty="0" err="1">
                <a:solidFill>
                  <a:srgbClr val="000000"/>
                </a:solidFill>
                <a:latin typeface="Times New Roman" panose="02020603050405020304" pitchFamily="18" charset="0"/>
                <a:ea typeface="Calibri" panose="020F0502020204030204" pitchFamily="34" charset="0"/>
              </a:rPr>
              <a:t>Từ</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đó</a:t>
            </a:r>
            <a:r>
              <a:rPr lang="en-US" sz="2800" dirty="0">
                <a:solidFill>
                  <a:srgbClr val="000000"/>
                </a:solidFill>
                <a:latin typeface="Times New Roman" panose="02020603050405020304" pitchFamily="18" charset="0"/>
                <a:ea typeface="Calibri" panose="020F0502020204030204" pitchFamily="34" charset="0"/>
              </a:rPr>
              <a:t>, con </a:t>
            </a:r>
            <a:r>
              <a:rPr lang="en-US" sz="2800" dirty="0" err="1">
                <a:solidFill>
                  <a:srgbClr val="000000"/>
                </a:solidFill>
                <a:latin typeface="Times New Roman" panose="02020603050405020304" pitchFamily="18" charset="0"/>
                <a:ea typeface="Calibri" panose="020F0502020204030204" pitchFamily="34" charset="0"/>
              </a:rPr>
              <a:t>người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phải</a:t>
            </a:r>
            <a:r>
              <a:rPr lang="en-US" sz="2800" dirty="0">
                <a:solidFill>
                  <a:srgbClr val="000000"/>
                </a:solidFill>
                <a:latin typeface="Times New Roman" panose="02020603050405020304" pitchFamily="18" charset="0"/>
                <a:ea typeface="Calibri" panose="020F0502020204030204" pitchFamily="34" charset="0"/>
              </a:rPr>
              <a:t> </a:t>
            </a:r>
            <a:r>
              <a:rPr lang="vi-VN" altLang="en-US" sz="2800" dirty="0">
                <a:solidFill>
                  <a:srgbClr val="000000"/>
                </a:solidFill>
                <a:latin typeface="Times New Roman" panose="02020603050405020304" pitchFamily="18" charset="0"/>
                <a:ea typeface="Calibri" panose="020F0502020204030204" pitchFamily="34" charset="0"/>
              </a:rPr>
              <a:t>gìn giữ và phát huy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vì</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điều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chính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a:t>
            </a:r>
            <a:r>
              <a:rPr lang="en-US" sz="2800" dirty="0">
                <a:solidFill>
                  <a:srgbClr val="000000"/>
                </a:solidFill>
                <a:latin typeface="Times New Roman" panose="02020603050405020304" pitchFamily="18" charset="0"/>
                <a:ea typeface="Calibri" panose="020F0502020204030204" pitchFamily="34" charset="0"/>
              </a:rPr>
              <a:t> </a:t>
            </a:r>
            <a:r>
              <a:rPr lang="vi-VN" altLang="en-US" sz="2800" dirty="0">
                <a:solidFill>
                  <a:srgbClr val="000000"/>
                </a:solidFill>
                <a:latin typeface="Times New Roman" panose="02020603050405020304" pitchFamily="18" charset="0"/>
                <a:ea typeface="Calibri" panose="020F0502020204030204" pitchFamily="34" charset="0"/>
              </a:rPr>
              <a:t>nhân cách và cách sống của chính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mình</a:t>
            </a:r>
            <a:r>
              <a:rPr lang="en-US" sz="2800" dirty="0">
                <a:solidFill>
                  <a:srgbClr val="000000"/>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a:spcAft>
                <a:spcPts val="0"/>
              </a:spcAft>
            </a:pPr>
            <a:r>
              <a:rPr lang="vi-VN" sz="2800" dirty="0">
                <a:latin typeface="Times New Roman" panose="02020603050405020304" pitchFamily="18" charset="0"/>
                <a:ea typeface="Calibri" panose="020F0502020204030204" pitchFamily="34" charset="0"/>
              </a:rPr>
              <a:t>* Hình thức đoạn văn</a:t>
            </a:r>
            <a:r>
              <a:rPr lang="en-US" sz="2800" dirty="0">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5-7 câu</a:t>
            </a:r>
            <a:r>
              <a:rPr lang="en-US" sz="2800" dirty="0">
                <a:solidFill>
                  <a:srgbClr val="000000"/>
                </a:solidFill>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có dùng các biện pháp tu từ.</a:t>
            </a:r>
            <a:endParaRPr lang="en-US" sz="2800" dirty="0">
              <a:effectLst/>
              <a:latin typeface="Times New Roman" panose="02020603050405020304" pitchFamily="18" charset="0"/>
              <a:ea typeface="Calibri" panose="020F0502020204030204" pitchFamily="34" charset="0"/>
            </a:endParaRPr>
          </a:p>
        </p:txBody>
      </p:sp>
      <p:sp>
        <p:nvSpPr>
          <p:cNvPr id="3" name="Rectangle 2"/>
          <p:cNvSpPr/>
          <p:nvPr/>
        </p:nvSpPr>
        <p:spPr>
          <a:xfrm>
            <a:off x="660399" y="1443962"/>
            <a:ext cx="4102277" cy="523220"/>
          </a:xfrm>
          <a:prstGeom prst="rect">
            <a:avLst/>
          </a:prstGeom>
        </p:spPr>
        <p:txBody>
          <a:bodyPr wrap="none">
            <a:spAutoFit/>
          </a:bodyPr>
          <a:lstStyle/>
          <a:p>
            <a:pPr algn="just"/>
            <a:r>
              <a:rPr lang="pt-BR" sz="2800" b="1" dirty="0">
                <a:latin typeface="Times New Roman" panose="02020603050405020304" pitchFamily="18" charset="0"/>
                <a:ea typeface="Calibri" panose="020F0502020204030204" pitchFamily="34" charset="0"/>
              </a:rPr>
              <a:t>Câu 2/Tr13 </a:t>
            </a:r>
            <a:r>
              <a:rPr lang="en-US" sz="2800" dirty="0" err="1">
                <a:latin typeface="Times New Roman" panose="02020603050405020304" pitchFamily="18" charset="0"/>
                <a:ea typeface="Calibri" panose="020F0502020204030204" pitchFamily="34" charset="0"/>
              </a:rPr>
              <a:t>Viết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đoạn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văn</a:t>
            </a:r>
            <a:r>
              <a:rPr lang="en-US"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3200" b="1" i="0" u="none" strike="noStrike" kern="1200" cap="none" spc="0" normalizeH="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3" name="TextBox 22"/>
          <p:cNvSpPr txBox="1"/>
          <p:nvPr/>
        </p:nvSpPr>
        <p:spPr>
          <a:xfrm>
            <a:off x="4583323" y="701119"/>
            <a:ext cx="318067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Nhắc</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lại</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lí</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thuyết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5" name="Flowchart: Alternate Process 24"/>
          <p:cNvSpPr/>
          <p:nvPr/>
        </p:nvSpPr>
        <p:spPr>
          <a:xfrm>
            <a:off x="954172" y="2123413"/>
            <a:ext cx="2789326" cy="529420"/>
          </a:xfrm>
          <a:prstGeom prst="flowChartAlternateProcess">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cặp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đôi</a:t>
            </a:r>
            <a:endParaRPr lang="en-US" sz="2400" b="1" dirty="0">
              <a:latin typeface="Times New Roman" panose="02020603050405020304" pitchFamily="18" charset="0"/>
              <a:cs typeface="Times New Roman" panose="02020603050405020304" pitchFamily="18" charset="0"/>
            </a:endParaRPr>
          </a:p>
        </p:txBody>
      </p:sp>
      <p:sp>
        <p:nvSpPr>
          <p:cNvPr id="26" name="Rectangle 25"/>
          <p:cNvSpPr/>
          <p:nvPr/>
        </p:nvSpPr>
        <p:spPr>
          <a:xfrm>
            <a:off x="411416" y="1207766"/>
            <a:ext cx="6096000" cy="953135"/>
          </a:xfrm>
          <a:prstGeom prst="rect">
            <a:avLst/>
          </a:prstGeom>
        </p:spPr>
        <p:txBody>
          <a:bodyPr>
            <a:spAutoFit/>
          </a:bodyPr>
          <a:lstStyle/>
          <a:p>
            <a:pPr algn="just"/>
            <a:r>
              <a:rPr lang="en-US" sz="2800" b="1" dirty="0">
                <a:solidFill>
                  <a:srgbClr val="000000"/>
                </a:solidFill>
                <a:latin typeface="Times New Roman" panose="02020603050405020304" pitchFamily="18" charset="0"/>
                <a:ea typeface="Calibri" panose="020F0502020204030204" pitchFamily="34" charset="0"/>
              </a:rPr>
              <a:t>I. </a:t>
            </a:r>
            <a:r>
              <a:rPr lang="en-US" sz="2800" b="1" dirty="0" err="1">
                <a:solidFill>
                  <a:srgbClr val="000000"/>
                </a:solidFill>
                <a:latin typeface="Times New Roman" panose="02020603050405020304" pitchFamily="18" charset="0"/>
                <a:ea typeface="Calibri" panose="020F0502020204030204" pitchFamily="34" charset="0"/>
              </a:rPr>
              <a:t>Nhắc</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lại</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lí</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thuyết</a:t>
            </a:r>
            <a:endParaRPr lang="en-US" sz="2800" dirty="0">
              <a:latin typeface="Times New Roman" panose="02020603050405020304" pitchFamily="18" charset="0"/>
              <a:ea typeface="Calibri" panose="020F0502020204030204" pitchFamily="34" charset="0"/>
            </a:endParaRPr>
          </a:p>
          <a:p>
            <a:pPr algn="just"/>
            <a:r>
              <a:rPr lang="en-US" sz="2800" b="1" dirty="0">
                <a:solidFill>
                  <a:srgbClr val="000000"/>
                </a:solidFill>
                <a:latin typeface="Times New Roman" panose="02020603050405020304" pitchFamily="18" charset="0"/>
                <a:ea typeface="Calibri" panose="020F0502020204030204" pitchFamily="34" charset="0"/>
              </a:rPr>
              <a:t>1. </a:t>
            </a:r>
            <a:r>
              <a:rPr lang="vi-VN" altLang="en-US" sz="2800" b="1" dirty="0" err="1">
                <a:solidFill>
                  <a:srgbClr val="000000"/>
                </a:solidFill>
                <a:latin typeface="Times New Roman" panose="02020603050405020304" pitchFamily="18" charset="0"/>
                <a:ea typeface="Calibri" panose="020F0502020204030204" pitchFamily="34" charset="0"/>
              </a:rPr>
              <a:t>Nói giảm, nói tránh</a:t>
            </a:r>
            <a:r>
              <a:rPr lang="en-US" sz="2800" b="1" dirty="0">
                <a:solidFill>
                  <a:srgbClr val="000000"/>
                </a:solidFill>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2" name="Rectangle 11"/>
          <p:cNvSpPr/>
          <p:nvPr/>
        </p:nvSpPr>
        <p:spPr>
          <a:xfrm>
            <a:off x="4634316" y="1687989"/>
            <a:ext cx="6316684" cy="1383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spcAft>
                <a:spcPts val="750"/>
              </a:spcAft>
            </a:pPr>
            <a:r>
              <a:rPr lang="en-US" sz="2800" dirty="0">
                <a:latin typeface="Times New Roman" panose="02020603050405020304" pitchFamily="18" charset="0"/>
                <a:ea typeface="Calibri" panose="020F0502020204030204" pitchFamily="34" charset="0"/>
              </a:rPr>
              <a:t>. (1) Kể tên các từ nói giảm nói tránh mà em biết?. Lấy ví dụ từ nói giảm nói tránh trong văn bản Đồng dao mùa xuân?</a:t>
            </a:r>
          </a:p>
        </p:txBody>
      </p:sp>
      <p:pic>
        <p:nvPicPr>
          <p:cNvPr id="13" name="Picture 12"/>
          <p:cNvPicPr>
            <a:picLocks noChangeAspect="1"/>
          </p:cNvPicPr>
          <p:nvPr/>
        </p:nvPicPr>
        <p:blipFill>
          <a:blip r:embed="rId8"/>
          <a:stretch>
            <a:fillRect/>
          </a:stretch>
        </p:blipFill>
        <p:spPr>
          <a:xfrm>
            <a:off x="1228300" y="3094497"/>
            <a:ext cx="3050627" cy="2330816"/>
          </a:xfrm>
          <a:prstGeom prst="ellipse">
            <a:avLst/>
          </a:prstGeom>
          <a:ln>
            <a:noFill/>
          </a:ln>
          <a:effectLst>
            <a:softEdge rad="112500"/>
          </a:effectLst>
        </p:spPr>
      </p:pic>
      <p:sp>
        <p:nvSpPr>
          <p:cNvPr id="14" name="Rectangle 13"/>
          <p:cNvSpPr/>
          <p:nvPr/>
        </p:nvSpPr>
        <p:spPr>
          <a:xfrm>
            <a:off x="4603050" y="3574519"/>
            <a:ext cx="6316684" cy="19107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spcAft>
                <a:spcPts val="750"/>
              </a:spcAft>
            </a:pPr>
            <a:r>
              <a:rPr lang="en-US" sz="2800" dirty="0">
                <a:effectLst/>
                <a:latin typeface="Times New Roman" panose="02020603050405020304" pitchFamily="18" charset="0"/>
                <a:ea typeface="Calibri" panose="020F0502020204030204" pitchFamily="34" charset="0"/>
              </a:rPr>
              <a:t>(2) Trong lớp, em hiểu được nghĩa tên gọi của bạn nào? Ví dụ</a:t>
            </a:r>
          </a:p>
          <a:p>
            <a:pPr>
              <a:spcAft>
                <a:spcPts val="750"/>
              </a:spcAft>
            </a:pPr>
            <a:r>
              <a:rPr lang="en-US" sz="2800" dirty="0">
                <a:effectLst/>
                <a:latin typeface="Times New Roman" panose="02020603050405020304" pitchFamily="18" charset="0"/>
                <a:ea typeface="Calibri" panose="020F0502020204030204" pitchFamily="34" charset="0"/>
              </a:rPr>
              <a:t>Từ Hán Việt được dùng hầu hết cách đặt tên của người Việt. Nghĩa của từ là gì?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3" name="TextBox 22"/>
          <p:cNvSpPr txBox="1"/>
          <p:nvPr/>
        </p:nvSpPr>
        <p:spPr>
          <a:xfrm>
            <a:off x="4583323" y="701119"/>
            <a:ext cx="318067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Nhắc</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lại</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lí</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thuyết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411416" y="1207766"/>
            <a:ext cx="6096000" cy="953135"/>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Nhắc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lại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lí</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thuyết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1. </a:t>
            </a:r>
            <a:r>
              <a:rPr kumimoji="0" lang="vi-VN"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Nói giảm, nói tránh</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3" name="Text Box 2"/>
          <p:cNvSpPr txBox="1"/>
          <p:nvPr/>
        </p:nvSpPr>
        <p:spPr>
          <a:xfrm>
            <a:off x="635635" y="2101215"/>
            <a:ext cx="10781030" cy="4523105"/>
          </a:xfrm>
          <a:prstGeom prst="rect">
            <a:avLst/>
          </a:prstGeom>
          <a:noFill/>
        </p:spPr>
        <p:txBody>
          <a:bodyPr wrap="square" rtlCol="0" anchor="t">
            <a:spAutoFit/>
          </a:bodyPr>
          <a:lstStyle/>
          <a:p>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Nói</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giảm</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nói</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tránh</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biện</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pháp</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từ</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dùng</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cách</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diễn</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đạt</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tế</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nhị</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uyển</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chuyển</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để</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tránh</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gây</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cảm</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giác</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quá</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đau</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buồn</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ghê</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sợ</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nặng</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nề</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hoặc</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tránh</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thô</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tục</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thiếu</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lịch</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sự</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Cụm</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từ</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VD: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về</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nữa</a:t>
            </a:r>
            <a:endPar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tránh</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cảm</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giác</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đau</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thương</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mất</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mát</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tạo</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cảm</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giác</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dễ</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tiếp</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nhận</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cho</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người</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cách</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nói</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giảm</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nói</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tránh</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thông</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dụng</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Dùng</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từ</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đồng</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nghĩa</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đặc</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biệt</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từ</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Hán</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Việt</a:t>
            </a:r>
            <a:endPar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Cụ</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ấy</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chết</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r</a:t>
            </a:r>
            <a:r>
              <a:rPr lang="vi-VN" alt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ồ</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=&gt;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Cụ</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ấy</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quy</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tiên</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r</a:t>
            </a:r>
            <a:r>
              <a:rPr lang="vi-VN" alt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ồ</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Dùng</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cách</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nói</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vòng</a:t>
            </a:r>
            <a:endPar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Kết</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quả</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con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dạo</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này</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kém</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lắm</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=&gt; Con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cần</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phải</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cố</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gắng</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nhiều</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t>
            </a:r>
            <a:r>
              <a:rPr lang="en-US" sz="2400" dirty="0" err="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nữa</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Dùng</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cách</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nói</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phủ</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định</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bằng</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từ</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trái</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nghĩa</a:t>
            </a:r>
            <a:endPar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Ví</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Bông</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hoa</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này</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xẩu</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lắm</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=&gt;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t>
            </a:r>
            <a:r>
              <a:rPr lang="en-US" sz="2400" dirty="0" err="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ô</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hoa</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này</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đẹp</a:t>
            </a:r>
            <a:r>
              <a:rPr 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3" name="TextBox 22"/>
          <p:cNvSpPr txBox="1"/>
          <p:nvPr/>
        </p:nvSpPr>
        <p:spPr>
          <a:xfrm>
            <a:off x="4583323" y="701119"/>
            <a:ext cx="318067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Nhắc</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lại</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lí</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thuyết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605959" y="1193821"/>
            <a:ext cx="6096000" cy="953135"/>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Nhắc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lại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lí</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thuyết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1. </a:t>
            </a:r>
            <a:r>
              <a:rPr kumimoji="0" lang="vi-VN"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Nói giảm, nói tránh</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3" name="Rectangle 2"/>
          <p:cNvSpPr/>
          <p:nvPr/>
        </p:nvSpPr>
        <p:spPr>
          <a:xfrm>
            <a:off x="605959" y="2113351"/>
            <a:ext cx="10858500" cy="2061210"/>
          </a:xfrm>
          <a:prstGeom prst="rect">
            <a:avLst/>
          </a:prstGeom>
        </p:spPr>
        <p:txBody>
          <a:bodyPr>
            <a:spAutoFit/>
          </a:bodyPr>
          <a:lstStyle/>
          <a:p>
            <a:pPr algn="just"/>
            <a:r>
              <a:rPr lang="en-US" sz="3200" b="1" dirty="0">
                <a:solidFill>
                  <a:srgbClr val="000000"/>
                </a:solidFill>
                <a:latin typeface="Times New Roman" panose="02020603050405020304" pitchFamily="18" charset="0"/>
                <a:ea typeface="Calibri" panose="020F0502020204030204" pitchFamily="34" charset="0"/>
              </a:rPr>
              <a:t>2. </a:t>
            </a:r>
            <a:r>
              <a:rPr lang="en-US" sz="3200" b="1" dirty="0" err="1">
                <a:solidFill>
                  <a:srgbClr val="000000"/>
                </a:solidFill>
                <a:latin typeface="Times New Roman" panose="02020603050405020304" pitchFamily="18" charset="0"/>
                <a:ea typeface="Calibri" panose="020F0502020204030204" pitchFamily="34" charset="0"/>
              </a:rPr>
              <a:t>Nghĩa</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của</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từ</a:t>
            </a:r>
            <a:r>
              <a:rPr lang="en-US" sz="3200" b="1" dirty="0">
                <a:solidFill>
                  <a:srgbClr val="000000"/>
                </a:solidFill>
                <a:latin typeface="Times New Roman" panose="02020603050405020304" pitchFamily="18" charset="0"/>
                <a:ea typeface="Calibri" panose="020F0502020204030204" pitchFamily="34" charset="0"/>
              </a:rPr>
              <a:t>: </a:t>
            </a:r>
            <a:endParaRPr lang="en-US" sz="3200" dirty="0">
              <a:latin typeface="Times New Roman" panose="02020603050405020304" pitchFamily="18" charset="0"/>
              <a:ea typeface="Calibri" panose="020F0502020204030204" pitchFamily="34" charset="0"/>
            </a:endParaRPr>
          </a:p>
          <a:p>
            <a:pPr algn="just"/>
            <a:r>
              <a:rPr lang="en-US" sz="3200" dirty="0">
                <a:effectLst/>
                <a:latin typeface="Times New Roman" panose="02020603050405020304" pitchFamily="18" charset="0"/>
                <a:ea typeface="Calibri" panose="020F0502020204030204" pitchFamily="34" charset="0"/>
              </a:rPr>
              <a:t>- Nghĩa của từ là nội dung (sự vật, hoạt động, tính chất, quan hệ ,...) mà từ biểu thị .</a:t>
            </a:r>
          </a:p>
          <a:p>
            <a:pPr algn="just"/>
            <a:r>
              <a:rPr lang="en-US" sz="3200" dirty="0">
                <a:effectLst/>
                <a:latin typeface="Times New Roman" panose="02020603050405020304" pitchFamily="18" charset="0"/>
                <a:ea typeface="Calibri" panose="020F0502020204030204" pitchFamily="34" charset="0"/>
              </a:rPr>
              <a:t> Ví dụ: Sơn, Hà, lâm,  Thủy...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algn="just">
              <a:lnSpc>
                <a:spcPct val="150000"/>
              </a:lnSpc>
              <a:spcAft>
                <a:spcPts val="0"/>
              </a:spcAft>
              <a:tabLst>
                <a:tab pos="2110105" algn="l"/>
              </a:tabLst>
            </a:pPr>
            <a:r>
              <a:rPr lang="pt-BR" sz="3600" b="1" dirty="0">
                <a:solidFill>
                  <a:schemeClr val="bg1"/>
                </a:solidFill>
                <a:latin typeface="Times New Roman" panose="02020603050405020304" pitchFamily="18" charset="0"/>
                <a:ea typeface="MS Mincho" panose="02020609040205080304" charset="-128"/>
              </a:rPr>
              <a:t>II. Thực hành</a:t>
            </a:r>
            <a:endParaRPr lang="en-US" sz="3600" dirty="0">
              <a:solidFill>
                <a:schemeClr val="bg1"/>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410845" y="967740"/>
            <a:ext cx="3719830" cy="737235"/>
          </a:xfrm>
          <a:prstGeom prst="rect">
            <a:avLst/>
          </a:prstGeom>
        </p:spPr>
        <p:txBody>
          <a:bodyPr wrap="squar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panose="02020609040205080304" charset="-128"/>
              </a:rPr>
              <a:t>1. </a:t>
            </a:r>
            <a:r>
              <a:rPr lang="vi-VN" altLang="pt-BR" sz="2800" b="1" dirty="0">
                <a:solidFill>
                  <a:srgbClr val="0000FF"/>
                </a:solidFill>
                <a:latin typeface="Times New Roman" panose="02020603050405020304" pitchFamily="18" charset="0"/>
                <a:ea typeface="MS Mincho" panose="02020609040205080304" charset="-128"/>
              </a:rPr>
              <a:t>Nói giảm, nói tránh</a:t>
            </a:r>
            <a:r>
              <a:rPr lang="pt-BR" sz="2800" b="1" dirty="0">
                <a:solidFill>
                  <a:srgbClr val="0000FF"/>
                </a:solidFill>
                <a:latin typeface="Times New Roman" panose="02020603050405020304" pitchFamily="18" charset="0"/>
                <a:ea typeface="MS Mincho" panose="02020609040205080304" charset="-128"/>
              </a:rPr>
              <a:t>:</a:t>
            </a:r>
            <a:endParaRPr lang="en-US" sz="28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963271" y="1500237"/>
            <a:ext cx="6096000" cy="939800"/>
          </a:xfrm>
          <a:prstGeom prst="rect">
            <a:avLst/>
          </a:prstGeom>
        </p:spPr>
        <p:txBody>
          <a:bodyPr>
            <a:spAutoFit/>
          </a:bodyPr>
          <a:lstStyle/>
          <a:p>
            <a:pPr algn="ctr">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rPr>
              <a:t>PHIẾU HỌC TẬP 03: </a:t>
            </a:r>
            <a:r>
              <a:rPr lang="en-US" sz="2400" b="1" dirty="0">
                <a:latin typeface="Times New Roman" panose="02020603050405020304" pitchFamily="18" charset="0"/>
                <a:ea typeface="Times New Roman" panose="02020603050405020304" pitchFamily="18" charset="0"/>
              </a:rPr>
              <a:t>(</a:t>
            </a:r>
            <a:r>
              <a:rPr lang="en-US" sz="2400" b="1" dirty="0" err="1">
                <a:latin typeface="Times New Roman" panose="02020603050405020304" pitchFamily="18" charset="0"/>
                <a:ea typeface="Times New Roman" panose="02020603050405020304" pitchFamily="18" charset="0"/>
              </a:rPr>
              <a:t>Thực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tiếng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Việt</a:t>
            </a:r>
            <a:r>
              <a:rPr lang="en-US" sz="2400" b="1" dirty="0">
                <a:latin typeface="Times New Roman" panose="02020603050405020304" pitchFamily="18" charset="0"/>
                <a:ea typeface="Times New Roman" panose="02020603050405020304" pitchFamily="18" charset="0"/>
              </a:rPr>
              <a:t>)</a:t>
            </a:r>
            <a:r>
              <a:rPr lang="vi-VN" altLang="en-US" sz="2400" b="1"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a:t>
            </a:r>
            <a:r>
              <a:rPr lang="vi-VN" altLang="en-US" sz="2400" b="1" dirty="0">
                <a:latin typeface="Times New Roman" panose="02020603050405020304" pitchFamily="18" charset="0"/>
                <a:ea typeface="Times New Roman" panose="02020603050405020304" pitchFamily="18" charset="0"/>
              </a:rPr>
              <a:t>Nói giảm nói tránh</a:t>
            </a:r>
            <a:r>
              <a:rPr lang="en-US"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aphicFrame>
        <p:nvGraphicFramePr>
          <p:cNvPr id="8" name="Table 7"/>
          <p:cNvGraphicFramePr>
            <a:graphicFrameLocks noGrp="1"/>
          </p:cNvGraphicFramePr>
          <p:nvPr/>
        </p:nvGraphicFramePr>
        <p:xfrm>
          <a:off x="660400" y="2642870"/>
          <a:ext cx="11157585" cy="2926080"/>
        </p:xfrm>
        <a:graphic>
          <a:graphicData uri="http://schemas.openxmlformats.org/drawingml/2006/table">
            <a:tbl>
              <a:tblPr firstRow="1" firstCol="1" lastRow="1" lastCol="1" bandRow="1" bandCol="1"/>
              <a:tblGrid>
                <a:gridCol w="1176020">
                  <a:extLst>
                    <a:ext uri="{9D8B030D-6E8A-4147-A177-3AD203B41FA5}">
                      <a16:colId xmlns:a16="http://schemas.microsoft.com/office/drawing/2014/main" val="20000"/>
                    </a:ext>
                  </a:extLst>
                </a:gridCol>
                <a:gridCol w="3192145">
                  <a:extLst>
                    <a:ext uri="{9D8B030D-6E8A-4147-A177-3AD203B41FA5}">
                      <a16:colId xmlns:a16="http://schemas.microsoft.com/office/drawing/2014/main" val="20001"/>
                    </a:ext>
                  </a:extLst>
                </a:gridCol>
                <a:gridCol w="6789420">
                  <a:extLst>
                    <a:ext uri="{9D8B030D-6E8A-4147-A177-3AD203B41FA5}">
                      <a16:colId xmlns:a16="http://schemas.microsoft.com/office/drawing/2014/main" val="20002"/>
                    </a:ext>
                  </a:extLst>
                </a:gridCol>
              </a:tblGrid>
              <a:tr h="1463040">
                <a:tc>
                  <a:txBody>
                    <a:bodyPr/>
                    <a:lstStyle/>
                    <a:p>
                      <a:pPr algn="ctr">
                        <a:spcAft>
                          <a:spcPts val="0"/>
                        </a:spcAft>
                      </a:pPr>
                      <a:r>
                        <a:rPr lang="en-US" sz="3200" dirty="0">
                          <a:effectLst/>
                          <a:latin typeface="Times New Roman" panose="02020603050405020304" pitchFamily="18" charset="0"/>
                          <a:ea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altLang="en-US" sz="3200" dirty="0">
                          <a:effectLst/>
                          <a:latin typeface="Times New Roman" panose="02020603050405020304" pitchFamily="18" charset="0"/>
                          <a:ea typeface="Times New Roman" panose="02020603050405020304" pitchFamily="18" charset="0"/>
                        </a:rPr>
                        <a:t>Tìm từ nói giảm, nói tránh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altLang="en-US" sz="3200" dirty="0">
                          <a:effectLst/>
                          <a:latin typeface="Times New Roman" panose="02020603050405020304" pitchFamily="18" charset="0"/>
                          <a:ea typeface="Times New Roman" panose="02020603050405020304" pitchFamily="18" charset="0"/>
                        </a:rPr>
                        <a:t>Nêu tác dụng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9" name="Picture 8"/>
          <p:cNvPicPr>
            <a:picLocks noChangeAspect="1"/>
          </p:cNvPicPr>
          <p:nvPr/>
        </p:nvPicPr>
        <p:blipFill>
          <a:blip r:embed="rId7"/>
          <a:stretch>
            <a:fillRect/>
          </a:stretch>
        </p:blipFill>
        <p:spPr>
          <a:xfrm>
            <a:off x="9311600" y="1416706"/>
            <a:ext cx="1510006" cy="849379"/>
          </a:xfrm>
          <a:prstGeom prst="rect">
            <a:avLst/>
          </a:prstGeom>
          <a:ln w="88900" cap="sq" cmpd="thickThin">
            <a:solidFill>
              <a:srgbClr val="000000"/>
            </a:solidFill>
            <a:prstDash val="solid"/>
            <a:miter lim="800000"/>
            <a:headEnd/>
            <a:tailEnd/>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II. 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10845" y="967740"/>
            <a:ext cx="3834765" cy="73723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1. N</a:t>
            </a: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ói giảm, nói tránh</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92971" y="1429582"/>
            <a:ext cx="2047875" cy="645160"/>
          </a:xfrm>
          <a:prstGeom prst="rect">
            <a:avLst/>
          </a:prstGeom>
        </p:spPr>
        <p:txBody>
          <a:bodyPr wrap="none">
            <a:spAutoFit/>
          </a:bodyPr>
          <a:lstStyle/>
          <a:p>
            <a:pPr algn="just">
              <a:lnSpc>
                <a:spcPct val="150000"/>
              </a:lnSpc>
              <a:spcAft>
                <a:spcPts val="0"/>
              </a:spcAft>
              <a:tabLst>
                <a:tab pos="2110105" algn="l"/>
              </a:tabLst>
            </a:pPr>
            <a:r>
              <a:rPr lang="pt-BR" sz="2400" b="1" u="sng" dirty="0">
                <a:latin typeface="Times New Roman" panose="02020603050405020304" pitchFamily="18" charset="0"/>
                <a:ea typeface="MS Mincho" panose="02020609040205080304" charset="-128"/>
              </a:rPr>
              <a:t>Bài tập 1/tr </a:t>
            </a:r>
            <a:r>
              <a:rPr lang="vi-VN" altLang="pt-BR" sz="2400" b="1" u="sng" dirty="0">
                <a:latin typeface="Times New Roman" panose="02020603050405020304" pitchFamily="18" charset="0"/>
                <a:ea typeface="MS Mincho" panose="02020609040205080304" charset="-128"/>
              </a:rPr>
              <a:t>42</a:t>
            </a:r>
            <a:endParaRPr lang="vi-VN" altLang="pt-BR" sz="2400" b="1" u="sng" dirty="0">
              <a:effectLst/>
              <a:latin typeface="Times New Roman" panose="02020603050405020304" pitchFamily="18" charset="0"/>
              <a:ea typeface="MS Mincho" panose="02020609040205080304" charset="-128"/>
            </a:endParaRPr>
          </a:p>
        </p:txBody>
      </p:sp>
      <p:sp>
        <p:nvSpPr>
          <p:cNvPr id="11" name="Rectangle 10"/>
          <p:cNvSpPr/>
          <p:nvPr/>
        </p:nvSpPr>
        <p:spPr>
          <a:xfrm>
            <a:off x="1052195" y="2834640"/>
            <a:ext cx="2421890" cy="737235"/>
          </a:xfrm>
          <a:prstGeom prst="rect">
            <a:avLst/>
          </a:prstGeom>
        </p:spPr>
        <p:txBody>
          <a:bodyPr wrap="square">
            <a:spAutoFit/>
          </a:bodyPr>
          <a:lstStyle/>
          <a:p>
            <a:pPr algn="just">
              <a:lnSpc>
                <a:spcPct val="150000"/>
              </a:lnSpc>
              <a:spcAft>
                <a:spcPts val="0"/>
              </a:spcAft>
              <a:tabLst>
                <a:tab pos="2110105" algn="l"/>
              </a:tabLst>
            </a:pPr>
            <a:r>
              <a:rPr lang="pt-BR" sz="2400" b="1" dirty="0">
                <a:latin typeface="Times New Roman" panose="02020603050405020304" pitchFamily="18" charset="0"/>
                <a:ea typeface="MS Mincho" panose="02020609040205080304" charset="-128"/>
              </a:rPr>
              <a:t>* </a:t>
            </a:r>
            <a:r>
              <a:rPr lang="vi-VN" altLang="en-US" sz="2800"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Tác dụng</a:t>
            </a:r>
          </a:p>
        </p:txBody>
      </p:sp>
      <p:sp>
        <p:nvSpPr>
          <p:cNvPr id="7" name="Text Box 6"/>
          <p:cNvSpPr txBox="1"/>
          <p:nvPr/>
        </p:nvSpPr>
        <p:spPr>
          <a:xfrm>
            <a:off x="787400" y="2144395"/>
            <a:ext cx="10591800" cy="829945"/>
          </a:xfrm>
          <a:prstGeom prst="rect">
            <a:avLst/>
          </a:prstGeom>
          <a:noFill/>
        </p:spPr>
        <p:txBody>
          <a:bodyPr wrap="square" rtlCol="0" anchor="t">
            <a:spAutoFit/>
          </a:bodyPr>
          <a:lstStyle/>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 những dòng thơ: Một ngày hòa bình/ Anh không về nữa</a:t>
            </a:r>
            <a:r>
              <a:rPr lang="vi-VN" alt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24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nhà thơ đã sử dụng biện pháp tu từ nói giảm nói tránh. </a:t>
            </a:r>
          </a:p>
        </p:txBody>
      </p:sp>
      <p:sp>
        <p:nvSpPr>
          <p:cNvPr id="8" name="Text Box 7"/>
          <p:cNvSpPr txBox="1"/>
          <p:nvPr/>
        </p:nvSpPr>
        <p:spPr>
          <a:xfrm>
            <a:off x="1052830" y="3723640"/>
            <a:ext cx="10326370" cy="953135"/>
          </a:xfrm>
          <a:prstGeom prst="rect">
            <a:avLst/>
          </a:prstGeom>
          <a:noFill/>
        </p:spPr>
        <p:txBody>
          <a:bodyPr wrap="square" rtlCol="0" anchor="t">
            <a:spAutoFit/>
          </a:bodyPr>
          <a:lstStyle/>
          <a:p>
            <a:r>
              <a:rPr lang="en-US" sz="2800">
                <a:latin typeface="Times New Roman" panose="02020603050405020304" pitchFamily="18" charset="0"/>
                <a:cs typeface="Times New Roman" panose="02020603050405020304" pitchFamily="18" charset="0"/>
              </a:rPr>
              <a:t>Tác dụng của biện pháp tu từ: tránh cảm giác đau thương, mất mát, tạo cảm giác dễ tiếp nhận cho người 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II. 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10845" y="967740"/>
            <a:ext cx="3834765" cy="73723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1. N</a:t>
            </a: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ói giảm, nói tránh</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92971" y="1429582"/>
            <a:ext cx="2047875" cy="645160"/>
          </a:xfrm>
          <a:prstGeom prst="rect">
            <a:avLst/>
          </a:prstGeom>
        </p:spPr>
        <p:txBody>
          <a:bodyPr wrap="none">
            <a:spAutoFit/>
          </a:bodyPr>
          <a:lstStyle/>
          <a:p>
            <a:pPr algn="just">
              <a:lnSpc>
                <a:spcPct val="150000"/>
              </a:lnSpc>
              <a:spcAft>
                <a:spcPts val="0"/>
              </a:spcAft>
              <a:tabLst>
                <a:tab pos="2110105" algn="l"/>
              </a:tabLst>
            </a:pPr>
            <a:r>
              <a:rPr lang="pt-BR" sz="2400" b="1" u="sng" dirty="0">
                <a:latin typeface="Times New Roman" panose="02020603050405020304" pitchFamily="18" charset="0"/>
                <a:ea typeface="MS Mincho" panose="02020609040205080304" charset="-128"/>
              </a:rPr>
              <a:t>Bài tập </a:t>
            </a:r>
            <a:r>
              <a:rPr lang="vi-VN" altLang="pt-BR" sz="2400" b="1" u="sng" dirty="0">
                <a:latin typeface="Times New Roman" panose="02020603050405020304" pitchFamily="18" charset="0"/>
                <a:ea typeface="MS Mincho" panose="02020609040205080304" charset="-128"/>
              </a:rPr>
              <a:t>2</a:t>
            </a:r>
            <a:r>
              <a:rPr lang="pt-BR" sz="2400" b="1" u="sng" dirty="0">
                <a:latin typeface="Times New Roman" panose="02020603050405020304" pitchFamily="18" charset="0"/>
                <a:ea typeface="MS Mincho" panose="02020609040205080304" charset="-128"/>
              </a:rPr>
              <a:t>/tr </a:t>
            </a:r>
            <a:r>
              <a:rPr lang="vi-VN" altLang="pt-BR" sz="2400" b="1" u="sng" dirty="0">
                <a:latin typeface="Times New Roman" panose="02020603050405020304" pitchFamily="18" charset="0"/>
                <a:ea typeface="MS Mincho" panose="02020609040205080304" charset="-128"/>
              </a:rPr>
              <a:t>42</a:t>
            </a:r>
            <a:endParaRPr lang="vi-VN" altLang="pt-BR" sz="2400" b="1" u="sng" dirty="0">
              <a:effectLst/>
              <a:latin typeface="Times New Roman" panose="02020603050405020304" pitchFamily="18" charset="0"/>
              <a:ea typeface="MS Mincho" panose="02020609040205080304" charset="-128"/>
            </a:endParaRPr>
          </a:p>
        </p:txBody>
      </p:sp>
      <p:sp>
        <p:nvSpPr>
          <p:cNvPr id="8" name="Text Box 7"/>
          <p:cNvSpPr txBox="1"/>
          <p:nvPr/>
        </p:nvSpPr>
        <p:spPr>
          <a:xfrm>
            <a:off x="1052830" y="1915795"/>
            <a:ext cx="10326370" cy="4523105"/>
          </a:xfrm>
          <a:prstGeom prst="rect">
            <a:avLst/>
          </a:prstGeom>
          <a:noFill/>
        </p:spPr>
        <p:txBody>
          <a:bodyPr wrap="square" rtlCol="0" anchor="t">
            <a:spAutoFit/>
          </a:bodyPr>
          <a:lstStyle/>
          <a:p>
            <a:r>
              <a:rPr lang="en-US" sz="3600">
                <a:latin typeface="Times New Roman" panose="02020603050405020304" pitchFamily="18" charset="0"/>
                <a:cs typeface="Times New Roman" panose="02020603050405020304" pitchFamily="18" charset="0"/>
              </a:rPr>
              <a:t>(1):</a:t>
            </a:r>
          </a:p>
          <a:p>
            <a:r>
              <a:rPr lang="en-US" sz="3600">
                <a:latin typeface="Times New Roman" panose="02020603050405020304" pitchFamily="18" charset="0"/>
                <a:cs typeface="Times New Roman" panose="02020603050405020304" pitchFamily="18" charset="0"/>
              </a:rPr>
              <a:t>Bác Dương thôi đã thôi rồi</a:t>
            </a:r>
          </a:p>
          <a:p>
            <a:r>
              <a:rPr lang="en-US" sz="3600">
                <a:latin typeface="Times New Roman" panose="02020603050405020304" pitchFamily="18" charset="0"/>
                <a:cs typeface="Times New Roman" panose="02020603050405020304" pitchFamily="18" charset="0"/>
              </a:rPr>
              <a:t>Nước mây man mác ngậm ngùi lòng ta</a:t>
            </a:r>
          </a:p>
          <a:p>
            <a:r>
              <a:rPr lang="en-US" sz="3600">
                <a:latin typeface="Times New Roman" panose="02020603050405020304" pitchFamily="18" charset="0"/>
                <a:cs typeface="Times New Roman" panose="02020603050405020304" pitchFamily="18" charset="0"/>
              </a:rPr>
              <a:t>                      (Khóc Dương Khuê - Nguyễn Khuyến)</a:t>
            </a:r>
          </a:p>
          <a:p>
            <a:r>
              <a:rPr lang="en-US" sz="3600">
                <a:latin typeface="Times New Roman" panose="02020603050405020304" pitchFamily="18" charset="0"/>
                <a:cs typeface="Times New Roman" panose="02020603050405020304" pitchFamily="18" charset="0"/>
              </a:rPr>
              <a:t>(2):</a:t>
            </a:r>
          </a:p>
          <a:p>
            <a:r>
              <a:rPr lang="en-US" sz="3600">
                <a:latin typeface="Times New Roman" panose="02020603050405020304" pitchFamily="18" charset="0"/>
                <a:cs typeface="Times New Roman" panose="02020603050405020304" pitchFamily="18" charset="0"/>
              </a:rPr>
              <a:t>Chuyện kể rằng trước lúc Người ra đi, Bác muốn nghe một câu hò xứ Huế.</a:t>
            </a:r>
          </a:p>
          <a:p>
            <a:r>
              <a:rPr lang="en-US" sz="3600">
                <a:latin typeface="Times New Roman" panose="02020603050405020304" pitchFamily="18" charset="0"/>
                <a:cs typeface="Times New Roman" panose="02020603050405020304" pitchFamily="18" charset="0"/>
              </a:rPr>
              <a:t>(Lời Bác dặn trước lúc đi xa)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 HÀNH TIẾNG VIỆT</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panose="020B0503040102020104"/>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panose="020B0503040102020104"/>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 name="Rectangle 1"/>
          <p:cNvSpPr/>
          <p:nvPr/>
        </p:nvSpPr>
        <p:spPr>
          <a:xfrm>
            <a:off x="4625306" y="505886"/>
            <a:ext cx="2928687" cy="92333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6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charset="-128"/>
                <a:cs typeface="+mn-cs"/>
              </a:rPr>
              <a:t>II. Thực hành</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10845" y="967740"/>
            <a:ext cx="3834765" cy="73723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1. N</a:t>
            </a:r>
            <a:r>
              <a:rPr kumimoji="0" lang="vi-VN" alt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ói giảm, nói tránh</a:t>
            </a: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panose="02020609040205080304" charset="-128"/>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92971" y="1429582"/>
            <a:ext cx="2047875" cy="645160"/>
          </a:xfrm>
          <a:prstGeom prst="rect">
            <a:avLst/>
          </a:prstGeom>
        </p:spPr>
        <p:txBody>
          <a:bodyPr wrap="none">
            <a:spAutoFit/>
          </a:bodyPr>
          <a:lstStyle/>
          <a:p>
            <a:pPr algn="just">
              <a:lnSpc>
                <a:spcPct val="150000"/>
              </a:lnSpc>
              <a:spcAft>
                <a:spcPts val="0"/>
              </a:spcAft>
              <a:tabLst>
                <a:tab pos="2110105" algn="l"/>
              </a:tabLst>
            </a:pPr>
            <a:r>
              <a:rPr lang="pt-BR" sz="2400" b="1" u="sng" dirty="0">
                <a:latin typeface="Times New Roman" panose="02020603050405020304" pitchFamily="18" charset="0"/>
                <a:ea typeface="MS Mincho" panose="02020609040205080304" charset="-128"/>
              </a:rPr>
              <a:t>Bài tập </a:t>
            </a:r>
            <a:r>
              <a:rPr lang="vi-VN" altLang="pt-BR" sz="2400" b="1" u="sng" dirty="0">
                <a:latin typeface="Times New Roman" panose="02020603050405020304" pitchFamily="18" charset="0"/>
                <a:ea typeface="MS Mincho" panose="02020609040205080304" charset="-128"/>
              </a:rPr>
              <a:t>3</a:t>
            </a:r>
            <a:r>
              <a:rPr lang="pt-BR" sz="2400" b="1" u="sng" dirty="0">
                <a:latin typeface="Times New Roman" panose="02020603050405020304" pitchFamily="18" charset="0"/>
                <a:ea typeface="MS Mincho" panose="02020609040205080304" charset="-128"/>
              </a:rPr>
              <a:t>/tr </a:t>
            </a:r>
            <a:r>
              <a:rPr lang="vi-VN" altLang="pt-BR" sz="2400" b="1" u="sng" dirty="0">
                <a:latin typeface="Times New Roman" panose="02020603050405020304" pitchFamily="18" charset="0"/>
                <a:ea typeface="MS Mincho" panose="02020609040205080304" charset="-128"/>
              </a:rPr>
              <a:t>42</a:t>
            </a:r>
            <a:endParaRPr lang="vi-VN" altLang="pt-BR" sz="2400" b="1" u="sng" dirty="0">
              <a:effectLst/>
              <a:latin typeface="Times New Roman" panose="02020603050405020304" pitchFamily="18" charset="0"/>
              <a:ea typeface="MS Mincho" panose="02020609040205080304" charset="-128"/>
            </a:endParaRPr>
          </a:p>
        </p:txBody>
      </p:sp>
      <p:sp>
        <p:nvSpPr>
          <p:cNvPr id="7" name="Text Box 6"/>
          <p:cNvSpPr txBox="1"/>
          <p:nvPr/>
        </p:nvSpPr>
        <p:spPr>
          <a:xfrm>
            <a:off x="787400" y="2144395"/>
            <a:ext cx="10591800" cy="1568450"/>
          </a:xfrm>
          <a:prstGeom prst="rect">
            <a:avLst/>
          </a:prstGeom>
          <a:noFill/>
        </p:spPr>
        <p:txBody>
          <a:bodyPr wrap="square" rtlCol="0" anchor="t">
            <a:spAutoFit/>
          </a:bodyPr>
          <a:lstStyle/>
          <a:p>
            <a:r>
              <a:rPr lang="en-US" sz="32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Biện pháp tu từ nói giảm nói tránh: "nhắm mắt" được dùng để thay cho từ "chết".= &gt; Tác dụng: Khiến cho cái chết trở nên nhẹ nhàng, thanh thản hơn, giống như một giấc ngủ.</a:t>
            </a:r>
          </a:p>
        </p:txBody>
      </p:sp>
      <p:sp>
        <p:nvSpPr>
          <p:cNvPr id="8" name="Text Box 7"/>
          <p:cNvSpPr txBox="1"/>
          <p:nvPr/>
        </p:nvSpPr>
        <p:spPr>
          <a:xfrm>
            <a:off x="1052830" y="3782695"/>
            <a:ext cx="10326370" cy="1568450"/>
          </a:xfrm>
          <a:prstGeom prst="rect">
            <a:avLst/>
          </a:prstGeom>
          <a:noFill/>
        </p:spPr>
        <p:txBody>
          <a:bodyPr wrap="square" rtlCol="0" anchor="t">
            <a:spAutoFit/>
          </a:bodyPr>
          <a:lstStyle/>
          <a:p>
            <a:r>
              <a:rPr lang="en-US" sz="32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Biện pháp tu từ nói giảm nói tránh: "nghèo sức" được dùng để thay thế cho "yếu", "sức khỏe kém",...=&gt; Tác dụng: Tạo cảm giác khiêm nhường, lịch sự đối với người nghe.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2645</Words>
  <Application>Microsoft Office PowerPoint</Application>
  <PresentationFormat>Widescreen</PresentationFormat>
  <Paragraphs>233</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Euphemia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166</cp:revision>
  <dcterms:created xsi:type="dcterms:W3CDTF">2021-09-03T13:32:00Z</dcterms:created>
  <dcterms:modified xsi:type="dcterms:W3CDTF">2024-10-02T13:47:34Z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2F2FC0FCFE604EBE85B094A4EA261E6F</vt:lpwstr>
  </property>
  <property fmtid="{D5CDD505-2E9C-101B-9397-08002B2CF9AE}" pid="3" name="KSOProductBuildVer">
    <vt:lpwstr>1033-11.2.0.11156</vt:lpwstr>
  </property>
</Properties>
</file>