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33" r:id="rId1"/>
  </p:sldMasterIdLst>
  <p:notesMasterIdLst>
    <p:notesMasterId r:id="rId14"/>
  </p:notesMasterIdLst>
  <p:sldIdLst>
    <p:sldId id="256" r:id="rId2"/>
    <p:sldId id="268" r:id="rId3"/>
    <p:sldId id="257" r:id="rId4"/>
    <p:sldId id="267" r:id="rId5"/>
    <p:sldId id="301" r:id="rId6"/>
    <p:sldId id="302" r:id="rId7"/>
    <p:sldId id="303" r:id="rId8"/>
    <p:sldId id="304" r:id="rId9"/>
    <p:sldId id="305" r:id="rId10"/>
    <p:sldId id="259" r:id="rId11"/>
    <p:sldId id="306" r:id="rId12"/>
    <p:sldId id="260" r:id="rId13"/>
  </p:sldIdLst>
  <p:sldSz cx="9144000" cy="5143500" type="screen16x9"/>
  <p:notesSz cx="6858000" cy="9144000"/>
  <p:embeddedFontLst>
    <p:embeddedFont>
      <p:font typeface="Gill Sans MT" panose="020B0502020104020203" pitchFamily="34" charset="0"/>
      <p:regular r:id="rId15"/>
      <p:bold r:id="rId16"/>
      <p:italic r:id="rId17"/>
      <p:boldItalic r:id="rId18"/>
    </p:embeddedFont>
    <p:embeddedFont>
      <p:font typeface="Nunito Light" panose="020F0502020204030204" pitchFamily="2" charset="0"/>
      <p:regular r:id="rId19"/>
      <p:italic r:id="rId20"/>
    </p:embeddedFont>
    <p:embeddedFont>
      <p:font typeface="Roboto Condensed Light" panose="020F0502020204030204" pitchFamily="2"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945127-6DA7-4AFA-BF4F-09D9ECE3526E}">
  <a:tblStyle styleId="{87945127-6DA7-4AFA-BF4F-09D9ECE352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81653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gee6d783e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8" name="Google Shape;2438;gee6d783e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13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gf62a93272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2" name="Google Shape;2492;gf62a93272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26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gf62a93272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6" name="Google Shape;2506;gf62a93272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36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7"/>
        <p:cNvGrpSpPr/>
        <p:nvPr/>
      </p:nvGrpSpPr>
      <p:grpSpPr>
        <a:xfrm>
          <a:off x="0" y="0"/>
          <a:ext cx="0" cy="0"/>
          <a:chOff x="0" y="0"/>
          <a:chExt cx="0" cy="0"/>
        </a:xfrm>
      </p:grpSpPr>
      <p:sp>
        <p:nvSpPr>
          <p:cNvPr id="3078" name="Google Shape;3078;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9" name="Google Shape;3079;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33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13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731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53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482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1313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26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gf62a93272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3" name="Google Shape;3033;gf62a93272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89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9/29/2024</a:t>
            </a:fld>
            <a:endParaRPr lang="x-none"/>
          </a:p>
        </p:txBody>
      </p:sp>
      <p:sp>
        <p:nvSpPr>
          <p:cNvPr id="5" name="Footer Placeholder 4"/>
          <p:cNvSpPr>
            <a:spLocks noGrp="1"/>
          </p:cNvSpPr>
          <p:nvPr>
            <p:ph type="ftr" sz="quarter" idx="11"/>
          </p:nvPr>
        </p:nvSpPr>
        <p:spPr>
          <a:xfrm>
            <a:off x="1812376" y="246981"/>
            <a:ext cx="3730436" cy="231901"/>
          </a:xfrm>
        </p:spPr>
        <p:txBody>
          <a:bodyPr/>
          <a:lstStyle/>
          <a:p>
            <a:endParaRPr lang="x-none"/>
          </a:p>
        </p:txBody>
      </p:sp>
      <p:sp>
        <p:nvSpPr>
          <p:cNvPr id="6" name="Slide Number Placeholder 5"/>
          <p:cNvSpPr>
            <a:spLocks noGrp="1"/>
          </p:cNvSpPr>
          <p:nvPr>
            <p:ph type="sldNum" sz="quarter" idx="12"/>
          </p:nvPr>
        </p:nvSpPr>
        <p:spPr>
          <a:xfrm>
            <a:off x="1078249" y="599230"/>
            <a:ext cx="608264" cy="377684"/>
          </a:xfrm>
        </p:spPr>
        <p:txBody>
          <a:bodyPr/>
          <a:lstStyle/>
          <a:p>
            <a:fld id="{76932AEB-4243-494B-8C43-3298BD7D96E9}" type="slidenum">
              <a:rPr lang="x-none" smtClean="0"/>
              <a:t>‹#›</a:t>
            </a:fld>
            <a:endParaRPr lang="x-none"/>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715258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9/29/2024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6437309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9/29/2024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00354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07"/>
        <p:cNvGrpSpPr/>
        <p:nvPr/>
      </p:nvGrpSpPr>
      <p:grpSpPr>
        <a:xfrm>
          <a:off x="0" y="0"/>
          <a:ext cx="0" cy="0"/>
          <a:chOff x="0" y="0"/>
          <a:chExt cx="0" cy="0"/>
        </a:xfrm>
      </p:grpSpPr>
      <p:sp>
        <p:nvSpPr>
          <p:cNvPr id="909" name="Google Shape;909;p10"/>
          <p:cNvSpPr txBox="1">
            <a:spLocks noGrp="1"/>
          </p:cNvSpPr>
          <p:nvPr>
            <p:ph type="title"/>
          </p:nvPr>
        </p:nvSpPr>
        <p:spPr>
          <a:xfrm>
            <a:off x="5449550" y="539500"/>
            <a:ext cx="2981400" cy="1824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355042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4"/>
        <p:cNvGrpSpPr/>
        <p:nvPr/>
      </p:nvGrpSpPr>
      <p:grpSpPr>
        <a:xfrm>
          <a:off x="0" y="0"/>
          <a:ext cx="0" cy="0"/>
          <a:chOff x="0" y="0"/>
          <a:chExt cx="0" cy="0"/>
        </a:xfrm>
      </p:grpSpPr>
      <p:sp>
        <p:nvSpPr>
          <p:cNvPr id="266" name="Google Shape;266;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7" name="Google Shape;267;p4"/>
          <p:cNvSpPr txBox="1">
            <a:spLocks noGrp="1"/>
          </p:cNvSpPr>
          <p:nvPr>
            <p:ph type="body" idx="1"/>
          </p:nvPr>
        </p:nvSpPr>
        <p:spPr>
          <a:xfrm>
            <a:off x="720000" y="1209621"/>
            <a:ext cx="7704000" cy="33837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spTree>
    <p:extLst>
      <p:ext uri="{BB962C8B-B14F-4D97-AF65-F5344CB8AC3E}">
        <p14:creationId xmlns:p14="http://schemas.microsoft.com/office/powerpoint/2010/main" val="2177035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8"/>
        <p:cNvGrpSpPr/>
        <p:nvPr/>
      </p:nvGrpSpPr>
      <p:grpSpPr>
        <a:xfrm>
          <a:off x="0" y="0"/>
          <a:ext cx="0" cy="0"/>
          <a:chOff x="0" y="0"/>
          <a:chExt cx="0" cy="0"/>
        </a:xfrm>
      </p:grpSpPr>
      <p:sp>
        <p:nvSpPr>
          <p:cNvPr id="610" name="Google Shape;610;p7"/>
          <p:cNvSpPr txBox="1">
            <a:spLocks noGrp="1"/>
          </p:cNvSpPr>
          <p:nvPr>
            <p:ph type="body" idx="1"/>
          </p:nvPr>
        </p:nvSpPr>
        <p:spPr>
          <a:xfrm>
            <a:off x="883048" y="1629150"/>
            <a:ext cx="4067400" cy="24948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611" name="Google Shape;611;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66554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0"/>
        <p:cNvGrpSpPr/>
        <p:nvPr/>
      </p:nvGrpSpPr>
      <p:grpSpPr>
        <a:xfrm>
          <a:off x="0" y="0"/>
          <a:ext cx="0" cy="0"/>
          <a:chOff x="0" y="0"/>
          <a:chExt cx="0" cy="0"/>
        </a:xfrm>
      </p:grpSpPr>
      <p:sp>
        <p:nvSpPr>
          <p:cNvPr id="122" name="Google Shape;122;p3"/>
          <p:cNvSpPr txBox="1">
            <a:spLocks noGrp="1"/>
          </p:cNvSpPr>
          <p:nvPr>
            <p:ph type="title"/>
          </p:nvPr>
        </p:nvSpPr>
        <p:spPr>
          <a:xfrm>
            <a:off x="2537250" y="2507353"/>
            <a:ext cx="4069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3" name="Google Shape;123;p3"/>
          <p:cNvSpPr txBox="1">
            <a:spLocks noGrp="1"/>
          </p:cNvSpPr>
          <p:nvPr>
            <p:ph type="title" idx="2" hasCustomPrompt="1"/>
          </p:nvPr>
        </p:nvSpPr>
        <p:spPr>
          <a:xfrm>
            <a:off x="4048350" y="1254650"/>
            <a:ext cx="1047300" cy="104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4" name="Google Shape;124;p3"/>
          <p:cNvSpPr txBox="1">
            <a:spLocks noGrp="1"/>
          </p:cNvSpPr>
          <p:nvPr>
            <p:ph type="subTitle" idx="1"/>
          </p:nvPr>
        </p:nvSpPr>
        <p:spPr>
          <a:xfrm>
            <a:off x="2161800" y="3328478"/>
            <a:ext cx="4820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77148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1"/>
        <p:cNvGrpSpPr/>
        <p:nvPr/>
      </p:nvGrpSpPr>
      <p:grpSpPr>
        <a:xfrm>
          <a:off x="0" y="0"/>
          <a:ext cx="0" cy="0"/>
          <a:chOff x="0" y="0"/>
          <a:chExt cx="0" cy="0"/>
        </a:xfrm>
      </p:grpSpPr>
      <p:sp>
        <p:nvSpPr>
          <p:cNvPr id="793" name="Google Shape;793;p9"/>
          <p:cNvSpPr txBox="1">
            <a:spLocks noGrp="1"/>
          </p:cNvSpPr>
          <p:nvPr>
            <p:ph type="title"/>
          </p:nvPr>
        </p:nvSpPr>
        <p:spPr>
          <a:xfrm>
            <a:off x="2424600" y="1685097"/>
            <a:ext cx="4294800" cy="712500"/>
          </a:xfrm>
          <a:prstGeom prst="rect">
            <a:avLst/>
          </a:prstGeom>
          <a:effectLst>
            <a:outerShdw dist="47625" dir="540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32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4" name="Google Shape;794;p9"/>
          <p:cNvSpPr txBox="1">
            <a:spLocks noGrp="1"/>
          </p:cNvSpPr>
          <p:nvPr>
            <p:ph type="subTitle" idx="1"/>
          </p:nvPr>
        </p:nvSpPr>
        <p:spPr>
          <a:xfrm>
            <a:off x="2162400" y="2361003"/>
            <a:ext cx="4819200" cy="109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4423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DF475A-DB62-3A4F-99EF-04F720E6D75D}" type="datetimeFigureOut">
              <a:rPr lang="x-none" smtClean="0"/>
              <a:t>9/29/2024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900843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F475A-DB62-3A4F-99EF-04F720E6D75D}" type="datetimeFigureOut">
              <a:rPr lang="x-none" smtClean="0"/>
              <a:t>9/29/2024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76932AEB-4243-494B-8C43-3298BD7D96E9}" type="slidenum">
              <a:rPr lang="x-none" smtClean="0"/>
              <a:t>‹#›</a:t>
            </a:fld>
            <a:endParaRPr lang="x-none"/>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224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F475A-DB62-3A4F-99EF-04F720E6D75D}" type="datetimeFigureOut">
              <a:rPr lang="x-none" smtClean="0"/>
              <a:t>9/29/2024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1297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F475A-DB62-3A4F-99EF-04F720E6D75D}" type="datetimeFigureOut">
              <a:rPr lang="x-none" smtClean="0"/>
              <a:t>9/29/2024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76932AEB-4243-494B-8C43-3298BD7D96E9}" type="slidenum">
              <a:rPr lang="x-none" smtClean="0"/>
              <a:t>‹#›</a:t>
            </a:fld>
            <a:endParaRPr lang="x-none"/>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35294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DF475A-DB62-3A4F-99EF-04F720E6D75D}" type="datetimeFigureOut">
              <a:rPr lang="x-none" smtClean="0"/>
              <a:t>9/29/2024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76932AEB-4243-494B-8C43-3298BD7D96E9}" type="slidenum">
              <a:rPr lang="x-none" smtClean="0"/>
              <a:t>‹#›</a:t>
            </a:fld>
            <a:endParaRPr lang="x-none"/>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23052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F475A-DB62-3A4F-99EF-04F720E6D75D}" type="datetimeFigureOut">
              <a:rPr lang="x-none" smtClean="0"/>
              <a:t>9/29/2024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76932AEB-4243-494B-8C43-3298BD7D96E9}" type="slidenum">
              <a:rPr lang="x-none" smtClean="0"/>
              <a:t>‹#›</a:t>
            </a:fld>
            <a:endParaRPr lang="x-none"/>
          </a:p>
        </p:txBody>
      </p:sp>
    </p:spTree>
    <p:extLst>
      <p:ext uri="{BB962C8B-B14F-4D97-AF65-F5344CB8AC3E}">
        <p14:creationId xmlns:p14="http://schemas.microsoft.com/office/powerpoint/2010/main" val="128517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DF475A-DB62-3A4F-99EF-04F720E6D75D}" type="datetimeFigureOut">
              <a:rPr lang="x-none" smtClean="0"/>
              <a:t>9/29/2024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44143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CADF475A-DB62-3A4F-99EF-04F720E6D75D}" type="datetimeFigureOut">
              <a:rPr lang="x-none" smtClean="0"/>
              <a:t>9/29/2024</a:t>
            </a:fld>
            <a:endParaRPr lang="x-none"/>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76932AEB-4243-494B-8C43-3298BD7D96E9}" type="slidenum">
              <a:rPr lang="x-none" smtClean="0"/>
              <a:t>‹#›</a:t>
            </a:fld>
            <a:endParaRPr lang="x-none"/>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659547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8">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9/29/2024</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95488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7" r:id="rId13"/>
    <p:sldLayoutId id="2147483948" r:id="rId14"/>
    <p:sldLayoutId id="2147483949" r:id="rId15"/>
    <p:sldLayoutId id="2147483950" r:id="rId16"/>
  </p:sldLayoutIdLst>
  <p:hf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39"/>
        <p:cNvGrpSpPr/>
        <p:nvPr/>
      </p:nvGrpSpPr>
      <p:grpSpPr>
        <a:xfrm>
          <a:off x="0" y="0"/>
          <a:ext cx="0" cy="0"/>
          <a:chOff x="0" y="0"/>
          <a:chExt cx="0" cy="0"/>
        </a:xfrm>
      </p:grpSpPr>
      <p:sp>
        <p:nvSpPr>
          <p:cNvPr id="2440" name="Google Shape;2440;p30"/>
          <p:cNvSpPr/>
          <p:nvPr/>
        </p:nvSpPr>
        <p:spPr>
          <a:xfrm>
            <a:off x="2148524" y="2818038"/>
            <a:ext cx="593673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0"/>
          <p:cNvSpPr txBox="1">
            <a:spLocks noGrp="1"/>
          </p:cNvSpPr>
          <p:nvPr>
            <p:ph type="ctrTitle"/>
          </p:nvPr>
        </p:nvSpPr>
        <p:spPr>
          <a:xfrm>
            <a:off x="1258142" y="920542"/>
            <a:ext cx="7717500" cy="16419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solidFill>
                  <a:schemeClr val="accent2"/>
                </a:solidFill>
                <a:latin typeface="Times New Roman" panose="02020603050405020304" pitchFamily="18" charset="0"/>
                <a:cs typeface="Times New Roman" panose="02020603050405020304" pitchFamily="18" charset="0"/>
              </a:rPr>
              <a:t>Bài</a:t>
            </a:r>
            <a:r>
              <a:rPr lang="en" b="1" dirty="0">
                <a:solidFill>
                  <a:schemeClr val="accent2"/>
                </a:solidFill>
                <a:latin typeface="Times New Roman" panose="02020603050405020304" pitchFamily="18" charset="0"/>
                <a:cs typeface="Times New Roman" panose="02020603050405020304" pitchFamily="18" charset="0"/>
              </a:rPr>
              <a:t> 2: </a:t>
            </a:r>
            <a:br>
              <a:rPr lang="en" dirty="0">
                <a:solidFill>
                  <a:schemeClr val="accent2"/>
                </a:solidFill>
              </a:rPr>
            </a:br>
            <a:r>
              <a:rPr lang="en" b="1" dirty="0" err="1">
                <a:latin typeface="Times New Roman" panose="02020603050405020304" pitchFamily="18" charset="0"/>
                <a:cs typeface="Times New Roman" panose="02020603050405020304" pitchFamily="18" charset="0"/>
              </a:rPr>
              <a:t>Khúc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nhạc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tâm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hồn</a:t>
            </a:r>
            <a:endParaRPr b="1" dirty="0">
              <a:latin typeface="Times New Roman" panose="02020603050405020304" pitchFamily="18" charset="0"/>
              <a:cs typeface="Times New Roman" panose="02020603050405020304" pitchFamily="18" charset="0"/>
            </a:endParaRPr>
          </a:p>
        </p:txBody>
      </p:sp>
      <p:sp>
        <p:nvSpPr>
          <p:cNvPr id="2442" name="Google Shape;2442;p30"/>
          <p:cNvSpPr txBox="1">
            <a:spLocks noGrp="1"/>
          </p:cNvSpPr>
          <p:nvPr>
            <p:ph type="subTitle" idx="1"/>
          </p:nvPr>
        </p:nvSpPr>
        <p:spPr>
          <a:xfrm>
            <a:off x="1877990" y="2739580"/>
            <a:ext cx="6477804" cy="7332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err="1">
                <a:latin typeface="Times New Roman" panose="02020603050405020304" pitchFamily="18" charset="0"/>
                <a:cs typeface="Times New Roman" panose="02020603050405020304" pitchFamily="18" charset="0"/>
              </a:rPr>
              <a:t>Giới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thiệu</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bài</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học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và</a:t>
            </a:r>
            <a:r>
              <a:rPr lang="en" sz="2000" b="1" dirty="0">
                <a:latin typeface="Times New Roman" panose="02020603050405020304" pitchFamily="18" charset="0"/>
                <a:cs typeface="Times New Roman" panose="02020603050405020304" pitchFamily="18" charset="0"/>
              </a:rPr>
              <a:t> Tri </a:t>
            </a:r>
            <a:r>
              <a:rPr lang="en" sz="2000" b="1" dirty="0" err="1">
                <a:latin typeface="Times New Roman" panose="02020603050405020304" pitchFamily="18" charset="0"/>
                <a:cs typeface="Times New Roman" panose="02020603050405020304" pitchFamily="18" charset="0"/>
              </a:rPr>
              <a:t>thức</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Ngữ</a:t>
            </a:r>
            <a:r>
              <a:rPr lang="en" sz="2000" b="1" dirty="0">
                <a:latin typeface="Times New Roman" panose="02020603050405020304" pitchFamily="18" charset="0"/>
                <a:cs typeface="Times New Roman" panose="02020603050405020304" pitchFamily="18" charset="0"/>
              </a:rPr>
              <a:t> </a:t>
            </a:r>
            <a:r>
              <a:rPr lang="en" sz="2000" b="1" dirty="0" err="1">
                <a:latin typeface="Times New Roman" panose="02020603050405020304" pitchFamily="18" charset="0"/>
                <a:cs typeface="Times New Roman" panose="02020603050405020304" pitchFamily="18" charset="0"/>
              </a:rPr>
              <a:t>Văn</a:t>
            </a:r>
            <a:endParaRPr sz="2000" b="1" dirty="0">
              <a:latin typeface="Times New Roman" panose="02020603050405020304" pitchFamily="18" charset="0"/>
              <a:cs typeface="Times New Roman" panose="02020603050405020304" pitchFamily="18" charset="0"/>
            </a:endParaRPr>
          </a:p>
        </p:txBody>
      </p:sp>
      <p:pic>
        <p:nvPicPr>
          <p:cNvPr id="12290" name="Picture 2" descr="Hình nền Phím đàn Piano Thiết Kế Nền, Nhạc Cụ, Nhạc Sĩ, Lung Lay Vector để  tải xuống miễn phí">
            <a:extLst>
              <a:ext uri="{FF2B5EF4-FFF2-40B4-BE49-F238E27FC236}">
                <a16:creationId xmlns:a16="http://schemas.microsoft.com/office/drawing/2014/main" id="{84635719-F6D3-FA8F-AA8B-614DE247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9862"/>
            <a:ext cx="9144000" cy="1493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3"/>
        <p:cNvGrpSpPr/>
        <p:nvPr/>
      </p:nvGrpSpPr>
      <p:grpSpPr>
        <a:xfrm>
          <a:off x="0" y="0"/>
          <a:ext cx="0" cy="0"/>
          <a:chOff x="0" y="0"/>
          <a:chExt cx="0" cy="0"/>
        </a:xfrm>
      </p:grpSpPr>
      <p:sp>
        <p:nvSpPr>
          <p:cNvPr id="2495" name="Google Shape;2495;p33"/>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rot="-1477434" flipH="1">
            <a:off x="69898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rot="1477434">
            <a:off x="1871996" y="3466744"/>
            <a:ext cx="277657" cy="272166"/>
          </a:xfrm>
          <a:custGeom>
            <a:avLst/>
            <a:gdLst/>
            <a:ahLst/>
            <a:cxnLst/>
            <a:rect l="l" t="t" r="r" b="b"/>
            <a:pathLst>
              <a:path w="8480" h="8312" extrusionOk="0">
                <a:moveTo>
                  <a:pt x="1715" y="1"/>
                </a:moveTo>
                <a:lnTo>
                  <a:pt x="2684" y="3150"/>
                </a:lnTo>
                <a:lnTo>
                  <a:pt x="0" y="4902"/>
                </a:lnTo>
                <a:lnTo>
                  <a:pt x="3187" y="5200"/>
                </a:lnTo>
                <a:lnTo>
                  <a:pt x="4379" y="8312"/>
                </a:lnTo>
                <a:lnTo>
                  <a:pt x="5293" y="5349"/>
                </a:lnTo>
                <a:lnTo>
                  <a:pt x="8479" y="5498"/>
                </a:lnTo>
                <a:lnTo>
                  <a:pt x="6075" y="3392"/>
                </a:lnTo>
                <a:lnTo>
                  <a:pt x="7193" y="839"/>
                </a:lnTo>
                <a:lnTo>
                  <a:pt x="4473" y="2032"/>
                </a:lnTo>
                <a:lnTo>
                  <a:pt x="1715"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7CEB0D59-816F-0A9D-E9E9-8321AC5E1B4F}"/>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III. Luyện tập: </a:t>
            </a:r>
          </a:p>
        </p:txBody>
      </p:sp>
      <p:sp>
        <p:nvSpPr>
          <p:cNvPr id="2" name="TextBox 1"/>
          <p:cNvSpPr txBox="1"/>
          <p:nvPr/>
        </p:nvSpPr>
        <p:spPr>
          <a:xfrm>
            <a:off x="246580" y="1654139"/>
            <a:ext cx="8445357" cy="1631216"/>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in </a:t>
            </a:r>
            <a:r>
              <a:rPr lang="en-US" sz="2000" b="1" dirty="0" err="1">
                <a:latin typeface="Times New Roman" panose="02020603050405020304" pitchFamily="18" charset="0"/>
                <a:cs typeface="Times New Roman" panose="02020603050405020304" pitchFamily="18" charset="0"/>
              </a:rPr>
              <a:t>đậm</a:t>
            </a:r>
            <a:r>
              <a:rPr lang="en-US" sz="2000" b="1" dirty="0">
                <a:latin typeface="Times New Roman" panose="02020603050405020304" pitchFamily="18" charset="0"/>
                <a:cs typeface="Times New Roman" panose="02020603050405020304" pitchFamily="18" charset="0"/>
              </a:rPr>
              <a:t>:</a:t>
            </a:r>
          </a:p>
          <a:p>
            <a:pPr marL="342900" indent="-342900">
              <a:buAutoNum type="alphaLcPeriod"/>
            </a:pPr>
            <a:r>
              <a:rPr lang="en-US" sz="2000" dirty="0" err="1">
                <a:latin typeface="Times New Roman" panose="02020603050405020304" pitchFamily="18" charset="0"/>
                <a:cs typeface="Times New Roman" panose="02020603050405020304" pitchFamily="18" charset="0"/>
              </a:rPr>
              <a:t>Bài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dở</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lắm</a:t>
            </a:r>
            <a:r>
              <a:rPr lang="en-US" sz="2000" dirty="0">
                <a:latin typeface="Times New Roman" panose="02020603050405020304" pitchFamily="18" charset="0"/>
                <a:cs typeface="Times New Roman" panose="02020603050405020304" pitchFamily="18" charset="0"/>
              </a:rPr>
              <a:t>. </a:t>
            </a:r>
          </a:p>
          <a:p>
            <a:pPr marL="342900" indent="-342900">
              <a:buAutoNum type="alphaLcPeriod"/>
            </a:pPr>
            <a:r>
              <a:rPr lang="en-US" sz="2000" dirty="0">
                <a:latin typeface="Times New Roman" panose="02020603050405020304" pitchFamily="18" charset="0"/>
                <a:cs typeface="Times New Roman" panose="02020603050405020304" pitchFamily="18" charset="0"/>
              </a:rPr>
              <a:t>My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t>
            </a:r>
            <a:r>
              <a:rPr lang="en-US" sz="2000" b="1" dirty="0" err="1">
                <a:latin typeface="Times New Roman" panose="02020603050405020304" pitchFamily="18" charset="0"/>
                <a:cs typeface="Times New Roman" panose="02020603050405020304" pitchFamily="18" charset="0"/>
              </a:rPr>
              <a:t>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dốt</a:t>
            </a:r>
            <a:r>
              <a:rPr lang="en-US" sz="2000" b="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a:t>
            </a:r>
          </a:p>
          <a:p>
            <a:pPr marL="342900" indent="-342900">
              <a:buAutoNum type="alphaLcPeriod"/>
            </a:pP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chết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ức</a:t>
            </a:r>
            <a:r>
              <a:rPr lang="en-US"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3576" y="277401"/>
            <a:ext cx="7294652" cy="2462213"/>
          </a:xfrm>
          <a:prstGeom prst="rect">
            <a:avLst/>
          </a:prstGeom>
          <a:noFill/>
        </p:spPr>
        <p:txBody>
          <a:bodyPr wrap="square" rtlCol="0">
            <a:spAutoFit/>
          </a:bodyPr>
          <a:lstStyle/>
          <a:p>
            <a:r>
              <a:rPr lang="en-US" b="1" dirty="0" err="1"/>
              <a:t>Bài</a:t>
            </a:r>
            <a:r>
              <a:rPr lang="en-US" b="1" dirty="0"/>
              <a:t> 2:  </a:t>
            </a:r>
            <a:r>
              <a:rPr lang="vi-VN" b="1" dirty="0"/>
              <a:t>Trong các câu sau, câu nào có sử dụng cách nói giảm, nói tránh? Nêu tác dụng của nói giảm, nói tránh trong từng trường hợp và điền vào bảng theo mẫu phía dưới: </a:t>
            </a:r>
            <a:endParaRPr lang="en-US" b="1" dirty="0"/>
          </a:p>
          <a:p>
            <a:r>
              <a:rPr lang="en-US" i="1" dirty="0"/>
              <a:t>a. </a:t>
            </a:r>
            <a:r>
              <a:rPr lang="vi-VN" i="1" dirty="0"/>
              <a:t>Bạn ấy thật xấu!</a:t>
            </a:r>
            <a:endParaRPr lang="en-US" dirty="0"/>
          </a:p>
          <a:p>
            <a:pPr lvl="0"/>
            <a:r>
              <a:rPr lang="en-US" i="1" dirty="0"/>
              <a:t>b.                        </a:t>
            </a:r>
            <a:r>
              <a:rPr lang="vi-VN" i="1" dirty="0"/>
              <a:t>Bỗng loè chớp đỏ</a:t>
            </a:r>
            <a:endParaRPr lang="en-US" dirty="0"/>
          </a:p>
          <a:p>
            <a:r>
              <a:rPr lang="en-US" i="1" dirty="0"/>
              <a:t>                          </a:t>
            </a:r>
            <a:r>
              <a:rPr lang="vi-VN" i="1" dirty="0"/>
              <a:t>Thôi rồi, Lượm ơi</a:t>
            </a:r>
            <a:endParaRPr lang="en-US" dirty="0"/>
          </a:p>
          <a:p>
            <a:r>
              <a:rPr lang="en-US" i="1" dirty="0"/>
              <a:t>                          </a:t>
            </a:r>
            <a:r>
              <a:rPr lang="vi-VN" i="1" dirty="0"/>
              <a:t>Chú đồng chí nhỏ</a:t>
            </a:r>
            <a:endParaRPr lang="en-US" dirty="0"/>
          </a:p>
          <a:p>
            <a:r>
              <a:rPr lang="en-US" i="1" dirty="0"/>
              <a:t>                          </a:t>
            </a:r>
            <a:r>
              <a:rPr lang="vi-VN" i="1" dirty="0"/>
              <a:t>Một dòng máu tươi.</a:t>
            </a:r>
            <a:endParaRPr lang="en-US" dirty="0"/>
          </a:p>
          <a:p>
            <a:r>
              <a:rPr lang="en-US" i="1" dirty="0"/>
              <a:t>                                           </a:t>
            </a:r>
            <a:r>
              <a:rPr lang="vi-VN" i="1" dirty="0"/>
              <a:t>(Trích Lượm, </a:t>
            </a:r>
            <a:r>
              <a:rPr lang="vi-VN" dirty="0"/>
              <a:t>Tố Hữu</a:t>
            </a:r>
            <a:r>
              <a:rPr lang="vi-VN" i="1" dirty="0"/>
              <a:t>)</a:t>
            </a:r>
            <a:endParaRPr lang="en-US" dirty="0"/>
          </a:p>
          <a:p>
            <a:pPr lvl="0"/>
            <a:r>
              <a:rPr lang="en-US" i="1" dirty="0"/>
              <a:t>c. </a:t>
            </a:r>
            <a:r>
              <a:rPr lang="vi-VN" i="1" dirty="0"/>
              <a:t>Cô ấy đã trút hơi thở cuối cùng và ra đi mãi mãi.</a:t>
            </a:r>
            <a:endParaRPr lang="en-US" dirty="0"/>
          </a:p>
          <a:p>
            <a:pPr lvl="0"/>
            <a:r>
              <a:rPr lang="en-US" i="1" dirty="0"/>
              <a:t>d. </a:t>
            </a:r>
            <a:r>
              <a:rPr lang="vi-VN" i="1" dirty="0"/>
              <a:t>Bài làm của em quá kém!</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07305850"/>
              </p:ext>
            </p:extLst>
          </p:nvPr>
        </p:nvGraphicFramePr>
        <p:xfrm>
          <a:off x="883576" y="3026096"/>
          <a:ext cx="7291228" cy="1137777"/>
        </p:xfrm>
        <a:graphic>
          <a:graphicData uri="http://schemas.openxmlformats.org/drawingml/2006/table">
            <a:tbl>
              <a:tblPr firstRow="1" bandRow="1">
                <a:tableStyleId>{912C8C85-51F0-491E-9774-3900AFEF0FD7}</a:tableStyleId>
              </a:tblPr>
              <a:tblGrid>
                <a:gridCol w="2914437">
                  <a:extLst>
                    <a:ext uri="{9D8B030D-6E8A-4147-A177-3AD203B41FA5}">
                      <a16:colId xmlns:a16="http://schemas.microsoft.com/office/drawing/2014/main" val="20000"/>
                    </a:ext>
                  </a:extLst>
                </a:gridCol>
                <a:gridCol w="4376791">
                  <a:extLst>
                    <a:ext uri="{9D8B030D-6E8A-4147-A177-3AD203B41FA5}">
                      <a16:colId xmlns:a16="http://schemas.microsoft.com/office/drawing/2014/main" val="20001"/>
                    </a:ext>
                  </a:extLst>
                </a:gridCol>
              </a:tblGrid>
              <a:tr h="370840">
                <a:tc>
                  <a:txBody>
                    <a:bodyPr/>
                    <a:lstStyle/>
                    <a:p>
                      <a:pPr algn="ctr"/>
                      <a:r>
                        <a:rPr lang="en-US" dirty="0" err="1"/>
                        <a:t>Câu</a:t>
                      </a:r>
                      <a:endParaRPr lang="en-US" dirty="0"/>
                    </a:p>
                  </a:txBody>
                  <a:tcPr>
                    <a:solidFill>
                      <a:schemeClr val="accent6">
                        <a:lumMod val="50000"/>
                      </a:schemeClr>
                    </a:solidFill>
                  </a:tcPr>
                </a:tc>
                <a:tc>
                  <a:txBody>
                    <a:bodyPr/>
                    <a:lstStyle/>
                    <a:p>
                      <a:pPr algn="ctr"/>
                      <a:r>
                        <a:rPr lang="en-US" dirty="0" err="1"/>
                        <a:t>Tác</a:t>
                      </a:r>
                      <a:r>
                        <a:rPr lang="en-US" baseline="0" dirty="0"/>
                        <a:t> </a:t>
                      </a:r>
                      <a:r>
                        <a:rPr lang="en-US" baseline="0" dirty="0" err="1"/>
                        <a:t>dụng</a:t>
                      </a:r>
                      <a:r>
                        <a:rPr lang="en-US" baseline="0" dirty="0"/>
                        <a:t> </a:t>
                      </a:r>
                      <a:r>
                        <a:rPr lang="en-US" baseline="0" dirty="0" err="1"/>
                        <a:t>của</a:t>
                      </a:r>
                      <a:r>
                        <a:rPr lang="en-US" baseline="0" dirty="0"/>
                        <a:t> </a:t>
                      </a:r>
                      <a:r>
                        <a:rPr lang="en-US" baseline="0" dirty="0" err="1"/>
                        <a:t>biện</a:t>
                      </a:r>
                      <a:r>
                        <a:rPr lang="en-US" baseline="0" dirty="0"/>
                        <a:t> </a:t>
                      </a:r>
                      <a:r>
                        <a:rPr lang="en-US" baseline="0" dirty="0" err="1"/>
                        <a:t>pháp</a:t>
                      </a:r>
                      <a:r>
                        <a:rPr lang="en-US" baseline="0" dirty="0"/>
                        <a:t> </a:t>
                      </a:r>
                      <a:r>
                        <a:rPr lang="en-US" baseline="0" dirty="0" err="1"/>
                        <a:t>nói</a:t>
                      </a:r>
                      <a:r>
                        <a:rPr lang="en-US" baseline="0" dirty="0"/>
                        <a:t> </a:t>
                      </a:r>
                      <a:r>
                        <a:rPr lang="en-US" baseline="0" dirty="0" err="1"/>
                        <a:t>giảm</a:t>
                      </a:r>
                      <a:r>
                        <a:rPr lang="en-US" baseline="0" dirty="0"/>
                        <a:t>, </a:t>
                      </a:r>
                      <a:r>
                        <a:rPr lang="en-US" baseline="0" dirty="0" err="1"/>
                        <a:t>nói</a:t>
                      </a:r>
                      <a:r>
                        <a:rPr lang="en-US" baseline="0" dirty="0"/>
                        <a:t> </a:t>
                      </a:r>
                      <a:r>
                        <a:rPr lang="en-US" baseline="0" dirty="0" err="1"/>
                        <a:t>tránh</a:t>
                      </a:r>
                      <a:r>
                        <a:rPr lang="en-US" baseline="0" dirty="0"/>
                        <a:t> </a:t>
                      </a:r>
                      <a:endParaRPr lang="en-US" dirty="0"/>
                    </a:p>
                  </a:txBody>
                  <a:tcPr>
                    <a:solidFill>
                      <a:schemeClr val="accent6">
                        <a:lumMod val="50000"/>
                      </a:schemeClr>
                    </a:solidFill>
                  </a:tcPr>
                </a:tc>
                <a:extLst>
                  <a:ext uri="{0D108BD9-81ED-4DB2-BD59-A6C34878D82A}">
                    <a16:rowId xmlns:a16="http://schemas.microsoft.com/office/drawing/2014/main" val="10000"/>
                  </a:ext>
                </a:extLst>
              </a:tr>
              <a:tr h="363405">
                <a:tc>
                  <a:txBody>
                    <a:bodyPr/>
                    <a:lstStyle/>
                    <a:p>
                      <a:endParaRPr lang="en-US" dirty="0"/>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extLst>
                  <a:ext uri="{0D108BD9-81ED-4DB2-BD59-A6C34878D82A}">
                    <a16:rowId xmlns:a16="http://schemas.microsoft.com/office/drawing/2014/main" val="10001"/>
                  </a:ext>
                </a:extLst>
              </a:tr>
              <a:tr h="403532">
                <a:tc>
                  <a:txBody>
                    <a:bodyPr/>
                    <a:lstStyle/>
                    <a:p>
                      <a:endParaRPr lang="en-US"/>
                    </a:p>
                  </a:txBody>
                  <a:tcPr>
                    <a:solidFill>
                      <a:schemeClr val="accent5">
                        <a:lumMod val="60000"/>
                        <a:lumOff val="40000"/>
                      </a:schemeClr>
                    </a:solidFill>
                  </a:tcPr>
                </a:tc>
                <a:tc>
                  <a:txBody>
                    <a:bodyPr/>
                    <a:lstStyle/>
                    <a:p>
                      <a:endParaRPr lang="en-US" dirty="0"/>
                    </a:p>
                  </a:txBody>
                  <a:tcP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631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7"/>
        <p:cNvGrpSpPr/>
        <p:nvPr/>
      </p:nvGrpSpPr>
      <p:grpSpPr>
        <a:xfrm>
          <a:off x="0" y="0"/>
          <a:ext cx="0" cy="0"/>
          <a:chOff x="0" y="0"/>
          <a:chExt cx="0" cy="0"/>
        </a:xfrm>
      </p:grpSpPr>
      <p:pic>
        <p:nvPicPr>
          <p:cNvPr id="1026" name="Picture 2" descr="Background book - Background sách đẹp, ấn tượng và sáng tạo">
            <a:extLst>
              <a:ext uri="{FF2B5EF4-FFF2-40B4-BE49-F238E27FC236}">
                <a16:creationId xmlns:a16="http://schemas.microsoft.com/office/drawing/2014/main" id="{C03FF3C0-43AC-E93C-E3D7-30DA8CEA71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92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Folded Corner 5">
            <a:extLst>
              <a:ext uri="{FF2B5EF4-FFF2-40B4-BE49-F238E27FC236}">
                <a16:creationId xmlns:a16="http://schemas.microsoft.com/office/drawing/2014/main" id="{A8B807C3-8ECF-74E0-019C-894336331A39}"/>
              </a:ext>
            </a:extLst>
          </p:cNvPr>
          <p:cNvSpPr/>
          <p:nvPr/>
        </p:nvSpPr>
        <p:spPr>
          <a:xfrm>
            <a:off x="184727" y="1311564"/>
            <a:ext cx="3722255" cy="142240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lang="x-none" sz="2000" dirty="0">
                <a:highlight>
                  <a:srgbClr val="FFFF00"/>
                </a:highlight>
                <a:latin typeface="Times New Roman" panose="02020603050405020304" pitchFamily="18" charset="0"/>
                <a:cs typeface="Times New Roman" panose="02020603050405020304" pitchFamily="18" charset="0"/>
              </a:rPr>
              <a:t>Bài tập về nhà: </a:t>
            </a:r>
            <a:r>
              <a:rPr lang="x-none" sz="2000" dirty="0">
                <a:latin typeface="Times New Roman" panose="02020603050405020304" pitchFamily="18" charset="0"/>
                <a:cs typeface="Times New Roman" panose="02020603050405020304" pitchFamily="18" charset="0"/>
              </a:rPr>
              <a:t>Sưu tầm 5 bài thơ 4 chữ, 5 chữ dành cho thiếu nhi và chép 5 bài thơ tìm được vào vở.</a:t>
            </a:r>
          </a:p>
        </p:txBody>
      </p:sp>
      <p:sp>
        <p:nvSpPr>
          <p:cNvPr id="70" name="Google Shape;2495;p33">
            <a:extLst>
              <a:ext uri="{FF2B5EF4-FFF2-40B4-BE49-F238E27FC236}">
                <a16:creationId xmlns:a16="http://schemas.microsoft.com/office/drawing/2014/main" id="{5E23CE18-AB7D-C1E7-1C83-0409E5AFD9D9}"/>
              </a:ext>
            </a:extLst>
          </p:cNvPr>
          <p:cNvSpPr/>
          <p:nvPr/>
        </p:nvSpPr>
        <p:spPr>
          <a:xfrm>
            <a:off x="2161800" y="376428"/>
            <a:ext cx="4069500"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Subtitle 2">
            <a:extLst>
              <a:ext uri="{FF2B5EF4-FFF2-40B4-BE49-F238E27FC236}">
                <a16:creationId xmlns:a16="http://schemas.microsoft.com/office/drawing/2014/main" id="{6C3E8443-C25C-8E99-AB99-1882765EF8EA}"/>
              </a:ext>
            </a:extLst>
          </p:cNvPr>
          <p:cNvSpPr>
            <a:spLocks noGrp="1"/>
          </p:cNvSpPr>
          <p:nvPr>
            <p:ph type="subTitle" idx="1"/>
          </p:nvPr>
        </p:nvSpPr>
        <p:spPr>
          <a:xfrm>
            <a:off x="1786350" y="368467"/>
            <a:ext cx="4820400" cy="548700"/>
          </a:xfrm>
        </p:spPr>
        <p:txBody>
          <a:bodyPr/>
          <a:lstStyle/>
          <a:p>
            <a:r>
              <a:rPr lang="x-none" sz="3200" b="1" dirty="0">
                <a:latin typeface="Times New Roman" panose="02020603050405020304" pitchFamily="18" charset="0"/>
                <a:cs typeface="Times New Roman" panose="02020603050405020304" pitchFamily="18" charset="0"/>
              </a:rPr>
              <a:t>IV. Vận dụng: </a:t>
            </a:r>
          </a:p>
        </p:txBody>
      </p:sp>
      <p:pic>
        <p:nvPicPr>
          <p:cNvPr id="1028" name="Picture 4" descr="Đồng dao:&quot; Vè nối đuôi&quot; | Mầm non Gia Thượng">
            <a:extLst>
              <a:ext uri="{FF2B5EF4-FFF2-40B4-BE49-F238E27FC236}">
                <a16:creationId xmlns:a16="http://schemas.microsoft.com/office/drawing/2014/main" id="{38FD3AD9-4A11-1636-8957-37DC7FCFB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69177">
            <a:off x="317321" y="2842949"/>
            <a:ext cx="1564381" cy="2034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ở Giáo Dục Và Đào Tạo Vĩnh Phúc">
            <a:extLst>
              <a:ext uri="{FF2B5EF4-FFF2-40B4-BE49-F238E27FC236}">
                <a16:creationId xmlns:a16="http://schemas.microsoft.com/office/drawing/2014/main" id="{73E24CE4-20C4-D93D-6DEE-B34D51667C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777"/>
          <a:stretch/>
        </p:blipFill>
        <p:spPr bwMode="auto">
          <a:xfrm rot="20027207">
            <a:off x="4399210" y="1334319"/>
            <a:ext cx="1777448" cy="2565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him trên Vietnamese poems">
            <a:extLst>
              <a:ext uri="{FF2B5EF4-FFF2-40B4-BE49-F238E27FC236}">
                <a16:creationId xmlns:a16="http://schemas.microsoft.com/office/drawing/2014/main" id="{AAF18439-F11E-01C1-D96D-51B08F173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32281">
            <a:off x="3507181" y="2952991"/>
            <a:ext cx="1378739" cy="194306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Ếch dưới ao | Mầm non Thủy Tiên">
            <a:extLst>
              <a:ext uri="{FF2B5EF4-FFF2-40B4-BE49-F238E27FC236}">
                <a16:creationId xmlns:a16="http://schemas.microsoft.com/office/drawing/2014/main" id="{595D87BB-7D3F-4C54-22D6-986F409A1C3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044" name="Picture 20" descr="Các bài đồng dao cho bé">
            <a:extLst>
              <a:ext uri="{FF2B5EF4-FFF2-40B4-BE49-F238E27FC236}">
                <a16:creationId xmlns:a16="http://schemas.microsoft.com/office/drawing/2014/main" id="{8413E69E-E660-E1EC-44DA-BA7378F585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64371">
            <a:off x="1997307" y="2726155"/>
            <a:ext cx="1410895" cy="19931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dissolve">
                                      <p:cBhvr>
                                        <p:cTn id="7" dur="5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0"/>
        <p:cNvGrpSpPr/>
        <p:nvPr/>
      </p:nvGrpSpPr>
      <p:grpSpPr>
        <a:xfrm>
          <a:off x="0" y="0"/>
          <a:ext cx="0" cy="0"/>
          <a:chOff x="0" y="0"/>
          <a:chExt cx="0" cy="0"/>
        </a:xfrm>
      </p:grpSpPr>
      <p:pic>
        <p:nvPicPr>
          <p:cNvPr id="8196" name="Picture 4" descr="Ngắm Hình Ảnh Đẹp Về Mẹ Để Sống Lại Với Kỉ Niệm Tuổi Thơ - REC Miền Nam">
            <a:extLst>
              <a:ext uri="{FF2B5EF4-FFF2-40B4-BE49-F238E27FC236}">
                <a16:creationId xmlns:a16="http://schemas.microsoft.com/office/drawing/2014/main" id="{2A5BFD82-0F22-3942-036E-C4B6915C3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3082;p42">
            <a:extLst>
              <a:ext uri="{FF2B5EF4-FFF2-40B4-BE49-F238E27FC236}">
                <a16:creationId xmlns:a16="http://schemas.microsoft.com/office/drawing/2014/main" id="{FEE55B8A-2DF5-75EC-A233-D8C09FC7315C}"/>
              </a:ext>
            </a:extLst>
          </p:cNvPr>
          <p:cNvSpPr txBox="1">
            <a:spLocks/>
          </p:cNvSpPr>
          <p:nvPr/>
        </p:nvSpPr>
        <p:spPr>
          <a:xfrm>
            <a:off x="3602182" y="114628"/>
            <a:ext cx="5541818" cy="1824600"/>
          </a:xfrm>
          <a:prstGeom prst="rect">
            <a:avLst/>
          </a:prstGeom>
        </p:spPr>
        <p:txBody>
          <a:bodyPr spcFirstLastPara="1" vert="horz" wrap="square" lIns="91425" tIns="91425" rIns="91425" bIns="91425" rtlCol="0" anchor="ctr" anchorCtr="0">
            <a:noAutofit/>
          </a:bodyPr>
          <a:lstStyle>
            <a:lvl1pPr lvl="0" algn="l" defTabSz="685800" rtl="0" eaLnBrk="1" latinLnBrk="0" hangingPunct="1">
              <a:lnSpc>
                <a:spcPct val="90000"/>
              </a:lnSpc>
              <a:spcBef>
                <a:spcPts val="0"/>
              </a:spcBef>
              <a:spcAft>
                <a:spcPts val="0"/>
              </a:spcAft>
              <a:buSzPts val="3200"/>
              <a:buNone/>
              <a:defRPr sz="4000" b="0" i="0" kern="1200" cap="all">
                <a:solidFill>
                  <a:schemeClr val="tx1"/>
                </a:solidFill>
                <a:effectLst/>
                <a:latin typeface="+mj-lt"/>
                <a:ea typeface="+mj-ea"/>
                <a:cs typeface="+mj-cs"/>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pPr>
              <a:buClrTx/>
              <a:buFontTx/>
            </a:pP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niệm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đẹp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mẹ</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a:t>
            </a:r>
            <a:r>
              <a:rPr lang="en-US" sz="2800" i="1" dirty="0">
                <a:latin typeface="Times New Roman" panose="02020603050405020304" pitchFamily="18" charset="0"/>
                <a:cs typeface="Times New Roman" panose="02020603050405020304" pitchFamily="18" charset="0"/>
              </a:rPr>
              <a:t>.</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sp>
        <p:nvSpPr>
          <p:cNvPr id="2449" name="Google Shape;2449;p31"/>
          <p:cNvSpPr/>
          <p:nvPr/>
        </p:nvSpPr>
        <p:spPr>
          <a:xfrm>
            <a:off x="1431636" y="479950"/>
            <a:ext cx="6132946"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 </a:t>
            </a:r>
            <a:r>
              <a:rPr lang="en" b="1" dirty="0" err="1">
                <a:latin typeface="Times New Roman" panose="02020603050405020304" pitchFamily="18" charset="0"/>
                <a:cs typeface="Times New Roman" panose="02020603050405020304" pitchFamily="18" charset="0"/>
              </a:rPr>
              <a:t>Tìm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hiểu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và</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giới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thiệu</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bài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học</a:t>
            </a:r>
            <a:r>
              <a:rPr lang="en" b="1" dirty="0">
                <a:latin typeface="Times New Roman" panose="02020603050405020304" pitchFamily="18" charset="0"/>
                <a:cs typeface="Times New Roman" panose="02020603050405020304" pitchFamily="18" charset="0"/>
              </a:rPr>
              <a:t>: </a:t>
            </a:r>
            <a:endParaRPr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B54AFC4-FB92-343D-8720-3C3FB5F3D0E3}"/>
              </a:ext>
            </a:extLst>
          </p:cNvPr>
          <p:cNvSpPr txBox="1"/>
          <p:nvPr/>
        </p:nvSpPr>
        <p:spPr>
          <a:xfrm>
            <a:off x="508000" y="1345679"/>
            <a:ext cx="4544291" cy="3170099"/>
          </a:xfrm>
          <a:prstGeom prst="rect">
            <a:avLst/>
          </a:prstGeom>
          <a:noFill/>
        </p:spPr>
        <p:txBody>
          <a:bodyPr wrap="square">
            <a:spAutoFit/>
          </a:bodyPr>
          <a:lstStyle/>
          <a:p>
            <a:pPr algn="just"/>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Các</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văn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bản</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trong</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chủ</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đề</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nhằm</a:t>
            </a:r>
            <a:r>
              <a:rPr lang="en-US" sz="2000" i="1" kern="100" dirty="0">
                <a:solidFill>
                  <a:srgbClr val="000000"/>
                </a:solidFill>
                <a:effectLst/>
                <a:latin typeface="Times New Roman" panose="02020603050405020304" pitchFamily="18" charset="0"/>
                <a:ea typeface="SimSun" panose="02010600030101010101" pitchFamily="2" charset="-122"/>
              </a:rPr>
              <a:t> </a:t>
            </a:r>
            <a:r>
              <a:rPr lang="en-US" sz="2000" i="1" kern="100" dirty="0" err="1">
                <a:solidFill>
                  <a:srgbClr val="000000"/>
                </a:solidFill>
                <a:effectLst/>
                <a:latin typeface="Times New Roman" panose="02020603050405020304" pitchFamily="18" charset="0"/>
                <a:ea typeface="SimSun" panose="02010600030101010101" pitchFamily="2" charset="-122"/>
              </a:rPr>
              <a:t>gợi</a:t>
            </a:r>
            <a:r>
              <a:rPr lang="vi-VN" sz="2000" i="1" kern="100" dirty="0">
                <a:solidFill>
                  <a:srgbClr val="000000"/>
                </a:solidFill>
                <a:effectLst/>
                <a:latin typeface="Times New Roman" panose="02020603050405020304" pitchFamily="18" charset="0"/>
                <a:ea typeface="SimSun" panose="02010600030101010101" pitchFamily="2" charset="-122"/>
              </a:rPr>
              <a:t> ra cho chúng ta về những miền ký ức tươi đẹp của tuổi ấu thơ, về những năm tháng không thể nào quên của quê hương, của con người, của đất nước. </a:t>
            </a:r>
            <a:endParaRPr lang="x-none" sz="2000" i="1" kern="100" dirty="0">
              <a:effectLst/>
              <a:latin typeface="Times New Roman" panose="02020603050405020304" pitchFamily="18" charset="0"/>
              <a:ea typeface="SimSun" panose="02010600030101010101" pitchFamily="2" charset="-122"/>
            </a:endParaRPr>
          </a:p>
          <a:p>
            <a:pPr algn="just"/>
            <a:endParaRPr lang="en-US" sz="2000" kern="100" dirty="0">
              <a:solidFill>
                <a:srgbClr val="000000"/>
              </a:solidFill>
              <a:effectLst/>
              <a:latin typeface="Times New Roman" panose="02020603050405020304" pitchFamily="18" charset="0"/>
              <a:ea typeface="SimSun" panose="02010600030101010101" pitchFamily="2" charset="-122"/>
            </a:endParaRPr>
          </a:p>
          <a:p>
            <a:pPr algn="just"/>
            <a:r>
              <a:rPr lang="en-US" sz="2000" kern="100" dirty="0">
                <a:solidFill>
                  <a:srgbClr val="C00000"/>
                </a:solidFill>
                <a:effectLst/>
                <a:latin typeface="Times New Roman" panose="02020603050405020304" pitchFamily="18" charset="0"/>
                <a:ea typeface="SimSun" panose="02010600030101010101" pitchFamily="2" charset="-122"/>
              </a:rPr>
              <a:t>- </a:t>
            </a:r>
            <a:r>
              <a:rPr lang="en-US" sz="2000" kern="100" dirty="0" err="1">
                <a:solidFill>
                  <a:srgbClr val="C00000"/>
                </a:solidFill>
                <a:effectLst/>
                <a:latin typeface="Times New Roman" panose="02020603050405020304" pitchFamily="18" charset="0"/>
                <a:ea typeface="SimSun" panose="02010600030101010101" pitchFamily="2" charset="-122"/>
              </a:rPr>
              <a:t>Thể</a:t>
            </a:r>
            <a:r>
              <a:rPr lang="vi-VN" sz="2000" kern="100" dirty="0">
                <a:solidFill>
                  <a:srgbClr val="C00000"/>
                </a:solidFill>
                <a:effectLst/>
                <a:latin typeface="Times New Roman" panose="02020603050405020304" pitchFamily="18" charset="0"/>
                <a:ea typeface="SimSun" panose="02010600030101010101" pitchFamily="2" charset="-122"/>
              </a:rPr>
              <a:t> thơ 4 chữ, 5 chữ: là một thể thơ nhằm bộc lộ tình cảm, tâm trạng, cảm xúc của người viết gần gũi với người đọc, người nghe.</a:t>
            </a:r>
            <a:r>
              <a:rPr lang="x-none" sz="2000" dirty="0">
                <a:solidFill>
                  <a:srgbClr val="C00000"/>
                </a:solidFill>
                <a:effectLst/>
              </a:rPr>
              <a:t> </a:t>
            </a:r>
            <a:endParaRPr lang="x-none" sz="2000" dirty="0">
              <a:solidFill>
                <a:srgbClr val="C00000"/>
              </a:solidFill>
            </a:endParaRPr>
          </a:p>
        </p:txBody>
      </p:sp>
      <p:pic>
        <p:nvPicPr>
          <p:cNvPr id="1026" name="Picture 2" descr="Hình ảnh Nền Tuổi Thơ, Tuổi Thơ Vector Nền Và Tập Tin Tải về Miễn Phí |  Pngtree">
            <a:extLst>
              <a:ext uri="{FF2B5EF4-FFF2-40B4-BE49-F238E27FC236}">
                <a16:creationId xmlns:a16="http://schemas.microsoft.com/office/drawing/2014/main" id="{CBC15813-260B-1F92-670D-7558BA33F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73" y="1201078"/>
            <a:ext cx="22098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40674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Khái niệm: </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Là những thể thơ được gọi tên dựa vào số chữ (tiếng) trong mỗi dòng thơ.</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Số lượng dòng trong mỗi bài không hạn chế.</a:t>
            </a:r>
          </a:p>
          <a:p>
            <a:pPr marL="0" lvl="0" indent="0" algn="l"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 Có thể chia khổ hoặc không.</a:t>
            </a:r>
            <a:endParaRPr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9218" name="Picture 2" descr="Background book - sách đa dạng, độc đáo, chất lượng cao">
            <a:extLst>
              <a:ext uri="{FF2B5EF4-FFF2-40B4-BE49-F238E27FC236}">
                <a16:creationId xmlns:a16="http://schemas.microsoft.com/office/drawing/2014/main" id="{7788C7B7-4E0D-6144-B30C-FE09EFCB3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127" y="1741300"/>
            <a:ext cx="3667273" cy="206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37"/>
                                        </p:tgtEl>
                                        <p:attrNameLst>
                                          <p:attrName>style.visibility</p:attrName>
                                        </p:attrNameLst>
                                      </p:cBhvr>
                                      <p:to>
                                        <p:strVal val="visible"/>
                                      </p:to>
                                    </p:set>
                                    <p:animEffect transition="in" filter="dissolve">
                                      <p:cBhvr>
                                        <p:cTn id="7" dur="500"/>
                                        <p:tgtEl>
                                          <p:spTgt spid="30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0" end="0"/>
                                            </p:txEl>
                                          </p:spTgt>
                                        </p:tgtEl>
                                        <p:attrNameLst>
                                          <p:attrName>style.visibility</p:attrName>
                                        </p:attrNameLst>
                                      </p:cBhvr>
                                      <p:to>
                                        <p:strVal val="visible"/>
                                      </p:to>
                                    </p:set>
                                    <p:animEffect transition="in" filter="dissolve">
                                      <p:cBhvr>
                                        <p:cTn id="12" dur="500"/>
                                        <p:tgtEl>
                                          <p:spTgt spid="30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1" end="1"/>
                                            </p:txEl>
                                          </p:spTgt>
                                        </p:tgtEl>
                                        <p:attrNameLst>
                                          <p:attrName>style.visibility</p:attrName>
                                        </p:attrNameLst>
                                      </p:cBhvr>
                                      <p:to>
                                        <p:strVal val="visible"/>
                                      </p:to>
                                    </p:set>
                                    <p:animEffect transition="in" filter="dissolve">
                                      <p:cBhvr>
                                        <p:cTn id="17" dur="500"/>
                                        <p:tgtEl>
                                          <p:spTgt spid="30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2" end="2"/>
                                            </p:txEl>
                                          </p:spTgt>
                                        </p:tgtEl>
                                        <p:attrNameLst>
                                          <p:attrName>style.visibility</p:attrName>
                                        </p:attrNameLst>
                                      </p:cBhvr>
                                      <p:to>
                                        <p:strVal val="visible"/>
                                      </p:to>
                                    </p:set>
                                    <p:animEffect transition="in" filter="dissolve">
                                      <p:cBhvr>
                                        <p:cTn id="22" dur="500"/>
                                        <p:tgtEl>
                                          <p:spTgt spid="30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36">
                                            <p:txEl>
                                              <p:pRg st="3" end="3"/>
                                            </p:txEl>
                                          </p:spTgt>
                                        </p:tgtEl>
                                        <p:attrNameLst>
                                          <p:attrName>style.visibility</p:attrName>
                                        </p:attrNameLst>
                                      </p:cBhvr>
                                      <p:to>
                                        <p:strVal val="visible"/>
                                      </p:to>
                                    </p:set>
                                    <p:animEffect transition="in" filter="dissolve">
                                      <p:cBhvr>
                                        <p:cTn id="27" dur="500"/>
                                        <p:tgtEl>
                                          <p:spTgt spid="30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36">
                                            <p:txEl>
                                              <p:pRg st="4" end="4"/>
                                            </p:txEl>
                                          </p:spTgt>
                                        </p:tgtEl>
                                        <p:attrNameLst>
                                          <p:attrName>style.visibility</p:attrName>
                                        </p:attrNameLst>
                                      </p:cBhvr>
                                      <p:to>
                                        <p:strVal val="visible"/>
                                      </p:to>
                                    </p:set>
                                    <p:animEffect transition="in" filter="dissolve">
                                      <p:cBhvr>
                                        <p:cTn id="32" dur="500"/>
                                        <p:tgtEl>
                                          <p:spTgt spid="3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b) Gieo vần: </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chân: </a:t>
            </a:r>
            <a:r>
              <a:rPr lang="vi-VN" sz="2000" dirty="0">
                <a:latin typeface="Times New Roman" panose="02020603050405020304" pitchFamily="18" charset="0"/>
                <a:cs typeface="Times New Roman" panose="02020603050405020304" pitchFamily="18" charset="0"/>
              </a:rPr>
              <a:t>thường được đặt ở cuối dòng.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liền: </a:t>
            </a:r>
            <a:r>
              <a:rPr lang="vi-VN" sz="2000" dirty="0">
                <a:latin typeface="Times New Roman" panose="02020603050405020304" pitchFamily="18" charset="0"/>
                <a:cs typeface="Times New Roman" panose="02020603050405020304" pitchFamily="18" charset="0"/>
              </a:rPr>
              <a:t>gieo liên tiếp.</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cách: </a:t>
            </a:r>
            <a:r>
              <a:rPr lang="vi-VN" sz="2000" dirty="0">
                <a:latin typeface="Times New Roman" panose="02020603050405020304" pitchFamily="18" charset="0"/>
                <a:cs typeface="Times New Roman" panose="02020603050405020304" pitchFamily="18" charset="0"/>
              </a:rPr>
              <a:t>gieo cách quãng.</a:t>
            </a:r>
          </a:p>
          <a:p>
            <a:pPr marL="0" lvl="0" indent="0" algn="l" rtl="0">
              <a:spcBef>
                <a:spcPts val="0"/>
              </a:spcBef>
              <a:spcAft>
                <a:spcPts val="0"/>
              </a:spcAft>
              <a:buClr>
                <a:schemeClr val="dk1"/>
              </a:buClr>
              <a:buSzPts val="1100"/>
              <a:buFont typeface="Arial"/>
              <a:buNone/>
            </a:pPr>
            <a:r>
              <a:rPr lang="vi-VN" sz="2000" dirty="0">
                <a:highlight>
                  <a:srgbClr val="FFFF00"/>
                </a:highlight>
                <a:latin typeface="Times New Roman" panose="02020603050405020304" pitchFamily="18" charset="0"/>
                <a:cs typeface="Times New Roman" panose="02020603050405020304" pitchFamily="18" charset="0"/>
              </a:rPr>
              <a:t>- Vần hỗn hợp: </a:t>
            </a:r>
            <a:r>
              <a:rPr lang="vi-VN" sz="2000" dirty="0">
                <a:latin typeface="Times New Roman" panose="02020603050405020304" pitchFamily="18" charset="0"/>
                <a:cs typeface="Times New Roman" panose="02020603050405020304" pitchFamily="18" charset="0"/>
              </a:rPr>
              <a:t>kết hợp nhiều kiểu gieo vần trong cùng một bài.</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10242" name="Picture 2" descr="Tổng hợp hình nền những quyển sách đẹp nhất dành cho máy tính">
            <a:extLst>
              <a:ext uri="{FF2B5EF4-FFF2-40B4-BE49-F238E27FC236}">
                <a16:creationId xmlns:a16="http://schemas.microsoft.com/office/drawing/2014/main" id="{3AB3B891-FABF-9C25-145A-CD46122E9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348" y="1398308"/>
            <a:ext cx="4301403" cy="274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09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36">
                                            <p:txEl>
                                              <p:pRg st="3" end="3"/>
                                            </p:txEl>
                                          </p:spTgt>
                                        </p:tgtEl>
                                        <p:attrNameLst>
                                          <p:attrName>style.visibility</p:attrName>
                                        </p:attrNameLst>
                                      </p:cBhvr>
                                      <p:to>
                                        <p:strVal val="visible"/>
                                      </p:to>
                                    </p:set>
                                    <p:animEffect transition="in" filter="dissolve">
                                      <p:cBhvr>
                                        <p:cTn id="12" dur="500"/>
                                        <p:tgtEl>
                                          <p:spTgt spid="303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36">
                                            <p:txEl>
                                              <p:pRg st="4" end="4"/>
                                            </p:txEl>
                                          </p:spTgt>
                                        </p:tgtEl>
                                        <p:attrNameLst>
                                          <p:attrName>style.visibility</p:attrName>
                                        </p:attrNameLst>
                                      </p:cBhvr>
                                      <p:to>
                                        <p:strVal val="visible"/>
                                      </p:to>
                                    </p:set>
                                    <p:animEffect transition="in" filter="dissolve">
                                      <p:cBhvr>
                                        <p:cTn id="17" dur="500"/>
                                        <p:tgtEl>
                                          <p:spTgt spid="303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36">
                                            <p:txEl>
                                              <p:pRg st="5" end="5"/>
                                            </p:txEl>
                                          </p:spTgt>
                                        </p:tgtEl>
                                        <p:attrNameLst>
                                          <p:attrName>style.visibility</p:attrName>
                                        </p:attrNameLst>
                                      </p:cBhvr>
                                      <p:to>
                                        <p:strVal val="visible"/>
                                      </p:to>
                                    </p:set>
                                    <p:animEffect transition="in" filter="dissolve">
                                      <p:cBhvr>
                                        <p:cTn id="22" dur="500"/>
                                        <p:tgtEl>
                                          <p:spTgt spid="30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796975" y="1263601"/>
            <a:ext cx="3688300" cy="89294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c) Ngắt nhịp: </a:t>
            </a: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aphicFrame>
        <p:nvGraphicFramePr>
          <p:cNvPr id="2" name="Table 2">
            <a:extLst>
              <a:ext uri="{FF2B5EF4-FFF2-40B4-BE49-F238E27FC236}">
                <a16:creationId xmlns:a16="http://schemas.microsoft.com/office/drawing/2014/main" id="{2E8CC8EA-02E2-17E2-5FFB-B64131AEE4F5}"/>
              </a:ext>
            </a:extLst>
          </p:cNvPr>
          <p:cNvGraphicFramePr>
            <a:graphicFrameLocks noGrp="1"/>
          </p:cNvGraphicFramePr>
          <p:nvPr>
            <p:extLst>
              <p:ext uri="{D42A27DB-BD31-4B8C-83A1-F6EECF244321}">
                <p14:modId xmlns:p14="http://schemas.microsoft.com/office/powerpoint/2010/main" val="2569178273"/>
              </p:ext>
            </p:extLst>
          </p:nvPr>
        </p:nvGraphicFramePr>
        <p:xfrm>
          <a:off x="696067" y="2118756"/>
          <a:ext cx="4780048" cy="2053094"/>
        </p:xfrm>
        <a:graphic>
          <a:graphicData uri="http://schemas.openxmlformats.org/drawingml/2006/table">
            <a:tbl>
              <a:tblPr firstRow="1" bandRow="1">
                <a:tableStyleId>{5940675A-B579-460E-94D1-54222C63F5DA}</a:tableStyleId>
              </a:tblPr>
              <a:tblGrid>
                <a:gridCol w="2390024">
                  <a:extLst>
                    <a:ext uri="{9D8B030D-6E8A-4147-A177-3AD203B41FA5}">
                      <a16:colId xmlns:a16="http://schemas.microsoft.com/office/drawing/2014/main" val="2230686104"/>
                    </a:ext>
                  </a:extLst>
                </a:gridCol>
                <a:gridCol w="2390024">
                  <a:extLst>
                    <a:ext uri="{9D8B030D-6E8A-4147-A177-3AD203B41FA5}">
                      <a16:colId xmlns:a16="http://schemas.microsoft.com/office/drawing/2014/main" val="4049372595"/>
                    </a:ext>
                  </a:extLst>
                </a:gridCol>
              </a:tblGrid>
              <a:tr h="466136">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4 chữ</a:t>
                      </a:r>
                    </a:p>
                  </a:txBody>
                  <a:tcPr>
                    <a:solidFill>
                      <a:schemeClr val="accent2"/>
                    </a:solidFill>
                  </a:tcPr>
                </a:tc>
                <a:tc>
                  <a:txBody>
                    <a:bodyPr/>
                    <a:lstStyle/>
                    <a:p>
                      <a:pPr algn="ctr"/>
                      <a:r>
                        <a:rPr lang="x-none" sz="2000" b="1" dirty="0">
                          <a:solidFill>
                            <a:schemeClr val="bg1"/>
                          </a:solidFill>
                          <a:latin typeface="Times New Roman" panose="02020603050405020304" pitchFamily="18" charset="0"/>
                          <a:cs typeface="Times New Roman" panose="02020603050405020304" pitchFamily="18" charset="0"/>
                        </a:rPr>
                        <a:t>Thơ 5 chữ</a:t>
                      </a:r>
                    </a:p>
                  </a:txBody>
                  <a:tcPr>
                    <a:solidFill>
                      <a:schemeClr val="accent3"/>
                    </a:solidFill>
                  </a:tcPr>
                </a:tc>
                <a:extLst>
                  <a:ext uri="{0D108BD9-81ED-4DB2-BD59-A6C34878D82A}">
                    <a16:rowId xmlns:a16="http://schemas.microsoft.com/office/drawing/2014/main" val="3423937451"/>
                  </a:ext>
                </a:extLst>
              </a:tr>
              <a:tr h="793479">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2/2. </a:t>
                      </a:r>
                    </a:p>
                  </a:txBody>
                  <a:tcPr>
                    <a:solidFill>
                      <a:schemeClr val="accent2"/>
                    </a:solidFill>
                  </a:tcPr>
                </a:tc>
                <a:tc>
                  <a:txBody>
                    <a:bodyPr/>
                    <a:lstStyle/>
                    <a:p>
                      <a:r>
                        <a:rPr lang="x-none" sz="2000" dirty="0">
                          <a:solidFill>
                            <a:schemeClr val="bg1"/>
                          </a:solidFill>
                          <a:latin typeface="Times New Roman" panose="02020603050405020304" pitchFamily="18" charset="0"/>
                          <a:cs typeface="Times New Roman" panose="02020603050405020304" pitchFamily="18" charset="0"/>
                        </a:rPr>
                        <a:t>- Thường ngắt nhịp 2/3 hoặc 3/2.</a:t>
                      </a:r>
                    </a:p>
                  </a:txBody>
                  <a:tcPr>
                    <a:solidFill>
                      <a:schemeClr val="accent3"/>
                    </a:solidFill>
                  </a:tcPr>
                </a:tc>
                <a:extLst>
                  <a:ext uri="{0D108BD9-81ED-4DB2-BD59-A6C34878D82A}">
                    <a16:rowId xmlns:a16="http://schemas.microsoft.com/office/drawing/2014/main" val="3482508366"/>
                  </a:ext>
                </a:extLst>
              </a:tr>
              <a:tr h="793479">
                <a:tc gridSpan="2">
                  <a:txBody>
                    <a:bodyPr/>
                    <a:lstStyle/>
                    <a:p>
                      <a:r>
                        <a:rPr lang="x-none" sz="2000" dirty="0">
                          <a:latin typeface="Times New Roman" panose="02020603050405020304" pitchFamily="18" charset="0"/>
                          <a:cs typeface="Times New Roman" panose="02020603050405020304" pitchFamily="18" charset="0"/>
                        </a:rPr>
                        <a:t>- Nhịp thơ cũng có thể được ngắt linh hoạt, phù hợp với mạch cảm xúc của bài thơ. </a:t>
                      </a:r>
                    </a:p>
                  </a:txBody>
                  <a:tcPr>
                    <a:solidFill>
                      <a:schemeClr val="accent2">
                        <a:lumMod val="20000"/>
                        <a:lumOff val="80000"/>
                      </a:schemeClr>
                    </a:solidFill>
                  </a:tcPr>
                </a:tc>
                <a:tc hMerge="1">
                  <a:txBody>
                    <a:bodyPr/>
                    <a:lstStyle/>
                    <a:p>
                      <a:endParaRPr lang="x-none"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57383479"/>
                  </a:ext>
                </a:extLst>
              </a:tr>
            </a:tbl>
          </a:graphicData>
        </a:graphic>
      </p:graphicFrame>
      <p:pic>
        <p:nvPicPr>
          <p:cNvPr id="11266" name="Picture 2" descr="Những hình nền sách tuyệt đẹp">
            <a:extLst>
              <a:ext uri="{FF2B5EF4-FFF2-40B4-BE49-F238E27FC236}">
                <a16:creationId xmlns:a16="http://schemas.microsoft.com/office/drawing/2014/main" id="{92CCA1C1-D07B-30FE-7C1A-14122FC0F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759" y="1210486"/>
            <a:ext cx="2177266" cy="386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7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8" y="1373593"/>
            <a:ext cx="3688300" cy="279825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1. Thể thơ bốn chữ, năm chữ: </a:t>
            </a:r>
          </a:p>
          <a:p>
            <a:pPr marL="0" lvl="0" indent="0" algn="l"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d) Ứng dụng: </a:t>
            </a:r>
          </a:p>
          <a:p>
            <a:pPr marL="0" indent="0">
              <a:buSzPts val="1100"/>
              <a:buNone/>
            </a:pPr>
            <a:r>
              <a:rPr lang="vi-VN" sz="2000" dirty="0">
                <a:latin typeface="Times New Roman" panose="02020603050405020304" pitchFamily="18" charset="0"/>
                <a:cs typeface="Times New Roman" panose="02020603050405020304" pitchFamily="18" charset="0"/>
              </a:rPr>
              <a:t>Thường sử dụng trong các bài đồng dao, vè, thích hợp với việc kể chuyện, hình ảnh thơ thường dung dị, gần gũi.</a:t>
            </a:r>
            <a:endParaRPr lang="x-none" sz="20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lang="vi-VN" sz="2000" b="1"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grpSp>
        <p:nvGrpSpPr>
          <p:cNvPr id="3074" name="Google Shape;3074;p41"/>
          <p:cNvGrpSpPr/>
          <p:nvPr/>
        </p:nvGrpSpPr>
        <p:grpSpPr>
          <a:xfrm>
            <a:off x="5803900" y="1315413"/>
            <a:ext cx="517125" cy="472525"/>
            <a:chOff x="2367550" y="423275"/>
            <a:chExt cx="517125" cy="472525"/>
          </a:xfrm>
        </p:grpSpPr>
        <p:sp>
          <p:nvSpPr>
            <p:cNvPr id="3075" name="Google Shape;3075;p41"/>
            <p:cNvSpPr/>
            <p:nvPr/>
          </p:nvSpPr>
          <p:spPr>
            <a:xfrm>
              <a:off x="2508375" y="556387"/>
              <a:ext cx="221083" cy="195381"/>
            </a:xfrm>
            <a:custGeom>
              <a:avLst/>
              <a:gdLst/>
              <a:ahLst/>
              <a:cxnLst/>
              <a:rect l="l" t="t" r="r" b="b"/>
              <a:pathLst>
                <a:path w="7427" h="6563" extrusionOk="0">
                  <a:moveTo>
                    <a:pt x="3244" y="0"/>
                  </a:moveTo>
                  <a:lnTo>
                    <a:pt x="2764" y="39"/>
                  </a:lnTo>
                  <a:lnTo>
                    <a:pt x="2514" y="77"/>
                  </a:lnTo>
                  <a:lnTo>
                    <a:pt x="2284" y="134"/>
                  </a:lnTo>
                  <a:lnTo>
                    <a:pt x="2035" y="211"/>
                  </a:lnTo>
                  <a:lnTo>
                    <a:pt x="1824" y="307"/>
                  </a:lnTo>
                  <a:lnTo>
                    <a:pt x="1613" y="422"/>
                  </a:lnTo>
                  <a:lnTo>
                    <a:pt x="1402" y="537"/>
                  </a:lnTo>
                  <a:lnTo>
                    <a:pt x="1210" y="672"/>
                  </a:lnTo>
                  <a:lnTo>
                    <a:pt x="1018" y="825"/>
                  </a:lnTo>
                  <a:lnTo>
                    <a:pt x="864" y="979"/>
                  </a:lnTo>
                  <a:lnTo>
                    <a:pt x="711" y="1132"/>
                  </a:lnTo>
                  <a:lnTo>
                    <a:pt x="596" y="1286"/>
                  </a:lnTo>
                  <a:lnTo>
                    <a:pt x="461" y="1439"/>
                  </a:lnTo>
                  <a:lnTo>
                    <a:pt x="365" y="1612"/>
                  </a:lnTo>
                  <a:lnTo>
                    <a:pt x="269" y="1785"/>
                  </a:lnTo>
                  <a:lnTo>
                    <a:pt x="193" y="1957"/>
                  </a:lnTo>
                  <a:lnTo>
                    <a:pt x="135" y="2130"/>
                  </a:lnTo>
                  <a:lnTo>
                    <a:pt x="78" y="2322"/>
                  </a:lnTo>
                  <a:lnTo>
                    <a:pt x="39" y="2514"/>
                  </a:lnTo>
                  <a:lnTo>
                    <a:pt x="20" y="2706"/>
                  </a:lnTo>
                  <a:lnTo>
                    <a:pt x="1" y="2898"/>
                  </a:lnTo>
                  <a:lnTo>
                    <a:pt x="1" y="3089"/>
                  </a:lnTo>
                  <a:lnTo>
                    <a:pt x="20" y="3300"/>
                  </a:lnTo>
                  <a:lnTo>
                    <a:pt x="39" y="3512"/>
                  </a:lnTo>
                  <a:lnTo>
                    <a:pt x="97" y="3723"/>
                  </a:lnTo>
                  <a:lnTo>
                    <a:pt x="135" y="3895"/>
                  </a:lnTo>
                  <a:lnTo>
                    <a:pt x="193" y="4087"/>
                  </a:lnTo>
                  <a:lnTo>
                    <a:pt x="269" y="4260"/>
                  </a:lnTo>
                  <a:lnTo>
                    <a:pt x="346" y="4433"/>
                  </a:lnTo>
                  <a:lnTo>
                    <a:pt x="442" y="4605"/>
                  </a:lnTo>
                  <a:lnTo>
                    <a:pt x="557" y="4778"/>
                  </a:lnTo>
                  <a:lnTo>
                    <a:pt x="788" y="5104"/>
                  </a:lnTo>
                  <a:lnTo>
                    <a:pt x="999" y="5334"/>
                  </a:lnTo>
                  <a:lnTo>
                    <a:pt x="1229" y="5545"/>
                  </a:lnTo>
                  <a:lnTo>
                    <a:pt x="1459" y="5737"/>
                  </a:lnTo>
                  <a:lnTo>
                    <a:pt x="1709" y="5910"/>
                  </a:lnTo>
                  <a:lnTo>
                    <a:pt x="1977" y="6063"/>
                  </a:lnTo>
                  <a:lnTo>
                    <a:pt x="2265" y="6198"/>
                  </a:lnTo>
                  <a:lnTo>
                    <a:pt x="2553" y="6332"/>
                  </a:lnTo>
                  <a:lnTo>
                    <a:pt x="2860" y="6428"/>
                  </a:lnTo>
                  <a:lnTo>
                    <a:pt x="3167" y="6486"/>
                  </a:lnTo>
                  <a:lnTo>
                    <a:pt x="3493" y="6524"/>
                  </a:lnTo>
                  <a:lnTo>
                    <a:pt x="3819" y="6562"/>
                  </a:lnTo>
                  <a:lnTo>
                    <a:pt x="4165" y="6562"/>
                  </a:lnTo>
                  <a:lnTo>
                    <a:pt x="4491" y="6543"/>
                  </a:lnTo>
                  <a:lnTo>
                    <a:pt x="4817" y="6505"/>
                  </a:lnTo>
                  <a:lnTo>
                    <a:pt x="5124" y="6428"/>
                  </a:lnTo>
                  <a:lnTo>
                    <a:pt x="5431" y="6313"/>
                  </a:lnTo>
                  <a:lnTo>
                    <a:pt x="5719" y="6179"/>
                  </a:lnTo>
                  <a:lnTo>
                    <a:pt x="5987" y="6025"/>
                  </a:lnTo>
                  <a:lnTo>
                    <a:pt x="6256" y="5852"/>
                  </a:lnTo>
                  <a:lnTo>
                    <a:pt x="6429" y="5699"/>
                  </a:lnTo>
                  <a:lnTo>
                    <a:pt x="6601" y="5545"/>
                  </a:lnTo>
                  <a:lnTo>
                    <a:pt x="6755" y="5373"/>
                  </a:lnTo>
                  <a:lnTo>
                    <a:pt x="6889" y="5200"/>
                  </a:lnTo>
                  <a:lnTo>
                    <a:pt x="7024" y="5008"/>
                  </a:lnTo>
                  <a:lnTo>
                    <a:pt x="7120" y="4816"/>
                  </a:lnTo>
                  <a:lnTo>
                    <a:pt x="7215" y="4605"/>
                  </a:lnTo>
                  <a:lnTo>
                    <a:pt x="7292" y="4394"/>
                  </a:lnTo>
                  <a:lnTo>
                    <a:pt x="7350" y="4183"/>
                  </a:lnTo>
                  <a:lnTo>
                    <a:pt x="7388" y="3972"/>
                  </a:lnTo>
                  <a:lnTo>
                    <a:pt x="7407" y="3742"/>
                  </a:lnTo>
                  <a:lnTo>
                    <a:pt x="7427" y="3531"/>
                  </a:lnTo>
                  <a:lnTo>
                    <a:pt x="7407" y="3300"/>
                  </a:lnTo>
                  <a:lnTo>
                    <a:pt x="7388" y="3070"/>
                  </a:lnTo>
                  <a:lnTo>
                    <a:pt x="7331" y="2840"/>
                  </a:lnTo>
                  <a:lnTo>
                    <a:pt x="7273" y="2629"/>
                  </a:lnTo>
                  <a:lnTo>
                    <a:pt x="7196" y="2418"/>
                  </a:lnTo>
                  <a:lnTo>
                    <a:pt x="7120" y="2207"/>
                  </a:lnTo>
                  <a:lnTo>
                    <a:pt x="7024" y="2015"/>
                  </a:lnTo>
                  <a:lnTo>
                    <a:pt x="6908" y="1842"/>
                  </a:lnTo>
                  <a:lnTo>
                    <a:pt x="6793" y="1669"/>
                  </a:lnTo>
                  <a:lnTo>
                    <a:pt x="6659" y="1497"/>
                  </a:lnTo>
                  <a:lnTo>
                    <a:pt x="6525" y="1343"/>
                  </a:lnTo>
                  <a:lnTo>
                    <a:pt x="6371" y="1190"/>
                  </a:lnTo>
                  <a:lnTo>
                    <a:pt x="6160" y="998"/>
                  </a:lnTo>
                  <a:lnTo>
                    <a:pt x="5949" y="825"/>
                  </a:lnTo>
                  <a:lnTo>
                    <a:pt x="5738" y="672"/>
                  </a:lnTo>
                  <a:lnTo>
                    <a:pt x="5508" y="537"/>
                  </a:lnTo>
                  <a:lnTo>
                    <a:pt x="5277" y="422"/>
                  </a:lnTo>
                  <a:lnTo>
                    <a:pt x="5047" y="307"/>
                  </a:lnTo>
                  <a:lnTo>
                    <a:pt x="4817" y="211"/>
                  </a:lnTo>
                  <a:lnTo>
                    <a:pt x="4568" y="134"/>
                  </a:lnTo>
                  <a:lnTo>
                    <a:pt x="4356" y="96"/>
                  </a:lnTo>
                  <a:lnTo>
                    <a:pt x="4145" y="39"/>
                  </a:lnTo>
                  <a:lnTo>
                    <a:pt x="3915" y="19"/>
                  </a:lnTo>
                  <a:lnTo>
                    <a:pt x="3685"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2367550" y="423275"/>
              <a:ext cx="517125" cy="472525"/>
            </a:xfrm>
            <a:custGeom>
              <a:avLst/>
              <a:gdLst/>
              <a:ahLst/>
              <a:cxnLst/>
              <a:rect l="l" t="t" r="r" b="b"/>
              <a:pathLst>
                <a:path w="20685" h="18901" extrusionOk="0">
                  <a:moveTo>
                    <a:pt x="9805" y="5392"/>
                  </a:moveTo>
                  <a:lnTo>
                    <a:pt x="10112" y="5411"/>
                  </a:lnTo>
                  <a:lnTo>
                    <a:pt x="10400" y="5431"/>
                  </a:lnTo>
                  <a:lnTo>
                    <a:pt x="10669" y="5488"/>
                  </a:lnTo>
                  <a:lnTo>
                    <a:pt x="10957" y="5546"/>
                  </a:lnTo>
                  <a:lnTo>
                    <a:pt x="11225" y="5623"/>
                  </a:lnTo>
                  <a:lnTo>
                    <a:pt x="11475" y="5718"/>
                  </a:lnTo>
                  <a:lnTo>
                    <a:pt x="11724" y="5834"/>
                  </a:lnTo>
                  <a:lnTo>
                    <a:pt x="11974" y="5949"/>
                  </a:lnTo>
                  <a:lnTo>
                    <a:pt x="12204" y="6102"/>
                  </a:lnTo>
                  <a:lnTo>
                    <a:pt x="12434" y="6256"/>
                  </a:lnTo>
                  <a:lnTo>
                    <a:pt x="12664" y="6428"/>
                  </a:lnTo>
                  <a:lnTo>
                    <a:pt x="12875" y="6620"/>
                  </a:lnTo>
                  <a:lnTo>
                    <a:pt x="13067" y="6812"/>
                  </a:lnTo>
                  <a:lnTo>
                    <a:pt x="13259" y="7023"/>
                  </a:lnTo>
                  <a:lnTo>
                    <a:pt x="13451" y="7253"/>
                  </a:lnTo>
                  <a:lnTo>
                    <a:pt x="13662" y="7560"/>
                  </a:lnTo>
                  <a:lnTo>
                    <a:pt x="13816" y="7848"/>
                  </a:lnTo>
                  <a:lnTo>
                    <a:pt x="13969" y="8174"/>
                  </a:lnTo>
                  <a:lnTo>
                    <a:pt x="14065" y="8501"/>
                  </a:lnTo>
                  <a:lnTo>
                    <a:pt x="14123" y="8769"/>
                  </a:lnTo>
                  <a:lnTo>
                    <a:pt x="14161" y="9019"/>
                  </a:lnTo>
                  <a:lnTo>
                    <a:pt x="14180" y="9268"/>
                  </a:lnTo>
                  <a:lnTo>
                    <a:pt x="14199" y="9518"/>
                  </a:lnTo>
                  <a:lnTo>
                    <a:pt x="14180" y="9748"/>
                  </a:lnTo>
                  <a:lnTo>
                    <a:pt x="14161" y="9997"/>
                  </a:lnTo>
                  <a:lnTo>
                    <a:pt x="14103" y="10228"/>
                  </a:lnTo>
                  <a:lnTo>
                    <a:pt x="14046" y="10439"/>
                  </a:lnTo>
                  <a:lnTo>
                    <a:pt x="13969" y="10669"/>
                  </a:lnTo>
                  <a:lnTo>
                    <a:pt x="13873" y="10880"/>
                  </a:lnTo>
                  <a:lnTo>
                    <a:pt x="13777" y="11072"/>
                  </a:lnTo>
                  <a:lnTo>
                    <a:pt x="13643" y="11283"/>
                  </a:lnTo>
                  <a:lnTo>
                    <a:pt x="13489" y="11475"/>
                  </a:lnTo>
                  <a:lnTo>
                    <a:pt x="13336" y="11667"/>
                  </a:lnTo>
                  <a:lnTo>
                    <a:pt x="13163" y="11839"/>
                  </a:lnTo>
                  <a:lnTo>
                    <a:pt x="12971" y="12031"/>
                  </a:lnTo>
                  <a:lnTo>
                    <a:pt x="12722" y="12223"/>
                  </a:lnTo>
                  <a:lnTo>
                    <a:pt x="12453" y="12396"/>
                  </a:lnTo>
                  <a:lnTo>
                    <a:pt x="12166" y="12549"/>
                  </a:lnTo>
                  <a:lnTo>
                    <a:pt x="11858" y="12684"/>
                  </a:lnTo>
                  <a:lnTo>
                    <a:pt x="11551" y="12780"/>
                  </a:lnTo>
                  <a:lnTo>
                    <a:pt x="11225" y="12876"/>
                  </a:lnTo>
                  <a:lnTo>
                    <a:pt x="10880" y="12933"/>
                  </a:lnTo>
                  <a:lnTo>
                    <a:pt x="10515" y="12952"/>
                  </a:lnTo>
                  <a:lnTo>
                    <a:pt x="10132" y="12971"/>
                  </a:lnTo>
                  <a:lnTo>
                    <a:pt x="9767" y="12933"/>
                  </a:lnTo>
                  <a:lnTo>
                    <a:pt x="9383" y="12876"/>
                  </a:lnTo>
                  <a:lnTo>
                    <a:pt x="9000" y="12799"/>
                  </a:lnTo>
                  <a:lnTo>
                    <a:pt x="9000" y="12780"/>
                  </a:lnTo>
                  <a:lnTo>
                    <a:pt x="8616" y="12664"/>
                  </a:lnTo>
                  <a:lnTo>
                    <a:pt x="8251" y="12511"/>
                  </a:lnTo>
                  <a:lnTo>
                    <a:pt x="7925" y="12338"/>
                  </a:lnTo>
                  <a:lnTo>
                    <a:pt x="7599" y="12127"/>
                  </a:lnTo>
                  <a:lnTo>
                    <a:pt x="7311" y="11916"/>
                  </a:lnTo>
                  <a:lnTo>
                    <a:pt x="7042" y="11686"/>
                  </a:lnTo>
                  <a:lnTo>
                    <a:pt x="6774" y="11417"/>
                  </a:lnTo>
                  <a:lnTo>
                    <a:pt x="6543" y="11129"/>
                  </a:lnTo>
                  <a:lnTo>
                    <a:pt x="6313" y="10784"/>
                  </a:lnTo>
                  <a:lnTo>
                    <a:pt x="6121" y="10419"/>
                  </a:lnTo>
                  <a:lnTo>
                    <a:pt x="6025" y="10228"/>
                  </a:lnTo>
                  <a:lnTo>
                    <a:pt x="5968" y="10036"/>
                  </a:lnTo>
                  <a:lnTo>
                    <a:pt x="5910" y="9844"/>
                  </a:lnTo>
                  <a:lnTo>
                    <a:pt x="5872" y="9652"/>
                  </a:lnTo>
                  <a:lnTo>
                    <a:pt x="5814" y="9403"/>
                  </a:lnTo>
                  <a:lnTo>
                    <a:pt x="5795" y="9172"/>
                  </a:lnTo>
                  <a:lnTo>
                    <a:pt x="5776" y="8923"/>
                  </a:lnTo>
                  <a:lnTo>
                    <a:pt x="5776" y="8693"/>
                  </a:lnTo>
                  <a:lnTo>
                    <a:pt x="5795" y="8462"/>
                  </a:lnTo>
                  <a:lnTo>
                    <a:pt x="5834" y="8232"/>
                  </a:lnTo>
                  <a:lnTo>
                    <a:pt x="5891" y="8021"/>
                  </a:lnTo>
                  <a:lnTo>
                    <a:pt x="5949" y="7810"/>
                  </a:lnTo>
                  <a:lnTo>
                    <a:pt x="6025" y="7599"/>
                  </a:lnTo>
                  <a:lnTo>
                    <a:pt x="6121" y="7407"/>
                  </a:lnTo>
                  <a:lnTo>
                    <a:pt x="6236" y="7196"/>
                  </a:lnTo>
                  <a:lnTo>
                    <a:pt x="6371" y="7004"/>
                  </a:lnTo>
                  <a:lnTo>
                    <a:pt x="6505" y="6831"/>
                  </a:lnTo>
                  <a:lnTo>
                    <a:pt x="6659" y="6639"/>
                  </a:lnTo>
                  <a:lnTo>
                    <a:pt x="6831" y="6467"/>
                  </a:lnTo>
                  <a:lnTo>
                    <a:pt x="7023" y="6294"/>
                  </a:lnTo>
                  <a:lnTo>
                    <a:pt x="7292" y="6102"/>
                  </a:lnTo>
                  <a:lnTo>
                    <a:pt x="7560" y="5910"/>
                  </a:lnTo>
                  <a:lnTo>
                    <a:pt x="7848" y="5757"/>
                  </a:lnTo>
                  <a:lnTo>
                    <a:pt x="8155" y="5623"/>
                  </a:lnTo>
                  <a:lnTo>
                    <a:pt x="8481" y="5527"/>
                  </a:lnTo>
                  <a:lnTo>
                    <a:pt x="8808" y="5450"/>
                  </a:lnTo>
                  <a:lnTo>
                    <a:pt x="9153" y="5411"/>
                  </a:lnTo>
                  <a:lnTo>
                    <a:pt x="9498" y="5392"/>
                  </a:lnTo>
                  <a:close/>
                  <a:moveTo>
                    <a:pt x="6313" y="0"/>
                  </a:moveTo>
                  <a:lnTo>
                    <a:pt x="6045" y="39"/>
                  </a:lnTo>
                  <a:lnTo>
                    <a:pt x="5776" y="116"/>
                  </a:lnTo>
                  <a:lnTo>
                    <a:pt x="5527" y="212"/>
                  </a:lnTo>
                  <a:lnTo>
                    <a:pt x="5277" y="327"/>
                  </a:lnTo>
                  <a:lnTo>
                    <a:pt x="5047" y="480"/>
                  </a:lnTo>
                  <a:lnTo>
                    <a:pt x="4817" y="653"/>
                  </a:lnTo>
                  <a:lnTo>
                    <a:pt x="4625" y="845"/>
                  </a:lnTo>
                  <a:lnTo>
                    <a:pt x="4433" y="1075"/>
                  </a:lnTo>
                  <a:lnTo>
                    <a:pt x="4260" y="1305"/>
                  </a:lnTo>
                  <a:lnTo>
                    <a:pt x="4068" y="1631"/>
                  </a:lnTo>
                  <a:lnTo>
                    <a:pt x="3915" y="1977"/>
                  </a:lnTo>
                  <a:lnTo>
                    <a:pt x="3800" y="2322"/>
                  </a:lnTo>
                  <a:lnTo>
                    <a:pt x="3723" y="2687"/>
                  </a:lnTo>
                  <a:lnTo>
                    <a:pt x="3685" y="3071"/>
                  </a:lnTo>
                  <a:lnTo>
                    <a:pt x="3685" y="3435"/>
                  </a:lnTo>
                  <a:lnTo>
                    <a:pt x="3723" y="3761"/>
                  </a:lnTo>
                  <a:lnTo>
                    <a:pt x="3819" y="4107"/>
                  </a:lnTo>
                  <a:lnTo>
                    <a:pt x="3934" y="4414"/>
                  </a:lnTo>
                  <a:lnTo>
                    <a:pt x="4087" y="4702"/>
                  </a:lnTo>
                  <a:lnTo>
                    <a:pt x="4279" y="4989"/>
                  </a:lnTo>
                  <a:lnTo>
                    <a:pt x="4510" y="5258"/>
                  </a:lnTo>
                  <a:lnTo>
                    <a:pt x="4682" y="5431"/>
                  </a:lnTo>
                  <a:lnTo>
                    <a:pt x="4855" y="5584"/>
                  </a:lnTo>
                  <a:lnTo>
                    <a:pt x="4932" y="5680"/>
                  </a:lnTo>
                  <a:lnTo>
                    <a:pt x="5028" y="5795"/>
                  </a:lnTo>
                  <a:lnTo>
                    <a:pt x="5066" y="5853"/>
                  </a:lnTo>
                  <a:lnTo>
                    <a:pt x="5085" y="5910"/>
                  </a:lnTo>
                  <a:lnTo>
                    <a:pt x="5066" y="5968"/>
                  </a:lnTo>
                  <a:lnTo>
                    <a:pt x="5047" y="6045"/>
                  </a:lnTo>
                  <a:lnTo>
                    <a:pt x="5028" y="6083"/>
                  </a:lnTo>
                  <a:lnTo>
                    <a:pt x="4970" y="6121"/>
                  </a:lnTo>
                  <a:lnTo>
                    <a:pt x="4932" y="6160"/>
                  </a:lnTo>
                  <a:lnTo>
                    <a:pt x="4855" y="6179"/>
                  </a:lnTo>
                  <a:lnTo>
                    <a:pt x="4510" y="6179"/>
                  </a:lnTo>
                  <a:lnTo>
                    <a:pt x="4145" y="6160"/>
                  </a:lnTo>
                  <a:lnTo>
                    <a:pt x="3800" y="6141"/>
                  </a:lnTo>
                  <a:lnTo>
                    <a:pt x="3454" y="6121"/>
                  </a:lnTo>
                  <a:lnTo>
                    <a:pt x="3051" y="6160"/>
                  </a:lnTo>
                  <a:lnTo>
                    <a:pt x="2668" y="6217"/>
                  </a:lnTo>
                  <a:lnTo>
                    <a:pt x="2284" y="6332"/>
                  </a:lnTo>
                  <a:lnTo>
                    <a:pt x="1938" y="6467"/>
                  </a:lnTo>
                  <a:lnTo>
                    <a:pt x="1593" y="6620"/>
                  </a:lnTo>
                  <a:lnTo>
                    <a:pt x="1267" y="6831"/>
                  </a:lnTo>
                  <a:lnTo>
                    <a:pt x="979" y="7081"/>
                  </a:lnTo>
                  <a:lnTo>
                    <a:pt x="691" y="7349"/>
                  </a:lnTo>
                  <a:lnTo>
                    <a:pt x="480" y="7580"/>
                  </a:lnTo>
                  <a:lnTo>
                    <a:pt x="327" y="7848"/>
                  </a:lnTo>
                  <a:lnTo>
                    <a:pt x="192" y="8098"/>
                  </a:lnTo>
                  <a:lnTo>
                    <a:pt x="77" y="8386"/>
                  </a:lnTo>
                  <a:lnTo>
                    <a:pt x="20" y="8673"/>
                  </a:lnTo>
                  <a:lnTo>
                    <a:pt x="0" y="8961"/>
                  </a:lnTo>
                  <a:lnTo>
                    <a:pt x="0" y="9268"/>
                  </a:lnTo>
                  <a:lnTo>
                    <a:pt x="58" y="9594"/>
                  </a:lnTo>
                  <a:lnTo>
                    <a:pt x="135" y="9921"/>
                  </a:lnTo>
                  <a:lnTo>
                    <a:pt x="231" y="10228"/>
                  </a:lnTo>
                  <a:lnTo>
                    <a:pt x="365" y="10535"/>
                  </a:lnTo>
                  <a:lnTo>
                    <a:pt x="538" y="10822"/>
                  </a:lnTo>
                  <a:lnTo>
                    <a:pt x="730" y="11072"/>
                  </a:lnTo>
                  <a:lnTo>
                    <a:pt x="941" y="11321"/>
                  </a:lnTo>
                  <a:lnTo>
                    <a:pt x="1190" y="11571"/>
                  </a:lnTo>
                  <a:lnTo>
                    <a:pt x="1478" y="11782"/>
                  </a:lnTo>
                  <a:lnTo>
                    <a:pt x="1670" y="11916"/>
                  </a:lnTo>
                  <a:lnTo>
                    <a:pt x="1881" y="12012"/>
                  </a:lnTo>
                  <a:lnTo>
                    <a:pt x="2092" y="12108"/>
                  </a:lnTo>
                  <a:lnTo>
                    <a:pt x="2341" y="12185"/>
                  </a:lnTo>
                  <a:lnTo>
                    <a:pt x="2706" y="12242"/>
                  </a:lnTo>
                  <a:lnTo>
                    <a:pt x="3071" y="12281"/>
                  </a:lnTo>
                  <a:lnTo>
                    <a:pt x="3454" y="12261"/>
                  </a:lnTo>
                  <a:lnTo>
                    <a:pt x="3838" y="12204"/>
                  </a:lnTo>
                  <a:lnTo>
                    <a:pt x="4087" y="12146"/>
                  </a:lnTo>
                  <a:lnTo>
                    <a:pt x="4203" y="12127"/>
                  </a:lnTo>
                  <a:lnTo>
                    <a:pt x="4222" y="12127"/>
                  </a:lnTo>
                  <a:lnTo>
                    <a:pt x="4260" y="12146"/>
                  </a:lnTo>
                  <a:lnTo>
                    <a:pt x="4356" y="12242"/>
                  </a:lnTo>
                  <a:lnTo>
                    <a:pt x="4394" y="12357"/>
                  </a:lnTo>
                  <a:lnTo>
                    <a:pt x="4414" y="12453"/>
                  </a:lnTo>
                  <a:lnTo>
                    <a:pt x="4375" y="12569"/>
                  </a:lnTo>
                  <a:lnTo>
                    <a:pt x="4260" y="12799"/>
                  </a:lnTo>
                  <a:lnTo>
                    <a:pt x="4241" y="12818"/>
                  </a:lnTo>
                  <a:lnTo>
                    <a:pt x="4049" y="13144"/>
                  </a:lnTo>
                  <a:lnTo>
                    <a:pt x="3838" y="13490"/>
                  </a:lnTo>
                  <a:lnTo>
                    <a:pt x="3646" y="13835"/>
                  </a:lnTo>
                  <a:lnTo>
                    <a:pt x="3531" y="14065"/>
                  </a:lnTo>
                  <a:lnTo>
                    <a:pt x="3454" y="14315"/>
                  </a:lnTo>
                  <a:lnTo>
                    <a:pt x="3378" y="14545"/>
                  </a:lnTo>
                  <a:lnTo>
                    <a:pt x="3320" y="14794"/>
                  </a:lnTo>
                  <a:lnTo>
                    <a:pt x="3301" y="15044"/>
                  </a:lnTo>
                  <a:lnTo>
                    <a:pt x="3282" y="15293"/>
                  </a:lnTo>
                  <a:lnTo>
                    <a:pt x="3301" y="15543"/>
                  </a:lnTo>
                  <a:lnTo>
                    <a:pt x="3339" y="15792"/>
                  </a:lnTo>
                  <a:lnTo>
                    <a:pt x="3397" y="16022"/>
                  </a:lnTo>
                  <a:lnTo>
                    <a:pt x="3473" y="16253"/>
                  </a:lnTo>
                  <a:lnTo>
                    <a:pt x="3569" y="16444"/>
                  </a:lnTo>
                  <a:lnTo>
                    <a:pt x="3685" y="16656"/>
                  </a:lnTo>
                  <a:lnTo>
                    <a:pt x="3819" y="16828"/>
                  </a:lnTo>
                  <a:lnTo>
                    <a:pt x="3972" y="17001"/>
                  </a:lnTo>
                  <a:lnTo>
                    <a:pt x="4145" y="17135"/>
                  </a:lnTo>
                  <a:lnTo>
                    <a:pt x="4337" y="17289"/>
                  </a:lnTo>
                  <a:lnTo>
                    <a:pt x="4663" y="17461"/>
                  </a:lnTo>
                  <a:lnTo>
                    <a:pt x="4970" y="17596"/>
                  </a:lnTo>
                  <a:lnTo>
                    <a:pt x="5296" y="17692"/>
                  </a:lnTo>
                  <a:lnTo>
                    <a:pt x="5622" y="17768"/>
                  </a:lnTo>
                  <a:lnTo>
                    <a:pt x="5949" y="17788"/>
                  </a:lnTo>
                  <a:lnTo>
                    <a:pt x="6275" y="17768"/>
                  </a:lnTo>
                  <a:lnTo>
                    <a:pt x="6601" y="17730"/>
                  </a:lnTo>
                  <a:lnTo>
                    <a:pt x="6946" y="17634"/>
                  </a:lnTo>
                  <a:lnTo>
                    <a:pt x="7177" y="17557"/>
                  </a:lnTo>
                  <a:lnTo>
                    <a:pt x="7407" y="17461"/>
                  </a:lnTo>
                  <a:lnTo>
                    <a:pt x="7637" y="17365"/>
                  </a:lnTo>
                  <a:lnTo>
                    <a:pt x="7848" y="17250"/>
                  </a:lnTo>
                  <a:lnTo>
                    <a:pt x="8040" y="17135"/>
                  </a:lnTo>
                  <a:lnTo>
                    <a:pt x="8232" y="17001"/>
                  </a:lnTo>
                  <a:lnTo>
                    <a:pt x="8405" y="16867"/>
                  </a:lnTo>
                  <a:lnTo>
                    <a:pt x="8558" y="16713"/>
                  </a:lnTo>
                  <a:lnTo>
                    <a:pt x="8712" y="16560"/>
                  </a:lnTo>
                  <a:lnTo>
                    <a:pt x="8865" y="16406"/>
                  </a:lnTo>
                  <a:lnTo>
                    <a:pt x="9000" y="16233"/>
                  </a:lnTo>
                  <a:lnTo>
                    <a:pt x="9115" y="16061"/>
                  </a:lnTo>
                  <a:lnTo>
                    <a:pt x="9230" y="15869"/>
                  </a:lnTo>
                  <a:lnTo>
                    <a:pt x="9326" y="15658"/>
                  </a:lnTo>
                  <a:lnTo>
                    <a:pt x="9402" y="15466"/>
                  </a:lnTo>
                  <a:lnTo>
                    <a:pt x="9479" y="15236"/>
                  </a:lnTo>
                  <a:lnTo>
                    <a:pt x="9537" y="15140"/>
                  </a:lnTo>
                  <a:lnTo>
                    <a:pt x="9594" y="15082"/>
                  </a:lnTo>
                  <a:lnTo>
                    <a:pt x="9671" y="15063"/>
                  </a:lnTo>
                  <a:lnTo>
                    <a:pt x="9805" y="15063"/>
                  </a:lnTo>
                  <a:lnTo>
                    <a:pt x="9882" y="15101"/>
                  </a:lnTo>
                  <a:lnTo>
                    <a:pt x="9940" y="15140"/>
                  </a:lnTo>
                  <a:lnTo>
                    <a:pt x="9978" y="15216"/>
                  </a:lnTo>
                  <a:lnTo>
                    <a:pt x="10036" y="15447"/>
                  </a:lnTo>
                  <a:lnTo>
                    <a:pt x="10055" y="15485"/>
                  </a:lnTo>
                  <a:lnTo>
                    <a:pt x="10151" y="15850"/>
                  </a:lnTo>
                  <a:lnTo>
                    <a:pt x="10247" y="16233"/>
                  </a:lnTo>
                  <a:lnTo>
                    <a:pt x="10362" y="16598"/>
                  </a:lnTo>
                  <a:lnTo>
                    <a:pt x="10439" y="16828"/>
                  </a:lnTo>
                  <a:lnTo>
                    <a:pt x="10535" y="17039"/>
                  </a:lnTo>
                  <a:lnTo>
                    <a:pt x="10630" y="17250"/>
                  </a:lnTo>
                  <a:lnTo>
                    <a:pt x="10746" y="17423"/>
                  </a:lnTo>
                  <a:lnTo>
                    <a:pt x="10861" y="17615"/>
                  </a:lnTo>
                  <a:lnTo>
                    <a:pt x="10995" y="17788"/>
                  </a:lnTo>
                  <a:lnTo>
                    <a:pt x="11129" y="17941"/>
                  </a:lnTo>
                  <a:lnTo>
                    <a:pt x="11283" y="18075"/>
                  </a:lnTo>
                  <a:lnTo>
                    <a:pt x="11456" y="18210"/>
                  </a:lnTo>
                  <a:lnTo>
                    <a:pt x="11628" y="18344"/>
                  </a:lnTo>
                  <a:lnTo>
                    <a:pt x="11801" y="18440"/>
                  </a:lnTo>
                  <a:lnTo>
                    <a:pt x="11993" y="18555"/>
                  </a:lnTo>
                  <a:lnTo>
                    <a:pt x="12185" y="18632"/>
                  </a:lnTo>
                  <a:lnTo>
                    <a:pt x="12396" y="18709"/>
                  </a:lnTo>
                  <a:lnTo>
                    <a:pt x="12626" y="18785"/>
                  </a:lnTo>
                  <a:lnTo>
                    <a:pt x="12856" y="18843"/>
                  </a:lnTo>
                  <a:lnTo>
                    <a:pt x="13067" y="18881"/>
                  </a:lnTo>
                  <a:lnTo>
                    <a:pt x="13278" y="18900"/>
                  </a:lnTo>
                  <a:lnTo>
                    <a:pt x="13489" y="18900"/>
                  </a:lnTo>
                  <a:lnTo>
                    <a:pt x="13701" y="18881"/>
                  </a:lnTo>
                  <a:lnTo>
                    <a:pt x="13912" y="18843"/>
                  </a:lnTo>
                  <a:lnTo>
                    <a:pt x="14103" y="18805"/>
                  </a:lnTo>
                  <a:lnTo>
                    <a:pt x="14295" y="18728"/>
                  </a:lnTo>
                  <a:lnTo>
                    <a:pt x="14487" y="18651"/>
                  </a:lnTo>
                  <a:lnTo>
                    <a:pt x="14833" y="18459"/>
                  </a:lnTo>
                  <a:lnTo>
                    <a:pt x="15140" y="18229"/>
                  </a:lnTo>
                  <a:lnTo>
                    <a:pt x="15408" y="17999"/>
                  </a:lnTo>
                  <a:lnTo>
                    <a:pt x="15638" y="17730"/>
                  </a:lnTo>
                  <a:lnTo>
                    <a:pt x="15830" y="17423"/>
                  </a:lnTo>
                  <a:lnTo>
                    <a:pt x="15984" y="17116"/>
                  </a:lnTo>
                  <a:lnTo>
                    <a:pt x="16118" y="16771"/>
                  </a:lnTo>
                  <a:lnTo>
                    <a:pt x="16195" y="16406"/>
                  </a:lnTo>
                  <a:lnTo>
                    <a:pt x="16252" y="15907"/>
                  </a:lnTo>
                  <a:lnTo>
                    <a:pt x="16252" y="15677"/>
                  </a:lnTo>
                  <a:lnTo>
                    <a:pt x="16252" y="15427"/>
                  </a:lnTo>
                  <a:lnTo>
                    <a:pt x="16233" y="15197"/>
                  </a:lnTo>
                  <a:lnTo>
                    <a:pt x="16214" y="14986"/>
                  </a:lnTo>
                  <a:lnTo>
                    <a:pt x="16176" y="14756"/>
                  </a:lnTo>
                  <a:lnTo>
                    <a:pt x="16118" y="14545"/>
                  </a:lnTo>
                  <a:lnTo>
                    <a:pt x="16061" y="14334"/>
                  </a:lnTo>
                  <a:lnTo>
                    <a:pt x="15984" y="14123"/>
                  </a:lnTo>
                  <a:lnTo>
                    <a:pt x="15907" y="13931"/>
                  </a:lnTo>
                  <a:lnTo>
                    <a:pt x="15792" y="13720"/>
                  </a:lnTo>
                  <a:lnTo>
                    <a:pt x="15696" y="13528"/>
                  </a:lnTo>
                  <a:lnTo>
                    <a:pt x="15562" y="13355"/>
                  </a:lnTo>
                  <a:lnTo>
                    <a:pt x="15427" y="13163"/>
                  </a:lnTo>
                  <a:lnTo>
                    <a:pt x="15293" y="12991"/>
                  </a:lnTo>
                  <a:lnTo>
                    <a:pt x="15274" y="12971"/>
                  </a:lnTo>
                  <a:lnTo>
                    <a:pt x="15236" y="12933"/>
                  </a:lnTo>
                  <a:lnTo>
                    <a:pt x="15216" y="12895"/>
                  </a:lnTo>
                  <a:lnTo>
                    <a:pt x="15159" y="12837"/>
                  </a:lnTo>
                  <a:lnTo>
                    <a:pt x="15120" y="12760"/>
                  </a:lnTo>
                  <a:lnTo>
                    <a:pt x="15101" y="12684"/>
                  </a:lnTo>
                  <a:lnTo>
                    <a:pt x="15120" y="12626"/>
                  </a:lnTo>
                  <a:lnTo>
                    <a:pt x="15140" y="12569"/>
                  </a:lnTo>
                  <a:lnTo>
                    <a:pt x="15216" y="12511"/>
                  </a:lnTo>
                  <a:lnTo>
                    <a:pt x="15274" y="12473"/>
                  </a:lnTo>
                  <a:lnTo>
                    <a:pt x="15562" y="12473"/>
                  </a:lnTo>
                  <a:lnTo>
                    <a:pt x="15638" y="12511"/>
                  </a:lnTo>
                  <a:lnTo>
                    <a:pt x="15658" y="12530"/>
                  </a:lnTo>
                  <a:lnTo>
                    <a:pt x="16041" y="12684"/>
                  </a:lnTo>
                  <a:lnTo>
                    <a:pt x="16406" y="12837"/>
                  </a:lnTo>
                  <a:lnTo>
                    <a:pt x="16790" y="12952"/>
                  </a:lnTo>
                  <a:lnTo>
                    <a:pt x="17154" y="13048"/>
                  </a:lnTo>
                  <a:lnTo>
                    <a:pt x="17557" y="13106"/>
                  </a:lnTo>
                  <a:lnTo>
                    <a:pt x="17922" y="13125"/>
                  </a:lnTo>
                  <a:lnTo>
                    <a:pt x="18286" y="13106"/>
                  </a:lnTo>
                  <a:lnTo>
                    <a:pt x="18478" y="13067"/>
                  </a:lnTo>
                  <a:lnTo>
                    <a:pt x="18651" y="13029"/>
                  </a:lnTo>
                  <a:lnTo>
                    <a:pt x="18824" y="12991"/>
                  </a:lnTo>
                  <a:lnTo>
                    <a:pt x="18977" y="12914"/>
                  </a:lnTo>
                  <a:lnTo>
                    <a:pt x="19150" y="12837"/>
                  </a:lnTo>
                  <a:lnTo>
                    <a:pt x="19303" y="12760"/>
                  </a:lnTo>
                  <a:lnTo>
                    <a:pt x="19610" y="12549"/>
                  </a:lnTo>
                  <a:lnTo>
                    <a:pt x="19917" y="12300"/>
                  </a:lnTo>
                  <a:lnTo>
                    <a:pt x="20148" y="12070"/>
                  </a:lnTo>
                  <a:lnTo>
                    <a:pt x="20320" y="11820"/>
                  </a:lnTo>
                  <a:lnTo>
                    <a:pt x="20474" y="11552"/>
                  </a:lnTo>
                  <a:lnTo>
                    <a:pt x="20589" y="11283"/>
                  </a:lnTo>
                  <a:lnTo>
                    <a:pt x="20646" y="11014"/>
                  </a:lnTo>
                  <a:lnTo>
                    <a:pt x="20685" y="10726"/>
                  </a:lnTo>
                  <a:lnTo>
                    <a:pt x="20685" y="10419"/>
                  </a:lnTo>
                  <a:lnTo>
                    <a:pt x="20627" y="10112"/>
                  </a:lnTo>
                  <a:lnTo>
                    <a:pt x="20570" y="9901"/>
                  </a:lnTo>
                  <a:lnTo>
                    <a:pt x="20512" y="9690"/>
                  </a:lnTo>
                  <a:lnTo>
                    <a:pt x="20435" y="9498"/>
                  </a:lnTo>
                  <a:lnTo>
                    <a:pt x="20359" y="9307"/>
                  </a:lnTo>
                  <a:lnTo>
                    <a:pt x="20263" y="9115"/>
                  </a:lnTo>
                  <a:lnTo>
                    <a:pt x="20167" y="8942"/>
                  </a:lnTo>
                  <a:lnTo>
                    <a:pt x="20052" y="8789"/>
                  </a:lnTo>
                  <a:lnTo>
                    <a:pt x="19917" y="8635"/>
                  </a:lnTo>
                  <a:lnTo>
                    <a:pt x="19783" y="8482"/>
                  </a:lnTo>
                  <a:lnTo>
                    <a:pt x="19649" y="8328"/>
                  </a:lnTo>
                  <a:lnTo>
                    <a:pt x="19495" y="8213"/>
                  </a:lnTo>
                  <a:lnTo>
                    <a:pt x="19323" y="8079"/>
                  </a:lnTo>
                  <a:lnTo>
                    <a:pt x="19150" y="7963"/>
                  </a:lnTo>
                  <a:lnTo>
                    <a:pt x="18977" y="7848"/>
                  </a:lnTo>
                  <a:lnTo>
                    <a:pt x="18785" y="7752"/>
                  </a:lnTo>
                  <a:lnTo>
                    <a:pt x="18574" y="7656"/>
                  </a:lnTo>
                  <a:lnTo>
                    <a:pt x="18382" y="7580"/>
                  </a:lnTo>
                  <a:lnTo>
                    <a:pt x="18190" y="7522"/>
                  </a:lnTo>
                  <a:lnTo>
                    <a:pt x="17979" y="7465"/>
                  </a:lnTo>
                  <a:lnTo>
                    <a:pt x="17768" y="7426"/>
                  </a:lnTo>
                  <a:lnTo>
                    <a:pt x="17557" y="7407"/>
                  </a:lnTo>
                  <a:lnTo>
                    <a:pt x="17327" y="7388"/>
                  </a:lnTo>
                  <a:lnTo>
                    <a:pt x="16847" y="7388"/>
                  </a:lnTo>
                  <a:lnTo>
                    <a:pt x="16694" y="7407"/>
                  </a:lnTo>
                  <a:lnTo>
                    <a:pt x="16233" y="7426"/>
                  </a:lnTo>
                  <a:lnTo>
                    <a:pt x="16003" y="7465"/>
                  </a:lnTo>
                  <a:lnTo>
                    <a:pt x="15773" y="7522"/>
                  </a:lnTo>
                  <a:lnTo>
                    <a:pt x="15600" y="7522"/>
                  </a:lnTo>
                  <a:lnTo>
                    <a:pt x="15543" y="7484"/>
                  </a:lnTo>
                  <a:lnTo>
                    <a:pt x="15485" y="7426"/>
                  </a:lnTo>
                  <a:lnTo>
                    <a:pt x="15447" y="7349"/>
                  </a:lnTo>
                  <a:lnTo>
                    <a:pt x="15427" y="7234"/>
                  </a:lnTo>
                  <a:lnTo>
                    <a:pt x="15466" y="7158"/>
                  </a:lnTo>
                  <a:lnTo>
                    <a:pt x="15523" y="7081"/>
                  </a:lnTo>
                  <a:lnTo>
                    <a:pt x="15619" y="7023"/>
                  </a:lnTo>
                  <a:lnTo>
                    <a:pt x="15830" y="6908"/>
                  </a:lnTo>
                  <a:lnTo>
                    <a:pt x="16022" y="6793"/>
                  </a:lnTo>
                  <a:lnTo>
                    <a:pt x="16406" y="6505"/>
                  </a:lnTo>
                  <a:lnTo>
                    <a:pt x="16540" y="6390"/>
                  </a:lnTo>
                  <a:lnTo>
                    <a:pt x="16732" y="6217"/>
                  </a:lnTo>
                  <a:lnTo>
                    <a:pt x="16905" y="6025"/>
                  </a:lnTo>
                  <a:lnTo>
                    <a:pt x="17058" y="5795"/>
                  </a:lnTo>
                  <a:lnTo>
                    <a:pt x="17193" y="5565"/>
                  </a:lnTo>
                  <a:lnTo>
                    <a:pt x="17327" y="5296"/>
                  </a:lnTo>
                  <a:lnTo>
                    <a:pt x="17442" y="5028"/>
                  </a:lnTo>
                  <a:lnTo>
                    <a:pt x="17519" y="4740"/>
                  </a:lnTo>
                  <a:lnTo>
                    <a:pt x="17596" y="4471"/>
                  </a:lnTo>
                  <a:lnTo>
                    <a:pt x="17653" y="4203"/>
                  </a:lnTo>
                  <a:lnTo>
                    <a:pt x="17672" y="3934"/>
                  </a:lnTo>
                  <a:lnTo>
                    <a:pt x="17692" y="3646"/>
                  </a:lnTo>
                  <a:lnTo>
                    <a:pt x="17672" y="3378"/>
                  </a:lnTo>
                  <a:lnTo>
                    <a:pt x="17653" y="3166"/>
                  </a:lnTo>
                  <a:lnTo>
                    <a:pt x="17615" y="2955"/>
                  </a:lnTo>
                  <a:lnTo>
                    <a:pt x="17576" y="2764"/>
                  </a:lnTo>
                  <a:lnTo>
                    <a:pt x="17519" y="2572"/>
                  </a:lnTo>
                  <a:lnTo>
                    <a:pt x="17442" y="2399"/>
                  </a:lnTo>
                  <a:lnTo>
                    <a:pt x="17365" y="2226"/>
                  </a:lnTo>
                  <a:lnTo>
                    <a:pt x="17269" y="2054"/>
                  </a:lnTo>
                  <a:lnTo>
                    <a:pt x="17174" y="1881"/>
                  </a:lnTo>
                  <a:lnTo>
                    <a:pt x="17058" y="1727"/>
                  </a:lnTo>
                  <a:lnTo>
                    <a:pt x="16943" y="1593"/>
                  </a:lnTo>
                  <a:lnTo>
                    <a:pt x="16809" y="1459"/>
                  </a:lnTo>
                  <a:lnTo>
                    <a:pt x="16655" y="1324"/>
                  </a:lnTo>
                  <a:lnTo>
                    <a:pt x="16502" y="1209"/>
                  </a:lnTo>
                  <a:lnTo>
                    <a:pt x="16348" y="1094"/>
                  </a:lnTo>
                  <a:lnTo>
                    <a:pt x="16157" y="979"/>
                  </a:lnTo>
                  <a:lnTo>
                    <a:pt x="15984" y="883"/>
                  </a:lnTo>
                  <a:lnTo>
                    <a:pt x="15658" y="749"/>
                  </a:lnTo>
                  <a:lnTo>
                    <a:pt x="15293" y="653"/>
                  </a:lnTo>
                  <a:lnTo>
                    <a:pt x="14909" y="576"/>
                  </a:lnTo>
                  <a:lnTo>
                    <a:pt x="14487" y="538"/>
                  </a:lnTo>
                  <a:lnTo>
                    <a:pt x="14142" y="538"/>
                  </a:lnTo>
                  <a:lnTo>
                    <a:pt x="13796" y="557"/>
                  </a:lnTo>
                  <a:lnTo>
                    <a:pt x="13470" y="615"/>
                  </a:lnTo>
                  <a:lnTo>
                    <a:pt x="13144" y="691"/>
                  </a:lnTo>
                  <a:lnTo>
                    <a:pt x="12837" y="806"/>
                  </a:lnTo>
                  <a:lnTo>
                    <a:pt x="12549" y="941"/>
                  </a:lnTo>
                  <a:lnTo>
                    <a:pt x="12261" y="1113"/>
                  </a:lnTo>
                  <a:lnTo>
                    <a:pt x="11974" y="1305"/>
                  </a:lnTo>
                  <a:lnTo>
                    <a:pt x="11724" y="1516"/>
                  </a:lnTo>
                  <a:lnTo>
                    <a:pt x="11494" y="1727"/>
                  </a:lnTo>
                  <a:lnTo>
                    <a:pt x="11283" y="1938"/>
                  </a:lnTo>
                  <a:lnTo>
                    <a:pt x="11091" y="2150"/>
                  </a:lnTo>
                  <a:lnTo>
                    <a:pt x="10880" y="2418"/>
                  </a:lnTo>
                  <a:lnTo>
                    <a:pt x="10707" y="2668"/>
                  </a:lnTo>
                  <a:lnTo>
                    <a:pt x="10573" y="2917"/>
                  </a:lnTo>
                  <a:lnTo>
                    <a:pt x="10458" y="3147"/>
                  </a:lnTo>
                  <a:lnTo>
                    <a:pt x="10323" y="3512"/>
                  </a:lnTo>
                  <a:lnTo>
                    <a:pt x="10266" y="3627"/>
                  </a:lnTo>
                  <a:lnTo>
                    <a:pt x="10266" y="3646"/>
                  </a:lnTo>
                  <a:lnTo>
                    <a:pt x="10189" y="3780"/>
                  </a:lnTo>
                  <a:lnTo>
                    <a:pt x="10151" y="3819"/>
                  </a:lnTo>
                  <a:lnTo>
                    <a:pt x="10112" y="3857"/>
                  </a:lnTo>
                  <a:lnTo>
                    <a:pt x="10055" y="3876"/>
                  </a:lnTo>
                  <a:lnTo>
                    <a:pt x="9978" y="3876"/>
                  </a:lnTo>
                  <a:lnTo>
                    <a:pt x="9921" y="3857"/>
                  </a:lnTo>
                  <a:lnTo>
                    <a:pt x="9882" y="3838"/>
                  </a:lnTo>
                  <a:lnTo>
                    <a:pt x="9844" y="3800"/>
                  </a:lnTo>
                  <a:lnTo>
                    <a:pt x="9805" y="3742"/>
                  </a:lnTo>
                  <a:lnTo>
                    <a:pt x="9767" y="3589"/>
                  </a:lnTo>
                  <a:lnTo>
                    <a:pt x="9729" y="3435"/>
                  </a:lnTo>
                  <a:lnTo>
                    <a:pt x="9690" y="3128"/>
                  </a:lnTo>
                  <a:lnTo>
                    <a:pt x="9652" y="2859"/>
                  </a:lnTo>
                  <a:lnTo>
                    <a:pt x="9594" y="2591"/>
                  </a:lnTo>
                  <a:lnTo>
                    <a:pt x="9498" y="2265"/>
                  </a:lnTo>
                  <a:lnTo>
                    <a:pt x="9383" y="1958"/>
                  </a:lnTo>
                  <a:lnTo>
                    <a:pt x="9230" y="1670"/>
                  </a:lnTo>
                  <a:lnTo>
                    <a:pt x="9057" y="1401"/>
                  </a:lnTo>
                  <a:lnTo>
                    <a:pt x="8884" y="1152"/>
                  </a:lnTo>
                  <a:lnTo>
                    <a:pt x="8673" y="922"/>
                  </a:lnTo>
                  <a:lnTo>
                    <a:pt x="8424" y="710"/>
                  </a:lnTo>
                  <a:lnTo>
                    <a:pt x="8174" y="519"/>
                  </a:lnTo>
                  <a:lnTo>
                    <a:pt x="7925" y="365"/>
                  </a:lnTo>
                  <a:lnTo>
                    <a:pt x="7676" y="231"/>
                  </a:lnTo>
                  <a:lnTo>
                    <a:pt x="7407" y="135"/>
                  </a:lnTo>
                  <a:lnTo>
                    <a:pt x="7138" y="58"/>
                  </a:lnTo>
                  <a:lnTo>
                    <a:pt x="6870" y="20"/>
                  </a:lnTo>
                  <a:lnTo>
                    <a:pt x="660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Top 25 Bài đồng dao hay nhất cho trẻ em - Toplist.vn">
            <a:extLst>
              <a:ext uri="{FF2B5EF4-FFF2-40B4-BE49-F238E27FC236}">
                <a16:creationId xmlns:a16="http://schemas.microsoft.com/office/drawing/2014/main" id="{A647CAD8-AEFB-7BE3-D870-5B963E954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5058">
            <a:off x="4849934" y="1323028"/>
            <a:ext cx="1907933" cy="2667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4 trò chơi dân gian với những khúc đồng dao | Diễn đàn BigSchool">
            <a:extLst>
              <a:ext uri="{FF2B5EF4-FFF2-40B4-BE49-F238E27FC236}">
                <a16:creationId xmlns:a16="http://schemas.microsoft.com/office/drawing/2014/main" id="{03D94367-42E5-8342-4027-782C6B3844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6"/>
          <a:stretch/>
        </p:blipFill>
        <p:spPr bwMode="auto">
          <a:xfrm rot="795652">
            <a:off x="6724857" y="1653580"/>
            <a:ext cx="2046864" cy="253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52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36">
                                            <p:txEl>
                                              <p:pRg st="2" end="2"/>
                                            </p:txEl>
                                          </p:spTgt>
                                        </p:tgtEl>
                                        <p:attrNameLst>
                                          <p:attrName>style.visibility</p:attrName>
                                        </p:attrNameLst>
                                      </p:cBhvr>
                                      <p:to>
                                        <p:strVal val="visible"/>
                                      </p:to>
                                    </p:set>
                                    <p:animEffect transition="in" filter="dissolve">
                                      <p:cBhvr>
                                        <p:cTn id="7" dur="500"/>
                                        <p:tgtEl>
                                          <p:spTgt spid="303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txBox="1">
            <a:spLocks noGrp="1"/>
          </p:cNvSpPr>
          <p:nvPr>
            <p:ph type="body" idx="1"/>
          </p:nvPr>
        </p:nvSpPr>
        <p:spPr>
          <a:xfrm>
            <a:off x="883047" y="1456720"/>
            <a:ext cx="4178479" cy="2798257"/>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2. Nói giảm, nói tránh: </a:t>
            </a:r>
          </a:p>
          <a:p>
            <a:pPr marL="0" lvl="0" indent="0" algn="just" rtl="0">
              <a:spcBef>
                <a:spcPts val="0"/>
              </a:spcBef>
              <a:spcAft>
                <a:spcPts val="0"/>
              </a:spcAft>
              <a:buClr>
                <a:schemeClr val="dk1"/>
              </a:buClr>
              <a:buSzPts val="1100"/>
              <a:buFont typeface="Arial"/>
              <a:buNone/>
            </a:pPr>
            <a:r>
              <a:rPr lang="vi-VN" sz="2000" b="1" dirty="0">
                <a:latin typeface="Times New Roman" panose="02020603050405020304" pitchFamily="18" charset="0"/>
                <a:cs typeface="Times New Roman" panose="02020603050405020304" pitchFamily="18" charset="0"/>
              </a:rPr>
              <a:t>a) Ví dụ: </a:t>
            </a:r>
          </a:p>
          <a:p>
            <a:pPr marL="0" lvl="0" indent="0" algn="just" rtl="0">
              <a:spcBef>
                <a:spcPts val="0"/>
              </a:spcBef>
              <a:spcAft>
                <a:spcPts val="0"/>
              </a:spcAft>
              <a:buClr>
                <a:schemeClr val="dk1"/>
              </a:buClr>
              <a:buSzPts val="1100"/>
              <a:buFont typeface="Arial"/>
              <a:buNone/>
            </a:pPr>
            <a:r>
              <a:rPr lang="vi-VN" sz="2000" dirty="0">
                <a:latin typeface="Times New Roman" panose="02020603050405020304" pitchFamily="18" charset="0"/>
                <a:cs typeface="Times New Roman" panose="02020603050405020304" pitchFamily="18" charset="0"/>
              </a:rPr>
              <a:t>Bác đã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nhưng hình ảnh Bác vẫn còn sống mãi trong lòng chúng em.</a:t>
            </a:r>
          </a:p>
          <a:p>
            <a:pPr marL="0" indent="0" algn="just">
              <a:buSzPts val="1100"/>
              <a:buNone/>
            </a:pPr>
            <a:r>
              <a:rPr lang="vi-VN" sz="2000" dirty="0">
                <a:latin typeface="Times New Roman" panose="02020603050405020304" pitchFamily="18" charset="0"/>
                <a:cs typeface="Times New Roman" panose="02020603050405020304" pitchFamily="18" charset="0"/>
              </a:rPr>
              <a:t>=&gt; Từ in đậm </a:t>
            </a:r>
            <a:r>
              <a:rPr lang="vi-VN" sz="2000" b="1" i="1" dirty="0">
                <a:latin typeface="Times New Roman" panose="02020603050405020304" pitchFamily="18" charset="0"/>
                <a:cs typeface="Times New Roman" panose="02020603050405020304" pitchFamily="18" charset="0"/>
              </a:rPr>
              <a:t>“ra đi”:</a:t>
            </a:r>
            <a:r>
              <a:rPr lang="vi-VN" sz="2000" dirty="0">
                <a:latin typeface="Times New Roman" panose="02020603050405020304" pitchFamily="18" charset="0"/>
                <a:cs typeface="Times New Roman" panose="02020603050405020304" pitchFamily="18" charset="0"/>
              </a:rPr>
              <a:t> cách nói chỉ cái chết nhưng nhằm mục đích làm giảm nhẹ sự đau thương, xót xa, mất mát khi Bác Hồ ra đi.</a:t>
            </a:r>
            <a:endParaRPr lang="x-none" sz="2000"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Clr>
                <a:schemeClr val="dk1"/>
              </a:buClr>
              <a:buSzPts val="1100"/>
              <a:buFont typeface="Arial"/>
              <a:buNone/>
            </a:pPr>
            <a:endParaRPr lang="vi-VN" sz="2000" dirty="0">
              <a:latin typeface="Times New Roman" panose="02020603050405020304" pitchFamily="18" charset="0"/>
              <a:cs typeface="Times New Roman" panose="02020603050405020304" pitchFamily="18" charset="0"/>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4098" name="Picture 2" descr="Chủ đề: Bác Hồ với các cháu thiếu niên nhi đồng khối Mầm (NH: 2019 - 2020)">
            <a:extLst>
              <a:ext uri="{FF2B5EF4-FFF2-40B4-BE49-F238E27FC236}">
                <a16:creationId xmlns:a16="http://schemas.microsoft.com/office/drawing/2014/main" id="{8E64170C-BBDC-8C45-E591-A02C572AD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045" y="1273009"/>
            <a:ext cx="3139164" cy="312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1"/>
          <p:cNvSpPr/>
          <p:nvPr/>
        </p:nvSpPr>
        <p:spPr>
          <a:xfrm>
            <a:off x="1536191" y="479950"/>
            <a:ext cx="6086433" cy="576300"/>
          </a:xfrm>
          <a:prstGeom prst="roundRect">
            <a:avLst>
              <a:gd name="adj" fmla="val 50000"/>
            </a:avLst>
          </a:prstGeom>
          <a:solidFill>
            <a:schemeClr val="lt2"/>
          </a:solidFill>
          <a:ln w="19050" cap="flat" cmpd="sng">
            <a:solidFill>
              <a:schemeClr val="dk1"/>
            </a:solidFill>
            <a:prstDash val="solid"/>
            <a:round/>
            <a:headEnd type="none" w="sm" len="sm"/>
            <a:tailEnd type="none" w="sm" len="sm"/>
          </a:ln>
          <a:effectLst>
            <a:outerShdw dist="47625" dir="54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II. </a:t>
            </a:r>
            <a:r>
              <a:rPr lang="en" b="1" dirty="0" err="1">
                <a:latin typeface="Times New Roman" panose="02020603050405020304" pitchFamily="18" charset="0"/>
                <a:cs typeface="Times New Roman" panose="02020603050405020304" pitchFamily="18" charset="0"/>
              </a:rPr>
              <a:t>Khám</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phá</a:t>
            </a:r>
            <a:r>
              <a:rPr lang="en" b="1" dirty="0">
                <a:latin typeface="Times New Roman" panose="02020603050405020304" pitchFamily="18" charset="0"/>
                <a:cs typeface="Times New Roman" panose="02020603050405020304" pitchFamily="18" charset="0"/>
              </a:rPr>
              <a:t> Tri </a:t>
            </a:r>
            <a:r>
              <a:rPr lang="en" b="1" dirty="0" err="1">
                <a:latin typeface="Times New Roman" panose="02020603050405020304" pitchFamily="18" charset="0"/>
                <a:cs typeface="Times New Roman" panose="02020603050405020304" pitchFamily="18" charset="0"/>
              </a:rPr>
              <a:t>thức</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Văn</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pic>
        <p:nvPicPr>
          <p:cNvPr id="6146" name="Picture 2" descr="Nói giảm nói tránh là gì? Định nghĩa, tác dụng của biện pháp">
            <a:extLst>
              <a:ext uri="{FF2B5EF4-FFF2-40B4-BE49-F238E27FC236}">
                <a16:creationId xmlns:a16="http://schemas.microsoft.com/office/drawing/2014/main" id="{E703F0BE-FBE0-483C-BD16-0354E4127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236" y="1557652"/>
            <a:ext cx="4178479" cy="2611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9869" y="2353319"/>
            <a:ext cx="4099938"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giảm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nói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hoặc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khỏi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sợ</a:t>
            </a:r>
            <a:r>
              <a:rPr lang="en-US" sz="2000" dirty="0">
                <a:latin typeface="Times New Roman" panose="02020603050405020304" pitchFamily="18" charset="0"/>
                <a:cs typeface="Times New Roman" panose="02020603050405020304" pitchFamily="18" charset="0"/>
              </a:rPr>
              <a:t> hay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389870" y="1557652"/>
            <a:ext cx="2702104"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tránh</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b. </a:t>
            </a: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luận</a:t>
            </a:r>
            <a:r>
              <a:rPr 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444671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722</Words>
  <Application>Microsoft Office PowerPoint</Application>
  <PresentationFormat>On-screen Show (16:9)</PresentationFormat>
  <Paragraphs>59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Gill Sans MT</vt:lpstr>
      <vt:lpstr>Nunito Light</vt:lpstr>
      <vt:lpstr>Times New Roman</vt:lpstr>
      <vt:lpstr>Roboto Condensed Light</vt:lpstr>
      <vt:lpstr>Arial</vt:lpstr>
      <vt:lpstr>Gallery</vt:lpstr>
      <vt:lpstr>Bài 2:  Khúc nhạc tâm hồn</vt:lpstr>
      <vt:lpstr>PowerPoint Presentation</vt:lpstr>
      <vt:lpstr>I. Tìm hiểu và giới thiệu bài học: </vt:lpstr>
      <vt:lpstr>II. Khám phá Tri thức Ngữ Văn:</vt:lpstr>
      <vt:lpstr>II. Khám phá Tri thức Ngữ Văn:</vt:lpstr>
      <vt:lpstr>II. Khám phá Tri thức Ngữ Văn:</vt:lpstr>
      <vt:lpstr>II. Khám phá Tri thức Ngữ Văn:</vt:lpstr>
      <vt:lpstr>II. Khám phá Tri thức Ngữ Văn:</vt:lpstr>
      <vt:lpstr>II. Khám phá Tri thức Ngữ Văn: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Khúc nhạc tâm hồn</dc:title>
  <dc:creator>THU_HA</dc:creator>
  <cp:lastModifiedBy>PC</cp:lastModifiedBy>
  <cp:revision>13</cp:revision>
  <dcterms:modified xsi:type="dcterms:W3CDTF">2024-09-29T12:37:22Z</dcterms:modified>
</cp:coreProperties>
</file>