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9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5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8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8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0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1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7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0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7B77-3556-4536-8958-BD1B0199F68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9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"/>
            <a:ext cx="8229600" cy="37719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85750" algn="l"/>
              </a:tabLst>
            </a:pPr>
            <a:r>
              <a:rPr lang="en-US" dirty="0" err="1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Tiết</a:t>
            </a:r>
            <a:r>
              <a:rPr lang="en-US" dirty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 20         </a:t>
            </a:r>
            <a:br>
              <a:rPr lang="en-US" dirty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vi-VN" dirty="0">
                <a:ea typeface="Times New Roman"/>
                <a:cs typeface="Times New Roman"/>
              </a:rPr>
              <a:t> </a:t>
            </a:r>
            <a:r>
              <a:rPr lang="vi-VN" dirty="0">
                <a:solidFill>
                  <a:srgbClr val="FF0000"/>
                </a:solidFill>
                <a:ea typeface="Times New Roman"/>
                <a:cs typeface="Times New Roman"/>
              </a:rPr>
              <a:t>TẬP LÀM MỘT BÀI THƠ 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BỐN CHỮ HOẶC NĂM CHỮ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714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1975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Qua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5715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 -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hạn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chế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chia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khổ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573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257300"/>
            <a:ext cx="7924800" cy="272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Hiệp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liền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liên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chân:Được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cuối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lưng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1802" y="386715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714750"/>
            <a:ext cx="9144000" cy="1410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điệu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Theo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trắc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thứ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thứ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4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trắc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ngược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lại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88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3" grpId="0"/>
      <p:bldP spid="3" grpId="1"/>
      <p:bldP spid="7" grpId="0"/>
      <p:bldP spid="8" grpId="0"/>
      <p:bldP spid="8" grpId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714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067823"/>
            <a:ext cx="6858000" cy="1014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2/2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3/1.</a:t>
            </a:r>
          </a:p>
          <a:p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2/3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3/2</a:t>
            </a:r>
            <a:r>
              <a:rPr lang="en-US" sz="2400" dirty="0">
                <a:ea typeface="Calibri"/>
                <a:cs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8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14351"/>
            <a:ext cx="8458200" cy="1547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TIẾT 21-22: </a:t>
            </a:r>
            <a:r>
              <a:rPr lang="vi-VN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 ĐOẠN VĂN THỂ HIỆN CẢM XÚC VỀ MỘT BÀI THƠ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BỐN CHỮ HOẶC NĂM CHỮ.</a:t>
            </a:r>
            <a:endParaRPr lang="en-US" sz="2800" b="1" dirty="0"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3716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HS đ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ọc các bài 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sưu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tầm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cảm nhận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14351"/>
            <a:ext cx="8458200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 ĐOẠN VĂN THỂ HIỆN CẢM XÚC VỀ MỘT BÀI THƠ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BỐN CHỮ HOẶC NĂM CHỮ.</a:t>
            </a:r>
            <a:endParaRPr lang="en-US" sz="28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3716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65735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II.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khảo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dao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mùa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xuân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lính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338" y="505558"/>
            <a:ext cx="84582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Thảo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5p</a:t>
            </a:r>
            <a:endParaRPr lang="en-US" sz="28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1430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1. Đoạn văn gồm mấy câu, hình thức đoạn như thế nào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2. Những câu nào giới thiệu tác giả bài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3. Những câu nào nêu cảm xúc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về nội dung chính của bài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đồng</a:t>
            </a:r>
            <a:r>
              <a:rPr lang="en-US" sz="240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>
                <a:latin typeface="Times New Roman" pitchFamily="18" charset="0"/>
                <a:ea typeface="Calibri"/>
                <a:cs typeface="Times New Roman" pitchFamily="18" charset="0"/>
              </a:rPr>
              <a:t>dao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 Em hãy tái hiện lại nội dung ấy.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4. Những câu nào nêu cảm nhận về một số yếu tố nghệ thuật của bài ca dao. Chỉ rõ các yếu tố nghệ thuật ấy.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5.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khái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quát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429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tham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khảo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 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mùa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xuân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lính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0287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Đoạn văn gồm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13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câu. Hình thức tính từ chữ cái viết hoa lùi đầu dòng đến dấu chấm xuống dòng.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1: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G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iới thiệu tác giả.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2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- 5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ảm nhận về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nét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sắc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nổi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6,7,8,9,10,11,12:Diễn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tả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nghệ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thuật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13: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Khái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quát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429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85725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1. Trước khi viết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832149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7145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thuật( vần , nhịp , yếu tố miêu tả, hình ảnh, từ ngữ…) của bài thơ	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683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2" grpId="1"/>
      <p:bldP spid="3" grpId="0"/>
      <p:bldP spid="4" grpId="0" build="allAtOnce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429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85725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viết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gì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832149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7145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thuật( vần , nhịp , yếu tố miêu tả, hình ảnh, từ ngữ…) của bài thơ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8862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2" grpId="1"/>
      <p:bldP spid="3" grpId="0"/>
      <p:bldP spid="4" grpId="0" build="allAtOnce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143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51435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viết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85725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(vần, nhịp, yếu tố miêu tả, hình ảnh, từ ngữ…) của bài 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8862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9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536958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viết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8862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85725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 Lập dàn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Mở đoạn giới thiệu  tác giả , nêu ấn tượng cảm xúc  chung về bài thơ 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Thân đoạn: Trình bày cảm xúc về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ấn tượng chung về nội dung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ý nghĩa, chủ đề của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cảm nhận về từ ngữ, hình ảnh, biện pháp tu từ….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Kết đoạn: Khái quát lại những ấn tượng, cảm xúc về bài thơ.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367340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371" y="3673405"/>
            <a:ext cx="88216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latin typeface="Times New Roman" pitchFamily="18" charset="0"/>
                <a:ea typeface="Calibri"/>
                <a:cs typeface="Times New Roman" pitchFamily="18" charset="0"/>
              </a:rPr>
              <a:t>2. Viết bài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Viết đoạn văn theo dàn ý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chỉnh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1" dirty="0">
                <a:latin typeface="Times New Roman" pitchFamily="18" charset="0"/>
                <a:ea typeface="Calibri"/>
                <a:cs typeface="Times New Roman" pitchFamily="18" charset="0"/>
              </a:rPr>
              <a:t>3. Chỉnh sửa bài viết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Đọc và sửa lại đoạn văn theo  những yêu cầu trong sách giáo khoa.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514350"/>
            <a:ext cx="8915400" cy="234315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br>
              <a:rPr lang="en-US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1.Đặc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br>
              <a:rPr lang="en-US" dirty="0">
                <a:ea typeface="Calibri"/>
                <a:cs typeface="Times New Roman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là một loại hình nghệ thuật của ngôn từ, âm thanh của thơ có vần có điệu nhịp nhàng. Lời lẽ của thơ ngắn gọn, hàm chứa, 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s</a:t>
            </a: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úc tích. Một bài thơ hay có thể làm người đọc rung cảm bởi tiết tấu, bởi nội dung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còn</a:t>
            </a: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bởi hình thức thể hiện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đó</a:t>
            </a: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682" y="1557510"/>
            <a:ext cx="7239000" cy="328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-Thể thơ: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Đặc điểm: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Số tiếng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Vần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Thanh điệu.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8862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742950"/>
            <a:ext cx="7391400" cy="107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Thấy được ưu điểm và tồn tại của đ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oạn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văn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Chỉnh sửa đoạn văn cho mình và cho bạn.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43050"/>
            <a:ext cx="8382000" cy="1494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dirty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>
                <a:latin typeface="Calibri"/>
                <a:ea typeface="Times New Roman"/>
                <a:cs typeface="Times New Roman"/>
              </a:rPr>
              <a:t>- 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GV trả bài, yêu cầu HS thảo luận nhóm nhận xét bài của mình và bài của bạn.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HS đọc bài viết, làm việc nhóm.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979874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GV chốt lại những ưu điểm và tồn tại của bài viết.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8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5715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hãy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dao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thích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nói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145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Hãy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cho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biết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chủ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đề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vừa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8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897657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4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sông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Cho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tôi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tắm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mát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khúc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hát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Ru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88675" y="-152922"/>
            <a:ext cx="624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400" b="1" dirty="0">
              <a:solidFill>
                <a:srgbClr val="55555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 bè là đám mây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Còn tôi là Mặt trời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Đội bạn bước cùng nhau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Trên con đường tình bạn.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là vô tận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Dễ tìm nhưng dễ mất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mãi tồn tại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luôn sống mãi.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Trong trái tim con người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có câu răng: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Nếu ai đó hỏi bạn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giá bao nhiêu.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 hãy trả lời rằng</a:t>
            </a:r>
            <a:r>
              <a:rPr lang="en-US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là vô giá.</a:t>
            </a:r>
          </a:p>
          <a:p>
            <a:pPr lvl="0"/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714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14351"/>
            <a:ext cx="754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effectLst/>
                <a:ea typeface="Calibri"/>
              </a:rPr>
              <a:t> </a:t>
            </a:r>
            <a:r>
              <a:rPr lang="en-US" dirty="0">
                <a:effectLst/>
                <a:ea typeface="Calibri"/>
              </a:rPr>
              <a:t>                 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Ai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tìm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Bay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theo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cánh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Lùa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tán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lá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nhớ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Nên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gõ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cửa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hoài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( 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Theo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Ngân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Hà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,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vi-VN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9995" y="287655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943171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6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97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467862"/>
            <a:ext cx="754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trẻ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quen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còn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hờn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nữa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Nhưng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cứ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độ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tan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tầm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Con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lại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ra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đứng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…….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Mong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mong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Mắt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nhìn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phố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đông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Ôi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tấm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lòng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nhỏ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thuộc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giờ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ngóng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 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phố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rộng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mênh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….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Bao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la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chiều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thổi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Ở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cuối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đường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kia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đang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đứng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…..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</a:t>
            </a:r>
            <a:r>
              <a:rPr lang="fr-FR" dirty="0">
                <a:effectLst/>
                <a:ea typeface="Calibri"/>
              </a:rPr>
              <a:t> 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( Theo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Lưu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Quang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Vũ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Buổi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chiều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đón</a:t>
            </a:r>
            <a:r>
              <a:rPr lang="en-US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)</a:t>
            </a: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714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543050"/>
            <a:ext cx="74676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Cửa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đợi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51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7882" y="-42169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190" y="257428"/>
            <a:ext cx="7848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Mặt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trời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thổi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lửa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Sông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biển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hơi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Hơi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bay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cao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vút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lưng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hồng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nhẹ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trôi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xanh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đằm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thắm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Dịu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dàng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Thẩn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đen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lang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Thân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nặng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trĩu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trêu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tí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xíu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vội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oà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( Theo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Hoàng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Lựu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2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7145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543050"/>
            <a:ext cx="65532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Trời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trắng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thang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3894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1829</Words>
  <Application>Microsoft Office PowerPoint</Application>
  <PresentationFormat>On-screen Show (16:9)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Tiết 20           TẬP LÀM MỘT BÀI THƠ BỐN CHỮ HOẶC NĂM CHỮ</vt:lpstr>
      <vt:lpstr> 1.Đặc điểm của thơ bốn chữ, năm chữ.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          TẬP LÀM MỘT BÀI THƠ BỐN CHỮ HOẶC NĂM CHỮ</dc:title>
  <dc:creator>Admin</dc:creator>
  <cp:lastModifiedBy>PC</cp:lastModifiedBy>
  <cp:revision>43</cp:revision>
  <dcterms:created xsi:type="dcterms:W3CDTF">2022-04-19T08:24:47Z</dcterms:created>
  <dcterms:modified xsi:type="dcterms:W3CDTF">2024-10-16T00:57:01Z</dcterms:modified>
</cp:coreProperties>
</file>