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89" r:id="rId2"/>
    <p:sldId id="274" r:id="rId3"/>
    <p:sldId id="290" r:id="rId4"/>
    <p:sldId id="291" r:id="rId5"/>
    <p:sldId id="292" r:id="rId6"/>
    <p:sldId id="293" r:id="rId7"/>
    <p:sldId id="260" r:id="rId8"/>
    <p:sldId id="295" r:id="rId9"/>
    <p:sldId id="282" r:id="rId10"/>
    <p:sldId id="294" r:id="rId11"/>
    <p:sldId id="296" r:id="rId12"/>
    <p:sldId id="287" r:id="rId13"/>
    <p:sldId id="297" r:id="rId14"/>
    <p:sldId id="265" r:id="rId15"/>
    <p:sldId id="273" r:id="rId16"/>
  </p:sldIdLst>
  <p:sldSz cx="9144000" cy="5143500" type="screen16x9"/>
  <p:notesSz cx="6858000" cy="9144000"/>
  <p:embeddedFontLst>
    <p:embeddedFont>
      <p:font typeface="SimSun" panose="02010600030101010101" pitchFamily="2" charset="-122"/>
      <p:regular r:id="rId18"/>
    </p:embeddedFont>
    <p:embeddedFont>
      <p:font typeface="DFPOP1-W9" panose="020B0604020202020204" charset="-128"/>
      <p:regular r:id="rId19"/>
    </p:embeddedFont>
    <p:embeddedFont>
      <p:font typeface="Calibri" panose="020F0502020204030204" pitchFamily="34" charset="0"/>
      <p:regular r:id="rId20"/>
      <p:bold r:id="rId21"/>
      <p:italic r:id="rId22"/>
      <p:boldItalic r:id="rId23"/>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636"/>
    <a:srgbClr val="920000"/>
    <a:srgbClr val="EF2A19"/>
    <a:srgbClr val="A9250B"/>
    <a:srgbClr val="FF6600"/>
    <a:srgbClr val="679C31"/>
    <a:srgbClr val="4CA420"/>
    <a:srgbClr val="8CB823"/>
    <a:srgbClr val="F14420"/>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115" d="100"/>
          <a:sy n="115" d="100"/>
        </p:scale>
        <p:origin x="31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2023/11/21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238069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6914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14004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274662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388980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329962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2023/11/21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2023/11/21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610" y="675861"/>
            <a:ext cx="8010938" cy="2308324"/>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TIẾT 45: </a:t>
            </a:r>
          </a:p>
          <a:p>
            <a:r>
              <a:rPr lang="en-US" sz="4400" b="1" dirty="0" smtClean="0">
                <a:solidFill>
                  <a:srgbClr val="FF0000"/>
                </a:solidFill>
                <a:latin typeface="Times New Roman" panose="02020603050405020304" pitchFamily="18" charset="0"/>
                <a:cs typeface="Times New Roman" panose="02020603050405020304" pitchFamily="18" charset="0"/>
              </a:rPr>
              <a:t>THỰC HÀNH TIẾNG VIỆT</a:t>
            </a:r>
          </a:p>
          <a:p>
            <a:r>
              <a:rPr lang="en-US" sz="3200" b="1" dirty="0" smtClean="0">
                <a:latin typeface="Times New Roman" panose="02020603050405020304" pitchFamily="18" charset="0"/>
                <a:cs typeface="Times New Roman" panose="02020603050405020304" pitchFamily="18" charset="0"/>
              </a:rPr>
              <a:t>            NGHĨA CỦA MỘT SỐ TỪ, </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THÀNH   NGỮ HÁN VIỆT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961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30" y="106844"/>
            <a:ext cx="7247497" cy="830997"/>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3:Xếp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ngữ</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yếu</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thích</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72929" y="913527"/>
            <a:ext cx="8169625" cy="461665"/>
          </a:xfrm>
          <a:prstGeom prst="rect">
            <a:avLst/>
          </a:prstGeom>
        </p:spPr>
        <p:txBody>
          <a:bodyPr wrap="square">
            <a:spAutoFit/>
          </a:bodyPr>
          <a:lstStyle/>
          <a:p>
            <a:pPr algn="just"/>
            <a:r>
              <a:rPr lang="en-US" sz="2400" b="1" dirty="0">
                <a:solidFill>
                  <a:srgbClr val="0070C0"/>
                </a:solidFill>
                <a:latin typeface="Times New Roman" panose="02020603050405020304" pitchFamily="18" charset="0"/>
                <a:ea typeface="Calibri" panose="020F0502020204030204" pitchFamily="34" charset="0"/>
              </a:rPr>
              <a:t>nam</a:t>
            </a:r>
            <a:r>
              <a:rPr lang="en-US" sz="2400" b="1" baseline="-25000" dirty="0">
                <a:solidFill>
                  <a:srgbClr val="0070C0"/>
                </a:solidFill>
                <a:latin typeface="Times New Roman" panose="02020603050405020304" pitchFamily="18" charset="0"/>
                <a:ea typeface="Calibri" panose="020F0502020204030204" pitchFamily="34" charset="0"/>
              </a:rPr>
              <a:t>1</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phương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nam</a:t>
            </a:r>
            <a:r>
              <a:rPr lang="en-US" sz="2400"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kim</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chỉ</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nam</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nam</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phong</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phương</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nam</a:t>
            </a:r>
            <a:endParaRPr lang="en-US" sz="2400" dirty="0">
              <a:solidFill>
                <a:srgbClr val="0070C0"/>
              </a:solidFill>
              <a:latin typeface="Times New Roman" panose="02020603050405020304" pitchFamily="18" charset="0"/>
              <a:ea typeface="Calibri" panose="020F0502020204030204" pitchFamily="34" charset="0"/>
            </a:endParaRPr>
          </a:p>
        </p:txBody>
      </p:sp>
      <p:sp>
        <p:nvSpPr>
          <p:cNvPr id="4" name="Rectangle 3"/>
          <p:cNvSpPr/>
          <p:nvPr/>
        </p:nvSpPr>
        <p:spPr>
          <a:xfrm>
            <a:off x="472928" y="1289207"/>
            <a:ext cx="6261651" cy="455317"/>
          </a:xfrm>
          <a:prstGeom prst="rect">
            <a:avLst/>
          </a:prstGeom>
        </p:spPr>
        <p:txBody>
          <a:bodyPr wrap="none">
            <a:spAutoFit/>
          </a:bodyPr>
          <a:lstStyle/>
          <a:p>
            <a:pPr algn="just">
              <a:lnSpc>
                <a:spcPct val="105000"/>
              </a:lnSpc>
              <a:spcBef>
                <a:spcPts val="600"/>
              </a:spcBef>
              <a:spcAft>
                <a:spcPts val="600"/>
              </a:spcAft>
            </a:pPr>
            <a:r>
              <a:rPr lang="en-US" sz="2400" b="1" dirty="0" smtClean="0">
                <a:solidFill>
                  <a:srgbClr val="0070C0"/>
                </a:solidFill>
                <a:latin typeface="Times New Roman" panose="02020603050405020304" pitchFamily="18" charset="0"/>
                <a:ea typeface="Calibri" panose="020F0502020204030204" pitchFamily="34" charset="0"/>
              </a:rPr>
              <a:t>nam</a:t>
            </a:r>
            <a:r>
              <a:rPr lang="en-US" sz="2400" b="1" baseline="-25000" dirty="0" smtClean="0">
                <a:solidFill>
                  <a:srgbClr val="0070C0"/>
                </a:solidFill>
                <a:latin typeface="Times New Roman" panose="02020603050405020304" pitchFamily="18" charset="0"/>
                <a:ea typeface="Calibri" panose="020F0502020204030204" pitchFamily="34" charset="0"/>
              </a:rPr>
              <a:t>2</a:t>
            </a:r>
            <a:r>
              <a:rPr lang="en-US" sz="2400" dirty="0" smtClean="0">
                <a:solidFill>
                  <a:srgbClr val="0070C0"/>
                </a:solidFill>
                <a:latin typeface="Times New Roman" panose="02020603050405020304" pitchFamily="18" charset="0"/>
                <a:ea typeface="Calibri" panose="020F0502020204030204" pitchFamily="34" charset="0"/>
              </a:rPr>
              <a:t> (</a:t>
            </a:r>
            <a:r>
              <a:rPr lang="en-US" sz="2400" dirty="0" err="1" smtClean="0">
                <a:solidFill>
                  <a:srgbClr val="0070C0"/>
                </a:solidFill>
                <a:latin typeface="Times New Roman" panose="02020603050405020304" pitchFamily="18" charset="0"/>
                <a:ea typeface="Calibri" panose="020F0502020204030204" pitchFamily="34" charset="0"/>
              </a:rPr>
              <a:t>nam</a:t>
            </a:r>
            <a:r>
              <a:rPr lang="en-US" sz="2400" dirty="0" smtClean="0">
                <a:solidFill>
                  <a:srgbClr val="0070C0"/>
                </a:solidFill>
                <a:latin typeface="Times New Roman" panose="02020603050405020304" pitchFamily="18" charset="0"/>
                <a:ea typeface="Calibri" panose="020F0502020204030204" pitchFamily="34" charset="0"/>
              </a:rPr>
              <a:t> </a:t>
            </a:r>
            <a:r>
              <a:rPr lang="en-US" sz="2400" dirty="0" err="1" smtClean="0">
                <a:solidFill>
                  <a:srgbClr val="0070C0"/>
                </a:solidFill>
                <a:latin typeface="Times New Roman" panose="02020603050405020304" pitchFamily="18" charset="0"/>
                <a:ea typeface="Calibri" panose="020F0502020204030204" pitchFamily="34" charset="0"/>
              </a:rPr>
              <a:t>giới</a:t>
            </a:r>
            <a:r>
              <a:rPr lang="en-US" sz="2400"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nam</a:t>
            </a:r>
            <a:r>
              <a:rPr lang="en-US" sz="2400" i="1"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quyền</a:t>
            </a:r>
            <a:r>
              <a:rPr lang="en-US" sz="2400" i="1"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nam</a:t>
            </a:r>
            <a:r>
              <a:rPr lang="en-US" sz="2400" i="1"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sinh</a:t>
            </a:r>
            <a:r>
              <a:rPr lang="en-US" sz="2400" i="1"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nam</a:t>
            </a:r>
            <a:r>
              <a:rPr lang="en-US" sz="2400" i="1" dirty="0" smtClean="0">
                <a:solidFill>
                  <a:srgbClr val="0070C0"/>
                </a:solidFill>
                <a:latin typeface="Times New Roman" panose="02020603050405020304" pitchFamily="18" charset="0"/>
                <a:ea typeface="Calibri" panose="020F0502020204030204" pitchFamily="34" charset="0"/>
              </a:rPr>
              <a:t> </a:t>
            </a:r>
            <a:r>
              <a:rPr lang="en-US" sz="2400" i="1" dirty="0" err="1" smtClean="0">
                <a:solidFill>
                  <a:srgbClr val="0070C0"/>
                </a:solidFill>
                <a:latin typeface="Times New Roman" panose="02020603050405020304" pitchFamily="18" charset="0"/>
                <a:ea typeface="Calibri" panose="020F0502020204030204" pitchFamily="34" charset="0"/>
              </a:rPr>
              <a:t>tính</a:t>
            </a:r>
            <a:endParaRPr lang="en-US" sz="2400" dirty="0">
              <a:solidFill>
                <a:srgbClr val="0070C0"/>
              </a:solidFill>
              <a:latin typeface="Times New Roman" panose="02020603050405020304" pitchFamily="18" charset="0"/>
              <a:ea typeface="Calibri" panose="020F0502020204030204" pitchFamily="34" charset="0"/>
            </a:endParaRPr>
          </a:p>
        </p:txBody>
      </p:sp>
      <p:sp>
        <p:nvSpPr>
          <p:cNvPr id="5" name="Rectangle 4"/>
          <p:cNvSpPr/>
          <p:nvPr/>
        </p:nvSpPr>
        <p:spPr>
          <a:xfrm>
            <a:off x="413691" y="1726558"/>
            <a:ext cx="5662127" cy="455317"/>
          </a:xfrm>
          <a:prstGeom prst="rect">
            <a:avLst/>
          </a:prstGeom>
        </p:spPr>
        <p:txBody>
          <a:bodyPr wrap="none">
            <a:spAutoFit/>
          </a:bodyPr>
          <a:lstStyle/>
          <a:p>
            <a:pPr algn="just">
              <a:lnSpc>
                <a:spcPct val="105000"/>
              </a:lnSpc>
              <a:spcBef>
                <a:spcPts val="600"/>
              </a:spcBef>
              <a:spcAft>
                <a:spcPts val="600"/>
              </a:spcAft>
            </a:pPr>
            <a:r>
              <a:rPr lang="en-US" sz="2400" b="1" dirty="0">
                <a:solidFill>
                  <a:srgbClr val="0070C0"/>
                </a:solidFill>
                <a:latin typeface="Times New Roman" panose="02020603050405020304" pitchFamily="18" charset="0"/>
                <a:ea typeface="Calibri" panose="020F0502020204030204" pitchFamily="34" charset="0"/>
              </a:rPr>
              <a:t>thủy</a:t>
            </a:r>
            <a:r>
              <a:rPr lang="en-US" sz="2400" b="1" baseline="-25000" dirty="0">
                <a:solidFill>
                  <a:srgbClr val="0070C0"/>
                </a:solidFill>
                <a:latin typeface="Times New Roman" panose="02020603050405020304" pitchFamily="18" charset="0"/>
                <a:ea typeface="Calibri" panose="020F0502020204030204" pitchFamily="34" charset="0"/>
              </a:rPr>
              <a:t>1</a:t>
            </a:r>
            <a:r>
              <a:rPr lang="en-US" sz="2400" b="1" dirty="0">
                <a:solidFill>
                  <a:srgbClr val="0070C0"/>
                </a:solidFill>
                <a:latin typeface="Times New Roman" panose="02020603050405020304" pitchFamily="18" charset="0"/>
                <a:ea typeface="Calibri" panose="020F0502020204030204" pitchFamily="34" charset="0"/>
              </a:rPr>
              <a:t> </a:t>
            </a:r>
            <a:r>
              <a:rPr lang="en-US" sz="2400" dirty="0">
                <a:solidFill>
                  <a:srgbClr val="0070C0"/>
                </a:solidFill>
                <a:latin typeface="Times New Roman" panose="02020603050405020304" pitchFamily="18" charset="0"/>
                <a:ea typeface="Calibri" panose="020F0502020204030204" pitchFamily="34" charset="0"/>
              </a:rPr>
              <a:t>(</a:t>
            </a:r>
            <a:r>
              <a:rPr lang="en-US" sz="2400" dirty="0" err="1">
                <a:solidFill>
                  <a:srgbClr val="0070C0"/>
                </a:solidFill>
                <a:latin typeface="Times New Roman" panose="02020603050405020304" pitchFamily="18" charset="0"/>
                <a:ea typeface="Calibri" panose="020F0502020204030204" pitchFamily="34" charset="0"/>
              </a:rPr>
              <a:t>nước</a:t>
            </a:r>
            <a:r>
              <a:rPr lang="en-US" sz="2400"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thuỷ</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triều</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thuỷ</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lực</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hồng</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thuỷ</a:t>
            </a:r>
            <a:endParaRPr lang="en-US" sz="2400" dirty="0">
              <a:solidFill>
                <a:srgbClr val="0070C0"/>
              </a:solidFill>
              <a:latin typeface="Times New Roman" panose="02020603050405020304" pitchFamily="18" charset="0"/>
              <a:ea typeface="Calibri" panose="020F0502020204030204" pitchFamily="34" charset="0"/>
            </a:endParaRPr>
          </a:p>
        </p:txBody>
      </p:sp>
      <p:sp>
        <p:nvSpPr>
          <p:cNvPr id="6" name="Rectangle 5"/>
          <p:cNvSpPr/>
          <p:nvPr/>
        </p:nvSpPr>
        <p:spPr>
          <a:xfrm>
            <a:off x="413691" y="2163909"/>
            <a:ext cx="6287299" cy="455317"/>
          </a:xfrm>
          <a:prstGeom prst="rect">
            <a:avLst/>
          </a:prstGeom>
        </p:spPr>
        <p:txBody>
          <a:bodyPr wrap="none">
            <a:spAutoFit/>
          </a:bodyPr>
          <a:lstStyle/>
          <a:p>
            <a:pPr algn="just">
              <a:lnSpc>
                <a:spcPct val="105000"/>
              </a:lnSpc>
              <a:spcBef>
                <a:spcPts val="600"/>
              </a:spcBef>
              <a:spcAft>
                <a:spcPts val="600"/>
              </a:spcAft>
            </a:pPr>
            <a:r>
              <a:rPr lang="en-US" sz="2400" b="1" dirty="0">
                <a:solidFill>
                  <a:srgbClr val="0070C0"/>
                </a:solidFill>
                <a:latin typeface="Times New Roman" panose="02020603050405020304" pitchFamily="18" charset="0"/>
                <a:ea typeface="Calibri" panose="020F0502020204030204" pitchFamily="34" charset="0"/>
              </a:rPr>
              <a:t>thuỷ</a:t>
            </a:r>
            <a:r>
              <a:rPr lang="en-US" sz="2400" b="1" baseline="-25000" dirty="0">
                <a:solidFill>
                  <a:srgbClr val="0070C0"/>
                </a:solidFill>
                <a:latin typeface="Times New Roman" panose="02020603050405020304" pitchFamily="18" charset="0"/>
                <a:ea typeface="Calibri" panose="020F0502020204030204" pitchFamily="34" charset="0"/>
              </a:rPr>
              <a:t>2</a:t>
            </a:r>
            <a:r>
              <a:rPr lang="en-US" sz="2400" b="1" dirty="0">
                <a:solidFill>
                  <a:srgbClr val="0070C0"/>
                </a:solidFill>
                <a:latin typeface="Times New Roman" panose="02020603050405020304" pitchFamily="18" charset="0"/>
                <a:ea typeface="Calibri" panose="020F0502020204030204" pitchFamily="34" charset="0"/>
              </a:rPr>
              <a:t> </a:t>
            </a:r>
            <a:r>
              <a:rPr lang="en-US" sz="2400" dirty="0">
                <a:solidFill>
                  <a:srgbClr val="0070C0"/>
                </a:solidFill>
                <a:latin typeface="Times New Roman" panose="02020603050405020304" pitchFamily="18" charset="0"/>
                <a:ea typeface="Calibri" panose="020F0502020204030204" pitchFamily="34" charset="0"/>
              </a:rPr>
              <a:t>(</a:t>
            </a:r>
            <a:r>
              <a:rPr lang="en-US" sz="2400" dirty="0" err="1">
                <a:solidFill>
                  <a:srgbClr val="0070C0"/>
                </a:solidFill>
                <a:latin typeface="Times New Roman" panose="02020603050405020304" pitchFamily="18" charset="0"/>
                <a:ea typeface="Calibri" panose="020F0502020204030204" pitchFamily="34" charset="0"/>
              </a:rPr>
              <a:t>khởi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đầu</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thủy</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tổ</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khởi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thuỷ</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nguyên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thuỷ</a:t>
            </a:r>
            <a:endParaRPr lang="en-US" sz="2400" dirty="0">
              <a:solidFill>
                <a:srgbClr val="0070C0"/>
              </a:solidFill>
              <a:latin typeface="Times New Roman" panose="02020603050405020304" pitchFamily="18" charset="0"/>
              <a:ea typeface="Calibri" panose="020F0502020204030204" pitchFamily="34" charset="0"/>
            </a:endParaRPr>
          </a:p>
        </p:txBody>
      </p:sp>
      <p:sp>
        <p:nvSpPr>
          <p:cNvPr id="7" name="Rectangle 6"/>
          <p:cNvSpPr/>
          <p:nvPr/>
        </p:nvSpPr>
        <p:spPr>
          <a:xfrm>
            <a:off x="413691" y="2597479"/>
            <a:ext cx="7447934" cy="480131"/>
          </a:xfrm>
          <a:prstGeom prst="rect">
            <a:avLst/>
          </a:prstGeom>
        </p:spPr>
        <p:txBody>
          <a:bodyPr wrap="square">
            <a:spAutoFit/>
          </a:bodyPr>
          <a:lstStyle/>
          <a:p>
            <a:pPr algn="just">
              <a:lnSpc>
                <a:spcPct val="105000"/>
              </a:lnSpc>
              <a:spcBef>
                <a:spcPts val="600"/>
              </a:spcBef>
              <a:spcAft>
                <a:spcPts val="600"/>
              </a:spcAft>
            </a:pPr>
            <a:r>
              <a:rPr lang="en-US" sz="2400" b="1" dirty="0">
                <a:solidFill>
                  <a:srgbClr val="0070C0"/>
                </a:solidFill>
                <a:latin typeface="Times New Roman" panose="02020603050405020304" pitchFamily="18" charset="0"/>
                <a:ea typeface="Calibri" panose="020F0502020204030204" pitchFamily="34" charset="0"/>
              </a:rPr>
              <a:t>giai</a:t>
            </a:r>
            <a:r>
              <a:rPr lang="en-US" sz="2400" b="1" baseline="-25000" dirty="0">
                <a:solidFill>
                  <a:srgbClr val="0070C0"/>
                </a:solidFill>
                <a:latin typeface="Times New Roman" panose="02020603050405020304" pitchFamily="18" charset="0"/>
                <a:ea typeface="Calibri" panose="020F0502020204030204" pitchFamily="34" charset="0"/>
              </a:rPr>
              <a:t>1</a:t>
            </a:r>
            <a:r>
              <a:rPr lang="en-US" sz="2400" b="1" dirty="0">
                <a:solidFill>
                  <a:srgbClr val="0070C0"/>
                </a:solidFill>
                <a:latin typeface="Times New Roman" panose="02020603050405020304" pitchFamily="18" charset="0"/>
                <a:ea typeface="Calibri" panose="020F0502020204030204" pitchFamily="34" charset="0"/>
              </a:rPr>
              <a:t> </a:t>
            </a:r>
            <a:r>
              <a:rPr lang="en-US" sz="2400" dirty="0">
                <a:solidFill>
                  <a:srgbClr val="0070C0"/>
                </a:solidFill>
                <a:latin typeface="Times New Roman" panose="02020603050405020304" pitchFamily="18" charset="0"/>
                <a:ea typeface="Calibri" panose="020F0502020204030204" pitchFamily="34" charset="0"/>
              </a:rPr>
              <a:t>(</a:t>
            </a:r>
            <a:r>
              <a:rPr lang="en-US" sz="2400" dirty="0" err="1">
                <a:solidFill>
                  <a:srgbClr val="0070C0"/>
                </a:solidFill>
                <a:latin typeface="Times New Roman" panose="02020603050405020304" pitchFamily="18" charset="0"/>
                <a:ea typeface="Calibri" panose="020F0502020204030204" pitchFamily="34" charset="0"/>
              </a:rPr>
              <a:t>đẹp</a:t>
            </a:r>
            <a:r>
              <a:rPr lang="en-US" sz="2400"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điệu</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nhân</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phẩm</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thoại</a:t>
            </a:r>
            <a:endParaRPr lang="en-US" sz="2400" dirty="0">
              <a:solidFill>
                <a:srgbClr val="0070C0"/>
              </a:solidFill>
              <a:latin typeface="Times New Roman" panose="02020603050405020304" pitchFamily="18" charset="0"/>
              <a:ea typeface="Calibri" panose="020F0502020204030204" pitchFamily="34" charset="0"/>
            </a:endParaRPr>
          </a:p>
        </p:txBody>
      </p:sp>
      <p:sp>
        <p:nvSpPr>
          <p:cNvPr id="8" name="Rectangle 7"/>
          <p:cNvSpPr/>
          <p:nvPr/>
        </p:nvSpPr>
        <p:spPr>
          <a:xfrm>
            <a:off x="413691" y="2984247"/>
            <a:ext cx="4658648" cy="461665"/>
          </a:xfrm>
          <a:prstGeom prst="rect">
            <a:avLst/>
          </a:prstGeom>
        </p:spPr>
        <p:txBody>
          <a:bodyPr wrap="none">
            <a:spAutoFit/>
          </a:bodyPr>
          <a:lstStyle/>
          <a:p>
            <a:r>
              <a:rPr lang="en-US" sz="2400" b="1" dirty="0">
                <a:solidFill>
                  <a:srgbClr val="0070C0"/>
                </a:solidFill>
                <a:latin typeface="Times New Roman" panose="02020603050405020304" pitchFamily="18" charset="0"/>
                <a:ea typeface="Calibri" panose="020F0502020204030204" pitchFamily="34" charset="0"/>
              </a:rPr>
              <a:t>giai</a:t>
            </a:r>
            <a:r>
              <a:rPr lang="en-US" sz="2400" b="1" baseline="-25000" dirty="0">
                <a:solidFill>
                  <a:srgbClr val="0070C0"/>
                </a:solidFill>
                <a:latin typeface="Times New Roman" panose="02020603050405020304" pitchFamily="18" charset="0"/>
                <a:ea typeface="Calibri" panose="020F0502020204030204" pitchFamily="34" charset="0"/>
              </a:rPr>
              <a:t>2</a:t>
            </a:r>
            <a:r>
              <a:rPr lang="en-US" sz="2400" b="1" dirty="0">
                <a:solidFill>
                  <a:srgbClr val="0070C0"/>
                </a:solidFill>
                <a:latin typeface="Times New Roman" panose="02020603050405020304" pitchFamily="18" charset="0"/>
                <a:ea typeface="Calibri" panose="020F0502020204030204" pitchFamily="34" charset="0"/>
              </a:rPr>
              <a:t> </a:t>
            </a:r>
            <a:r>
              <a:rPr lang="en-US" sz="2400" dirty="0">
                <a:solidFill>
                  <a:srgbClr val="0070C0"/>
                </a:solidFill>
                <a:latin typeface="Times New Roman" panose="02020603050405020304" pitchFamily="18" charset="0"/>
                <a:ea typeface="Calibri" panose="020F0502020204030204" pitchFamily="34" charset="0"/>
              </a:rPr>
              <a:t>(</a:t>
            </a:r>
            <a:r>
              <a:rPr lang="en-US" sz="2400" dirty="0" err="1">
                <a:solidFill>
                  <a:srgbClr val="0070C0"/>
                </a:solidFill>
                <a:latin typeface="Times New Roman" panose="02020603050405020304" pitchFamily="18" charset="0"/>
                <a:ea typeface="Calibri" panose="020F0502020204030204" pitchFamily="34" charset="0"/>
              </a:rPr>
              <a:t>ngôi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bậc</a:t>
            </a:r>
            <a:r>
              <a:rPr lang="en-US" sz="2400"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cấp</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đoạn</a:t>
            </a:r>
            <a:endParaRPr lang="zh-CN" altLang="en-US" sz="2400" b="1" dirty="0">
              <a:solidFill>
                <a:srgbClr val="0070C0"/>
              </a:solidFill>
              <a:cs typeface="+mn-ea"/>
              <a:sym typeface="+mn-lt"/>
            </a:endParaRPr>
          </a:p>
        </p:txBody>
      </p:sp>
      <p:sp>
        <p:nvSpPr>
          <p:cNvPr id="9" name="Rectangle 8"/>
          <p:cNvSpPr/>
          <p:nvPr/>
        </p:nvSpPr>
        <p:spPr>
          <a:xfrm>
            <a:off x="426515" y="3404162"/>
            <a:ext cx="4633000" cy="455317"/>
          </a:xfrm>
          <a:prstGeom prst="rect">
            <a:avLst/>
          </a:prstGeom>
        </p:spPr>
        <p:txBody>
          <a:bodyPr wrap="none">
            <a:spAutoFit/>
          </a:bodyPr>
          <a:lstStyle/>
          <a:p>
            <a:pPr algn="just">
              <a:lnSpc>
                <a:spcPct val="105000"/>
              </a:lnSpc>
              <a:spcBef>
                <a:spcPts val="600"/>
              </a:spcBef>
              <a:spcAft>
                <a:spcPts val="600"/>
              </a:spcAft>
            </a:pPr>
            <a:r>
              <a:rPr lang="en-US" sz="2400" b="1" dirty="0">
                <a:solidFill>
                  <a:srgbClr val="0070C0"/>
                </a:solidFill>
                <a:latin typeface="Times New Roman" panose="02020603050405020304" pitchFamily="18" charset="0"/>
                <a:ea typeface="Calibri" panose="020F0502020204030204" pitchFamily="34" charset="0"/>
              </a:rPr>
              <a:t>giai</a:t>
            </a:r>
            <a:r>
              <a:rPr lang="en-US" sz="2400" b="1" baseline="-25000" dirty="0">
                <a:solidFill>
                  <a:srgbClr val="0070C0"/>
                </a:solidFill>
                <a:latin typeface="Times New Roman" panose="02020603050405020304" pitchFamily="18" charset="0"/>
                <a:ea typeface="Calibri" panose="020F0502020204030204" pitchFamily="34" charset="0"/>
              </a:rPr>
              <a:t>3</a:t>
            </a:r>
            <a:r>
              <a:rPr lang="en-US" sz="2400" b="1" dirty="0">
                <a:solidFill>
                  <a:srgbClr val="0070C0"/>
                </a:solidFill>
                <a:latin typeface="Times New Roman" panose="02020603050405020304" pitchFamily="18" charset="0"/>
                <a:ea typeface="Calibri" panose="020F0502020204030204" pitchFamily="34" charset="0"/>
              </a:rPr>
              <a:t> </a:t>
            </a:r>
            <a:r>
              <a:rPr lang="en-US" sz="2400" dirty="0">
                <a:solidFill>
                  <a:srgbClr val="0070C0"/>
                </a:solidFill>
                <a:latin typeface="Times New Roman" panose="02020603050405020304" pitchFamily="18" charset="0"/>
                <a:ea typeface="Calibri" panose="020F0502020204030204" pitchFamily="34" charset="0"/>
              </a:rPr>
              <a:t>(</a:t>
            </a:r>
            <a:r>
              <a:rPr lang="en-US" sz="2400" dirty="0" err="1">
                <a:solidFill>
                  <a:srgbClr val="0070C0"/>
                </a:solidFill>
                <a:latin typeface="Times New Roman" panose="02020603050405020304" pitchFamily="18" charset="0"/>
                <a:ea typeface="Calibri" panose="020F0502020204030204" pitchFamily="34" charset="0"/>
              </a:rPr>
              <a:t>đều</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cùng</a:t>
            </a:r>
            <a:r>
              <a:rPr lang="en-US" sz="2400"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bách</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niên</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giai</a:t>
            </a:r>
            <a:r>
              <a:rPr lang="en-US" sz="2400" i="1" dirty="0">
                <a:solidFill>
                  <a:srgbClr val="0070C0"/>
                </a:solidFill>
                <a:latin typeface="Times New Roman" panose="02020603050405020304" pitchFamily="18" charset="0"/>
                <a:ea typeface="Calibri" panose="020F0502020204030204" pitchFamily="34" charset="0"/>
              </a:rPr>
              <a:t> </a:t>
            </a:r>
            <a:r>
              <a:rPr lang="en-US" sz="2400" i="1" dirty="0" err="1">
                <a:solidFill>
                  <a:srgbClr val="0070C0"/>
                </a:solidFill>
                <a:latin typeface="Times New Roman" panose="02020603050405020304" pitchFamily="18" charset="0"/>
                <a:ea typeface="Calibri" panose="020F0502020204030204" pitchFamily="34" charset="0"/>
              </a:rPr>
              <a:t>lão</a:t>
            </a:r>
            <a:endParaRPr lang="en-US" sz="2400" dirty="0">
              <a:solidFill>
                <a:srgbClr val="0070C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51013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0870" y="689113"/>
            <a:ext cx="1596912"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4</a:t>
            </a:r>
            <a:r>
              <a:rPr lang="en-US" dirty="0" smtClean="0"/>
              <a:t>:</a:t>
            </a:r>
            <a:endParaRPr lang="en-US" dirty="0"/>
          </a:p>
        </p:txBody>
      </p:sp>
    </p:spTree>
    <p:extLst>
      <p:ext uri="{BB962C8B-B14F-4D97-AF65-F5344CB8AC3E}">
        <p14:creationId xmlns:p14="http://schemas.microsoft.com/office/powerpoint/2010/main" val="1251309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1C31A4AB-5766-FB15-4F73-7D3E3EB2CEF7}"/>
              </a:ext>
            </a:extLst>
          </p:cNvPr>
          <p:cNvGraphicFramePr>
            <a:graphicFrameLocks noGrp="1"/>
          </p:cNvGraphicFramePr>
          <p:nvPr>
            <p:extLst>
              <p:ext uri="{D42A27DB-BD31-4B8C-83A1-F6EECF244321}">
                <p14:modId xmlns:p14="http://schemas.microsoft.com/office/powerpoint/2010/main" val="3803182557"/>
              </p:ext>
            </p:extLst>
          </p:nvPr>
        </p:nvGraphicFramePr>
        <p:xfrm>
          <a:off x="0" y="0"/>
          <a:ext cx="9144000" cy="5143501"/>
        </p:xfrm>
        <a:graphic>
          <a:graphicData uri="http://schemas.openxmlformats.org/drawingml/2006/table">
            <a:tbl>
              <a:tblPr firstRow="1" firstCol="1" bandRow="1">
                <a:tableStyleId>{5C22544A-7EE6-4342-B048-85BDC9FD1C3A}</a:tableStyleId>
              </a:tblPr>
              <a:tblGrid>
                <a:gridCol w="1310640">
                  <a:extLst>
                    <a:ext uri="{9D8B030D-6E8A-4147-A177-3AD203B41FA5}">
                      <a16:colId xmlns:a16="http://schemas.microsoft.com/office/drawing/2014/main" val="1679120499"/>
                    </a:ext>
                  </a:extLst>
                </a:gridCol>
                <a:gridCol w="4130040">
                  <a:extLst>
                    <a:ext uri="{9D8B030D-6E8A-4147-A177-3AD203B41FA5}">
                      <a16:colId xmlns:a16="http://schemas.microsoft.com/office/drawing/2014/main" val="2885428682"/>
                    </a:ext>
                  </a:extLst>
                </a:gridCol>
                <a:gridCol w="3703320">
                  <a:extLst>
                    <a:ext uri="{9D8B030D-6E8A-4147-A177-3AD203B41FA5}">
                      <a16:colId xmlns:a16="http://schemas.microsoft.com/office/drawing/2014/main" val="2611316812"/>
                    </a:ext>
                  </a:extLst>
                </a:gridCol>
              </a:tblGrid>
              <a:tr h="412265">
                <a:tc>
                  <a:txBody>
                    <a:bodyPr/>
                    <a:lstStyle/>
                    <a:p>
                      <a:pPr algn="ctr">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Thành ngữ</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ctr">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Giải nghĩa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ctr">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Đặt câu</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4083161169"/>
                  </a:ext>
                </a:extLst>
              </a:tr>
              <a:tr h="814715">
                <a:tc>
                  <a:txBody>
                    <a:bodyPr/>
                    <a:lstStyle/>
                    <a:p>
                      <a:pPr algn="just">
                        <a:lnSpc>
                          <a:spcPct val="105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vô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khoáng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hậu</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dirty="0" err="1" smtClean="0">
                          <a:effectLst/>
                          <a:latin typeface="Times New Roman" panose="02020603050405020304" pitchFamily="18" charset="0"/>
                          <a:cs typeface="Times New Roman" panose="02020603050405020304" pitchFamily="18" charset="0"/>
                        </a:rPr>
                        <a:t>Điều</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xảy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xảy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lai</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Thành tích của anh ấy là vô tiền khoáng hậu.</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1761242269"/>
                  </a:ext>
                </a:extLst>
              </a:tr>
              <a:tr h="824531">
                <a:tc>
                  <a:txBody>
                    <a:bodyPr/>
                    <a:lstStyle/>
                    <a:p>
                      <a:pPr algn="just">
                        <a:lnSpc>
                          <a:spcPct val="105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dĩ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hoà</a:t>
                      </a:r>
                      <a:r>
                        <a:rPr lang="en-US" sz="1800" dirty="0">
                          <a:effectLst/>
                          <a:latin typeface="Times New Roman" panose="02020603050405020304" pitchFamily="18" charset="0"/>
                          <a:cs typeface="Times New Roman" panose="02020603050405020304" pitchFamily="18" charset="0"/>
                        </a:rPr>
                        <a:t> vi </a:t>
                      </a:r>
                      <a:r>
                        <a:rPr lang="en-US" sz="1800" dirty="0" err="1" smtClean="0">
                          <a:effectLst/>
                          <a:latin typeface="Times New Roman" panose="02020603050405020304" pitchFamily="18" charset="0"/>
                          <a:cs typeface="Times New Roman" panose="02020603050405020304" pitchFamily="18" charset="0"/>
                        </a:rPr>
                        <a:t>quý</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lấy sự hài hoà, hoà khí làm mục đích cao nhất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dirty="0">
                          <a:effectLst/>
                          <a:latin typeface="Times New Roman" panose="02020603050405020304" pitchFamily="18" charset="0"/>
                          <a:cs typeface="Times New Roman" panose="02020603050405020304" pitchFamily="18" charset="0"/>
                        </a:rPr>
                        <a:t>Anh </a:t>
                      </a:r>
                      <a:r>
                        <a:rPr lang="en-US" sz="1800" dirty="0" err="1">
                          <a:effectLst/>
                          <a:latin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thì</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tranh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hoà</a:t>
                      </a:r>
                      <a:r>
                        <a:rPr lang="en-US" sz="1800" dirty="0">
                          <a:effectLst/>
                          <a:latin typeface="Times New Roman" panose="02020603050405020304" pitchFamily="18" charset="0"/>
                          <a:cs typeface="Times New Roman" panose="02020603050405020304" pitchFamily="18" charset="0"/>
                        </a:rPr>
                        <a:t> vi </a:t>
                      </a:r>
                      <a:r>
                        <a:rPr lang="en-US" sz="1800" dirty="0" err="1">
                          <a:effectLst/>
                          <a:latin typeface="Times New Roman" panose="02020603050405020304" pitchFamily="18" charset="0"/>
                          <a:cs typeface="Times New Roman" panose="02020603050405020304" pitchFamily="18" charset="0"/>
                        </a:rPr>
                        <a:t>quý</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hơn</a:t>
                      </a:r>
                      <a:r>
                        <a:rPr lang="en-US" sz="1800" dirty="0">
                          <a:effectLst/>
                          <a:latin typeface="Times New Roman" panose="02020603050405020304" pitchFamily="18" charset="0"/>
                          <a:cs typeface="Times New Roman" panose="02020603050405020304" pitchFamily="18" charset="0"/>
                        </a:rPr>
                        <a: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465372936"/>
                  </a:ext>
                </a:extLst>
              </a:tr>
              <a:tr h="1521455">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đồng sàng dị mộng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ngủ cùng giường nhưng mơ nhũng giấc mơ khác nhau (cùng sống với nhau nhưng tầm tư, tình cảm không giống nhau hoặc cùng làm việc nhưng không cùng một chí hướng)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Tôi và anh chỉ là đổng sàng dị mộng mà thôi, không thể hợp tác trong công việc này nữa.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2749153834"/>
                  </a:ext>
                </a:extLst>
              </a:tr>
              <a:tr h="755820">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chúng khẩu đồng từ</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nhiễu người cùng nói một lời như nhau</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Bọn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khẩu</a:t>
                      </a:r>
                      <a:r>
                        <a:rPr lang="en-US" sz="1800" dirty="0">
                          <a:effectLst/>
                          <a:latin typeface="Times New Roman" panose="02020603050405020304" pitchFamily="18" charset="0"/>
                          <a:cs typeface="Times New Roman" panose="02020603050405020304" pitchFamily="18" charset="0"/>
                        </a:rPr>
                        <a:t> </a:t>
                      </a:r>
                      <a:r>
                        <a:rPr lang="en-US" sz="1800" smtClean="0">
                          <a:effectLst/>
                          <a:latin typeface="Times New Roman" panose="02020603050405020304" pitchFamily="18" charset="0"/>
                          <a:cs typeface="Times New Roman" panose="02020603050405020304" pitchFamily="18" charset="0"/>
                        </a:rPr>
                        <a:t>đồng</a:t>
                      </a:r>
                      <a:r>
                        <a:rPr lang="en-US" sz="1800" dirty="0" smtClean="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3798250344"/>
                  </a:ext>
                </a:extLst>
              </a:tr>
              <a:tr h="814715">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độc nhất vô nhị</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thứ độc đáo, duy nhất, chỉ có một mà không có hai</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tc>
                  <a:txBody>
                    <a:bodyPr/>
                    <a:lstStyle/>
                    <a:p>
                      <a:pPr algn="just">
                        <a:lnSpc>
                          <a:spcPct val="105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Món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tặng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nhị</a:t>
                      </a:r>
                      <a:r>
                        <a:rPr lang="en-US" sz="1800" dirty="0">
                          <a:effectLst/>
                          <a:latin typeface="Times New Roman" panose="02020603050405020304" pitchFamily="18" charset="0"/>
                          <a:cs typeface="Times New Roman" panose="02020603050405020304" pitchFamily="18" charset="0"/>
                        </a:rPr>
                        <a: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8438" marR="48438" marT="0" marB="0"/>
                </a:tc>
                <a:extLst>
                  <a:ext uri="{0D108BD9-81ED-4DB2-BD59-A6C34878D82A}">
                    <a16:rowId xmlns:a16="http://schemas.microsoft.com/office/drawing/2014/main" val="819321304"/>
                  </a:ext>
                </a:extLst>
              </a:tr>
            </a:tbl>
          </a:graphicData>
        </a:graphic>
      </p:graphicFrame>
    </p:spTree>
    <p:extLst>
      <p:ext uri="{BB962C8B-B14F-4D97-AF65-F5344CB8AC3E}">
        <p14:creationId xmlns:p14="http://schemas.microsoft.com/office/powerpoint/2010/main" val="2461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329" y="796413"/>
            <a:ext cx="2813527"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IV/ VẬN 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533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149" y="2324559"/>
            <a:ext cx="1542346" cy="281894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709" y="2324559"/>
            <a:ext cx="1265591" cy="2671803"/>
          </a:xfrm>
          <a:prstGeom prst="rect">
            <a:avLst/>
          </a:prstGeom>
        </p:spPr>
      </p:pic>
      <p:grpSp>
        <p:nvGrpSpPr>
          <p:cNvPr id="5" name="组合 4"/>
          <p:cNvGrpSpPr/>
          <p:nvPr/>
        </p:nvGrpSpPr>
        <p:grpSpPr>
          <a:xfrm>
            <a:off x="1083427" y="506777"/>
            <a:ext cx="4098274" cy="2677098"/>
            <a:chOff x="1083427" y="506777"/>
            <a:chExt cx="4098274" cy="2677098"/>
          </a:xfrm>
        </p:grpSpPr>
        <p:sp>
          <p:nvSpPr>
            <p:cNvPr id="6" name="云形标注 5"/>
            <p:cNvSpPr/>
            <p:nvPr/>
          </p:nvSpPr>
          <p:spPr>
            <a:xfrm>
              <a:off x="1083427" y="506777"/>
              <a:ext cx="4098274" cy="2677098"/>
            </a:xfrm>
            <a:prstGeom prst="cloudCallout">
              <a:avLst>
                <a:gd name="adj1" fmla="val 65548"/>
                <a:gd name="adj2" fmla="val 538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云形标注 6"/>
            <p:cNvSpPr/>
            <p:nvPr/>
          </p:nvSpPr>
          <p:spPr>
            <a:xfrm>
              <a:off x="1235827" y="595599"/>
              <a:ext cx="3809898" cy="2488723"/>
            </a:xfrm>
            <a:prstGeom prst="cloudCallout">
              <a:avLst>
                <a:gd name="adj1" fmla="val 71042"/>
                <a:gd name="adj2" fmla="val 59154"/>
              </a:avLst>
            </a:prstGeom>
            <a:solidFill>
              <a:schemeClr val="bg1"/>
            </a:solidFill>
            <a:ln w="22225">
              <a:solidFill>
                <a:srgbClr val="8CB8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1706880" y="964015"/>
            <a:ext cx="3093813" cy="1754326"/>
          </a:xfrm>
          <a:prstGeom prst="rect">
            <a:avLst/>
          </a:prstGeom>
          <a:noFill/>
        </p:spPr>
        <p:txBody>
          <a:bodyPr wrap="square" rtlCol="0">
            <a:spAutoFit/>
          </a:bodyPr>
          <a:lstStyle/>
          <a:p>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khoảng</a:t>
            </a:r>
            <a:r>
              <a:rPr lang="en-US" sz="1800" dirty="0">
                <a:latin typeface="Times New Roman" panose="02020603050405020304" pitchFamily="18" charset="0"/>
                <a:cs typeface="Times New Roman" panose="02020603050405020304" pitchFamily="18" charset="0"/>
              </a:rPr>
              <a:t> 7-9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chi </a:t>
            </a:r>
            <a:r>
              <a:rPr lang="en-US" sz="1800" dirty="0" err="1">
                <a:latin typeface="Times New Roman" panose="02020603050405020304" pitchFamily="18" charset="0"/>
                <a:cs typeface="Times New Roman" panose="02020603050405020304" pitchFamily="18" charset="0"/>
              </a:rPr>
              <a:t>tiết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tượng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Trong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cs typeface="Times New Roman" panose="02020603050405020304" pitchFamily="18" charset="0"/>
              </a:rPr>
              <a:t>.</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4976" y="935781"/>
            <a:ext cx="878249" cy="106943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任意多边形 104"/>
          <p:cNvSpPr/>
          <p:nvPr/>
        </p:nvSpPr>
        <p:spPr>
          <a:xfrm>
            <a:off x="1792767" y="1542653"/>
            <a:ext cx="5556736" cy="3054062"/>
          </a:xfrm>
          <a:custGeom>
            <a:avLst/>
            <a:gdLst>
              <a:gd name="connsiteX0" fmla="*/ 0 w 4967417"/>
              <a:gd name="connsiteY0" fmla="*/ 2644346 h 2656703"/>
              <a:gd name="connsiteX1" fmla="*/ 2261287 w 4967417"/>
              <a:gd name="connsiteY1" fmla="*/ 0 h 2656703"/>
              <a:gd name="connsiteX2" fmla="*/ 2150076 w 4967417"/>
              <a:gd name="connsiteY2" fmla="*/ 2656703 h 2656703"/>
              <a:gd name="connsiteX3" fmla="*/ 4028303 w 4967417"/>
              <a:gd name="connsiteY3" fmla="*/ 444843 h 2656703"/>
              <a:gd name="connsiteX4" fmla="*/ 3917092 w 4967417"/>
              <a:gd name="connsiteY4" fmla="*/ 2619632 h 2656703"/>
              <a:gd name="connsiteX5" fmla="*/ 4967417 w 4967417"/>
              <a:gd name="connsiteY5" fmla="*/ 1779373 h 2656703"/>
              <a:gd name="connsiteX6" fmla="*/ 4905633 w 4967417"/>
              <a:gd name="connsiteY6" fmla="*/ 2607275 h 265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7417" h="2656703">
                <a:moveTo>
                  <a:pt x="0" y="2644346"/>
                </a:moveTo>
                <a:lnTo>
                  <a:pt x="2261287" y="0"/>
                </a:lnTo>
                <a:lnTo>
                  <a:pt x="2150076" y="2656703"/>
                </a:lnTo>
                <a:lnTo>
                  <a:pt x="4028303" y="444843"/>
                </a:lnTo>
                <a:lnTo>
                  <a:pt x="3917092" y="2619632"/>
                </a:lnTo>
                <a:lnTo>
                  <a:pt x="4967417" y="1779373"/>
                </a:lnTo>
                <a:lnTo>
                  <a:pt x="4905633" y="2607275"/>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908707" y="2462245"/>
            <a:ext cx="3445000" cy="689566"/>
            <a:chOff x="2281392" y="2726273"/>
            <a:chExt cx="4888986" cy="689566"/>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a:ln w="101600">
                    <a:solidFill>
                      <a:schemeClr val="bg1"/>
                    </a:solidFill>
                  </a:ln>
                  <a:solidFill>
                    <a:schemeClr val="bg1"/>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sym typeface="+mn-lt"/>
                </a:rPr>
                <a:t>THANK YOU!</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
          <p:nvSpPr>
            <p:cNvPr id="95" name="文本框 94"/>
            <p:cNvSpPr txBox="1"/>
            <p:nvPr/>
          </p:nvSpPr>
          <p:spPr>
            <a:xfrm>
              <a:off x="2287992" y="2728500"/>
              <a:ext cx="4872801" cy="687339"/>
            </a:xfrm>
            <a:prstGeom prst="rect">
              <a:avLst/>
            </a:prstGeom>
            <a:noFill/>
          </p:spPr>
          <p:txBody>
            <a:bodyPr wrap="none" rtlCol="0">
              <a:prstTxWarp prst="textDoubleWave1">
                <a:avLst/>
              </a:prstTxWarp>
              <a:spAutoFit/>
            </a:bodyPr>
            <a:lstStyle/>
            <a:p>
              <a:r>
                <a:rPr lang="en-US" altLang="zh-CN" sz="3600" dirty="0">
                  <a:ln>
                    <a:solidFill>
                      <a:schemeClr val="accent2">
                        <a:lumMod val="75000"/>
                      </a:schemeClr>
                    </a:solidFill>
                  </a:ln>
                  <a:noFill/>
                  <a:latin typeface="Times New Roman" panose="02020603050405020304" pitchFamily="18" charset="0"/>
                  <a:cs typeface="Times New Roman" panose="02020603050405020304" pitchFamily="18" charset="0"/>
                  <a:sym typeface="+mn-lt"/>
                </a:rPr>
                <a:t>THANK YOU!</a:t>
              </a:r>
              <a:endParaRPr lang="zh-CN" altLang="en-US" sz="3600" dirty="0">
                <a:ln>
                  <a:solidFill>
                    <a:schemeClr val="accent2">
                      <a:lumMod val="75000"/>
                    </a:schemeClr>
                  </a:solidFill>
                </a:ln>
                <a:noFill/>
                <a:latin typeface="Times New Roman" panose="02020603050405020304" pitchFamily="18" charset="0"/>
                <a:cs typeface="Times New Roman" panose="02020603050405020304" pitchFamily="18" charset="0"/>
                <a:sym typeface="+mn-lt"/>
              </a:endParaRPr>
            </a:p>
          </p:txBody>
        </p:sp>
        <p:sp>
          <p:nvSpPr>
            <p:cNvPr id="96" name="文本框 95"/>
            <p:cNvSpPr txBox="1"/>
            <p:nvPr/>
          </p:nvSpPr>
          <p:spPr>
            <a:xfrm>
              <a:off x="2297577" y="2726273"/>
              <a:ext cx="4872801" cy="687339"/>
            </a:xfrm>
            <a:prstGeom prst="rect">
              <a:avLst/>
            </a:prstGeom>
            <a:noFill/>
          </p:spPr>
          <p:txBody>
            <a:bodyPr wrap="none" rtlCol="0">
              <a:prstTxWarp prst="textDoubleWave1">
                <a:avLst/>
              </a:prstTxWarp>
              <a:spAutoFit/>
            </a:bodyPr>
            <a:lstStyle/>
            <a:p>
              <a:pPr algn="l"/>
              <a:r>
                <a:rPr lang="en-US" altLang="zh-CN" sz="3600" dirty="0">
                  <a:solidFill>
                    <a:srgbClr val="FF6600"/>
                  </a:solidFill>
                  <a:latin typeface="Times New Roman" panose="02020603050405020304" pitchFamily="18" charset="0"/>
                  <a:cs typeface="Times New Roman" panose="02020603050405020304" pitchFamily="18" charset="0"/>
                  <a:sym typeface="+mn-lt"/>
                </a:rPr>
                <a:t>THANK YOU!</a:t>
              </a:r>
              <a:endParaRPr lang="zh-CN" altLang="en-US" sz="3600" dirty="0">
                <a:solidFill>
                  <a:srgbClr val="FF6600"/>
                </a:solidFill>
                <a:latin typeface="Times New Roman" panose="02020603050405020304" pitchFamily="18" charset="0"/>
                <a:cs typeface="Times New Roman" panose="02020603050405020304" pitchFamily="18" charset="0"/>
                <a:sym typeface="+mn-lt"/>
              </a:endParaRPr>
            </a:p>
          </p:txBody>
        </p:sp>
      </p:grpSp>
      <p:pic>
        <p:nvPicPr>
          <p:cNvPr id="89" name="图片 88"/>
          <p:cNvPicPr>
            <a:picLocks noChangeAspect="1"/>
          </p:cNvPicPr>
          <p:nvPr/>
        </p:nvPicPr>
        <p:blipFill rotWithShape="1">
          <a:blip r:embed="rId7">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8">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8">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1774" y="3561139"/>
            <a:ext cx="2341475" cy="13290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500"/>
                            </p:stCondLst>
                            <p:childTnLst>
                              <p:par>
                                <p:cTn id="37" presetID="8" presetClass="emph" presetSubtype="0" fill="hold" nodeType="afterEffect">
                                  <p:stCondLst>
                                    <p:cond delay="0"/>
                                  </p:stCondLst>
                                  <p:childTnLst>
                                    <p:animRot by="21600000">
                                      <p:cBhvr>
                                        <p:cTn id="38" dur="100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250" fill="hold"/>
                                        <p:tgtEl>
                                          <p:spTgt spid="2"/>
                                        </p:tgtEl>
                                        <p:attrNameLst>
                                          <p:attrName>ppt_w</p:attrName>
                                        </p:attrNameLst>
                                      </p:cBhvr>
                                      <p:tavLst>
                                        <p:tav tm="0">
                                          <p:val>
                                            <p:fltVal val="0"/>
                                          </p:val>
                                        </p:tav>
                                        <p:tav tm="100000">
                                          <p:val>
                                            <p:strVal val="#ppt_w"/>
                                          </p:val>
                                        </p:tav>
                                      </p:tavLst>
                                    </p:anim>
                                    <p:anim calcmode="lin" valueType="num">
                                      <p:cBhvr>
                                        <p:cTn id="58" dur="1250" fill="hold"/>
                                        <p:tgtEl>
                                          <p:spTgt spid="2"/>
                                        </p:tgtEl>
                                        <p:attrNameLst>
                                          <p:attrName>ppt_h</p:attrName>
                                        </p:attrNameLst>
                                      </p:cBhvr>
                                      <p:tavLst>
                                        <p:tav tm="0">
                                          <p:val>
                                            <p:fltVal val="0"/>
                                          </p:val>
                                        </p:tav>
                                        <p:tav tm="100000">
                                          <p:val>
                                            <p:strVal val="#ppt_h"/>
                                          </p:val>
                                        </p:tav>
                                      </p:tavLst>
                                    </p:anim>
                                    <p:animEffect transition="in" filter="fade">
                                      <p:cBhvr>
                                        <p:cTn id="59" dur="1250"/>
                                        <p:tgtEl>
                                          <p:spTgt spid="2"/>
                                        </p:tgtEl>
                                      </p:cBhvr>
                                    </p:animEffect>
                                    <p:anim calcmode="lin" valueType="num">
                                      <p:cBhvr>
                                        <p:cTn id="60" dur="1250" fill="hold"/>
                                        <p:tgtEl>
                                          <p:spTgt spid="2"/>
                                        </p:tgtEl>
                                        <p:attrNameLst>
                                          <p:attrName>ppt_x</p:attrName>
                                        </p:attrNameLst>
                                      </p:cBhvr>
                                      <p:tavLst>
                                        <p:tav tm="0">
                                          <p:val>
                                            <p:fltVal val="0.5"/>
                                          </p:val>
                                        </p:tav>
                                        <p:tav tm="100000">
                                          <p:val>
                                            <p:strVal val="#ppt_x"/>
                                          </p:val>
                                        </p:tav>
                                      </p:tavLst>
                                    </p:anim>
                                    <p:anim calcmode="lin" valueType="num">
                                      <p:cBhvr>
                                        <p:cTn id="61" dur="1250" fill="hold"/>
                                        <p:tgtEl>
                                          <p:spTgt spid="2"/>
                                        </p:tgtEl>
                                        <p:attrNameLst>
                                          <p:attrName>ppt_y</p:attrName>
                                        </p:attrNameLst>
                                      </p:cBhvr>
                                      <p:tavLst>
                                        <p:tav tm="0">
                                          <p:val>
                                            <p:fltVal val="0.5"/>
                                          </p:val>
                                        </p:tav>
                                        <p:tav tm="100000">
                                          <p:val>
                                            <p:strVal val="#ppt_y"/>
                                          </p:val>
                                        </p:tav>
                                      </p:tavLst>
                                    </p:anim>
                                  </p:childTnLst>
                                </p:cTn>
                              </p:par>
                              <p:par>
                                <p:cTn id="62" presetID="2" presetClass="entr" presetSubtype="8" decel="41000" fill="hold" nodeType="withEffect">
                                  <p:stCondLst>
                                    <p:cond delay="275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4500" fill="hold"/>
                                        <p:tgtEl>
                                          <p:spTgt spid="28"/>
                                        </p:tgtEl>
                                        <p:attrNameLst>
                                          <p:attrName>ppt_x</p:attrName>
                                        </p:attrNameLst>
                                      </p:cBhvr>
                                      <p:tavLst>
                                        <p:tav tm="0">
                                          <p:val>
                                            <p:strVal val="0-#ppt_w/2"/>
                                          </p:val>
                                        </p:tav>
                                        <p:tav tm="100000">
                                          <p:val>
                                            <p:strVal val="#ppt_x"/>
                                          </p:val>
                                        </p:tav>
                                      </p:tavLst>
                                    </p:anim>
                                    <p:anim calcmode="lin" valueType="num">
                                      <p:cBhvr additive="base">
                                        <p:cTn id="65" dur="4500" fill="hold"/>
                                        <p:tgtEl>
                                          <p:spTgt spid="28"/>
                                        </p:tgtEl>
                                        <p:attrNameLst>
                                          <p:attrName>ppt_y</p:attrName>
                                        </p:attrNameLst>
                                      </p:cBhvr>
                                      <p:tavLst>
                                        <p:tav tm="0">
                                          <p:val>
                                            <p:strVal val="#ppt_y"/>
                                          </p:val>
                                        </p:tav>
                                        <p:tav tm="100000">
                                          <p:val>
                                            <p:strVal val="#ppt_y"/>
                                          </p:val>
                                        </p:tav>
                                      </p:tavLst>
                                    </p:anim>
                                  </p:childTnLst>
                                </p:cTn>
                              </p:par>
                              <p:par>
                                <p:cTn id="66" presetID="6" presetClass="emph" presetSubtype="0" repeatCount="14000" autoRev="1" fill="hold" nodeType="withEffect">
                                  <p:stCondLst>
                                    <p:cond delay="2750"/>
                                  </p:stCondLst>
                                  <p:childTnLst>
                                    <p:animScale>
                                      <p:cBhvr>
                                        <p:cTn id="67" dur="250" fill="hold"/>
                                        <p:tgtEl>
                                          <p:spTgt spid="28"/>
                                        </p:tgtEl>
                                      </p:cBhvr>
                                      <p:by x="95000" y="95000"/>
                                    </p:animScale>
                                  </p:childTnLst>
                                </p:cTn>
                              </p:par>
                              <p:par>
                                <p:cTn id="68" presetID="53" presetClass="entr" presetSubtype="16" fill="hold" nodeType="withEffect">
                                  <p:stCondLst>
                                    <p:cond delay="300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1000" fill="hold"/>
                                        <p:tgtEl>
                                          <p:spTgt spid="100"/>
                                        </p:tgtEl>
                                        <p:attrNameLst>
                                          <p:attrName>ppt_w</p:attrName>
                                        </p:attrNameLst>
                                      </p:cBhvr>
                                      <p:tavLst>
                                        <p:tav tm="0">
                                          <p:val>
                                            <p:fltVal val="0"/>
                                          </p:val>
                                        </p:tav>
                                        <p:tav tm="100000">
                                          <p:val>
                                            <p:strVal val="#ppt_w"/>
                                          </p:val>
                                        </p:tav>
                                      </p:tavLst>
                                    </p:anim>
                                    <p:anim calcmode="lin" valueType="num">
                                      <p:cBhvr>
                                        <p:cTn id="71" dur="1000" fill="hold"/>
                                        <p:tgtEl>
                                          <p:spTgt spid="100"/>
                                        </p:tgtEl>
                                        <p:attrNameLst>
                                          <p:attrName>ppt_h</p:attrName>
                                        </p:attrNameLst>
                                      </p:cBhvr>
                                      <p:tavLst>
                                        <p:tav tm="0">
                                          <p:val>
                                            <p:fltVal val="0"/>
                                          </p:val>
                                        </p:tav>
                                        <p:tav tm="100000">
                                          <p:val>
                                            <p:strVal val="#ppt_h"/>
                                          </p:val>
                                        </p:tav>
                                      </p:tavLst>
                                    </p:anim>
                                    <p:animEffect transition="in" filter="fade">
                                      <p:cBhvr>
                                        <p:cTn id="72" dur="1000"/>
                                        <p:tgtEl>
                                          <p:spTgt spid="100"/>
                                        </p:tgtEl>
                                      </p:cBhvr>
                                    </p:animEffect>
                                  </p:childTnLst>
                                </p:cTn>
                              </p:par>
                              <p:par>
                                <p:cTn id="73" presetID="14" presetClass="entr" presetSubtype="5" fill="hold" nodeType="withEffect">
                                  <p:stCondLst>
                                    <p:cond delay="3000"/>
                                  </p:stCondLst>
                                  <p:childTnLst>
                                    <p:set>
                                      <p:cBhvr>
                                        <p:cTn id="74" dur="1" fill="hold">
                                          <p:stCondLst>
                                            <p:cond delay="0"/>
                                          </p:stCondLst>
                                        </p:cTn>
                                        <p:tgtEl>
                                          <p:spTgt spid="100"/>
                                        </p:tgtEl>
                                        <p:attrNameLst>
                                          <p:attrName>style.visibility</p:attrName>
                                        </p:attrNameLst>
                                      </p:cBhvr>
                                      <p:to>
                                        <p:strVal val="visible"/>
                                      </p:to>
                                    </p:set>
                                    <p:animEffect transition="in" filter="randombar(vertical)">
                                      <p:cBhvr>
                                        <p:cTn id="75" dur="1500"/>
                                        <p:tgtEl>
                                          <p:spTgt spid="100"/>
                                        </p:tgtEl>
                                      </p:cBhvr>
                                    </p:animEffect>
                                  </p:childTnLst>
                                </p:cTn>
                              </p:par>
                              <p:par>
                                <p:cTn id="76" presetID="37" presetClass="entr" presetSubtype="0" fill="hold" nodeType="withEffect">
                                  <p:stCondLst>
                                    <p:cond delay="300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750"/>
                                        <p:tgtEl>
                                          <p:spTgt spid="100"/>
                                        </p:tgtEl>
                                      </p:cBhvr>
                                    </p:animEffect>
                                    <p:anim calcmode="lin" valueType="num">
                                      <p:cBhvr>
                                        <p:cTn id="79" dur="750" fill="hold"/>
                                        <p:tgtEl>
                                          <p:spTgt spid="100"/>
                                        </p:tgtEl>
                                        <p:attrNameLst>
                                          <p:attrName>ppt_x</p:attrName>
                                        </p:attrNameLst>
                                      </p:cBhvr>
                                      <p:tavLst>
                                        <p:tav tm="0">
                                          <p:val>
                                            <p:strVal val="#ppt_x"/>
                                          </p:val>
                                        </p:tav>
                                        <p:tav tm="100000">
                                          <p:val>
                                            <p:strVal val="#ppt_x"/>
                                          </p:val>
                                        </p:tav>
                                      </p:tavLst>
                                    </p:anim>
                                    <p:anim calcmode="lin" valueType="num">
                                      <p:cBhvr>
                                        <p:cTn id="80" dur="675" decel="100000" fill="hold"/>
                                        <p:tgtEl>
                                          <p:spTgt spid="100"/>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5" grpId="0" animBg="1"/>
      <p:bldP spid="92" grpId="0" animBg="1"/>
      <p:bldP spid="111" grpId="0" animBg="1"/>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0366" y="240569"/>
            <a:ext cx="6279874" cy="3482339"/>
            <a:chOff x="1083427" y="506777"/>
            <a:chExt cx="4098274" cy="2677098"/>
          </a:xfrm>
        </p:grpSpPr>
        <p:sp>
          <p:nvSpPr>
            <p:cNvPr id="6" name="云形标注 5"/>
            <p:cNvSpPr/>
            <p:nvPr/>
          </p:nvSpPr>
          <p:spPr>
            <a:xfrm>
              <a:off x="1083427" y="506777"/>
              <a:ext cx="4098274" cy="2677098"/>
            </a:xfrm>
            <a:prstGeom prst="cloudCallout">
              <a:avLst>
                <a:gd name="adj1" fmla="val 65548"/>
                <a:gd name="adj2" fmla="val 538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云形标注 6"/>
            <p:cNvSpPr/>
            <p:nvPr/>
          </p:nvSpPr>
          <p:spPr>
            <a:xfrm>
              <a:off x="1235827" y="595599"/>
              <a:ext cx="3809898" cy="2488723"/>
            </a:xfrm>
            <a:prstGeom prst="cloudCallout">
              <a:avLst>
                <a:gd name="adj1" fmla="val 71042"/>
                <a:gd name="adj2" fmla="val 59154"/>
              </a:avLst>
            </a:prstGeom>
            <a:solidFill>
              <a:schemeClr val="bg1"/>
            </a:solidFill>
            <a:ln w="22225">
              <a:solidFill>
                <a:srgbClr val="8CB8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1840020" y="550578"/>
            <a:ext cx="5960497" cy="2862322"/>
          </a:xfrm>
          <a:prstGeom prst="rect">
            <a:avLst/>
          </a:prstGeom>
          <a:noFill/>
        </p:spPr>
        <p:txBody>
          <a:bodyPr wrap="square" rtlCol="0">
            <a:spAutoFit/>
          </a:bodyPr>
          <a:lstStyle/>
          <a:p>
            <a:r>
              <a:rPr lang="en-US" sz="18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1946, </a:t>
            </a:r>
            <a:r>
              <a:rPr lang="en-US" sz="2000" i="1" dirty="0" err="1">
                <a:latin typeface="Times New Roman" panose="02020603050405020304" pitchFamily="18" charset="0"/>
                <a:cs typeface="Times New Roman" panose="02020603050405020304" pitchFamily="18" charset="0"/>
              </a:rPr>
              <a:t>bà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Hằng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gói</a:t>
            </a:r>
            <a:r>
              <a:rPr lang="en-US" sz="2000" i="1" dirty="0">
                <a:latin typeface="Times New Roman" panose="02020603050405020304" pitchFamily="18" charset="0"/>
                <a:cs typeface="Times New Roman" panose="02020603050405020304" pitchFamily="18" charset="0"/>
              </a:rPr>
              <a:t> cam,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a:t>
            </a:r>
            <a:r>
              <a:rPr lang="en-US" sz="2000" i="1" dirty="0">
                <a:latin typeface="Times New Roman" panose="02020603050405020304" pitchFamily="18" charset="0"/>
                <a:cs typeface="Times New Roman" panose="02020603050405020304" pitchFamily="18" charset="0"/>
              </a:rPr>
              <a:t> </a:t>
            </a:r>
            <a:endParaRPr lang="en-US" sz="2000" i="1" dirty="0" smtClean="0">
              <a:latin typeface="Times New Roman" panose="02020603050405020304" pitchFamily="18" charset="0"/>
              <a:cs typeface="Times New Roman" panose="02020603050405020304" pitchFamily="18" charset="0"/>
            </a:endParaRPr>
          </a:p>
          <a:p>
            <a:r>
              <a:rPr lang="en-US" sz="2000" i="1" dirty="0" err="1" smtClean="0">
                <a:latin typeface="Times New Roman" panose="02020603050405020304" pitchFamily="18" charset="0"/>
                <a:cs typeface="Times New Roman" panose="02020603050405020304" pitchFamily="18" charset="0"/>
              </a:rPr>
              <a:t>tỏ</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lòng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cảm</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biếu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gói</a:t>
            </a:r>
            <a:r>
              <a:rPr lang="en-US" sz="2000" i="1" dirty="0">
                <a:latin typeface="Times New Roman" panose="02020603050405020304" pitchFamily="18" charset="0"/>
                <a:cs typeface="Times New Roman" panose="02020603050405020304" pitchFamily="18" charset="0"/>
              </a:rPr>
              <a:t> cam,</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đúng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đây</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cây</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khổ</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tận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ngày</a:t>
            </a:r>
            <a:r>
              <a:rPr lang="en-US" sz="2000" i="1" dirty="0">
                <a:latin typeface="Times New Roman" panose="02020603050405020304" pitchFamily="18" charset="0"/>
                <a:cs typeface="Times New Roman" panose="02020603050405020304" pitchFamily="18" charset="0"/>
              </a:rPr>
              <a:t> cam </a:t>
            </a:r>
            <a:r>
              <a:rPr lang="en-US" sz="2000" i="1" dirty="0" err="1">
                <a:latin typeface="Times New Roman" panose="02020603050405020304" pitchFamily="18" charset="0"/>
                <a:cs typeface="Times New Roman" panose="02020603050405020304" pitchFamily="18" charset="0"/>
              </a:rPr>
              <a:t>lai</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Trong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Hồ</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dụng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đồng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âm</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a:t>
            </a:r>
          </a:p>
        </p:txBody>
      </p:sp>
      <p:sp>
        <p:nvSpPr>
          <p:cNvPr id="10" name="Rectangle 9"/>
          <p:cNvSpPr/>
          <p:nvPr/>
        </p:nvSpPr>
        <p:spPr>
          <a:xfrm flipH="1">
            <a:off x="5287231" y="1450453"/>
            <a:ext cx="636203" cy="400110"/>
          </a:xfrm>
          <a:prstGeom prst="rect">
            <a:avLst/>
          </a:prstGeom>
        </p:spPr>
        <p:txBody>
          <a:bodyPr wrap="square">
            <a:spAutoFit/>
          </a:bodyPr>
          <a:lstStyle/>
          <a:p>
            <a:r>
              <a:rPr lang="en-US" sz="2000" i="1" dirty="0" smtClean="0">
                <a:solidFill>
                  <a:srgbClr val="FF0000"/>
                </a:solidFill>
                <a:latin typeface="Times New Roman" panose="02020603050405020304" pitchFamily="18" charset="0"/>
                <a:cs typeface="Times New Roman" panose="02020603050405020304" pitchFamily="18" charset="0"/>
              </a:rPr>
              <a:t>cam</a:t>
            </a:r>
            <a:endParaRPr lang="en-US" sz="2000" dirty="0">
              <a:solidFill>
                <a:srgbClr val="FF0000"/>
              </a:solidFill>
            </a:endParaRPr>
          </a:p>
        </p:txBody>
      </p:sp>
      <p:sp>
        <p:nvSpPr>
          <p:cNvPr id="11" name="Rectangle 10"/>
          <p:cNvSpPr/>
          <p:nvPr/>
        </p:nvSpPr>
        <p:spPr>
          <a:xfrm>
            <a:off x="5545673" y="2384461"/>
            <a:ext cx="1242753" cy="400110"/>
          </a:xfrm>
          <a:prstGeom prst="rect">
            <a:avLst/>
          </a:prstGeom>
        </p:spPr>
        <p:txBody>
          <a:bodyPr wrap="square">
            <a:spAutoFit/>
          </a:bodyPr>
          <a:lstStyle/>
          <a:p>
            <a:r>
              <a:rPr lang="en-US" sz="2000" i="1" dirty="0">
                <a:solidFill>
                  <a:srgbClr val="FF0000"/>
                </a:solidFill>
                <a:latin typeface="Times New Roman" panose="02020603050405020304" pitchFamily="18" charset="0"/>
                <a:cs typeface="Times New Roman" panose="02020603050405020304" pitchFamily="18" charset="0"/>
              </a:rPr>
              <a:t>cam</a:t>
            </a:r>
            <a:endParaRPr lang="en-US" sz="2000" dirty="0">
              <a:solidFill>
                <a:srgbClr val="FF0000"/>
              </a:solidFill>
            </a:endParaRPr>
          </a:p>
        </p:txBody>
      </p:sp>
    </p:spTree>
    <p:extLst>
      <p:ext uri="{BB962C8B-B14F-4D97-AF65-F5344CB8AC3E}">
        <p14:creationId xmlns:p14="http://schemas.microsoft.com/office/powerpoint/2010/main" val="349142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 y="0"/>
            <a:ext cx="4283102" cy="954107"/>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7956" y="927185"/>
            <a:ext cx="8474103" cy="3785652"/>
          </a:xfrm>
          <a:prstGeom prst="rect">
            <a:avLst/>
          </a:prstGeom>
        </p:spPr>
        <p:txBody>
          <a:bodyPr wrap="square">
            <a:spAutoFit/>
          </a:bodyPr>
          <a:lstStyle/>
          <a:p>
            <a:pPr marL="342900" indent="-342900" algn="just">
              <a:spcAft>
                <a:spcPts val="0"/>
              </a:spcAft>
              <a:buFontTx/>
              <a:buChar char="-"/>
            </a:pP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000" b="1"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000" b="1"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côi</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răn</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kiêng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thụ</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000"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endParaRPr lang="en-US" sz="20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44546A"/>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kim</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smtClean="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binh</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972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 y="251460"/>
            <a:ext cx="7137723"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Hiện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tượng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âm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giữa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yếu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Việt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4820" y="1005840"/>
            <a:ext cx="3497580" cy="2146742"/>
          </a:xfrm>
          <a:prstGeom prst="rect">
            <a:avLst/>
          </a:prstGeom>
          <a:noFill/>
        </p:spPr>
        <p:txBody>
          <a:bodyPr wrap="square" rtlCol="0">
            <a:spAutoFit/>
          </a:bodyPr>
          <a:lstStyle/>
          <a:p>
            <a:r>
              <a:rPr lang="en-US" dirty="0" err="1" smtClean="0"/>
              <a:t>Ch</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Tam </a:t>
            </a:r>
            <a:r>
              <a:rPr lang="en-US" sz="2400" dirty="0" err="1" smtClean="0">
                <a:latin typeface="Times New Roman" panose="02020603050405020304" pitchFamily="18" charset="0"/>
                <a:cs typeface="Times New Roman" panose="02020603050405020304" pitchFamily="18" charset="0"/>
              </a:rPr>
              <a:t>giác</a:t>
            </a:r>
            <a:r>
              <a:rPr lang="en-US" sz="2400" dirty="0" smtClean="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đình</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đạo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tặc</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tai -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kỷ</a:t>
            </a:r>
            <a:endParaRPr lang="en-US" sz="2400" dirty="0" smtClean="0">
              <a:latin typeface="Times New Roman" panose="02020603050405020304" pitchFamily="18" charset="0"/>
              <a:cs typeface="Times New Roman" panose="02020603050405020304" pitchFamily="18" charset="0"/>
            </a:endParaRPr>
          </a:p>
          <a:p>
            <a:pPr marL="285750" indent="-285750">
              <a:buFontTx/>
              <a:buChar char="-"/>
            </a:pPr>
            <a:endParaRPr lang="en-US" sz="24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4983480" y="685800"/>
            <a:ext cx="3764280" cy="2034540"/>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Trong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sau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đây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mỗi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từ</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yếu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tố</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giống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nhau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thích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nghĩa</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857500" y="1623060"/>
            <a:ext cx="36576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2080" y="1626870"/>
            <a:ext cx="426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2160" y="1984624"/>
            <a:ext cx="33528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6289" y="1984624"/>
            <a:ext cx="346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68730" y="2337243"/>
            <a:ext cx="37338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65960" y="2348672"/>
            <a:ext cx="411480"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6782" y="2712720"/>
            <a:ext cx="4324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4065" y="2712720"/>
            <a:ext cx="544830" cy="11237"/>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01040" y="2994899"/>
            <a:ext cx="7620000"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=&gt; </a:t>
            </a:r>
            <a:r>
              <a:rPr lang="en-US" sz="2400" dirty="0" err="1" smtClean="0">
                <a:solidFill>
                  <a:srgbClr val="FF0000"/>
                </a:solidFill>
                <a:latin typeface="Times New Roman" panose="02020603050405020304" pitchFamily="18" charset="0"/>
                <a:cs typeface="Times New Roman" panose="02020603050405020304" pitchFamily="18" charset="0"/>
              </a:rPr>
              <a:t>Khi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lưu</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nhau</a:t>
            </a:r>
            <a:r>
              <a:rPr lang="en-US" sz="2400" dirty="0">
                <a:solidFill>
                  <a:srgbClr val="FF0000"/>
                </a:solidFill>
                <a:latin typeface="Times New Roman" panose="02020603050405020304" pitchFamily="18" charset="0"/>
                <a:cs typeface="Times New Roman" panose="02020603050405020304" pitchFamily="18" charset="0"/>
              </a:rPr>
              <a:t>.</a:t>
            </a:r>
            <a:endParaRPr lang="zh-CN" altLang="en-US" sz="24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41452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8">
                                            <p:txEl>
                                              <p:pRg st="0" end="0"/>
                                            </p:txEl>
                                          </p:spTgt>
                                        </p:tgtEl>
                                        <p:attrNameLst>
                                          <p:attrName>style.visibility</p:attrName>
                                        </p:attrNameLst>
                                      </p:cBhvr>
                                      <p:to>
                                        <p:strVal val="visible"/>
                                      </p:to>
                                    </p:set>
                                    <p:anim calcmode="lin" valueType="num">
                                      <p:cBhvr additive="base">
                                        <p:cTn id="7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 y="0"/>
            <a:ext cx="283116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II/ LUYỆN TẬP: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72440" y="424397"/>
            <a:ext cx="8054340" cy="1038746"/>
          </a:xfrm>
          <a:prstGeom prst="rect">
            <a:avLst/>
          </a:prstGeom>
          <a:noFill/>
        </p:spPr>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Bài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tập</a:t>
            </a:r>
            <a:r>
              <a:rPr lang="en-US" sz="2400" dirty="0" smtClean="0">
                <a:solidFill>
                  <a:srgbClr val="FF0000"/>
                </a:solidFill>
                <a:latin typeface="Times New Roman" panose="02020603050405020304" pitchFamily="18" charset="0"/>
                <a:cs typeface="Times New Roman" panose="02020603050405020304" pitchFamily="18" charset="0"/>
              </a:rPr>
              <a:t> 1</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smtClean="0"/>
              <a:t>:</a:t>
            </a:r>
            <a:endParaRPr lang="en-US" dirty="0"/>
          </a:p>
        </p:txBody>
      </p:sp>
      <p:sp>
        <p:nvSpPr>
          <p:cNvPr id="5" name="Rectangle 4"/>
          <p:cNvSpPr/>
          <p:nvPr/>
        </p:nvSpPr>
        <p:spPr>
          <a:xfrm>
            <a:off x="472440" y="1186146"/>
            <a:ext cx="4000500" cy="461665"/>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63880" y="1586627"/>
            <a:ext cx="8343900" cy="2677656"/>
          </a:xfrm>
          <a:prstGeom prst="rect">
            <a:avLst/>
          </a:prstGeom>
        </p:spPr>
        <p:txBody>
          <a:bodyPr wrap="square">
            <a:spAutoFit/>
          </a:bodyPr>
          <a:lstStyle/>
          <a:p>
            <a:pPr algn="just">
              <a:spcAft>
                <a:spcPts val="0"/>
              </a:spcAft>
            </a:pPr>
            <a:r>
              <a:rPr lang="en-US" sz="1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trội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231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247" y="1073940"/>
            <a:ext cx="8058418" cy="2677656"/>
          </a:xfrm>
          <a:prstGeom prst="rect">
            <a:avLst/>
          </a:prstGeom>
        </p:spPr>
        <p:txBody>
          <a:bodyPr wrap="square">
            <a:spAutoFit/>
          </a:bodyPr>
          <a:lstStyle/>
          <a:p>
            <a:pPr algn="just">
              <a:spcAft>
                <a:spcPts val="0"/>
              </a:spcAft>
            </a:pPr>
            <a:r>
              <a:rPr lang="en-US" sz="2400" dirty="0" smtClean="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nhân1</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56636"/>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F56636"/>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Þ"/>
            </a:pPr>
            <a:r>
              <a:rPr lang="en-US" sz="2400" dirty="0" err="1" smtClean="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smtClean="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phu</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solidFill>
                  <a:srgbClr val="F56636"/>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400" dirty="0" err="1">
                <a:solidFill>
                  <a:srgbClr val="F56636"/>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smtClean="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rPr>
              <a:t>hủy</a:t>
            </a:r>
            <a:r>
              <a:rPr lang="en-US" sz="2400" dirty="0" smtClean="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smtClean="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lợi</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400" dirty="0" err="1">
                <a:solidFill>
                  <a:srgbClr val="F56636"/>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smtClean="0">
                <a:solidFill>
                  <a:srgbClr val="F56636"/>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5663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97247" y="119833"/>
            <a:ext cx="7611850" cy="954107"/>
          </a:xfrm>
          <a:prstGeom prst="rect">
            <a:avLst/>
          </a:prstGeom>
        </p:spPr>
        <p:txBody>
          <a:bodyPr wrap="square">
            <a:spAutoFit/>
          </a:bodyPr>
          <a:lstStyle/>
          <a:p>
            <a:pPr algn="just">
              <a:spcAft>
                <a:spcPts val="0"/>
              </a:spcAft>
            </a:pP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410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6D52EE18-ED9B-6844-A725-3C14C62CB2FD}"/>
              </a:ext>
            </a:extLst>
          </p:cNvPr>
          <p:cNvGraphicFramePr>
            <a:graphicFrameLocks noGrp="1"/>
          </p:cNvGraphicFramePr>
          <p:nvPr>
            <p:extLst>
              <p:ext uri="{D42A27DB-BD31-4B8C-83A1-F6EECF244321}">
                <p14:modId xmlns:p14="http://schemas.microsoft.com/office/powerpoint/2010/main" val="311002400"/>
              </p:ext>
            </p:extLst>
          </p:nvPr>
        </p:nvGraphicFramePr>
        <p:xfrm>
          <a:off x="0" y="1"/>
          <a:ext cx="9143999" cy="5143498"/>
        </p:xfrm>
        <a:graphic>
          <a:graphicData uri="http://schemas.openxmlformats.org/drawingml/2006/table">
            <a:tbl>
              <a:tblPr firstRow="1" firstCol="1" bandRow="1">
                <a:tableStyleId>{5C22544A-7EE6-4342-B048-85BDC9FD1C3A}</a:tableStyleId>
              </a:tblPr>
              <a:tblGrid>
                <a:gridCol w="525780">
                  <a:extLst>
                    <a:ext uri="{9D8B030D-6E8A-4147-A177-3AD203B41FA5}">
                      <a16:colId xmlns:a16="http://schemas.microsoft.com/office/drawing/2014/main" val="2007553252"/>
                    </a:ext>
                  </a:extLst>
                </a:gridCol>
                <a:gridCol w="1036320">
                  <a:extLst>
                    <a:ext uri="{9D8B030D-6E8A-4147-A177-3AD203B41FA5}">
                      <a16:colId xmlns:a16="http://schemas.microsoft.com/office/drawing/2014/main" val="2855545380"/>
                    </a:ext>
                  </a:extLst>
                </a:gridCol>
                <a:gridCol w="3870960">
                  <a:extLst>
                    <a:ext uri="{9D8B030D-6E8A-4147-A177-3AD203B41FA5}">
                      <a16:colId xmlns:a16="http://schemas.microsoft.com/office/drawing/2014/main" val="3823685663"/>
                    </a:ext>
                  </a:extLst>
                </a:gridCol>
                <a:gridCol w="3710939">
                  <a:extLst>
                    <a:ext uri="{9D8B030D-6E8A-4147-A177-3AD203B41FA5}">
                      <a16:colId xmlns:a16="http://schemas.microsoft.com/office/drawing/2014/main" val="4176732249"/>
                    </a:ext>
                  </a:extLst>
                </a:gridCol>
              </a:tblGrid>
              <a:tr h="554389">
                <a:tc>
                  <a:txBody>
                    <a:bodyPr/>
                    <a:lstStyle/>
                    <a:p>
                      <a:pPr algn="ctr">
                        <a:lnSpc>
                          <a:spcPct val="100000"/>
                        </a:lnSpc>
                        <a:spcBef>
                          <a:spcPts val="600"/>
                        </a:spcBef>
                        <a:spcAft>
                          <a:spcPts val="600"/>
                        </a:spcAft>
                      </a:pPr>
                      <a:r>
                        <a:rPr lang="en-US" sz="1800" dirty="0">
                          <a:effectLst/>
                          <a:latin typeface="Times New Roman" panose="02020603050405020304" pitchFamily="18" charset="0"/>
                          <a:cs typeface="Times New Roman" panose="02020603050405020304" pitchFamily="18" charset="0"/>
                        </a:rPr>
                        <a:t>STT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Yếu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Việt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Giải nghĩa</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Từ Hán Việt</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006891255"/>
                  </a:ext>
                </a:extLst>
              </a:tr>
              <a:tr h="339317">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1</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sĩ</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học trò, người có học vấn</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sĩ diện, học sĩ, sĩ phu, danh sĩ,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622543699"/>
                  </a:ext>
                </a:extLst>
              </a:tr>
              <a:tr h="554389">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2</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tử</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đấy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tạp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chỉnh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đấy</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lãng tử, tài tử, nữ tử, nam tử, sĩ tử, phần tử,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954816115"/>
                  </a:ext>
                </a:extLst>
              </a:tr>
              <a:tr h="1162153">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3</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quan</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máy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thực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endParaRPr lang="en-US" sz="1800" dirty="0">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hành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máy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dân</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võ</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sứ</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trường</a:t>
                      </a: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071877055"/>
                  </a:ext>
                </a:extLst>
              </a:tr>
              <a:tr h="870083">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4</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trường</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khoảng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rãi</a:t>
                      </a:r>
                      <a:endParaRPr lang="en-US" sz="1800" dirty="0">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endParaRPr lang="en-US" sz="1800" dirty="0">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chỗ</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quảng trường, trường sở, hiện trường, công trường, trường học, thị trường, …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202844359"/>
                  </a:ext>
                </a:extLst>
              </a:tr>
              <a:tr h="554389">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5</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sứ</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người thực hiện mệnh lệnh của nhà nước làm việc ở nước ngoài</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sứ giả, sứ thần, công sứ, quan sứ, sứ quán,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4161414728"/>
                  </a:ext>
                </a:extLst>
              </a:tr>
              <a:tr h="554389">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6</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nhân</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người</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nhân văn, nhân khẩu, nhân lực, yếu nhân, vĩ nhân, đại nhân,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641685949"/>
                  </a:ext>
                </a:extLst>
              </a:tr>
              <a:tr h="554389">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7</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ctr">
                        <a:lnSpc>
                          <a:spcPct val="100000"/>
                        </a:lnSpc>
                        <a:spcBef>
                          <a:spcPts val="600"/>
                        </a:spcBef>
                        <a:spcAft>
                          <a:spcPts val="600"/>
                        </a:spcAft>
                      </a:pPr>
                      <a:r>
                        <a:rPr lang="en-US" sz="1800">
                          <a:effectLst/>
                          <a:latin typeface="Times New Roman" panose="02020603050405020304" pitchFamily="18" charset="0"/>
                          <a:cs typeface="Times New Roman" panose="02020603050405020304" pitchFamily="18" charset="0"/>
                        </a:rPr>
                        <a:t>tài</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lực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giỏi</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tc>
                  <a:txBody>
                    <a:bodyPr/>
                    <a:lstStyle/>
                    <a:p>
                      <a:pPr algn="just">
                        <a:lnSpc>
                          <a:spcPct val="100000"/>
                        </a:lnSpc>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hiền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27749738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777" y="276446"/>
            <a:ext cx="1455848" cy="461665"/>
          </a:xfrm>
          <a:prstGeom prst="rect">
            <a:avLst/>
          </a:prstGeom>
          <a:noFill/>
        </p:spPr>
        <p:txBody>
          <a:bodyPr wrap="none" rtlCol="0">
            <a:spAutoFit/>
          </a:bodyPr>
          <a:lstStyle/>
          <a:p>
            <a:r>
              <a:rPr lang="en-US" sz="2400" dirty="0" err="1" smtClean="0">
                <a:solidFill>
                  <a:srgbClr val="F56636"/>
                </a:solidFill>
                <a:latin typeface="Times New Roman" panose="02020603050405020304" pitchFamily="18" charset="0"/>
                <a:cs typeface="Times New Roman" panose="02020603050405020304" pitchFamily="18" charset="0"/>
              </a:rPr>
              <a:t>Bài</a:t>
            </a:r>
            <a:r>
              <a:rPr lang="en-US" sz="2400" dirty="0" smtClean="0">
                <a:solidFill>
                  <a:srgbClr val="F56636"/>
                </a:solidFill>
                <a:latin typeface="Times New Roman" panose="02020603050405020304" pitchFamily="18" charset="0"/>
                <a:cs typeface="Times New Roman" panose="02020603050405020304" pitchFamily="18" charset="0"/>
              </a:rPr>
              <a:t> </a:t>
            </a:r>
            <a:r>
              <a:rPr lang="en-US" sz="2400" dirty="0" err="1" smtClean="0">
                <a:solidFill>
                  <a:srgbClr val="F56636"/>
                </a:solidFill>
                <a:latin typeface="Times New Roman" panose="02020603050405020304" pitchFamily="18" charset="0"/>
                <a:cs typeface="Times New Roman" panose="02020603050405020304" pitchFamily="18" charset="0"/>
              </a:rPr>
              <a:t>tập</a:t>
            </a:r>
            <a:r>
              <a:rPr lang="en-US" sz="2400" dirty="0" smtClean="0">
                <a:solidFill>
                  <a:srgbClr val="F56636"/>
                </a:solidFill>
                <a:latin typeface="Times New Roman" panose="02020603050405020304" pitchFamily="18" charset="0"/>
                <a:cs typeface="Times New Roman" panose="02020603050405020304" pitchFamily="18" charset="0"/>
              </a:rPr>
              <a:t> 2: </a:t>
            </a:r>
            <a:endParaRPr lang="en-US" sz="2400" dirty="0">
              <a:solidFill>
                <a:srgbClr val="F5663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407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800B49ED-A0F5-3D33-D153-E283C49D22C1}"/>
              </a:ext>
            </a:extLst>
          </p:cNvPr>
          <p:cNvGraphicFramePr>
            <a:graphicFrameLocks noGrp="1"/>
          </p:cNvGraphicFramePr>
          <p:nvPr>
            <p:extLst>
              <p:ext uri="{D42A27DB-BD31-4B8C-83A1-F6EECF244321}">
                <p14:modId xmlns:p14="http://schemas.microsoft.com/office/powerpoint/2010/main" val="894100788"/>
              </p:ext>
            </p:extLst>
          </p:nvPr>
        </p:nvGraphicFramePr>
        <p:xfrm>
          <a:off x="0" y="0"/>
          <a:ext cx="9144000" cy="5143500"/>
        </p:xfrm>
        <a:graphic>
          <a:graphicData uri="http://schemas.openxmlformats.org/drawingml/2006/table">
            <a:tbl>
              <a:tblPr firstRow="1" firstCol="1" bandRow="1">
                <a:tableStyleId>{5C22544A-7EE6-4342-B048-85BDC9FD1C3A}</a:tableStyleId>
              </a:tblPr>
              <a:tblGrid>
                <a:gridCol w="3497580">
                  <a:extLst>
                    <a:ext uri="{9D8B030D-6E8A-4147-A177-3AD203B41FA5}">
                      <a16:colId xmlns:a16="http://schemas.microsoft.com/office/drawing/2014/main" val="1630553857"/>
                    </a:ext>
                  </a:extLst>
                </a:gridCol>
                <a:gridCol w="5646420">
                  <a:extLst>
                    <a:ext uri="{9D8B030D-6E8A-4147-A177-3AD203B41FA5}">
                      <a16:colId xmlns:a16="http://schemas.microsoft.com/office/drawing/2014/main" val="1721916127"/>
                    </a:ext>
                  </a:extLst>
                </a:gridCol>
              </a:tblGrid>
              <a:tr h="700938">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Từ có yếu tố Hán Việt tương ứng</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1142949"/>
                  </a:ext>
                </a:extLst>
              </a:tr>
              <a:tr h="2129055">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gian</a:t>
                      </a:r>
                      <a:r>
                        <a:rPr lang="en-US" sz="2400" baseline="-25000" dirty="0">
                          <a:effectLst/>
                          <a:latin typeface="Times New Roman" panose="02020603050405020304" pitchFamily="18" charset="0"/>
                          <a:cs typeface="Times New Roman" panose="02020603050405020304" pitchFamily="18" charset="0"/>
                        </a:rPr>
                        <a:t>1</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gian ác, gian giảo, gian hiểm, gian hùng, gian lận, gian manh, gian phi, gian phu, gian tà, gian tặc, gian tham, gian thần, gian thương, gian trá, gian xảo, tà gian,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5063692"/>
                  </a:ext>
                </a:extLst>
              </a:tr>
              <a:tr h="1681676">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gian</a:t>
                      </a:r>
                      <a:r>
                        <a:rPr lang="en-US" sz="2400" baseline="-25000">
                          <a:effectLst/>
                          <a:latin typeface="Times New Roman" panose="02020603050405020304" pitchFamily="18" charset="0"/>
                          <a:cs typeface="Times New Roman" panose="02020603050405020304" pitchFamily="18" charset="0"/>
                        </a:rPr>
                        <a:t>2</a:t>
                      </a:r>
                      <a:r>
                        <a:rPr lang="en-US" sz="2400">
                          <a:effectLst/>
                          <a:latin typeface="Times New Roman" panose="02020603050405020304" pitchFamily="18" charset="0"/>
                          <a:cs typeface="Times New Roman" panose="02020603050405020304" pitchFamily="18" charset="0"/>
                        </a:rPr>
                        <a:t> (giữa, khoảng giữa)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trung gian, dân gian, dương gian, khống gian, nhân gian, thế gian, thời gian, trần gian,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406644"/>
                  </a:ext>
                </a:extLst>
              </a:tr>
              <a:tr h="631831">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gian</a:t>
                      </a:r>
                      <a:r>
                        <a:rPr lang="en-US" sz="2400" baseline="-25000">
                          <a:effectLst/>
                          <a:latin typeface="Times New Roman" panose="02020603050405020304" pitchFamily="18" charset="0"/>
                          <a:cs typeface="Times New Roman" panose="02020603050405020304" pitchFamily="18" charset="0"/>
                        </a:rPr>
                        <a:t>3</a:t>
                      </a:r>
                      <a:r>
                        <a:rPr lang="en-US" sz="2400">
                          <a:effectLst/>
                          <a:latin typeface="Times New Roman" panose="02020603050405020304" pitchFamily="18" charset="0"/>
                          <a:cs typeface="Times New Roman" panose="02020603050405020304" pitchFamily="18" charset="0"/>
                        </a:rPr>
                        <a:t> (khó khăn, vất vả)</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nan,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truân</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3734302"/>
                  </a:ext>
                </a:extLst>
              </a:tr>
            </a:tbl>
          </a:graphicData>
        </a:graphic>
      </p:graphicFrame>
    </p:spTree>
    <p:extLst>
      <p:ext uri="{BB962C8B-B14F-4D97-AF65-F5344CB8AC3E}">
        <p14:creationId xmlns:p14="http://schemas.microsoft.com/office/powerpoint/2010/main" val="877118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1036</Words>
  <Application>Microsoft Office PowerPoint</Application>
  <PresentationFormat>On-screen Show (16:9)</PresentationFormat>
  <Paragraphs>129</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华康少女文字W5</vt:lpstr>
      <vt:lpstr>Times New Roman</vt:lpstr>
      <vt:lpstr>Arial</vt:lpstr>
      <vt:lpstr>Symbol</vt:lpstr>
      <vt:lpstr>SimSun</vt:lpstr>
      <vt:lpstr>DFPOP1-W9</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卡通欢乐假期教育老师专用课件PPT模板</dc:title>
  <dc:creator>Windows 用户</dc:creator>
  <cp:lastModifiedBy>DELL</cp:lastModifiedBy>
  <cp:revision>91</cp:revision>
  <dcterms:created xsi:type="dcterms:W3CDTF">2016-08-08T05:55:00Z</dcterms:created>
  <dcterms:modified xsi:type="dcterms:W3CDTF">2023-11-21T01:02:50Z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