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95" r:id="rId3"/>
    <p:sldId id="282" r:id="rId4"/>
    <p:sldId id="286" r:id="rId5"/>
    <p:sldId id="278" r:id="rId6"/>
    <p:sldId id="280" r:id="rId7"/>
    <p:sldId id="283" r:id="rId8"/>
    <p:sldId id="284" r:id="rId9"/>
    <p:sldId id="285" r:id="rId10"/>
    <p:sldId id="288" r:id="rId11"/>
    <p:sldId id="289" r:id="rId12"/>
    <p:sldId id="258" r:id="rId13"/>
    <p:sldId id="287" r:id="rId14"/>
    <p:sldId id="290" r:id="rId15"/>
    <p:sldId id="259" r:id="rId16"/>
    <p:sldId id="274" r:id="rId17"/>
    <p:sldId id="291" r:id="rId18"/>
    <p:sldId id="261" r:id="rId19"/>
    <p:sldId id="292" r:id="rId20"/>
    <p:sldId id="262" r:id="rId21"/>
    <p:sldId id="293" r:id="rId22"/>
    <p:sldId id="263" r:id="rId23"/>
    <p:sldId id="264" r:id="rId24"/>
    <p:sldId id="266" r:id="rId25"/>
    <p:sldId id="267" r:id="rId26"/>
    <p:sldId id="268"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40" autoAdjust="0"/>
    <p:restoredTop sz="94660"/>
  </p:normalViewPr>
  <p:slideViewPr>
    <p:cSldViewPr snapToGrid="0">
      <p:cViewPr varScale="1">
        <p:scale>
          <a:sx n="86" d="100"/>
          <a:sy n="86" d="100"/>
        </p:scale>
        <p:origin x="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31309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822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86308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64507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C358E2-7F3D-499E-A86C-1E7ED5A3205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305998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C358E2-7F3D-499E-A86C-1E7ED5A3205B}"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34112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C358E2-7F3D-499E-A86C-1E7ED5A3205B}"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81405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358E2-7F3D-499E-A86C-1E7ED5A3205B}"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108403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358E2-7F3D-499E-A86C-1E7ED5A3205B}"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72959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358E2-7F3D-499E-A86C-1E7ED5A3205B}"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325429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358E2-7F3D-499E-A86C-1E7ED5A3205B}"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174734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358E2-7F3D-499E-A86C-1E7ED5A3205B}"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C7690-2BD6-41B2-A100-5A12E68F1292}" type="slidenum">
              <a:rPr lang="en-US" smtClean="0"/>
              <a:t>‹#›</a:t>
            </a:fld>
            <a:endParaRPr lang="en-US"/>
          </a:p>
        </p:txBody>
      </p:sp>
    </p:spTree>
    <p:extLst>
      <p:ext uri="{BB962C8B-B14F-4D97-AF65-F5344CB8AC3E}">
        <p14:creationId xmlns:p14="http://schemas.microsoft.com/office/powerpoint/2010/main" val="395565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799" y="844062"/>
            <a:ext cx="4132385" cy="914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KHỞI ĐỘNG</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s://img.powerpoint.com.vn/uploads/2019/06/09/hinh-nen-powerpoint-de-thuong-voi-ngoi-nha-va-khu-vuon-cua-b_snbir_092719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22"/>
            <a:ext cx="123186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8554" y="1301262"/>
            <a:ext cx="7902586" cy="3185487"/>
          </a:xfrm>
          <a:prstGeom prst="rect">
            <a:avLst/>
          </a:prstGeom>
          <a:noFill/>
        </p:spPr>
        <p:txBody>
          <a:bodyPr wrap="square" rtlCol="0">
            <a:spAutoFit/>
          </a:bodyPr>
          <a:lstStyle/>
          <a:p>
            <a:pPr algn="ctr">
              <a:lnSpc>
                <a:spcPct val="150000"/>
              </a:lnSpc>
            </a:pPr>
            <a:r>
              <a:rPr lang="en-US" sz="5400" b="1" dirty="0" smtClean="0">
                <a:solidFill>
                  <a:srgbClr val="FF0000"/>
                </a:solidFill>
                <a:latin typeface="Times New Roman" panose="02020603050405020304" pitchFamily="18" charset="0"/>
                <a:cs typeface="Times New Roman" panose="02020603050405020304" pitchFamily="18" charset="0"/>
              </a:rPr>
              <a:t>TRƯỜNG THCS AN HẢI</a:t>
            </a:r>
          </a:p>
          <a:p>
            <a:pPr algn="ctr">
              <a:lnSpc>
                <a:spcPct val="150000"/>
              </a:lnSpc>
            </a:pPr>
            <a:r>
              <a:rPr lang="en-US" sz="4400" b="1" dirty="0" smtClean="0">
                <a:solidFill>
                  <a:srgbClr val="002060"/>
                </a:solidFill>
                <a:latin typeface="Times New Roman" panose="02020603050405020304" pitchFamily="18" charset="0"/>
                <a:cs typeface="Times New Roman" panose="02020603050405020304" pitchFamily="18" charset="0"/>
              </a:rPr>
              <a:t>MÔN: NGỮ VĂN 8</a:t>
            </a:r>
          </a:p>
          <a:p>
            <a:pPr algn="ctr">
              <a:lnSpc>
                <a:spcPct val="150000"/>
              </a:lnSpc>
            </a:pPr>
            <a:r>
              <a:rPr lang="en-US" sz="3600" b="1" dirty="0" smtClean="0">
                <a:solidFill>
                  <a:srgbClr val="00B050"/>
                </a:solidFill>
                <a:latin typeface="Times New Roman" panose="02020603050405020304" pitchFamily="18" charset="0"/>
                <a:cs typeface="Times New Roman" panose="02020603050405020304" pitchFamily="18" charset="0"/>
              </a:rPr>
              <a:t>GV: NGUYỄN THỊ ĐÀO</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24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183" y="326570"/>
            <a:ext cx="8273996"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 </a:t>
            </a:r>
            <a:r>
              <a:rPr lang="en-US" sz="3200" b="1" dirty="0" err="1" smtClean="0">
                <a:solidFill>
                  <a:srgbClr val="FF0000"/>
                </a:solidFill>
                <a:latin typeface="Times New Roman" panose="02020603050405020304" pitchFamily="18" charset="0"/>
                <a:cs typeface="Times New Roman" panose="02020603050405020304" pitchFamily="18" charset="0"/>
              </a:rPr>
              <a:t>Văn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bản</a:t>
            </a:r>
            <a:r>
              <a:rPr lang="en-US" sz="3200" b="1" dirty="0" smtClean="0">
                <a:solidFill>
                  <a:srgbClr val="FF0000"/>
                </a:solidFill>
                <a:latin typeface="Times New Roman" panose="02020603050405020304" pitchFamily="18" charset="0"/>
                <a:cs typeface="Times New Roman" panose="02020603050405020304" pitchFamily="18" charset="0"/>
              </a:rPr>
              <a:t> 1: </a:t>
            </a:r>
            <a:r>
              <a:rPr lang="en-US" sz="3200" b="1" dirty="0" err="1" smtClean="0">
                <a:solidFill>
                  <a:srgbClr val="FF0000"/>
                </a:solidFill>
                <a:latin typeface="Times New Roman" panose="02020603050405020304" pitchFamily="18" charset="0"/>
                <a:cs typeface="Times New Roman" panose="02020603050405020304" pitchFamily="18" charset="0"/>
              </a:rPr>
              <a:t>Lễ</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xướng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danh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khoa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Đinh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Dậu</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1803" y="1578099"/>
            <a:ext cx="1758815" cy="661207"/>
          </a:xfrm>
          <a:prstGeom prst="rect">
            <a:avLst/>
          </a:prstGeom>
        </p:spPr>
        <p:txBody>
          <a:bodyPr wrap="none">
            <a:spAutoFit/>
          </a:bodyPr>
          <a:lstStyle/>
          <a:p>
            <a:pPr algn="just">
              <a:lnSpc>
                <a:spcPct val="150000"/>
              </a:lnSpc>
              <a:spcBef>
                <a:spcPts val="800"/>
              </a:spcBef>
              <a:spcAft>
                <a:spcPts val="0"/>
              </a:spcAft>
            </a:pP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67044" y="835588"/>
            <a:ext cx="3409908" cy="742511"/>
          </a:xfrm>
          <a:prstGeom prst="rect">
            <a:avLst/>
          </a:prstGeom>
        </p:spPr>
        <p:txBody>
          <a:bodyPr wrap="none">
            <a:spAutoFit/>
          </a:bodyPr>
          <a:lstStyle/>
          <a:p>
            <a:pPr algn="just">
              <a:lnSpc>
                <a:spcPct val="150000"/>
              </a:lnSpc>
              <a:spcBef>
                <a:spcPts val="800"/>
              </a:spcBef>
              <a:spcAft>
                <a:spcPts val="0"/>
              </a:spcAft>
            </a:pPr>
            <a:r>
              <a:rPr lang="en-US" sz="3200" b="1" kern="0" dirty="0" smtClean="0">
                <a:latin typeface="Times New Roman" panose="02020603050405020304" pitchFamily="18" charset="0"/>
                <a:ea typeface="Times New Roman" panose="02020603050405020304" pitchFamily="18" charset="0"/>
                <a:cs typeface="Times New Roman" panose="02020603050405020304" pitchFamily="18" charset="0"/>
              </a:rPr>
              <a:t>I. </a:t>
            </a:r>
            <a:r>
              <a:rPr lang="en-US" sz="3200" b="1" kern="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8" name="Picture 4" descr="https://taodan.vn/wp-content/uploads/2018/08/tran-te-x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707" y="911345"/>
            <a:ext cx="3862874" cy="49669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53814" y="6027003"/>
            <a:ext cx="4086659" cy="830997"/>
          </a:xfrm>
          <a:prstGeom prst="rect">
            <a:avLst/>
          </a:prstGeom>
        </p:spPr>
        <p:txBody>
          <a:bodyPr wrap="square">
            <a:spAutoFit/>
          </a:bodyPr>
          <a:lstStyle/>
          <a:p>
            <a:r>
              <a:rPr lang="vi-VN" sz="2400" b="1" dirty="0">
                <a:solidFill>
                  <a:srgbClr val="FF0000"/>
                </a:solidFill>
                <a:latin typeface="+mj-lt"/>
              </a:rPr>
              <a:t>Tú Xương – </a:t>
            </a:r>
            <a:r>
              <a:rPr lang="vi-VN" sz="2400" b="1" i="1" dirty="0">
                <a:solidFill>
                  <a:srgbClr val="FF0000"/>
                </a:solidFill>
                <a:latin typeface="+mj-lt"/>
              </a:rPr>
              <a:t>Trần Tế </a:t>
            </a:r>
            <a:r>
              <a:rPr lang="vi-VN" sz="2400" b="1" i="1" dirty="0" smtClean="0">
                <a:solidFill>
                  <a:srgbClr val="FF0000"/>
                </a:solidFill>
                <a:latin typeface="+mj-lt"/>
              </a:rPr>
              <a:t>Xương</a:t>
            </a:r>
            <a:endParaRPr lang="en-US" sz="2400" b="1" i="1" dirty="0" smtClean="0">
              <a:solidFill>
                <a:srgbClr val="FF0000"/>
              </a:solidFill>
              <a:latin typeface="+mj-lt"/>
            </a:endParaRPr>
          </a:p>
          <a:p>
            <a:r>
              <a:rPr lang="en-US" sz="2400" b="1" dirty="0" smtClean="0">
                <a:solidFill>
                  <a:srgbClr val="FF0000"/>
                </a:solidFill>
                <a:latin typeface="+mj-lt"/>
              </a:rPr>
              <a:t>           </a:t>
            </a:r>
            <a:r>
              <a:rPr lang="vi-VN" sz="2400" b="1" dirty="0">
                <a:solidFill>
                  <a:srgbClr val="FF0000"/>
                </a:solidFill>
                <a:latin typeface="+mj-lt"/>
              </a:rPr>
              <a:t> (1870 – 1907)</a:t>
            </a:r>
            <a:endParaRPr lang="en-US" sz="2400" b="1" dirty="0">
              <a:solidFill>
                <a:srgbClr val="FF0000"/>
              </a:solidFill>
              <a:latin typeface="+mj-lt"/>
            </a:endParaRPr>
          </a:p>
        </p:txBody>
      </p:sp>
      <p:sp>
        <p:nvSpPr>
          <p:cNvPr id="7" name="Cloud Callout 6"/>
          <p:cNvSpPr/>
          <p:nvPr/>
        </p:nvSpPr>
        <p:spPr>
          <a:xfrm>
            <a:off x="2127378" y="2087117"/>
            <a:ext cx="4786605" cy="2547024"/>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hãy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nêu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nét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giả</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Trần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Xương</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9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additive="base">
                                        <p:cTn id="25" dur="500" fill="hold"/>
                                        <p:tgtEl>
                                          <p:spTgt spid="6148"/>
                                        </p:tgtEl>
                                        <p:attrNameLst>
                                          <p:attrName>ppt_x</p:attrName>
                                        </p:attrNameLst>
                                      </p:cBhvr>
                                      <p:tavLst>
                                        <p:tav tm="0">
                                          <p:val>
                                            <p:strVal val="#ppt_x"/>
                                          </p:val>
                                        </p:tav>
                                        <p:tav tm="100000">
                                          <p:val>
                                            <p:strVal val="#ppt_x"/>
                                          </p:val>
                                        </p:tav>
                                      </p:tavLst>
                                    </p:anim>
                                    <p:anim calcmode="lin" valueType="num">
                                      <p:cBhvr additive="base">
                                        <p:cTn id="26"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ác giả Trần Tế Xương Thương v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40" y="617930"/>
            <a:ext cx="4829175" cy="48863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11280" y="234353"/>
            <a:ext cx="6375919" cy="5693866"/>
          </a:xfrm>
          <a:prstGeom prst="rect">
            <a:avLst/>
          </a:prstGeom>
        </p:spPr>
        <p:txBody>
          <a:bodyPr wrap="square">
            <a:spAutoFit/>
          </a:bodyPr>
          <a:lstStyle/>
          <a:p>
            <a:r>
              <a:rPr lang="en-US" sz="2800" dirty="0" smtClean="0">
                <a:solidFill>
                  <a:srgbClr val="00264D"/>
                </a:solidFill>
                <a:latin typeface="Times New Roman" panose="02020603050405020304" pitchFamily="18" charset="0"/>
                <a:cs typeface="Times New Roman" panose="02020603050405020304" pitchFamily="18" charset="0"/>
              </a:rPr>
              <a:t>    </a:t>
            </a:r>
            <a:r>
              <a:rPr lang="vi-VN" sz="2800" dirty="0" smtClean="0">
                <a:solidFill>
                  <a:srgbClr val="00264D"/>
                </a:solidFill>
                <a:latin typeface="Times New Roman" panose="02020603050405020304" pitchFamily="18" charset="0"/>
                <a:cs typeface="Times New Roman" panose="02020603050405020304" pitchFamily="18" charset="0"/>
              </a:rPr>
              <a:t>Tú </a:t>
            </a:r>
            <a:r>
              <a:rPr lang="vi-VN" sz="2800" dirty="0">
                <a:solidFill>
                  <a:srgbClr val="00264D"/>
                </a:solidFill>
                <a:latin typeface="Times New Roman" panose="02020603050405020304" pitchFamily="18" charset="0"/>
                <a:cs typeface="Times New Roman" panose="02020603050405020304" pitchFamily="18" charset="0"/>
              </a:rPr>
              <a:t>Xương sinh năm 1870, đến năm 15 tuổi đã bắt đầu đi thi. Khoa Ất Dậu 1885, không đỗ. Khoa Mậu Tí 1888, khoa Tân Mão 1891 đều hỏng. Khoa Giáp Ngọ 1894, chỉ đỗ tú tài, năm đó 24 tuổi và từ đó đã chính thức thành tên là Tú Xương. “Thi không ăn ớt thế mà cay”. Tú Xương còn vác lều chõng thi tiếp 4 khoa nữa: Khoa Đinh Dậu 1897, khoa Canh Tí 1900, Khoa Quý Mão (1903) và khoa Bính Ngọ 1906. Nguyễn Tuân nói: “Thế rồi Tú Xương mất vào đầu năm sau (1907). Tức là Tú Xương thi chết thôi, thi cho đến chết mới thôi”.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8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70192"/>
          </a:xfrm>
          <a:prstGeom prst="rect">
            <a:avLst/>
          </a:prstGeom>
        </p:spPr>
      </p:pic>
      <p:sp>
        <p:nvSpPr>
          <p:cNvPr id="6" name="Rectangle 5"/>
          <p:cNvSpPr/>
          <p:nvPr/>
        </p:nvSpPr>
        <p:spPr>
          <a:xfrm>
            <a:off x="615819" y="557104"/>
            <a:ext cx="11242805" cy="3970318"/>
          </a:xfrm>
          <a:prstGeom prst="rect">
            <a:avLst/>
          </a:prstGeom>
        </p:spPr>
        <p:txBody>
          <a:bodyPr wrap="square">
            <a:spAutoFit/>
          </a:bodyPr>
          <a:lstStyle/>
          <a:p>
            <a:pPr algn="just">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(1870 - 1907)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q</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uê</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Nam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tài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ngủi</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lận</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đận</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cử</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ánh</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rõ nét bức tranh hiện thực của xã hội thuộc địa nửa phong kiến nước ta cuối thế kỉ XIX </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đầu </a:t>
            </a:r>
            <a:r>
              <a:rPr lang="vi-VN" sz="2800" dirty="0">
                <a:latin typeface="Times New Roman" panose="02020603050405020304" pitchFamily="18" charset="0"/>
                <a:cs typeface="Times New Roman" panose="02020603050405020304" pitchFamily="18" charset="0"/>
              </a:rPr>
              <a:t>thế kỉ XX. </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kern="0" dirty="0">
                <a:latin typeface="Times New Roman" panose="02020603050405020304" pitchFamily="18" charset="0"/>
                <a:ea typeface="Times New Roman" panose="02020603050405020304" pitchFamily="18" charset="0"/>
                <a:cs typeface="Times New Roman" panose="02020603050405020304" pitchFamily="18" charset="0"/>
              </a:rPr>
              <a:t>Vịnh khoa thi Hương, Giễu người thi đỗ, Ông cò, Phường nhơ, Thương vợ, Văn tế sống vợ</a:t>
            </a:r>
            <a:r>
              <a:rPr lang="vi-VN" sz="2800" i="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5680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óm tắt tác giả Trần Tế Xương chi tiết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06" y="751438"/>
            <a:ext cx="5991225" cy="39433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aodan.vn/wp-content/uploads/2018/08/su-nghiep-te-xu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66" y="873027"/>
            <a:ext cx="5153857" cy="563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37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681" y="382756"/>
            <a:ext cx="2248677" cy="954107"/>
          </a:xfrm>
          <a:prstGeom prst="rect">
            <a:avLst/>
          </a:prstGeom>
        </p:spPr>
        <p:txBody>
          <a:bodyPr wrap="square">
            <a:spAutoFit/>
          </a:bodyPr>
          <a:lstStyle/>
          <a:p>
            <a:pPr algn="just">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i="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i="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xứ</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loud Callout 2"/>
          <p:cNvSpPr/>
          <p:nvPr/>
        </p:nvSpPr>
        <p:spPr>
          <a:xfrm>
            <a:off x="6680718" y="550506"/>
            <a:ext cx="4254759" cy="1965588"/>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Hoàn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sáng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bài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thơ</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70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2193"/>
            <a:ext cx="12192000" cy="6870193"/>
          </a:xfrm>
          <a:prstGeom prst="rect">
            <a:avLst/>
          </a:prstGeom>
        </p:spPr>
      </p:pic>
      <p:sp>
        <p:nvSpPr>
          <p:cNvPr id="7" name="Rectangle 6"/>
          <p:cNvSpPr/>
          <p:nvPr/>
        </p:nvSpPr>
        <p:spPr>
          <a:xfrm>
            <a:off x="671804" y="2824951"/>
            <a:ext cx="11353800" cy="2246769"/>
          </a:xfrm>
          <a:prstGeom prst="rect">
            <a:avLst/>
          </a:prstGeom>
        </p:spPr>
        <p:txBody>
          <a:bodyPr wrap="square">
            <a:spAutoFit/>
          </a:bodyPr>
          <a:lstStyle/>
          <a:p>
            <a:pPr algn="just">
              <a:spcAft>
                <a:spcPts val="0"/>
              </a:spcAft>
            </a:pP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đi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ông</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to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bà</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phê</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71804" y="671804"/>
            <a:ext cx="9442580" cy="1815882"/>
          </a:xfrm>
          <a:prstGeom prst="rect">
            <a:avLst/>
          </a:prstGeom>
        </p:spPr>
        <p:txBody>
          <a:bodyPr wrap="square">
            <a:spAutoFit/>
          </a:bodyPr>
          <a:lstStyle/>
          <a:p>
            <a:pPr algn="just">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i="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i="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xứ</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Vịnh</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xướng</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Dậu</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latin typeface="Times New Roman" panose="02020603050405020304" pitchFamily="18" charset="0"/>
                <a:ea typeface="Times New Roman" panose="02020603050405020304" pitchFamily="18" charset="0"/>
                <a:cs typeface="Times New Roman" panose="02020603050405020304" pitchFamily="18" charset="0"/>
              </a:rPr>
              <a:t> 1897.</a:t>
            </a:r>
            <a:endParaRPr lang="en-US" sz="2800" dirty="0"/>
          </a:p>
        </p:txBody>
      </p:sp>
      <p:sp>
        <p:nvSpPr>
          <p:cNvPr id="3" name="Rectangle 2"/>
          <p:cNvSpPr/>
          <p:nvPr/>
        </p:nvSpPr>
        <p:spPr>
          <a:xfrm>
            <a:off x="781235" y="2571841"/>
            <a:ext cx="2308194" cy="738664"/>
          </a:xfrm>
          <a:prstGeom prst="rect">
            <a:avLst/>
          </a:prstGeom>
        </p:spPr>
        <p:txBody>
          <a:bodyPr wrap="square">
            <a:spAutoFit/>
          </a:bodyPr>
          <a:lstStyle/>
          <a:p>
            <a:pPr algn="just">
              <a:lnSpc>
                <a:spcPct val="150000"/>
              </a:lnSpc>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cục</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5994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0327" y="76692"/>
            <a:ext cx="12192000" cy="6870193"/>
          </a:xfrm>
          <a:prstGeom prst="rect">
            <a:avLst/>
          </a:prstGeom>
        </p:spPr>
      </p:pic>
      <p:sp>
        <p:nvSpPr>
          <p:cNvPr id="12" name="Rectangle 11"/>
          <p:cNvSpPr/>
          <p:nvPr/>
        </p:nvSpPr>
        <p:spPr>
          <a:xfrm>
            <a:off x="644431" y="2613605"/>
            <a:ext cx="11103792" cy="2246769"/>
          </a:xfrm>
          <a:prstGeom prst="rect">
            <a:avLst/>
          </a:prstGeom>
        </p:spPr>
        <p:txBody>
          <a:bodyPr wrap="square">
            <a:spAutoFit/>
          </a:bodyPr>
          <a:lstStyle/>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48787" y="4826538"/>
            <a:ext cx="11103792" cy="954107"/>
          </a:xfrm>
          <a:prstGeom prst="rect">
            <a:avLst/>
          </a:prstGeom>
        </p:spPr>
        <p:txBody>
          <a:bodyPr wrap="square">
            <a:spAutoFit/>
          </a:bodyPr>
          <a:lstStyle/>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túc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44431" y="337306"/>
            <a:ext cx="6096000" cy="954107"/>
          </a:xfrm>
          <a:prstGeom prst="rect">
            <a:avLst/>
          </a:prstGeom>
        </p:spPr>
        <p:txBody>
          <a:bodyPr>
            <a:spAutoFit/>
          </a:bodyPr>
          <a:lstStyle/>
          <a:p>
            <a:pPr algn="just">
              <a:spcAft>
                <a:spcPts val="0"/>
              </a:spcAft>
            </a:pP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II.Tìm</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Hai </a:t>
            </a:r>
            <a:r>
              <a:rPr lang="en-US" sz="2800" b="1" i="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974979" y="1443773"/>
            <a:ext cx="6096000" cy="954107"/>
          </a:xfrm>
          <a:prstGeom prst="rect">
            <a:avLst/>
          </a:prstGeom>
        </p:spPr>
        <p:txBody>
          <a:bodyPr>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03989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645" y="474602"/>
            <a:ext cx="6096000" cy="954107"/>
          </a:xfrm>
          <a:prstGeom prst="rect">
            <a:avLst/>
          </a:prstGeom>
        </p:spPr>
        <p:txBody>
          <a:bodyPr>
            <a:spAutoFit/>
          </a:bodyPr>
          <a:lstStyle/>
          <a:p>
            <a:pPr algn="just">
              <a:spcAft>
                <a:spcPts val="0"/>
              </a:spcAft>
            </a:pP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II.Tìm</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Hai </a:t>
            </a:r>
            <a:r>
              <a:rPr lang="en-US" sz="2800" b="1" i="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292220" y="1799549"/>
            <a:ext cx="6096000" cy="954107"/>
          </a:xfrm>
          <a:prstGeom prst="rect">
            <a:avLst/>
          </a:prstGeom>
        </p:spPr>
        <p:txBody>
          <a:bodyPr>
            <a:spAutoFit/>
          </a:bodyPr>
          <a:lstStyle/>
          <a:p>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Nhà</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nước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ba</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năm</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mở</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khoa</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r>
              <a:rPr lang="en-US" sz="2800" dirty="0" err="1">
                <a:solidFill>
                  <a:schemeClr val="accent5">
                    <a:lumMod val="75000"/>
                  </a:schemeClr>
                </a:solidFill>
                <a:latin typeface="Times New Roman" panose="02020603050405020304" pitchFamily="18" charset="0"/>
                <a:cs typeface="Times New Roman" panose="02020603050405020304" pitchFamily="18" charset="0"/>
              </a:rPr>
              <a:t>Trường</a:t>
            </a:r>
            <a:r>
              <a:rPr lang="en-US" sz="2800" dirty="0">
                <a:solidFill>
                  <a:schemeClr val="accent5">
                    <a:lumMod val="75000"/>
                  </a:schemeClr>
                </a:solidFill>
                <a:latin typeface="Times New Roman" panose="02020603050405020304" pitchFamily="18" charset="0"/>
                <a:cs typeface="Times New Roman" panose="02020603050405020304" pitchFamily="18" charset="0"/>
              </a:rPr>
              <a:t> Nam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lẫn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với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trường</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Hà</a:t>
            </a:r>
            <a:r>
              <a:rPr lang="en-US" sz="2800"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4" name="Rectangle 3"/>
          <p:cNvSpPr/>
          <p:nvPr/>
        </p:nvSpPr>
        <p:spPr>
          <a:xfrm>
            <a:off x="715346" y="2965876"/>
            <a:ext cx="10033519" cy="1384995"/>
          </a:xfrm>
          <a:prstGeom prst="rect">
            <a:avLst/>
          </a:prstGeom>
        </p:spPr>
        <p:txBody>
          <a:bodyPr wrap="square">
            <a:spAutoFit/>
          </a:bodyPr>
          <a:lstStyle/>
          <a:p>
            <a:pPr algn="just">
              <a:spcAft>
                <a:spcPts val="0"/>
              </a:spcAft>
            </a:pP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hỗn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tạp</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túc</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0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12193"/>
            <a:ext cx="12192000" cy="6870193"/>
          </a:xfrm>
          <a:prstGeom prst="rect">
            <a:avLst/>
          </a:prstGeom>
        </p:spPr>
      </p:pic>
      <p:sp>
        <p:nvSpPr>
          <p:cNvPr id="18" name="Rectangle 17"/>
          <p:cNvSpPr/>
          <p:nvPr/>
        </p:nvSpPr>
        <p:spPr>
          <a:xfrm>
            <a:off x="583448" y="57700"/>
            <a:ext cx="2582758" cy="669542"/>
          </a:xfrm>
          <a:prstGeom prst="rect">
            <a:avLst/>
          </a:prstGeom>
        </p:spPr>
        <p:txBody>
          <a:bodyPr wrap="none">
            <a:spAutoFit/>
          </a:bodyPr>
          <a:lstStyle/>
          <a:p>
            <a:pPr algn="just">
              <a:lnSpc>
                <a:spcPct val="150000"/>
              </a:lnSpc>
              <a:spcAft>
                <a:spcPts val="0"/>
              </a:spcAft>
            </a:pPr>
            <a:r>
              <a:rPr lang="en-US" sz="2800" b="1" kern="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kern="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763142" y="1273201"/>
            <a:ext cx="11130365" cy="1384995"/>
          </a:xfrm>
          <a:prstGeom prst="rect">
            <a:avLst/>
          </a:prstGeom>
        </p:spPr>
        <p:txBody>
          <a:bodyPr wrap="square">
            <a:spAutoFit/>
          </a:bodyPr>
          <a:lstStyle/>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luộm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thuộm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nhếch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nhác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nạt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nộ</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vờ</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772820" y="2732241"/>
            <a:ext cx="10220738" cy="1815882"/>
          </a:xfrm>
          <a:prstGeom prst="rect">
            <a:avLst/>
          </a:prstGeom>
        </p:spPr>
        <p:txBody>
          <a:bodyPr wrap="square">
            <a:spAutoFit/>
          </a:bodyPr>
          <a:lstStyle/>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800" kern="100" dirty="0" err="1" smtClean="0">
                <a:latin typeface="Times New Roman" panose="02020603050405020304" pitchFamily="18" charset="0"/>
                <a:ea typeface="Times New Roman" panose="02020603050405020304" pitchFamily="18" charset="0"/>
                <a:cs typeface="Times New Roman" panose="02020603050405020304" pitchFamily="18" charset="0"/>
              </a:rPr>
              <a:t>ừ</a:t>
            </a:r>
            <a:r>
              <a:rPr lang="en-US" sz="2800"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láy</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782961" y="4518230"/>
            <a:ext cx="10503347" cy="1815882"/>
          </a:xfrm>
          <a:prstGeom prst="rect">
            <a:avLst/>
          </a:prstGeom>
        </p:spPr>
        <p:txBody>
          <a:bodyPr wrap="square">
            <a:spAutoFit/>
          </a:bodyPr>
          <a:lstStyle/>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láo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lộn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xộn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vong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1991" y="250188"/>
            <a:ext cx="5477068"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lọ</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Ậm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ọe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miệng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loa</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5309117" y="273849"/>
            <a:ext cx="867747" cy="523220"/>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sĩ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tử</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4" name="Rectangle 3"/>
          <p:cNvSpPr/>
          <p:nvPr/>
        </p:nvSpPr>
        <p:spPr>
          <a:xfrm>
            <a:off x="4871533" y="680711"/>
            <a:ext cx="2023311" cy="523220"/>
          </a:xfrm>
          <a:prstGeom prst="rect">
            <a:avLst/>
          </a:prstGeom>
        </p:spPr>
        <p:txBody>
          <a:bodyPr wrap="none">
            <a:spAutoFit/>
          </a:bodyPr>
          <a:lstStyle/>
          <a:p>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cxnSp>
        <p:nvCxnSpPr>
          <p:cNvPr id="6" name="Straight Connector 5"/>
          <p:cNvCxnSpPr/>
          <p:nvPr/>
        </p:nvCxnSpPr>
        <p:spPr>
          <a:xfrm flipV="1">
            <a:off x="4137504" y="773783"/>
            <a:ext cx="1745684" cy="13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00670" y="1185435"/>
            <a:ext cx="2509461" cy="20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9373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403" y="631763"/>
            <a:ext cx="2513830" cy="523220"/>
          </a:xfrm>
          <a:prstGeom prst="rect">
            <a:avLst/>
          </a:prstGeom>
        </p:spPr>
        <p:txBody>
          <a:bodyPr wrap="none">
            <a:spAutoFit/>
          </a:bodyPr>
          <a:lstStyle/>
          <a:p>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Hai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endParaRPr lang="en-US" sz="2800" dirty="0"/>
          </a:p>
        </p:txBody>
      </p:sp>
      <p:sp>
        <p:nvSpPr>
          <p:cNvPr id="3" name="Rectangle 2"/>
          <p:cNvSpPr/>
          <p:nvPr/>
        </p:nvSpPr>
        <p:spPr>
          <a:xfrm>
            <a:off x="2478832" y="1454316"/>
            <a:ext cx="6096000" cy="954107"/>
          </a:xfrm>
          <a:prstGeom prst="rect">
            <a:avLst/>
          </a:prstGeom>
        </p:spPr>
        <p:txBody>
          <a:bodyPr>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Lôi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thôi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sĩ</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tử</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vai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đeo</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lọ</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r>
              <a:rPr lang="en-US" sz="2800" dirty="0" err="1">
                <a:solidFill>
                  <a:schemeClr val="accent5">
                    <a:lumMod val="75000"/>
                  </a:schemeClr>
                </a:solidFill>
                <a:latin typeface="Times New Roman" panose="02020603050405020304" pitchFamily="18" charset="0"/>
                <a:cs typeface="Times New Roman" panose="02020603050405020304" pitchFamily="18" charset="0"/>
              </a:rPr>
              <a:t>Ậm</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ọe</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quan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trường</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miệng</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thét</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loa</a:t>
            </a:r>
            <a:r>
              <a:rPr lang="en-US" sz="2800"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101012" y="2707756"/>
            <a:ext cx="8036880" cy="954107"/>
          </a:xfrm>
          <a:prstGeom prst="rect">
            <a:avLst/>
          </a:prstGeom>
          <a:noFill/>
        </p:spPr>
        <p:txBody>
          <a:bodyPr wrap="none" rtlCol="0">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Nghệ</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thuật</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Sử</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dụng</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từ</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láy</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phép</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đối</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đảo</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ngữ</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-&gt;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sự</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p>
          <a:p>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lộn</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xộn</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 ô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hợp</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của</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trường</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thi</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01012" y="3737262"/>
            <a:ext cx="8612155" cy="954107"/>
          </a:xfrm>
          <a:prstGeom prst="rect">
            <a:avLst/>
          </a:prstGeom>
        </p:spPr>
        <p:txBody>
          <a:bodyPr wrap="square">
            <a:spAutoFit/>
          </a:bodyPr>
          <a:lstStyle/>
          <a:p>
            <a:pPr algn="just">
              <a:spcAft>
                <a:spcPts val="0"/>
              </a:spcAft>
            </a:pP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vong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Nho</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1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652" y="212651"/>
            <a:ext cx="11525250" cy="6000750"/>
          </a:xfrm>
          <a:prstGeom prst="rect">
            <a:avLst/>
          </a:prstGeom>
        </p:spPr>
      </p:pic>
    </p:spTree>
    <p:extLst>
      <p:ext uri="{BB962C8B-B14F-4D97-AF65-F5344CB8AC3E}">
        <p14:creationId xmlns:p14="http://schemas.microsoft.com/office/powerpoint/2010/main" val="1614894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12192001" cy="6870845"/>
          </a:xfrm>
          <a:prstGeom prst="rect">
            <a:avLst/>
          </a:prstGeom>
        </p:spPr>
      </p:pic>
      <p:sp>
        <p:nvSpPr>
          <p:cNvPr id="8" name="Rectangle 7"/>
          <p:cNvSpPr/>
          <p:nvPr/>
        </p:nvSpPr>
        <p:spPr>
          <a:xfrm>
            <a:off x="109391" y="209816"/>
            <a:ext cx="4023470" cy="661207"/>
          </a:xfrm>
          <a:prstGeom prst="rect">
            <a:avLst/>
          </a:prstGeom>
        </p:spPr>
        <p:txBody>
          <a:bodyPr wrap="square">
            <a:spAutoFit/>
          </a:bodyPr>
          <a:lstStyle/>
          <a:p>
            <a:pPr algn="just">
              <a:lnSpc>
                <a:spcPct val="150000"/>
              </a:lnSpc>
              <a:spcAft>
                <a:spcPts val="0"/>
              </a:spcAft>
            </a:pPr>
            <a:r>
              <a:rPr lang="en-US" sz="2800" b="1" i="1" kern="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2800" b="1" i="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91891" y="1163411"/>
            <a:ext cx="11408216" cy="1815882"/>
          </a:xfrm>
          <a:prstGeom prst="rect">
            <a:avLst/>
          </a:prstGeom>
        </p:spPr>
        <p:txBody>
          <a:bodyPr wrap="square">
            <a:spAutoFit/>
          </a:bodyPr>
          <a:lstStyle/>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vợ</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diêm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dúa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đà</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0558" y="2944680"/>
            <a:ext cx="9746158" cy="738664"/>
          </a:xfrm>
          <a:prstGeom prst="rect">
            <a:avLst/>
          </a:prstGeom>
        </p:spPr>
        <p:txBody>
          <a:bodyPr wrap="square">
            <a:spAutoFit/>
          </a:bodyPr>
          <a:lstStyle/>
          <a:p>
            <a:pPr algn="just">
              <a:lnSpc>
                <a:spcPct val="150000"/>
              </a:lnSpc>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phô</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7309" y="3588137"/>
            <a:ext cx="11408216" cy="954107"/>
          </a:xfrm>
          <a:prstGeom prst="rect">
            <a:avLst/>
          </a:prstGeom>
        </p:spPr>
        <p:txBody>
          <a:bodyPr wrap="square">
            <a:spAutoFit/>
          </a:bodyPr>
          <a:lstStyle/>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Lọng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váy</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417309" y="4651700"/>
            <a:ext cx="11408216" cy="954107"/>
          </a:xfrm>
          <a:prstGeom prst="rect">
            <a:avLst/>
          </a:prstGeom>
        </p:spPr>
        <p:txBody>
          <a:bodyPr wrap="square">
            <a:spAutoFit/>
          </a:bodyPr>
          <a:lstStyle/>
          <a:p>
            <a:pPr algn="just">
              <a:spcAft>
                <a:spcPts val="0"/>
              </a:spcAft>
            </a:pP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340360" y="318166"/>
            <a:ext cx="4450257" cy="954107"/>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Cờ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kéo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Váy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a:t>
            </a:r>
          </a:p>
        </p:txBody>
      </p:sp>
      <p:sp>
        <p:nvSpPr>
          <p:cNvPr id="3" name="Rectangle 2"/>
          <p:cNvSpPr/>
          <p:nvPr/>
        </p:nvSpPr>
        <p:spPr>
          <a:xfrm flipH="1">
            <a:off x="5850293" y="318166"/>
            <a:ext cx="1622928" cy="523220"/>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sứ</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4" name="Rectangle 3"/>
          <p:cNvSpPr/>
          <p:nvPr/>
        </p:nvSpPr>
        <p:spPr>
          <a:xfrm>
            <a:off x="5660573" y="755607"/>
            <a:ext cx="1491832" cy="523220"/>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mụ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đầm</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21749629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952" y="543853"/>
            <a:ext cx="2499402" cy="661207"/>
          </a:xfrm>
          <a:prstGeom prst="rect">
            <a:avLst/>
          </a:prstGeom>
        </p:spPr>
        <p:txBody>
          <a:bodyPr wrap="none">
            <a:spAutoFit/>
          </a:bodyPr>
          <a:lstStyle/>
          <a:p>
            <a:pPr algn="just">
              <a:lnSpc>
                <a:spcPct val="150000"/>
              </a:lnSpc>
              <a:spcAft>
                <a:spcPts val="0"/>
              </a:spcAft>
            </a:pP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Hai </a:t>
            </a:r>
            <a:r>
              <a:rPr lang="en-US" sz="2800" b="1" i="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273560" y="1706243"/>
            <a:ext cx="6096000" cy="954107"/>
          </a:xfrm>
          <a:prstGeom prst="rect">
            <a:avLst/>
          </a:prstGeom>
        </p:spPr>
        <p:txBody>
          <a:bodyPr>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Cờ</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kéo</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rợp</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trời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quan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sứ</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đến</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r>
              <a:rPr lang="en-US" sz="2800" dirty="0" err="1">
                <a:solidFill>
                  <a:schemeClr val="accent5">
                    <a:lumMod val="75000"/>
                  </a:schemeClr>
                </a:solidFill>
                <a:latin typeface="Times New Roman" panose="02020603050405020304" pitchFamily="18" charset="0"/>
                <a:cs typeface="Times New Roman" panose="02020603050405020304" pitchFamily="18" charset="0"/>
              </a:rPr>
              <a:t>Váy</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lê</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quét</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đất</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mụ</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đầm</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ra</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26366" y="2701775"/>
            <a:ext cx="9722497" cy="738664"/>
          </a:xfrm>
          <a:prstGeom prst="rect">
            <a:avLst/>
          </a:prstGeom>
        </p:spPr>
        <p:txBody>
          <a:bodyPr wrap="square">
            <a:spAutoFit/>
          </a:bodyPr>
          <a:lstStyle/>
          <a:p>
            <a:pPr algn="just">
              <a:lnSpc>
                <a:spcPct val="150000"/>
              </a:lnSpc>
              <a:spcAft>
                <a:spcPts val="0"/>
              </a:spcAft>
            </a:pP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phô</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nghi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026366" y="3481865"/>
            <a:ext cx="9330613" cy="954107"/>
          </a:xfrm>
          <a:prstGeom prst="rect">
            <a:avLst/>
          </a:prstGeom>
        </p:spPr>
        <p:txBody>
          <a:bodyPr wrap="square">
            <a:spAutoFit/>
          </a:bodyPr>
          <a:lstStyle/>
          <a:p>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mỉa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châm</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biếm</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hạ</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nhục</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accent5">
                  <a:lumMod val="75000"/>
                </a:schemeClr>
              </a:solidFill>
            </a:endParaRPr>
          </a:p>
        </p:txBody>
      </p:sp>
      <p:sp>
        <p:nvSpPr>
          <p:cNvPr id="6" name="Rectangle 5"/>
          <p:cNvSpPr/>
          <p:nvPr/>
        </p:nvSpPr>
        <p:spPr>
          <a:xfrm>
            <a:off x="1110340" y="4613988"/>
            <a:ext cx="9638523" cy="954107"/>
          </a:xfrm>
          <a:prstGeom prst="rect">
            <a:avLst/>
          </a:prstGeom>
        </p:spPr>
        <p:txBody>
          <a:bodyPr wrap="square">
            <a:spAutoFit/>
          </a:bodyPr>
          <a:lstStyle/>
          <a:p>
            <a:pPr algn="just">
              <a:spcAft>
                <a:spcPts val="0"/>
              </a:spcAft>
            </a:pP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sút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7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52" y="11886"/>
            <a:ext cx="12192000" cy="6870193"/>
          </a:xfrm>
          <a:prstGeom prst="rect">
            <a:avLst/>
          </a:prstGeom>
        </p:spPr>
      </p:pic>
      <p:sp>
        <p:nvSpPr>
          <p:cNvPr id="6" name="Rectangle 5"/>
          <p:cNvSpPr/>
          <p:nvPr/>
        </p:nvSpPr>
        <p:spPr>
          <a:xfrm>
            <a:off x="1129004" y="1822025"/>
            <a:ext cx="10880289" cy="1384995"/>
          </a:xfrm>
          <a:prstGeom prst="rect">
            <a:avLst/>
          </a:prstGeom>
        </p:spPr>
        <p:txBody>
          <a:bodyPr wrap="square">
            <a:spAutoFit/>
          </a:bodyPr>
          <a:lstStyle/>
          <a:p>
            <a:pPr algn="just">
              <a:spcAft>
                <a:spcPts val="0"/>
              </a:spcAft>
            </a:pP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Ngao</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ngán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xót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sút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mỉa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phẫn</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uất</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kern="10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kern="10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800" kern="1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50302" y="3301969"/>
            <a:ext cx="10808791" cy="954107"/>
          </a:xfrm>
          <a:prstGeom prst="rect">
            <a:avLst/>
          </a:prstGeom>
        </p:spPr>
        <p:txBody>
          <a:bodyPr wrap="square">
            <a:spAutoFit/>
          </a:bodyPr>
          <a:lstStyle/>
          <a:p>
            <a:pPr marL="342900" indent="-342900" algn="just">
              <a:spcAft>
                <a:spcPts val="0"/>
              </a:spcAft>
              <a:buFont typeface="Symbol" panose="05050102010706020507" pitchFamily="18" charset="2"/>
              <a:buChar char="Þ"/>
            </a:pPr>
            <a:r>
              <a:rPr lang="en-US" sz="2800" kern="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kern="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nhắn</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nhục</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kern="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kern="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018610" y="242906"/>
            <a:ext cx="3699740" cy="669542"/>
          </a:xfrm>
          <a:prstGeom prst="rect">
            <a:avLst/>
          </a:prstGeom>
        </p:spPr>
        <p:txBody>
          <a:bodyPr wrap="square">
            <a:spAutoFit/>
          </a:bodyPr>
          <a:lstStyle/>
          <a:p>
            <a:pPr algn="just">
              <a:lnSpc>
                <a:spcPct val="150000"/>
              </a:lnSpc>
              <a:spcAft>
                <a:spcPts val="0"/>
              </a:spcAft>
            </a:pP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Hai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kern="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3666931" y="625151"/>
            <a:ext cx="5626540" cy="954107"/>
          </a:xfrm>
          <a:prstGeom prst="rect">
            <a:avLst/>
          </a:prstGeom>
          <a:noFill/>
        </p:spPr>
        <p:txBody>
          <a:bodyPr wrap="none" rtlCol="0">
            <a:sp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Nhân</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tài</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đất</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Bắc</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nào</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ai</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đó</a:t>
            </a:r>
            <a:endParaRPr lang="en-US" sz="2800" dirty="0" smtClean="0">
              <a:solidFill>
                <a:schemeClr val="accent5">
                  <a:lumMod val="75000"/>
                </a:schemeClr>
              </a:solidFill>
              <a:latin typeface="Times New Roman" panose="02020603050405020304" pitchFamily="18" charset="0"/>
              <a:cs typeface="Times New Roman" panose="02020603050405020304" pitchFamily="18" charset="0"/>
            </a:endParaRPr>
          </a:p>
          <a:p>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Ngoảnh</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cổ</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mà</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trông</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cảnh</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nước</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5">
                    <a:lumMod val="75000"/>
                  </a:schemeClr>
                </a:solidFill>
                <a:latin typeface="Times New Roman" panose="02020603050405020304" pitchFamily="18" charset="0"/>
                <a:cs typeface="Times New Roman" panose="02020603050405020304" pitchFamily="18" charset="0"/>
              </a:rPr>
              <a:t>nhà</a:t>
            </a:r>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6543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additive="base">
                                        <p:cTn id="3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 calcmode="lin" valueType="num">
                                      <p:cBhvr additive="base">
                                        <p:cTn id="4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030891" cy="6779408"/>
          </a:xfrm>
          <a:prstGeom prst="rect">
            <a:avLst/>
          </a:prstGeom>
        </p:spPr>
      </p:pic>
      <p:sp>
        <p:nvSpPr>
          <p:cNvPr id="7" name="Rectangle 6"/>
          <p:cNvSpPr/>
          <p:nvPr/>
        </p:nvSpPr>
        <p:spPr>
          <a:xfrm>
            <a:off x="831083" y="113343"/>
            <a:ext cx="3453048" cy="661207"/>
          </a:xfrm>
          <a:prstGeom prst="rect">
            <a:avLst/>
          </a:prstGeom>
        </p:spPr>
        <p:txBody>
          <a:bodyPr wrap="square">
            <a:spAutoFit/>
          </a:bodyPr>
          <a:lstStyle/>
          <a:p>
            <a:pPr algn="just">
              <a:lnSpc>
                <a:spcPct val="150000"/>
              </a:lnSpc>
              <a:spcAft>
                <a:spcPts val="0"/>
              </a:spcAft>
            </a:pP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935619" y="600361"/>
            <a:ext cx="3029891" cy="1846659"/>
          </a:xfrm>
          <a:prstGeom prst="rect">
            <a:avLst/>
          </a:prstGeom>
        </p:spPr>
        <p:txBody>
          <a:bodyPr wrap="square">
            <a:spAutoFit/>
          </a:bodyPr>
          <a:lstStyle/>
          <a:p>
            <a:pPr algn="just">
              <a:lnSpc>
                <a:spcPct val="150000"/>
              </a:lnSpc>
              <a:spcAft>
                <a:spcPts val="0"/>
              </a:spcAft>
            </a:pPr>
            <a:r>
              <a:rPr lang="en-US" sz="2800" b="1"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kern="100" dirty="0" smtClean="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778591" y="1380279"/>
            <a:ext cx="5152847" cy="1815882"/>
          </a:xfrm>
          <a:prstGeom prst="rect">
            <a:avLst/>
          </a:prstGeom>
        </p:spPr>
        <p:txBody>
          <a:bodyPr wrap="square">
            <a:spAutoFit/>
          </a:bodyPr>
          <a:lstStyle/>
          <a:p>
            <a:pPr algn="just">
              <a:spcAft>
                <a:spcPts val="0"/>
              </a:spcAft>
            </a:pP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smtClean="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khẩu</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212562" y="1789189"/>
            <a:ext cx="5529049" cy="2677656"/>
          </a:xfrm>
          <a:prstGeom prst="rect">
            <a:avLst/>
          </a:prstGeom>
        </p:spPr>
        <p:txBody>
          <a:bodyPr wrap="square">
            <a:spAutoFit/>
          </a:bodyPr>
          <a:lstStyle/>
          <a:p>
            <a:pPr algn="just"/>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qua</a:t>
            </a:r>
          </a:p>
          <a:p>
            <a:pPr algn="just"/>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đớn</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chua</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xót</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kern="0" dirty="0" err="1"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nhốn</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nháo</a:t>
            </a:r>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kern="0"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nhố</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nhăng</a:t>
            </a:r>
            <a:r>
              <a:rPr lang="en-US" sz="2800"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6872857" y="678639"/>
            <a:ext cx="1952779" cy="738664"/>
          </a:xfrm>
          <a:prstGeom prst="rect">
            <a:avLst/>
          </a:prstGeom>
        </p:spPr>
        <p:txBody>
          <a:bodyPr wrap="none">
            <a:spAutoFit/>
          </a:bodyPr>
          <a:lstStyle/>
          <a:p>
            <a:pPr algn="just">
              <a:lnSpc>
                <a:spcPct val="150000"/>
              </a:lnSpc>
              <a:spcAft>
                <a:spcPts val="0"/>
              </a:spcAft>
            </a:pPr>
            <a:r>
              <a:rPr lang="en-US" sz="2800" b="1"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kern="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kern="1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p:cNvCxnSpPr/>
          <p:nvPr/>
        </p:nvCxnSpPr>
        <p:spPr>
          <a:xfrm>
            <a:off x="6088466" y="1101438"/>
            <a:ext cx="58976" cy="41894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2246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
                                            <p:txEl>
                                              <p:pRg st="3" end="3"/>
                                            </p:txEl>
                                          </p:spTgt>
                                        </p:tgtEl>
                                        <p:attrNameLst>
                                          <p:attrName>style.visibility</p:attrName>
                                        </p:attrNameLst>
                                      </p:cBhvr>
                                      <p:to>
                                        <p:strVal val="visible"/>
                                      </p:to>
                                    </p:set>
                                    <p:anim calcmode="lin" valueType="num">
                                      <p:cBhvr additive="base">
                                        <p:cTn id="5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xEl>
                                              <p:pRg st="4" end="4"/>
                                            </p:txEl>
                                          </p:spTgt>
                                        </p:tgtEl>
                                        <p:attrNameLst>
                                          <p:attrName>style.visibility</p:attrName>
                                        </p:attrNameLst>
                                      </p:cBhvr>
                                      <p:to>
                                        <p:strVal val="visible"/>
                                      </p:to>
                                    </p:set>
                                    <p:anim calcmode="lin" valueType="num">
                                      <p:cBhvr additive="base">
                                        <p:cTn id="5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xEl>
                                              <p:pRg st="5" end="5"/>
                                            </p:txEl>
                                          </p:spTgt>
                                        </p:tgtEl>
                                        <p:attrNameLst>
                                          <p:attrName>style.visibility</p:attrName>
                                        </p:attrNameLst>
                                      </p:cBhvr>
                                      <p:to>
                                        <p:strVal val="visible"/>
                                      </p:to>
                                    </p:set>
                                    <p:anim calcmode="lin" valueType="num">
                                      <p:cBhvr additive="base">
                                        <p:cTn id="6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193"/>
            <a:ext cx="12192000" cy="6870193"/>
          </a:xfrm>
          <a:prstGeom prst="rect">
            <a:avLst/>
          </a:prstGeom>
        </p:spPr>
      </p:pic>
      <p:sp>
        <p:nvSpPr>
          <p:cNvPr id="6" name="Rectangle 5"/>
          <p:cNvSpPr/>
          <p:nvPr/>
        </p:nvSpPr>
        <p:spPr>
          <a:xfrm>
            <a:off x="29297" y="744967"/>
            <a:ext cx="10965177"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Song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69167" y="90384"/>
            <a:ext cx="2911043" cy="738664"/>
          </a:xfrm>
          <a:prstGeom prst="rect">
            <a:avLst/>
          </a:prstGeom>
        </p:spPr>
        <p:txBody>
          <a:bodyPr wrap="square">
            <a:spAutoFit/>
          </a:bodyPr>
          <a:lstStyle/>
          <a:p>
            <a:pPr marL="90170" algn="just">
              <a:lnSpc>
                <a:spcPct val="150000"/>
              </a:lnSpc>
              <a:spcAft>
                <a:spcPts val="0"/>
              </a:spcAft>
              <a:tabLst>
                <a:tab pos="90170" algn="l"/>
              </a:tabLst>
            </a:pPr>
            <a:r>
              <a:rPr lang="en-US" sz="2800" b="1" kern="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LUYỆN </a:t>
            </a:r>
            <a:r>
              <a:rPr lang="en-US" sz="2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8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132" y="3458246"/>
            <a:ext cx="10981509"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A.Theo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Theo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C.Nhà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158621" y="2481422"/>
            <a:ext cx="513183" cy="559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latin typeface="Times New Roman" panose="02020603050405020304" pitchFamily="18" charset="0"/>
                <a:cs typeface="Times New Roman" panose="02020603050405020304" pitchFamily="18" charset="0"/>
              </a:rPr>
              <a:t>C</a:t>
            </a:r>
          </a:p>
        </p:txBody>
      </p:sp>
      <p:sp>
        <p:nvSpPr>
          <p:cNvPr id="4" name="Oval 3"/>
          <p:cNvSpPr/>
          <p:nvPr/>
        </p:nvSpPr>
        <p:spPr>
          <a:xfrm>
            <a:off x="57490" y="4640701"/>
            <a:ext cx="614314" cy="497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B</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9059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0193"/>
          </a:xfrm>
          <a:prstGeom prst="rect">
            <a:avLst/>
          </a:prstGeom>
        </p:spPr>
      </p:pic>
      <p:sp>
        <p:nvSpPr>
          <p:cNvPr id="5" name="Rectangle 4"/>
          <p:cNvSpPr/>
          <p:nvPr/>
        </p:nvSpPr>
        <p:spPr>
          <a:xfrm>
            <a:off x="526868" y="385916"/>
            <a:ext cx="7956732"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6868" y="3669739"/>
            <a:ext cx="7956732"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p:cNvSpPr/>
          <p:nvPr/>
        </p:nvSpPr>
        <p:spPr>
          <a:xfrm>
            <a:off x="634481" y="2679015"/>
            <a:ext cx="531845" cy="531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526868" y="4261116"/>
            <a:ext cx="606490" cy="485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A</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4572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70193"/>
          </a:xfrm>
          <a:prstGeom prst="rect">
            <a:avLst/>
          </a:prstGeom>
        </p:spPr>
      </p:pic>
      <p:sp>
        <p:nvSpPr>
          <p:cNvPr id="4" name="Rectangle 3"/>
          <p:cNvSpPr/>
          <p:nvPr/>
        </p:nvSpPr>
        <p:spPr>
          <a:xfrm>
            <a:off x="265610" y="256544"/>
            <a:ext cx="11438709"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endParaRPr lang="en-US" sz="2400"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p:cNvSpPr/>
          <p:nvPr/>
        </p:nvSpPr>
        <p:spPr>
          <a:xfrm>
            <a:off x="335902" y="1964704"/>
            <a:ext cx="587828" cy="503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C</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5579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0193"/>
          </a:xfrm>
          <a:prstGeom prst="rect">
            <a:avLst/>
          </a:prstGeom>
        </p:spPr>
      </p:pic>
      <p:sp>
        <p:nvSpPr>
          <p:cNvPr id="5" name="Rectangle 4"/>
          <p:cNvSpPr/>
          <p:nvPr/>
        </p:nvSpPr>
        <p:spPr>
          <a:xfrm>
            <a:off x="138250" y="1775738"/>
            <a:ext cx="11579131" cy="1141146"/>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7 - 9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763485" y="1073020"/>
            <a:ext cx="2439322"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IV/ VẬN DỤNG: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6855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1" y="6178719"/>
            <a:ext cx="11468100" cy="646331"/>
          </a:xfrm>
          <a:prstGeom prst="rect">
            <a:avLst/>
          </a:prstGeom>
        </p:spPr>
        <p:txBody>
          <a:bodyPr wrap="square">
            <a:spAutoFit/>
          </a:bodyPr>
          <a:lstStyle/>
          <a:p>
            <a:pPr marL="270510" algn="just">
              <a:lnSpc>
                <a:spcPct val="150000"/>
              </a:lnSpc>
              <a:spcAft>
                <a:spcPts val="0"/>
              </a:spcAft>
              <a:tabLst>
                <a:tab pos="90170" algn="l"/>
                <a:tab pos="180340" algn="l"/>
                <a:tab pos="270510" algn="l"/>
              </a:tabLst>
            </a:pP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8856" y="113269"/>
            <a:ext cx="11770242" cy="6216819"/>
          </a:xfrm>
          <a:prstGeom prst="rect">
            <a:avLst/>
          </a:prstGeom>
        </p:spPr>
      </p:pic>
    </p:spTree>
    <p:extLst>
      <p:ext uri="{BB962C8B-B14F-4D97-AF65-F5344CB8AC3E}">
        <p14:creationId xmlns:p14="http://schemas.microsoft.com/office/powerpoint/2010/main" val="37682568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Ảnh đính kè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11070" cy="63794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3624" y="6379420"/>
            <a:ext cx="5756987" cy="46166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Một cảnh trong lễ xướng danh năm 1897</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269755" cy="6932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4: </a:t>
            </a:r>
            <a:r>
              <a:rPr lang="en-US" sz="5400" b="1" dirty="0" smtClean="0">
                <a:solidFill>
                  <a:srgbClr val="FF0000"/>
                </a:solidFill>
                <a:latin typeface="Times New Roman" panose="02020603050405020304" pitchFamily="18" charset="0"/>
                <a:cs typeface="Times New Roman" panose="02020603050405020304" pitchFamily="18" charset="0"/>
              </a:rPr>
              <a:t>TIẾNG CƯỜI TRÀO PHÚNG TRONG THƠ</a:t>
            </a:r>
          </a:p>
          <a:p>
            <a:r>
              <a:rPr lang="en-US" sz="3600" b="1" dirty="0" smtClean="0">
                <a:solidFill>
                  <a:srgbClr val="0070C0"/>
                </a:solidFill>
                <a:latin typeface="Times New Roman" panose="02020603050405020304" pitchFamily="18" charset="0"/>
                <a:cs typeface="Times New Roman" panose="02020603050405020304" pitchFamily="18" charset="0"/>
              </a:rPr>
              <a:t>       TIẾT 43,44:    </a:t>
            </a:r>
            <a:r>
              <a:rPr lang="en-US" sz="4800" b="1" dirty="0" smtClean="0">
                <a:solidFill>
                  <a:srgbClr val="0070C0"/>
                </a:solidFill>
                <a:latin typeface="Times New Roman" panose="02020603050405020304" pitchFamily="18" charset="0"/>
                <a:cs typeface="Times New Roman" panose="02020603050405020304" pitchFamily="18" charset="0"/>
              </a:rPr>
              <a:t>TRI THỨC NGỮ VĂN</a:t>
            </a:r>
          </a:p>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VĂN BẢN 1:  </a:t>
            </a:r>
            <a:r>
              <a:rPr lang="en-US" sz="4800" b="1" dirty="0" smtClean="0">
                <a:solidFill>
                  <a:srgbClr val="0070C0"/>
                </a:solidFill>
                <a:latin typeface="Times New Roman" panose="02020603050405020304" pitchFamily="18" charset="0"/>
                <a:cs typeface="Times New Roman" panose="02020603050405020304" pitchFamily="18" charset="0"/>
              </a:rPr>
              <a:t>LỄ XƯỚNG DANH KHOA</a:t>
            </a:r>
          </a:p>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smtClean="0">
                <a:solidFill>
                  <a:srgbClr val="0070C0"/>
                </a:solidFill>
                <a:latin typeface="Times New Roman" panose="02020603050405020304" pitchFamily="18" charset="0"/>
                <a:cs typeface="Times New Roman" panose="02020603050405020304" pitchFamily="18" charset="0"/>
              </a:rPr>
              <a:t>                                  ĐINH DẬU</a:t>
            </a:r>
          </a:p>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3600" b="1" i="1" dirty="0" smtClean="0">
                <a:solidFill>
                  <a:srgbClr val="00B050"/>
                </a:solidFill>
                <a:latin typeface="Times New Roman" panose="02020603050405020304" pitchFamily="18" charset="0"/>
                <a:cs typeface="Times New Roman" panose="02020603050405020304" pitchFamily="18" charset="0"/>
              </a:rPr>
              <a:t>( </a:t>
            </a:r>
            <a:r>
              <a:rPr lang="en-US" sz="3600" b="1" i="1" dirty="0" err="1" smtClean="0">
                <a:solidFill>
                  <a:srgbClr val="00B050"/>
                </a:solidFill>
                <a:latin typeface="Times New Roman" panose="02020603050405020304" pitchFamily="18" charset="0"/>
                <a:cs typeface="Times New Roman" panose="02020603050405020304" pitchFamily="18" charset="0"/>
              </a:rPr>
              <a:t>Trần</a:t>
            </a:r>
            <a:r>
              <a:rPr lang="en-US" sz="3600" b="1" i="1" dirty="0" smtClean="0">
                <a:solidFill>
                  <a:srgbClr val="00B050"/>
                </a:solidFill>
                <a:latin typeface="Times New Roman" panose="02020603050405020304" pitchFamily="18" charset="0"/>
                <a:cs typeface="Times New Roman" panose="02020603050405020304" pitchFamily="18" charset="0"/>
              </a:rPr>
              <a:t> </a:t>
            </a:r>
            <a:r>
              <a:rPr lang="en-US" sz="3600" b="1" i="1" dirty="0" err="1" smtClean="0">
                <a:solidFill>
                  <a:srgbClr val="00B050"/>
                </a:solidFill>
                <a:latin typeface="Times New Roman" panose="02020603050405020304" pitchFamily="18" charset="0"/>
                <a:cs typeface="Times New Roman" panose="02020603050405020304" pitchFamily="18" charset="0"/>
              </a:rPr>
              <a:t>Tế</a:t>
            </a:r>
            <a:r>
              <a:rPr lang="en-US" sz="3600" b="1" i="1" dirty="0" smtClean="0">
                <a:solidFill>
                  <a:srgbClr val="00B050"/>
                </a:solidFill>
                <a:latin typeface="Times New Roman" panose="02020603050405020304" pitchFamily="18" charset="0"/>
                <a:cs typeface="Times New Roman" panose="02020603050405020304" pitchFamily="18" charset="0"/>
              </a:rPr>
              <a:t> </a:t>
            </a:r>
            <a:r>
              <a:rPr lang="en-US" sz="3600" b="1" i="1" dirty="0" err="1" smtClean="0">
                <a:solidFill>
                  <a:srgbClr val="00B050"/>
                </a:solidFill>
                <a:latin typeface="Times New Roman" panose="02020603050405020304" pitchFamily="18" charset="0"/>
                <a:cs typeface="Times New Roman" panose="02020603050405020304" pitchFamily="18" charset="0"/>
              </a:rPr>
              <a:t>Xương</a:t>
            </a:r>
            <a:r>
              <a:rPr lang="en-US" sz="3600" b="1" i="1" dirty="0" smtClean="0">
                <a:solidFill>
                  <a:srgbClr val="00B050"/>
                </a:solidFill>
                <a:latin typeface="Times New Roman" panose="02020603050405020304" pitchFamily="18" charset="0"/>
                <a:cs typeface="Times New Roman" panose="02020603050405020304" pitchFamily="18" charset="0"/>
              </a:rPr>
              <a:t>)</a:t>
            </a:r>
            <a:endParaRPr lang="en-US" sz="36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26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Ảnh minh họa (Nguồn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06" y="93306"/>
            <a:ext cx="6478490" cy="67646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Ảnh minh họa (Nguồn int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662" y="102638"/>
            <a:ext cx="5131836" cy="659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4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45" y="289249"/>
            <a:ext cx="4307398"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 TRI THỨC NGỮ VĂN: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94750" y="1492527"/>
            <a:ext cx="10837887" cy="3108543"/>
          </a:xfrm>
          <a:prstGeom prst="rect">
            <a:avLst/>
          </a:prstGeom>
        </p:spPr>
        <p:txBody>
          <a:bodyPr wrap="square">
            <a:spAutoFit/>
          </a:bodyPr>
          <a:lstStyle/>
          <a:p>
            <a:pPr algn="just">
              <a:spcAft>
                <a:spcPts val="0"/>
              </a:spcAft>
            </a:pPr>
            <a:r>
              <a:rPr lang="nl-NL" sz="2800" b="1"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cs typeface="Times New Roman" panose="02020603050405020304" pitchFamily="18" charset="0"/>
              </a:rPr>
              <a:t>Về nội dung:</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 thơ trào phúng dùng tiếng cười để phê phán những cái chưa hay, chưa đẹp hoặc cái tiêu cực, xấu xa,...nhằm hướng  con người</a:t>
            </a:r>
            <a:r>
              <a:rPr lang="nl-NL"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tới các giá trị thẩm mỹ, nhân văn hoặc lí tưởng sống cao </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đẹp.</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nl-NL" sz="2800" b="1" dirty="0">
                <a:latin typeface="Times New Roman" panose="02020603050405020304" pitchFamily="18" charset="0"/>
                <a:ea typeface="Times New Roman" panose="02020603050405020304" pitchFamily="18" charset="0"/>
                <a:cs typeface="Times New Roman" panose="02020603050405020304" pitchFamily="18" charset="0"/>
              </a:rPr>
              <a:t>- Về nghệ thuật:</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 thơ trào phúng thường sử dụng biện pháp tu từ so sánh, ẩn dụ, nói quá</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 tạo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ra tiếng cười khi hài hước, mỉa mai, châm biếm nhẹ nhàng, lúc đả kích mạnh mẽ sâu cay.</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94750" y="812469"/>
            <a:ext cx="2983445" cy="523220"/>
          </a:xfrm>
          <a:prstGeom prst="rect">
            <a:avLst/>
          </a:prstGeom>
        </p:spPr>
        <p:txBody>
          <a:bodyPr wrap="none">
            <a:spAutoFit/>
          </a:bodyPr>
          <a:lstStyle/>
          <a:p>
            <a:pPr algn="just">
              <a:spcAft>
                <a:spcPts val="0"/>
              </a:spcAft>
            </a:pPr>
            <a:r>
              <a:rPr lang="nl-NL"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Thơ trào phúng</a:t>
            </a: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3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5" y="1237109"/>
            <a:ext cx="11206066" cy="3539430"/>
          </a:xfrm>
          <a:prstGeom prst="rect">
            <a:avLst/>
          </a:prstGeom>
        </p:spPr>
        <p:txBody>
          <a:bodyPr wrap="square">
            <a:spAutoFit/>
          </a:bodyPr>
          <a:lstStyle/>
          <a:p>
            <a:pPr algn="just">
              <a:spcAft>
                <a:spcPts val="0"/>
              </a:spcAft>
            </a:pPr>
            <a:r>
              <a:rPr lang="en-US" sz="28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Từ Hán Việt là các từ ngữ trong tiếng Việt đi vay mượn, có nghĩa gốc từ tiếng Hán (Trung Quốc) nhưng được ghi bằng chữ cái Latinh.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Trong vốn từ gốc Hán, có một </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nhóm từ quan trọng được gọi là từ Hán Việt, ví dụ: Quốc gia, khoan dung, nhân ái, hải sản, thủy triều, tốc hành,...Những nhóm từ này chủ yếu là từ phức, bao gồm các tiếng có nghĩa nhưng thường không có khả năng sử dụng độc lập như từ đơn. Mỗi tiếng của nhóm này gọi là yếu tố Hán Việt, ví dụ: quốc, gia, khoan, dung, nhân, ái, hải, sản, thủy, triều, tốc, hành,...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28259" y="501134"/>
            <a:ext cx="2447465" cy="523220"/>
          </a:xfrm>
          <a:prstGeom prst="rect">
            <a:avLst/>
          </a:prstGeom>
        </p:spPr>
        <p:txBody>
          <a:bodyPr wrap="none">
            <a:spAutoFit/>
          </a:bodyPr>
          <a:lstStyle/>
          <a:p>
            <a:pPr algn="just">
              <a:spcAft>
                <a:spcPts val="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Việt</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191" y="1746485"/>
            <a:ext cx="9931343" cy="1384995"/>
          </a:xfrm>
          <a:prstGeom prst="rect">
            <a:avLst/>
          </a:prstGeom>
        </p:spPr>
        <p:txBody>
          <a:bodyPr wrap="square">
            <a:spAutoFit/>
          </a:bodyPr>
          <a:lstStyle/>
          <a:p>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Sắc thái nghĩa của từ ngữ là phần nghĩa bổ sung cho nghĩa cơ bản, thể hiện thái độ, cảm xúc, cách đánh giá của người dùng đối với đối tượng được nói đến.</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808192" y="603771"/>
            <a:ext cx="4548040" cy="523220"/>
          </a:xfrm>
          <a:prstGeom prst="rect">
            <a:avLst/>
          </a:prstGeom>
        </p:spPr>
        <p:txBody>
          <a:bodyPr wrap="none">
            <a:spAutoFit/>
          </a:bodyPr>
          <a:lstStyle/>
          <a:p>
            <a:pPr algn="just">
              <a:spcAft>
                <a:spcPts val="0"/>
              </a:spcAft>
            </a:pPr>
            <a:r>
              <a:rPr lang="nl-NL"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Sắc thái nghĩa của từ ngữ.</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3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1609</Words>
  <Application>Microsoft Office PowerPoint</Application>
  <PresentationFormat>Widescreen</PresentationFormat>
  <Paragraphs>149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67</cp:revision>
  <dcterms:created xsi:type="dcterms:W3CDTF">2023-07-25T01:48:28Z</dcterms:created>
  <dcterms:modified xsi:type="dcterms:W3CDTF">2023-11-16T14:43:09Z</dcterms:modified>
</cp:coreProperties>
</file>