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</p:sldMasterIdLst>
  <p:notesMasterIdLst>
    <p:notesMasterId r:id="rId42"/>
  </p:notesMasterIdLst>
  <p:sldIdLst>
    <p:sldId id="257" r:id="rId10"/>
    <p:sldId id="431" r:id="rId11"/>
    <p:sldId id="439" r:id="rId12"/>
    <p:sldId id="440" r:id="rId13"/>
    <p:sldId id="441" r:id="rId14"/>
    <p:sldId id="442" r:id="rId15"/>
    <p:sldId id="444" r:id="rId16"/>
    <p:sldId id="443" r:id="rId17"/>
    <p:sldId id="361" r:id="rId18"/>
    <p:sldId id="393" r:id="rId19"/>
    <p:sldId id="433" r:id="rId20"/>
    <p:sldId id="400" r:id="rId21"/>
    <p:sldId id="396" r:id="rId22"/>
    <p:sldId id="415" r:id="rId23"/>
    <p:sldId id="414" r:id="rId24"/>
    <p:sldId id="417" r:id="rId25"/>
    <p:sldId id="436" r:id="rId26"/>
    <p:sldId id="445" r:id="rId27"/>
    <p:sldId id="379" r:id="rId28"/>
    <p:sldId id="446" r:id="rId29"/>
    <p:sldId id="420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368" r:id="rId40"/>
    <p:sldId id="280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E7"/>
    <a:srgbClr val="F8C8CE"/>
    <a:srgbClr val="F672DA"/>
    <a:srgbClr val="BAE3F9"/>
    <a:srgbClr val="7FB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5126" autoAdjust="0"/>
  </p:normalViewPr>
  <p:slideViewPr>
    <p:cSldViewPr snapToGrid="0">
      <p:cViewPr varScale="1">
        <p:scale>
          <a:sx n="78" d="100"/>
          <a:sy n="78" d="100"/>
        </p:scale>
        <p:origin x="64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22EE-117C-43E9-9E7D-72CB4982C63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3BF9-F966-4F1A-9353-0847DDC15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19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69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0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00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3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9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E4D5CD-55C3-4599-94C5-B4023D68D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9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50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8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6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0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D0EEC7F-4706-4DB1-8211-52EA95061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A0F4E1-9546-4297-B38F-2A0BE27197D4}"/>
              </a:ext>
            </a:extLst>
          </p:cNvPr>
          <p:cNvSpPr/>
          <p:nvPr userDrawn="1"/>
        </p:nvSpPr>
        <p:spPr>
          <a:xfrm>
            <a:off x="4771670" y="622291"/>
            <a:ext cx="1172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2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7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17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1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05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FAA3F8-63F9-47C9-9395-93399743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520F-0CD9-4C14-A7E0-D5D0D4A4D3E4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D2D66-47FF-40EB-B354-20A2BBA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18BF1-0AEB-4C6A-8620-AA7F47D7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6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26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20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83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3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9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2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09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23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1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7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3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9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1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9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1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7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62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48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2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47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6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97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06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0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4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58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8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80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8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27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7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4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8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07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8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0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6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33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70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99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6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50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563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41F103-4193-47BB-B312-5A121036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37AB17-97A0-4813-BEF3-35AD6839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9D1FD-68FA-4DD2-AA66-EB023115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520F-0CD9-4C14-A7E0-D5D0D4A4D3E4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4ECC9E-1D82-42AA-BBEC-8E1345905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FD1CE-AC64-49FA-B572-A70A6E15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0383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18" Type="http://schemas.openxmlformats.org/officeDocument/2006/relationships/slide" Target="slide28.xml"/><Relationship Id="rId26" Type="http://schemas.microsoft.com/office/2007/relationships/hdphoto" Target="../media/hdphoto10.wdp"/><Relationship Id="rId3" Type="http://schemas.openxmlformats.org/officeDocument/2006/relationships/slide" Target="slide23.xml"/><Relationship Id="rId21" Type="http://schemas.openxmlformats.org/officeDocument/2006/relationships/slide" Target="slide29.xml"/><Relationship Id="rId7" Type="http://schemas.openxmlformats.org/officeDocument/2006/relationships/image" Target="../media/image25.png"/><Relationship Id="rId12" Type="http://schemas.openxmlformats.org/officeDocument/2006/relationships/slide" Target="slide26.xml"/><Relationship Id="rId17" Type="http://schemas.microsoft.com/office/2007/relationships/hdphoto" Target="../media/hdphoto7.wdp"/><Relationship Id="rId25" Type="http://schemas.openxmlformats.org/officeDocument/2006/relationships/image" Target="../media/image31.png"/><Relationship Id="rId2" Type="http://schemas.openxmlformats.org/officeDocument/2006/relationships/image" Target="../media/image23.jpg"/><Relationship Id="rId16" Type="http://schemas.openxmlformats.org/officeDocument/2006/relationships/image" Target="../media/image28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openxmlformats.org/officeDocument/2006/relationships/slide" Target="slide24.xml"/><Relationship Id="rId11" Type="http://schemas.microsoft.com/office/2007/relationships/hdphoto" Target="../media/hdphoto5.wdp"/><Relationship Id="rId24" Type="http://schemas.openxmlformats.org/officeDocument/2006/relationships/slide" Target="slide30.xml"/><Relationship Id="rId5" Type="http://schemas.microsoft.com/office/2007/relationships/hdphoto" Target="../media/hdphoto3.wdp"/><Relationship Id="rId15" Type="http://schemas.openxmlformats.org/officeDocument/2006/relationships/slide" Target="slide27.xml"/><Relationship Id="rId23" Type="http://schemas.microsoft.com/office/2007/relationships/hdphoto" Target="../media/hdphoto9.wdp"/><Relationship Id="rId10" Type="http://schemas.openxmlformats.org/officeDocument/2006/relationships/image" Target="../media/image26.png"/><Relationship Id="rId19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slide" Target="slide25.xml"/><Relationship Id="rId14" Type="http://schemas.microsoft.com/office/2007/relationships/hdphoto" Target="../media/hdphoto6.wdp"/><Relationship Id="rId22" Type="http://schemas.openxmlformats.org/officeDocument/2006/relationships/image" Target="../media/image30.png"/><Relationship Id="rId27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microsoft.com/office/2007/relationships/hdphoto" Target="../media/hdphoto11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9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0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1.png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34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3E53F2-6982-4EA1-A621-86C6A9EC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8879"/>
          <a:stretch/>
        </p:blipFill>
        <p:spPr>
          <a:xfrm>
            <a:off x="-84666" y="-262466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1200" y="1445801"/>
            <a:ext cx="1066799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62,63,64: </a:t>
            </a:r>
          </a:p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MỘT VẤN ĐỀ ĐỜI SỐNG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3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245505"/>
            <a:ext cx="6928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THÀNH KIẾN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060389" y="1847669"/>
            <a:ext cx="6763406" cy="3397378"/>
          </a:xfrm>
          <a:prstGeom prst="cloudCallout">
            <a:avLst>
              <a:gd name="adj1" fmla="val -42262"/>
              <a:gd name="adj2" fmla="val 81250"/>
            </a:avLst>
          </a:prstGeom>
          <a:ln w="38100">
            <a:solidFill>
              <a:srgbClr val="F672DA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 văn nghị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luận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về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một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thói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xấu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con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người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trong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xã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hội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đại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đáp ứng những yêu cầu gì?</a:t>
            </a:r>
            <a:endParaRPr kumimoji="0" lang="en-US" sz="24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2838" y="4844106"/>
            <a:ext cx="23916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350597C-DDB5-4D56-BBD7-A0AF0E2F0169}"/>
              </a:ext>
            </a:extLst>
          </p:cNvPr>
          <p:cNvSpPr/>
          <p:nvPr/>
        </p:nvSpPr>
        <p:spPr>
          <a:xfrm>
            <a:off x="1094304" y="316359"/>
            <a:ext cx="10211005" cy="99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ctr">
              <a:buAutoNum type="romanUcPeriod"/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cầu đối với bài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nghị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thói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xấu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C9A7C1-5C31-4EFD-BC52-A8326DD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4867"/>
              </p:ext>
            </p:extLst>
          </p:nvPr>
        </p:nvGraphicFramePr>
        <p:xfrm>
          <a:off x="272140" y="2340402"/>
          <a:ext cx="208222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7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Block Arc 14">
            <a:extLst>
              <a:ext uri="{FF2B5EF4-FFF2-40B4-BE49-F238E27FC236}">
                <a16:creationId xmlns:a16="http://schemas.microsoft.com/office/drawing/2014/main" id="{93BE717E-DCF5-4AF5-B49C-C9AE4F4219B0}"/>
              </a:ext>
            </a:extLst>
          </p:cNvPr>
          <p:cNvSpPr>
            <a:spLocks noChangeAspect="1"/>
          </p:cNvSpPr>
          <p:nvPr/>
        </p:nvSpPr>
        <p:spPr>
          <a:xfrm rot="2700000">
            <a:off x="1247176" y="1423025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1A125-D75C-4F1B-B8C8-A32F70A8479D}"/>
              </a:ext>
            </a:extLst>
          </p:cNvPr>
          <p:cNvSpPr/>
          <p:nvPr/>
        </p:nvSpPr>
        <p:spPr>
          <a:xfrm>
            <a:off x="377776" y="2638417"/>
            <a:ext cx="2080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vần đề cần bàn luận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8D088CD-F8CF-46BA-A957-8C123FB26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83172"/>
              </p:ext>
            </p:extLst>
          </p:nvPr>
        </p:nvGraphicFramePr>
        <p:xfrm>
          <a:off x="2718424" y="2434688"/>
          <a:ext cx="3131421" cy="2370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6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2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Block Arc 14">
            <a:extLst>
              <a:ext uri="{FF2B5EF4-FFF2-40B4-BE49-F238E27FC236}">
                <a16:creationId xmlns:a16="http://schemas.microsoft.com/office/drawing/2014/main" id="{77E3214B-94A0-429A-839B-0844A1C26F78}"/>
              </a:ext>
            </a:extLst>
          </p:cNvPr>
          <p:cNvSpPr>
            <a:spLocks noChangeAspect="1"/>
          </p:cNvSpPr>
          <p:nvPr/>
        </p:nvSpPr>
        <p:spPr>
          <a:xfrm rot="2700000">
            <a:off x="3744646" y="1389779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C8E5ED-C1BE-462C-BAC6-2778C84EB218}"/>
              </a:ext>
            </a:extLst>
          </p:cNvPr>
          <p:cNvSpPr/>
          <p:nvPr/>
        </p:nvSpPr>
        <p:spPr>
          <a:xfrm>
            <a:off x="2713360" y="2638417"/>
            <a:ext cx="3108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140F3089-4CAC-4512-9BEA-CE3CF4E67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712806"/>
              </p:ext>
            </p:extLst>
          </p:nvPr>
        </p:nvGraphicFramePr>
        <p:xfrm>
          <a:off x="6196416" y="2366437"/>
          <a:ext cx="2831206" cy="36346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3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2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479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Block Arc 14">
            <a:extLst>
              <a:ext uri="{FF2B5EF4-FFF2-40B4-BE49-F238E27FC236}">
                <a16:creationId xmlns:a16="http://schemas.microsoft.com/office/drawing/2014/main" id="{FAD68322-97E2-4223-AC5C-6D4C3B2BF1C6}"/>
              </a:ext>
            </a:extLst>
          </p:cNvPr>
          <p:cNvSpPr>
            <a:spLocks noChangeAspect="1"/>
          </p:cNvSpPr>
          <p:nvPr/>
        </p:nvSpPr>
        <p:spPr>
          <a:xfrm rot="2700000">
            <a:off x="7625002" y="1372407"/>
            <a:ext cx="304524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66950B-2F07-424A-A78D-E621DF8E19EF}"/>
              </a:ext>
            </a:extLst>
          </p:cNvPr>
          <p:cNvSpPr/>
          <p:nvPr/>
        </p:nvSpPr>
        <p:spPr>
          <a:xfrm>
            <a:off x="6261055" y="2434688"/>
            <a:ext cx="266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975" y="1410443"/>
            <a:ext cx="768163" cy="853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68196" y="2408252"/>
            <a:ext cx="2419004" cy="3275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51324" y="2575064"/>
            <a:ext cx="22712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17" grpId="0"/>
      <p:bldP spid="22" grpId="0" animBg="1"/>
      <p:bldP spid="23" grpId="0"/>
      <p:bldP spid="45" grpId="0" animBg="1"/>
      <p:bldP spid="46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083" y="1848489"/>
            <a:ext cx="8552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Phân tích bài viết tham khảo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9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-6559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31128"/>
              </p:ext>
            </p:extLst>
          </p:nvPr>
        </p:nvGraphicFramePr>
        <p:xfrm>
          <a:off x="123372" y="660830"/>
          <a:ext cx="11845638" cy="598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843">
                <a:tc>
                  <a:txBody>
                    <a:bodyPr/>
                    <a:lstStyle/>
                    <a:p>
                      <a:pPr algn="just"/>
                      <a:r>
                        <a:rPr lang="vi-VN" sz="20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vi-VN" sz="20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đưa ra để nghị luận là gì?</a:t>
                      </a:r>
                      <a:endParaRPr lang="vi-VN" sz="2000" b="0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391">
                <a:tc>
                  <a:txBody>
                    <a:bodyPr/>
                    <a:lstStyle/>
                    <a:p>
                      <a:pPr algn="just"/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Theo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sao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phê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vi-VN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phê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thuyết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phục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lẽ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tránh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nhìn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áp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đặt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67">
                <a:tc>
                  <a:txBody>
                    <a:bodyPr/>
                    <a:lstStyle/>
                    <a:p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endParaRPr lang="vi-VN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76082" y="29200"/>
            <a:ext cx="7004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1: PHÂN TÍCH BÀI VIẾT THAM KHẢO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4649" y="614176"/>
            <a:ext cx="6289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đòi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nay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”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11338" y="1107160"/>
            <a:ext cx="64423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đòi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</a:p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đòi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hưởng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tốt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lối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niên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457200" algn="just">
              <a:spcBef>
                <a:spcPts val="60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6191" y="2547434"/>
            <a:ext cx="5864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8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0410" y="6127519"/>
            <a:ext cx="5129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Khẳng định lại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vi-VN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4649" y="2236402"/>
            <a:ext cx="619345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Lý lẽ: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mắt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bạn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bè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lầm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</a:p>
          <a:p>
            <a:pPr marL="800100" indent="-342900" algn="just">
              <a:spcAft>
                <a:spcPts val="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chứng: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</a:p>
          <a:p>
            <a:pPr marL="45720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của bản thân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6191" y="5372979"/>
            <a:ext cx="581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80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</a:t>
            </a:r>
          </a:p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 theo các bước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0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1794955"/>
            <a:ext cx="10374283" cy="48712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7833" y="182239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2916" y="896541"/>
            <a:ext cx="10161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SGK/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16, 117,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ghi vào PHT những việc cần làm theo qui trình các bước để làm bài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8624" y="3179618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Trước khi viết</a:t>
            </a:r>
            <a:r>
              <a:rPr lang="en-US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2390" y="3698200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Lựa chọn đề tài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8624" y="4201851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ý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72390" y="4720682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Lập dàn ý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2583" y="3732617"/>
            <a:ext cx="1848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CE4E7"/>
                </a:solidFill>
                <a:latin typeface="+mj-lt"/>
              </a:rPr>
              <a:t>   Viết bài</a:t>
            </a:r>
            <a:endParaRPr lang="vi-VN" sz="3200" dirty="0">
              <a:solidFill>
                <a:srgbClr val="FCE4E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7735" y="4187596"/>
            <a:ext cx="2456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 Chỉnh sửa </a:t>
            </a:r>
          </a:p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bài viết</a:t>
            </a:r>
            <a:endParaRPr lang="vi-VN" sz="2800" dirty="0">
              <a:solidFill>
                <a:srgbClr val="FCE4E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633" y="4468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852324"/>
              </p:ext>
            </p:extLst>
          </p:nvPr>
        </p:nvGraphicFramePr>
        <p:xfrm>
          <a:off x="522790" y="1131328"/>
          <a:ext cx="11146420" cy="5420678"/>
        </p:xfrm>
        <a:graphic>
          <a:graphicData uri="http://schemas.openxmlformats.org/drawingml/2006/table">
            <a:tbl>
              <a:tblPr firstRow="1" firstCol="1" bandRow="1"/>
              <a:tblGrid>
                <a:gridCol w="5578752">
                  <a:extLst>
                    <a:ext uri="{9D8B030D-6E8A-4147-A177-3AD203B41FA5}">
                      <a16:colId xmlns:a16="http://schemas.microsoft.com/office/drawing/2014/main" val="3425779371"/>
                    </a:ext>
                  </a:extLst>
                </a:gridCol>
                <a:gridCol w="5567668">
                  <a:extLst>
                    <a:ext uri="{9D8B030D-6E8A-4147-A177-3AD203B41FA5}">
                      <a16:colId xmlns:a16="http://schemas.microsoft.com/office/drawing/2014/main" val="3632605157"/>
                    </a:ext>
                  </a:extLst>
                </a:gridCol>
              </a:tblGrid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được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là gì?</a:t>
                      </a:r>
                      <a:endParaRPr lang="en-US" sz="2400" kern="100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874792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…)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kern="100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814627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marL="342900" marR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lẽ</a:t>
                      </a:r>
                      <a:endParaRPr lang="en-US" sz="2400" kern="100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kern="100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26852"/>
                  </a:ext>
                </a:extLst>
              </a:tr>
              <a:tr h="6982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kern="100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4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2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758" y="269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36" y="1055716"/>
            <a:ext cx="9592888" cy="50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785183"/>
            <a:ext cx="692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LUYỆN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7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554" y="497511"/>
            <a:ext cx="7462157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6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VIDEO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trạng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vứt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rác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thải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bừa</a:t>
            </a:r>
            <a:r>
              <a:rPr lang="en-US" sz="6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bãi</a:t>
            </a:r>
            <a:endParaRPr lang="en-US" sz="60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6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82982" cy="68630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213113" y="1986765"/>
            <a:ext cx="7659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KHỞI ĐỘNG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Vứt</a:t>
            </a:r>
            <a:r>
              <a:rPr lang="en-US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rác</a:t>
            </a:r>
            <a:r>
              <a:rPr lang="en-US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thải</a:t>
            </a:r>
            <a:r>
              <a:rPr lang="en-US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bừa</a:t>
            </a:r>
            <a:r>
              <a:rPr lang="en-US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bãi</a:t>
            </a:r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nên hay không nên?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8C8C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961581" y="10344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TIẾP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THEO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1899063" y="2364376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082452" y="238832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6477000" y="2323723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8885388" y="2323722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018110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4306936" y="516639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6546694" y="5127669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8885388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6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8629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Bố cục của bài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mấy phần?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4612" y="3485346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MB, TB, KB</a:t>
            </a:r>
          </a:p>
        </p:txBody>
      </p:sp>
    </p:spTree>
    <p:extLst>
      <p:ext uri="{BB962C8B-B14F-4D97-AF65-F5344CB8AC3E}">
        <p14:creationId xmlns:p14="http://schemas.microsoft.com/office/powerpoint/2010/main" val="848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665254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3109" y="3200400"/>
            <a:ext cx="2024743" cy="10737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4923" y="648629"/>
            <a:ext cx="6109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87004" y="3423791"/>
            <a:ext cx="2299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90057" y="363683"/>
            <a:ext cx="7484321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9194" y="648629"/>
            <a:ext cx="700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Muốn có kiến thức để viết văn nghị luận, chúng ta cần 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85346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hiểu, đọc, xem nhiều tài liệu.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73858" y="405245"/>
            <a:ext cx="9996222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4634" y="3200400"/>
            <a:ext cx="690787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967174" y="2152636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648" y="690191"/>
            <a:ext cx="9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4. Muốn tăng sự thuyết phục cho người nghe, người đọc khi làm văn nghị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2697" y="3200400"/>
            <a:ext cx="664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lý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dẫn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thực,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4743" y="363683"/>
            <a:ext cx="877824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4388" y="2904026"/>
            <a:ext cx="6308860" cy="17622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560" y="937795"/>
            <a:ext cx="847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5. Phải làm gì để viết văn nghị luận hay?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5456" y="3200400"/>
            <a:ext cx="667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6734" y="3036225"/>
            <a:ext cx="632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28801" y="363683"/>
            <a:ext cx="774557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12575" y="3200399"/>
            <a:ext cx="6400799" cy="2339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8499" y="466549"/>
            <a:ext cx="712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Yêu cầu đối với người viết bài nghị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1226" y="3277187"/>
            <a:ext cx="57580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 định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lý giải tại sao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668001" y="4976220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747848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43401" y="3002973"/>
            <a:ext cx="6737463" cy="27161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734291" y="1731818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645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7. Cần chú ý điều gì khi viết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1517" y="3023121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lập dàn ý trước khi viết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cục rõ ràng, đầy đủ 3 phần.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bày mạch lạc, khoa học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liên kết giữa các đoạn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lẽ, dẫn chứng thuyết phục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0668001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2878" y="1186804"/>
            <a:ext cx="8926284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sang”,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-li-e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6186" y="3316188"/>
            <a:ext cx="1942192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21131" y="363683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1577" y="640746"/>
            <a:ext cx="8699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8. Nếu đang viết bài văn bị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biết viết tiếp nội dung gì) thì phải làm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5107" y="3377624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lại dàn ý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lại bài viết</a:t>
            </a:r>
          </a:p>
          <a:p>
            <a:pPr algn="ctr"/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5" name="Round Same Side Corner Rectangle 42">
            <a:extLst>
              <a:ext uri="{FF2B5EF4-FFF2-40B4-BE49-F238E27FC236}">
                <a16:creationId xmlns:a16="http://schemas.microsoft.com/office/drawing/2014/main" id="{3566C3E4-092E-4F4C-A34A-9EC61A987179}"/>
              </a:ext>
            </a:extLst>
          </p:cNvPr>
          <p:cNvSpPr/>
          <p:nvPr/>
        </p:nvSpPr>
        <p:spPr>
          <a:xfrm rot="16200000" flipH="1">
            <a:off x="2434816" y="2220846"/>
            <a:ext cx="426429" cy="34278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734">
            <a:extLst>
              <a:ext uri="{FF2B5EF4-FFF2-40B4-BE49-F238E27FC236}">
                <a16:creationId xmlns:a16="http://schemas.microsoft.com/office/drawing/2014/main" id="{1D39D4C1-7C43-4984-BFB1-63EBC2E17F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02899" y="4066250"/>
            <a:ext cx="221183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BAE3F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E2DA23C7-FE2B-4C95-87B4-611EE7B2D816}"/>
              </a:ext>
            </a:extLst>
          </p:cNvPr>
          <p:cNvSpPr/>
          <p:nvPr/>
        </p:nvSpPr>
        <p:spPr>
          <a:xfrm>
            <a:off x="4361943" y="3714677"/>
            <a:ext cx="3427816" cy="426428"/>
          </a:xfrm>
          <a:prstGeom prst="rect">
            <a:avLst/>
          </a:prstGeom>
          <a:solidFill>
            <a:srgbClr val="F8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734">
            <a:extLst>
              <a:ext uri="{FF2B5EF4-FFF2-40B4-BE49-F238E27FC236}">
                <a16:creationId xmlns:a16="http://schemas.microsoft.com/office/drawing/2014/main" id="{D98688E8-24E1-4877-A455-F33BA166EB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247474" y="4071681"/>
            <a:ext cx="221182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36">
            <a:extLst>
              <a:ext uri="{FF2B5EF4-FFF2-40B4-BE49-F238E27FC236}">
                <a16:creationId xmlns:a16="http://schemas.microsoft.com/office/drawing/2014/main" id="{66507D9F-81F3-4289-A7B0-DBC1B9D17423}"/>
              </a:ext>
            </a:extLst>
          </p:cNvPr>
          <p:cNvSpPr/>
          <p:nvPr/>
        </p:nvSpPr>
        <p:spPr>
          <a:xfrm rot="5400000">
            <a:off x="9290455" y="2213985"/>
            <a:ext cx="426430" cy="34278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734">
            <a:extLst>
              <a:ext uri="{FF2B5EF4-FFF2-40B4-BE49-F238E27FC236}">
                <a16:creationId xmlns:a16="http://schemas.microsoft.com/office/drawing/2014/main" id="{8D9EF3C2-133D-4D1F-81DA-4E54C4A754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59335" y="3441766"/>
            <a:ext cx="221182" cy="3380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F8C8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936A7B92-469C-42E8-9E53-C0808545BB9E}"/>
              </a:ext>
            </a:extLst>
          </p:cNvPr>
          <p:cNvSpPr txBox="1">
            <a:spLocks/>
          </p:cNvSpPr>
          <p:nvPr/>
        </p:nvSpPr>
        <p:spPr>
          <a:xfrm>
            <a:off x="2539095" y="1944710"/>
            <a:ext cx="7050481" cy="1133341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0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chỉnh lại bài viết ở nhà</a:t>
            </a:r>
            <a:endParaRPr lang="zh-CN" altLang="en-US" sz="30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7E9AE8B0-4BDA-4E1A-B505-2049EC325814}"/>
              </a:ext>
            </a:extLst>
          </p:cNvPr>
          <p:cNvSpPr txBox="1">
            <a:spLocks/>
          </p:cNvSpPr>
          <p:nvPr/>
        </p:nvSpPr>
        <p:spPr>
          <a:xfrm>
            <a:off x="7728800" y="4744329"/>
            <a:ext cx="3784913" cy="845102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DF2DF636-0AC2-4002-A94F-65DE0CBE7E8F}"/>
              </a:ext>
            </a:extLst>
          </p:cNvPr>
          <p:cNvSpPr txBox="1">
            <a:spLocks/>
          </p:cNvSpPr>
          <p:nvPr/>
        </p:nvSpPr>
        <p:spPr>
          <a:xfrm>
            <a:off x="1169362" y="4725921"/>
            <a:ext cx="3299607" cy="1018056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quát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A4459-A746-48D2-A4C6-9D301E7415F1}"/>
              </a:ext>
            </a:extLst>
          </p:cNvPr>
          <p:cNvSpPr txBox="1"/>
          <p:nvPr/>
        </p:nvSpPr>
        <p:spPr>
          <a:xfrm>
            <a:off x="2915246" y="823001"/>
            <a:ext cx="7108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</a:t>
            </a:r>
          </a:p>
        </p:txBody>
      </p:sp>
    </p:spTree>
    <p:extLst>
      <p:ext uri="{BB962C8B-B14F-4D97-AF65-F5344CB8AC3E}">
        <p14:creationId xmlns:p14="http://schemas.microsoft.com/office/powerpoint/2010/main" val="607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73" grpId="0"/>
      <p:bldP spid="75" grpId="0"/>
      <p:bldP spid="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680DBB7-D220-4522-94BB-1CC06F52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18208"/>
            <a:ext cx="6729591" cy="39958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2305C62-B68C-4834-A7EA-229E94D20559}"/>
              </a:ext>
            </a:extLst>
          </p:cNvPr>
          <p:cNvSpPr txBox="1"/>
          <p:nvPr/>
        </p:nvSpPr>
        <p:spPr>
          <a:xfrm>
            <a:off x="3567882" y="1973793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FDE30D-D0A5-4494-A94D-D1275F8731AF}"/>
              </a:ext>
            </a:extLst>
          </p:cNvPr>
          <p:cNvSpPr txBox="1"/>
          <p:nvPr/>
        </p:nvSpPr>
        <p:spPr>
          <a:xfrm>
            <a:off x="5846291" y="3960878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7FB4D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rgbClr val="7FB4D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E7813A67-0FA3-4263-949E-5C5C2F8DA0D2}"/>
              </a:ext>
            </a:extLst>
          </p:cNvPr>
          <p:cNvSpPr txBox="1"/>
          <p:nvPr/>
        </p:nvSpPr>
        <p:spPr>
          <a:xfrm>
            <a:off x="3494811" y="2809065"/>
            <a:ext cx="5801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8800" b="1" dirty="0">
              <a:blipFill>
                <a:blip r:embed="rId5"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6940" y="1101436"/>
            <a:ext cx="8294893" cy="183126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kiểu văn bản thể hiện ý kiến,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xét, đánh giá về các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8608" y="3387810"/>
            <a:ext cx="2615454" cy="12926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8166" y="1317568"/>
            <a:ext cx="846160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ý kiến của người khác trùng với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nghĩ của em, em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245" y="3496908"/>
            <a:ext cx="2772548" cy="8002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 thành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182" y="1317567"/>
            <a:ext cx="847763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muốn bảo vệ một ý kiến, quan điểm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khác em cần làm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590" y="3225801"/>
            <a:ext cx="6074734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lý lẽ, dẫn chứng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chứng minh ý kiến đó là đúng,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8433" y="1350818"/>
            <a:ext cx="6461057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những việc làm sai trái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nên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5568185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không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4438" y="1350818"/>
            <a:ext cx="730904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làm một bài văn?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bước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453" y="3106189"/>
            <a:ext cx="4212622" cy="209287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bước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Trước khi viết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Viết bài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Chỉnh sửa bài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614" y="3590663"/>
            <a:ext cx="3285086" cy="2383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76" y="751706"/>
            <a:ext cx="4360103" cy="2383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5" y="3590663"/>
            <a:ext cx="3138445" cy="2442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313" y="751706"/>
            <a:ext cx="4776107" cy="2383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751" y="3590663"/>
            <a:ext cx="3507278" cy="24427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11469" y="141890"/>
            <a:ext cx="1056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TÊN THÓI XẤU CỦA CON NGƯỜI ĐƯỢC PHẢN ÁNH TRONG  MỖI BỨC TRANH</a:t>
            </a:r>
          </a:p>
        </p:txBody>
      </p:sp>
    </p:spTree>
    <p:extLst>
      <p:ext uri="{BB962C8B-B14F-4D97-AF65-F5344CB8AC3E}">
        <p14:creationId xmlns:p14="http://schemas.microsoft.com/office/powerpoint/2010/main" val="2641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ttps://www.facebook.com/ud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14.2. Dấu ngoặc kép</Template>
  <TotalTime>1013</TotalTime>
  <Words>1220</Words>
  <Application>Microsoft Office PowerPoint</Application>
  <PresentationFormat>Widescreen</PresentationFormat>
  <Paragraphs>161</Paragraphs>
  <Slides>32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Arial</vt:lpstr>
      <vt:lpstr>Calibri</vt:lpstr>
      <vt:lpstr>Times New Roman</vt:lpstr>
      <vt:lpstr>https://www.facebook.com/udppt</vt:lpstr>
      <vt:lpstr>1_Office Theme</vt:lpstr>
      <vt:lpstr>7_Office Theme</vt:lpstr>
      <vt:lpstr>6_Office Theme</vt:lpstr>
      <vt:lpstr>5_Office Theme</vt:lpstr>
      <vt:lpstr>4_Office Theme</vt:lpstr>
      <vt:lpstr>3_Office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https://www.facebook.com/udppt</dc:subject>
  <dc:creator>DELL</dc:creator>
  <cp:keywords>https:/www.facebook.com/udppt</cp:keywords>
  <dc:description>https://www.facebook.com/udppt</dc:description>
  <cp:lastModifiedBy>PC</cp:lastModifiedBy>
  <cp:revision>107</cp:revision>
  <dcterms:created xsi:type="dcterms:W3CDTF">2021-11-22T12:39:10Z</dcterms:created>
  <dcterms:modified xsi:type="dcterms:W3CDTF">2024-12-25T13:30:40Z</dcterms:modified>
  <cp:category>https://www.facebook.com/udppt</cp:category>
  <cp:contentStatus>https://www.facebook.com/udppt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0D7C5E8A-2376-4888-B1C9-07FFA00213F6</vt:lpwstr>
  </property>
  <property fmtid="{D5CDD505-2E9C-101B-9397-08002B2CF9AE}" pid="3" name="ArticulatePath">
    <vt:lpwstr>cute 4</vt:lpwstr>
  </property>
</Properties>
</file>