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850" r:id="rId2"/>
    <p:sldId id="827" r:id="rId3"/>
    <p:sldId id="828" r:id="rId4"/>
    <p:sldId id="829" r:id="rId5"/>
    <p:sldId id="830" r:id="rId6"/>
    <p:sldId id="831" r:id="rId7"/>
    <p:sldId id="832" r:id="rId8"/>
    <p:sldId id="851" r:id="rId9"/>
    <p:sldId id="838" r:id="rId10"/>
    <p:sldId id="839" r:id="rId11"/>
    <p:sldId id="840" r:id="rId12"/>
    <p:sldId id="841" r:id="rId13"/>
    <p:sldId id="842" r:id="rId14"/>
    <p:sldId id="843" r:id="rId15"/>
    <p:sldId id="845" r:id="rId16"/>
    <p:sldId id="846" r:id="rId17"/>
    <p:sldId id="847" r:id="rId18"/>
    <p:sldId id="848" r:id="rId19"/>
    <p:sldId id="84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104" autoAdjust="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B6FF4-849A-4AAB-914B-A68E2B48212C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943C8-4A0E-4020-981C-9EBBDB982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5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E2E09-86DE-47D5-A3D9-D1AF1CF319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78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533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1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9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5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3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9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3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8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4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109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2590685" y="1081454"/>
            <a:ext cx="7010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AN HẢI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MÔN: NGỮ VĂN 8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ĐÀO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3936" y="327341"/>
            <a:ext cx="5020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So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1902" y="1074005"/>
            <a:ext cx="2950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78374"/>
              </p:ext>
            </p:extLst>
          </p:nvPr>
        </p:nvGraphicFramePr>
        <p:xfrm>
          <a:off x="5883966" y="1820250"/>
          <a:ext cx="6122504" cy="3618105"/>
        </p:xfrm>
        <a:graphic>
          <a:graphicData uri="http://schemas.openxmlformats.org/drawingml/2006/table">
            <a:tbl>
              <a:tblPr/>
              <a:tblGrid>
                <a:gridCol w="3246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từ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Chuyển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sang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kể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Lại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phải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nữa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à?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Đâu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thế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Con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ranh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con,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kìa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Mày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đấy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hẳn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Mày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thôi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phỏng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72842"/>
              </p:ext>
            </p:extLst>
          </p:nvPr>
        </p:nvGraphicFramePr>
        <p:xfrm>
          <a:off x="5719355" y="983534"/>
          <a:ext cx="6154271" cy="4879339"/>
        </p:xfrm>
        <a:graphic>
          <a:graphicData uri="http://schemas.openxmlformats.org/drawingml/2006/table">
            <a:tbl>
              <a:tblPr/>
              <a:tblGrid>
                <a:gridCol w="3193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9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Các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từ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Chuyển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sang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kể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1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Lại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còn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à?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Điều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Đâu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nào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Bác nói thế là sai vì tôi thấy đau chân.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Con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ranh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con,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chưa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kìa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Con ranh con, mày không được cười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5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tao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đấy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hẳn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Ô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bực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thấy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thôi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phỏng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Nói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lì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lợm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vẫn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05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Chưa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thôi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phỏng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tức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vẫn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còn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đấy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731013" y="5903893"/>
            <a:ext cx="6277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2" grpId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3082" y="418903"/>
            <a:ext cx="826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7030A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806890"/>
              </p:ext>
            </p:extLst>
          </p:nvPr>
        </p:nvGraphicFramePr>
        <p:xfrm>
          <a:off x="415915" y="1207581"/>
          <a:ext cx="11570676" cy="3685677"/>
        </p:xfrm>
        <a:graphic>
          <a:graphicData uri="http://schemas.openxmlformats.org/drawingml/2006/table">
            <a:tbl>
              <a:tblPr/>
              <a:tblGrid>
                <a:gridCol w="453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2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kể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Chuyển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 sang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tu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từ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8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Tôi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làm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sớm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ấy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tôi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chú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xúm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chiếc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ngài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đấy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6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Hãy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thong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chú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mình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4825" y="1992670"/>
            <a:ext cx="68248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49270" y="4080466"/>
            <a:ext cx="6750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839" y="665895"/>
            <a:ext cx="10731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vi-V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CẶP ĐÔI)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3009" y="1784172"/>
            <a:ext cx="113254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49878" y="908920"/>
            <a:ext cx="10731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49878" y="1917250"/>
            <a:ext cx="101256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5249" y="5889161"/>
            <a:ext cx="9870141" cy="9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32965" y="553088"/>
            <a:ext cx="10731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hoăc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38989" y="3215812"/>
            <a:ext cx="1012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57591" y="2678426"/>
            <a:ext cx="3053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VD </a:t>
            </a:r>
            <a:r>
              <a:rPr lang="en-US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2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5249" y="5889161"/>
            <a:ext cx="9870141" cy="9688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46228" y="3787181"/>
            <a:ext cx="10125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1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"/>
            <a:ext cx="11277600" cy="10202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154" y="1336432"/>
            <a:ext cx="11379200" cy="870438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154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1016000" y="5827594"/>
            <a:ext cx="2844800" cy="762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3910210" y="5527343"/>
            <a:ext cx="5261085" cy="112594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3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4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27047" y="2224585"/>
            <a:ext cx="9942170" cy="1699147"/>
          </a:xfrm>
          <a:prstGeom prst="wedgeEllipseCallout">
            <a:avLst>
              <a:gd name="adj1" fmla="val -43759"/>
              <a:gd name="adj2" fmla="val 1724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11785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309218" y="247651"/>
            <a:ext cx="3352800" cy="9525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lowchart: Punched Tape 4"/>
          <p:cNvSpPr/>
          <p:nvPr/>
        </p:nvSpPr>
        <p:spPr>
          <a:xfrm>
            <a:off x="3672785" y="0"/>
            <a:ext cx="4267200" cy="1447800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1002473" y="4856922"/>
            <a:ext cx="10195614" cy="2001078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304800"/>
            <a:ext cx="1158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66312" y="231913"/>
            <a:ext cx="2336800" cy="762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82956" y="265043"/>
            <a:ext cx="4165600" cy="94090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4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99320" y="4717774"/>
            <a:ext cx="9256645" cy="19480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blue cartoon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106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5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845">
            <a:off x="10515124" y="-48031"/>
            <a:ext cx="1554480" cy="17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1860656" y="-2"/>
            <a:ext cx="8754336" cy="1058058"/>
          </a:xfrm>
          <a:prstGeom prst="rect">
            <a:avLst/>
          </a:prstGeom>
        </p:spPr>
        <p:txBody>
          <a:bodyPr wrap="none" lIns="117226" tIns="58613" rIns="117226" bIns="58613" fromWordArt="1">
            <a:prstTxWarp prst="textPlain">
              <a:avLst>
                <a:gd name="adj" fmla="val 50460"/>
              </a:avLst>
            </a:prstTxWarp>
          </a:bodyPr>
          <a:lstStyle/>
          <a:p>
            <a:r>
              <a:rPr lang="en-US" sz="51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51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dò</a:t>
            </a:r>
            <a:r>
              <a:rPr lang="en-US" sz="51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51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323187" y="5891830"/>
            <a:ext cx="1473751" cy="8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327317" y="4133784"/>
            <a:ext cx="1473751" cy="8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28217" y="1152254"/>
            <a:ext cx="101256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sung: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23250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blue cartoon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5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845">
            <a:off x="10515124" y="-48031"/>
            <a:ext cx="1554480" cy="17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323187" y="5891830"/>
            <a:ext cx="1473751" cy="8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327317" y="4133784"/>
            <a:ext cx="1473751" cy="8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10310" y="426720"/>
            <a:ext cx="9749118" cy="122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blue cartoon childr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89184" y="655848"/>
            <a:ext cx="10060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61892" y="1874297"/>
            <a:ext cx="98576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“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gái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tiên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tóc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mây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suối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Đôi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mắt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nhìn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chớp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đêm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đông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?”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blue cartoon childr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90345" y="1160619"/>
            <a:ext cx="827956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“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gái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tiên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tóc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mây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suối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Đôi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mắt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nhìn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hay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chớp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đêm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đông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?”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023" y="2976501"/>
            <a:ext cx="9641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2590800" y="1524000"/>
            <a:ext cx="1403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A7FDB-89E5-4007-A9A2-DEFDA2C4B2ED}"/>
              </a:ext>
            </a:extLst>
          </p:cNvPr>
          <p:cNvSpPr txBox="1"/>
          <p:nvPr/>
        </p:nvSpPr>
        <p:spPr>
          <a:xfrm>
            <a:off x="3994150" y="5334000"/>
            <a:ext cx="7217189" cy="95410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Trên đời chẳng có người tẻ nhạt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  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p-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Arial" panose="020B0604020202020204" pitchFamily="34" charset="0"/>
              </a:rPr>
              <a:t>ghe-nhi Ép-tu-sen-cô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Evgheni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Brush Script MT" panose="03060802040406070304" pitchFamily="66" charset="0"/>
                <a:cs typeface="Arial" panose="020B0604020202020204" pitchFamily="34" charset="0"/>
              </a:rPr>
              <a:t> Evtushenko)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AC294-0CDD-4C44-B9D9-07ED23D46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339" name="Picture 4"/>
          <p:cNvPicPr>
            <a:picLocks noChangeAspect="1"/>
          </p:cNvPicPr>
          <p:nvPr/>
        </p:nvPicPr>
        <p:blipFill>
          <a:blip r:embed="rId4"/>
          <a:srcRect r="52890" b="57091"/>
          <a:stretch>
            <a:fillRect/>
          </a:stretch>
        </p:blipFill>
        <p:spPr bwMode="auto">
          <a:xfrm>
            <a:off x="289259" y="238539"/>
            <a:ext cx="26527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659423" y="1924810"/>
            <a:ext cx="11104685" cy="2821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Thực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hành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Tiếng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iệt</a:t>
            </a:r>
            <a:endParaRPr kumimoji="0" lang="en-US" sz="3600" b="1" i="0" u="none" strike="noStrike" kern="10" cap="none" spc="0" normalizeH="0" noProof="0" dirty="0" smtClean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Câu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hỏi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tu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noProof="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từ</a:t>
            </a:r>
            <a:r>
              <a:rPr kumimoji="0" lang="en-US" sz="3600" b="1" i="0" u="none" strike="noStrike" kern="10" cap="none" spc="0" normalizeH="0" noProof="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2410" y="447406"/>
            <a:ext cx="201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6222" y="3687920"/>
            <a:ext cx="5378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VD1.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à ?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VD2.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rừng-Thế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VD3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Tổ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996296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62687" y="665728"/>
            <a:ext cx="6333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câu hỏi tu từ và n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tu 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547165"/>
              </p:ext>
            </p:extLst>
          </p:nvPr>
        </p:nvGraphicFramePr>
        <p:xfrm>
          <a:off x="6093069" y="2690192"/>
          <a:ext cx="5715203" cy="2701713"/>
        </p:xfrm>
        <a:graphic>
          <a:graphicData uri="http://schemas.openxmlformats.org/drawingml/2006/table">
            <a:tbl>
              <a:tblPr/>
              <a:tblGrid>
                <a:gridCol w="941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72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dụ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thông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khác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8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80610" y="2050723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8409" y="219780"/>
            <a:ext cx="5266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 HÌNH THÀNH KIẾN THỨC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291" y="758228"/>
            <a:ext cx="52743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Câu hỏi tu từ: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câu hỏi không dùng để hỏi mà để khẳng định, phủ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định, bộc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lộ cảm xúc,...Khác với câu hỏi thông thường, câu hỏi tu từ được sử dụng nhằm đạt một số hiệu quả giao tiếp như tăng sắc thái biểu cảm, biểu đạt ý nghĩa một cách tế nhị, uyển chuyển.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291" y="3349347"/>
            <a:ext cx="4383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2. Nhận biết câu hỏi tu từ: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607" y="363885"/>
            <a:ext cx="54590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VD1.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à 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VD2.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rừng-Thế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VD3.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Tổ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809851" y="4091609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356960"/>
              </p:ext>
            </p:extLst>
          </p:nvPr>
        </p:nvGraphicFramePr>
        <p:xfrm>
          <a:off x="5720784" y="620580"/>
          <a:ext cx="6354974" cy="5580586"/>
        </p:xfrm>
        <a:graphic>
          <a:graphicData uri="http://schemas.openxmlformats.org/drawingml/2006/table">
            <a:tbl>
              <a:tblPr/>
              <a:tblGrid>
                <a:gridCol w="1348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0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20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dụ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thường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đích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khác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trả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lời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7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9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8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VD3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90145" y="3710325"/>
            <a:ext cx="4844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VD1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VD2,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VD3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1752" y="3105289"/>
            <a:ext cx="1226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vi-VN" sz="2400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Calibri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A</a:t>
            </a:r>
            <a:endParaRPr lang="en-US" sz="24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86663" y="2925495"/>
            <a:ext cx="3486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B</a:t>
            </a:r>
            <a:r>
              <a:rPr lang="vi-VN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Dùng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vi-VN" sz="2400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chối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/>
                <a:ea typeface="Calibri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phủ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định</a:t>
            </a:r>
            <a:endParaRPr lang="en-US" sz="240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vi-VN" sz="2400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bận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nấu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cơm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97541" y="4585159"/>
            <a:ext cx="332494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Bộc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lộ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xúc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nuối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tiếc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8370" y="5051640"/>
            <a:ext cx="379656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Khẳng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vẻ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đẹp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Tổ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quốc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bộc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lộ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xúc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hào</a:t>
            </a:r>
            <a:endParaRPr lang="en-US" sz="24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654" y="1338469"/>
            <a:ext cx="10295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562" y="435914"/>
            <a:ext cx="2105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901" y="498131"/>
            <a:ext cx="3138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LUYỆN TẬP: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551534" y="3597148"/>
            <a:ext cx="551953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8974" y="1142949"/>
            <a:ext cx="633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342" y="2368970"/>
            <a:ext cx="51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3464" y="1142948"/>
            <a:ext cx="5020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sang”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7030A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08314"/>
              </p:ext>
            </p:extLst>
          </p:nvPr>
        </p:nvGraphicFramePr>
        <p:xfrm>
          <a:off x="5313875" y="237832"/>
          <a:ext cx="6672716" cy="6530509"/>
        </p:xfrm>
        <a:graphic>
          <a:graphicData uri="http://schemas.openxmlformats.org/drawingml/2006/table">
            <a:tbl>
              <a:tblPr/>
              <a:tblGrid>
                <a:gridCol w="306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0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từ</a:t>
                      </a:r>
                      <a:r>
                        <a:rPr lang="vi-VN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Giải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thích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8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8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91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65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3799" marR="63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468686" y="883530"/>
            <a:ext cx="2990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Lại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đó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nữa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à?</a:t>
            </a:r>
            <a:endParaRPr lang="en-US" sz="24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5240" y="2734156"/>
            <a:ext cx="2651688" cy="455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Đâu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?</a:t>
            </a:r>
            <a:endParaRPr lang="en-US" sz="24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8685" y="3891479"/>
            <a:ext cx="2990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ranh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con,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kìa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?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Mày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tao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đấy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hẳn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?</a:t>
            </a:r>
            <a:endParaRPr lang="en-US" sz="24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6151" y="5002832"/>
            <a:ext cx="277920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Mày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thôi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phỏng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?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-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Chưa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thôi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phỏng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?</a:t>
            </a:r>
            <a:endParaRPr lang="en-US" sz="24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54786" y="755518"/>
            <a:ext cx="343180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vi-VN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C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âu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bộc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ngạc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nhiên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,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trách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cứ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viêc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phó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may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may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ngược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8715" y="2658464"/>
            <a:ext cx="360707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05000"/>
              </a:lnSpc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Khẳng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dịnh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đôi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giày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vi-VN" sz="24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05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Ông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Giuốc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Đanh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đau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châ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68337" y="3769274"/>
            <a:ext cx="3336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Bày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tỏ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giận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Ni-Con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Giuốc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Đanh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19166" y="5063823"/>
            <a:ext cx="362076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Bộc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giận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vi-VN" sz="24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285750" indent="-285750" algn="just">
              <a:lnSpc>
                <a:spcPct val="105000"/>
              </a:lnSpc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Ni-con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nữa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" grpId="0"/>
      <p:bldP spid="3" grpId="0"/>
      <p:bldP spid="6" grpId="0"/>
      <p:bldP spid="7" grpId="0"/>
      <p:bldP spid="15" grpId="0"/>
      <p:bldP spid="16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</TotalTime>
  <Words>1620</Words>
  <Application>Microsoft Office PowerPoint</Application>
  <PresentationFormat>Widescreen</PresentationFormat>
  <Paragraphs>147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Brush Script 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CỦNG CỐ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276</cp:revision>
  <dcterms:created xsi:type="dcterms:W3CDTF">2021-08-07T03:37:32Z</dcterms:created>
  <dcterms:modified xsi:type="dcterms:W3CDTF">2023-12-05T13:47:00Z</dcterms:modified>
</cp:coreProperties>
</file>