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Lst>
  <p:notesMasterIdLst>
    <p:notesMasterId r:id="rId24"/>
  </p:notesMasterIdLst>
  <p:sldIdLst>
    <p:sldId id="274" r:id="rId2"/>
    <p:sldId id="271" r:id="rId3"/>
    <p:sldId id="258" r:id="rId4"/>
    <p:sldId id="273" r:id="rId5"/>
    <p:sldId id="272" r:id="rId6"/>
    <p:sldId id="275" r:id="rId7"/>
    <p:sldId id="261" r:id="rId8"/>
    <p:sldId id="277" r:id="rId9"/>
    <p:sldId id="278" r:id="rId10"/>
    <p:sldId id="263" r:id="rId11"/>
    <p:sldId id="264" r:id="rId12"/>
    <p:sldId id="279" r:id="rId13"/>
    <p:sldId id="280" r:id="rId14"/>
    <p:sldId id="281" r:id="rId15"/>
    <p:sldId id="266" r:id="rId16"/>
    <p:sldId id="267" r:id="rId17"/>
    <p:sldId id="283" r:id="rId18"/>
    <p:sldId id="287" r:id="rId19"/>
    <p:sldId id="288" r:id="rId20"/>
    <p:sldId id="289" r:id="rId21"/>
    <p:sldId id="268"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4376" autoAdjust="0"/>
  </p:normalViewPr>
  <p:slideViewPr>
    <p:cSldViewPr snapToGrid="0">
      <p:cViewPr varScale="1">
        <p:scale>
          <a:sx n="61" d="100"/>
          <a:sy n="61" d="100"/>
        </p:scale>
        <p:origin x="89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9A4AF-7E13-451E-AC63-8FD112237D38}"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919C4-C374-4C67-BDB4-D5809D664900}" type="slidenum">
              <a:rPr lang="en-US" smtClean="0"/>
              <a:t>‹#›</a:t>
            </a:fld>
            <a:endParaRPr lang="en-US"/>
          </a:p>
        </p:txBody>
      </p:sp>
    </p:spTree>
    <p:extLst>
      <p:ext uri="{BB962C8B-B14F-4D97-AF65-F5344CB8AC3E}">
        <p14:creationId xmlns:p14="http://schemas.microsoft.com/office/powerpoint/2010/main" val="257461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919C4-C374-4C67-BDB4-D5809D664900}" type="slidenum">
              <a:rPr lang="en-US" smtClean="0"/>
              <a:t>1</a:t>
            </a:fld>
            <a:endParaRPr lang="en-US"/>
          </a:p>
        </p:txBody>
      </p:sp>
    </p:spTree>
    <p:extLst>
      <p:ext uri="{BB962C8B-B14F-4D97-AF65-F5344CB8AC3E}">
        <p14:creationId xmlns:p14="http://schemas.microsoft.com/office/powerpoint/2010/main" val="124236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919C4-C374-4C67-BDB4-D5809D664900}" type="slidenum">
              <a:rPr lang="en-US" smtClean="0"/>
              <a:t>9</a:t>
            </a:fld>
            <a:endParaRPr lang="en-US"/>
          </a:p>
        </p:txBody>
      </p:sp>
    </p:spTree>
    <p:extLst>
      <p:ext uri="{BB962C8B-B14F-4D97-AF65-F5344CB8AC3E}">
        <p14:creationId xmlns:p14="http://schemas.microsoft.com/office/powerpoint/2010/main" val="2025291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29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2A279-0833-481D-8C56-F67FD0AC6C50}"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5928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587DA83-5663-4C9C-B9AA-0B40A3DAFF81}"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700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924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486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3054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022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12/5/2024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3605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7595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1573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37267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12/5/2024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2932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06048367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p:spPr>
      </p:pic>
      <p:sp>
        <p:nvSpPr>
          <p:cNvPr id="5" name="Rectangle 4"/>
          <p:cNvSpPr/>
          <p:nvPr/>
        </p:nvSpPr>
        <p:spPr>
          <a:xfrm>
            <a:off x="1665963" y="1508765"/>
            <a:ext cx="8668010" cy="3380990"/>
          </a:xfrm>
          <a:prstGeom prst="rect">
            <a:avLst/>
          </a:prstGeom>
        </p:spPr>
        <p:txBody>
          <a:bodyPr wrap="square">
            <a:spAutoFit/>
          </a:bodyPr>
          <a:lstStyle/>
          <a:p>
            <a:pPr algn="ctr">
              <a:lnSpc>
                <a:spcPct val="107000"/>
              </a:lnSpc>
              <a:spcAft>
                <a:spcPts val="800"/>
              </a:spcAft>
            </a:pPr>
            <a:r>
              <a:rPr lang="en-US" sz="4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PHÒNG GIÁO DỤC LÝ SƠN</a:t>
            </a:r>
          </a:p>
          <a:p>
            <a:pPr algn="ctr">
              <a:lnSpc>
                <a:spcPct val="107000"/>
              </a:lnSpc>
              <a:spcAft>
                <a:spcPts val="800"/>
              </a:spcAft>
            </a:pPr>
            <a:r>
              <a:rPr lang="en-US" sz="4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 </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THCS AN HẢI</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4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MÔN: NGỮ VĂN 9</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GV: NGUYỄN THỊ ĐÀO</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668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F0937A-25AA-3C59-91C6-6489A97A8CEB}"/>
              </a:ext>
            </a:extLst>
          </p:cNvPr>
          <p:cNvSpPr txBox="1">
            <a:spLocks/>
          </p:cNvSpPr>
          <p:nvPr/>
        </p:nvSpPr>
        <p:spPr>
          <a:xfrm>
            <a:off x="626300" y="728747"/>
            <a:ext cx="10597021" cy="5274128"/>
          </a:xfrm>
          <a:prstGeom prst="rect">
            <a:avLst/>
          </a:prstGeom>
        </p:spPr>
        <p:txBody>
          <a:bodyPr>
            <a:no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10000"/>
              </a:lnSpc>
              <a:spcBef>
                <a:spcPts val="0"/>
              </a:spcBef>
              <a:spcAft>
                <a:spcPts val="0"/>
              </a:spcAft>
            </a:pPr>
            <a:r>
              <a:rPr lang="vi-VN" sz="2800" b="1" dirty="0" smtClean="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Những điều học hỏi được từ bài viết tham khảo như: </a:t>
            </a:r>
            <a:endParaRPr lang="en-US" sz="2800" b="1" dirty="0">
              <a:solidFill>
                <a:srgbClr val="FF0000"/>
              </a:solidFill>
              <a:latin typeface="Times New Roman" panose="02020603050405020304" pitchFamily="18" charset="0"/>
              <a:cs typeface="Times New Roman" panose="02020603050405020304" pitchFamily="18" charset="0"/>
            </a:endParaRPr>
          </a:p>
          <a:p>
            <a:pPr algn="just">
              <a:lnSpc>
                <a:spcPct val="110000"/>
              </a:lnSpc>
              <a:spcBef>
                <a:spcPts val="0"/>
              </a:spcBef>
              <a:spcAft>
                <a:spcPts val="0"/>
              </a:spcAft>
            </a:pPr>
            <a:r>
              <a:rPr lang="vi-VN" sz="2800" dirty="0">
                <a:solidFill>
                  <a:srgbClr val="0070C0"/>
                </a:solidFill>
                <a:latin typeface="Times New Roman" panose="02020603050405020304" pitchFamily="18" charset="0"/>
                <a:cs typeface="Times New Roman" panose="02020603050405020304" pitchFamily="18" charset="0"/>
              </a:rPr>
              <a:t>+ Cần giới thiệu được tác giả, tác phẩm và nêu nhận xét khái quát về tác phẩm. </a:t>
            </a:r>
            <a:endParaRPr lang="en-US" sz="2800" dirty="0">
              <a:solidFill>
                <a:srgbClr val="0070C0"/>
              </a:solidFill>
              <a:latin typeface="Times New Roman" panose="02020603050405020304" pitchFamily="18" charset="0"/>
              <a:cs typeface="Times New Roman" panose="02020603050405020304" pitchFamily="18" charset="0"/>
            </a:endParaRPr>
          </a:p>
          <a:p>
            <a:pPr algn="just">
              <a:lnSpc>
                <a:spcPct val="110000"/>
              </a:lnSpc>
              <a:spcBef>
                <a:spcPts val="0"/>
              </a:spcBef>
              <a:spcAft>
                <a:spcPts val="0"/>
              </a:spcAft>
            </a:pPr>
            <a:r>
              <a:rPr lang="vi-VN" sz="2800" dirty="0">
                <a:solidFill>
                  <a:srgbClr val="0070C0"/>
                </a:solidFill>
                <a:latin typeface="Times New Roman" panose="02020603050405020304" pitchFamily="18" charset="0"/>
                <a:cs typeface="Times New Roman" panose="02020603050405020304" pitchFamily="18" charset="0"/>
              </a:rPr>
              <a:t>+ Cần nêu rõ được nội dung chủ đề tác phẩm. </a:t>
            </a:r>
            <a:endParaRPr lang="en-US" sz="2800" dirty="0">
              <a:solidFill>
                <a:srgbClr val="0070C0"/>
              </a:solidFill>
              <a:latin typeface="Times New Roman" panose="02020603050405020304" pitchFamily="18" charset="0"/>
              <a:cs typeface="Times New Roman" panose="02020603050405020304" pitchFamily="18" charset="0"/>
            </a:endParaRPr>
          </a:p>
          <a:p>
            <a:pPr algn="just">
              <a:lnSpc>
                <a:spcPct val="110000"/>
              </a:lnSpc>
              <a:spcBef>
                <a:spcPts val="0"/>
              </a:spcBef>
              <a:spcAft>
                <a:spcPts val="0"/>
              </a:spcAft>
            </a:pPr>
            <a:r>
              <a:rPr lang="vi-VN" sz="2800" dirty="0">
                <a:solidFill>
                  <a:srgbClr val="0070C0"/>
                </a:solidFill>
                <a:latin typeface="Times New Roman" panose="02020603050405020304" pitchFamily="18" charset="0"/>
                <a:cs typeface="Times New Roman" panose="02020603050405020304" pitchFamily="18" charset="0"/>
              </a:rPr>
              <a:t>+ Cần phân tích được đặc sắc nghệ thuật của tác phẩm. </a:t>
            </a:r>
            <a:endParaRPr lang="en-US" sz="2800" dirty="0">
              <a:solidFill>
                <a:srgbClr val="0070C0"/>
              </a:solidFill>
              <a:latin typeface="Times New Roman" panose="02020603050405020304" pitchFamily="18" charset="0"/>
              <a:cs typeface="Times New Roman" panose="02020603050405020304" pitchFamily="18" charset="0"/>
            </a:endParaRPr>
          </a:p>
          <a:p>
            <a:pPr algn="just">
              <a:lnSpc>
                <a:spcPct val="110000"/>
              </a:lnSpc>
              <a:spcBef>
                <a:spcPts val="0"/>
              </a:spcBef>
              <a:spcAft>
                <a:spcPts val="0"/>
              </a:spcAft>
            </a:pPr>
            <a:r>
              <a:rPr lang="vi-VN" sz="2800" dirty="0">
                <a:solidFill>
                  <a:srgbClr val="0070C0"/>
                </a:solidFill>
                <a:latin typeface="Times New Roman" panose="02020603050405020304" pitchFamily="18" charset="0"/>
                <a:cs typeface="Times New Roman" panose="02020603050405020304" pitchFamily="18" charset="0"/>
              </a:rPr>
              <a:t>+ Cần triển khai được hệ thống luận điểm chặt chẽ, lí lẽ và bằng chứng xác đáng.</a:t>
            </a:r>
            <a:endParaRPr lang="en-US" sz="2800" dirty="0">
              <a:solidFill>
                <a:srgbClr val="0070C0"/>
              </a:solidFill>
              <a:latin typeface="Times New Roman" panose="02020603050405020304" pitchFamily="18" charset="0"/>
              <a:cs typeface="Times New Roman" panose="02020603050405020304" pitchFamily="18" charset="0"/>
            </a:endParaRPr>
          </a:p>
          <a:p>
            <a:pPr algn="just">
              <a:lnSpc>
                <a:spcPct val="110000"/>
              </a:lnSpc>
              <a:spcBef>
                <a:spcPts val="0"/>
              </a:spcBef>
              <a:spcAft>
                <a:spcPts val="0"/>
              </a:spcAft>
            </a:pPr>
            <a:r>
              <a:rPr lang="vi-VN" sz="2800" dirty="0">
                <a:solidFill>
                  <a:srgbClr val="0070C0"/>
                </a:solidFill>
                <a:latin typeface="Times New Roman" panose="02020603050405020304" pitchFamily="18" charset="0"/>
                <a:cs typeface="Times New Roman" panose="02020603050405020304" pitchFamily="18" charset="0"/>
              </a:rPr>
              <a:t>+ Cần khẳng định được giá trị của tác phẩm,... </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113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EAC9-2631-6EE0-B517-4611B2196D18}"/>
              </a:ext>
            </a:extLst>
          </p:cNvPr>
          <p:cNvSpPr txBox="1">
            <a:spLocks/>
          </p:cNvSpPr>
          <p:nvPr/>
        </p:nvSpPr>
        <p:spPr>
          <a:xfrm>
            <a:off x="261256" y="286604"/>
            <a:ext cx="8920322" cy="529825"/>
          </a:xfrm>
          <a:prstGeom prst="rect">
            <a:avLst/>
          </a:prstGeom>
        </p:spPr>
        <p:txBody>
          <a:bodyPr>
            <a:noAutofit/>
          </a:bodyPr>
          <a:lstStyle>
            <a:lvl1pPr algn="l" defTabSz="914400" rtl="0" eaLnBrk="1" latinLnBrk="0" hangingPunct="1">
              <a:lnSpc>
                <a:spcPct val="90000"/>
              </a:lnSpc>
              <a:spcBef>
                <a:spcPct val="0"/>
              </a:spcBef>
              <a:buNone/>
              <a:defRPr sz="4400" i="0" kern="1200" spc="-50" baseline="0">
                <a:solidFill>
                  <a:schemeClr val="tx1">
                    <a:lumMod val="75000"/>
                    <a:lumOff val="25000"/>
                  </a:schemeClr>
                </a:solidFill>
                <a:latin typeface="+mj-lt"/>
                <a:ea typeface="+mj-ea"/>
                <a:cs typeface="+mj-cs"/>
              </a:defRPr>
            </a:lvl1pPr>
          </a:lstStyle>
          <a:p>
            <a:r>
              <a:rPr lang="en-US" sz="3200" b="1" dirty="0">
                <a:solidFill>
                  <a:srgbClr val="FF0000"/>
                </a:solidFill>
                <a:latin typeface="Times New Roman" panose="02020603050405020304" pitchFamily="18" charset="0"/>
                <a:cs typeface="Times New Roman" panose="02020603050405020304" pitchFamily="18" charset="0"/>
              </a:rPr>
              <a:t>III. </a:t>
            </a:r>
            <a:r>
              <a:rPr lang="en-US" sz="3200" b="1" dirty="0" smtClean="0">
                <a:solidFill>
                  <a:srgbClr val="FF0000"/>
                </a:solidFill>
                <a:latin typeface="Times New Roman" panose="02020603050405020304" pitchFamily="18" charset="0"/>
                <a:cs typeface="Times New Roman" panose="02020603050405020304" pitchFamily="18" charset="0"/>
              </a:rPr>
              <a:t>THỰC HÀNH VIẾT THEO CÁC BƯỚC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E8A7F4F-7863-FDED-2325-B2C3A9BA2F62}"/>
              </a:ext>
            </a:extLst>
          </p:cNvPr>
          <p:cNvSpPr txBox="1">
            <a:spLocks/>
          </p:cNvSpPr>
          <p:nvPr/>
        </p:nvSpPr>
        <p:spPr>
          <a:xfrm>
            <a:off x="503582" y="3112367"/>
            <a:ext cx="11007837" cy="1688776"/>
          </a:xfrm>
          <a:prstGeom prst="rect">
            <a:avLst/>
          </a:prstGeom>
        </p:spPr>
        <p:txBody>
          <a:bodyPr>
            <a:no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10000"/>
              </a:lnSpc>
              <a:spcBef>
                <a:spcPts val="0"/>
              </a:spcBef>
              <a:spcAft>
                <a:spcPts val="0"/>
              </a:spcAft>
            </a:pPr>
            <a:r>
              <a:rPr lang="en-US" sz="2800" b="1" i="1" dirty="0" smtClean="0">
                <a:solidFill>
                  <a:srgbClr val="00B050"/>
                </a:solidFill>
                <a:latin typeface="Times New Roman" panose="02020603050405020304" pitchFamily="18" charset="0"/>
                <a:cs typeface="Times New Roman" panose="02020603050405020304" pitchFamily="18" charset="0"/>
              </a:rPr>
              <a:t>b. </a:t>
            </a:r>
            <a:r>
              <a:rPr lang="en-US" sz="2800" b="1" i="1" dirty="0" err="1">
                <a:solidFill>
                  <a:srgbClr val="00B050"/>
                </a:solidFill>
                <a:latin typeface="Times New Roman" panose="02020603050405020304" pitchFamily="18" charset="0"/>
                <a:cs typeface="Times New Roman" panose="02020603050405020304" pitchFamily="18" charset="0"/>
              </a:rPr>
              <a:t>Tìm</a:t>
            </a:r>
            <a:r>
              <a:rPr lang="en-US" sz="2800" b="1" i="1" dirty="0">
                <a:solidFill>
                  <a:srgbClr val="00B050"/>
                </a:solidFill>
                <a:latin typeface="Times New Roman" panose="02020603050405020304" pitchFamily="18" charset="0"/>
                <a:cs typeface="Times New Roman" panose="02020603050405020304" pitchFamily="18" charset="0"/>
              </a:rPr>
              <a:t> ý</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Bằng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hỏi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phiếu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a:t>
            </a:r>
            <a:endParaRPr lang="en-US" sz="2800" b="1" i="1" dirty="0">
              <a:solidFill>
                <a:schemeClr val="tx1"/>
              </a:solidFill>
              <a:latin typeface="Times New Roman" panose="02020603050405020304" pitchFamily="18" charset="0"/>
              <a:cs typeface="Times New Roman" panose="02020603050405020304" pitchFamily="18" charset="0"/>
            </a:endParaRPr>
          </a:p>
          <a:p>
            <a:pPr algn="just">
              <a:lnSpc>
                <a:spcPct val="110000"/>
              </a:lnSpc>
              <a:spcBef>
                <a:spcPts val="0"/>
              </a:spcBef>
              <a:spcAft>
                <a:spcPts val="0"/>
              </a:spcAft>
            </a:pPr>
            <a:endParaRPr lang="en-US" sz="3200" b="1" dirty="0">
              <a:solidFill>
                <a:schemeClr val="tx1"/>
              </a:solidFill>
            </a:endParaRPr>
          </a:p>
        </p:txBody>
      </p:sp>
      <p:sp>
        <p:nvSpPr>
          <p:cNvPr id="4" name="Rectangle 3"/>
          <p:cNvSpPr/>
          <p:nvPr/>
        </p:nvSpPr>
        <p:spPr>
          <a:xfrm>
            <a:off x="447260" y="974035"/>
            <a:ext cx="3995531" cy="566309"/>
          </a:xfrm>
          <a:prstGeom prst="rect">
            <a:avLst/>
          </a:prstGeom>
        </p:spPr>
        <p:txBody>
          <a:bodyPr wrap="square">
            <a:spAutoFit/>
          </a:bodyPr>
          <a:lstStyle/>
          <a:p>
            <a:pPr algn="just">
              <a:lnSpc>
                <a:spcPct val="110000"/>
              </a:lnSpc>
              <a:spcBef>
                <a:spcPts val="0"/>
              </a:spcBef>
              <a:spcAft>
                <a:spcPts val="0"/>
              </a:spcAft>
            </a:pPr>
            <a:r>
              <a:rPr lang="en-US" sz="2800" b="1" dirty="0" err="1" smtClean="0">
                <a:solidFill>
                  <a:srgbClr val="FF0000"/>
                </a:solidFill>
                <a:latin typeface="Times New Roman" panose="02020603050405020304" pitchFamily="18" charset="0"/>
                <a:cs typeface="Times New Roman" panose="02020603050405020304" pitchFamily="18" charset="0"/>
              </a:rPr>
              <a:t>Bước</a:t>
            </a:r>
            <a:r>
              <a:rPr lang="en-US" sz="2800" b="1" dirty="0" smtClean="0">
                <a:solidFill>
                  <a:srgbClr val="FF0000"/>
                </a:solidFill>
                <a:latin typeface="Times New Roman" panose="02020603050405020304" pitchFamily="18" charset="0"/>
                <a:cs typeface="Times New Roman" panose="02020603050405020304" pitchFamily="18" charset="0"/>
              </a:rPr>
              <a:t> 1:</a:t>
            </a:r>
            <a:r>
              <a:rPr lang="vi-VN" sz="2800" b="1" dirty="0" smtClean="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Trước khi viết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03582" y="1569225"/>
            <a:ext cx="10876721" cy="1514261"/>
          </a:xfrm>
          <a:prstGeom prst="rect">
            <a:avLst/>
          </a:prstGeom>
        </p:spPr>
        <p:txBody>
          <a:bodyPr wrap="square">
            <a:spAutoFit/>
          </a:bodyPr>
          <a:lstStyle/>
          <a:p>
            <a:pPr algn="just">
              <a:lnSpc>
                <a:spcPct val="110000"/>
              </a:lnSpc>
              <a:spcBef>
                <a:spcPts val="0"/>
              </a:spcBef>
              <a:spcAft>
                <a:spcPts val="0"/>
              </a:spcAft>
            </a:pPr>
            <a:r>
              <a:rPr lang="en-US" sz="2800" b="1" i="1" dirty="0" smtClean="0">
                <a:solidFill>
                  <a:srgbClr val="00B050"/>
                </a:solidFill>
                <a:latin typeface="Times New Roman" panose="02020603050405020304" pitchFamily="18" charset="0"/>
                <a:cs typeface="Times New Roman" panose="02020603050405020304" pitchFamily="18" charset="0"/>
              </a:rPr>
              <a:t>a.</a:t>
            </a:r>
            <a:r>
              <a:rPr lang="vi-VN" sz="2800" b="1" i="1" dirty="0" smtClean="0">
                <a:solidFill>
                  <a:srgbClr val="00B050"/>
                </a:solidFill>
                <a:latin typeface="Times New Roman" panose="02020603050405020304" pitchFamily="18" charset="0"/>
                <a:cs typeface="Times New Roman" panose="02020603050405020304" pitchFamily="18" charset="0"/>
              </a:rPr>
              <a:t> </a:t>
            </a:r>
            <a:r>
              <a:rPr lang="vi-VN" sz="2800" b="1" i="1" dirty="0">
                <a:solidFill>
                  <a:srgbClr val="00B050"/>
                </a:solidFill>
                <a:latin typeface="Times New Roman" panose="02020603050405020304" pitchFamily="18" charset="0"/>
                <a:cs typeface="Times New Roman" panose="02020603050405020304" pitchFamily="18" charset="0"/>
              </a:rPr>
              <a:t>Lựa chọn đề tài</a:t>
            </a:r>
            <a:r>
              <a:rPr lang="en-US" sz="2800" b="1" i="1" dirty="0">
                <a:solidFill>
                  <a:srgbClr val="00B050"/>
                </a:solidFill>
                <a:latin typeface="Times New Roman" panose="02020603050405020304" pitchFamily="18" charset="0"/>
                <a:cs typeface="Times New Roman" panose="02020603050405020304" pitchFamily="18" charset="0"/>
              </a:rPr>
              <a:t>:</a:t>
            </a:r>
            <a:r>
              <a:rPr lang="vi-VN" sz="2800" b="1" i="1" dirty="0">
                <a:solidFill>
                  <a:srgbClr val="00B050"/>
                </a:solidFill>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Lựa chọn tác phẩm để viết bài văn nghị luận, chẳng hạn: Chuyện người con gái Nam Xương</a:t>
            </a:r>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ngôi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xôi</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một đoạn trích trong Truyện Kiều,...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4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04762740"/>
              </p:ext>
            </p:extLst>
          </p:nvPr>
        </p:nvGraphicFramePr>
        <p:xfrm>
          <a:off x="488514" y="1751780"/>
          <a:ext cx="11398686" cy="5106220"/>
        </p:xfrm>
        <a:graphic>
          <a:graphicData uri="http://schemas.openxmlformats.org/drawingml/2006/table">
            <a:tbl>
              <a:tblPr firstRow="1" bandRow="1">
                <a:tableStyleId>{5C22544A-7EE6-4342-B048-85BDC9FD1C3A}</a:tableStyleId>
              </a:tblPr>
              <a:tblGrid>
                <a:gridCol w="5699343">
                  <a:extLst>
                    <a:ext uri="{9D8B030D-6E8A-4147-A177-3AD203B41FA5}">
                      <a16:colId xmlns:a16="http://schemas.microsoft.com/office/drawing/2014/main" val="2476102811"/>
                    </a:ext>
                  </a:extLst>
                </a:gridCol>
                <a:gridCol w="5699343">
                  <a:extLst>
                    <a:ext uri="{9D8B030D-6E8A-4147-A177-3AD203B41FA5}">
                      <a16:colId xmlns:a16="http://schemas.microsoft.com/office/drawing/2014/main" val="936022610"/>
                    </a:ext>
                  </a:extLst>
                </a:gridCol>
              </a:tblGrid>
              <a:tr h="1509580">
                <a:tc>
                  <a:txBody>
                    <a:bodyPr/>
                    <a:lstStyle/>
                    <a:p>
                      <a:r>
                        <a:rPr lang="en-US" sz="2800" dirty="0" smtClean="0">
                          <a:latin typeface="Times New Roman" panose="02020603050405020304" pitchFamily="18" charset="0"/>
                          <a:cs typeface="Times New Roman" panose="02020603050405020304" pitchFamily="18" charset="0"/>
                        </a:rPr>
                        <a:t>N</a:t>
                      </a:r>
                      <a:r>
                        <a:rPr lang="vi-VN" sz="2800" dirty="0" smtClean="0">
                          <a:latin typeface="Times New Roman" panose="02020603050405020304" pitchFamily="18" charset="0"/>
                          <a:cs typeface="Times New Roman" panose="02020603050405020304" pitchFamily="18" charset="0"/>
                        </a:rPr>
                        <a:t>ội dung </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đề</a:t>
                      </a:r>
                      <a:r>
                        <a:rPr lang="en-US" sz="2800" baseline="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của tác phẩm truyện</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hoặc đoạn trích</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là gì? Có thể</a:t>
                      </a:r>
                      <a:r>
                        <a:rPr lang="vi-VN" sz="2800" baseline="0" dirty="0" smtClean="0">
                          <a:latin typeface="Times New Roman" panose="02020603050405020304" pitchFamily="18" charset="0"/>
                          <a:cs typeface="Times New Roman" panose="02020603050405020304" pitchFamily="18" charset="0"/>
                        </a:rPr>
                        <a:t> phân tích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chủ</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đề</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ấy</a:t>
                      </a:r>
                      <a:r>
                        <a:rPr lang="en-US" sz="2800" baseline="0" dirty="0" smtClean="0">
                          <a:latin typeface="Times New Roman" panose="02020603050405020304" pitchFamily="18" charset="0"/>
                          <a:cs typeface="Times New Roman" panose="02020603050405020304" pitchFamily="18" charset="0"/>
                        </a:rPr>
                        <a:t> </a:t>
                      </a:r>
                      <a:r>
                        <a:rPr lang="vi-VN" sz="2800" baseline="0" dirty="0" smtClean="0">
                          <a:latin typeface="Times New Roman" panose="02020603050405020304" pitchFamily="18" charset="0"/>
                          <a:cs typeface="Times New Roman" panose="02020603050405020304" pitchFamily="18" charset="0"/>
                        </a:rPr>
                        <a:t> như thế nà</a:t>
                      </a:r>
                      <a:r>
                        <a:rPr lang="vi-VN" sz="2800" baseline="0" dirty="0" smtClean="0">
                          <a:latin typeface="+mj-lt"/>
                        </a:rPr>
                        <a:t>o</a:t>
                      </a:r>
                      <a:r>
                        <a:rPr lang="en-US" sz="2800" baseline="0" dirty="0" smtClean="0">
                          <a:latin typeface="+mj-lt"/>
                        </a:rPr>
                        <a:t>?</a:t>
                      </a:r>
                      <a:endParaRPr lang="en-US" sz="2800" dirty="0">
                        <a:latin typeface="+mj-lt"/>
                      </a:endParaRPr>
                    </a:p>
                  </a:txBody>
                  <a:tcPr/>
                </a:tc>
                <a:tc>
                  <a:txBody>
                    <a:bodyPr/>
                    <a:lstStyle/>
                    <a:p>
                      <a:endParaRPr lang="en-US"/>
                    </a:p>
                  </a:txBody>
                  <a:tcPr/>
                </a:tc>
                <a:extLst>
                  <a:ext uri="{0D108BD9-81ED-4DB2-BD59-A6C34878D82A}">
                    <a16:rowId xmlns:a16="http://schemas.microsoft.com/office/drawing/2014/main" val="24350957"/>
                  </a:ext>
                </a:extLst>
              </a:tr>
              <a:tr h="1509580">
                <a:tc>
                  <a:txBody>
                    <a:bodyPr/>
                    <a:lstStyle/>
                    <a:p>
                      <a:r>
                        <a:rPr lang="en-US" sz="2800" b="1" baseline="0" dirty="0" smtClean="0">
                          <a:latin typeface="+mn-lt"/>
                          <a:cs typeface="+mn-cs"/>
                        </a:rPr>
                        <a:t>T</a:t>
                      </a:r>
                      <a:r>
                        <a:rPr lang="vi-VN" sz="2800" b="1" baseline="0" dirty="0" smtClean="0">
                          <a:latin typeface="Times New Roman" panose="02020603050405020304" pitchFamily="18" charset="0"/>
                          <a:cs typeface="Times New Roman" panose="02020603050405020304" pitchFamily="18" charset="0"/>
                        </a:rPr>
                        <a:t>ác phẩm </a:t>
                      </a:r>
                      <a:r>
                        <a:rPr lang="en-US" sz="2800" b="1" baseline="0" dirty="0" err="1" smtClean="0">
                          <a:latin typeface="Times New Roman" panose="02020603050405020304" pitchFamily="18" charset="0"/>
                          <a:cs typeface="Times New Roman" panose="02020603050405020304" pitchFamily="18" charset="0"/>
                        </a:rPr>
                        <a:t>truyện</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hoặc</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đoạn</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trích</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có</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những</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nét</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đặc</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sắc</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nào</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về</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nghệ</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thuật</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Những</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nét</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đặc</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sắc</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đó</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đem</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đến</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hiệu</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quả</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thẩm</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mỹ</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như</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thế</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nào</a:t>
                      </a:r>
                      <a:r>
                        <a:rPr lang="en-US" sz="2800" b="1" baseline="0"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txBody>
                  <a:tcPr/>
                </a:tc>
                <a:tc>
                  <a:txBody>
                    <a:bodyPr/>
                    <a:lstStyle/>
                    <a:p>
                      <a:endParaRPr lang="en-US"/>
                    </a:p>
                  </a:txBody>
                  <a:tcPr/>
                </a:tc>
                <a:extLst>
                  <a:ext uri="{0D108BD9-81ED-4DB2-BD59-A6C34878D82A}">
                    <a16:rowId xmlns:a16="http://schemas.microsoft.com/office/drawing/2014/main" val="2958034052"/>
                  </a:ext>
                </a:extLst>
              </a:tr>
              <a:tr h="1509580">
                <a:tc>
                  <a:txBody>
                    <a:bodyPr/>
                    <a:lstStyle/>
                    <a:p>
                      <a:r>
                        <a:rPr lang="en-US" sz="2800" b="1" dirty="0" err="1" smtClean="0">
                          <a:latin typeface="Times New Roman" panose="02020603050405020304" pitchFamily="18" charset="0"/>
                          <a:cs typeface="Times New Roman" panose="02020603050405020304" pitchFamily="18" charset="0"/>
                        </a:rPr>
                        <a:t>Tác</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phẩm</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truyện</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hoặc</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đoạn</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trích</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có</a:t>
                      </a:r>
                      <a:r>
                        <a:rPr lang="en-US" sz="2800" b="1" baseline="0" dirty="0" smtClean="0">
                          <a:latin typeface="Times New Roman" panose="02020603050405020304" pitchFamily="18" charset="0"/>
                          <a:cs typeface="Times New Roman" panose="02020603050405020304" pitchFamily="18" charset="0"/>
                        </a:rPr>
                        <a:t> ý </a:t>
                      </a:r>
                      <a:r>
                        <a:rPr lang="en-US" sz="2800" b="1" baseline="0" dirty="0" err="1" smtClean="0">
                          <a:latin typeface="Times New Roman" panose="02020603050405020304" pitchFamily="18" charset="0"/>
                          <a:cs typeface="Times New Roman" panose="02020603050405020304" pitchFamily="18" charset="0"/>
                        </a:rPr>
                        <a:t>nghĩa</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như</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thế</a:t>
                      </a:r>
                      <a:r>
                        <a:rPr lang="en-US" sz="2800" b="1" baseline="0" dirty="0" smtClean="0">
                          <a:latin typeface="Times New Roman" panose="02020603050405020304" pitchFamily="18" charset="0"/>
                          <a:cs typeface="Times New Roman" panose="02020603050405020304" pitchFamily="18" charset="0"/>
                        </a:rPr>
                        <a:t> </a:t>
                      </a:r>
                      <a:r>
                        <a:rPr lang="en-US" sz="2800" b="1" baseline="0" dirty="0" err="1" smtClean="0">
                          <a:latin typeface="Times New Roman" panose="02020603050405020304" pitchFamily="18" charset="0"/>
                          <a:cs typeface="Times New Roman" panose="02020603050405020304" pitchFamily="18" charset="0"/>
                        </a:rPr>
                        <a:t>nào</a:t>
                      </a:r>
                      <a:r>
                        <a:rPr lang="en-US" sz="2800" b="1" baseline="0"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a:txBody>
                  <a:tcPr/>
                </a:tc>
                <a:tc>
                  <a:txBody>
                    <a:bodyPr/>
                    <a:lstStyle/>
                    <a:p>
                      <a:endParaRPr lang="en-US" dirty="0"/>
                    </a:p>
                  </a:txBody>
                  <a:tcPr/>
                </a:tc>
                <a:extLst>
                  <a:ext uri="{0D108BD9-81ED-4DB2-BD59-A6C34878D82A}">
                    <a16:rowId xmlns:a16="http://schemas.microsoft.com/office/drawing/2014/main" val="661477349"/>
                  </a:ext>
                </a:extLst>
              </a:tr>
            </a:tbl>
          </a:graphicData>
        </a:graphic>
      </p:graphicFrame>
      <p:sp>
        <p:nvSpPr>
          <p:cNvPr id="6" name="Rounded Rectangle 5"/>
          <p:cNvSpPr/>
          <p:nvPr/>
        </p:nvSpPr>
        <p:spPr>
          <a:xfrm>
            <a:off x="3194136" y="112734"/>
            <a:ext cx="5699343" cy="914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New Roman" panose="02020603050405020304" pitchFamily="18" charset="0"/>
                <a:cs typeface="Times New Roman" panose="02020603050405020304" pitchFamily="18" charset="0"/>
              </a:rPr>
              <a:t>PHIẾU HỌC TẬP SỐ 3</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66869" y="1204791"/>
            <a:ext cx="9385903" cy="523220"/>
          </a:xfrm>
          <a:prstGeom prst="rect">
            <a:avLst/>
          </a:prstGeom>
        </p:spPr>
        <p:txBody>
          <a:bodyPr wrap="none">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Tìm</a:t>
            </a:r>
            <a:r>
              <a:rPr lang="en-US" sz="2800" b="1" i="1" dirty="0">
                <a:solidFill>
                  <a:srgbClr val="FF0000"/>
                </a:solidFill>
                <a:latin typeface="Times New Roman" panose="02020603050405020304" pitchFamily="18" charset="0"/>
                <a:cs typeface="Times New Roman" panose="02020603050405020304" pitchFamily="18" charset="0"/>
              </a:rPr>
              <a:t> ý </a:t>
            </a:r>
            <a:r>
              <a:rPr lang="en-US" sz="2800" b="1" i="1" dirty="0" err="1">
                <a:solidFill>
                  <a:srgbClr val="FF0000"/>
                </a:solidFill>
                <a:latin typeface="Times New Roman" panose="02020603050405020304" pitchFamily="18" charset="0"/>
                <a:cs typeface="Times New Roman" panose="02020603050405020304" pitchFamily="18" charset="0"/>
              </a:rPr>
              <a:t>để</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viết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bài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phân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tích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một</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tác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phẩm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văn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vi-VN" sz="2800" b="1" i="1" dirty="0">
                <a:solidFill>
                  <a:srgbClr val="FF0000"/>
                </a:solidFill>
                <a:latin typeface="Times New Roman" panose="02020603050405020304" pitchFamily="18" charset="0"/>
                <a:cs typeface="Times New Roman" panose="02020603050405020304" pitchFamily="18" charset="0"/>
              </a:rPr>
              <a:t> </a:t>
            </a:r>
            <a:r>
              <a:rPr lang="en-US" sz="2800" b="1" i="1" dirty="0">
                <a:solidFill>
                  <a:srgbClr val="FF0000"/>
                </a:solidFill>
                <a:latin typeface="Times New Roman" panose="02020603050405020304" pitchFamily="18" charset="0"/>
                <a:cs typeface="Times New Roman" panose="02020603050405020304" pitchFamily="18" charset="0"/>
              </a:rPr>
              <a:t>(</a:t>
            </a:r>
            <a:r>
              <a:rPr lang="en-US" sz="2800" b="1" i="1" dirty="0" err="1">
                <a:solidFill>
                  <a:srgbClr val="FF0000"/>
                </a:solidFill>
                <a:latin typeface="Times New Roman" panose="02020603050405020304" pitchFamily="18" charset="0"/>
                <a:cs typeface="Times New Roman" panose="02020603050405020304" pitchFamily="18" charset="0"/>
              </a:rPr>
              <a:t>truyện</a:t>
            </a:r>
            <a:r>
              <a:rPr lang="en-US" sz="28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61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146" y="1817473"/>
            <a:ext cx="11417473" cy="4797724"/>
          </a:xfrm>
          <a:prstGeom prst="rect">
            <a:avLst/>
          </a:prstGeom>
        </p:spPr>
        <p:txBody>
          <a:bodyPr wrap="square">
            <a:spAutoFit/>
          </a:bodyPr>
          <a:lstStyle/>
          <a:p>
            <a:pPr>
              <a:lnSpc>
                <a:spcPct val="110000"/>
              </a:lnSpc>
              <a:spcAft>
                <a:spcPts val="0"/>
              </a:spcAft>
            </a:pPr>
            <a:r>
              <a:rPr lang="en-US" sz="2800" b="1" dirty="0" smtClean="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Mở</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bài</a:t>
            </a:r>
            <a:r>
              <a:rPr lang="en-US" sz="2800" b="1" dirty="0">
                <a:solidFill>
                  <a:srgbClr val="231F20"/>
                </a:solidFill>
                <a:latin typeface="Times New Roman" panose="02020603050405020304" pitchFamily="18" charset="0"/>
                <a:ea typeface="Times New Roman" panose="02020603050405020304" pitchFamily="18" charset="0"/>
              </a:rPr>
              <a:t>:</a:t>
            </a:r>
          </a:p>
          <a:p>
            <a:pPr lvl="0" algn="just">
              <a:lnSpc>
                <a:spcPct val="110000"/>
              </a:lnSpc>
              <a:spcAft>
                <a:spcPts val="0"/>
              </a:spcAft>
              <a:buClr>
                <a:srgbClr val="231F20"/>
              </a:buClr>
              <a:buSzPts val="1200"/>
              <a:tabLst>
                <a:tab pos="121920" algn="l"/>
              </a:tabLst>
            </a:pPr>
            <a:r>
              <a:rPr lang="en-US" sz="2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xa</a:t>
            </a:r>
            <a:r>
              <a:rPr lang="en-US" sz="2800" i="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xôi</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Lê</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Khuê</a:t>
            </a:r>
            <a:endPar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lnSpc>
                <a:spcPct val="110000"/>
              </a:lnSpc>
              <a:spcAft>
                <a:spcPts val="0"/>
              </a:spcAft>
              <a:buClr>
                <a:srgbClr val="231F20"/>
              </a:buClr>
              <a:buSzPts val="1200"/>
              <a:tabLst>
                <a:tab pos="152400" algn="l"/>
              </a:tabLst>
            </a:pPr>
            <a:r>
              <a:rPr lang="en-US" sz="2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hoạ</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gái</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niên</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tuyến</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đế</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Mỹ</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0000"/>
              </a:lnSpc>
              <a:spcAft>
                <a:spcPts val="0"/>
              </a:spcAft>
            </a:pP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Thân</a:t>
            </a:r>
            <a:r>
              <a:rPr lang="en-US" sz="2800" b="1" dirty="0">
                <a:solidFill>
                  <a:srgbClr val="231F20"/>
                </a:solidFill>
                <a:latin typeface="Times New Roman" panose="02020603050405020304" pitchFamily="18" charset="0"/>
                <a:ea typeface="Times New Roman" panose="02020603050405020304" pitchFamily="18" charset="0"/>
              </a:rPr>
              <a:t> </a:t>
            </a:r>
            <a:r>
              <a:rPr lang="en-US" sz="2800" b="1" dirty="0" err="1">
                <a:solidFill>
                  <a:srgbClr val="231F20"/>
                </a:solidFill>
                <a:latin typeface="Times New Roman" panose="02020603050405020304" pitchFamily="18" charset="0"/>
                <a:ea typeface="Times New Roman" panose="02020603050405020304" pitchFamily="18" charset="0"/>
              </a:rPr>
              <a:t>bài</a:t>
            </a:r>
            <a:r>
              <a:rPr lang="en-US" sz="2800" b="1" dirty="0">
                <a:solidFill>
                  <a:srgbClr val="231F20"/>
                </a:solidFill>
                <a:latin typeface="Times New Roman" panose="02020603050405020304" pitchFamily="18" charset="0"/>
                <a:ea typeface="Times New Roman" panose="02020603050405020304" pitchFamily="18" charset="0"/>
              </a:rPr>
              <a:t>:</a:t>
            </a:r>
          </a:p>
          <a:p>
            <a:pPr lvl="0" algn="just">
              <a:lnSpc>
                <a:spcPct val="110000"/>
              </a:lnSpc>
              <a:spcAft>
                <a:spcPts val="0"/>
              </a:spcAft>
              <a:buClr>
                <a:srgbClr val="231F20"/>
              </a:buClr>
              <a:buSzPts val="1200"/>
              <a:tabLst>
                <a:tab pos="118745" algn="l"/>
              </a:tabLst>
            </a:pPr>
            <a:r>
              <a:rPr lang="en-US" sz="2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0000"/>
              </a:lnSpc>
              <a:spcAft>
                <a:spcPts val="0"/>
              </a:spcAft>
            </a:pP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Cuộc</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sống</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gian</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khổ</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công</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việc</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nguy</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hiểm</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của</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ba</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cô</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gái</a:t>
            </a:r>
            <a:r>
              <a:rPr lang="en-US" sz="2800" dirty="0">
                <a:solidFill>
                  <a:srgbClr val="231F20"/>
                </a:solidFill>
                <a:latin typeface="Times New Roman" panose="02020603050405020304" pitchFamily="18" charset="0"/>
                <a:ea typeface="Times New Roman" panose="02020603050405020304" pitchFamily="18" charset="0"/>
              </a:rPr>
              <a:t> ở </a:t>
            </a:r>
            <a:r>
              <a:rPr lang="en-US" sz="2800" dirty="0" err="1">
                <a:solidFill>
                  <a:srgbClr val="231F20"/>
                </a:solidFill>
                <a:latin typeface="Times New Roman" panose="02020603050405020304" pitchFamily="18" charset="0"/>
                <a:ea typeface="Times New Roman" panose="02020603050405020304" pitchFamily="18" charset="0"/>
              </a:rPr>
              <a:t>trọng</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điểm</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trên</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tuyến</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đường</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bằng</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chứng</a:t>
            </a:r>
            <a:r>
              <a:rPr lang="en-US" sz="2800" dirty="0">
                <a:solidFill>
                  <a:srgbClr val="231F20"/>
                </a:solidFill>
                <a:latin typeface="Times New Roman" panose="02020603050405020304" pitchFamily="18" charset="0"/>
                <a:ea typeface="Times New Roman" panose="02020603050405020304" pitchFamily="18" charset="0"/>
              </a:rPr>
              <a:t>: ở </a:t>
            </a:r>
            <a:r>
              <a:rPr lang="en-US" sz="2800" dirty="0" err="1">
                <a:solidFill>
                  <a:srgbClr val="231F20"/>
                </a:solidFill>
                <a:latin typeface="Times New Roman" panose="02020603050405020304" pitchFamily="18" charset="0"/>
                <a:ea typeface="Times New Roman" panose="02020603050405020304" pitchFamily="18" charset="0"/>
              </a:rPr>
              <a:t>trong</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một</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cái</a:t>
            </a:r>
            <a:r>
              <a:rPr lang="en-US" sz="2800" dirty="0">
                <a:solidFill>
                  <a:srgbClr val="231F20"/>
                </a:solidFill>
                <a:latin typeface="Times New Roman" panose="02020603050405020304" pitchFamily="18" charset="0"/>
                <a:ea typeface="Times New Roman" panose="02020603050405020304" pitchFamily="18" charset="0"/>
              </a:rPr>
              <a:t> hang </a:t>
            </a:r>
            <a:r>
              <a:rPr lang="en-US" sz="2800" dirty="0" err="1">
                <a:solidFill>
                  <a:srgbClr val="231F20"/>
                </a:solidFill>
                <a:latin typeface="Times New Roman" panose="02020603050405020304" pitchFamily="18" charset="0"/>
                <a:ea typeface="Times New Roman" panose="02020603050405020304" pitchFamily="18" charset="0"/>
              </a:rPr>
              <a:t>dưới</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chân</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cao</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điểm</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quan</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sát</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địch</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ném</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bom</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đánh</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dấu</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bom</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chưa</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nổ</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phá</a:t>
            </a:r>
            <a:r>
              <a:rPr lang="en-US" sz="2800" dirty="0">
                <a:solidFill>
                  <a:srgbClr val="231F20"/>
                </a:solidFill>
                <a:latin typeface="Times New Roman" panose="02020603050405020304" pitchFamily="18" charset="0"/>
                <a:ea typeface="Times New Roman" panose="02020603050405020304" pitchFamily="18" charset="0"/>
              </a:rPr>
              <a:t> </a:t>
            </a:r>
            <a:r>
              <a:rPr lang="en-US" sz="2800" dirty="0" err="1">
                <a:solidFill>
                  <a:srgbClr val="231F20"/>
                </a:solidFill>
                <a:latin typeface="Times New Roman" panose="02020603050405020304" pitchFamily="18" charset="0"/>
                <a:ea typeface="Times New Roman" panose="02020603050405020304" pitchFamily="18" charset="0"/>
              </a:rPr>
              <a:t>bom</a:t>
            </a:r>
            <a:r>
              <a:rPr lang="en-US" sz="2800" dirty="0" smtClean="0">
                <a:solidFill>
                  <a:srgbClr val="231F20"/>
                </a:solidFill>
                <a:latin typeface="Times New Roman" panose="02020603050405020304" pitchFamily="18" charset="0"/>
                <a:ea typeface="Times New Roman" panose="02020603050405020304" pitchFamily="18" charset="0"/>
              </a:rPr>
              <a:t>,...).</a:t>
            </a:r>
            <a:endParaRPr lang="en-US" sz="2800" dirty="0">
              <a:solidFill>
                <a:srgbClr val="231F20"/>
              </a:solidFill>
              <a:latin typeface="Times New Roman" panose="02020603050405020304" pitchFamily="18" charset="0"/>
              <a:ea typeface="Times New Roman" panose="02020603050405020304" pitchFamily="18" charset="0"/>
            </a:endParaRPr>
          </a:p>
        </p:txBody>
      </p:sp>
      <p:sp>
        <p:nvSpPr>
          <p:cNvPr id="3" name="Rectangle 2"/>
          <p:cNvSpPr/>
          <p:nvPr/>
        </p:nvSpPr>
        <p:spPr>
          <a:xfrm>
            <a:off x="551146" y="126754"/>
            <a:ext cx="3582443" cy="564257"/>
          </a:xfrm>
          <a:prstGeom prst="rect">
            <a:avLst/>
          </a:prstGeom>
        </p:spPr>
        <p:txBody>
          <a:bodyPr wrap="square">
            <a:spAutoFit/>
          </a:bodyPr>
          <a:lstStyle/>
          <a:p>
            <a:pPr algn="just">
              <a:lnSpc>
                <a:spcPct val="120000"/>
              </a:lnSpc>
              <a:spcAft>
                <a:spcPts val="0"/>
              </a:spcAft>
              <a:tabLst>
                <a:tab pos="109855" algn="l"/>
              </a:tabLst>
            </a:pPr>
            <a:r>
              <a:rPr lang="en-US" sz="2800" b="1" i="1" dirty="0">
                <a:solidFill>
                  <a:srgbClr val="00B050"/>
                </a:solidFill>
                <a:latin typeface="Times New Roman" panose="02020603050405020304" pitchFamily="18" charset="0"/>
                <a:ea typeface="Times New Roman" panose="02020603050405020304" pitchFamily="18" charset="0"/>
              </a:rPr>
              <a:t>c. </a:t>
            </a:r>
            <a:r>
              <a:rPr lang="en-US" sz="2800" b="1" i="1" dirty="0" err="1">
                <a:solidFill>
                  <a:srgbClr val="00B050"/>
                </a:solidFill>
                <a:latin typeface="Times New Roman" panose="02020603050405020304" pitchFamily="18" charset="0"/>
                <a:ea typeface="Times New Roman" panose="02020603050405020304" pitchFamily="18" charset="0"/>
              </a:rPr>
              <a:t>Lập</a:t>
            </a:r>
            <a:r>
              <a:rPr lang="en-US" sz="2800" b="1" i="1" dirty="0">
                <a:solidFill>
                  <a:srgbClr val="00B050"/>
                </a:solidFill>
                <a:latin typeface="Times New Roman" panose="02020603050405020304" pitchFamily="18" charset="0"/>
                <a:ea typeface="Times New Roman" panose="02020603050405020304" pitchFamily="18" charset="0"/>
              </a:rPr>
              <a:t> </a:t>
            </a:r>
            <a:r>
              <a:rPr lang="en-US" sz="2800" b="1" i="1" dirty="0" err="1">
                <a:solidFill>
                  <a:srgbClr val="00B050"/>
                </a:solidFill>
                <a:latin typeface="Times New Roman" panose="02020603050405020304" pitchFamily="18" charset="0"/>
                <a:ea typeface="Times New Roman" panose="02020603050405020304" pitchFamily="18" charset="0"/>
              </a:rPr>
              <a:t>dàn</a:t>
            </a:r>
            <a:r>
              <a:rPr lang="en-US" sz="2800" b="1" i="1" dirty="0">
                <a:solidFill>
                  <a:srgbClr val="00B050"/>
                </a:solidFill>
                <a:latin typeface="Times New Roman" panose="02020603050405020304" pitchFamily="18" charset="0"/>
                <a:ea typeface="Times New Roman" panose="02020603050405020304" pitchFamily="18" charset="0"/>
              </a:rPr>
              <a:t> ý</a:t>
            </a:r>
            <a:endParaRPr lang="en-US" sz="2800" b="1" dirty="0">
              <a:solidFill>
                <a:srgbClr val="00B050"/>
              </a:solidFill>
              <a:latin typeface="Times New Roman" panose="02020603050405020304" pitchFamily="18" charset="0"/>
              <a:ea typeface="Times New Roman" panose="02020603050405020304" pitchFamily="18" charset="0"/>
            </a:endParaRPr>
          </a:p>
        </p:txBody>
      </p:sp>
      <p:sp>
        <p:nvSpPr>
          <p:cNvPr id="4" name="Rectangle 3"/>
          <p:cNvSpPr/>
          <p:nvPr/>
        </p:nvSpPr>
        <p:spPr>
          <a:xfrm>
            <a:off x="713985" y="691011"/>
            <a:ext cx="10634596" cy="1081322"/>
          </a:xfrm>
          <a:prstGeom prst="rect">
            <a:avLst/>
          </a:prstGeom>
        </p:spPr>
        <p:txBody>
          <a:bodyPr wrap="square">
            <a:spAutoFit/>
          </a:bodyPr>
          <a:lstStyle/>
          <a:p>
            <a:pPr algn="just">
              <a:lnSpc>
                <a:spcPct val="120000"/>
              </a:lnSpc>
              <a:spcAft>
                <a:spcPts val="0"/>
              </a:spcAft>
            </a:pPr>
            <a:r>
              <a:rPr lang="en-US" sz="2800" dirty="0" err="1">
                <a:solidFill>
                  <a:srgbClr val="FF0000"/>
                </a:solidFill>
                <a:latin typeface="Times New Roman" panose="02020603050405020304" pitchFamily="18" charset="0"/>
                <a:ea typeface="Times New Roman" panose="02020603050405020304" pitchFamily="18" charset="0"/>
              </a:rPr>
              <a:t>Ví</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dụ</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Lập</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dàn</a:t>
            </a:r>
            <a:r>
              <a:rPr lang="en-US" sz="2800" dirty="0">
                <a:solidFill>
                  <a:srgbClr val="FF0000"/>
                </a:solidFill>
                <a:latin typeface="Times New Roman" panose="02020603050405020304" pitchFamily="18" charset="0"/>
                <a:ea typeface="Times New Roman" panose="02020603050405020304" pitchFamily="18" charset="0"/>
              </a:rPr>
              <a:t> ý </a:t>
            </a:r>
            <a:r>
              <a:rPr lang="en-US" sz="2800" dirty="0" err="1">
                <a:solidFill>
                  <a:srgbClr val="FF0000"/>
                </a:solidFill>
                <a:latin typeface="Times New Roman" panose="02020603050405020304" pitchFamily="18" charset="0"/>
                <a:ea typeface="Times New Roman" panose="02020603050405020304" pitchFamily="18" charset="0"/>
              </a:rPr>
              <a:t>cho</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đề</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bài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phân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tích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truyện</a:t>
            </a:r>
            <a:r>
              <a:rPr lang="en-US" sz="2800"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Những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ngôi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sao</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xa</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xôi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của</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Lê</a:t>
            </a:r>
            <a:r>
              <a:rPr lang="en-US" sz="2800" dirty="0">
                <a:solidFill>
                  <a:srgbClr val="FF0000"/>
                </a:solidFill>
                <a:latin typeface="Times New Roman" panose="02020603050405020304" pitchFamily="18" charset="0"/>
                <a:ea typeface="Times New Roman" panose="02020603050405020304" pitchFamily="18" charset="0"/>
              </a:rPr>
              <a:t> Minh </a:t>
            </a:r>
            <a:r>
              <a:rPr lang="en-US" sz="2800" dirty="0" err="1">
                <a:solidFill>
                  <a:srgbClr val="FF0000"/>
                </a:solidFill>
                <a:latin typeface="Times New Roman" panose="02020603050405020304" pitchFamily="18" charset="0"/>
                <a:ea typeface="Times New Roman" panose="02020603050405020304" pitchFamily="18" charset="0"/>
              </a:rPr>
              <a:t>Khuê</a:t>
            </a:r>
            <a:r>
              <a:rPr lang="en-US" sz="2800"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5623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additive="base">
                                        <p:cTn id="3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 calcmode="lin" valueType="num">
                                      <p:cBhvr additive="base">
                                        <p:cTn id="3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144" y="302359"/>
            <a:ext cx="11160691" cy="6124754"/>
          </a:xfrm>
          <a:prstGeom prst="rect">
            <a:avLst/>
          </a:prstGeom>
        </p:spPr>
        <p:txBody>
          <a:bodyPr wrap="square">
            <a:spAutoFit/>
          </a:bodyPr>
          <a:lstStyle/>
          <a:p>
            <a:pPr marR="61595" algn="just">
              <a:spcAft>
                <a:spcPts val="0"/>
              </a:spcAft>
            </a:pPr>
            <a:r>
              <a:rPr lang="vi-VN" sz="2800" spc="-30" dirty="0">
                <a:solidFill>
                  <a:srgbClr val="231F20"/>
                </a:solidFill>
                <a:latin typeface="Times New Roman" panose="02020603050405020304" pitchFamily="18" charset="0"/>
                <a:ea typeface="Symbola"/>
                <a:cs typeface="Times New Roman" panose="02020603050405020304" pitchFamily="18" charset="0"/>
              </a:rPr>
              <a:t>+</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Nét</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riêng</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của</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ba</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cô</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gái</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(bằng </a:t>
            </a:r>
            <a:r>
              <a:rPr lang="vi-VN" sz="2800" spc="-10" dirty="0">
                <a:solidFill>
                  <a:srgbClr val="231F20"/>
                </a:solidFill>
                <a:latin typeface="Times New Roman" panose="02020603050405020304" pitchFamily="18" charset="0"/>
                <a:ea typeface="Symbola"/>
                <a:cs typeface="Times New Roman" panose="02020603050405020304" pitchFamily="18" charset="0"/>
              </a:rPr>
              <a:t>chứng</a:t>
            </a:r>
            <a:r>
              <a:rPr lang="vi-VN" sz="2800" spc="-10" dirty="0" smtClean="0">
                <a:solidFill>
                  <a:srgbClr val="231F20"/>
                </a:solidFill>
                <a:latin typeface="Times New Roman" panose="02020603050405020304" pitchFamily="18" charset="0"/>
                <a:ea typeface="Symbola"/>
                <a:cs typeface="Times New Roman" panose="02020603050405020304" pitchFamily="18" charset="0"/>
              </a:rPr>
              <a:t>).</a:t>
            </a:r>
            <a:endParaRPr lang="en-US" sz="2800" dirty="0" smtClean="0">
              <a:latin typeface="Times New Roman" panose="02020603050405020304" pitchFamily="18" charset="0"/>
              <a:ea typeface="Symbola"/>
              <a:cs typeface="Times New Roman" panose="02020603050405020304" pitchFamily="18" charset="0"/>
            </a:endParaRPr>
          </a:p>
          <a:p>
            <a:pPr marR="61595" algn="just">
              <a:spcAft>
                <a:spcPts val="0"/>
              </a:spcAft>
            </a:pPr>
            <a:r>
              <a:rPr lang="vi-VN" sz="2800" dirty="0" smtClean="0">
                <a:solidFill>
                  <a:srgbClr val="231F20"/>
                </a:solidFill>
                <a:latin typeface="Times New Roman" panose="02020603050405020304" pitchFamily="18" charset="0"/>
                <a:ea typeface="Symbola"/>
                <a:cs typeface="Times New Roman" panose="02020603050405020304" pitchFamily="18" charset="0"/>
              </a:rPr>
              <a:t>+</a:t>
            </a:r>
            <a:r>
              <a:rPr lang="vi-VN" sz="2800" spc="-70" dirty="0" smtClean="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Vẻ</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đẹp</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phẩm</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chất,</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tâm</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hồn của ba cô gái: </a:t>
            </a:r>
            <a:r>
              <a:rPr lang="vi-VN" sz="2800" dirty="0" smtClean="0">
                <a:solidFill>
                  <a:srgbClr val="231F20"/>
                </a:solidFill>
                <a:latin typeface="Times New Roman" panose="02020603050405020304" pitchFamily="18" charset="0"/>
                <a:ea typeface="Symbola"/>
                <a:cs typeface="Times New Roman" panose="02020603050405020304" pitchFamily="18" charset="0"/>
              </a:rPr>
              <a:t>g</a:t>
            </a:r>
            <a:r>
              <a:rPr lang="en-US" sz="2800" dirty="0" smtClean="0">
                <a:solidFill>
                  <a:srgbClr val="231F20"/>
                </a:solidFill>
                <a:latin typeface="Times New Roman" panose="02020603050405020304" pitchFamily="18" charset="0"/>
                <a:ea typeface="Symbola"/>
                <a:cs typeface="Times New Roman" panose="02020603050405020304" pitchFamily="18" charset="0"/>
              </a:rPr>
              <a:t>a</a:t>
            </a:r>
            <a:r>
              <a:rPr lang="vi-VN" sz="2800" dirty="0" smtClean="0">
                <a:solidFill>
                  <a:srgbClr val="231F20"/>
                </a:solidFill>
                <a:latin typeface="Times New Roman" panose="02020603050405020304" pitchFamily="18" charset="0"/>
                <a:ea typeface="Symbola"/>
                <a:cs typeface="Times New Roman" panose="02020603050405020304" pitchFamily="18" charset="0"/>
              </a:rPr>
              <a:t>n </a:t>
            </a:r>
            <a:r>
              <a:rPr lang="vi-VN" sz="2800" dirty="0">
                <a:solidFill>
                  <a:srgbClr val="231F20"/>
                </a:solidFill>
                <a:latin typeface="Times New Roman" panose="02020603050405020304" pitchFamily="18" charset="0"/>
                <a:ea typeface="Symbola"/>
                <a:cs typeface="Times New Roman" panose="02020603050405020304" pitchFamily="18" charset="0"/>
              </a:rPr>
              <a:t>dạ, dũng cảm, không</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sợ</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hi</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sinh,</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quyết</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tâm</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hoàn thành nhiệm vụ,... (bằng chứng: thể</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hiện</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trong</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một</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lần</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phá</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bom). </a:t>
            </a:r>
            <a:endParaRPr lang="en-US" sz="2800" dirty="0">
              <a:latin typeface="Times New Roman" panose="02020603050405020304" pitchFamily="18" charset="0"/>
              <a:ea typeface="Symbola"/>
              <a:cs typeface="Times New Roman" panose="02020603050405020304" pitchFamily="18" charset="0"/>
            </a:endParaRPr>
          </a:p>
          <a:p>
            <a:pPr marL="70485" marR="60960" algn="just">
              <a:spcAft>
                <a:spcPts val="0"/>
              </a:spcAft>
            </a:pPr>
            <a:r>
              <a:rPr lang="en-US" sz="2800" dirty="0" smtClean="0">
                <a:solidFill>
                  <a:srgbClr val="231F20"/>
                </a:solidFill>
                <a:latin typeface="Times New Roman" panose="02020603050405020304" pitchFamily="18" charset="0"/>
                <a:ea typeface="Symbola"/>
                <a:cs typeface="Times New Roman" panose="02020603050405020304" pitchFamily="18" charset="0"/>
              </a:rPr>
              <a:t>-</a:t>
            </a:r>
            <a:r>
              <a:rPr lang="vi-VN" sz="2800" spc="-60" dirty="0" smtClean="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Phân</a:t>
            </a:r>
            <a:r>
              <a:rPr lang="vi-VN" sz="2800" spc="-6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tích</a:t>
            </a:r>
            <a:r>
              <a:rPr lang="vi-VN" sz="2800" spc="-6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một</a:t>
            </a:r>
            <a:r>
              <a:rPr lang="vi-VN" sz="2800" spc="-6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số</a:t>
            </a:r>
            <a:r>
              <a:rPr lang="vi-VN" sz="2800" spc="-6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nét</a:t>
            </a:r>
            <a:r>
              <a:rPr lang="vi-VN" sz="2800" spc="-6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đặc</a:t>
            </a:r>
            <a:r>
              <a:rPr lang="vi-VN" sz="2800" spc="-6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sắc </a:t>
            </a:r>
            <a:r>
              <a:rPr lang="vi-VN" sz="2800" spc="-50" dirty="0">
                <a:solidFill>
                  <a:srgbClr val="231F20"/>
                </a:solidFill>
                <a:latin typeface="Times New Roman" panose="02020603050405020304" pitchFamily="18" charset="0"/>
                <a:ea typeface="Symbola"/>
                <a:cs typeface="Times New Roman" panose="02020603050405020304" pitchFamily="18" charset="0"/>
              </a:rPr>
              <a:t>về</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spc="-50" dirty="0">
                <a:solidFill>
                  <a:srgbClr val="231F20"/>
                </a:solidFill>
                <a:latin typeface="Times New Roman" panose="02020603050405020304" pitchFamily="18" charset="0"/>
                <a:ea typeface="Symbola"/>
                <a:cs typeface="Times New Roman" panose="02020603050405020304" pitchFamily="18" charset="0"/>
              </a:rPr>
              <a:t>hình</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spc="-50" dirty="0">
                <a:solidFill>
                  <a:srgbClr val="231F20"/>
                </a:solidFill>
                <a:latin typeface="Times New Roman" panose="02020603050405020304" pitchFamily="18" charset="0"/>
                <a:ea typeface="Symbola"/>
                <a:cs typeface="Times New Roman" panose="02020603050405020304" pitchFamily="18" charset="0"/>
              </a:rPr>
              <a:t>thức</a:t>
            </a:r>
            <a:r>
              <a:rPr lang="vi-VN" sz="2800" spc="-25" dirty="0">
                <a:solidFill>
                  <a:srgbClr val="231F20"/>
                </a:solidFill>
                <a:latin typeface="Times New Roman" panose="02020603050405020304" pitchFamily="18" charset="0"/>
                <a:ea typeface="Symbola"/>
                <a:cs typeface="Times New Roman" panose="02020603050405020304" pitchFamily="18" charset="0"/>
              </a:rPr>
              <a:t> </a:t>
            </a:r>
            <a:r>
              <a:rPr lang="vi-VN" sz="2800" spc="-50" dirty="0">
                <a:solidFill>
                  <a:srgbClr val="231F20"/>
                </a:solidFill>
                <a:latin typeface="Times New Roman" panose="02020603050405020304" pitchFamily="18" charset="0"/>
                <a:ea typeface="Symbola"/>
                <a:cs typeface="Times New Roman" panose="02020603050405020304" pitchFamily="18" charset="0"/>
              </a:rPr>
              <a:t>nghệ</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spc="-50" dirty="0">
                <a:solidFill>
                  <a:srgbClr val="231F20"/>
                </a:solidFill>
                <a:latin typeface="Times New Roman" panose="02020603050405020304" pitchFamily="18" charset="0"/>
                <a:ea typeface="Symbola"/>
                <a:cs typeface="Times New Roman" panose="02020603050405020304" pitchFamily="18" charset="0"/>
              </a:rPr>
              <a:t>thuật</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spc="-50" dirty="0">
                <a:solidFill>
                  <a:srgbClr val="231F20"/>
                </a:solidFill>
                <a:latin typeface="Times New Roman" panose="02020603050405020304" pitchFamily="18" charset="0"/>
                <a:ea typeface="Symbola"/>
                <a:cs typeface="Times New Roman" panose="02020603050405020304" pitchFamily="18" charset="0"/>
              </a:rPr>
              <a:t>của</a:t>
            </a:r>
            <a:r>
              <a:rPr lang="vi-VN" sz="2800" spc="-25" dirty="0">
                <a:solidFill>
                  <a:srgbClr val="231F20"/>
                </a:solidFill>
                <a:latin typeface="Times New Roman" panose="02020603050405020304" pitchFamily="18" charset="0"/>
                <a:ea typeface="Symbola"/>
                <a:cs typeface="Times New Roman" panose="02020603050405020304" pitchFamily="18" charset="0"/>
              </a:rPr>
              <a:t> </a:t>
            </a:r>
            <a:r>
              <a:rPr lang="vi-VN" sz="2800" spc="-50" dirty="0">
                <a:solidFill>
                  <a:srgbClr val="231F20"/>
                </a:solidFill>
                <a:latin typeface="Times New Roman" panose="02020603050405020304" pitchFamily="18" charset="0"/>
                <a:ea typeface="Symbola"/>
                <a:cs typeface="Times New Roman" panose="02020603050405020304" pitchFamily="18" charset="0"/>
              </a:rPr>
              <a:t>tác </a:t>
            </a:r>
            <a:r>
              <a:rPr lang="vi-VN" sz="2800" spc="-10" dirty="0">
                <a:solidFill>
                  <a:srgbClr val="231F20"/>
                </a:solidFill>
                <a:latin typeface="Times New Roman" panose="02020603050405020304" pitchFamily="18" charset="0"/>
                <a:ea typeface="Symbola"/>
                <a:cs typeface="Times New Roman" panose="02020603050405020304" pitchFamily="18" charset="0"/>
              </a:rPr>
              <a:t>phẩm:</a:t>
            </a:r>
            <a:endParaRPr lang="en-US" sz="2800" dirty="0">
              <a:latin typeface="Times New Roman" panose="02020603050405020304" pitchFamily="18" charset="0"/>
              <a:ea typeface="Symbola"/>
              <a:cs typeface="Times New Roman" panose="02020603050405020304" pitchFamily="18" charset="0"/>
            </a:endParaRPr>
          </a:p>
          <a:p>
            <a:pPr marL="70485" marR="61595" algn="just">
              <a:spcAft>
                <a:spcPts val="0"/>
              </a:spcAft>
            </a:pPr>
            <a:r>
              <a:rPr lang="vi-VN" sz="2800" spc="-60" dirty="0">
                <a:solidFill>
                  <a:srgbClr val="231F20"/>
                </a:solidFill>
                <a:latin typeface="Times New Roman" panose="02020603050405020304" pitchFamily="18" charset="0"/>
                <a:ea typeface="Symbola"/>
                <a:cs typeface="Times New Roman" panose="02020603050405020304" pitchFamily="18" charset="0"/>
              </a:rPr>
              <a:t>+</a:t>
            </a:r>
            <a:r>
              <a:rPr lang="vi-VN" sz="2800" spc="-20" dirty="0">
                <a:solidFill>
                  <a:srgbClr val="231F20"/>
                </a:solidFill>
                <a:latin typeface="Times New Roman" panose="02020603050405020304" pitchFamily="18" charset="0"/>
                <a:ea typeface="Symbola"/>
                <a:cs typeface="Times New Roman" panose="02020603050405020304" pitchFamily="18" charset="0"/>
              </a:rPr>
              <a:t> </a:t>
            </a:r>
            <a:r>
              <a:rPr lang="vi-VN" sz="2800" spc="-60" dirty="0">
                <a:solidFill>
                  <a:srgbClr val="231F20"/>
                </a:solidFill>
                <a:latin typeface="Times New Roman" panose="02020603050405020304" pitchFamily="18" charset="0"/>
                <a:ea typeface="Symbola"/>
                <a:cs typeface="Times New Roman" panose="02020603050405020304" pitchFamily="18" charset="0"/>
              </a:rPr>
              <a:t>Kể</a:t>
            </a:r>
            <a:r>
              <a:rPr lang="vi-VN" sz="2800" spc="-20" dirty="0">
                <a:solidFill>
                  <a:srgbClr val="231F20"/>
                </a:solidFill>
                <a:latin typeface="Times New Roman" panose="02020603050405020304" pitchFamily="18" charset="0"/>
                <a:ea typeface="Symbola"/>
                <a:cs typeface="Times New Roman" panose="02020603050405020304" pitchFamily="18" charset="0"/>
              </a:rPr>
              <a:t> </a:t>
            </a:r>
            <a:r>
              <a:rPr lang="vi-VN" sz="2800" spc="-60" dirty="0">
                <a:solidFill>
                  <a:srgbClr val="231F20"/>
                </a:solidFill>
                <a:latin typeface="Times New Roman" panose="02020603050405020304" pitchFamily="18" charset="0"/>
                <a:ea typeface="Symbola"/>
                <a:cs typeface="Times New Roman" panose="02020603050405020304" pitchFamily="18" charset="0"/>
              </a:rPr>
              <a:t>chuyện</a:t>
            </a:r>
            <a:r>
              <a:rPr lang="vi-VN" sz="2800" spc="-15" dirty="0">
                <a:solidFill>
                  <a:srgbClr val="231F20"/>
                </a:solidFill>
                <a:latin typeface="Times New Roman" panose="02020603050405020304" pitchFamily="18" charset="0"/>
                <a:ea typeface="Symbola"/>
                <a:cs typeface="Times New Roman" panose="02020603050405020304" pitchFamily="18" charset="0"/>
              </a:rPr>
              <a:t> </a:t>
            </a:r>
            <a:r>
              <a:rPr lang="vi-VN" sz="2800" spc="-60" dirty="0">
                <a:solidFill>
                  <a:srgbClr val="231F20"/>
                </a:solidFill>
                <a:latin typeface="Times New Roman" panose="02020603050405020304" pitchFamily="18" charset="0"/>
                <a:ea typeface="Symbola"/>
                <a:cs typeface="Times New Roman" panose="02020603050405020304" pitchFamily="18" charset="0"/>
              </a:rPr>
              <a:t>theo</a:t>
            </a:r>
            <a:r>
              <a:rPr lang="vi-VN" sz="2800" spc="-20" dirty="0">
                <a:solidFill>
                  <a:srgbClr val="231F20"/>
                </a:solidFill>
                <a:latin typeface="Times New Roman" panose="02020603050405020304" pitchFamily="18" charset="0"/>
                <a:ea typeface="Symbola"/>
                <a:cs typeface="Times New Roman" panose="02020603050405020304" pitchFamily="18" charset="0"/>
              </a:rPr>
              <a:t> </a:t>
            </a:r>
            <a:r>
              <a:rPr lang="vi-VN" sz="2800" spc="-60" dirty="0">
                <a:solidFill>
                  <a:srgbClr val="231F20"/>
                </a:solidFill>
                <a:latin typeface="Times New Roman" panose="02020603050405020304" pitchFamily="18" charset="0"/>
                <a:ea typeface="Symbola"/>
                <a:cs typeface="Times New Roman" panose="02020603050405020304" pitchFamily="18" charset="0"/>
              </a:rPr>
              <a:t>ngôi</a:t>
            </a:r>
            <a:r>
              <a:rPr lang="vi-VN" sz="2800" spc="-20" dirty="0">
                <a:solidFill>
                  <a:srgbClr val="231F20"/>
                </a:solidFill>
                <a:latin typeface="Times New Roman" panose="02020603050405020304" pitchFamily="18" charset="0"/>
                <a:ea typeface="Symbola"/>
                <a:cs typeface="Times New Roman" panose="02020603050405020304" pitchFamily="18" charset="0"/>
              </a:rPr>
              <a:t> </a:t>
            </a:r>
            <a:r>
              <a:rPr lang="vi-VN" sz="2800" spc="-60" dirty="0">
                <a:solidFill>
                  <a:srgbClr val="231F20"/>
                </a:solidFill>
                <a:latin typeface="Times New Roman" panose="02020603050405020304" pitchFamily="18" charset="0"/>
                <a:ea typeface="Symbola"/>
                <a:cs typeface="Times New Roman" panose="02020603050405020304" pitchFamily="18" charset="0"/>
              </a:rPr>
              <a:t>thứ</a:t>
            </a:r>
            <a:r>
              <a:rPr lang="vi-VN" sz="2800" spc="-15" dirty="0">
                <a:solidFill>
                  <a:srgbClr val="231F20"/>
                </a:solidFill>
                <a:latin typeface="Times New Roman" panose="02020603050405020304" pitchFamily="18" charset="0"/>
                <a:ea typeface="Symbola"/>
                <a:cs typeface="Times New Roman" panose="02020603050405020304" pitchFamily="18" charset="0"/>
              </a:rPr>
              <a:t> </a:t>
            </a:r>
            <a:r>
              <a:rPr lang="vi-VN" sz="2800" spc="-60" dirty="0">
                <a:solidFill>
                  <a:srgbClr val="231F20"/>
                </a:solidFill>
                <a:latin typeface="Times New Roman" panose="02020603050405020304" pitchFamily="18" charset="0"/>
                <a:ea typeface="Symbola"/>
                <a:cs typeface="Times New Roman" panose="02020603050405020304" pitchFamily="18" charset="0"/>
              </a:rPr>
              <a:t>nhất </a:t>
            </a:r>
            <a:r>
              <a:rPr lang="vi-VN" sz="2800" spc="-30" dirty="0">
                <a:solidFill>
                  <a:srgbClr val="231F20"/>
                </a:solidFill>
                <a:latin typeface="Times New Roman" panose="02020603050405020304" pitchFamily="18" charset="0"/>
                <a:ea typeface="Symbola"/>
                <a:cs typeface="Times New Roman" panose="02020603050405020304" pitchFamily="18" charset="0"/>
              </a:rPr>
              <a:t>(Phương</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Định</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“tôi”)</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giúp</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cho </a:t>
            </a:r>
            <a:r>
              <a:rPr lang="vi-VN" sz="2800" spc="-10" dirty="0">
                <a:solidFill>
                  <a:srgbClr val="231F20"/>
                </a:solidFill>
                <a:latin typeface="Times New Roman" panose="02020603050405020304" pitchFamily="18" charset="0"/>
                <a:ea typeface="Symbola"/>
                <a:cs typeface="Times New Roman" panose="02020603050405020304" pitchFamily="18" charset="0"/>
              </a:rPr>
              <a:t>nhân</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vật</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dễ</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dàng</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bộc</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lộ</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suy</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nghĩ, tâm</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trạng,</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cảm</a:t>
            </a:r>
            <a:r>
              <a:rPr lang="vi-VN" sz="2800" spc="-6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xúc.</a:t>
            </a:r>
            <a:endParaRPr lang="en-US" sz="2800" dirty="0">
              <a:latin typeface="Times New Roman" panose="02020603050405020304" pitchFamily="18" charset="0"/>
              <a:ea typeface="Symbola"/>
              <a:cs typeface="Times New Roman" panose="02020603050405020304" pitchFamily="18" charset="0"/>
            </a:endParaRPr>
          </a:p>
          <a:p>
            <a:pPr marL="70485" marR="61595" algn="just">
              <a:spcAft>
                <a:spcPts val="0"/>
              </a:spcAft>
            </a:pPr>
            <a:r>
              <a:rPr lang="vi-VN" sz="2800" spc="-30" dirty="0">
                <a:solidFill>
                  <a:srgbClr val="231F20"/>
                </a:solidFill>
                <a:latin typeface="Times New Roman" panose="02020603050405020304" pitchFamily="18" charset="0"/>
                <a:ea typeface="Symbola"/>
                <a:cs typeface="Times New Roman" panose="02020603050405020304" pitchFamily="18" charset="0"/>
              </a:rPr>
              <a:t>+</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Xây</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dựng</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nhân</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vật</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qua</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diễn </a:t>
            </a:r>
            <a:r>
              <a:rPr lang="vi-VN" sz="2800" spc="-10" dirty="0">
                <a:solidFill>
                  <a:srgbClr val="231F20"/>
                </a:solidFill>
                <a:latin typeface="Times New Roman" panose="02020603050405020304" pitchFamily="18" charset="0"/>
                <a:ea typeface="Symbola"/>
                <a:cs typeface="Times New Roman" panose="02020603050405020304" pitchFamily="18" charset="0"/>
              </a:rPr>
              <a:t>biến</a:t>
            </a:r>
            <a:r>
              <a:rPr lang="vi-VN" sz="2800" spc="-6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tâm</a:t>
            </a:r>
            <a:r>
              <a:rPr lang="vi-VN" sz="2800" spc="-6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lí,</a:t>
            </a:r>
            <a:r>
              <a:rPr lang="vi-VN" sz="2800" spc="-6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hành</a:t>
            </a:r>
            <a:r>
              <a:rPr lang="vi-VN" sz="2800" spc="-6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động,</a:t>
            </a:r>
            <a:r>
              <a:rPr lang="vi-VN" sz="2800" spc="-6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lời</a:t>
            </a:r>
            <a:r>
              <a:rPr lang="vi-VN" sz="2800" spc="-6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nói, suy</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nghĩ,...</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(bằng</a:t>
            </a:r>
            <a:r>
              <a:rPr lang="vi-VN" sz="2800" spc="-6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chứng:</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nhân </a:t>
            </a:r>
            <a:r>
              <a:rPr lang="vi-VN" sz="2800" dirty="0">
                <a:solidFill>
                  <a:srgbClr val="231F20"/>
                </a:solidFill>
                <a:latin typeface="Times New Roman" panose="02020603050405020304" pitchFamily="18" charset="0"/>
                <a:ea typeface="Symbola"/>
                <a:cs typeface="Times New Roman" panose="02020603050405020304" pitchFamily="18" charset="0"/>
              </a:rPr>
              <a:t>vật</a:t>
            </a:r>
            <a:r>
              <a:rPr lang="vi-VN" sz="2800" spc="-8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Phương</a:t>
            </a:r>
            <a:r>
              <a:rPr lang="vi-VN" sz="2800" spc="-80"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Định).</a:t>
            </a:r>
            <a:endParaRPr lang="en-US" sz="2800" dirty="0">
              <a:latin typeface="Times New Roman" panose="02020603050405020304" pitchFamily="18" charset="0"/>
              <a:ea typeface="Symbola"/>
              <a:cs typeface="Times New Roman" panose="02020603050405020304" pitchFamily="18" charset="0"/>
            </a:endParaRPr>
          </a:p>
          <a:p>
            <a:pPr marL="70485" marR="61595" algn="just">
              <a:spcAft>
                <a:spcPts val="0"/>
              </a:spcAft>
            </a:pPr>
            <a:r>
              <a:rPr lang="vi-VN" sz="2800" spc="-30" dirty="0">
                <a:solidFill>
                  <a:srgbClr val="231F20"/>
                </a:solidFill>
                <a:latin typeface="Times New Roman" panose="02020603050405020304" pitchFamily="18" charset="0"/>
                <a:ea typeface="Symbola"/>
                <a:cs typeface="Times New Roman" panose="02020603050405020304" pitchFamily="18" charset="0"/>
              </a:rPr>
              <a:t>+</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Xây</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dựng</a:t>
            </a:r>
            <a:r>
              <a:rPr lang="vi-VN" sz="2800" spc="-45"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tình</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huống</a:t>
            </a:r>
            <a:r>
              <a:rPr lang="vi-VN" sz="2800" spc="-50" dirty="0">
                <a:solidFill>
                  <a:srgbClr val="231F20"/>
                </a:solidFill>
                <a:latin typeface="Times New Roman" panose="02020603050405020304" pitchFamily="18" charset="0"/>
                <a:ea typeface="Symbola"/>
                <a:cs typeface="Times New Roman" panose="02020603050405020304" pitchFamily="18" charset="0"/>
              </a:rPr>
              <a:t> </a:t>
            </a:r>
            <a:r>
              <a:rPr lang="vi-VN" sz="2800" spc="-30" dirty="0">
                <a:solidFill>
                  <a:srgbClr val="231F20"/>
                </a:solidFill>
                <a:latin typeface="Times New Roman" panose="02020603050405020304" pitchFamily="18" charset="0"/>
                <a:ea typeface="Symbola"/>
                <a:cs typeface="Times New Roman" panose="02020603050405020304" pitchFamily="18" charset="0"/>
              </a:rPr>
              <a:t>truyện </a:t>
            </a:r>
            <a:r>
              <a:rPr lang="vi-VN" sz="2800" dirty="0">
                <a:solidFill>
                  <a:srgbClr val="231F20"/>
                </a:solidFill>
                <a:latin typeface="Times New Roman" panose="02020603050405020304" pitchFamily="18" charset="0"/>
                <a:ea typeface="Symbola"/>
                <a:cs typeface="Times New Roman" panose="02020603050405020304" pitchFamily="18" charset="0"/>
              </a:rPr>
              <a:t>mang</a:t>
            </a:r>
            <a:r>
              <a:rPr lang="vi-VN" sz="2800" spc="-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tính</a:t>
            </a:r>
            <a:r>
              <a:rPr lang="vi-VN" sz="2800" spc="-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thử</a:t>
            </a:r>
            <a:r>
              <a:rPr lang="vi-VN" sz="2800" spc="-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thách,</a:t>
            </a:r>
            <a:r>
              <a:rPr lang="vi-VN" sz="2800" spc="-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nguy</a:t>
            </a:r>
            <a:r>
              <a:rPr lang="vi-VN" sz="2800" spc="-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hiểm </a:t>
            </a:r>
            <a:r>
              <a:rPr lang="vi-VN" sz="2800" spc="-50" dirty="0">
                <a:solidFill>
                  <a:srgbClr val="231F20"/>
                </a:solidFill>
                <a:latin typeface="Times New Roman" panose="02020603050405020304" pitchFamily="18" charset="0"/>
                <a:ea typeface="Symbola"/>
                <a:cs typeface="Times New Roman" panose="02020603050405020304" pitchFamily="18" charset="0"/>
              </a:rPr>
              <a:t>để</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spc="-50" dirty="0">
                <a:solidFill>
                  <a:srgbClr val="231F20"/>
                </a:solidFill>
                <a:latin typeface="Times New Roman" panose="02020603050405020304" pitchFamily="18" charset="0"/>
                <a:ea typeface="Symbola"/>
                <a:cs typeface="Times New Roman" panose="02020603050405020304" pitchFamily="18" charset="0"/>
              </a:rPr>
              <a:t>nhân</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spc="-50" dirty="0">
                <a:solidFill>
                  <a:srgbClr val="231F20"/>
                </a:solidFill>
                <a:latin typeface="Times New Roman" panose="02020603050405020304" pitchFamily="18" charset="0"/>
                <a:ea typeface="Symbola"/>
                <a:cs typeface="Times New Roman" panose="02020603050405020304" pitchFamily="18" charset="0"/>
              </a:rPr>
              <a:t>vật</a:t>
            </a:r>
            <a:r>
              <a:rPr lang="vi-VN" sz="2800" spc="-25" dirty="0">
                <a:solidFill>
                  <a:srgbClr val="231F20"/>
                </a:solidFill>
                <a:latin typeface="Times New Roman" panose="02020603050405020304" pitchFamily="18" charset="0"/>
                <a:ea typeface="Symbola"/>
                <a:cs typeface="Times New Roman" panose="02020603050405020304" pitchFamily="18" charset="0"/>
              </a:rPr>
              <a:t> </a:t>
            </a:r>
            <a:r>
              <a:rPr lang="vi-VN" sz="2800" spc="-50" dirty="0">
                <a:solidFill>
                  <a:srgbClr val="231F20"/>
                </a:solidFill>
                <a:latin typeface="Times New Roman" panose="02020603050405020304" pitchFamily="18" charset="0"/>
                <a:ea typeface="Symbola"/>
                <a:cs typeface="Times New Roman" panose="02020603050405020304" pitchFamily="18" charset="0"/>
              </a:rPr>
              <a:t>bộc</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spc="-50" dirty="0">
                <a:solidFill>
                  <a:srgbClr val="231F20"/>
                </a:solidFill>
                <a:latin typeface="Times New Roman" panose="02020603050405020304" pitchFamily="18" charset="0"/>
                <a:ea typeface="Symbola"/>
                <a:cs typeface="Times New Roman" panose="02020603050405020304" pitchFamily="18" charset="0"/>
              </a:rPr>
              <a:t>lộ</a:t>
            </a:r>
            <a:r>
              <a:rPr lang="vi-VN" sz="2800" spc="-25" dirty="0">
                <a:solidFill>
                  <a:srgbClr val="231F20"/>
                </a:solidFill>
                <a:latin typeface="Times New Roman" panose="02020603050405020304" pitchFamily="18" charset="0"/>
                <a:ea typeface="Symbola"/>
                <a:cs typeface="Times New Roman" panose="02020603050405020304" pitchFamily="18" charset="0"/>
              </a:rPr>
              <a:t> </a:t>
            </a:r>
            <a:r>
              <a:rPr lang="vi-VN" sz="2800" spc="-50" dirty="0">
                <a:solidFill>
                  <a:srgbClr val="231F20"/>
                </a:solidFill>
                <a:latin typeface="Times New Roman" panose="02020603050405020304" pitchFamily="18" charset="0"/>
                <a:ea typeface="Symbola"/>
                <a:cs typeface="Times New Roman" panose="02020603050405020304" pitchFamily="18" charset="0"/>
              </a:rPr>
              <a:t>vẻ</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spc="-50" dirty="0">
                <a:solidFill>
                  <a:srgbClr val="231F20"/>
                </a:solidFill>
                <a:latin typeface="Times New Roman" panose="02020603050405020304" pitchFamily="18" charset="0"/>
                <a:ea typeface="Symbola"/>
                <a:cs typeface="Times New Roman" panose="02020603050405020304" pitchFamily="18" charset="0"/>
              </a:rPr>
              <a:t>đẹp</a:t>
            </a:r>
            <a:r>
              <a:rPr lang="vi-VN" sz="2800" spc="-30" dirty="0">
                <a:solidFill>
                  <a:srgbClr val="231F20"/>
                </a:solidFill>
                <a:latin typeface="Times New Roman" panose="02020603050405020304" pitchFamily="18" charset="0"/>
                <a:ea typeface="Symbola"/>
                <a:cs typeface="Times New Roman" panose="02020603050405020304" pitchFamily="18" charset="0"/>
              </a:rPr>
              <a:t> </a:t>
            </a:r>
            <a:r>
              <a:rPr lang="vi-VN" sz="2800" spc="-50" dirty="0">
                <a:solidFill>
                  <a:srgbClr val="231F20"/>
                </a:solidFill>
                <a:latin typeface="Times New Roman" panose="02020603050405020304" pitchFamily="18" charset="0"/>
                <a:ea typeface="Symbola"/>
                <a:cs typeface="Times New Roman" panose="02020603050405020304" pitchFamily="18" charset="0"/>
              </a:rPr>
              <a:t>phẩm </a:t>
            </a:r>
            <a:r>
              <a:rPr lang="vi-VN" sz="2800" dirty="0">
                <a:solidFill>
                  <a:srgbClr val="231F20"/>
                </a:solidFill>
                <a:latin typeface="Times New Roman" panose="02020603050405020304" pitchFamily="18" charset="0"/>
                <a:ea typeface="Symbola"/>
                <a:cs typeface="Times New Roman" panose="02020603050405020304" pitchFamily="18" charset="0"/>
              </a:rPr>
              <a:t>chất, tâm hồn (bằng chứng: tình huống phá bom).</a:t>
            </a:r>
            <a:endParaRPr lang="en-US" sz="2800" dirty="0">
              <a:latin typeface="Times New Roman" panose="02020603050405020304" pitchFamily="18" charset="0"/>
              <a:ea typeface="Symbola"/>
              <a:cs typeface="Times New Roman" panose="02020603050405020304" pitchFamily="18" charset="0"/>
            </a:endParaRPr>
          </a:p>
          <a:p>
            <a:pPr marL="70485" marR="60960" algn="just">
              <a:spcAft>
                <a:spcPts val="0"/>
              </a:spcAft>
            </a:pPr>
            <a:r>
              <a:rPr lang="vi-VN" sz="2800" dirty="0">
                <a:solidFill>
                  <a:srgbClr val="231F20"/>
                </a:solidFill>
                <a:latin typeface="Times New Roman" panose="02020603050405020304" pitchFamily="18" charset="0"/>
                <a:ea typeface="Symbola"/>
                <a:cs typeface="Times New Roman" panose="02020603050405020304" pitchFamily="18" charset="0"/>
              </a:rPr>
              <a:t>+ Ngôn ngữ và nhịp điệu kể </a:t>
            </a:r>
            <a:r>
              <a:rPr lang="vi-VN" sz="2800" spc="-20" dirty="0">
                <a:solidFill>
                  <a:srgbClr val="231F20"/>
                </a:solidFill>
                <a:latin typeface="Times New Roman" panose="02020603050405020304" pitchFamily="18" charset="0"/>
                <a:ea typeface="Symbola"/>
                <a:cs typeface="Times New Roman" panose="02020603050405020304" pitchFamily="18" charset="0"/>
              </a:rPr>
              <a:t>chuyện</a:t>
            </a:r>
            <a:r>
              <a:rPr lang="vi-VN" sz="2800" spc="-60" dirty="0">
                <a:solidFill>
                  <a:srgbClr val="231F20"/>
                </a:solidFill>
                <a:latin typeface="Times New Roman" panose="02020603050405020304" pitchFamily="18" charset="0"/>
                <a:ea typeface="Symbola"/>
                <a:cs typeface="Times New Roman" panose="02020603050405020304" pitchFamily="18" charset="0"/>
              </a:rPr>
              <a:t> </a:t>
            </a:r>
            <a:r>
              <a:rPr lang="vi-VN" sz="2800" spc="-20" dirty="0">
                <a:solidFill>
                  <a:srgbClr val="231F20"/>
                </a:solidFill>
                <a:latin typeface="Times New Roman" panose="02020603050405020304" pitchFamily="18" charset="0"/>
                <a:ea typeface="Symbola"/>
                <a:cs typeface="Times New Roman" panose="02020603050405020304" pitchFamily="18" charset="0"/>
              </a:rPr>
              <a:t>phù</a:t>
            </a:r>
            <a:r>
              <a:rPr lang="vi-VN" sz="2800" spc="-60" dirty="0">
                <a:solidFill>
                  <a:srgbClr val="231F20"/>
                </a:solidFill>
                <a:latin typeface="Times New Roman" panose="02020603050405020304" pitchFamily="18" charset="0"/>
                <a:ea typeface="Symbola"/>
                <a:cs typeface="Times New Roman" panose="02020603050405020304" pitchFamily="18" charset="0"/>
              </a:rPr>
              <a:t> </a:t>
            </a:r>
            <a:r>
              <a:rPr lang="vi-VN" sz="2800" spc="-20" dirty="0">
                <a:solidFill>
                  <a:srgbClr val="231F20"/>
                </a:solidFill>
                <a:latin typeface="Times New Roman" panose="02020603050405020304" pitchFamily="18" charset="0"/>
                <a:ea typeface="Symbola"/>
                <a:cs typeface="Times New Roman" panose="02020603050405020304" pitchFamily="18" charset="0"/>
              </a:rPr>
              <a:t>hợp</a:t>
            </a:r>
            <a:r>
              <a:rPr lang="vi-VN" sz="2800" spc="-55" dirty="0">
                <a:solidFill>
                  <a:srgbClr val="231F20"/>
                </a:solidFill>
                <a:latin typeface="Times New Roman" panose="02020603050405020304" pitchFamily="18" charset="0"/>
                <a:ea typeface="Symbola"/>
                <a:cs typeface="Times New Roman" panose="02020603050405020304" pitchFamily="18" charset="0"/>
              </a:rPr>
              <a:t> </a:t>
            </a:r>
            <a:r>
              <a:rPr lang="vi-VN" sz="2800" spc="-20" dirty="0">
                <a:solidFill>
                  <a:srgbClr val="231F20"/>
                </a:solidFill>
                <a:latin typeface="Times New Roman" panose="02020603050405020304" pitchFamily="18" charset="0"/>
                <a:ea typeface="Symbola"/>
                <a:cs typeface="Times New Roman" panose="02020603050405020304" pitchFamily="18" charset="0"/>
              </a:rPr>
              <a:t>với</a:t>
            </a:r>
            <a:r>
              <a:rPr lang="vi-VN" sz="2800" spc="-60" dirty="0">
                <a:solidFill>
                  <a:srgbClr val="231F20"/>
                </a:solidFill>
                <a:latin typeface="Times New Roman" panose="02020603050405020304" pitchFamily="18" charset="0"/>
                <a:ea typeface="Symbola"/>
                <a:cs typeface="Times New Roman" panose="02020603050405020304" pitchFamily="18" charset="0"/>
              </a:rPr>
              <a:t> </a:t>
            </a:r>
            <a:r>
              <a:rPr lang="vi-VN" sz="2800" spc="-20" dirty="0">
                <a:solidFill>
                  <a:srgbClr val="231F20"/>
                </a:solidFill>
                <a:latin typeface="Times New Roman" panose="02020603050405020304" pitchFamily="18" charset="0"/>
                <a:ea typeface="Symbola"/>
                <a:cs typeface="Times New Roman" panose="02020603050405020304" pitchFamily="18" charset="0"/>
              </a:rPr>
              <a:t>không</a:t>
            </a:r>
            <a:r>
              <a:rPr lang="vi-VN" sz="2800" spc="-60" dirty="0">
                <a:solidFill>
                  <a:srgbClr val="231F20"/>
                </a:solidFill>
                <a:latin typeface="Times New Roman" panose="02020603050405020304" pitchFamily="18" charset="0"/>
                <a:ea typeface="Symbola"/>
                <a:cs typeface="Times New Roman" panose="02020603050405020304" pitchFamily="18" charset="0"/>
              </a:rPr>
              <a:t> </a:t>
            </a:r>
            <a:r>
              <a:rPr lang="vi-VN" sz="2800" spc="-20" dirty="0">
                <a:solidFill>
                  <a:srgbClr val="231F20"/>
                </a:solidFill>
                <a:latin typeface="Times New Roman" panose="02020603050405020304" pitchFamily="18" charset="0"/>
                <a:ea typeface="Symbola"/>
                <a:cs typeface="Times New Roman" panose="02020603050405020304" pitchFamily="18" charset="0"/>
              </a:rPr>
              <a:t>khí </a:t>
            </a:r>
            <a:r>
              <a:rPr lang="vi-VN" sz="2800" spc="-10" dirty="0">
                <a:solidFill>
                  <a:srgbClr val="231F20"/>
                </a:solidFill>
                <a:latin typeface="Times New Roman" panose="02020603050405020304" pitchFamily="18" charset="0"/>
                <a:ea typeface="Symbola"/>
                <a:cs typeface="Times New Roman" panose="02020603050405020304" pitchFamily="18" charset="0"/>
              </a:rPr>
              <a:t>khẩn</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trương</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của</a:t>
            </a:r>
            <a:r>
              <a:rPr lang="vi-VN" sz="2800" spc="-6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chiến</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trường </a:t>
            </a:r>
            <a:r>
              <a:rPr lang="vi-VN" sz="2800" spc="-40" dirty="0">
                <a:solidFill>
                  <a:srgbClr val="231F20"/>
                </a:solidFill>
                <a:latin typeface="Times New Roman" panose="02020603050405020304" pitchFamily="18" charset="0"/>
                <a:ea typeface="Symbola"/>
                <a:cs typeface="Times New Roman" panose="02020603050405020304" pitchFamily="18" charset="0"/>
              </a:rPr>
              <a:t>(bằng chứng: các</a:t>
            </a:r>
            <a:r>
              <a:rPr lang="vi-VN" sz="2800" spc="-35" dirty="0">
                <a:solidFill>
                  <a:srgbClr val="231F20"/>
                </a:solidFill>
                <a:latin typeface="Times New Roman" panose="02020603050405020304" pitchFamily="18" charset="0"/>
                <a:ea typeface="Symbola"/>
                <a:cs typeface="Times New Roman" panose="02020603050405020304" pitchFamily="18" charset="0"/>
              </a:rPr>
              <a:t> </a:t>
            </a:r>
            <a:r>
              <a:rPr lang="vi-VN" sz="2800" spc="-40" dirty="0">
                <a:solidFill>
                  <a:srgbClr val="231F20"/>
                </a:solidFill>
                <a:latin typeface="Times New Roman" panose="02020603050405020304" pitchFamily="18" charset="0"/>
                <a:ea typeface="Symbola"/>
                <a:cs typeface="Times New Roman" panose="02020603050405020304" pitchFamily="18" charset="0"/>
              </a:rPr>
              <a:t>câu văn ngắn, </a:t>
            </a:r>
            <a:r>
              <a:rPr lang="vi-VN" sz="2800" spc="-10" dirty="0">
                <a:solidFill>
                  <a:srgbClr val="231F20"/>
                </a:solidFill>
                <a:latin typeface="Times New Roman" panose="02020603050405020304" pitchFamily="18" charset="0"/>
                <a:ea typeface="Symbola"/>
                <a:cs typeface="Times New Roman" panose="02020603050405020304" pitchFamily="18" charset="0"/>
              </a:rPr>
              <a:t>nhịp</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nhanh</a:t>
            </a:r>
            <a:r>
              <a:rPr lang="vi-VN" sz="2800" spc="-70"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trong</a:t>
            </a:r>
            <a:r>
              <a:rPr lang="vi-VN" sz="2800" spc="-65" dirty="0">
                <a:solidFill>
                  <a:srgbClr val="231F20"/>
                </a:solidFill>
                <a:latin typeface="Times New Roman" panose="02020603050405020304" pitchFamily="18" charset="0"/>
                <a:ea typeface="Symbola"/>
                <a:cs typeface="Times New Roman" panose="02020603050405020304" pitchFamily="18" charset="0"/>
              </a:rPr>
              <a:t> </a:t>
            </a:r>
            <a:r>
              <a:rPr lang="vi-VN" sz="2800" spc="-10" dirty="0">
                <a:solidFill>
                  <a:srgbClr val="231F20"/>
                </a:solidFill>
                <a:latin typeface="Times New Roman" panose="02020603050405020304" pitchFamily="18" charset="0"/>
                <a:ea typeface="Symbola"/>
                <a:cs typeface="Times New Roman" panose="02020603050405020304" pitchFamily="18" charset="0"/>
              </a:rPr>
              <a:t>truyện,...).</a:t>
            </a:r>
            <a:endParaRPr lang="en-US" sz="2800" dirty="0">
              <a:latin typeface="Times New Roman" panose="02020603050405020304" pitchFamily="18" charset="0"/>
              <a:ea typeface="Symbola"/>
              <a:cs typeface="Times New Roman" panose="02020603050405020304" pitchFamily="18" charset="0"/>
            </a:endParaRPr>
          </a:p>
          <a:p>
            <a:pPr marL="70485" marR="60960" algn="just">
              <a:spcAft>
                <a:spcPts val="0"/>
              </a:spcAft>
            </a:pPr>
            <a:r>
              <a:rPr lang="en-US" sz="2800" dirty="0">
                <a:solidFill>
                  <a:srgbClr val="231F20"/>
                </a:solidFill>
                <a:latin typeface="Times New Roman" panose="02020603050405020304" pitchFamily="18" charset="0"/>
                <a:ea typeface="Symbola"/>
                <a:cs typeface="Times New Roman" panose="02020603050405020304" pitchFamily="18" charset="0"/>
              </a:rPr>
              <a:t>* </a:t>
            </a:r>
            <a:r>
              <a:rPr lang="vi-VN" sz="2800" b="1" dirty="0">
                <a:solidFill>
                  <a:srgbClr val="231F20"/>
                </a:solidFill>
                <a:latin typeface="Times New Roman" panose="02020603050405020304" pitchFamily="18" charset="0"/>
                <a:ea typeface="Symbola"/>
                <a:cs typeface="Times New Roman" panose="02020603050405020304" pitchFamily="18" charset="0"/>
              </a:rPr>
              <a:t>Kết bài: </a:t>
            </a:r>
            <a:r>
              <a:rPr lang="vi-VN" sz="2800" dirty="0">
                <a:solidFill>
                  <a:srgbClr val="231F20"/>
                </a:solidFill>
                <a:latin typeface="Times New Roman" panose="02020603050405020304" pitchFamily="18" charset="0"/>
                <a:ea typeface="Symbola"/>
                <a:cs typeface="Times New Roman" panose="02020603050405020304" pitchFamily="18" charset="0"/>
              </a:rPr>
              <a:t>Khẳng định ý nghĩa, giá trị</a:t>
            </a:r>
            <a:r>
              <a:rPr lang="vi-VN" sz="2800" spc="-5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của</a:t>
            </a:r>
            <a:r>
              <a:rPr lang="vi-VN" sz="2800" spc="-5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tác</a:t>
            </a:r>
            <a:r>
              <a:rPr lang="vi-VN" sz="2800" spc="-55" dirty="0">
                <a:solidFill>
                  <a:srgbClr val="231F20"/>
                </a:solidFill>
                <a:latin typeface="Times New Roman" panose="02020603050405020304" pitchFamily="18" charset="0"/>
                <a:ea typeface="Symbola"/>
                <a:cs typeface="Times New Roman" panose="02020603050405020304" pitchFamily="18" charset="0"/>
              </a:rPr>
              <a:t> </a:t>
            </a:r>
            <a:r>
              <a:rPr lang="vi-VN" sz="2800" dirty="0">
                <a:solidFill>
                  <a:srgbClr val="231F20"/>
                </a:solidFill>
                <a:latin typeface="Times New Roman" panose="02020603050405020304" pitchFamily="18" charset="0"/>
                <a:ea typeface="Symbola"/>
                <a:cs typeface="Times New Roman" panose="02020603050405020304" pitchFamily="18" charset="0"/>
              </a:rPr>
              <a:t>phẩm.</a:t>
            </a:r>
            <a:endParaRPr lang="en-US" sz="2800" dirty="0">
              <a:latin typeface="Times New Roman" panose="02020603050405020304" pitchFamily="18" charset="0"/>
              <a:ea typeface="Symbola"/>
              <a:cs typeface="Times New Roman" panose="02020603050405020304" pitchFamily="18" charset="0"/>
            </a:endParaRPr>
          </a:p>
        </p:txBody>
      </p:sp>
    </p:spTree>
    <p:extLst>
      <p:ext uri="{BB962C8B-B14F-4D97-AF65-F5344CB8AC3E}">
        <p14:creationId xmlns:p14="http://schemas.microsoft.com/office/powerpoint/2010/main" val="44429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BB739-D8CE-E576-D4B6-A62A2B87D47A}"/>
              </a:ext>
            </a:extLst>
          </p:cNvPr>
          <p:cNvSpPr txBox="1">
            <a:spLocks/>
          </p:cNvSpPr>
          <p:nvPr/>
        </p:nvSpPr>
        <p:spPr>
          <a:xfrm>
            <a:off x="159435" y="200415"/>
            <a:ext cx="11690187" cy="6776581"/>
          </a:xfrm>
          <a:prstGeom prst="rect">
            <a:avLst/>
          </a:prstGeom>
        </p:spPr>
        <p:txBody>
          <a:bodyPr>
            <a:no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10000"/>
              </a:lnSpc>
              <a:spcBef>
                <a:spcPts val="0"/>
              </a:spcBef>
              <a:spcAft>
                <a:spcPts val="0"/>
              </a:spcAft>
            </a:pP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smtClean="0">
                <a:solidFill>
                  <a:srgbClr val="00B050"/>
                </a:solidFill>
                <a:latin typeface="Times New Roman" panose="02020603050405020304" pitchFamily="18" charset="0"/>
                <a:cs typeface="Times New Roman" panose="02020603050405020304" pitchFamily="18" charset="0"/>
              </a:rPr>
              <a:t>c. </a:t>
            </a:r>
            <a:r>
              <a:rPr lang="en-US" sz="2800" b="1" i="1" dirty="0" err="1">
                <a:solidFill>
                  <a:srgbClr val="00B050"/>
                </a:solidFill>
                <a:latin typeface="Times New Roman" panose="02020603050405020304" pitchFamily="18" charset="0"/>
                <a:cs typeface="Times New Roman" panose="02020603050405020304" pitchFamily="18" charset="0"/>
              </a:rPr>
              <a:t>Lập</a:t>
            </a:r>
            <a:r>
              <a:rPr lang="en-US" sz="2800" b="1" i="1" dirty="0">
                <a:solidFill>
                  <a:srgbClr val="00B050"/>
                </a:solidFill>
                <a:latin typeface="Times New Roman" panose="02020603050405020304" pitchFamily="18" charset="0"/>
                <a:cs typeface="Times New Roman" panose="02020603050405020304" pitchFamily="18" charset="0"/>
              </a:rPr>
              <a:t> </a:t>
            </a:r>
            <a:r>
              <a:rPr lang="en-US" sz="2800" b="1" i="1" dirty="0" err="1">
                <a:solidFill>
                  <a:srgbClr val="00B050"/>
                </a:solidFill>
                <a:latin typeface="Times New Roman" panose="02020603050405020304" pitchFamily="18" charset="0"/>
                <a:cs typeface="Times New Roman" panose="02020603050405020304" pitchFamily="18" charset="0"/>
              </a:rPr>
              <a:t>dàn</a:t>
            </a:r>
            <a:r>
              <a:rPr lang="en-US" sz="2800" b="1" i="1" dirty="0">
                <a:solidFill>
                  <a:srgbClr val="00B050"/>
                </a:solidFill>
                <a:latin typeface="Times New Roman" panose="02020603050405020304" pitchFamily="18" charset="0"/>
                <a:cs typeface="Times New Roman" panose="02020603050405020304" pitchFamily="18" charset="0"/>
              </a:rPr>
              <a:t> ý:</a:t>
            </a:r>
          </a:p>
          <a:p>
            <a:pPr algn="just">
              <a:lnSpc>
                <a:spcPct val="110000"/>
              </a:lnSpc>
              <a:spcBef>
                <a:spcPts val="0"/>
              </a:spcBef>
              <a:spcAft>
                <a:spcPts val="0"/>
              </a:spcAft>
              <a:buFontTx/>
              <a:buChar char="-"/>
            </a:pP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Mở</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bài</a:t>
            </a:r>
            <a:r>
              <a:rPr lang="en-US" sz="2800" b="1" dirty="0">
                <a:solidFill>
                  <a:srgbClr val="0070C0"/>
                </a:solidFill>
                <a:latin typeface="Times New Roman" panose="02020603050405020304" pitchFamily="18" charset="0"/>
                <a:cs typeface="Times New Roman" panose="02020603050405020304" pitchFamily="18" charset="0"/>
              </a:rPr>
              <a:t>: </a:t>
            </a:r>
            <a:endParaRPr lang="en-US" sz="2800" b="1" dirty="0" smtClean="0">
              <a:solidFill>
                <a:srgbClr val="0070C0"/>
              </a:solidFill>
              <a:latin typeface="Times New Roman" panose="02020603050405020304" pitchFamily="18" charset="0"/>
              <a:cs typeface="Times New Roman" panose="02020603050405020304" pitchFamily="18" charset="0"/>
            </a:endParaRPr>
          </a:p>
          <a:p>
            <a:pPr marL="0" indent="0" algn="just">
              <a:lnSpc>
                <a:spcPct val="110000"/>
              </a:lnSpc>
              <a:spcBef>
                <a:spcPts val="0"/>
              </a:spcBef>
              <a:spcAft>
                <a:spcPts val="0"/>
              </a:spcAft>
              <a:buNone/>
            </a:pP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Giới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thiệu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tác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phẩm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truyện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nhan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đề</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tác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giả</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thể</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loại</a:t>
            </a:r>
            <a:r>
              <a:rPr lang="en-US" sz="2800" dirty="0" smtClean="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a:p>
            <a:pPr marL="0" indent="0" algn="just">
              <a:lnSpc>
                <a:spcPct val="110000"/>
              </a:lnSpc>
              <a:spcBef>
                <a:spcPts val="0"/>
              </a:spcBef>
              <a:spcAft>
                <a:spcPts val="0"/>
              </a:spcAft>
              <a:buNone/>
            </a:pP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Nêu nhận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ý </a:t>
            </a:r>
            <a:r>
              <a:rPr lang="en-US" sz="2800" dirty="0" err="1" smtClean="0">
                <a:solidFill>
                  <a:srgbClr val="0070C0"/>
                </a:solidFill>
                <a:latin typeface="Times New Roman" panose="02020603050405020304" pitchFamily="18" charset="0"/>
                <a:cs typeface="Times New Roman" panose="02020603050405020304" pitchFamily="18" charset="0"/>
              </a:rPr>
              <a:t>kiến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khái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quát</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về </a:t>
            </a:r>
            <a:r>
              <a:rPr lang="vi-VN" sz="2800" dirty="0">
                <a:solidFill>
                  <a:srgbClr val="0070C0"/>
                </a:solidFill>
                <a:latin typeface="Times New Roman" panose="02020603050405020304" pitchFamily="18" charset="0"/>
                <a:cs typeface="Times New Roman" panose="02020603050405020304" pitchFamily="18" charset="0"/>
              </a:rPr>
              <a:t>tác phẩm.</a:t>
            </a:r>
            <a:endParaRPr lang="en-US" sz="2800" dirty="0">
              <a:solidFill>
                <a:srgbClr val="0070C0"/>
              </a:solidFill>
              <a:latin typeface="Times New Roman" panose="02020603050405020304" pitchFamily="18" charset="0"/>
              <a:cs typeface="Times New Roman" panose="02020603050405020304" pitchFamily="18" charset="0"/>
            </a:endParaRPr>
          </a:p>
          <a:p>
            <a:pPr algn="just">
              <a:lnSpc>
                <a:spcPct val="110000"/>
              </a:lnSpc>
              <a:spcBef>
                <a:spcPts val="0"/>
              </a:spcBef>
              <a:spcAft>
                <a:spcPts val="0"/>
              </a:spcAft>
              <a:buFontTx/>
              <a:buChar char="-"/>
            </a:pP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Thân</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bài</a:t>
            </a:r>
            <a:r>
              <a:rPr lang="en-US" sz="2800" b="1" dirty="0" smtClean="0">
                <a:solidFill>
                  <a:srgbClr val="0070C0"/>
                </a:solidFill>
                <a:latin typeface="Times New Roman" panose="02020603050405020304" pitchFamily="18" charset="0"/>
                <a:cs typeface="Times New Roman" panose="02020603050405020304" pitchFamily="18" charset="0"/>
              </a:rPr>
              <a:t>:</a:t>
            </a:r>
          </a:p>
          <a:p>
            <a:pPr marL="0" indent="0" algn="just">
              <a:lnSpc>
                <a:spcPct val="110000"/>
              </a:lnSpc>
              <a:spcBef>
                <a:spcPts val="0"/>
              </a:spcBef>
              <a:spcAft>
                <a:spcPts val="0"/>
              </a:spcAft>
              <a:buNone/>
            </a:pP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tích</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nội dung chủ đề của tác </a:t>
            </a:r>
            <a:r>
              <a:rPr lang="vi-VN" sz="2800" dirty="0" smtClean="0">
                <a:solidFill>
                  <a:srgbClr val="0070C0"/>
                </a:solidFill>
                <a:latin typeface="Times New Roman" panose="02020603050405020304" pitchFamily="18" charset="0"/>
                <a:cs typeface="Times New Roman" panose="02020603050405020304" pitchFamily="18" charset="0"/>
              </a:rPr>
              <a:t>phẩm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truyện</a:t>
            </a:r>
            <a:r>
              <a:rPr lang="en-US" sz="2800" dirty="0" smtClean="0">
                <a:solidFill>
                  <a:srgbClr val="0070C0"/>
                </a:solidFill>
                <a:latin typeface="Times New Roman" panose="02020603050405020304" pitchFamily="18" charset="0"/>
                <a:cs typeface="Times New Roman" panose="02020603050405020304" pitchFamily="18" charset="0"/>
              </a:rPr>
              <a:t> ( </a:t>
            </a:r>
            <a:r>
              <a:rPr lang="en-US" sz="2800" dirty="0" err="1" smtClean="0">
                <a:solidFill>
                  <a:srgbClr val="0070C0"/>
                </a:solidFill>
                <a:latin typeface="Times New Roman" panose="02020603050405020304" pitchFamily="18" charset="0"/>
                <a:cs typeface="Times New Roman" panose="02020603050405020304" pitchFamily="18" charset="0"/>
              </a:rPr>
              <a:t>phân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tích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hiện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thực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đời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sống</a:t>
            </a:r>
            <a:r>
              <a:rPr lang="en-US" sz="2800" dirty="0" smtClean="0">
                <a:solidFill>
                  <a:srgbClr val="0070C0"/>
                </a:solidFill>
                <a:latin typeface="Times New Roman" panose="02020603050405020304" pitchFamily="18" charset="0"/>
                <a:cs typeface="Times New Roman" panose="02020603050405020304" pitchFamily="18" charset="0"/>
              </a:rPr>
              <a:t>,</a:t>
            </a:r>
          </a:p>
          <a:p>
            <a:pPr marL="0" indent="0" algn="just">
              <a:lnSpc>
                <a:spcPct val="110000"/>
              </a:lnSpc>
              <a:spcBef>
                <a:spcPts val="0"/>
              </a:spcBef>
              <a:spcAft>
                <a:spcPts val="0"/>
              </a:spcAft>
              <a:buNone/>
            </a:pPr>
            <a:r>
              <a:rPr lang="en-US" sz="2800" dirty="0" err="1" smtClean="0">
                <a:solidFill>
                  <a:srgbClr val="0070C0"/>
                </a:solidFill>
                <a:latin typeface="Times New Roman" panose="02020603050405020304" pitchFamily="18" charset="0"/>
                <a:cs typeface="Times New Roman" panose="02020603050405020304" pitchFamily="18" charset="0"/>
              </a:rPr>
              <a:t>Hình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tượng</a:t>
            </a:r>
            <a:r>
              <a:rPr lang="en-US" sz="2800" dirty="0" smtClean="0">
                <a:solidFill>
                  <a:srgbClr val="0070C0"/>
                </a:solidFill>
                <a:latin typeface="Times New Roman" panose="02020603050405020304" pitchFamily="18" charset="0"/>
                <a:cs typeface="Times New Roman" panose="02020603050405020304" pitchFamily="18" charset="0"/>
              </a:rPr>
              <a:t> con </a:t>
            </a:r>
            <a:r>
              <a:rPr lang="en-US" sz="2800" dirty="0" err="1" smtClean="0">
                <a:solidFill>
                  <a:srgbClr val="0070C0"/>
                </a:solidFill>
                <a:latin typeface="Times New Roman" panose="02020603050405020304" pitchFamily="18" charset="0"/>
                <a:cs typeface="Times New Roman" panose="02020603050405020304" pitchFamily="18" charset="0"/>
              </a:rPr>
              <a:t>người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tư</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tưởng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tình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cảm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của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văn</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dùng lí lẽ và bằng </a:t>
            </a:r>
            <a:endParaRPr lang="en-US" sz="2800" dirty="0" smtClean="0">
              <a:solidFill>
                <a:srgbClr val="0070C0"/>
              </a:solidFill>
              <a:latin typeface="Times New Roman" panose="02020603050405020304" pitchFamily="18" charset="0"/>
              <a:cs typeface="Times New Roman" panose="02020603050405020304" pitchFamily="18" charset="0"/>
            </a:endParaRPr>
          </a:p>
          <a:p>
            <a:pPr marL="0" indent="0" algn="just">
              <a:lnSpc>
                <a:spcPct val="110000"/>
              </a:lnSpc>
              <a:spcBef>
                <a:spcPts val="0"/>
              </a:spcBef>
              <a:spcAft>
                <a:spcPts val="0"/>
              </a:spcAft>
              <a:buNone/>
            </a:pPr>
            <a:r>
              <a:rPr lang="vi-VN" sz="2800" dirty="0" smtClean="0">
                <a:solidFill>
                  <a:srgbClr val="0070C0"/>
                </a:solidFill>
                <a:latin typeface="Times New Roman" panose="02020603050405020304" pitchFamily="18" charset="0"/>
                <a:cs typeface="Times New Roman" panose="02020603050405020304" pitchFamily="18" charset="0"/>
              </a:rPr>
              <a:t>chứng </a:t>
            </a:r>
            <a:r>
              <a:rPr lang="vi-VN" sz="2800" dirty="0">
                <a:solidFill>
                  <a:srgbClr val="0070C0"/>
                </a:solidFill>
                <a:latin typeface="Times New Roman" panose="02020603050405020304" pitchFamily="18" charset="0"/>
                <a:cs typeface="Times New Roman" panose="02020603050405020304" pitchFamily="18" charset="0"/>
              </a:rPr>
              <a:t>làm rõ được nội dung chủ đề đó</a:t>
            </a:r>
            <a:r>
              <a:rPr lang="vi-VN" sz="2800" dirty="0" smtClean="0">
                <a:solidFill>
                  <a:srgbClr val="0070C0"/>
                </a:solidFill>
                <a:latin typeface="Times New Roman" panose="02020603050405020304" pitchFamily="18" charset="0"/>
                <a:cs typeface="Times New Roman" panose="02020603050405020304" pitchFamily="18" charset="0"/>
              </a:rPr>
              <a:t>.</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a:p>
            <a:pPr marL="0" indent="0" algn="just">
              <a:lnSpc>
                <a:spcPct val="110000"/>
              </a:lnSpc>
              <a:spcBef>
                <a:spcPts val="0"/>
              </a:spcBef>
              <a:spcAft>
                <a:spcPts val="0"/>
              </a:spcAft>
              <a:buNone/>
            </a:pP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Phân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tích</a:t>
            </a:r>
            <a:r>
              <a:rPr lang="vi-VN"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những</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nét đặc sắc về hình thức nghệ thuật tác </a:t>
            </a:r>
            <a:r>
              <a:rPr lang="vi-VN" sz="2800" dirty="0" smtClean="0">
                <a:solidFill>
                  <a:srgbClr val="0070C0"/>
                </a:solidFill>
                <a:latin typeface="Times New Roman" panose="02020603050405020304" pitchFamily="18" charset="0"/>
                <a:cs typeface="Times New Roman" panose="02020603050405020304" pitchFamily="18" charset="0"/>
              </a:rPr>
              <a:t>phẩm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cốt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truyện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ngôi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kể</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a:t>
            </a:r>
            <a:r>
              <a:rPr lang="en-US" sz="2800" dirty="0" err="1" smtClean="0">
                <a:solidFill>
                  <a:srgbClr val="0070C0"/>
                </a:solidFill>
                <a:latin typeface="Times New Roman" panose="02020603050405020304" pitchFamily="18" charset="0"/>
                <a:cs typeface="Times New Roman" panose="02020603050405020304" pitchFamily="18" charset="0"/>
              </a:rPr>
              <a:t>ình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huống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nghệ</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thuật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xây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dựng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nhân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vật</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ngôn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ngữ</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không</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gian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thời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gian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hiệu</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quả</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thẩm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mỹ</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của</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nó</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có</a:t>
            </a:r>
            <a:r>
              <a:rPr lang="vi-VN" sz="2800" dirty="0" smtClean="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lí </a:t>
            </a:r>
            <a:r>
              <a:rPr lang="vi-VN" sz="2800" dirty="0" smtClean="0">
                <a:solidFill>
                  <a:srgbClr val="0070C0"/>
                </a:solidFill>
                <a:latin typeface="Times New Roman" panose="02020603050405020304" pitchFamily="18" charset="0"/>
                <a:cs typeface="Times New Roman" panose="02020603050405020304" pitchFamily="18" charset="0"/>
              </a:rPr>
              <a:t>lẽ</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a:t>
            </a:r>
            <a:r>
              <a:rPr lang="en-US" sz="2800" dirty="0" smtClean="0">
                <a:solidFill>
                  <a:srgbClr val="0070C0"/>
                </a:solidFill>
                <a:latin typeface="Times New Roman" panose="02020603050405020304" pitchFamily="18" charset="0"/>
                <a:cs typeface="Times New Roman" panose="02020603050405020304" pitchFamily="18" charset="0"/>
              </a:rPr>
              <a:t> </a:t>
            </a:r>
            <a:r>
              <a:rPr lang="vi-VN" sz="2800" dirty="0" smtClean="0">
                <a:solidFill>
                  <a:srgbClr val="0070C0"/>
                </a:solidFill>
                <a:latin typeface="Times New Roman" panose="02020603050405020304" pitchFamily="18" charset="0"/>
                <a:cs typeface="Times New Roman" panose="02020603050405020304" pitchFamily="18" charset="0"/>
              </a:rPr>
              <a:t>bằng </a:t>
            </a:r>
            <a:r>
              <a:rPr lang="en-US" sz="2800" dirty="0" err="1" smtClean="0">
                <a:solidFill>
                  <a:srgbClr val="0070C0"/>
                </a:solidFill>
                <a:latin typeface="Times New Roman" panose="02020603050405020304" pitchFamily="18" charset="0"/>
                <a:cs typeface="Times New Roman" panose="02020603050405020304" pitchFamily="18" charset="0"/>
              </a:rPr>
              <a:t>chứng</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b="1" dirty="0">
              <a:solidFill>
                <a:srgbClr val="0070C0"/>
              </a:solidFill>
              <a:latin typeface="Times New Roman" panose="02020603050405020304" pitchFamily="18" charset="0"/>
              <a:cs typeface="Times New Roman" panose="02020603050405020304" pitchFamily="18" charset="0"/>
            </a:endParaRPr>
          </a:p>
          <a:p>
            <a:pPr marL="0" indent="0" algn="just">
              <a:lnSpc>
                <a:spcPct val="110000"/>
              </a:lnSpc>
              <a:spcBef>
                <a:spcPts val="0"/>
              </a:spcBef>
              <a:spcAft>
                <a:spcPts val="0"/>
              </a:spcAft>
              <a:buNone/>
            </a:pP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Kết</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bài</a:t>
            </a:r>
            <a:r>
              <a:rPr lang="en-US" sz="2800" b="1"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Khẳng định được ý nghĩa, giá trị của tác phẩm truyện. </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19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2F76C-3D8B-60B2-9952-06EE97C4CC2E}"/>
              </a:ext>
            </a:extLst>
          </p:cNvPr>
          <p:cNvSpPr txBox="1">
            <a:spLocks/>
          </p:cNvSpPr>
          <p:nvPr/>
        </p:nvSpPr>
        <p:spPr>
          <a:xfrm>
            <a:off x="350730" y="990963"/>
            <a:ext cx="11361106" cy="3117574"/>
          </a:xfrm>
          <a:prstGeom prst="rect">
            <a:avLst/>
          </a:prstGeom>
        </p:spPr>
        <p:txBody>
          <a:bodyPr>
            <a:noAutofit/>
          </a:bodyPr>
          <a:lstStyle>
            <a:lvl1pPr marL="91440" indent="-91440" algn="l" defTabSz="914400" rtl="0" eaLnBrk="1" latinLnBrk="0" hangingPunct="1">
              <a:lnSpc>
                <a:spcPct val="12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2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2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10000"/>
              </a:lnSpc>
              <a:spcBef>
                <a:spcPts val="0"/>
              </a:spcBef>
              <a:spcAft>
                <a:spcPts val="0"/>
              </a:spcAft>
            </a:pPr>
            <a:r>
              <a:rPr lang="en-US" sz="2800" b="1" i="1" dirty="0" err="1" smtClean="0">
                <a:solidFill>
                  <a:schemeClr val="tx1"/>
                </a:solidFill>
                <a:latin typeface="Times New Roman" panose="02020603050405020304" pitchFamily="18" charset="0"/>
                <a:cs typeface="Times New Roman" panose="02020603050405020304" pitchFamily="18" charset="0"/>
              </a:rPr>
              <a:t>Khi</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viết</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các</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em</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cần</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err="1" smtClean="0">
                <a:solidFill>
                  <a:schemeClr val="tx1"/>
                </a:solidFill>
                <a:latin typeface="Times New Roman" panose="02020603050405020304" pitchFamily="18" charset="0"/>
                <a:cs typeface="Times New Roman" panose="02020603050405020304" pitchFamily="18" charset="0"/>
              </a:rPr>
              <a:t>chú</a:t>
            </a:r>
            <a:r>
              <a:rPr lang="en-US" sz="2800" b="1" i="1" dirty="0" smtClean="0">
                <a:solidFill>
                  <a:schemeClr val="tx1"/>
                </a:solidFill>
                <a:latin typeface="Times New Roman" panose="02020603050405020304" pitchFamily="18" charset="0"/>
                <a:cs typeface="Times New Roman" panose="02020603050405020304" pitchFamily="18" charset="0"/>
              </a:rPr>
              <a:t>  </a:t>
            </a:r>
            <a:r>
              <a:rPr lang="en-US" sz="2800" b="1" i="1" dirty="0">
                <a:solidFill>
                  <a:schemeClr val="tx1"/>
                </a:solidFill>
                <a:latin typeface="Times New Roman" panose="02020603050405020304" pitchFamily="18" charset="0"/>
                <a:cs typeface="Times New Roman" panose="02020603050405020304" pitchFamily="18" charset="0"/>
              </a:rPr>
              <a:t>ý:</a:t>
            </a:r>
          </a:p>
          <a:p>
            <a:pPr algn="just">
              <a:lnSpc>
                <a:spcPct val="110000"/>
              </a:lnSpc>
              <a:spcBef>
                <a:spcPts val="0"/>
              </a:spcBef>
              <a:spcAft>
                <a:spcPts val="0"/>
              </a:spcAft>
            </a:pPr>
            <a:r>
              <a:rPr lang="vi-VN" sz="2800" dirty="0">
                <a:solidFill>
                  <a:schemeClr val="tx1"/>
                </a:solidFill>
                <a:latin typeface="Times New Roman" panose="02020603050405020304" pitchFamily="18" charset="0"/>
                <a:cs typeface="Times New Roman" panose="02020603050405020304" pitchFamily="18" charset="0"/>
              </a:rPr>
              <a:t>+ Dựa vào dàn ý để triển khai bài viết. </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ct val="110000"/>
              </a:lnSpc>
              <a:spcBef>
                <a:spcPts val="0"/>
              </a:spcBef>
              <a:spcAft>
                <a:spcPts val="0"/>
              </a:spcAft>
            </a:pPr>
            <a:r>
              <a:rPr lang="vi-VN" sz="2800" dirty="0">
                <a:solidFill>
                  <a:schemeClr val="tx1"/>
                </a:solidFill>
                <a:latin typeface="Times New Roman" panose="02020603050405020304" pitchFamily="18" charset="0"/>
                <a:cs typeface="Times New Roman" panose="02020603050405020304" pitchFamily="18" charset="0"/>
              </a:rPr>
              <a:t>+ Bám sát đặc trưng thể loại truyện</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ct val="110000"/>
              </a:lnSpc>
              <a:spcBef>
                <a:spcPts val="0"/>
              </a:spcBef>
              <a:spcAft>
                <a:spcPts val="0"/>
              </a:spcAft>
            </a:pPr>
            <a:r>
              <a:rPr lang="vi-VN" sz="2800" dirty="0">
                <a:solidFill>
                  <a:schemeClr val="tx1"/>
                </a:solidFill>
                <a:latin typeface="Times New Roman" panose="02020603050405020304" pitchFamily="18" charset="0"/>
                <a:cs typeface="Times New Roman" panose="02020603050405020304" pitchFamily="18" charset="0"/>
              </a:rPr>
              <a:t>+ Tổ chức hệ thống luận điểm hợp lí cùng với lí lẽ và bằng chứng thuyết phục. </a:t>
            </a:r>
            <a:endParaRPr lang="en-US" sz="2800" dirty="0">
              <a:solidFill>
                <a:schemeClr val="tx1"/>
              </a:solidFill>
              <a:latin typeface="Times New Roman" panose="02020603050405020304" pitchFamily="18" charset="0"/>
              <a:cs typeface="Times New Roman" panose="02020603050405020304" pitchFamily="18" charset="0"/>
            </a:endParaRPr>
          </a:p>
          <a:p>
            <a:pPr algn="just">
              <a:lnSpc>
                <a:spcPct val="110000"/>
              </a:lnSpc>
              <a:spcBef>
                <a:spcPts val="0"/>
              </a:spcBef>
              <a:spcAft>
                <a:spcPts val="0"/>
              </a:spcAft>
            </a:pPr>
            <a:r>
              <a:rPr lang="vi-VN" sz="2800" dirty="0">
                <a:solidFill>
                  <a:schemeClr val="tx1"/>
                </a:solidFill>
                <a:latin typeface="Times New Roman" panose="02020603050405020304" pitchFamily="18" charset="0"/>
                <a:cs typeface="Times New Roman" panose="02020603050405020304" pitchFamily="18" charset="0"/>
              </a:rPr>
              <a:t>+ Tập trung vào những nét nổi bật của tác phẩm, tạo điểm nhấn cho bài viết.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558792" y="424654"/>
            <a:ext cx="2631874" cy="566309"/>
          </a:xfrm>
          <a:prstGeom prst="rect">
            <a:avLst/>
          </a:prstGeom>
        </p:spPr>
        <p:txBody>
          <a:bodyPr wrap="none">
            <a:spAutoFit/>
          </a:bodyPr>
          <a:lstStyle/>
          <a:p>
            <a:pPr algn="just">
              <a:lnSpc>
                <a:spcPct val="110000"/>
              </a:lnSpc>
              <a:spcBef>
                <a:spcPts val="0"/>
              </a:spcBef>
              <a:spcAft>
                <a:spcPts val="0"/>
              </a:spcAft>
            </a:pPr>
            <a:r>
              <a:rPr lang="en-US" sz="2800" b="1" dirty="0" err="1" smtClean="0">
                <a:solidFill>
                  <a:srgbClr val="FF0000"/>
                </a:solidFill>
                <a:latin typeface="Times New Roman" panose="02020603050405020304" pitchFamily="18" charset="0"/>
                <a:cs typeface="Times New Roman" panose="02020603050405020304" pitchFamily="18" charset="0"/>
              </a:rPr>
              <a:t>Bước</a:t>
            </a:r>
            <a:r>
              <a:rPr lang="en-US" sz="2800" b="1" dirty="0" smtClean="0">
                <a:solidFill>
                  <a:srgbClr val="FF0000"/>
                </a:solidFill>
                <a:latin typeface="Times New Roman" panose="02020603050405020304" pitchFamily="18" charset="0"/>
                <a:cs typeface="Times New Roman" panose="02020603050405020304" pitchFamily="18" charset="0"/>
              </a:rPr>
              <a:t> 2</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32955" y="4674846"/>
            <a:ext cx="10965729" cy="1040285"/>
          </a:xfrm>
          <a:prstGeom prst="rect">
            <a:avLst/>
          </a:prstGeom>
        </p:spPr>
        <p:txBody>
          <a:bodyPr wrap="square">
            <a:spAutoFit/>
          </a:bodyPr>
          <a:lstStyle/>
          <a:p>
            <a:pPr algn="just">
              <a:lnSpc>
                <a:spcPct val="110000"/>
              </a:lnSpc>
              <a:spcBef>
                <a:spcPts val="0"/>
              </a:spcBef>
              <a:spcAft>
                <a:spcPts val="0"/>
              </a:spcAft>
            </a:pPr>
            <a:r>
              <a:rPr lang="en-US" sz="2800" dirty="0" err="1" smtClean="0">
                <a:latin typeface="Times New Roman" panose="02020603050405020304" pitchFamily="18" charset="0"/>
                <a:cs typeface="Times New Roman" panose="02020603050405020304" pitchFamily="18" charset="0"/>
              </a:rPr>
              <a:t>Đọc</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bổ</a:t>
            </a:r>
            <a:r>
              <a:rPr lang="en-US" sz="2800" dirty="0">
                <a:latin typeface="Times New Roman" panose="02020603050405020304" pitchFamily="18" charset="0"/>
                <a:cs typeface="Times New Roman" panose="02020603050405020304" pitchFamily="18" charset="0"/>
              </a:rPr>
              <a:t> sung </a:t>
            </a:r>
            <a:r>
              <a:rPr lang="en-US" sz="2800" dirty="0" err="1">
                <a:latin typeface="Times New Roman" panose="02020603050405020304" pitchFamily="18" charset="0"/>
                <a:cs typeface="Times New Roman" panose="02020603050405020304" pitchFamily="18" charset="0"/>
              </a:rPr>
              <a:t>thêm</a:t>
            </a:r>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558791" y="3958225"/>
            <a:ext cx="4245073" cy="566309"/>
          </a:xfrm>
          <a:prstGeom prst="rect">
            <a:avLst/>
          </a:prstGeom>
        </p:spPr>
        <p:txBody>
          <a:bodyPr wrap="none">
            <a:spAutoFit/>
          </a:bodyPr>
          <a:lstStyle/>
          <a:p>
            <a:pPr algn="just">
              <a:lnSpc>
                <a:spcPct val="110000"/>
              </a:lnSpc>
              <a:spcBef>
                <a:spcPts val="0"/>
              </a:spcBef>
              <a:spcAft>
                <a:spcPts val="0"/>
              </a:spcAft>
            </a:pPr>
            <a:r>
              <a:rPr lang="en-US" sz="2800" b="1" dirty="0" err="1" smtClean="0">
                <a:solidFill>
                  <a:srgbClr val="FF0000"/>
                </a:solidFill>
                <a:latin typeface="Times New Roman" panose="02020603050405020304" pitchFamily="18" charset="0"/>
                <a:cs typeface="Times New Roman" panose="02020603050405020304" pitchFamily="18" charset="0"/>
              </a:rPr>
              <a:t>Bước</a:t>
            </a:r>
            <a:r>
              <a:rPr lang="en-US" sz="2800" b="1" dirty="0" smtClean="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Chỉnh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sửa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viết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866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557" y="325677"/>
            <a:ext cx="5240164"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IV/ BÀI TẬP VẬN DỤNG: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13984" y="1052186"/>
            <a:ext cx="12665350" cy="954107"/>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1: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hãy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chọn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một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phẩm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văn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 </a:t>
            </a:r>
            <a:r>
              <a:rPr lang="en-US" sz="2800" dirty="0" err="1" smtClean="0">
                <a:latin typeface="Times New Roman" panose="02020603050405020304" pitchFamily="18" charset="0"/>
                <a:cs typeface="Times New Roman" panose="02020603050405020304" pitchFamily="18" charset="0"/>
              </a:rPr>
              <a:t>truyện</a:t>
            </a:r>
            <a:r>
              <a:rPr lang="en-US" sz="2800" dirty="0" smtClean="0">
                <a:latin typeface="Times New Roman" panose="02020603050405020304" pitchFamily="18" charset="0"/>
                <a:cs typeface="Times New Roman" panose="02020603050405020304" pitchFamily="18" charset="0"/>
              </a:rPr>
              <a:t>) </a:t>
            </a:r>
          </a:p>
          <a:p>
            <a:r>
              <a:rPr lang="en-US" sz="2800" dirty="0" err="1" smtClean="0">
                <a:latin typeface="Times New Roman" panose="02020603050405020304" pitchFamily="18" charset="0"/>
                <a:cs typeface="Times New Roman" panose="02020603050405020304" pitchFamily="18" charset="0"/>
              </a:rPr>
              <a:t>mà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713984" y="2148027"/>
            <a:ext cx="3504421"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mở</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68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0224" y="398674"/>
            <a:ext cx="10096500" cy="6195479"/>
          </a:xfrm>
          <a:prstGeom prst="rect">
            <a:avLst/>
          </a:prstGeom>
        </p:spPr>
        <p:txBody>
          <a:bodyPr wrap="square">
            <a:spAutoFit/>
          </a:bodyPr>
          <a:lstStyle/>
          <a:p>
            <a:r>
              <a:rPr lang="en-US" sz="2333" b="1" dirty="0" err="1" smtClean="0">
                <a:latin typeface="Times New Roman" panose="02020603050405020304" pitchFamily="18" charset="0"/>
                <a:cs typeface="Times New Roman" panose="02020603050405020304" pitchFamily="18" charset="0"/>
              </a:rPr>
              <a:t>Bài</a:t>
            </a:r>
            <a:r>
              <a:rPr lang="en-US" sz="2333" b="1" dirty="0" smtClean="0">
                <a:latin typeface="Times New Roman" panose="02020603050405020304" pitchFamily="18" charset="0"/>
                <a:cs typeface="Times New Roman" panose="02020603050405020304" pitchFamily="18" charset="0"/>
              </a:rPr>
              <a:t> </a:t>
            </a:r>
            <a:r>
              <a:rPr lang="en-US" sz="2333" b="1" dirty="0" err="1" smtClean="0">
                <a:latin typeface="Times New Roman" panose="02020603050405020304" pitchFamily="18" charset="0"/>
                <a:cs typeface="Times New Roman" panose="02020603050405020304" pitchFamily="18" charset="0"/>
              </a:rPr>
              <a:t>tập</a:t>
            </a:r>
            <a:r>
              <a:rPr lang="en-US" sz="2333" b="1" dirty="0">
                <a:latin typeface="Times New Roman" panose="02020603050405020304" pitchFamily="18" charset="0"/>
                <a:cs typeface="Times New Roman" panose="02020603050405020304" pitchFamily="18" charset="0"/>
              </a:rPr>
              <a:t>:</a:t>
            </a:r>
            <a:r>
              <a:rPr lang="vi-VN" sz="2333" dirty="0" smtClean="0">
                <a:latin typeface="Times New Roman" panose="02020603050405020304" pitchFamily="18" charset="0"/>
                <a:cs typeface="Times New Roman" panose="02020603050405020304" pitchFamily="18" charset="0"/>
              </a:rPr>
              <a:t> </a:t>
            </a:r>
            <a:r>
              <a:rPr lang="vi-VN" sz="2333" dirty="0">
                <a:latin typeface="+mj-lt"/>
              </a:rPr>
              <a:t>Thơ là tiếng lòng (</a:t>
            </a:r>
            <a:r>
              <a:rPr lang="vi-VN" sz="2333" dirty="0">
                <a:latin typeface="+mj-lt"/>
              </a:rPr>
              <a:t>T</a:t>
            </a:r>
            <a:r>
              <a:rPr lang="en-US" sz="2333" dirty="0">
                <a:latin typeface="+mj-lt"/>
              </a:rPr>
              <a:t>ố</a:t>
            </a:r>
            <a:r>
              <a:rPr lang="vi-VN" sz="2333" dirty="0">
                <a:latin typeface="+mj-lt"/>
              </a:rPr>
              <a:t> </a:t>
            </a:r>
            <a:r>
              <a:rPr lang="vi-VN" sz="2333" dirty="0" smtClean="0">
                <a:latin typeface="+mj-lt"/>
              </a:rPr>
              <a:t>Hữu)</a:t>
            </a:r>
            <a:r>
              <a:rPr lang="en-US" sz="2333" dirty="0" smtClean="0">
                <a:latin typeface="+mj-lt"/>
              </a:rPr>
              <a:t>. </a:t>
            </a:r>
            <a:r>
              <a:rPr lang="en-US" sz="2333" smtClean="0">
                <a:latin typeface="+mj-lt"/>
              </a:rPr>
              <a:t>H</a:t>
            </a:r>
            <a:r>
              <a:rPr lang="vi-VN" sz="2333" smtClean="0">
                <a:latin typeface="+mj-lt"/>
              </a:rPr>
              <a:t>ãy </a:t>
            </a:r>
            <a:r>
              <a:rPr lang="vi-VN" sz="2333" dirty="0">
                <a:latin typeface="+mj-lt"/>
              </a:rPr>
              <a:t>lắng nghe tiếng lòng của </a:t>
            </a:r>
            <a:r>
              <a:rPr lang="vi-VN" sz="2333" dirty="0">
                <a:latin typeface="+mj-lt"/>
              </a:rPr>
              <a:t>Than</a:t>
            </a:r>
            <a:r>
              <a:rPr lang="en-US" sz="2333" dirty="0">
                <a:latin typeface="+mj-lt"/>
              </a:rPr>
              <a:t>h </a:t>
            </a:r>
            <a:r>
              <a:rPr lang="en-US" sz="2333" dirty="0" err="1">
                <a:latin typeface="Times New Roman" panose="02020603050405020304" pitchFamily="18" charset="0"/>
                <a:cs typeface="Times New Roman" panose="02020603050405020304" pitchFamily="18" charset="0"/>
              </a:rPr>
              <a:t>Hải</a:t>
            </a:r>
            <a:r>
              <a:rPr lang="vi-VN" sz="2333" dirty="0">
                <a:latin typeface="Times New Roman" panose="02020603050405020304" pitchFamily="18" charset="0"/>
                <a:cs typeface="Times New Roman" panose="02020603050405020304" pitchFamily="18" charset="0"/>
              </a:rPr>
              <a:t> </a:t>
            </a:r>
            <a:r>
              <a:rPr lang="vi-VN" sz="2333" dirty="0">
                <a:latin typeface="+mj-lt"/>
              </a:rPr>
              <a:t>qua đoạn thơ sau trong bài Mùa xuân nho nhỏ</a:t>
            </a:r>
            <a:r>
              <a:rPr lang="vi-VN" sz="2333" dirty="0">
                <a:latin typeface="+mj-lt"/>
              </a:rPr>
              <a:t>:</a:t>
            </a:r>
            <a:endParaRPr lang="en-US" sz="2333" dirty="0">
              <a:latin typeface="+mj-lt"/>
            </a:endParaRPr>
          </a:p>
          <a:p>
            <a:r>
              <a:rPr lang="vi-VN" sz="2333" dirty="0">
                <a:latin typeface="+mj-lt"/>
              </a:rPr>
              <a:t>Ta </a:t>
            </a:r>
            <a:r>
              <a:rPr lang="vi-VN" sz="2333" dirty="0">
                <a:latin typeface="+mj-lt"/>
              </a:rPr>
              <a:t>làm con chim </a:t>
            </a:r>
            <a:r>
              <a:rPr lang="vi-VN" sz="2333" dirty="0">
                <a:latin typeface="+mj-lt"/>
              </a:rPr>
              <a:t>hót</a:t>
            </a:r>
            <a:endParaRPr lang="en-US" sz="2333" dirty="0">
              <a:latin typeface="+mj-lt"/>
            </a:endParaRPr>
          </a:p>
          <a:p>
            <a:r>
              <a:rPr lang="vi-VN" sz="2333" dirty="0">
                <a:latin typeface="+mj-lt"/>
              </a:rPr>
              <a:t>Ta </a:t>
            </a:r>
            <a:r>
              <a:rPr lang="vi-VN" sz="2333" dirty="0">
                <a:latin typeface="+mj-lt"/>
              </a:rPr>
              <a:t>làm một cành </a:t>
            </a:r>
            <a:r>
              <a:rPr lang="vi-VN" sz="2333" dirty="0">
                <a:latin typeface="+mj-lt"/>
              </a:rPr>
              <a:t>hoa</a:t>
            </a:r>
            <a:endParaRPr lang="en-US" sz="2333" dirty="0">
              <a:latin typeface="+mj-lt"/>
            </a:endParaRPr>
          </a:p>
          <a:p>
            <a:r>
              <a:rPr lang="vi-VN" sz="2333" dirty="0">
                <a:latin typeface="+mj-lt"/>
              </a:rPr>
              <a:t>Ta </a:t>
            </a:r>
            <a:r>
              <a:rPr lang="vi-VN" sz="2333" dirty="0">
                <a:latin typeface="+mj-lt"/>
              </a:rPr>
              <a:t>nhập vào hoà </a:t>
            </a:r>
            <a:r>
              <a:rPr lang="vi-VN" sz="2333" dirty="0">
                <a:latin typeface="+mj-lt"/>
              </a:rPr>
              <a:t>ca</a:t>
            </a:r>
            <a:endParaRPr lang="en-US" sz="2333" dirty="0">
              <a:latin typeface="+mj-lt"/>
            </a:endParaRPr>
          </a:p>
          <a:p>
            <a:r>
              <a:rPr lang="vi-VN" sz="2333" dirty="0">
                <a:latin typeface="+mj-lt"/>
              </a:rPr>
              <a:t>Một </a:t>
            </a:r>
            <a:r>
              <a:rPr lang="vi-VN" sz="2333" dirty="0">
                <a:latin typeface="+mj-lt"/>
              </a:rPr>
              <a:t>nốt trầm xao xuyến</a:t>
            </a:r>
            <a:r>
              <a:rPr lang="vi-VN" sz="2333" dirty="0">
                <a:latin typeface="+mj-lt"/>
              </a:rPr>
              <a:t>,</a:t>
            </a:r>
            <a:endParaRPr lang="en-US" sz="2333" dirty="0">
              <a:latin typeface="+mj-lt"/>
            </a:endParaRPr>
          </a:p>
          <a:p>
            <a:r>
              <a:rPr lang="vi-VN" sz="2333" dirty="0">
                <a:latin typeface="+mj-lt"/>
              </a:rPr>
              <a:t> </a:t>
            </a:r>
            <a:r>
              <a:rPr lang="vi-VN" sz="2333" dirty="0">
                <a:latin typeface="+mj-lt"/>
              </a:rPr>
              <a:t>Một mùa xuân nho </a:t>
            </a:r>
            <a:r>
              <a:rPr lang="vi-VN" sz="2333" dirty="0">
                <a:latin typeface="+mj-lt"/>
              </a:rPr>
              <a:t>nhỏ</a:t>
            </a:r>
            <a:endParaRPr lang="en-US" sz="2333" dirty="0">
              <a:latin typeface="+mj-lt"/>
            </a:endParaRPr>
          </a:p>
          <a:p>
            <a:r>
              <a:rPr lang="vi-VN" sz="2333" dirty="0">
                <a:latin typeface="+mj-lt"/>
              </a:rPr>
              <a:t> </a:t>
            </a:r>
            <a:r>
              <a:rPr lang="vi-VN" sz="2333" dirty="0">
                <a:latin typeface="+mj-lt"/>
              </a:rPr>
              <a:t>Lặng lẽ dâng cho </a:t>
            </a:r>
            <a:r>
              <a:rPr lang="vi-VN" sz="2333" dirty="0">
                <a:latin typeface="+mj-lt"/>
              </a:rPr>
              <a:t>đời</a:t>
            </a:r>
            <a:endParaRPr lang="en-US" sz="2333" dirty="0">
              <a:latin typeface="+mj-lt"/>
            </a:endParaRPr>
          </a:p>
          <a:p>
            <a:r>
              <a:rPr lang="vi-VN" sz="2333" dirty="0">
                <a:latin typeface="+mj-lt"/>
              </a:rPr>
              <a:t> </a:t>
            </a:r>
            <a:r>
              <a:rPr lang="vi-VN" sz="2333" dirty="0">
                <a:latin typeface="+mj-lt"/>
              </a:rPr>
              <a:t>Dù là tuổi hai </a:t>
            </a:r>
            <a:r>
              <a:rPr lang="vi-VN" sz="2333" dirty="0">
                <a:latin typeface="+mj-lt"/>
              </a:rPr>
              <a:t>mươi</a:t>
            </a:r>
            <a:endParaRPr lang="en-US" sz="2333" dirty="0">
              <a:latin typeface="+mj-lt"/>
            </a:endParaRPr>
          </a:p>
          <a:p>
            <a:r>
              <a:rPr lang="vi-VN" sz="2333" dirty="0">
                <a:latin typeface="+mj-lt"/>
              </a:rPr>
              <a:t> </a:t>
            </a:r>
            <a:r>
              <a:rPr lang="vi-VN" sz="2333" dirty="0">
                <a:latin typeface="+mj-lt"/>
              </a:rPr>
              <a:t>Dù là khi tóc bạc</a:t>
            </a:r>
            <a:r>
              <a:rPr lang="vi-VN" sz="2333" dirty="0">
                <a:latin typeface="+mj-lt"/>
              </a:rPr>
              <a:t>...</a:t>
            </a:r>
            <a:endParaRPr lang="en-US" sz="2333" dirty="0">
              <a:latin typeface="+mj-lt"/>
            </a:endParaRPr>
          </a:p>
          <a:p>
            <a:r>
              <a:rPr lang="vi-VN" sz="2333" dirty="0">
                <a:latin typeface="+mj-lt"/>
              </a:rPr>
              <a:t>Mùa </a:t>
            </a:r>
            <a:r>
              <a:rPr lang="vi-VN" sz="2333" dirty="0">
                <a:latin typeface="+mj-lt"/>
              </a:rPr>
              <a:t>xuân – ta xin </a:t>
            </a:r>
            <a:r>
              <a:rPr lang="vi-VN" sz="2333" dirty="0">
                <a:latin typeface="+mj-lt"/>
              </a:rPr>
              <a:t>hát</a:t>
            </a:r>
            <a:endParaRPr lang="en-US" sz="2333" dirty="0">
              <a:latin typeface="+mj-lt"/>
            </a:endParaRPr>
          </a:p>
          <a:p>
            <a:r>
              <a:rPr lang="vi-VN" sz="2333" dirty="0">
                <a:latin typeface="+mj-lt"/>
              </a:rPr>
              <a:t>Câu </a:t>
            </a:r>
            <a:r>
              <a:rPr lang="vi-VN" sz="2333" dirty="0">
                <a:latin typeface="+mj-lt"/>
              </a:rPr>
              <a:t>Nam ai, Nam </a:t>
            </a:r>
            <a:r>
              <a:rPr lang="en-US" sz="2333" dirty="0">
                <a:latin typeface="+mj-lt"/>
              </a:rPr>
              <a:t>b</a:t>
            </a:r>
            <a:r>
              <a:rPr lang="vi-VN" sz="2333" dirty="0">
                <a:latin typeface="+mj-lt"/>
              </a:rPr>
              <a:t>ình</a:t>
            </a:r>
            <a:endParaRPr lang="en-US" sz="2333" dirty="0">
              <a:latin typeface="+mj-lt"/>
            </a:endParaRPr>
          </a:p>
          <a:p>
            <a:r>
              <a:rPr lang="vi-VN" sz="2333" dirty="0">
                <a:latin typeface="+mj-lt"/>
              </a:rPr>
              <a:t>Nước non ngàn dặm mình</a:t>
            </a:r>
            <a:endParaRPr lang="en-US" sz="2333" dirty="0">
              <a:latin typeface="+mj-lt"/>
            </a:endParaRPr>
          </a:p>
          <a:p>
            <a:r>
              <a:rPr lang="vi-VN" sz="2333" dirty="0">
                <a:latin typeface="+mj-lt"/>
              </a:rPr>
              <a:t>Nước non ngàn dặm tình</a:t>
            </a:r>
            <a:endParaRPr lang="en-US" sz="2333" dirty="0">
              <a:latin typeface="+mj-lt"/>
            </a:endParaRPr>
          </a:p>
          <a:p>
            <a:r>
              <a:rPr lang="vi-VN" sz="2333" dirty="0">
                <a:latin typeface="+mj-lt"/>
              </a:rPr>
              <a:t>Nhịp phách </a:t>
            </a:r>
            <a:r>
              <a:rPr lang="vi-VN" sz="2333" dirty="0">
                <a:latin typeface="+mj-lt"/>
              </a:rPr>
              <a:t>ti</a:t>
            </a:r>
            <a:r>
              <a:rPr lang="en-US" sz="2333" dirty="0">
                <a:latin typeface="+mj-lt"/>
              </a:rPr>
              <a:t>ề</a:t>
            </a:r>
            <a:r>
              <a:rPr lang="vi-VN" sz="2333" dirty="0">
                <a:latin typeface="+mj-lt"/>
              </a:rPr>
              <a:t>n </a:t>
            </a:r>
            <a:r>
              <a:rPr lang="vi-VN" sz="2333" dirty="0">
                <a:latin typeface="+mj-lt"/>
              </a:rPr>
              <a:t>đất Huế.</a:t>
            </a:r>
            <a:endParaRPr lang="en-US" sz="2333" dirty="0">
              <a:latin typeface="+mj-lt"/>
            </a:endParaRPr>
          </a:p>
          <a:p>
            <a:r>
              <a:rPr lang="vi-VN" sz="2333" dirty="0">
                <a:latin typeface="+mj-lt"/>
              </a:rPr>
              <a:t>(Ngữ văn 9, tập hai, NXB Giáo dục Việt Nam, 2012, tr. 56)</a:t>
            </a:r>
            <a:endParaRPr lang="en-US" sz="2333" dirty="0">
              <a:latin typeface="+mj-lt"/>
            </a:endParaRPr>
          </a:p>
          <a:p>
            <a:endParaRPr lang="en-US" sz="2333" dirty="0">
              <a:latin typeface="+mj-lt"/>
            </a:endParaRPr>
          </a:p>
        </p:txBody>
      </p:sp>
    </p:spTree>
    <p:extLst>
      <p:ext uri="{BB962C8B-B14F-4D97-AF65-F5344CB8AC3E}">
        <p14:creationId xmlns:p14="http://schemas.microsoft.com/office/powerpoint/2010/main" val="138099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4523" y="91158"/>
            <a:ext cx="1460500" cy="451342"/>
          </a:xfrm>
          <a:prstGeom prst="rect">
            <a:avLst/>
          </a:prstGeom>
        </p:spPr>
        <p:txBody>
          <a:bodyPr wrap="square">
            <a:spAutoFit/>
          </a:bodyPr>
          <a:lstStyle/>
          <a:p>
            <a:r>
              <a:rPr lang="en-US" sz="2333" b="1" dirty="0" err="1">
                <a:solidFill>
                  <a:srgbClr val="FF0000"/>
                </a:solidFill>
                <a:latin typeface="Times New Roman" panose="02020603050405020304" pitchFamily="18" charset="0"/>
                <a:cs typeface="Times New Roman" panose="02020603050405020304" pitchFamily="18" charset="0"/>
              </a:rPr>
              <a:t>Gợi</a:t>
            </a:r>
            <a:r>
              <a:rPr lang="en-US" sz="2333" b="1" dirty="0">
                <a:solidFill>
                  <a:srgbClr val="FF0000"/>
                </a:solidFill>
                <a:latin typeface="Times New Roman" panose="02020603050405020304" pitchFamily="18" charset="0"/>
                <a:cs typeface="Times New Roman" panose="02020603050405020304" pitchFamily="18" charset="0"/>
              </a:rPr>
              <a:t> ý</a:t>
            </a:r>
          </a:p>
        </p:txBody>
      </p:sp>
      <p:sp>
        <p:nvSpPr>
          <p:cNvPr id="5" name="Rectangle 4"/>
          <p:cNvSpPr/>
          <p:nvPr/>
        </p:nvSpPr>
        <p:spPr>
          <a:xfrm>
            <a:off x="698501" y="506760"/>
            <a:ext cx="2404139" cy="451342"/>
          </a:xfrm>
          <a:prstGeom prst="rect">
            <a:avLst/>
          </a:prstGeom>
        </p:spPr>
        <p:txBody>
          <a:bodyPr wrap="square">
            <a:spAutoFit/>
          </a:bodyPr>
          <a:lstStyle/>
          <a:p>
            <a:r>
              <a:rPr lang="en-US" sz="2333" b="1" dirty="0">
                <a:latin typeface="Times New Roman" panose="02020603050405020304" pitchFamily="18" charset="0"/>
                <a:cs typeface="Times New Roman" panose="02020603050405020304" pitchFamily="18" charset="0"/>
              </a:rPr>
              <a:t>1. </a:t>
            </a:r>
            <a:r>
              <a:rPr lang="en-US" sz="2333" b="1" dirty="0" err="1">
                <a:latin typeface="Times New Roman" panose="02020603050405020304" pitchFamily="18" charset="0"/>
                <a:cs typeface="Times New Roman" panose="02020603050405020304" pitchFamily="18" charset="0"/>
              </a:rPr>
              <a:t>Mở</a:t>
            </a:r>
            <a:r>
              <a:rPr lang="en-US" sz="2333" b="1" dirty="0">
                <a:latin typeface="Times New Roman" panose="02020603050405020304" pitchFamily="18" charset="0"/>
                <a:cs typeface="Times New Roman" panose="02020603050405020304" pitchFamily="18" charset="0"/>
              </a:rPr>
              <a:t> </a:t>
            </a:r>
            <a:r>
              <a:rPr lang="en-US" sz="2333" b="1" dirty="0" err="1">
                <a:latin typeface="Times New Roman" panose="02020603050405020304" pitchFamily="18" charset="0"/>
                <a:cs typeface="Times New Roman" panose="02020603050405020304" pitchFamily="18" charset="0"/>
              </a:rPr>
              <a:t>bài</a:t>
            </a:r>
            <a:r>
              <a:rPr lang="en-US" sz="2333" b="1" dirty="0">
                <a:latin typeface="Times New Roman" panose="02020603050405020304" pitchFamily="18" charset="0"/>
                <a:cs typeface="Times New Roman" panose="02020603050405020304" pitchFamily="18" charset="0"/>
              </a:rPr>
              <a:t>:</a:t>
            </a:r>
          </a:p>
        </p:txBody>
      </p:sp>
      <p:sp>
        <p:nvSpPr>
          <p:cNvPr id="6" name="Rectangle 5"/>
          <p:cNvSpPr/>
          <p:nvPr/>
        </p:nvSpPr>
        <p:spPr>
          <a:xfrm>
            <a:off x="694523" y="3428811"/>
            <a:ext cx="11111023" cy="1887376"/>
          </a:xfrm>
          <a:prstGeom prst="rect">
            <a:avLst/>
          </a:prstGeom>
        </p:spPr>
        <p:txBody>
          <a:bodyPr wrap="square">
            <a:spAutoFit/>
          </a:bodyPr>
          <a:lstStyle/>
          <a:p>
            <a:r>
              <a:rPr lang="en-US" sz="2333" dirty="0">
                <a:latin typeface="Times New Roman" panose="02020603050405020304" pitchFamily="18" charset="0"/>
                <a:cs typeface="Times New Roman" panose="02020603050405020304" pitchFamily="18" charset="0"/>
              </a:rPr>
              <a:t>- </a:t>
            </a:r>
            <a:r>
              <a:rPr lang="vi-VN" sz="2333" dirty="0">
                <a:latin typeface="Times New Roman" panose="02020603050405020304" pitchFamily="18" charset="0"/>
                <a:cs typeface="Times New Roman" panose="02020603050405020304" pitchFamily="18" charset="0"/>
              </a:rPr>
              <a:t>Một </a:t>
            </a:r>
            <a:r>
              <a:rPr lang="vi-VN" sz="2333" dirty="0">
                <a:latin typeface="Times New Roman" panose="02020603050405020304" pitchFamily="18" charset="0"/>
                <a:cs typeface="Times New Roman" panose="02020603050405020304" pitchFamily="18" charset="0"/>
              </a:rPr>
              <a:t>trong những yếu tố làm nên sức sống lâu </a:t>
            </a:r>
            <a:r>
              <a:rPr lang="vi-VN" sz="2333" dirty="0">
                <a:latin typeface="Times New Roman" panose="02020603050405020304" pitchFamily="18" charset="0"/>
                <a:cs typeface="Times New Roman" panose="02020603050405020304" pitchFamily="18" charset="0"/>
              </a:rPr>
              <a:t>b</a:t>
            </a:r>
            <a:r>
              <a:rPr lang="en-US" sz="2333" dirty="0">
                <a:latin typeface="Times New Roman" panose="02020603050405020304" pitchFamily="18" charset="0"/>
                <a:cs typeface="Times New Roman" panose="02020603050405020304" pitchFamily="18" charset="0"/>
              </a:rPr>
              <a:t>ề</a:t>
            </a:r>
            <a:r>
              <a:rPr lang="vi-VN" sz="2333" dirty="0">
                <a:latin typeface="Times New Roman" panose="02020603050405020304" pitchFamily="18" charset="0"/>
                <a:cs typeface="Times New Roman" panose="02020603050405020304" pitchFamily="18" charset="0"/>
              </a:rPr>
              <a:t>n</a:t>
            </a:r>
            <a:r>
              <a:rPr lang="vi-VN" sz="2333" dirty="0">
                <a:latin typeface="Times New Roman" panose="02020603050405020304" pitchFamily="18" charset="0"/>
                <a:cs typeface="Times New Roman" panose="02020603050405020304" pitchFamily="18" charset="0"/>
              </a:rPr>
              <a:t>, bất tử của thơ ca là tình cảm, nỗi lòng của người cầm bút gửi gắm qua </a:t>
            </a:r>
            <a:r>
              <a:rPr lang="vi-VN" sz="2333" dirty="0">
                <a:latin typeface="Times New Roman" panose="02020603050405020304" pitchFamily="18" charset="0"/>
                <a:cs typeface="Times New Roman" panose="02020603050405020304" pitchFamily="18" charset="0"/>
              </a:rPr>
              <a:t>c</a:t>
            </a:r>
            <a:r>
              <a:rPr lang="en-US" sz="2333" dirty="0">
                <a:latin typeface="Times New Roman" panose="02020603050405020304" pitchFamily="18" charset="0"/>
                <a:cs typeface="Times New Roman" panose="02020603050405020304" pitchFamily="18" charset="0"/>
              </a:rPr>
              <a:t>â</a:t>
            </a:r>
            <a:r>
              <a:rPr lang="vi-VN" sz="2333" dirty="0">
                <a:latin typeface="Times New Roman" panose="02020603050405020304" pitchFamily="18" charset="0"/>
                <a:cs typeface="Times New Roman" panose="02020603050405020304" pitchFamily="18" charset="0"/>
              </a:rPr>
              <a:t>u chữ</a:t>
            </a:r>
            <a:r>
              <a:rPr lang="en-US" sz="2333" dirty="0">
                <a:latin typeface="Times New Roman" panose="02020603050405020304" pitchFamily="18" charset="0"/>
                <a:cs typeface="Times New Roman" panose="02020603050405020304" pitchFamily="18" charset="0"/>
              </a:rPr>
              <a:t>.</a:t>
            </a:r>
            <a:endParaRPr lang="en-US" sz="2333" dirty="0">
              <a:latin typeface="Times New Roman" panose="02020603050405020304" pitchFamily="18" charset="0"/>
              <a:cs typeface="Times New Roman" panose="02020603050405020304" pitchFamily="18" charset="0"/>
            </a:endParaRPr>
          </a:p>
          <a:p>
            <a:r>
              <a:rPr lang="en-US" sz="2333" dirty="0">
                <a:latin typeface="Times New Roman" panose="02020603050405020304" pitchFamily="18" charset="0"/>
                <a:cs typeface="Times New Roman" panose="02020603050405020304" pitchFamily="18" charset="0"/>
              </a:rPr>
              <a:t>- </a:t>
            </a:r>
            <a:r>
              <a:rPr lang="vi-VN" sz="2333" dirty="0">
                <a:latin typeface="Times New Roman" panose="02020603050405020304" pitchFamily="18" charset="0"/>
                <a:cs typeface="Times New Roman" panose="02020603050405020304" pitchFamily="18" charset="0"/>
              </a:rPr>
              <a:t>Nói </a:t>
            </a:r>
            <a:r>
              <a:rPr lang="vi-VN" sz="2333" dirty="0">
                <a:latin typeface="Times New Roman" panose="02020603050405020304" pitchFamily="18" charset="0"/>
                <a:cs typeface="Times New Roman" panose="02020603050405020304" pitchFamily="18" charset="0"/>
              </a:rPr>
              <a:t>về vấn đề này nhà thơ Tố Hữu đã viết: Thơ là tiếng lòng</a:t>
            </a:r>
            <a:endParaRPr lang="en-US" sz="2333" dirty="0">
              <a:latin typeface="Times New Roman" panose="02020603050405020304" pitchFamily="18" charset="0"/>
              <a:cs typeface="Times New Roman" panose="02020603050405020304" pitchFamily="18" charset="0"/>
            </a:endParaRPr>
          </a:p>
          <a:p>
            <a:r>
              <a:rPr lang="vi-VN" sz="2333" dirty="0">
                <a:latin typeface="Times New Roman" panose="02020603050405020304" pitchFamily="18" charset="0"/>
                <a:cs typeface="Times New Roman" panose="02020603050405020304" pitchFamily="18" charset="0"/>
              </a:rPr>
              <a:t>- </a:t>
            </a:r>
            <a:r>
              <a:rPr lang="vi-VN" sz="2333" dirty="0">
                <a:latin typeface="Times New Roman" panose="02020603050405020304" pitchFamily="18" charset="0"/>
                <a:cs typeface="Times New Roman" panose="02020603050405020304" pitchFamily="18" charset="0"/>
              </a:rPr>
              <a:t>Mùa xuân nho nhỏ (Thanh Hải) chất chứa nỗi lòng của người cầm bút và được thể hiện rõ qua đoạn trích.</a:t>
            </a:r>
            <a:endParaRPr lang="en-US" sz="2333" dirty="0">
              <a:latin typeface="Times New Roman" panose="02020603050405020304" pitchFamily="18" charset="0"/>
              <a:cs typeface="Times New Roman" panose="02020603050405020304" pitchFamily="18" charset="0"/>
            </a:endParaRPr>
          </a:p>
        </p:txBody>
      </p:sp>
      <p:sp>
        <p:nvSpPr>
          <p:cNvPr id="7" name="Rectangle 6"/>
          <p:cNvSpPr/>
          <p:nvPr/>
        </p:nvSpPr>
        <p:spPr>
          <a:xfrm>
            <a:off x="572403" y="2822779"/>
            <a:ext cx="1734193" cy="451342"/>
          </a:xfrm>
          <a:prstGeom prst="rect">
            <a:avLst/>
          </a:prstGeom>
        </p:spPr>
        <p:txBody>
          <a:bodyPr wrap="none">
            <a:spAutoFit/>
          </a:bodyPr>
          <a:lstStyle/>
          <a:p>
            <a:r>
              <a:rPr lang="vi-VN" sz="2333" b="1" dirty="0">
                <a:latin typeface="+mj-lt"/>
              </a:rPr>
              <a:t>2. Thân bài:</a:t>
            </a:r>
            <a:endParaRPr lang="en-US" sz="2333" b="1" dirty="0">
              <a:latin typeface="+mj-lt"/>
            </a:endParaRPr>
          </a:p>
        </p:txBody>
      </p:sp>
      <p:sp>
        <p:nvSpPr>
          <p:cNvPr id="8" name="Rectangle 7"/>
          <p:cNvSpPr/>
          <p:nvPr/>
        </p:nvSpPr>
        <p:spPr>
          <a:xfrm>
            <a:off x="694523" y="3079259"/>
            <a:ext cx="4018408" cy="451342"/>
          </a:xfrm>
          <a:prstGeom prst="rect">
            <a:avLst/>
          </a:prstGeom>
        </p:spPr>
        <p:txBody>
          <a:bodyPr wrap="square">
            <a:spAutoFit/>
          </a:bodyPr>
          <a:lstStyle/>
          <a:p>
            <a:pPr marL="285739" indent="-285739">
              <a:buAutoNum type="alphaLcPeriod"/>
            </a:pPr>
            <a:r>
              <a:rPr lang="vi-VN" sz="2333" dirty="0">
                <a:solidFill>
                  <a:srgbClr val="0070C0"/>
                </a:solidFill>
                <a:latin typeface="+mj-lt"/>
              </a:rPr>
              <a:t>Giải thích ý kiến của Tố Hữu:</a:t>
            </a:r>
            <a:endParaRPr lang="en-US" sz="2333" dirty="0">
              <a:solidFill>
                <a:srgbClr val="0070C0"/>
              </a:solidFill>
              <a:latin typeface="+mj-lt"/>
            </a:endParaRPr>
          </a:p>
        </p:txBody>
      </p:sp>
      <p:sp>
        <p:nvSpPr>
          <p:cNvPr id="9" name="Rectangle 8"/>
          <p:cNvSpPr/>
          <p:nvPr/>
        </p:nvSpPr>
        <p:spPr>
          <a:xfrm>
            <a:off x="694523" y="805560"/>
            <a:ext cx="10754675" cy="2246384"/>
          </a:xfrm>
          <a:prstGeom prst="rect">
            <a:avLst/>
          </a:prstGeom>
        </p:spPr>
        <p:txBody>
          <a:bodyPr wrap="square">
            <a:spAutoFit/>
          </a:bodyPr>
          <a:lstStyle/>
          <a:p>
            <a:r>
              <a:rPr lang="en-US" sz="2333" dirty="0">
                <a:latin typeface="+mj-lt"/>
              </a:rPr>
              <a:t>-</a:t>
            </a:r>
            <a:r>
              <a:rPr lang="vi-VN" sz="2333" dirty="0">
                <a:latin typeface="+mj-lt"/>
              </a:rPr>
              <a:t> </a:t>
            </a:r>
            <a:r>
              <a:rPr lang="vi-VN" sz="2333" dirty="0">
                <a:latin typeface="+mj-lt"/>
              </a:rPr>
              <a:t>Tiếng lòng ở đây được hiểu là tiếng nói của tâm hồn, tình cảm, cảm xúc, thể hiện tấm lòng của nhà thơ với cuộc đời.</a:t>
            </a:r>
            <a:endParaRPr lang="en-US" sz="2333" dirty="0">
              <a:latin typeface="+mj-lt"/>
            </a:endParaRPr>
          </a:p>
          <a:p>
            <a:r>
              <a:rPr lang="en-US" sz="2333" dirty="0">
                <a:latin typeface="+mj-lt"/>
              </a:rPr>
              <a:t>-</a:t>
            </a:r>
            <a:r>
              <a:rPr lang="vi-VN" sz="2333" dirty="0">
                <a:latin typeface="+mj-lt"/>
              </a:rPr>
              <a:t> </a:t>
            </a:r>
            <a:r>
              <a:rPr lang="vi-VN" sz="2333" dirty="0">
                <a:latin typeface="+mj-lt"/>
              </a:rPr>
              <a:t>Thơ thuộc phương thức trữ tình. Đối với thơ, tình cảm là yếu tố quan </a:t>
            </a:r>
            <a:r>
              <a:rPr lang="en-US" sz="2333" dirty="0">
                <a:latin typeface="+mj-lt"/>
              </a:rPr>
              <a:t>t</a:t>
            </a:r>
            <a:r>
              <a:rPr lang="vi-VN" sz="2333" dirty="0">
                <a:latin typeface="+mj-lt"/>
              </a:rPr>
              <a:t>rọng</a:t>
            </a:r>
            <a:r>
              <a:rPr lang="vi-VN" sz="2333" dirty="0">
                <a:latin typeface="+mj-lt"/>
              </a:rPr>
              <a:t>, là chất liệu trực tiếp để làm nên thơ, thiếu tình cảm chỉ có thể trở thành người thợ làm ra những con chữ</a:t>
            </a:r>
            <a:endParaRPr lang="en-US" sz="2333" dirty="0">
              <a:latin typeface="+mj-lt"/>
            </a:endParaRPr>
          </a:p>
          <a:p>
            <a:r>
              <a:rPr lang="vi-VN" sz="2333" dirty="0">
                <a:latin typeface="+mj-lt"/>
              </a:rPr>
              <a:t>- </a:t>
            </a:r>
            <a:r>
              <a:rPr lang="vi-VN" sz="2333" dirty="0">
                <a:latin typeface="+mj-lt"/>
              </a:rPr>
              <a:t>Tình cảm trong đoạn thơ Mùa xuân nho nhỏ chính là tiếng lòng của nhà </a:t>
            </a:r>
            <a:r>
              <a:rPr lang="en-US" sz="2333" dirty="0">
                <a:latin typeface="+mj-lt"/>
              </a:rPr>
              <a:t>t</a:t>
            </a:r>
            <a:r>
              <a:rPr lang="vi-VN" sz="2333" dirty="0">
                <a:latin typeface="+mj-lt"/>
              </a:rPr>
              <a:t>hơ </a:t>
            </a:r>
            <a:r>
              <a:rPr lang="vi-VN" sz="2333" dirty="0">
                <a:latin typeface="+mj-lt"/>
              </a:rPr>
              <a:t>Thanh Hải.</a:t>
            </a:r>
            <a:endParaRPr lang="en-US" sz="2333" dirty="0">
              <a:latin typeface="+mj-lt"/>
            </a:endParaRPr>
          </a:p>
        </p:txBody>
      </p:sp>
      <p:sp>
        <p:nvSpPr>
          <p:cNvPr id="10" name="Rectangle 9"/>
          <p:cNvSpPr/>
          <p:nvPr/>
        </p:nvSpPr>
        <p:spPr>
          <a:xfrm>
            <a:off x="694523" y="5253126"/>
            <a:ext cx="5315429" cy="451342"/>
          </a:xfrm>
          <a:prstGeom prst="rect">
            <a:avLst/>
          </a:prstGeom>
        </p:spPr>
        <p:txBody>
          <a:bodyPr wrap="none">
            <a:spAutoFit/>
          </a:bodyPr>
          <a:lstStyle/>
          <a:p>
            <a:r>
              <a:rPr lang="vi-VN" sz="2333" dirty="0">
                <a:solidFill>
                  <a:srgbClr val="0070C0"/>
                </a:solidFill>
                <a:latin typeface="Times New Roman" panose="02020603050405020304" pitchFamily="18" charset="0"/>
                <a:cs typeface="Times New Roman" panose="02020603050405020304" pitchFamily="18" charset="0"/>
              </a:rPr>
              <a:t>b. Tiếng lòng của Thanh Hải qua đoạn thơ:</a:t>
            </a:r>
            <a:endParaRPr lang="en-US" sz="2333"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94523" y="5578027"/>
            <a:ext cx="11433978" cy="1169359"/>
          </a:xfrm>
          <a:prstGeom prst="rect">
            <a:avLst/>
          </a:prstGeom>
        </p:spPr>
        <p:txBody>
          <a:bodyPr wrap="square">
            <a:spAutoFit/>
          </a:bodyPr>
          <a:lstStyle/>
          <a:p>
            <a:r>
              <a:rPr lang="en-US" sz="2333" dirty="0">
                <a:latin typeface="+mj-lt"/>
              </a:rPr>
              <a:t>- </a:t>
            </a:r>
            <a:r>
              <a:rPr lang="vi-VN" sz="2333" dirty="0">
                <a:latin typeface="+mj-lt"/>
              </a:rPr>
              <a:t>Đó </a:t>
            </a:r>
            <a:r>
              <a:rPr lang="vi-VN" sz="2333" dirty="0">
                <a:latin typeface="+mj-lt"/>
              </a:rPr>
              <a:t>là tiếng lòng khát khao hoà nhập vào cuộc sống; đem cái riêng của mình hoà vào cái chung: Nhà thơ muốn làm con chim, cành hoa, nốt trầm xao </a:t>
            </a:r>
            <a:r>
              <a:rPr lang="en-US" sz="2333" dirty="0" err="1">
                <a:latin typeface="Times New Roman" panose="02020603050405020304" pitchFamily="18" charset="0"/>
                <a:cs typeface="Times New Roman" panose="02020603050405020304" pitchFamily="18" charset="0"/>
              </a:rPr>
              <a:t>xu</a:t>
            </a:r>
            <a:r>
              <a:rPr lang="vi-VN" sz="2333" dirty="0">
                <a:latin typeface="Times New Roman" panose="02020603050405020304" pitchFamily="18" charset="0"/>
                <a:cs typeface="Times New Roman" panose="02020603050405020304" pitchFamily="18" charset="0"/>
              </a:rPr>
              <a:t>yến </a:t>
            </a:r>
            <a:r>
              <a:rPr lang="vi-VN" sz="2333" dirty="0">
                <a:latin typeface="+mj-lt"/>
              </a:rPr>
              <a:t>đem đến những âm thanh, những màu sắc, hương thơm cho cuộc đời. </a:t>
            </a:r>
            <a:endParaRPr lang="en-US" sz="2333" dirty="0">
              <a:latin typeface="+mj-lt"/>
            </a:endParaRPr>
          </a:p>
        </p:txBody>
      </p:sp>
    </p:spTree>
    <p:extLst>
      <p:ext uri="{BB962C8B-B14F-4D97-AF65-F5344CB8AC3E}">
        <p14:creationId xmlns:p14="http://schemas.microsoft.com/office/powerpoint/2010/main" val="338600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949840" y="338883"/>
            <a:ext cx="479066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solidFill>
                  <a:srgbClr val="FF0000"/>
                </a:solidFill>
                <a:latin typeface="Times New Roman" panose="02020603050405020304" pitchFamily="18" charset="0"/>
                <a:cs typeface="Times New Roman" panose="02020603050405020304" pitchFamily="18" charset="0"/>
              </a:rPr>
              <a:t>    KHỞI </a:t>
            </a:r>
            <a:r>
              <a:rPr lang="en-US" sz="4400" b="1" dirty="0">
                <a:solidFill>
                  <a:srgbClr val="FF0000"/>
                </a:solidFill>
                <a:latin typeface="Times New Roman" panose="02020603050405020304" pitchFamily="18" charset="0"/>
                <a:cs typeface="Times New Roman" panose="02020603050405020304" pitchFamily="18" charset="0"/>
              </a:rPr>
              <a:t>ĐỘNG</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479108" y="1965318"/>
            <a:ext cx="7464475" cy="707886"/>
          </a:xfrm>
          <a:prstGeom prst="rect">
            <a:avLst/>
          </a:prstGeom>
        </p:spPr>
        <p:txBody>
          <a:bodyPr wrap="square">
            <a:spAutoFit/>
          </a:bodyPr>
          <a:lstStyle/>
          <a:p>
            <a:r>
              <a:rPr lang="en-US" sz="4000" i="1" dirty="0">
                <a:solidFill>
                  <a:srgbClr val="00B050"/>
                </a:solidFill>
                <a:latin typeface="Times New Roman" panose="02020603050405020304" pitchFamily="18" charset="0"/>
                <a:cs typeface="Times New Roman" panose="02020603050405020304" pitchFamily="18" charset="0"/>
              </a:rPr>
              <a:t>“</a:t>
            </a:r>
            <a:r>
              <a:rPr lang="en-US" sz="4000" i="1" dirty="0" err="1">
                <a:solidFill>
                  <a:srgbClr val="00B050"/>
                </a:solidFill>
                <a:latin typeface="Times New Roman" panose="02020603050405020304" pitchFamily="18" charset="0"/>
                <a:cs typeface="Times New Roman" panose="02020603050405020304" pitchFamily="18" charset="0"/>
              </a:rPr>
              <a:t>Nhìn</a:t>
            </a:r>
            <a:r>
              <a:rPr lang="en-US" sz="4000" i="1" dirty="0">
                <a:solidFill>
                  <a:srgbClr val="00B050"/>
                </a:solidFill>
                <a:latin typeface="Times New Roman" panose="02020603050405020304" pitchFamily="18" charset="0"/>
                <a:cs typeface="Times New Roman" panose="02020603050405020304" pitchFamily="18" charset="0"/>
              </a:rPr>
              <a:t> </a:t>
            </a:r>
            <a:r>
              <a:rPr lang="en-US" sz="4000" i="1" dirty="0" err="1">
                <a:solidFill>
                  <a:srgbClr val="00B050"/>
                </a:solidFill>
                <a:latin typeface="Times New Roman" panose="02020603050405020304" pitchFamily="18" charset="0"/>
                <a:cs typeface="Times New Roman" panose="02020603050405020304" pitchFamily="18" charset="0"/>
              </a:rPr>
              <a:t>tranh</a:t>
            </a:r>
            <a:r>
              <a:rPr lang="en-US" sz="4000" i="1" dirty="0">
                <a:solidFill>
                  <a:srgbClr val="00B050"/>
                </a:solidFill>
                <a:latin typeface="Times New Roman" panose="02020603050405020304" pitchFamily="18" charset="0"/>
                <a:cs typeface="Times New Roman" panose="02020603050405020304" pitchFamily="18" charset="0"/>
              </a:rPr>
              <a:t> </a:t>
            </a:r>
            <a:r>
              <a:rPr lang="en-US" sz="4000" i="1" dirty="0" err="1">
                <a:solidFill>
                  <a:srgbClr val="00B050"/>
                </a:solidFill>
                <a:latin typeface="Times New Roman" panose="02020603050405020304" pitchFamily="18" charset="0"/>
                <a:cs typeface="Times New Roman" panose="02020603050405020304" pitchFamily="18" charset="0"/>
              </a:rPr>
              <a:t>đoán</a:t>
            </a:r>
            <a:r>
              <a:rPr lang="en-US" sz="4000" i="1" dirty="0">
                <a:solidFill>
                  <a:srgbClr val="00B050"/>
                </a:solidFill>
                <a:latin typeface="Times New Roman" panose="02020603050405020304" pitchFamily="18" charset="0"/>
                <a:cs typeface="Times New Roman" panose="02020603050405020304" pitchFamily="18" charset="0"/>
              </a:rPr>
              <a:t> </a:t>
            </a:r>
            <a:r>
              <a:rPr lang="en-US" sz="4000" i="1" dirty="0" err="1">
                <a:solidFill>
                  <a:srgbClr val="00B050"/>
                </a:solidFill>
                <a:latin typeface="Times New Roman" panose="02020603050405020304" pitchFamily="18" charset="0"/>
                <a:cs typeface="Times New Roman" panose="02020603050405020304" pitchFamily="18" charset="0"/>
              </a:rPr>
              <a:t>tên</a:t>
            </a:r>
            <a:r>
              <a:rPr lang="en-US" sz="4000" i="1" dirty="0">
                <a:solidFill>
                  <a:srgbClr val="00B050"/>
                </a:solidFill>
                <a:latin typeface="Times New Roman" panose="02020603050405020304" pitchFamily="18" charset="0"/>
                <a:cs typeface="Times New Roman" panose="02020603050405020304" pitchFamily="18" charset="0"/>
              </a:rPr>
              <a:t> </a:t>
            </a:r>
            <a:r>
              <a:rPr lang="en-US" sz="4000" i="1" dirty="0" err="1" smtClean="0">
                <a:solidFill>
                  <a:srgbClr val="00B050"/>
                </a:solidFill>
                <a:latin typeface="Times New Roman" panose="02020603050405020304" pitchFamily="18" charset="0"/>
                <a:cs typeface="Times New Roman" panose="02020603050405020304" pitchFamily="18" charset="0"/>
              </a:rPr>
              <a:t>tác</a:t>
            </a:r>
            <a:r>
              <a:rPr lang="en-US" sz="4000" i="1" dirty="0" smtClean="0">
                <a:solidFill>
                  <a:srgbClr val="00B050"/>
                </a:solidFill>
                <a:latin typeface="Times New Roman" panose="02020603050405020304" pitchFamily="18" charset="0"/>
                <a:cs typeface="Times New Roman" panose="02020603050405020304" pitchFamily="18" charset="0"/>
              </a:rPr>
              <a:t> </a:t>
            </a:r>
            <a:r>
              <a:rPr lang="en-US" sz="4000" i="1" dirty="0" err="1">
                <a:solidFill>
                  <a:srgbClr val="00B050"/>
                </a:solidFill>
                <a:latin typeface="Times New Roman" panose="02020603050405020304" pitchFamily="18" charset="0"/>
                <a:cs typeface="Times New Roman" panose="02020603050405020304" pitchFamily="18" charset="0"/>
              </a:rPr>
              <a:t>phẩm</a:t>
            </a:r>
            <a:r>
              <a:rPr lang="en-US" sz="4000" i="1" dirty="0">
                <a:solidFill>
                  <a:srgbClr val="00B05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1574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01992"/>
            <a:ext cx="10985500" cy="2605393"/>
          </a:xfrm>
          <a:prstGeom prst="rect">
            <a:avLst/>
          </a:prstGeom>
        </p:spPr>
        <p:txBody>
          <a:bodyPr wrap="square">
            <a:spAutoFit/>
          </a:bodyPr>
          <a:lstStyle/>
          <a:p>
            <a:pPr marL="238115" indent="-238115">
              <a:buFontTx/>
              <a:buChar char="-"/>
            </a:pPr>
            <a:r>
              <a:rPr lang="vi-VN" sz="2333" dirty="0">
                <a:latin typeface="Times New Roman" panose="02020603050405020304" pitchFamily="18" charset="0"/>
                <a:cs typeface="Times New Roman" panose="02020603050405020304" pitchFamily="18" charset="0"/>
              </a:rPr>
              <a:t>Tiếng </a:t>
            </a:r>
            <a:r>
              <a:rPr lang="vi-VN" sz="2333" dirty="0">
                <a:latin typeface="Times New Roman" panose="02020603050405020304" pitchFamily="18" charset="0"/>
                <a:cs typeface="Times New Roman" panose="02020603050405020304" pitchFamily="18" charset="0"/>
              </a:rPr>
              <a:t>lòng khát khao hoà nhập ấy được đẩy lên cao trở thành một </a:t>
            </a:r>
            <a:r>
              <a:rPr lang="vi-VN" sz="2333" dirty="0">
                <a:latin typeface="Times New Roman" panose="02020603050405020304" pitchFamily="18" charset="0"/>
                <a:cs typeface="Times New Roman" panose="02020603050405020304" pitchFamily="18" charset="0"/>
              </a:rPr>
              <a:t>l</a:t>
            </a:r>
            <a:r>
              <a:rPr lang="en-US" sz="2333" dirty="0">
                <a:latin typeface="Times New Roman" panose="02020603050405020304" pitchFamily="18" charset="0"/>
                <a:cs typeface="Times New Roman" panose="02020603050405020304" pitchFamily="18" charset="0"/>
              </a:rPr>
              <a:t>ẽ </a:t>
            </a:r>
            <a:r>
              <a:rPr lang="en-US" sz="2333" dirty="0" err="1">
                <a:latin typeface="Times New Roman" panose="02020603050405020304" pitchFamily="18" charset="0"/>
                <a:cs typeface="Times New Roman" panose="02020603050405020304" pitchFamily="18" charset="0"/>
              </a:rPr>
              <a:t>sống</a:t>
            </a:r>
            <a:r>
              <a:rPr lang="vi-VN" sz="2333" dirty="0">
                <a:latin typeface="Times New Roman" panose="02020603050405020304" pitchFamily="18" charset="0"/>
                <a:cs typeface="Times New Roman" panose="02020603050405020304" pitchFamily="18" charset="0"/>
              </a:rPr>
              <a:t> </a:t>
            </a:r>
            <a:r>
              <a:rPr lang="vi-VN" sz="2333" dirty="0">
                <a:latin typeface="Times New Roman" panose="02020603050405020304" pitchFamily="18" charset="0"/>
                <a:cs typeface="Times New Roman" panose="02020603050405020304" pitchFamily="18" charset="0"/>
              </a:rPr>
              <a:t>đẹp – sống cống hiến và hi sinh:</a:t>
            </a:r>
            <a:endParaRPr lang="en-US" sz="2333" dirty="0">
              <a:latin typeface="Times New Roman" panose="02020603050405020304" pitchFamily="18" charset="0"/>
              <a:cs typeface="Times New Roman" panose="02020603050405020304" pitchFamily="18" charset="0"/>
            </a:endParaRPr>
          </a:p>
          <a:p>
            <a:r>
              <a:rPr lang="vi-VN" sz="2333" dirty="0">
                <a:latin typeface="Times New Roman" panose="02020603050405020304" pitchFamily="18" charset="0"/>
                <a:cs typeface="Times New Roman" panose="02020603050405020304" pitchFamily="18" charset="0"/>
              </a:rPr>
              <a:t>+ Nhà thơ muốn làm mùa xuân nho nhỏ, nguyện đem phần nhỏ </a:t>
            </a:r>
            <a:r>
              <a:rPr lang="vi-VN" sz="2333" dirty="0">
                <a:latin typeface="Times New Roman" panose="02020603050405020304" pitchFamily="18" charset="0"/>
                <a:cs typeface="Times New Roman" panose="02020603050405020304" pitchFamily="18" charset="0"/>
              </a:rPr>
              <a:t>b</a:t>
            </a:r>
            <a:r>
              <a:rPr lang="en-US" sz="2333" dirty="0">
                <a:latin typeface="Times New Roman" panose="02020603050405020304" pitchFamily="18" charset="0"/>
                <a:cs typeface="Times New Roman" panose="02020603050405020304" pitchFamily="18" charset="0"/>
              </a:rPr>
              <a:t>é </a:t>
            </a:r>
            <a:r>
              <a:rPr lang="en-US" sz="2333" dirty="0" err="1">
                <a:latin typeface="Times New Roman" panose="02020603050405020304" pitchFamily="18" charset="0"/>
                <a:cs typeface="Times New Roman" panose="02020603050405020304" pitchFamily="18" charset="0"/>
              </a:rPr>
              <a:t>nh</a:t>
            </a:r>
            <a:r>
              <a:rPr lang="vi-VN" sz="2333" dirty="0">
                <a:latin typeface="Times New Roman" panose="02020603050405020304" pitchFamily="18" charset="0"/>
                <a:cs typeface="Times New Roman" panose="02020603050405020304" pitchFamily="18" charset="0"/>
              </a:rPr>
              <a:t>ưng </a:t>
            </a:r>
            <a:r>
              <a:rPr lang="vi-VN" sz="2333" dirty="0">
                <a:latin typeface="Times New Roman" panose="02020603050405020304" pitchFamily="18" charset="0"/>
                <a:cs typeface="Times New Roman" panose="02020603050405020304" pitchFamily="18" charset="0"/>
              </a:rPr>
              <a:t>đẹp đẽ nhất, tinh túy nhất cống hiến cho đất nước... Lẽ sống ấy </a:t>
            </a:r>
            <a:r>
              <a:rPr lang="vi-VN" sz="2333" dirty="0">
                <a:latin typeface="Times New Roman" panose="02020603050405020304" pitchFamily="18" charset="0"/>
                <a:cs typeface="Times New Roman" panose="02020603050405020304" pitchFamily="18" charset="0"/>
              </a:rPr>
              <a:t>rấ</a:t>
            </a:r>
            <a:r>
              <a:rPr lang="en-US" sz="2333" dirty="0">
                <a:latin typeface="Times New Roman" panose="02020603050405020304" pitchFamily="18" charset="0"/>
                <a:cs typeface="Times New Roman" panose="02020603050405020304" pitchFamily="18" charset="0"/>
              </a:rPr>
              <a:t>t</a:t>
            </a:r>
            <a:r>
              <a:rPr lang="vi-VN" sz="2333" dirty="0">
                <a:latin typeface="Times New Roman" panose="02020603050405020304" pitchFamily="18" charset="0"/>
                <a:cs typeface="Times New Roman" panose="02020603050405020304" pitchFamily="18" charset="0"/>
              </a:rPr>
              <a:t> </a:t>
            </a:r>
            <a:r>
              <a:rPr lang="en-US" sz="2333" dirty="0" err="1">
                <a:latin typeface="Times New Roman" panose="02020603050405020304" pitchFamily="18" charset="0"/>
                <a:cs typeface="Times New Roman" panose="02020603050405020304" pitchFamily="18" charset="0"/>
              </a:rPr>
              <a:t>giả</a:t>
            </a:r>
            <a:r>
              <a:rPr lang="vi-VN" sz="2333" dirty="0">
                <a:latin typeface="Times New Roman" panose="02020603050405020304" pitchFamily="18" charset="0"/>
                <a:cs typeface="Times New Roman" panose="02020603050405020304" pitchFamily="18" charset="0"/>
              </a:rPr>
              <a:t>n </a:t>
            </a:r>
            <a:r>
              <a:rPr lang="vi-VN" sz="2333" dirty="0">
                <a:latin typeface="Times New Roman" panose="02020603050405020304" pitchFamily="18" charset="0"/>
                <a:cs typeface="Times New Roman" panose="02020603050405020304" pitchFamily="18" charset="0"/>
              </a:rPr>
              <a:t>dị, đáng quý, đáng trân trọng</a:t>
            </a:r>
            <a:r>
              <a:rPr lang="vi-VN" sz="2333" dirty="0">
                <a:latin typeface="Times New Roman" panose="02020603050405020304" pitchFamily="18" charset="0"/>
                <a:cs typeface="Times New Roman" panose="02020603050405020304" pitchFamily="18" charset="0"/>
              </a:rPr>
              <a:t>.</a:t>
            </a:r>
            <a:endParaRPr lang="en-US" sz="2333" dirty="0">
              <a:latin typeface="Times New Roman" panose="02020603050405020304" pitchFamily="18" charset="0"/>
              <a:cs typeface="Times New Roman" panose="02020603050405020304" pitchFamily="18" charset="0"/>
            </a:endParaRPr>
          </a:p>
          <a:p>
            <a:r>
              <a:rPr lang="vi-VN" sz="2333" dirty="0">
                <a:latin typeface="Times New Roman" panose="02020603050405020304" pitchFamily="18" charset="0"/>
                <a:cs typeface="Times New Roman" panose="02020603050405020304" pitchFamily="18" charset="0"/>
              </a:rPr>
              <a:t> </a:t>
            </a:r>
            <a:r>
              <a:rPr lang="vi-VN" sz="2333" dirty="0">
                <a:latin typeface="Times New Roman" panose="02020603050405020304" pitchFamily="18" charset="0"/>
                <a:cs typeface="Times New Roman" panose="02020603050405020304" pitchFamily="18" charset="0"/>
              </a:rPr>
              <a:t>+ Những câu thơ tuy ngắn nhưng là cả một sự trải nghiệm của cuộc đời thơ.</a:t>
            </a:r>
            <a:endParaRPr lang="en-US" sz="2333" dirty="0">
              <a:latin typeface="Times New Roman" panose="02020603050405020304" pitchFamily="18" charset="0"/>
              <a:cs typeface="Times New Roman" panose="02020603050405020304" pitchFamily="18" charset="0"/>
            </a:endParaRPr>
          </a:p>
          <a:p>
            <a:r>
              <a:rPr lang="vi-VN" sz="2333" dirty="0">
                <a:latin typeface="Times New Roman" panose="02020603050405020304" pitchFamily="18" charset="0"/>
                <a:cs typeface="Times New Roman" panose="02020603050405020304" pitchFamily="18" charset="0"/>
              </a:rPr>
              <a:t> Tiếng lòng yêu quê hương, đất nước lắng vào câu ca xứ </a:t>
            </a:r>
            <a:r>
              <a:rPr lang="vi-VN" sz="2333" dirty="0">
                <a:latin typeface="Times New Roman" panose="02020603050405020304" pitchFamily="18" charset="0"/>
                <a:cs typeface="Times New Roman" panose="02020603050405020304" pitchFamily="18" charset="0"/>
              </a:rPr>
              <a:t>Hu</a:t>
            </a:r>
            <a:r>
              <a:rPr lang="en-US" sz="2333" dirty="0">
                <a:latin typeface="Times New Roman" panose="02020603050405020304" pitchFamily="18" charset="0"/>
                <a:cs typeface="Times New Roman" panose="02020603050405020304" pitchFamily="18" charset="0"/>
              </a:rPr>
              <a:t>ế</a:t>
            </a:r>
            <a:r>
              <a:rPr lang="vi-VN" sz="2333" dirty="0">
                <a:latin typeface="Times New Roman" panose="02020603050405020304" pitchFamily="18" charset="0"/>
                <a:cs typeface="Times New Roman" panose="02020603050405020304" pitchFamily="18" charset="0"/>
              </a:rPr>
              <a:t>: </a:t>
            </a:r>
            <a:r>
              <a:rPr lang="vi-VN" sz="2333" dirty="0">
                <a:latin typeface="Times New Roman" panose="02020603050405020304" pitchFamily="18" charset="0"/>
                <a:cs typeface="Times New Roman" panose="02020603050405020304" pitchFamily="18" charset="0"/>
              </a:rPr>
              <a:t>Nam ai. </a:t>
            </a:r>
            <a:r>
              <a:rPr lang="vi-VN" sz="2333" dirty="0">
                <a:latin typeface="Times New Roman" panose="02020603050405020304" pitchFamily="18" charset="0"/>
                <a:cs typeface="Times New Roman" panose="02020603050405020304" pitchFamily="18" charset="0"/>
              </a:rPr>
              <a:t>Nam</a:t>
            </a:r>
            <a:r>
              <a:rPr lang="en-US" sz="2333" dirty="0">
                <a:latin typeface="Times New Roman" panose="02020603050405020304" pitchFamily="18" charset="0"/>
                <a:cs typeface="Times New Roman" panose="02020603050405020304" pitchFamily="18" charset="0"/>
              </a:rPr>
              <a:t> </a:t>
            </a:r>
            <a:r>
              <a:rPr lang="en-US" sz="2333" dirty="0" err="1">
                <a:latin typeface="Times New Roman" panose="02020603050405020304" pitchFamily="18" charset="0"/>
                <a:cs typeface="Times New Roman" panose="02020603050405020304" pitchFamily="18" charset="0"/>
              </a:rPr>
              <a:t>bình</a:t>
            </a:r>
            <a:r>
              <a:rPr lang="en-US" sz="2333" dirty="0">
                <a:latin typeface="Times New Roman" panose="02020603050405020304" pitchFamily="18" charset="0"/>
                <a:cs typeface="Times New Roman" panose="02020603050405020304" pitchFamily="18" charset="0"/>
              </a:rPr>
              <a:t>…</a:t>
            </a:r>
            <a:endParaRPr lang="en-US" sz="2333" dirty="0">
              <a:latin typeface="Times New Roman" panose="02020603050405020304" pitchFamily="18" charset="0"/>
              <a:cs typeface="Times New Roman" panose="02020603050405020304" pitchFamily="18" charset="0"/>
            </a:endParaRPr>
          </a:p>
          <a:p>
            <a:endParaRPr lang="en-US" sz="2333" dirty="0">
              <a:latin typeface="+mj-lt"/>
            </a:endParaRPr>
          </a:p>
        </p:txBody>
      </p:sp>
      <p:sp>
        <p:nvSpPr>
          <p:cNvPr id="4" name="Rectangle 3"/>
          <p:cNvSpPr/>
          <p:nvPr/>
        </p:nvSpPr>
        <p:spPr>
          <a:xfrm>
            <a:off x="412750" y="4830874"/>
            <a:ext cx="10922000" cy="1528367"/>
          </a:xfrm>
          <a:prstGeom prst="rect">
            <a:avLst/>
          </a:prstGeom>
        </p:spPr>
        <p:txBody>
          <a:bodyPr wrap="square">
            <a:spAutoFit/>
          </a:bodyPr>
          <a:lstStyle/>
          <a:p>
            <a:r>
              <a:rPr lang="en-US" sz="2333" dirty="0">
                <a:latin typeface="Times New Roman" panose="02020603050405020304" pitchFamily="18" charset="0"/>
                <a:cs typeface="Times New Roman" panose="02020603050405020304" pitchFamily="18" charset="0"/>
              </a:rPr>
              <a:t>- </a:t>
            </a:r>
            <a:r>
              <a:rPr lang="vi-VN" sz="2333" dirty="0">
                <a:latin typeface="Times New Roman" panose="02020603050405020304" pitchFamily="18" charset="0"/>
                <a:cs typeface="Times New Roman" panose="02020603050405020304" pitchFamily="18" charset="0"/>
              </a:rPr>
              <a:t>Người </a:t>
            </a:r>
            <a:r>
              <a:rPr lang="vi-VN" sz="2333" dirty="0">
                <a:latin typeface="Times New Roman" panose="02020603050405020304" pitchFamily="18" charset="0"/>
                <a:cs typeface="Times New Roman" panose="02020603050405020304" pitchFamily="18" charset="0"/>
              </a:rPr>
              <a:t>làm thơ phải có cái tài nhưng cái gốc của thơ vẫn là tình </a:t>
            </a:r>
            <a:r>
              <a:rPr lang="vi-VN" sz="2333" dirty="0">
                <a:latin typeface="Times New Roman" panose="02020603050405020304" pitchFamily="18" charset="0"/>
                <a:cs typeface="Times New Roman" panose="02020603050405020304" pitchFamily="18" charset="0"/>
              </a:rPr>
              <a:t>cảm</a:t>
            </a:r>
            <a:r>
              <a:rPr lang="en-US" sz="2333" dirty="0">
                <a:latin typeface="Times New Roman" panose="02020603050405020304" pitchFamily="18" charset="0"/>
                <a:cs typeface="Times New Roman" panose="02020603050405020304" pitchFamily="18" charset="0"/>
              </a:rPr>
              <a:t>.</a:t>
            </a:r>
            <a:r>
              <a:rPr lang="vi-VN" sz="2333" dirty="0">
                <a:latin typeface="Times New Roman" panose="02020603050405020304" pitchFamily="18" charset="0"/>
                <a:cs typeface="Times New Roman" panose="02020603050405020304" pitchFamily="18" charset="0"/>
              </a:rPr>
              <a:t> </a:t>
            </a:r>
            <a:endParaRPr lang="en-US" sz="2333" dirty="0">
              <a:latin typeface="Times New Roman" panose="02020603050405020304" pitchFamily="18" charset="0"/>
              <a:cs typeface="Times New Roman" panose="02020603050405020304" pitchFamily="18" charset="0"/>
            </a:endParaRPr>
          </a:p>
          <a:p>
            <a:r>
              <a:rPr lang="en-US" sz="2333" dirty="0">
                <a:latin typeface="Times New Roman" panose="02020603050405020304" pitchFamily="18" charset="0"/>
                <a:cs typeface="Times New Roman" panose="02020603050405020304" pitchFamily="18" charset="0"/>
              </a:rPr>
              <a:t>- </a:t>
            </a:r>
            <a:r>
              <a:rPr lang="vi-VN" sz="2333" dirty="0">
                <a:latin typeface="Times New Roman" panose="02020603050405020304" pitchFamily="18" charset="0"/>
                <a:cs typeface="Times New Roman" panose="02020603050405020304" pitchFamily="18" charset="0"/>
              </a:rPr>
              <a:t>Thanh </a:t>
            </a:r>
            <a:r>
              <a:rPr lang="vi-VN" sz="2333" dirty="0">
                <a:latin typeface="Times New Roman" panose="02020603050405020304" pitchFamily="18" charset="0"/>
                <a:cs typeface="Times New Roman" panose="02020603050405020304" pitchFamily="18" charset="0"/>
              </a:rPr>
              <a:t>Hải có ý thức sâu sắc về thiên chức của người cầm bút. Đoạn </a:t>
            </a:r>
            <a:r>
              <a:rPr lang="en-US" sz="2333" dirty="0">
                <a:latin typeface="Times New Roman" panose="02020603050405020304" pitchFamily="18" charset="0"/>
                <a:cs typeface="Times New Roman" panose="02020603050405020304" pitchFamily="18" charset="0"/>
              </a:rPr>
              <a:t>t</a:t>
            </a:r>
            <a:r>
              <a:rPr lang="vi-VN" sz="2333" dirty="0">
                <a:latin typeface="Times New Roman" panose="02020603050405020304" pitchFamily="18" charset="0"/>
                <a:cs typeface="Times New Roman" panose="02020603050405020304" pitchFamily="18" charset="0"/>
              </a:rPr>
              <a:t>rong </a:t>
            </a:r>
            <a:r>
              <a:rPr lang="vi-VN" sz="2333" dirty="0">
                <a:latin typeface="Times New Roman" panose="02020603050405020304" pitchFamily="18" charset="0"/>
                <a:cs typeface="Times New Roman" panose="02020603050405020304" pitchFamily="18" charset="0"/>
              </a:rPr>
              <a:t>bài Mùa xuân nho nhỏ là sự cuộn trào của những cung bậc cảm </a:t>
            </a:r>
            <a:r>
              <a:rPr lang="vi-VN" sz="2333" dirty="0">
                <a:latin typeface="Times New Roman" panose="02020603050405020304" pitchFamily="18" charset="0"/>
                <a:cs typeface="Times New Roman" panose="02020603050405020304" pitchFamily="18" charset="0"/>
              </a:rPr>
              <a:t>x</a:t>
            </a:r>
            <a:r>
              <a:rPr lang="en-US" sz="2333" dirty="0" err="1">
                <a:latin typeface="Times New Roman" panose="02020603050405020304" pitchFamily="18" charset="0"/>
                <a:cs typeface="Times New Roman" panose="02020603050405020304" pitchFamily="18" charset="0"/>
              </a:rPr>
              <a:t>úc</a:t>
            </a:r>
            <a:r>
              <a:rPr lang="en-US" sz="2333" dirty="0">
                <a:latin typeface="Times New Roman" panose="02020603050405020304" pitchFamily="18" charset="0"/>
                <a:cs typeface="Times New Roman" panose="02020603050405020304" pitchFamily="18" charset="0"/>
              </a:rPr>
              <a:t>,</a:t>
            </a:r>
            <a:r>
              <a:rPr lang="vi-VN" sz="2333" dirty="0">
                <a:latin typeface="Times New Roman" panose="02020603050405020304" pitchFamily="18" charset="0"/>
                <a:cs typeface="Times New Roman" panose="02020603050405020304" pitchFamily="18" charset="0"/>
              </a:rPr>
              <a:t> </a:t>
            </a:r>
            <a:r>
              <a:rPr lang="vi-VN" sz="2333" dirty="0">
                <a:latin typeface="Times New Roman" panose="02020603050405020304" pitchFamily="18" charset="0"/>
                <a:cs typeface="Times New Roman" panose="02020603050405020304" pitchFamily="18" charset="0"/>
              </a:rPr>
              <a:t>những nỗi niềm sâu kín được bật thành lời. Có lẽ vì thế mà thi phẩm được đọc đón nhận với tấm lòng yêu mến, trân trọng</a:t>
            </a:r>
            <a:r>
              <a:rPr lang="vi-VN" sz="2333" dirty="0">
                <a:latin typeface="Times New Roman" panose="02020603050405020304" pitchFamily="18" charset="0"/>
                <a:cs typeface="Times New Roman" panose="02020603050405020304" pitchFamily="18" charset="0"/>
              </a:rPr>
              <a:t>.</a:t>
            </a:r>
            <a:endParaRPr lang="en-US" sz="2333" dirty="0">
              <a:latin typeface="Times New Roman" panose="02020603050405020304" pitchFamily="18" charset="0"/>
              <a:cs typeface="Times New Roman" panose="02020603050405020304" pitchFamily="18" charset="0"/>
            </a:endParaRPr>
          </a:p>
        </p:txBody>
      </p:sp>
      <p:sp>
        <p:nvSpPr>
          <p:cNvPr id="5" name="Rectangle 4"/>
          <p:cNvSpPr/>
          <p:nvPr/>
        </p:nvSpPr>
        <p:spPr>
          <a:xfrm>
            <a:off x="444501" y="2493832"/>
            <a:ext cx="2803973" cy="451342"/>
          </a:xfrm>
          <a:prstGeom prst="rect">
            <a:avLst/>
          </a:prstGeom>
        </p:spPr>
        <p:txBody>
          <a:bodyPr wrap="none">
            <a:spAutoFit/>
          </a:bodyPr>
          <a:lstStyle/>
          <a:p>
            <a:r>
              <a:rPr lang="vi-VN" sz="2333" dirty="0">
                <a:solidFill>
                  <a:srgbClr val="0070C0"/>
                </a:solidFill>
                <a:latin typeface="+mj-lt"/>
              </a:rPr>
              <a:t>c. Đánh giá, mở rộng:</a:t>
            </a:r>
            <a:endParaRPr lang="en-US" sz="2333" dirty="0">
              <a:solidFill>
                <a:srgbClr val="0070C0"/>
              </a:solidFill>
              <a:latin typeface="+mj-lt"/>
            </a:endParaRPr>
          </a:p>
        </p:txBody>
      </p:sp>
      <p:sp>
        <p:nvSpPr>
          <p:cNvPr id="6" name="Rectangle 5"/>
          <p:cNvSpPr/>
          <p:nvPr/>
        </p:nvSpPr>
        <p:spPr>
          <a:xfrm>
            <a:off x="454838" y="2892445"/>
            <a:ext cx="11176000" cy="1528367"/>
          </a:xfrm>
          <a:prstGeom prst="rect">
            <a:avLst/>
          </a:prstGeom>
        </p:spPr>
        <p:txBody>
          <a:bodyPr wrap="square">
            <a:spAutoFit/>
          </a:bodyPr>
          <a:lstStyle/>
          <a:p>
            <a:r>
              <a:rPr lang="en-US" sz="2333" dirty="0">
                <a:latin typeface="+mj-lt"/>
              </a:rPr>
              <a:t>-</a:t>
            </a:r>
            <a:r>
              <a:rPr lang="vi-VN" sz="2333" dirty="0">
                <a:latin typeface="+mj-lt"/>
              </a:rPr>
              <a:t> </a:t>
            </a:r>
            <a:r>
              <a:rPr lang="vi-VN" sz="2333" dirty="0">
                <a:latin typeface="Times New Roman" panose="02020603050405020304" pitchFamily="18" charset="0"/>
                <a:cs typeface="Times New Roman" panose="02020603050405020304" pitchFamily="18" charset="0"/>
              </a:rPr>
              <a:t>Tiếng lòng của Thanh Hải cũng chính là tiếng lòng của triệu triệu </a:t>
            </a:r>
            <a:r>
              <a:rPr lang="vi-VN" sz="2333" dirty="0">
                <a:latin typeface="Times New Roman" panose="02020603050405020304" pitchFamily="18" charset="0"/>
                <a:cs typeface="Times New Roman" panose="02020603050405020304" pitchFamily="18" charset="0"/>
              </a:rPr>
              <a:t>tr</a:t>
            </a:r>
            <a:r>
              <a:rPr lang="en-US" sz="2333" dirty="0" err="1">
                <a:latin typeface="Times New Roman" panose="02020603050405020304" pitchFamily="18" charset="0"/>
                <a:cs typeface="Times New Roman" panose="02020603050405020304" pitchFamily="18" charset="0"/>
              </a:rPr>
              <a:t>ái</a:t>
            </a:r>
            <a:r>
              <a:rPr lang="en-US" sz="2333" dirty="0">
                <a:latin typeface="Times New Roman" panose="02020603050405020304" pitchFamily="18" charset="0"/>
                <a:cs typeface="Times New Roman" panose="02020603050405020304" pitchFamily="18" charset="0"/>
              </a:rPr>
              <a:t> </a:t>
            </a:r>
            <a:r>
              <a:rPr lang="en-US" sz="2333" dirty="0" err="1">
                <a:latin typeface="Times New Roman" panose="02020603050405020304" pitchFamily="18" charset="0"/>
                <a:cs typeface="Times New Roman" panose="02020603050405020304" pitchFamily="18" charset="0"/>
              </a:rPr>
              <a:t>ti</a:t>
            </a:r>
            <a:r>
              <a:rPr lang="vi-VN" sz="2333" dirty="0">
                <a:latin typeface="Times New Roman" panose="02020603050405020304" pitchFamily="18" charset="0"/>
                <a:cs typeface="Times New Roman" panose="02020603050405020304" pitchFamily="18" charset="0"/>
              </a:rPr>
              <a:t>m</a:t>
            </a:r>
            <a:r>
              <a:rPr lang="vi-VN" sz="2333" dirty="0">
                <a:latin typeface="Times New Roman" panose="02020603050405020304" pitchFamily="18" charset="0"/>
                <a:cs typeface="Times New Roman" panose="02020603050405020304" pitchFamily="18" charset="0"/>
              </a:rPr>
              <a:t>, con người Việt Nam.</a:t>
            </a:r>
            <a:endParaRPr lang="en-US" sz="2333" dirty="0">
              <a:latin typeface="Times New Roman" panose="02020603050405020304" pitchFamily="18" charset="0"/>
              <a:cs typeface="Times New Roman" panose="02020603050405020304" pitchFamily="18" charset="0"/>
            </a:endParaRPr>
          </a:p>
          <a:p>
            <a:r>
              <a:rPr lang="en-US" sz="2333" dirty="0">
                <a:latin typeface="Times New Roman" panose="02020603050405020304" pitchFamily="18" charset="0"/>
                <a:cs typeface="Times New Roman" panose="02020603050405020304" pitchFamily="18" charset="0"/>
              </a:rPr>
              <a:t>-</a:t>
            </a:r>
            <a:r>
              <a:rPr lang="vi-VN" sz="2333" dirty="0">
                <a:latin typeface="Times New Roman" panose="02020603050405020304" pitchFamily="18" charset="0"/>
                <a:cs typeface="Times New Roman" panose="02020603050405020304" pitchFamily="18" charset="0"/>
              </a:rPr>
              <a:t> </a:t>
            </a:r>
            <a:r>
              <a:rPr lang="vi-VN" sz="2333" dirty="0">
                <a:latin typeface="Times New Roman" panose="02020603050405020304" pitchFamily="18" charset="0"/>
                <a:cs typeface="Times New Roman" panose="02020603050405020304" pitchFamily="18" charset="0"/>
              </a:rPr>
              <a:t>Tiếng lòng của nhà thơ đã hoà cùng tiếng lòng của biết bao thế hệ. </a:t>
            </a:r>
            <a:r>
              <a:rPr lang="vi-VN" sz="2333" dirty="0">
                <a:latin typeface="Times New Roman" panose="02020603050405020304" pitchFamily="18" charset="0"/>
                <a:cs typeface="Times New Roman" panose="02020603050405020304" pitchFamily="18" charset="0"/>
              </a:rPr>
              <a:t>T</a:t>
            </a:r>
            <a:r>
              <a:rPr lang="en-US" sz="2333" dirty="0">
                <a:latin typeface="Times New Roman" panose="02020603050405020304" pitchFamily="18" charset="0"/>
                <a:cs typeface="Times New Roman" panose="02020603050405020304" pitchFamily="18" charset="0"/>
              </a:rPr>
              <a:t>a</a:t>
            </a:r>
            <a:r>
              <a:rPr lang="vi-VN" sz="2333" dirty="0">
                <a:latin typeface="Times New Roman" panose="02020603050405020304" pitchFamily="18" charset="0"/>
                <a:cs typeface="Times New Roman" panose="02020603050405020304" pitchFamily="18" charset="0"/>
              </a:rPr>
              <a:t> </a:t>
            </a:r>
            <a:r>
              <a:rPr lang="en-US" sz="2333" dirty="0" err="1">
                <a:latin typeface="Times New Roman" panose="02020603050405020304" pitchFamily="18" charset="0"/>
                <a:cs typeface="Times New Roman" panose="02020603050405020304" pitchFamily="18" charset="0"/>
              </a:rPr>
              <a:t>từ</a:t>
            </a:r>
            <a:r>
              <a:rPr lang="vi-VN" sz="2333" dirty="0">
                <a:latin typeface="Times New Roman" panose="02020603050405020304" pitchFamily="18" charset="0"/>
                <a:cs typeface="Times New Roman" panose="02020603050405020304" pitchFamily="18" charset="0"/>
              </a:rPr>
              <a:t>ng </a:t>
            </a:r>
            <a:r>
              <a:rPr lang="vi-VN" sz="2333" dirty="0">
                <a:latin typeface="Times New Roman" panose="02020603050405020304" pitchFamily="18" charset="0"/>
                <a:cs typeface="Times New Roman" panose="02020603050405020304" pitchFamily="18" charset="0"/>
              </a:rPr>
              <a:t>bắt gặp nhiệt tình cống hiến ấy ở những con người trong một số </a:t>
            </a:r>
            <a:r>
              <a:rPr lang="vi-VN" sz="2333" dirty="0">
                <a:latin typeface="Times New Roman" panose="02020603050405020304" pitchFamily="18" charset="0"/>
                <a:cs typeface="Times New Roman" panose="02020603050405020304" pitchFamily="18" charset="0"/>
              </a:rPr>
              <a:t>t</a:t>
            </a:r>
            <a:r>
              <a:rPr lang="en-US" sz="2333" dirty="0" err="1">
                <a:latin typeface="Times New Roman" panose="02020603050405020304" pitchFamily="18" charset="0"/>
                <a:cs typeface="Times New Roman" panose="02020603050405020304" pitchFamily="18" charset="0"/>
              </a:rPr>
              <a:t>ác</a:t>
            </a:r>
            <a:r>
              <a:rPr lang="en-US" sz="2333" dirty="0">
                <a:latin typeface="Times New Roman" panose="02020603050405020304" pitchFamily="18" charset="0"/>
                <a:cs typeface="Times New Roman" panose="02020603050405020304" pitchFamily="18" charset="0"/>
              </a:rPr>
              <a:t> p</a:t>
            </a:r>
            <a:r>
              <a:rPr lang="vi-VN" sz="2333" dirty="0">
                <a:latin typeface="Times New Roman" panose="02020603050405020304" pitchFamily="18" charset="0"/>
                <a:cs typeface="Times New Roman" panose="02020603050405020304" pitchFamily="18" charset="0"/>
              </a:rPr>
              <a:t>h</a:t>
            </a:r>
            <a:r>
              <a:rPr lang="en-US" sz="2333" dirty="0">
                <a:latin typeface="Times New Roman" panose="02020603050405020304" pitchFamily="18" charset="0"/>
                <a:cs typeface="Times New Roman" panose="02020603050405020304" pitchFamily="18" charset="0"/>
              </a:rPr>
              <a:t>ẩ</a:t>
            </a:r>
            <a:r>
              <a:rPr lang="vi-VN" sz="2333" dirty="0">
                <a:latin typeface="Times New Roman" panose="02020603050405020304" pitchFamily="18" charset="0"/>
                <a:cs typeface="Times New Roman" panose="02020603050405020304" pitchFamily="18" charset="0"/>
              </a:rPr>
              <a:t>m</a:t>
            </a:r>
            <a:r>
              <a:rPr lang="vi-VN" sz="2333" dirty="0">
                <a:latin typeface="Times New Roman" panose="02020603050405020304" pitchFamily="18" charset="0"/>
                <a:cs typeface="Times New Roman" panose="02020603050405020304" pitchFamily="18" charset="0"/>
              </a:rPr>
              <a:t>...</a:t>
            </a:r>
            <a:endParaRPr lang="en-US" sz="2333" dirty="0">
              <a:latin typeface="Times New Roman" panose="02020603050405020304" pitchFamily="18" charset="0"/>
              <a:cs typeface="Times New Roman" panose="02020603050405020304" pitchFamily="18" charset="0"/>
            </a:endParaRPr>
          </a:p>
        </p:txBody>
      </p:sp>
      <p:sp>
        <p:nvSpPr>
          <p:cNvPr id="7" name="Rectangle 6"/>
          <p:cNvSpPr/>
          <p:nvPr/>
        </p:nvSpPr>
        <p:spPr>
          <a:xfrm>
            <a:off x="381000" y="4396334"/>
            <a:ext cx="1523174" cy="451342"/>
          </a:xfrm>
          <a:prstGeom prst="rect">
            <a:avLst/>
          </a:prstGeom>
        </p:spPr>
        <p:txBody>
          <a:bodyPr wrap="none">
            <a:spAutoFit/>
          </a:bodyPr>
          <a:lstStyle/>
          <a:p>
            <a:r>
              <a:rPr lang="vi-VN" sz="2333" b="1" dirty="0">
                <a:latin typeface="+mj-lt"/>
              </a:rPr>
              <a:t>3. Kết bài:</a:t>
            </a:r>
            <a:endParaRPr lang="en-US" sz="2333" b="1" dirty="0">
              <a:latin typeface="+mj-lt"/>
            </a:endParaRPr>
          </a:p>
        </p:txBody>
      </p:sp>
    </p:spTree>
    <p:extLst>
      <p:ext uri="{BB962C8B-B14F-4D97-AF65-F5344CB8AC3E}">
        <p14:creationId xmlns:p14="http://schemas.microsoft.com/office/powerpoint/2010/main" val="25209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17ACF4-AF04-35AF-34F3-A491A14D13FA}"/>
              </a:ext>
            </a:extLst>
          </p:cNvPr>
          <p:cNvSpPr/>
          <p:nvPr/>
        </p:nvSpPr>
        <p:spPr>
          <a:xfrm>
            <a:off x="8135771" y="4141285"/>
            <a:ext cx="1308537" cy="2223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4F8002E-967C-8A87-19AB-8FA62391568E}"/>
              </a:ext>
            </a:extLst>
          </p:cNvPr>
          <p:cNvSpPr txBox="1"/>
          <p:nvPr/>
        </p:nvSpPr>
        <p:spPr>
          <a:xfrm>
            <a:off x="9932823" y="367218"/>
            <a:ext cx="1879221" cy="120971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b="1" spc="-50" dirty="0">
                <a:solidFill>
                  <a:srgbClr val="FF0000"/>
                </a:solidFill>
                <a:latin typeface="Times New Roman" panose="02020603050405020304" pitchFamily="18" charset="0"/>
                <a:ea typeface="+mj-ea"/>
                <a:cs typeface="Times New Roman" panose="02020603050405020304" pitchFamily="18" charset="0"/>
              </a:rPr>
              <a:t>BẢNG KIỂM</a:t>
            </a:r>
          </a:p>
        </p:txBody>
      </p:sp>
      <p:pic>
        <p:nvPicPr>
          <p:cNvPr id="3" name="Picture 2">
            <a:extLst>
              <a:ext uri="{FF2B5EF4-FFF2-40B4-BE49-F238E27FC236}">
                <a16:creationId xmlns:a16="http://schemas.microsoft.com/office/drawing/2014/main" id="{51B213CF-7D78-B453-30EA-CE752CCA382C}"/>
              </a:ext>
            </a:extLst>
          </p:cNvPr>
          <p:cNvPicPr>
            <a:picLocks noChangeAspect="1"/>
          </p:cNvPicPr>
          <p:nvPr/>
        </p:nvPicPr>
        <p:blipFill>
          <a:blip r:embed="rId2"/>
          <a:stretch>
            <a:fillRect/>
          </a:stretch>
        </p:blipFill>
        <p:spPr>
          <a:xfrm>
            <a:off x="338203" y="367218"/>
            <a:ext cx="9594620" cy="6183894"/>
          </a:xfrm>
          <a:prstGeom prst="rect">
            <a:avLst/>
          </a:prstGeom>
        </p:spPr>
      </p:pic>
    </p:spTree>
    <p:extLst>
      <p:ext uri="{BB962C8B-B14F-4D97-AF65-F5344CB8AC3E}">
        <p14:creationId xmlns:p14="http://schemas.microsoft.com/office/powerpoint/2010/main" val="46612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2E037E-5E0C-A0E4-1EE3-F5FD26CDBD94}"/>
              </a:ext>
            </a:extLst>
          </p:cNvPr>
          <p:cNvPicPr>
            <a:picLocks noChangeAspect="1"/>
          </p:cNvPicPr>
          <p:nvPr/>
        </p:nvPicPr>
        <p:blipFill rotWithShape="1">
          <a:blip r:embed="rId2"/>
          <a:srcRect t="7953" b="5840"/>
          <a:stretch/>
        </p:blipFill>
        <p:spPr>
          <a:xfrm>
            <a:off x="0" y="10"/>
            <a:ext cx="12191980" cy="6857990"/>
          </a:xfrm>
          <a:prstGeom prst="rect">
            <a:avLst/>
          </a:prstGeom>
        </p:spPr>
      </p:pic>
    </p:spTree>
    <p:extLst>
      <p:ext uri="{BB962C8B-B14F-4D97-AF65-F5344CB8AC3E}">
        <p14:creationId xmlns:p14="http://schemas.microsoft.com/office/powerpoint/2010/main" val="3337256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D308D9-3B17-8F48-79B5-DD631234035F}"/>
              </a:ext>
            </a:extLst>
          </p:cNvPr>
          <p:cNvPicPr>
            <a:picLocks noChangeAspect="1"/>
          </p:cNvPicPr>
          <p:nvPr/>
        </p:nvPicPr>
        <p:blipFill rotWithShape="1">
          <a:blip r:embed="rId2"/>
          <a:srcRect t="6171" r="-1" b="-1"/>
          <a:stretch/>
        </p:blipFill>
        <p:spPr>
          <a:xfrm>
            <a:off x="0" y="188843"/>
            <a:ext cx="3995530" cy="4601819"/>
          </a:xfrm>
          <a:prstGeom prst="rect">
            <a:avLst/>
          </a:prstGeom>
        </p:spPr>
      </p:pic>
      <p:sp>
        <p:nvSpPr>
          <p:cNvPr id="5" name="TextBox 4">
            <a:extLst>
              <a:ext uri="{FF2B5EF4-FFF2-40B4-BE49-F238E27FC236}">
                <a16:creationId xmlns:a16="http://schemas.microsoft.com/office/drawing/2014/main" id="{D4855213-0279-533C-7524-99DC6FF70840}"/>
              </a:ext>
            </a:extLst>
          </p:cNvPr>
          <p:cNvSpPr txBox="1"/>
          <p:nvPr/>
        </p:nvSpPr>
        <p:spPr>
          <a:xfrm>
            <a:off x="0" y="5145203"/>
            <a:ext cx="3663182" cy="954107"/>
          </a:xfrm>
          <a:prstGeom prst="rect">
            <a:avLst/>
          </a:prstGeom>
          <a:noFill/>
        </p:spPr>
        <p:txBody>
          <a:bodyPr wrap="none" rtlCol="0">
            <a:spAutoFit/>
          </a:bodyPr>
          <a:lstStyle/>
          <a:p>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ngôi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xôi</a:t>
            </a:r>
            <a:r>
              <a:rPr lang="vi-VN"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vi-VN" sz="2800" b="1" dirty="0" smtClean="0">
                <a:solidFill>
                  <a:srgbClr val="FF0000"/>
                </a:solidFill>
                <a:latin typeface="Times New Roman" panose="02020603050405020304" pitchFamily="18" charset="0"/>
                <a:cs typeface="Times New Roman" panose="02020603050405020304" pitchFamily="18" charset="0"/>
              </a:rPr>
              <a:t>– </a:t>
            </a:r>
            <a:r>
              <a:rPr lang="vi-VN" sz="2800" b="1" i="1" dirty="0" smtClean="0">
                <a:solidFill>
                  <a:srgbClr val="FF0000"/>
                </a:solidFill>
                <a:latin typeface="Times New Roman" panose="02020603050405020304" pitchFamily="18" charset="0"/>
                <a:cs typeface="Times New Roman" panose="02020603050405020304" pitchFamily="18" charset="0"/>
              </a:rPr>
              <a:t>Lê Minh Khuê</a:t>
            </a:r>
            <a:endParaRPr lang="en-US" sz="2800" b="1" i="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BC50041-E8D5-2A28-CA62-D9B2AB613E8B}"/>
              </a:ext>
            </a:extLst>
          </p:cNvPr>
          <p:cNvPicPr>
            <a:picLocks noChangeAspect="1"/>
          </p:cNvPicPr>
          <p:nvPr/>
        </p:nvPicPr>
        <p:blipFill rotWithShape="1">
          <a:blip r:embed="rId3"/>
          <a:srcRect t="20065" b="30674"/>
          <a:stretch/>
        </p:blipFill>
        <p:spPr>
          <a:xfrm>
            <a:off x="4094922" y="188844"/>
            <a:ext cx="4025348" cy="4601818"/>
          </a:xfrm>
          <a:prstGeom prst="rect">
            <a:avLst/>
          </a:prstGeom>
        </p:spPr>
      </p:pic>
      <p:pic>
        <p:nvPicPr>
          <p:cNvPr id="7" name="Picture 6">
            <a:extLst>
              <a:ext uri="{FF2B5EF4-FFF2-40B4-BE49-F238E27FC236}">
                <a16:creationId xmlns:a16="http://schemas.microsoft.com/office/drawing/2014/main" id="{1FEFA26B-254F-7954-6FAB-9F409D063E23}"/>
              </a:ext>
            </a:extLst>
          </p:cNvPr>
          <p:cNvPicPr>
            <a:picLocks noChangeAspect="1"/>
          </p:cNvPicPr>
          <p:nvPr/>
        </p:nvPicPr>
        <p:blipFill rotWithShape="1">
          <a:blip r:embed="rId4"/>
          <a:srcRect t="6171" r="-1" b="-1"/>
          <a:stretch/>
        </p:blipFill>
        <p:spPr>
          <a:xfrm>
            <a:off x="8219661" y="188844"/>
            <a:ext cx="3955773" cy="4601818"/>
          </a:xfrm>
          <a:prstGeom prst="rect">
            <a:avLst/>
          </a:prstGeom>
        </p:spPr>
      </p:pic>
      <p:sp>
        <p:nvSpPr>
          <p:cNvPr id="2" name="Rectangle 1"/>
          <p:cNvSpPr/>
          <p:nvPr/>
        </p:nvSpPr>
        <p:spPr>
          <a:xfrm>
            <a:off x="3366052" y="5060550"/>
            <a:ext cx="4853609" cy="954107"/>
          </a:xfrm>
          <a:prstGeom prst="rect">
            <a:avLst/>
          </a:prstGeom>
        </p:spPr>
        <p:txBody>
          <a:bodyPr wrap="square">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Chuyện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con </a:t>
            </a:r>
            <a:r>
              <a:rPr lang="en-US" sz="2800" b="1" dirty="0" err="1">
                <a:solidFill>
                  <a:srgbClr val="FF0000"/>
                </a:solidFill>
                <a:latin typeface="Times New Roman" panose="02020603050405020304" pitchFamily="18" charset="0"/>
                <a:cs typeface="Times New Roman" panose="02020603050405020304" pitchFamily="18" charset="0"/>
              </a:rPr>
              <a:t>gái</a:t>
            </a:r>
            <a:r>
              <a:rPr lang="en-US" sz="2800" b="1" dirty="0">
                <a:solidFill>
                  <a:srgbClr val="FF0000"/>
                </a:solidFill>
                <a:latin typeface="Times New Roman" panose="02020603050405020304" pitchFamily="18" charset="0"/>
                <a:cs typeface="Times New Roman" panose="02020603050405020304" pitchFamily="18" charset="0"/>
              </a:rPr>
              <a:t> </a:t>
            </a:r>
          </a:p>
          <a:p>
            <a:pPr algn="ctr"/>
            <a:r>
              <a:rPr lang="en-US" sz="2800" b="1" dirty="0">
                <a:solidFill>
                  <a:srgbClr val="FF0000"/>
                </a:solidFill>
                <a:latin typeface="Times New Roman" panose="02020603050405020304" pitchFamily="18" charset="0"/>
                <a:cs typeface="Times New Roman" panose="02020603050405020304" pitchFamily="18" charset="0"/>
              </a:rPr>
              <a:t>Nam </a:t>
            </a:r>
            <a:r>
              <a:rPr lang="vi-VN" sz="2800" b="1" dirty="0" smtClean="0">
                <a:solidFill>
                  <a:srgbClr val="FF0000"/>
                </a:solidFill>
                <a:latin typeface="Times New Roman" panose="02020603050405020304" pitchFamily="18" charset="0"/>
                <a:cs typeface="Times New Roman" panose="02020603050405020304" pitchFamily="18" charset="0"/>
              </a:rPr>
              <a:t>Xương</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dirty="0" smtClean="0">
                <a:solidFill>
                  <a:srgbClr val="FF0000"/>
                </a:solidFill>
                <a:latin typeface="Times New Roman" panose="02020603050405020304" pitchFamily="18" charset="0"/>
                <a:cs typeface="Times New Roman" panose="02020603050405020304" pitchFamily="18" charset="0"/>
              </a:rPr>
              <a:t>- </a:t>
            </a:r>
            <a:r>
              <a:rPr lang="vi-VN" sz="2800" b="1" i="1" dirty="0">
                <a:solidFill>
                  <a:srgbClr val="FF0000"/>
                </a:solidFill>
                <a:latin typeface="Times New Roman" panose="02020603050405020304" pitchFamily="18" charset="0"/>
                <a:cs typeface="Times New Roman" panose="02020603050405020304" pitchFamily="18" charset="0"/>
              </a:rPr>
              <a:t>Nguyễn Dữ</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8726557" y="4975925"/>
            <a:ext cx="3578087" cy="954107"/>
          </a:xfrm>
          <a:prstGeom prst="rect">
            <a:avLst/>
          </a:prstGeom>
        </p:spPr>
        <p:txBody>
          <a:bodyPr wrap="squar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Lặng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lẽ</a:t>
            </a:r>
            <a:r>
              <a:rPr lang="en-US" sz="2800" b="1" dirty="0">
                <a:solidFill>
                  <a:srgbClr val="FF0000"/>
                </a:solidFill>
                <a:latin typeface="Times New Roman" panose="02020603050405020304" pitchFamily="18" charset="0"/>
                <a:cs typeface="Times New Roman" panose="02020603050405020304" pitchFamily="18" charset="0"/>
              </a:rPr>
              <a:t> Sa </a:t>
            </a:r>
            <a:r>
              <a:rPr lang="vi-VN" sz="2800" b="1" dirty="0">
                <a:solidFill>
                  <a:srgbClr val="FF0000"/>
                </a:solidFill>
                <a:latin typeface="Times New Roman" panose="02020603050405020304" pitchFamily="18" charset="0"/>
                <a:cs typeface="Times New Roman" panose="02020603050405020304" pitchFamily="18" charset="0"/>
              </a:rPr>
              <a:t>Pa – </a:t>
            </a:r>
            <a:endParaRPr lang="en-US" sz="2800" b="1" dirty="0">
              <a:solidFill>
                <a:srgbClr val="FF0000"/>
              </a:solidFill>
              <a:latin typeface="Times New Roman" panose="02020603050405020304" pitchFamily="18" charset="0"/>
              <a:cs typeface="Times New Roman" panose="02020603050405020304" pitchFamily="18" charset="0"/>
            </a:endParaRPr>
          </a:p>
          <a:p>
            <a:r>
              <a:rPr lang="vi-VN" sz="2800" b="1" i="1" dirty="0">
                <a:solidFill>
                  <a:srgbClr val="FF0000"/>
                </a:solidFill>
                <a:latin typeface="Times New Roman" panose="02020603050405020304" pitchFamily="18" charset="0"/>
                <a:cs typeface="Times New Roman" panose="02020603050405020304" pitchFamily="18" charset="0"/>
              </a:rPr>
              <a:t>Nguyễn Thành Long</a:t>
            </a:r>
            <a:endParaRPr lang="en-US" sz="2800" b="1" i="1" dirty="0">
              <a:solidFill>
                <a:srgbClr val="FF0000"/>
              </a:solidFill>
              <a:latin typeface="Times New Roman" panose="02020603050405020304" pitchFamily="18" charset="0"/>
              <a:cs typeface="Times New Roman" panose="02020603050405020304" pitchFamily="18" charset="0"/>
            </a:endParaRPr>
          </a:p>
        </p:txBody>
      </p:sp>
      <p:sp>
        <p:nvSpPr>
          <p:cNvPr id="8" name="Oval 7"/>
          <p:cNvSpPr/>
          <p:nvPr/>
        </p:nvSpPr>
        <p:spPr>
          <a:xfrm>
            <a:off x="1064712" y="513567"/>
            <a:ext cx="764088" cy="676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anose="02020603050405020304" pitchFamily="18" charset="0"/>
                <a:cs typeface="Times New Roman" panose="02020603050405020304" pitchFamily="18" charset="0"/>
              </a:rPr>
              <a:t>A</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9" name="Oval 8"/>
          <p:cNvSpPr/>
          <p:nvPr/>
        </p:nvSpPr>
        <p:spPr>
          <a:xfrm>
            <a:off x="6615830" y="302712"/>
            <a:ext cx="764088" cy="676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anose="02020603050405020304" pitchFamily="18" charset="0"/>
                <a:cs typeface="Times New Roman" panose="02020603050405020304" pitchFamily="18" charset="0"/>
              </a:rPr>
              <a:t>B</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 name="Oval 9"/>
          <p:cNvSpPr/>
          <p:nvPr/>
        </p:nvSpPr>
        <p:spPr>
          <a:xfrm>
            <a:off x="11037518" y="302712"/>
            <a:ext cx="764088" cy="6764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latin typeface="Times New Roman" panose="02020603050405020304" pitchFamily="18" charset="0"/>
                <a:cs typeface="Times New Roman" panose="02020603050405020304" pitchFamily="18" charset="0"/>
              </a:rPr>
              <a:t>C</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03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2504" y="939104"/>
            <a:ext cx="8133522" cy="1938992"/>
          </a:xfrm>
          <a:prstGeom prst="rect">
            <a:avLst/>
          </a:prstGeom>
        </p:spPr>
        <p:txBody>
          <a:bodyPr wrap="square">
            <a:spAutoFit/>
          </a:bodyPr>
          <a:lstStyle/>
          <a:p>
            <a:r>
              <a:rPr lang="en-US" sz="6000" b="1" dirty="0">
                <a:solidFill>
                  <a:srgbClr val="FF0000"/>
                </a:solidFill>
                <a:latin typeface="Times New Roman" panose="02020603050405020304" pitchFamily="18" charset="0"/>
                <a:cs typeface="Times New Roman" panose="02020603050405020304" pitchFamily="18" charset="0"/>
              </a:rPr>
              <a:t>TIẾT 49,50,51: VIẾT</a:t>
            </a:r>
            <a:br>
              <a:rPr lang="en-US" sz="6000" b="1" dirty="0">
                <a:solidFill>
                  <a:srgbClr val="FF0000"/>
                </a:solidFill>
                <a:latin typeface="Times New Roman" panose="02020603050405020304" pitchFamily="18" charset="0"/>
                <a:cs typeface="Times New Roman" panose="02020603050405020304" pitchFamily="18" charset="0"/>
              </a:rPr>
            </a:br>
            <a:endParaRPr lang="en-US" sz="6000" dirty="0"/>
          </a:p>
        </p:txBody>
      </p:sp>
      <p:sp>
        <p:nvSpPr>
          <p:cNvPr id="5" name="Rectangle 4"/>
          <p:cNvSpPr/>
          <p:nvPr/>
        </p:nvSpPr>
        <p:spPr>
          <a:xfrm>
            <a:off x="755374" y="1908600"/>
            <a:ext cx="11062251" cy="2862322"/>
          </a:xfrm>
          <a:prstGeom prst="rect">
            <a:avLst/>
          </a:prstGeom>
        </p:spPr>
        <p:txBody>
          <a:bodyPr wrap="square">
            <a:spAutoFit/>
          </a:bodyPr>
          <a:lstStyle/>
          <a:p>
            <a:pPr algn="ctr"/>
            <a:r>
              <a:rPr lang="en-US" sz="6000" b="1" dirty="0">
                <a:latin typeface="Times New Roman" panose="02020603050405020304" pitchFamily="18" charset="0"/>
                <a:cs typeface="Times New Roman" panose="02020603050405020304" pitchFamily="18" charset="0"/>
              </a:rPr>
              <a:t>VIẾT BÀI VĂN PHÂN TÍCH MỘT TÁC PHẨM VĂN HỌC (TRUYỆN)</a:t>
            </a:r>
            <a:endParaRPr lang="en-US" sz="6000" dirty="0"/>
          </a:p>
        </p:txBody>
      </p:sp>
    </p:spTree>
    <p:extLst>
      <p:ext uri="{BB962C8B-B14F-4D97-AF65-F5344CB8AC3E}">
        <p14:creationId xmlns:p14="http://schemas.microsoft.com/office/powerpoint/2010/main" val="17324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653" y="685800"/>
            <a:ext cx="6442690" cy="584775"/>
          </a:xfrm>
          <a:prstGeom prst="rect">
            <a:avLst/>
          </a:prstGeom>
          <a:noFill/>
        </p:spPr>
        <p:txBody>
          <a:bodyPr wrap="square" rtlCol="0">
            <a:spAutoFit/>
          </a:bodyPr>
          <a:lstStyle/>
          <a:p>
            <a:r>
              <a:rPr lang="en-US" sz="3200" b="1" dirty="0" smtClean="0">
                <a:solidFill>
                  <a:srgbClr val="FF0000"/>
                </a:solidFill>
                <a:latin typeface="Times New Roman" panose="02020603050405020304" pitchFamily="18" charset="0"/>
                <a:cs typeface="Times New Roman" panose="02020603050405020304" pitchFamily="18" charset="0"/>
              </a:rPr>
              <a:t>I/  HÌNH THÀNH KIẾN THỨC</a:t>
            </a:r>
            <a:r>
              <a:rPr lang="en-US" dirty="0" smtClean="0"/>
              <a:t>:</a:t>
            </a:r>
            <a:endParaRPr lang="en-US" dirty="0"/>
          </a:p>
        </p:txBody>
      </p:sp>
      <p:sp>
        <p:nvSpPr>
          <p:cNvPr id="3" name="Rectangle 2"/>
          <p:cNvSpPr/>
          <p:nvPr/>
        </p:nvSpPr>
        <p:spPr>
          <a:xfrm>
            <a:off x="642729" y="1270575"/>
            <a:ext cx="10886661" cy="954107"/>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1</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yêu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 </a:t>
            </a:r>
            <a:r>
              <a:rPr lang="en-US" sz="2800" b="1" dirty="0" err="1">
                <a:solidFill>
                  <a:srgbClr val="FF0000"/>
                </a:solidFill>
                <a:latin typeface="Times New Roman" panose="02020603050405020304" pitchFamily="18" charset="0"/>
                <a:cs typeface="Times New Roman" panose="02020603050405020304" pitchFamily="18" charset="0"/>
              </a:rPr>
              <a:t>truyện</a:t>
            </a:r>
            <a:r>
              <a:rPr lang="en-US" sz="2800" b="1" dirty="0">
                <a:solidFill>
                  <a:srgbClr val="FF0000"/>
                </a:solidFill>
                <a:latin typeface="Times New Roman" panose="02020603050405020304" pitchFamily="18" charset="0"/>
                <a:cs typeface="Times New Roman" panose="02020603050405020304" pitchFamily="18" charset="0"/>
              </a:rPr>
              <a:t>)</a:t>
            </a:r>
            <a:endParaRPr lang="en-US" sz="2800" dirty="0"/>
          </a:p>
        </p:txBody>
      </p:sp>
    </p:spTree>
    <p:extLst>
      <p:ext uri="{BB962C8B-B14F-4D97-AF65-F5344CB8AC3E}">
        <p14:creationId xmlns:p14="http://schemas.microsoft.com/office/powerpoint/2010/main" val="208604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0583" y="864704"/>
            <a:ext cx="5417765" cy="707886"/>
          </a:xfrm>
          <a:prstGeom prst="rect">
            <a:avLst/>
          </a:prstGeom>
          <a:noFill/>
        </p:spPr>
        <p:txBody>
          <a:bodyPr wrap="non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PHIẾU HỌC TẬP SỐ 1</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Oval 2"/>
          <p:cNvSpPr/>
          <p:nvPr/>
        </p:nvSpPr>
        <p:spPr>
          <a:xfrm>
            <a:off x="1411357" y="2255077"/>
            <a:ext cx="725556" cy="68580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1</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Oval 3"/>
          <p:cNvSpPr/>
          <p:nvPr/>
        </p:nvSpPr>
        <p:spPr>
          <a:xfrm>
            <a:off x="1411357" y="3531704"/>
            <a:ext cx="725556" cy="65267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0000"/>
                </a:solidFill>
                <a:latin typeface="Times New Roman" panose="02020603050405020304" pitchFamily="18" charset="0"/>
                <a:cs typeface="Times New Roman" panose="02020603050405020304" pitchFamily="18" charset="0"/>
              </a:rPr>
              <a:t>2</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136913" y="2140777"/>
            <a:ext cx="8472632" cy="9144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smtClean="0">
                <a:solidFill>
                  <a:srgbClr val="FF0000"/>
                </a:solidFill>
                <a:latin typeface="Times New Roman" panose="02020603050405020304" pitchFamily="18" charset="0"/>
                <a:cs typeface="Times New Roman" panose="02020603050405020304" pitchFamily="18" charset="0"/>
              </a:rPr>
              <a:t>Thế</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nào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là</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phân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tích</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một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tác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phẩm</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truyện</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206956" y="3400838"/>
            <a:ext cx="8402589" cy="96243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solidFill>
                  <a:srgbClr val="FF0000"/>
                </a:solidFill>
                <a:latin typeface="Times New Roman" panose="02020603050405020304" pitchFamily="18" charset="0"/>
                <a:cs typeface="Times New Roman" panose="02020603050405020304" pitchFamily="18" charset="0"/>
              </a:rPr>
              <a:t>Nêu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một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số</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yêu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cầu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đối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với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văn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bản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nghị</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luận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về</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một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phẩm</a:t>
            </a:r>
            <a:r>
              <a:rPr lang="en-US" sz="3200" dirty="0" smtClean="0">
                <a:solidFill>
                  <a:srgbClr val="FF0000"/>
                </a:solidFill>
                <a:latin typeface="Times New Roman" panose="02020603050405020304" pitchFamily="18" charset="0"/>
                <a:cs typeface="Times New Roman" panose="02020603050405020304" pitchFamily="18" charset="0"/>
              </a:rPr>
              <a:t> ( </a:t>
            </a:r>
            <a:r>
              <a:rPr lang="en-US" sz="3200" dirty="0" err="1" smtClean="0">
                <a:solidFill>
                  <a:srgbClr val="FF0000"/>
                </a:solidFill>
                <a:latin typeface="Times New Roman" panose="02020603050405020304" pitchFamily="18" charset="0"/>
                <a:cs typeface="Times New Roman" panose="02020603050405020304" pitchFamily="18" charset="0"/>
              </a:rPr>
              <a:t>truyện</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641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8296" y="1302514"/>
            <a:ext cx="11449878" cy="7675947"/>
          </a:xfrm>
          <a:prstGeom prst="rect">
            <a:avLst/>
          </a:prstGeom>
        </p:spPr>
        <p:txBody>
          <a:bodyPr wrap="square">
            <a:spAutoFit/>
          </a:bodyPr>
          <a:lstStyle/>
          <a:p>
            <a:pPr marL="457200" indent="-457200" algn="just">
              <a:lnSpc>
                <a:spcPct val="110000"/>
              </a:lnSpc>
              <a:buFontTx/>
              <a:buChar char="-"/>
            </a:pPr>
            <a:r>
              <a:rPr lang="en-US" sz="2800" b="1" dirty="0" err="1" smtClean="0">
                <a:solidFill>
                  <a:srgbClr val="FF0000"/>
                </a:solidFill>
                <a:latin typeface="Times New Roman" panose="02020603050405020304" pitchFamily="18" charset="0"/>
                <a:cs typeface="Times New Roman" panose="02020603050405020304" pitchFamily="18" charset="0"/>
              </a:rPr>
              <a:t>Một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a:t>
            </a:r>
            <a:r>
              <a:rPr lang="en-US" sz="2800" b="1" dirty="0" smtClean="0">
                <a:solidFill>
                  <a:srgbClr val="FF0000"/>
                </a:solidFill>
                <a:latin typeface="Times New Roman" panose="02020603050405020304" pitchFamily="18" charset="0"/>
                <a:cs typeface="Times New Roman" panose="02020603050405020304" pitchFamily="18" charset="0"/>
              </a:rPr>
              <a:t> y</a:t>
            </a:r>
            <a:r>
              <a:rPr lang="vi-VN" sz="2800" b="1" dirty="0" smtClean="0">
                <a:solidFill>
                  <a:srgbClr val="FF0000"/>
                </a:solidFill>
                <a:latin typeface="Times New Roman" panose="02020603050405020304" pitchFamily="18" charset="0"/>
                <a:cs typeface="Times New Roman" panose="02020603050405020304" pitchFamily="18" charset="0"/>
              </a:rPr>
              <a:t>êu </a:t>
            </a:r>
            <a:r>
              <a:rPr lang="vi-VN" sz="2800" b="1" dirty="0">
                <a:solidFill>
                  <a:srgbClr val="FF0000"/>
                </a:solidFill>
                <a:latin typeface="Times New Roman" panose="02020603050405020304" pitchFamily="18" charset="0"/>
                <a:cs typeface="Times New Roman" panose="02020603050405020304" pitchFamily="18" charset="0"/>
              </a:rPr>
              <a:t>cầu đối với bài văn phân tích tác </a:t>
            </a:r>
            <a:r>
              <a:rPr lang="vi-VN" sz="2800" b="1" dirty="0" smtClean="0">
                <a:solidFill>
                  <a:srgbClr val="FF0000"/>
                </a:solidFill>
                <a:latin typeface="Times New Roman" panose="02020603050405020304" pitchFamily="18" charset="0"/>
                <a:cs typeface="Times New Roman" panose="02020603050405020304" pitchFamily="18" charset="0"/>
              </a:rPr>
              <a:t>phẩm</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Times New Roman" panose="02020603050405020304" pitchFamily="18" charset="0"/>
                <a:cs typeface="Times New Roman" panose="02020603050405020304" pitchFamily="18" charset="0"/>
              </a:rPr>
              <a:t> truyện</a:t>
            </a:r>
            <a:r>
              <a:rPr lang="en-US" sz="2800" b="1" dirty="0" smtClean="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cs typeface="Times New Roman" panose="02020603050405020304" pitchFamily="18" charset="0"/>
              </a:rPr>
              <a:t> </a:t>
            </a:r>
            <a:endParaRPr lang="en-US" sz="2800" dirty="0" smtClean="0">
              <a:solidFill>
                <a:srgbClr val="FF0000"/>
              </a:solidFill>
              <a:latin typeface="Times New Roman" panose="02020603050405020304" pitchFamily="18" charset="0"/>
              <a:cs typeface="Times New Roman" panose="02020603050405020304" pitchFamily="18" charset="0"/>
            </a:endParaRPr>
          </a:p>
          <a:p>
            <a:pPr algn="just">
              <a:lnSpc>
                <a:spcPct val="110000"/>
              </a:lnSpc>
            </a:pPr>
            <a:r>
              <a:rPr lang="en-US" sz="2800" dirty="0" smtClean="0">
                <a:solidFill>
                  <a:srgbClr val="00B0F0"/>
                </a:solidFill>
                <a:latin typeface="Times New Roman" panose="02020603050405020304" pitchFamily="18" charset="0"/>
                <a:cs typeface="Times New Roman" panose="02020603050405020304" pitchFamily="18" charset="0"/>
              </a:rPr>
              <a:t>+</a:t>
            </a:r>
            <a:r>
              <a:rPr lang="vi-VN" sz="2800" dirty="0" smtClean="0">
                <a:solidFill>
                  <a:srgbClr val="00B0F0"/>
                </a:solidFill>
                <a:latin typeface="Times New Roman" panose="02020603050405020304" pitchFamily="18" charset="0"/>
                <a:cs typeface="Times New Roman" panose="02020603050405020304" pitchFamily="18" charset="0"/>
              </a:rPr>
              <a:t> </a:t>
            </a:r>
            <a:r>
              <a:rPr lang="vi-VN" sz="2800" dirty="0">
                <a:solidFill>
                  <a:srgbClr val="00B0F0"/>
                </a:solidFill>
                <a:latin typeface="Times New Roman" panose="02020603050405020304" pitchFamily="18" charset="0"/>
                <a:cs typeface="Times New Roman" panose="02020603050405020304" pitchFamily="18" charset="0"/>
              </a:rPr>
              <a:t>Giới thiệu khái quát tác phẩm truyện cần phân tích (nhan đề, tác giả, thể loại), nêu nhận xét chung về tác phẩm</a:t>
            </a:r>
            <a:r>
              <a:rPr lang="vi-VN" sz="2800" dirty="0" smtClean="0">
                <a:solidFill>
                  <a:srgbClr val="00B0F0"/>
                </a:solidFill>
                <a:latin typeface="Times New Roman" panose="02020603050405020304" pitchFamily="18" charset="0"/>
                <a:cs typeface="Times New Roman" panose="02020603050405020304" pitchFamily="18" charset="0"/>
              </a:rPr>
              <a:t>.</a:t>
            </a:r>
            <a:endParaRPr lang="en-US" sz="2800" dirty="0" smtClean="0">
              <a:solidFill>
                <a:srgbClr val="00B0F0"/>
              </a:solidFill>
              <a:latin typeface="Times New Roman" panose="02020603050405020304" pitchFamily="18" charset="0"/>
              <a:cs typeface="Times New Roman" panose="02020603050405020304" pitchFamily="18" charset="0"/>
            </a:endParaRPr>
          </a:p>
          <a:p>
            <a:pPr algn="just">
              <a:lnSpc>
                <a:spcPct val="110000"/>
              </a:lnSpc>
            </a:pPr>
            <a:r>
              <a:rPr lang="en-US" sz="2800" dirty="0">
                <a:solidFill>
                  <a:srgbClr val="00B0F0"/>
                </a:solidFill>
                <a:latin typeface="Times New Roman" panose="02020603050405020304" pitchFamily="18" charset="0"/>
                <a:cs typeface="Times New Roman" panose="02020603050405020304" pitchFamily="18" charset="0"/>
              </a:rPr>
              <a:t>+</a:t>
            </a:r>
            <a:r>
              <a:rPr lang="en-US" sz="2800" dirty="0" smtClean="0">
                <a:solidFill>
                  <a:srgbClr val="00B0F0"/>
                </a:solidFill>
                <a:latin typeface="Times New Roman" panose="02020603050405020304" pitchFamily="18" charset="0"/>
                <a:cs typeface="Times New Roman" panose="02020603050405020304" pitchFamily="18" charset="0"/>
              </a:rPr>
              <a:t> </a:t>
            </a:r>
            <a:r>
              <a:rPr lang="vi-VN" sz="2800" dirty="0">
                <a:solidFill>
                  <a:srgbClr val="00B0F0"/>
                </a:solidFill>
                <a:latin typeface="Times New Roman" panose="02020603050405020304" pitchFamily="18" charset="0"/>
                <a:cs typeface="Times New Roman" panose="02020603050405020304" pitchFamily="18" charset="0"/>
              </a:rPr>
              <a:t>Làm rõ được nội dung chủ đề của tác phẩm</a:t>
            </a:r>
            <a:r>
              <a:rPr lang="vi-VN" sz="2800" dirty="0" smtClean="0">
                <a:solidFill>
                  <a:srgbClr val="00B0F0"/>
                </a:solidFill>
                <a:latin typeface="Times New Roman" panose="02020603050405020304" pitchFamily="18" charset="0"/>
                <a:cs typeface="Times New Roman" panose="02020603050405020304" pitchFamily="18" charset="0"/>
              </a:rPr>
              <a:t>.</a:t>
            </a:r>
            <a:endParaRPr lang="en-US" sz="2800" dirty="0" smtClean="0">
              <a:solidFill>
                <a:srgbClr val="00B0F0"/>
              </a:solidFill>
              <a:latin typeface="Times New Roman" panose="02020603050405020304" pitchFamily="18" charset="0"/>
              <a:cs typeface="Times New Roman" panose="02020603050405020304" pitchFamily="18" charset="0"/>
            </a:endParaRPr>
          </a:p>
          <a:p>
            <a:pPr algn="just">
              <a:lnSpc>
                <a:spcPct val="110000"/>
              </a:lnSpc>
            </a:pPr>
            <a:r>
              <a:rPr lang="en-US" sz="2800" dirty="0">
                <a:solidFill>
                  <a:srgbClr val="00B0F0"/>
                </a:solidFill>
                <a:latin typeface="Times New Roman" panose="02020603050405020304" pitchFamily="18" charset="0"/>
                <a:cs typeface="Times New Roman" panose="02020603050405020304" pitchFamily="18" charset="0"/>
              </a:rPr>
              <a:t>+</a:t>
            </a:r>
            <a:r>
              <a:rPr lang="en-US" sz="2800" dirty="0" smtClean="0">
                <a:solidFill>
                  <a:srgbClr val="00B0F0"/>
                </a:solidFill>
                <a:latin typeface="Times New Roman" panose="02020603050405020304" pitchFamily="18" charset="0"/>
                <a:cs typeface="Times New Roman" panose="02020603050405020304" pitchFamily="18" charset="0"/>
              </a:rPr>
              <a:t> </a:t>
            </a:r>
            <a:r>
              <a:rPr lang="vi-VN" sz="2800" dirty="0">
                <a:solidFill>
                  <a:srgbClr val="00B0F0"/>
                </a:solidFill>
                <a:latin typeface="Times New Roman" panose="02020603050405020304" pitchFamily="18" charset="0"/>
                <a:cs typeface="Times New Roman" panose="02020603050405020304" pitchFamily="18" charset="0"/>
              </a:rPr>
              <a:t>Phân tích được những nét đặc sắc về hình thức nghệ thuật của tác phẩm truyện (cốt truyện, nghệ thuật xây dựng nhân vật, ngôi kể, ngôn ngữ người kể chuyện, không gian, thời gian, chi tiết tiêu biểu,...) và hiệu quả thẩm mĩ của chúng; tập trung vào một số yếu tố nghệ thuật nổi bật của tác phẩm. </a:t>
            </a:r>
            <a:endParaRPr lang="en-US" sz="2800" dirty="0" smtClean="0">
              <a:solidFill>
                <a:srgbClr val="00B0F0"/>
              </a:solidFill>
              <a:latin typeface="Times New Roman" panose="02020603050405020304" pitchFamily="18" charset="0"/>
              <a:cs typeface="Times New Roman" panose="02020603050405020304" pitchFamily="18" charset="0"/>
            </a:endParaRPr>
          </a:p>
          <a:p>
            <a:pPr algn="just">
              <a:lnSpc>
                <a:spcPct val="110000"/>
              </a:lnSpc>
            </a:pPr>
            <a:r>
              <a:rPr lang="en-US" sz="2800" dirty="0">
                <a:solidFill>
                  <a:srgbClr val="00B0F0"/>
                </a:solidFill>
                <a:latin typeface="Times New Roman" panose="02020603050405020304" pitchFamily="18" charset="0"/>
                <a:cs typeface="Times New Roman" panose="02020603050405020304" pitchFamily="18" charset="0"/>
              </a:rPr>
              <a:t>+</a:t>
            </a:r>
            <a:r>
              <a:rPr lang="vi-VN" sz="2800" dirty="0" smtClean="0">
                <a:solidFill>
                  <a:srgbClr val="00B0F0"/>
                </a:solidFill>
                <a:latin typeface="Times New Roman" panose="02020603050405020304" pitchFamily="18" charset="0"/>
                <a:cs typeface="Times New Roman" panose="02020603050405020304" pitchFamily="18" charset="0"/>
              </a:rPr>
              <a:t> </a:t>
            </a:r>
            <a:r>
              <a:rPr lang="vi-VN" sz="2800" dirty="0">
                <a:solidFill>
                  <a:srgbClr val="00B0F0"/>
                </a:solidFill>
                <a:latin typeface="Times New Roman" panose="02020603050405020304" pitchFamily="18" charset="0"/>
                <a:cs typeface="Times New Roman" panose="02020603050405020304" pitchFamily="18" charset="0"/>
              </a:rPr>
              <a:t>Triển khai hệ thống luận điểm chặt chẽ; sử dụng lí lẽ thuyết phục, bằng chứng xác đáng để làm sáng tỏ ý kiến nêu trong bài viết</a:t>
            </a:r>
            <a:r>
              <a:rPr lang="vi-VN" sz="2800" dirty="0" smtClean="0">
                <a:solidFill>
                  <a:srgbClr val="00B0F0"/>
                </a:solidFill>
                <a:latin typeface="Times New Roman" panose="02020603050405020304" pitchFamily="18" charset="0"/>
                <a:cs typeface="Times New Roman" panose="02020603050405020304" pitchFamily="18" charset="0"/>
              </a:rPr>
              <a:t>.</a:t>
            </a:r>
            <a:endParaRPr lang="en-US" sz="2800" dirty="0" smtClean="0">
              <a:solidFill>
                <a:srgbClr val="00B0F0"/>
              </a:solidFill>
              <a:latin typeface="Times New Roman" panose="02020603050405020304" pitchFamily="18" charset="0"/>
              <a:cs typeface="Times New Roman" panose="02020603050405020304" pitchFamily="18" charset="0"/>
            </a:endParaRPr>
          </a:p>
          <a:p>
            <a:pPr algn="just">
              <a:lnSpc>
                <a:spcPct val="110000"/>
              </a:lnSpc>
            </a:pPr>
            <a:r>
              <a:rPr lang="en-US" sz="2800" dirty="0">
                <a:solidFill>
                  <a:srgbClr val="00B0F0"/>
                </a:solidFill>
                <a:latin typeface="Times New Roman" panose="02020603050405020304" pitchFamily="18" charset="0"/>
                <a:cs typeface="Times New Roman" panose="02020603050405020304" pitchFamily="18" charset="0"/>
              </a:rPr>
              <a:t>+</a:t>
            </a:r>
            <a:r>
              <a:rPr lang="vi-VN" sz="2800" dirty="0" smtClean="0">
                <a:solidFill>
                  <a:srgbClr val="00B0F0"/>
                </a:solidFill>
                <a:latin typeface="Times New Roman" panose="02020603050405020304" pitchFamily="18" charset="0"/>
                <a:cs typeface="Times New Roman" panose="02020603050405020304" pitchFamily="18" charset="0"/>
              </a:rPr>
              <a:t> </a:t>
            </a:r>
            <a:r>
              <a:rPr lang="vi-VN" sz="2800" dirty="0">
                <a:solidFill>
                  <a:srgbClr val="00B0F0"/>
                </a:solidFill>
                <a:latin typeface="Times New Roman" panose="02020603050405020304" pitchFamily="18" charset="0"/>
                <a:cs typeface="Times New Roman" panose="02020603050405020304" pitchFamily="18" charset="0"/>
              </a:rPr>
              <a:t>Khẳng định được ý nghĩa, giá trị của tác phẩm.</a:t>
            </a:r>
            <a:endParaRPr lang="en-US" sz="2800" dirty="0">
              <a:solidFill>
                <a:srgbClr val="00B0F0"/>
              </a:solidFill>
              <a:latin typeface="Times New Roman" panose="02020603050405020304" pitchFamily="18" charset="0"/>
              <a:cs typeface="Times New Roman" panose="02020603050405020304" pitchFamily="18" charset="0"/>
            </a:endParaRPr>
          </a:p>
          <a:p>
            <a:pPr algn="just">
              <a:lnSpc>
                <a:spcPct val="110000"/>
              </a:lnSpc>
            </a:pPr>
            <a:endParaRPr lang="en-US" sz="2800" dirty="0">
              <a:latin typeface="Times New Roman" panose="02020603050405020304" pitchFamily="18" charset="0"/>
              <a:cs typeface="Times New Roman" panose="02020603050405020304" pitchFamily="18" charset="0"/>
            </a:endParaRPr>
          </a:p>
          <a:p>
            <a:pPr algn="just">
              <a:lnSpc>
                <a:spcPct val="110000"/>
              </a:lnSpc>
            </a:pPr>
            <a:endParaRPr lang="en-US" sz="2800" dirty="0">
              <a:latin typeface="Times New Roman" panose="02020603050405020304" pitchFamily="18" charset="0"/>
              <a:cs typeface="Times New Roman" panose="02020603050405020304" pitchFamily="18" charset="0"/>
            </a:endParaRPr>
          </a:p>
          <a:p>
            <a:pPr algn="just">
              <a:lnSpc>
                <a:spcPct val="110000"/>
              </a:lnSpc>
            </a:pPr>
            <a:r>
              <a:rPr lang="vi-VN"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algn="just">
              <a:lnSpc>
                <a:spcPct val="110000"/>
              </a:lnSpc>
            </a:pPr>
            <a:endParaRPr lang="en-US" sz="2800" dirty="0">
              <a:latin typeface="Times New Roman" panose="02020603050405020304" pitchFamily="18" charset="0"/>
              <a:cs typeface="Times New Roman" panose="02020603050405020304" pitchFamily="18" charset="0"/>
            </a:endParaRPr>
          </a:p>
          <a:p>
            <a:pPr algn="just">
              <a:lnSpc>
                <a:spcPct val="110000"/>
              </a:lnSpc>
              <a:spcBef>
                <a:spcPts val="0"/>
              </a:spcBef>
              <a:spcAft>
                <a:spcPts val="0"/>
              </a:spcAft>
            </a:pPr>
            <a:r>
              <a:rPr lang="vi-VN" sz="2800" b="1" dirty="0" smtClean="0">
                <a:solidFill>
                  <a:srgbClr val="00B050"/>
                </a:solidFill>
                <a:latin typeface="Times New Roman" panose="02020603050405020304" pitchFamily="18" charset="0"/>
                <a:cs typeface="Times New Roman" panose="02020603050405020304" pitchFamily="18" charset="0"/>
              </a:rPr>
              <a:t> </a:t>
            </a:r>
            <a:endParaRPr lang="en-US" sz="2800" b="1" dirty="0">
              <a:solidFill>
                <a:srgbClr val="00B05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78296" y="262229"/>
            <a:ext cx="11803231" cy="1040285"/>
          </a:xfrm>
          <a:prstGeom prst="rect">
            <a:avLst/>
          </a:prstGeom>
          <a:noFill/>
        </p:spPr>
        <p:txBody>
          <a:bodyPr wrap="square" rtlCol="0">
            <a:spAutoFit/>
          </a:bodyPr>
          <a:lstStyle/>
          <a:p>
            <a:pPr marL="457200" indent="-457200">
              <a:lnSpc>
                <a:spcPct val="110000"/>
              </a:lnSpc>
              <a:buFontTx/>
              <a:buChar char="-"/>
            </a:pPr>
            <a:r>
              <a:rPr lang="en-US" sz="2800" dirty="0" err="1" smtClean="0">
                <a:solidFill>
                  <a:srgbClr val="00B0F0"/>
                </a:solidFill>
                <a:latin typeface="Times New Roman" panose="02020603050405020304" pitchFamily="18" charset="0"/>
                <a:cs typeface="Times New Roman" panose="02020603050405020304" pitchFamily="18" charset="0"/>
              </a:rPr>
              <a:t>Phân</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tích</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tác</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phẩm</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văn</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học</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truyện</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trong</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đó</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người</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viết</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dùng</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lí</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lẽ</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bằng</a:t>
            </a:r>
            <a:endParaRPr lang="en-US" sz="2800" dirty="0" smtClean="0">
              <a:solidFill>
                <a:srgbClr val="00B0F0"/>
              </a:solidFill>
              <a:latin typeface="Times New Roman" panose="02020603050405020304" pitchFamily="18" charset="0"/>
              <a:cs typeface="Times New Roman" panose="02020603050405020304" pitchFamily="18" charset="0"/>
            </a:endParaRPr>
          </a:p>
          <a:p>
            <a:pPr>
              <a:lnSpc>
                <a:spcPct val="110000"/>
              </a:lnSpc>
            </a:pP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chứng</a:t>
            </a:r>
            <a:r>
              <a:rPr lang="en-US" sz="2800" dirty="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để</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làm</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rõ</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chủ</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đề</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và</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một</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số</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đặc</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sắc</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về</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hình</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thức</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nghệ</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thuật</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của</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tác</a:t>
            </a:r>
            <a:r>
              <a:rPr lang="en-US" sz="2800" dirty="0" smtClean="0">
                <a:solidFill>
                  <a:srgbClr val="00B0F0"/>
                </a:solidFill>
                <a:latin typeface="Times New Roman" panose="02020603050405020304" pitchFamily="18" charset="0"/>
                <a:cs typeface="Times New Roman" panose="02020603050405020304" pitchFamily="18" charset="0"/>
              </a:rPr>
              <a:t> </a:t>
            </a:r>
            <a:r>
              <a:rPr lang="en-US" sz="2800" dirty="0" err="1" smtClean="0">
                <a:solidFill>
                  <a:srgbClr val="00B0F0"/>
                </a:solidFill>
                <a:latin typeface="Times New Roman" panose="02020603050405020304" pitchFamily="18" charset="0"/>
                <a:cs typeface="Times New Roman" panose="02020603050405020304" pitchFamily="18" charset="0"/>
              </a:rPr>
              <a:t>phẩm</a:t>
            </a:r>
            <a:r>
              <a:rPr lang="en-US" sz="2800" dirty="0" smtClean="0">
                <a:solidFill>
                  <a:srgbClr val="00B0F0"/>
                </a:solidFill>
                <a:latin typeface="Times New Roman" panose="02020603050405020304" pitchFamily="18" charset="0"/>
                <a:cs typeface="Times New Roman" panose="02020603050405020304" pitchFamily="18" charset="0"/>
              </a:rPr>
              <a:t>.</a:t>
            </a:r>
            <a:endParaRPr lang="en-US" sz="28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455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 calcmode="lin" valueType="num">
                                      <p:cBhvr additive="base">
                                        <p:cTn id="2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 calcmode="lin" valueType="num">
                                      <p:cBhvr additive="base">
                                        <p:cTn id="3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376" y="407770"/>
            <a:ext cx="7786812" cy="594778"/>
          </a:xfrm>
          <a:prstGeom prst="rect">
            <a:avLst/>
          </a:prstGeom>
        </p:spPr>
        <p:txBody>
          <a:bodyPr wrap="none">
            <a:spAutoFit/>
          </a:bodyPr>
          <a:lstStyle/>
          <a:p>
            <a:pPr algn="just">
              <a:lnSpc>
                <a:spcPct val="110000"/>
              </a:lnSpc>
              <a:spcBef>
                <a:spcPts val="0"/>
              </a:spcBef>
              <a:spcAft>
                <a:spcPts val="0"/>
              </a:spcAft>
            </a:pPr>
            <a:r>
              <a:rPr lang="en-US" sz="3200" b="1" dirty="0">
                <a:solidFill>
                  <a:srgbClr val="FF0000"/>
                </a:solidFill>
                <a:latin typeface="Times New Roman" panose="02020603050405020304" pitchFamily="18" charset="0"/>
                <a:cs typeface="Times New Roman" panose="02020603050405020304" pitchFamily="18" charset="0"/>
              </a:rPr>
              <a:t>II/ PHÂN TÍCH BÀI VIẾT THAM KHẢO</a:t>
            </a:r>
            <a:r>
              <a:rPr lang="vi-VN" sz="3200" b="1" dirty="0">
                <a:solidFill>
                  <a:srgbClr val="FF0000"/>
                </a:solidFill>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270851211"/>
              </p:ext>
            </p:extLst>
          </p:nvPr>
        </p:nvGraphicFramePr>
        <p:xfrm>
          <a:off x="954157" y="2626592"/>
          <a:ext cx="10237304" cy="3774208"/>
        </p:xfrm>
        <a:graphic>
          <a:graphicData uri="http://schemas.openxmlformats.org/drawingml/2006/table">
            <a:tbl>
              <a:tblPr firstRow="1" bandRow="1">
                <a:tableStyleId>{5C22544A-7EE6-4342-B048-85BDC9FD1C3A}</a:tableStyleId>
              </a:tblPr>
              <a:tblGrid>
                <a:gridCol w="5893904">
                  <a:extLst>
                    <a:ext uri="{9D8B030D-6E8A-4147-A177-3AD203B41FA5}">
                      <a16:colId xmlns:a16="http://schemas.microsoft.com/office/drawing/2014/main" val="1991989965"/>
                    </a:ext>
                  </a:extLst>
                </a:gridCol>
                <a:gridCol w="4343400">
                  <a:extLst>
                    <a:ext uri="{9D8B030D-6E8A-4147-A177-3AD203B41FA5}">
                      <a16:colId xmlns:a16="http://schemas.microsoft.com/office/drawing/2014/main" val="3881970685"/>
                    </a:ext>
                  </a:extLst>
                </a:gridCol>
              </a:tblGrid>
              <a:tr h="943552">
                <a:tc>
                  <a:txBody>
                    <a:bodyPr/>
                    <a:lstStyle/>
                    <a:p>
                      <a:r>
                        <a:rPr lang="en-US" sz="2800" dirty="0" smtClean="0">
                          <a:latin typeface="Times New Roman" panose="02020603050405020304" pitchFamily="18" charset="0"/>
                          <a:cs typeface="Times New Roman" panose="02020603050405020304" pitchFamily="18" charset="0"/>
                        </a:rPr>
                        <a:t>                  CÂU</a:t>
                      </a:r>
                      <a:r>
                        <a:rPr lang="en-US" sz="2800" baseline="0" dirty="0" smtClean="0">
                          <a:latin typeface="Times New Roman" panose="02020603050405020304" pitchFamily="18" charset="0"/>
                          <a:cs typeface="Times New Roman" panose="02020603050405020304" pitchFamily="18" charset="0"/>
                        </a:rPr>
                        <a:t> HỎI</a:t>
                      </a:r>
                      <a:endParaRPr lang="en-US" sz="2800" dirty="0">
                        <a:latin typeface="Times New Roman" panose="02020603050405020304" pitchFamily="18" charset="0"/>
                        <a:cs typeface="Times New Roman" panose="02020603050405020304" pitchFamily="18" charset="0"/>
                      </a:endParaRPr>
                    </a:p>
                  </a:txBody>
                  <a:tcPr/>
                </a:tc>
                <a:tc>
                  <a:txBody>
                    <a:bodyPr/>
                    <a:lstStyle/>
                    <a:p>
                      <a:r>
                        <a:rPr lang="en-US" sz="2800" dirty="0" smtClean="0">
                          <a:latin typeface="Times New Roman" panose="02020603050405020304" pitchFamily="18" charset="0"/>
                          <a:cs typeface="Times New Roman" panose="02020603050405020304" pitchFamily="18" charset="0"/>
                        </a:rPr>
                        <a:t>     TRẢ</a:t>
                      </a:r>
                      <a:r>
                        <a:rPr lang="en-US" sz="2800" baseline="0" dirty="0" smtClean="0">
                          <a:latin typeface="Times New Roman" panose="02020603050405020304" pitchFamily="18" charset="0"/>
                          <a:cs typeface="Times New Roman" panose="02020603050405020304" pitchFamily="18" charset="0"/>
                        </a:rPr>
                        <a:t> LỜI</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28650027"/>
                  </a:ext>
                </a:extLst>
              </a:tr>
              <a:tr h="943552">
                <a:tc>
                  <a:txBody>
                    <a:bodyPr/>
                    <a:lstStyle/>
                    <a:p>
                      <a:r>
                        <a:rPr lang="en-US" sz="2800"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Phần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mở</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bài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nêu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những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nội</a:t>
                      </a:r>
                      <a:r>
                        <a:rPr lang="en-US" sz="2800" baseline="0" dirty="0" smtClean="0">
                          <a:latin typeface="Times New Roman" panose="02020603050405020304" pitchFamily="18" charset="0"/>
                          <a:cs typeface="Times New Roman" panose="02020603050405020304" pitchFamily="18" charset="0"/>
                        </a:rPr>
                        <a:t> dung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464538"/>
                  </a:ext>
                </a:extLst>
              </a:tr>
              <a:tr h="943552">
                <a:tc>
                  <a:txBody>
                    <a:bodyPr/>
                    <a:lstStyle/>
                    <a:p>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Phần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thân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bài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triển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khai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như</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thế</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nào</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47979861"/>
                  </a:ext>
                </a:extLst>
              </a:tr>
              <a:tr h="943552">
                <a:tc>
                  <a:txBody>
                    <a:bodyPr/>
                    <a:lstStyle/>
                    <a:p>
                      <a:r>
                        <a:rPr lang="en-US" sz="2800" dirty="0" smtClean="0">
                          <a:latin typeface="Times New Roman" panose="02020603050405020304" pitchFamily="18" charset="0"/>
                          <a:cs typeface="Times New Roman" panose="02020603050405020304" pitchFamily="18" charset="0"/>
                        </a:rPr>
                        <a:t>3. </a:t>
                      </a:r>
                      <a:r>
                        <a:rPr lang="en-US" sz="2800" dirty="0" err="1" smtClean="0">
                          <a:latin typeface="Times New Roman" panose="02020603050405020304" pitchFamily="18" charset="0"/>
                          <a:cs typeface="Times New Roman" panose="02020603050405020304" pitchFamily="18" charset="0"/>
                        </a:rPr>
                        <a:t>Phần</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kết</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bài</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khẳng</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định</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điều</a:t>
                      </a:r>
                      <a:r>
                        <a:rPr lang="en-US" sz="2800" baseline="0" dirty="0" smtClean="0">
                          <a:latin typeface="Times New Roman" panose="02020603050405020304" pitchFamily="18" charset="0"/>
                          <a:cs typeface="Times New Roman" panose="02020603050405020304" pitchFamily="18" charset="0"/>
                        </a:rPr>
                        <a:t> </a:t>
                      </a:r>
                      <a:r>
                        <a:rPr lang="en-US" sz="2800" baseline="0" dirty="0" err="1" smtClean="0">
                          <a:latin typeface="Times New Roman" panose="02020603050405020304" pitchFamily="18" charset="0"/>
                          <a:cs typeface="Times New Roman" panose="02020603050405020304" pitchFamily="18" charset="0"/>
                        </a:rPr>
                        <a:t>gì</a:t>
                      </a:r>
                      <a:r>
                        <a:rPr lang="en-US" sz="2800" baseline="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3259461"/>
                  </a:ext>
                </a:extLst>
              </a:tr>
            </a:tbl>
          </a:graphicData>
        </a:graphic>
      </p:graphicFrame>
      <p:sp>
        <p:nvSpPr>
          <p:cNvPr id="9" name="Rounded Rectangle 8"/>
          <p:cNvSpPr/>
          <p:nvPr/>
        </p:nvSpPr>
        <p:spPr>
          <a:xfrm>
            <a:off x="2594114" y="1325952"/>
            <a:ext cx="4828296" cy="914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92D050"/>
                </a:solidFill>
                <a:latin typeface="Times New Roman" panose="02020603050405020304" pitchFamily="18" charset="0"/>
                <a:cs typeface="Times New Roman" panose="02020603050405020304" pitchFamily="18" charset="0"/>
              </a:rPr>
              <a:t>PHIẾU HỌC  TẬP SỐ 2</a:t>
            </a:r>
            <a:endParaRPr lang="en-US" sz="3200" b="1"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444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03152454"/>
              </p:ext>
            </p:extLst>
          </p:nvPr>
        </p:nvGraphicFramePr>
        <p:xfrm>
          <a:off x="187890" y="55414"/>
          <a:ext cx="11664424" cy="6466599"/>
        </p:xfrm>
        <a:graphic>
          <a:graphicData uri="http://schemas.openxmlformats.org/drawingml/2006/table">
            <a:tbl>
              <a:tblPr firstRow="1" bandRow="1">
                <a:tableStyleId>{5C22544A-7EE6-4342-B048-85BDC9FD1C3A}</a:tableStyleId>
              </a:tblPr>
              <a:tblGrid>
                <a:gridCol w="3496376">
                  <a:extLst>
                    <a:ext uri="{9D8B030D-6E8A-4147-A177-3AD203B41FA5}">
                      <a16:colId xmlns:a16="http://schemas.microsoft.com/office/drawing/2014/main" val="4084676388"/>
                    </a:ext>
                  </a:extLst>
                </a:gridCol>
                <a:gridCol w="8168048">
                  <a:extLst>
                    <a:ext uri="{9D8B030D-6E8A-4147-A177-3AD203B41FA5}">
                      <a16:colId xmlns:a16="http://schemas.microsoft.com/office/drawing/2014/main" val="1430512751"/>
                    </a:ext>
                  </a:extLst>
                </a:gridCol>
              </a:tblGrid>
              <a:tr h="897102">
                <a:tc>
                  <a:txBody>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Bố</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cục</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của</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bài</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viết</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tham</a:t>
                      </a:r>
                      <a:r>
                        <a:rPr lang="en-US" sz="2800" baseline="0" dirty="0" smtClean="0">
                          <a:solidFill>
                            <a:srgbClr val="FF0000"/>
                          </a:solidFill>
                          <a:latin typeface="Times New Roman" panose="02020603050405020304" pitchFamily="18" charset="0"/>
                          <a:cs typeface="Times New Roman" panose="02020603050405020304" pitchFamily="18" charset="0"/>
                        </a:rPr>
                        <a:t> </a:t>
                      </a:r>
                      <a:r>
                        <a:rPr lang="en-US" sz="2800" baseline="0" dirty="0" err="1" smtClean="0">
                          <a:solidFill>
                            <a:srgbClr val="FF0000"/>
                          </a:solidFill>
                          <a:latin typeface="Times New Roman" panose="02020603050405020304" pitchFamily="18" charset="0"/>
                          <a:cs typeface="Times New Roman" panose="02020603050405020304" pitchFamily="18" charset="0"/>
                        </a:rPr>
                        <a:t>khảo</a:t>
                      </a:r>
                      <a:r>
                        <a:rPr lang="en-US" sz="2800" dirty="0" smtClean="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2800" dirty="0" smtClean="0">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Nội</a:t>
                      </a:r>
                      <a:r>
                        <a:rPr lang="en-US" sz="2800" baseline="0" dirty="0" smtClean="0">
                          <a:solidFill>
                            <a:srgbClr val="FF0000"/>
                          </a:solidFill>
                          <a:latin typeface="Times New Roman" panose="02020603050405020304" pitchFamily="18" charset="0"/>
                          <a:cs typeface="Times New Roman" panose="02020603050405020304" pitchFamily="18" charset="0"/>
                        </a:rPr>
                        <a:t> dung</a:t>
                      </a:r>
                      <a:endParaRPr lang="en-US" sz="2800"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4630748"/>
                  </a:ext>
                </a:extLst>
              </a:tr>
              <a:tr h="781977">
                <a:tc>
                  <a:txBody>
                    <a:bodyPr/>
                    <a:lstStyle/>
                    <a:p>
                      <a:r>
                        <a:rPr lang="en-US" sz="2800" b="1" dirty="0" smtClean="0">
                          <a:solidFill>
                            <a:srgbClr val="FF0000"/>
                          </a:solidFill>
                          <a:latin typeface="Times New Roman" panose="02020603050405020304" pitchFamily="18" charset="0"/>
                          <a:cs typeface="Times New Roman" panose="02020603050405020304" pitchFamily="18" charset="0"/>
                        </a:rPr>
                        <a:t>1. </a:t>
                      </a:r>
                      <a:r>
                        <a:rPr lang="en-US" sz="2800" b="1" dirty="0" err="1" smtClean="0">
                          <a:solidFill>
                            <a:srgbClr val="FF0000"/>
                          </a:solidFill>
                          <a:latin typeface="Times New Roman" panose="02020603050405020304" pitchFamily="18" charset="0"/>
                          <a:cs typeface="Times New Roman" panose="02020603050405020304" pitchFamily="18" charset="0"/>
                        </a:rPr>
                        <a:t>M</a:t>
                      </a:r>
                      <a:r>
                        <a:rPr lang="en-US" sz="2800" b="1" baseline="0" dirty="0" err="1" smtClean="0">
                          <a:solidFill>
                            <a:srgbClr val="FF0000"/>
                          </a:solidFill>
                          <a:latin typeface="Times New Roman" panose="02020603050405020304" pitchFamily="18" charset="0"/>
                          <a:cs typeface="Times New Roman" panose="02020603050405020304" pitchFamily="18" charset="0"/>
                        </a:rPr>
                        <a:t>ở</a:t>
                      </a:r>
                      <a:r>
                        <a:rPr lang="en-US" sz="2800" b="1" baseline="0" dirty="0" smtClean="0">
                          <a:solidFill>
                            <a:srgbClr val="FF0000"/>
                          </a:solidFill>
                          <a:latin typeface="Times New Roman" panose="02020603050405020304" pitchFamily="18"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cs typeface="Times New Roman" panose="02020603050405020304" pitchFamily="18" charset="0"/>
                        </a:rPr>
                        <a:t>bài</a:t>
                      </a:r>
                      <a:r>
                        <a:rPr lang="en-US" sz="2800" b="1" baseline="0" dirty="0" smtClean="0">
                          <a:solidFill>
                            <a:srgbClr val="FF0000"/>
                          </a:solidFill>
                          <a:latin typeface="Times New Roman" panose="02020603050405020304" pitchFamily="18"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cs typeface="Times New Roman" panose="02020603050405020304" pitchFamily="18" charset="0"/>
                        </a:rPr>
                        <a:t>đoạn</a:t>
                      </a:r>
                      <a:r>
                        <a:rPr lang="en-US" sz="2800" b="1" baseline="0" dirty="0" smtClean="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01342646"/>
                  </a:ext>
                </a:extLst>
              </a:tr>
              <a:tr h="3344835">
                <a:tc>
                  <a:txBody>
                    <a:bodyPr/>
                    <a:lstStyle/>
                    <a:p>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dirty="0" err="1" smtClean="0">
                          <a:solidFill>
                            <a:srgbClr val="FF0000"/>
                          </a:solidFill>
                          <a:latin typeface="Times New Roman" panose="02020603050405020304" pitchFamily="18" charset="0"/>
                          <a:cs typeface="Times New Roman" panose="02020603050405020304" pitchFamily="18" charset="0"/>
                        </a:rPr>
                        <a:t>T</a:t>
                      </a:r>
                      <a:r>
                        <a:rPr lang="en-US" sz="2800" b="1" baseline="0" dirty="0" err="1" smtClean="0">
                          <a:solidFill>
                            <a:srgbClr val="FF0000"/>
                          </a:solidFill>
                          <a:latin typeface="Times New Roman" panose="02020603050405020304" pitchFamily="18" charset="0"/>
                          <a:cs typeface="Times New Roman" panose="02020603050405020304" pitchFamily="18" charset="0"/>
                        </a:rPr>
                        <a:t>hân</a:t>
                      </a:r>
                      <a:r>
                        <a:rPr lang="en-US" sz="2800" b="1" baseline="0" dirty="0" smtClean="0">
                          <a:solidFill>
                            <a:srgbClr val="FF0000"/>
                          </a:solidFill>
                          <a:latin typeface="Times New Roman" panose="02020603050405020304" pitchFamily="18"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cs typeface="Times New Roman" panose="02020603050405020304" pitchFamily="18" charset="0"/>
                        </a:rPr>
                        <a:t>bài</a:t>
                      </a:r>
                      <a:r>
                        <a:rPr lang="en-US" sz="2800" b="1" baseline="0" dirty="0" smtClean="0">
                          <a:solidFill>
                            <a:srgbClr val="FF0000"/>
                          </a:solidFill>
                          <a:latin typeface="Times New Roman" panose="02020603050405020304" pitchFamily="18" charset="0"/>
                          <a:cs typeface="Times New Roman" panose="02020603050405020304" pitchFamily="18" charset="0"/>
                        </a:rPr>
                        <a:t>: ( </a:t>
                      </a:r>
                      <a:r>
                        <a:rPr lang="en-US" sz="2800" b="1" baseline="0" dirty="0" err="1" smtClean="0">
                          <a:solidFill>
                            <a:srgbClr val="FF0000"/>
                          </a:solidFill>
                          <a:latin typeface="Times New Roman" panose="02020603050405020304" pitchFamily="18" charset="0"/>
                          <a:cs typeface="Times New Roman" panose="02020603050405020304" pitchFamily="18" charset="0"/>
                        </a:rPr>
                        <a:t>đoạn</a:t>
                      </a:r>
                      <a:r>
                        <a:rPr lang="en-US" sz="2800" b="1" baseline="0" dirty="0" smtClean="0">
                          <a:solidFill>
                            <a:srgbClr val="FF0000"/>
                          </a:solidFill>
                          <a:latin typeface="Times New Roman" panose="02020603050405020304" pitchFamily="18" charset="0"/>
                          <a:cs typeface="Times New Roman" panose="02020603050405020304" pitchFamily="18" charset="0"/>
                        </a:rPr>
                        <a:t> 2</a:t>
                      </a:r>
                    </a:p>
                    <a:p>
                      <a:r>
                        <a:rPr lang="en-US" sz="2800" b="1" baseline="0" dirty="0" err="1" smtClean="0">
                          <a:solidFill>
                            <a:srgbClr val="FF0000"/>
                          </a:solidFill>
                          <a:latin typeface="Times New Roman" panose="02020603050405020304" pitchFamily="18" charset="0"/>
                          <a:cs typeface="Times New Roman" panose="02020603050405020304" pitchFamily="18" charset="0"/>
                        </a:rPr>
                        <a:t>đến</a:t>
                      </a:r>
                      <a:r>
                        <a:rPr lang="en-US" sz="2800" b="1" baseline="0" dirty="0" smtClean="0">
                          <a:solidFill>
                            <a:srgbClr val="FF0000"/>
                          </a:solidFill>
                          <a:latin typeface="Times New Roman" panose="02020603050405020304" pitchFamily="18"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cs typeface="Times New Roman" panose="02020603050405020304" pitchFamily="18" charset="0"/>
                        </a:rPr>
                        <a:t>đoạn</a:t>
                      </a:r>
                      <a:r>
                        <a:rPr lang="en-US" sz="2800" b="1" baseline="0" dirty="0" smtClean="0">
                          <a:solidFill>
                            <a:srgbClr val="FF0000"/>
                          </a:solidFill>
                          <a:latin typeface="Times New Roman" panose="02020603050405020304" pitchFamily="18" charset="0"/>
                          <a:cs typeface="Times New Roman" panose="02020603050405020304" pitchFamily="18" charset="0"/>
                        </a:rPr>
                        <a:t> 7)</a:t>
                      </a:r>
                    </a:p>
                    <a:p>
                      <a:endParaRPr lang="en-US" sz="2800" baseline="0" dirty="0" smtClean="0">
                        <a:latin typeface="Times New Roman" panose="02020603050405020304" pitchFamily="18" charset="0"/>
                        <a:cs typeface="Times New Roman" panose="02020603050405020304" pitchFamily="18" charset="0"/>
                      </a:endParaRPr>
                    </a:p>
                    <a:p>
                      <a:endParaRPr lang="en-US" sz="2800" baseline="0" dirty="0" smtClean="0">
                        <a:latin typeface="Times New Roman" panose="02020603050405020304" pitchFamily="18" charset="0"/>
                        <a:cs typeface="Times New Roman" panose="02020603050405020304" pitchFamily="18" charset="0"/>
                      </a:endParaRPr>
                    </a:p>
                    <a:p>
                      <a:endParaRPr lang="en-US" sz="2800" baseline="0" dirty="0" smtClean="0">
                        <a:latin typeface="Times New Roman" panose="02020603050405020304" pitchFamily="18" charset="0"/>
                        <a:cs typeface="Times New Roman" panose="02020603050405020304" pitchFamily="18" charset="0"/>
                      </a:endParaRPr>
                    </a:p>
                    <a:p>
                      <a:endParaRPr lang="en-US" sz="2800" baseline="0" dirty="0" smtClean="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61438615"/>
                  </a:ext>
                </a:extLst>
              </a:tr>
              <a:tr h="1394907">
                <a:tc>
                  <a:txBody>
                    <a:bodyPr/>
                    <a:lstStyle/>
                    <a:p>
                      <a:endParaRPr lang="en-US" sz="2800" b="1" baseline="0" dirty="0" smtClean="0">
                        <a:solidFill>
                          <a:srgbClr val="FF0000"/>
                        </a:solidFill>
                        <a:latin typeface="Times New Roman" panose="02020603050405020304" pitchFamily="18" charset="0"/>
                        <a:cs typeface="Times New Roman" panose="02020603050405020304" pitchFamily="18" charset="0"/>
                      </a:endParaRPr>
                    </a:p>
                    <a:p>
                      <a:r>
                        <a:rPr lang="en-US" sz="2800" b="1" baseline="0" dirty="0" smtClean="0">
                          <a:solidFill>
                            <a:srgbClr val="FF0000"/>
                          </a:solidFill>
                          <a:latin typeface="Times New Roman" panose="02020603050405020304" pitchFamily="18" charset="0"/>
                          <a:cs typeface="Times New Roman" panose="02020603050405020304" pitchFamily="18" charset="0"/>
                        </a:rPr>
                        <a:t>3. </a:t>
                      </a:r>
                      <a:r>
                        <a:rPr lang="en-US" sz="2800" b="1" baseline="0" dirty="0" err="1" smtClean="0">
                          <a:solidFill>
                            <a:srgbClr val="FF0000"/>
                          </a:solidFill>
                          <a:latin typeface="Times New Roman" panose="02020603050405020304" pitchFamily="18" charset="0"/>
                          <a:cs typeface="Times New Roman" panose="02020603050405020304" pitchFamily="18" charset="0"/>
                        </a:rPr>
                        <a:t>Kết</a:t>
                      </a:r>
                      <a:r>
                        <a:rPr lang="en-US" sz="2800" b="1" baseline="0" dirty="0" smtClean="0">
                          <a:solidFill>
                            <a:srgbClr val="FF0000"/>
                          </a:solidFill>
                          <a:latin typeface="Times New Roman" panose="02020603050405020304" pitchFamily="18"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cs typeface="Times New Roman" panose="02020603050405020304" pitchFamily="18" charset="0"/>
                        </a:rPr>
                        <a:t>bài</a:t>
                      </a:r>
                      <a:r>
                        <a:rPr lang="en-US" sz="2800" b="1" baseline="0" dirty="0" smtClean="0">
                          <a:solidFill>
                            <a:srgbClr val="FF0000"/>
                          </a:solidFill>
                          <a:latin typeface="Times New Roman" panose="02020603050405020304" pitchFamily="18" charset="0"/>
                          <a:cs typeface="Times New Roman" panose="02020603050405020304" pitchFamily="18" charset="0"/>
                        </a:rPr>
                        <a:t>: (</a:t>
                      </a:r>
                      <a:r>
                        <a:rPr lang="en-US" sz="2800" b="1" baseline="0" dirty="0" err="1" smtClean="0">
                          <a:solidFill>
                            <a:srgbClr val="FF0000"/>
                          </a:solidFill>
                          <a:latin typeface="Times New Roman" panose="02020603050405020304" pitchFamily="18" charset="0"/>
                          <a:cs typeface="Times New Roman" panose="02020603050405020304" pitchFamily="18" charset="0"/>
                        </a:rPr>
                        <a:t>đoạn</a:t>
                      </a:r>
                      <a:r>
                        <a:rPr lang="en-US" sz="2800" b="1" baseline="0" dirty="0" smtClean="0">
                          <a:solidFill>
                            <a:srgbClr val="FF0000"/>
                          </a:solidFill>
                          <a:latin typeface="Times New Roman" panose="02020603050405020304" pitchFamily="18" charset="0"/>
                          <a:cs typeface="Times New Roman" panose="02020603050405020304" pitchFamily="18" charset="0"/>
                        </a:rPr>
                        <a:t> 8)</a:t>
                      </a:r>
                      <a:endParaRPr lang="en-US" sz="28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06945961"/>
                  </a:ext>
                </a:extLst>
              </a:tr>
            </a:tbl>
          </a:graphicData>
        </a:graphic>
      </p:graphicFrame>
      <p:sp>
        <p:nvSpPr>
          <p:cNvPr id="6" name="TextBox 5"/>
          <p:cNvSpPr txBox="1"/>
          <p:nvPr/>
        </p:nvSpPr>
        <p:spPr>
          <a:xfrm>
            <a:off x="3749040" y="1085850"/>
            <a:ext cx="7768749" cy="523220"/>
          </a:xfrm>
          <a:prstGeom prst="rect">
            <a:avLst/>
          </a:prstGeom>
          <a:noFill/>
        </p:spPr>
        <p:txBody>
          <a:bodyPr wrap="square" rtlCol="0">
            <a:spAutoFit/>
          </a:bodyPr>
          <a:lstStyle/>
          <a:p>
            <a:pPr>
              <a:defRPr/>
            </a:pPr>
            <a:r>
              <a:rPr lang="vi-VN" sz="2800" dirty="0">
                <a:solidFill>
                  <a:srgbClr val="0070C0"/>
                </a:solidFill>
                <a:latin typeface="+mj-lt"/>
              </a:rPr>
              <a:t>Giới thiệu và nêu nhận xét khái quát về tác phẩm. </a:t>
            </a:r>
            <a:endParaRPr lang="en-US" sz="2800" dirty="0">
              <a:solidFill>
                <a:srgbClr val="0070C0"/>
              </a:solidFill>
              <a:latin typeface="+mj-lt"/>
            </a:endParaRPr>
          </a:p>
        </p:txBody>
      </p:sp>
      <p:sp>
        <p:nvSpPr>
          <p:cNvPr id="7" name="TextBox 6"/>
          <p:cNvSpPr txBox="1"/>
          <p:nvPr/>
        </p:nvSpPr>
        <p:spPr>
          <a:xfrm>
            <a:off x="1565910" y="3611880"/>
            <a:ext cx="184731" cy="369332"/>
          </a:xfrm>
          <a:prstGeom prst="rect">
            <a:avLst/>
          </a:prstGeom>
          <a:noFill/>
        </p:spPr>
        <p:txBody>
          <a:bodyPr wrap="none" rtlCol="0">
            <a:spAutoFit/>
          </a:bodyPr>
          <a:lstStyle/>
          <a:p>
            <a:endParaRPr lang="en-US" dirty="0"/>
          </a:p>
        </p:txBody>
      </p:sp>
      <p:sp>
        <p:nvSpPr>
          <p:cNvPr id="8" name="TextBox 7"/>
          <p:cNvSpPr txBox="1"/>
          <p:nvPr/>
        </p:nvSpPr>
        <p:spPr>
          <a:xfrm>
            <a:off x="3550041" y="1951041"/>
            <a:ext cx="8412880" cy="1384995"/>
          </a:xfrm>
          <a:prstGeom prst="rect">
            <a:avLst/>
          </a:prstGeom>
          <a:noFill/>
        </p:spPr>
        <p:txBody>
          <a:bodyPr wrap="none" rtlCol="0">
            <a:spAutoFit/>
          </a:bodyPr>
          <a:lstStyle/>
          <a:p>
            <a:pPr>
              <a:defRPr/>
            </a:pPr>
            <a:r>
              <a:rPr lang="en-US" sz="2800" dirty="0" smtClean="0">
                <a:solidFill>
                  <a:srgbClr val="0070C0"/>
                </a:solidFill>
                <a:latin typeface="+mj-lt"/>
              </a:rPr>
              <a:t>- </a:t>
            </a:r>
            <a:r>
              <a:rPr lang="vi-VN" sz="2800" dirty="0" smtClean="0">
                <a:solidFill>
                  <a:srgbClr val="0070C0"/>
                </a:solidFill>
                <a:latin typeface="+mj-lt"/>
              </a:rPr>
              <a:t>Các </a:t>
            </a:r>
            <a:r>
              <a:rPr lang="vi-VN" sz="2800" dirty="0">
                <a:solidFill>
                  <a:srgbClr val="0070C0"/>
                </a:solidFill>
                <a:latin typeface="+mj-lt"/>
              </a:rPr>
              <a:t>đoạn 2 – 6: phân tích nội dung chủ đề của tác </a:t>
            </a:r>
            <a:r>
              <a:rPr lang="vi-VN" sz="2800" dirty="0" smtClean="0">
                <a:solidFill>
                  <a:srgbClr val="0070C0"/>
                </a:solidFill>
                <a:latin typeface="+mj-lt"/>
              </a:rPr>
              <a:t>phẩm</a:t>
            </a:r>
            <a:endParaRPr lang="en-US" sz="2800" dirty="0" smtClean="0">
              <a:solidFill>
                <a:srgbClr val="0070C0"/>
              </a:solidFill>
              <a:latin typeface="+mj-lt"/>
            </a:endParaRPr>
          </a:p>
          <a:p>
            <a:pPr>
              <a:defRPr/>
            </a:pPr>
            <a:r>
              <a:rPr lang="vi-VN" sz="2800" dirty="0" smtClean="0">
                <a:solidFill>
                  <a:srgbClr val="0070C0"/>
                </a:solidFill>
                <a:latin typeface="+mj-lt"/>
              </a:rPr>
              <a:t> </a:t>
            </a:r>
            <a:r>
              <a:rPr lang="vi-VN" sz="2800" dirty="0">
                <a:solidFill>
                  <a:srgbClr val="0070C0"/>
                </a:solidFill>
                <a:latin typeface="+mj-lt"/>
              </a:rPr>
              <a:t>(sự cống </a:t>
            </a:r>
            <a:r>
              <a:rPr lang="vi-VN" sz="2800" dirty="0" smtClean="0">
                <a:solidFill>
                  <a:srgbClr val="0070C0"/>
                </a:solidFill>
                <a:latin typeface="+mj-lt"/>
              </a:rPr>
              <a:t>hiến, </a:t>
            </a:r>
            <a:r>
              <a:rPr lang="vi-VN" sz="2800" dirty="0">
                <a:solidFill>
                  <a:srgbClr val="0070C0"/>
                </a:solidFill>
                <a:latin typeface="+mj-lt"/>
              </a:rPr>
              <a:t>hi sinh lặng thầm của những con </a:t>
            </a:r>
            <a:r>
              <a:rPr lang="vi-VN" sz="2800" dirty="0" smtClean="0">
                <a:solidFill>
                  <a:srgbClr val="0070C0"/>
                </a:solidFill>
                <a:latin typeface="+mj-lt"/>
              </a:rPr>
              <a:t>người</a:t>
            </a:r>
            <a:endParaRPr lang="en-US" sz="2800" dirty="0" smtClean="0">
              <a:solidFill>
                <a:srgbClr val="0070C0"/>
              </a:solidFill>
              <a:latin typeface="+mj-lt"/>
            </a:endParaRPr>
          </a:p>
          <a:p>
            <a:pPr>
              <a:defRPr/>
            </a:pPr>
            <a:r>
              <a:rPr lang="vi-VN" sz="2800" dirty="0" smtClean="0">
                <a:solidFill>
                  <a:srgbClr val="0070C0"/>
                </a:solidFill>
                <a:latin typeface="+mj-lt"/>
              </a:rPr>
              <a:t> </a:t>
            </a:r>
            <a:r>
              <a:rPr lang="vi-VN" sz="2800" dirty="0">
                <a:solidFill>
                  <a:srgbClr val="0070C0"/>
                </a:solidFill>
                <a:latin typeface="+mj-lt"/>
              </a:rPr>
              <a:t>lao động bình dị).</a:t>
            </a:r>
            <a:endParaRPr lang="en-US" sz="2800" dirty="0">
              <a:solidFill>
                <a:srgbClr val="0070C0"/>
              </a:solidFill>
              <a:latin typeface="+mj-lt"/>
            </a:endParaRPr>
          </a:p>
        </p:txBody>
      </p:sp>
      <p:sp>
        <p:nvSpPr>
          <p:cNvPr id="9" name="TextBox 8"/>
          <p:cNvSpPr txBox="1"/>
          <p:nvPr/>
        </p:nvSpPr>
        <p:spPr>
          <a:xfrm>
            <a:off x="3550041" y="3288714"/>
            <a:ext cx="8302273" cy="1815882"/>
          </a:xfrm>
          <a:prstGeom prst="rect">
            <a:avLst/>
          </a:prstGeom>
          <a:noFill/>
        </p:spPr>
        <p:txBody>
          <a:bodyPr wrap="none" spcCol="914400" rtlCol="0">
            <a:spAutoFit/>
          </a:bodyPr>
          <a:lstStyle/>
          <a:p>
            <a:pPr algn="just">
              <a:defRPr/>
            </a:pP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Đoạn</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7: </a:t>
            </a:r>
            <a:r>
              <a:rPr lang="en-US" sz="2800" dirty="0" err="1">
                <a:solidFill>
                  <a:srgbClr val="0070C0"/>
                </a:solidFill>
                <a:latin typeface="Times New Roman" panose="02020603050405020304" pitchFamily="18" charset="0"/>
                <a:cs typeface="Times New Roman" panose="02020603050405020304" pitchFamily="18" charset="0"/>
              </a:rPr>
              <a:t>Phân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tích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nét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sắc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về</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thức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nghệ</a:t>
            </a:r>
            <a:endParaRPr lang="en-US" sz="2800" dirty="0" smtClean="0">
              <a:solidFill>
                <a:srgbClr val="0070C0"/>
              </a:solidFill>
              <a:latin typeface="Times New Roman" panose="02020603050405020304" pitchFamily="18" charset="0"/>
              <a:cs typeface="Times New Roman" panose="02020603050405020304" pitchFamily="18" charset="0"/>
            </a:endParaRPr>
          </a:p>
          <a:p>
            <a:pPr algn="just">
              <a:defRPr/>
            </a:pP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truyện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a:t>
            </a:r>
            <a:r>
              <a:rPr lang="en-US" sz="2800" dirty="0" err="1">
                <a:solidFill>
                  <a:srgbClr val="0070C0"/>
                </a:solidFill>
                <a:latin typeface="Times New Roman" panose="02020603050405020304" pitchFamily="18" charset="0"/>
                <a:cs typeface="Times New Roman" panose="02020603050405020304" pitchFamily="18" charset="0"/>
              </a:rPr>
              <a:t>nghệ</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thuật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kể</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chuyện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độc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đáo</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pPr algn="just">
              <a:defRPr/>
            </a:pPr>
            <a:r>
              <a:rPr lang="en-US" sz="2800" dirty="0" err="1" smtClean="0">
                <a:solidFill>
                  <a:srgbClr val="0070C0"/>
                </a:solidFill>
                <a:latin typeface="Times New Roman" panose="02020603050405020304" pitchFamily="18" charset="0"/>
                <a:cs typeface="Times New Roman" panose="02020603050405020304" pitchFamily="18" charset="0"/>
              </a:rPr>
              <a:t>tạo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huống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ngờ</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ngôn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ngữ</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tinh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tế</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đầy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chất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trữ</a:t>
            </a:r>
            <a:r>
              <a:rPr lang="en-US" sz="2800" dirty="0">
                <a:solidFill>
                  <a:srgbClr val="0070C0"/>
                </a:solidFill>
                <a:latin typeface="Times New Roman" panose="02020603050405020304" pitchFamily="18" charset="0"/>
                <a:cs typeface="Times New Roman" panose="02020603050405020304" pitchFamily="18" charset="0"/>
              </a:rPr>
              <a:t> </a:t>
            </a:r>
            <a:endParaRPr lang="en-US" sz="2800" dirty="0" smtClean="0">
              <a:solidFill>
                <a:srgbClr val="0070C0"/>
              </a:solidFill>
              <a:latin typeface="Times New Roman" panose="02020603050405020304" pitchFamily="18" charset="0"/>
              <a:cs typeface="Times New Roman" panose="02020603050405020304" pitchFamily="18" charset="0"/>
            </a:endParaRPr>
          </a:p>
          <a:p>
            <a:pPr algn="just">
              <a:defRPr/>
            </a:pPr>
            <a:r>
              <a:rPr lang="en-US" sz="2800" dirty="0" err="1" smtClean="0">
                <a:solidFill>
                  <a:srgbClr val="0070C0"/>
                </a:solidFill>
                <a:latin typeface="Times New Roman" panose="02020603050405020304" pitchFamily="18" charset="0"/>
                <a:cs typeface="Times New Roman" panose="02020603050405020304" pitchFamily="18" charset="0"/>
              </a:rPr>
              <a:t>tình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dụng</a:t>
            </a:r>
            <a:r>
              <a:rPr lang="en-US" sz="2800" dirty="0">
                <a:solidFill>
                  <a:srgbClr val="0070C0"/>
                </a:solidFill>
                <a:latin typeface="Times New Roman" panose="02020603050405020304" pitchFamily="18" charset="0"/>
                <a:cs typeface="Times New Roman" panose="02020603050405020304" pitchFamily="18" charset="0"/>
              </a:rPr>
              <a:t> ý </a:t>
            </a:r>
            <a:r>
              <a:rPr lang="en-US" sz="2800" dirty="0" err="1">
                <a:solidFill>
                  <a:srgbClr val="0070C0"/>
                </a:solidFill>
                <a:latin typeface="Times New Roman" panose="02020603050405020304" pitchFamily="18" charset="0"/>
                <a:cs typeface="Times New Roman" panose="02020603050405020304" pitchFamily="18" charset="0"/>
              </a:rPr>
              <a:t>trong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cách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đặt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nhân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vật</a:t>
            </a:r>
            <a:r>
              <a:rPr lang="en-US" sz="2800" dirty="0">
                <a:solidFill>
                  <a:srgbClr val="0070C0"/>
                </a:solidFill>
                <a:latin typeface="Times New Roman" panose="02020603050405020304" pitchFamily="18" charset="0"/>
                <a:cs typeface="Times New Roman" panose="02020603050405020304" pitchFamily="18" charset="0"/>
              </a:rPr>
              <a:t>). </a:t>
            </a:r>
          </a:p>
        </p:txBody>
      </p:sp>
      <p:sp>
        <p:nvSpPr>
          <p:cNvPr id="10" name="TextBox 9"/>
          <p:cNvSpPr txBox="1"/>
          <p:nvPr/>
        </p:nvSpPr>
        <p:spPr>
          <a:xfrm>
            <a:off x="3749040" y="5458851"/>
            <a:ext cx="6458819" cy="523220"/>
          </a:xfrm>
          <a:prstGeom prst="rect">
            <a:avLst/>
          </a:prstGeom>
          <a:noFill/>
        </p:spPr>
        <p:txBody>
          <a:bodyPr wrap="none" rtlCol="0">
            <a:spAutoFit/>
          </a:bodyPr>
          <a:lstStyle/>
          <a:p>
            <a:pPr>
              <a:defRPr/>
            </a:pPr>
            <a:r>
              <a:rPr lang="en-US" sz="2800" dirty="0" err="1">
                <a:solidFill>
                  <a:srgbClr val="0070C0"/>
                </a:solidFill>
                <a:latin typeface="Times New Roman" panose="02020603050405020304" pitchFamily="18" charset="0"/>
                <a:cs typeface="Times New Roman" panose="02020603050405020304" pitchFamily="18" charset="0"/>
              </a:rPr>
              <a:t>Khẳng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giá</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và</a:t>
            </a:r>
            <a:r>
              <a:rPr lang="en-US" sz="2800" dirty="0">
                <a:solidFill>
                  <a:srgbClr val="0070C0"/>
                </a:solidFill>
                <a:latin typeface="Times New Roman" panose="02020603050405020304" pitchFamily="18" charset="0"/>
                <a:cs typeface="Times New Roman" panose="02020603050405020304" pitchFamily="18" charset="0"/>
              </a:rPr>
              <a:t> ý </a:t>
            </a:r>
            <a:r>
              <a:rPr lang="en-US" sz="2800" dirty="0" err="1">
                <a:solidFill>
                  <a:srgbClr val="0070C0"/>
                </a:solidFill>
                <a:latin typeface="Times New Roman" panose="02020603050405020304" pitchFamily="18" charset="0"/>
                <a:cs typeface="Times New Roman" panose="02020603050405020304" pitchFamily="18" charset="0"/>
              </a:rPr>
              <a:t>nghĩa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tác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phẩm</a:t>
            </a:r>
            <a:r>
              <a:rPr lang="en-US" sz="2800"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2702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705</TotalTime>
  <Words>2157</Words>
  <Application>Microsoft Office PowerPoint</Application>
  <PresentationFormat>Widescreen</PresentationFormat>
  <Paragraphs>155</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Symbola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BÀI VĂN PHÂN TÍCH MỘT TÁC PHẨM VĂN HỌC (TRUYỆN)</dc:title>
  <dc:creator>Thao Vi</dc:creator>
  <cp:lastModifiedBy>DELL</cp:lastModifiedBy>
  <cp:revision>95</cp:revision>
  <dcterms:created xsi:type="dcterms:W3CDTF">2024-06-12T16:06:43Z</dcterms:created>
  <dcterms:modified xsi:type="dcterms:W3CDTF">2024-12-05T00:25:59Z</dcterms:modified>
</cp:coreProperties>
</file>