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9" r:id="rId4"/>
    <p:sldId id="258" r:id="rId5"/>
    <p:sldId id="277" r:id="rId6"/>
    <p:sldId id="262" r:id="rId7"/>
    <p:sldId id="278" r:id="rId8"/>
    <p:sldId id="279" r:id="rId9"/>
    <p:sldId id="261" r:id="rId10"/>
    <p:sldId id="264" r:id="rId11"/>
    <p:sldId id="260" r:id="rId12"/>
    <p:sldId id="274" r:id="rId13"/>
    <p:sldId id="263" r:id="rId14"/>
    <p:sldId id="280" r:id="rId15"/>
    <p:sldId id="275" r:id="rId16"/>
    <p:sldId id="281" r:id="rId17"/>
    <p:sldId id="282" r:id="rId18"/>
    <p:sldId id="285" r:id="rId19"/>
    <p:sldId id="286" r:id="rId20"/>
    <p:sldId id="283" r:id="rId21"/>
    <p:sldId id="284" r:id="rId22"/>
    <p:sldId id="287" r:id="rId23"/>
    <p:sldId id="288" r:id="rId24"/>
    <p:sldId id="291" r:id="rId25"/>
    <p:sldId id="289" r:id="rId26"/>
    <p:sldId id="292" r:id="rId27"/>
    <p:sldId id="2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49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7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5254-6B4E-4893-B2E0-86BDF35E7B29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BB30-24C4-433F-A89A-005D7D276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2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5254-6B4E-4893-B2E0-86BDF35E7B29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BB30-24C4-433F-A89A-005D7D276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2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5254-6B4E-4893-B2E0-86BDF35E7B29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BB30-24C4-433F-A89A-005D7D276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6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5254-6B4E-4893-B2E0-86BDF35E7B29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BB30-24C4-433F-A89A-005D7D276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5254-6B4E-4893-B2E0-86BDF35E7B29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BB30-24C4-433F-A89A-005D7D276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0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5254-6B4E-4893-B2E0-86BDF35E7B29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BB30-24C4-433F-A89A-005D7D276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7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5254-6B4E-4893-B2E0-86BDF35E7B29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BB30-24C4-433F-A89A-005D7D276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0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5254-6B4E-4893-B2E0-86BDF35E7B29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BB30-24C4-433F-A89A-005D7D276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0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5254-6B4E-4893-B2E0-86BDF35E7B29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BB30-24C4-433F-A89A-005D7D276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45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5254-6B4E-4893-B2E0-86BDF35E7B29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BB30-24C4-433F-A89A-005D7D276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5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5254-6B4E-4893-B2E0-86BDF35E7B29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BB30-24C4-433F-A89A-005D7D276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9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05254-6B4E-4893-B2E0-86BDF35E7B29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EBB30-24C4-433F-A89A-005D7D276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4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3.wmf"/><Relationship Id="rId4" Type="http://schemas.openxmlformats.org/officeDocument/2006/relationships/image" Target="../media/image21.jpeg"/><Relationship Id="rId9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5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huy\thuy%20kl\KINH%20LUP\thoai1.mpg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76400" y="5121275"/>
            <a:ext cx="8885238" cy="1797050"/>
            <a:chOff x="48" y="3188"/>
            <a:chExt cx="5597" cy="1132"/>
          </a:xfrm>
        </p:grpSpPr>
        <p:pic>
          <p:nvPicPr>
            <p:cNvPr id="5" name="Picture 3" descr="butterflies_flowers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188"/>
              <a:ext cx="1089" cy="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butterflies_flowers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" y="3210"/>
              <a:ext cx="1089" cy="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butterflies_flowers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0" y="3215"/>
              <a:ext cx="1089" cy="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butterflies_flowers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3" y="3219"/>
              <a:ext cx="1089" cy="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butterflies_flowers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" y="3231"/>
              <a:ext cx="1089" cy="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1524000" y="0"/>
          <a:ext cx="1681163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r:id="rId4" imgW="1278331" imgH="1273759" progId="MS_ClipArt_Gallery">
                  <p:embed/>
                </p:oleObj>
              </mc:Choice>
              <mc:Fallback>
                <p:oleObj r:id="rId4" imgW="1278331" imgH="1273759" progId="MS_ClipArt_Gallery">
                  <p:embed/>
                  <p:pic>
                    <p:nvPicPr>
                      <p:cNvPr id="205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681163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676400" y="3546475"/>
            <a:ext cx="18415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/>
            </a:r>
            <a:br>
              <a:rPr lang="en-US" altLang="en-US" sz="2000"/>
            </a:b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981200" y="1600200"/>
            <a:ext cx="84582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40000"/>
              </a:lnSpc>
              <a:spcBef>
                <a:spcPct val="35000"/>
              </a:spcBef>
              <a:buFontTx/>
              <a:buNone/>
            </a:pPr>
            <a:endParaRPr lang="vi-VN" altLang="en-US" sz="6600" b="1" i="1">
              <a:solidFill>
                <a:srgbClr val="0000FF"/>
              </a:solidFill>
              <a:latin typeface=".VnCommercial Script" panose="020B7200000000000000" pitchFamily="34" charset="0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9409113" y="2781300"/>
            <a:ext cx="579437" cy="533400"/>
          </a:xfrm>
          <a:prstGeom prst="star5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6858000" y="5029200"/>
            <a:ext cx="609600" cy="685800"/>
          </a:xfrm>
          <a:prstGeom prst="star4">
            <a:avLst>
              <a:gd name="adj" fmla="val 6944"/>
            </a:avLst>
          </a:prstGeom>
          <a:gradFill rotWithShape="1">
            <a:gsLst>
              <a:gs pos="0">
                <a:srgbClr val="FF33CC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2133600" y="4267200"/>
            <a:ext cx="381000" cy="3810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3810000" y="304800"/>
            <a:ext cx="863600" cy="690563"/>
          </a:xfrm>
          <a:prstGeom prst="star4">
            <a:avLst>
              <a:gd name="adj" fmla="val 7722"/>
            </a:avLst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7086600" y="3733800"/>
            <a:ext cx="700088" cy="609600"/>
          </a:xfrm>
          <a:prstGeom prst="star4">
            <a:avLst>
              <a:gd name="adj" fmla="val 8731"/>
            </a:avLst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pic>
        <p:nvPicPr>
          <p:cNvPr id="18" name="Picture 16" descr="kitt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5029200"/>
            <a:ext cx="17716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2351088" y="2565400"/>
            <a:ext cx="863600" cy="690563"/>
          </a:xfrm>
          <a:prstGeom prst="star4">
            <a:avLst>
              <a:gd name="adj" fmla="val 7722"/>
            </a:avLst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8610600" y="4800600"/>
            <a:ext cx="457200" cy="533400"/>
          </a:xfrm>
          <a:prstGeom prst="star4">
            <a:avLst>
              <a:gd name="adj" fmla="val 11458"/>
            </a:avLst>
          </a:prstGeom>
          <a:gradFill rotWithShape="1">
            <a:gsLst>
              <a:gs pos="0">
                <a:srgbClr val="FF33CC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4953000" y="5029200"/>
            <a:ext cx="381000" cy="3810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8001000" y="381000"/>
            <a:ext cx="685800" cy="609600"/>
          </a:xfrm>
          <a:prstGeom prst="star4">
            <a:avLst>
              <a:gd name="adj" fmla="val 8333"/>
            </a:avLst>
          </a:prstGeom>
          <a:gradFill rotWithShape="1">
            <a:gsLst>
              <a:gs pos="0">
                <a:srgbClr val="FF33CC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3" name="WordArt 21"/>
          <p:cNvSpPr>
            <a:spLocks noChangeArrowheads="1" noChangeShapeType="1" noTextEdit="1"/>
          </p:cNvSpPr>
          <p:nvPr/>
        </p:nvSpPr>
        <p:spPr bwMode="auto">
          <a:xfrm>
            <a:off x="3359150" y="2565400"/>
            <a:ext cx="573405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KHTN</a:t>
            </a:r>
            <a:r>
              <a:rPr lang="en-US" sz="3600" b="1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438400" y="3962400"/>
            <a:ext cx="73914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66"/>
                    </a:gs>
                    <a:gs pos="100000">
                      <a:srgbClr val="99FF33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i="1">
                <a:solidFill>
                  <a:srgbClr val="FF3300"/>
                </a:solidFill>
                <a:latin typeface="Times New Roman" panose="02020603050405020304" pitchFamily="18" charset="0"/>
              </a:rPr>
              <a:t>Giáo viên: Nguyễn Thị Giao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i="1">
                <a:solidFill>
                  <a:srgbClr val="FF3300"/>
                </a:solidFill>
                <a:latin typeface="Times New Roman" panose="02020603050405020304" pitchFamily="18" charset="0"/>
              </a:rPr>
              <a:t>Trường: THCS An Hải</a:t>
            </a:r>
          </a:p>
        </p:txBody>
      </p:sp>
    </p:spTree>
    <p:extLst>
      <p:ext uri="{BB962C8B-B14F-4D97-AF65-F5344CB8AC3E}">
        <p14:creationId xmlns:p14="http://schemas.microsoft.com/office/powerpoint/2010/main" val="120371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5543550" y="2077135"/>
            <a:ext cx="6248400" cy="2209800"/>
          </a:xfrm>
          <a:prstGeom prst="cloudCallout">
            <a:avLst>
              <a:gd name="adj1" fmla="val -61481"/>
              <a:gd name="adj2" fmla="val 52731"/>
            </a:avLst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</a:rPr>
              <a:t>bội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</a:rPr>
              <a:t>giác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</a:rPr>
              <a:t>của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</a:rPr>
              <a:t>kính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</a:rPr>
              <a:t>lúp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</a:rPr>
              <a:t>được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</a:rPr>
              <a:t>kí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</a:rPr>
              <a:t>hiệu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</a:rPr>
              <a:t>như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</a:rPr>
              <a:t>thế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nào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</a:rPr>
              <a:t>?</a:t>
            </a:r>
            <a:endParaRPr lang="en-US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189038" y="606425"/>
            <a:ext cx="2474912" cy="3236913"/>
            <a:chOff x="3408" y="1728"/>
            <a:chExt cx="2064" cy="2352"/>
          </a:xfrm>
        </p:grpSpPr>
        <p:pic>
          <p:nvPicPr>
            <p:cNvPr id="5" name="Picture 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728"/>
              <a:ext cx="2064" cy="2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35"/>
            <p:cNvSpPr txBox="1">
              <a:spLocks noChangeArrowheads="1"/>
            </p:cNvSpPr>
            <p:nvPr/>
          </p:nvSpPr>
          <p:spPr bwMode="auto">
            <a:xfrm rot="1747566">
              <a:off x="4196" y="2854"/>
              <a:ext cx="336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solidFill>
                    <a:srgbClr val="CCCC00"/>
                  </a:solidFill>
                </a:rPr>
                <a:t>3X</a:t>
              </a:r>
            </a:p>
          </p:txBody>
        </p:sp>
      </p:grpSp>
      <p:pic>
        <p:nvPicPr>
          <p:cNvPr id="7" name="Picture 42" descr="Kinh lup(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r="4282" b="6177"/>
          <a:stretch>
            <a:fillRect/>
          </a:stretch>
        </p:blipFill>
        <p:spPr bwMode="auto">
          <a:xfrm>
            <a:off x="3389201" y="0"/>
            <a:ext cx="3327400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2577989" y="2224881"/>
            <a:ext cx="3829050" cy="1849437"/>
            <a:chOff x="2627" y="2970"/>
            <a:chExt cx="1463" cy="1095"/>
          </a:xfrm>
        </p:grpSpPr>
        <p:sp>
          <p:nvSpPr>
            <p:cNvPr id="9" name="Text Box 36"/>
            <p:cNvSpPr txBox="1">
              <a:spLocks noChangeArrowheads="1"/>
            </p:cNvSpPr>
            <p:nvPr/>
          </p:nvSpPr>
          <p:spPr bwMode="auto">
            <a:xfrm>
              <a:off x="2712" y="3792"/>
              <a:ext cx="1378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Số bội giác</a:t>
              </a:r>
            </a:p>
          </p:txBody>
        </p:sp>
        <p:grpSp>
          <p:nvGrpSpPr>
            <p:cNvPr id="10" name="Group 44"/>
            <p:cNvGrpSpPr>
              <a:grpSpLocks/>
            </p:cNvGrpSpPr>
            <p:nvPr/>
          </p:nvGrpSpPr>
          <p:grpSpPr bwMode="auto">
            <a:xfrm>
              <a:off x="2627" y="2970"/>
              <a:ext cx="880" cy="822"/>
              <a:chOff x="2627" y="2970"/>
              <a:chExt cx="880" cy="822"/>
            </a:xfrm>
          </p:grpSpPr>
          <p:sp>
            <p:nvSpPr>
              <p:cNvPr id="11" name="Line 37"/>
              <p:cNvSpPr>
                <a:spLocks noChangeShapeType="1"/>
              </p:cNvSpPr>
              <p:nvPr/>
            </p:nvSpPr>
            <p:spPr bwMode="auto">
              <a:xfrm flipH="1" flipV="1">
                <a:off x="2627" y="3120"/>
                <a:ext cx="541" cy="672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43"/>
              <p:cNvSpPr>
                <a:spLocks noChangeShapeType="1"/>
              </p:cNvSpPr>
              <p:nvPr/>
            </p:nvSpPr>
            <p:spPr bwMode="auto">
              <a:xfrm flipV="1">
                <a:off x="3168" y="2970"/>
                <a:ext cx="339" cy="822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361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3048000" y="1101291"/>
            <a:ext cx="8833249" cy="2099109"/>
          </a:xfrm>
          <a:prstGeom prst="cloudCallout">
            <a:avLst>
              <a:gd name="adj1" fmla="val -61481"/>
              <a:gd name="adj2" fmla="val 52731"/>
            </a:avLst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1" dirty="0" err="1">
                <a:solidFill>
                  <a:schemeClr val="tx1"/>
                </a:solidFill>
              </a:rPr>
              <a:t>Kính</a:t>
            </a:r>
            <a:r>
              <a:rPr lang="en-US" altLang="en-US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</a:rPr>
              <a:t>lúp</a:t>
            </a:r>
            <a:r>
              <a:rPr lang="en-US" altLang="en-US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</a:rPr>
              <a:t>có</a:t>
            </a:r>
            <a:r>
              <a:rPr lang="en-US" altLang="en-US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</a:rPr>
              <a:t>số</a:t>
            </a:r>
            <a:r>
              <a:rPr lang="en-US" altLang="en-US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</a:rPr>
              <a:t>bội</a:t>
            </a:r>
            <a:r>
              <a:rPr lang="en-US" altLang="en-US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</a:rPr>
              <a:t>giác</a:t>
            </a:r>
            <a:r>
              <a:rPr lang="en-US" altLang="en-US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</a:rPr>
              <a:t>càng</a:t>
            </a:r>
            <a:r>
              <a:rPr lang="en-US" altLang="en-US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</a:rPr>
              <a:t>lớn</a:t>
            </a:r>
            <a:r>
              <a:rPr lang="en-US" altLang="en-US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</a:rPr>
              <a:t>sẽ</a:t>
            </a:r>
            <a:r>
              <a:rPr lang="en-US" altLang="en-US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</a:rPr>
              <a:t>có</a:t>
            </a:r>
            <a:r>
              <a:rPr lang="en-US" altLang="en-US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</a:rPr>
              <a:t>tiêu</a:t>
            </a:r>
            <a:r>
              <a:rPr lang="en-US" altLang="en-US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</a:rPr>
              <a:t>cự</a:t>
            </a:r>
            <a:r>
              <a:rPr lang="en-US" altLang="en-US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</a:rPr>
              <a:t>càng</a:t>
            </a:r>
            <a:r>
              <a:rPr lang="en-US" altLang="en-US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</a:rPr>
              <a:t>dài</a:t>
            </a:r>
            <a:r>
              <a:rPr lang="en-US" altLang="en-US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>
                <a:solidFill>
                  <a:schemeClr val="tx1"/>
                </a:solidFill>
              </a:rPr>
              <a:t>hay</a:t>
            </a:r>
            <a:r>
              <a:rPr lang="en-US" altLang="en-US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</a:rPr>
              <a:t>càng</a:t>
            </a:r>
            <a:r>
              <a:rPr lang="en-US" altLang="en-US" b="1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</a:rPr>
              <a:t>ngắn</a:t>
            </a:r>
            <a:r>
              <a:rPr lang="en-US" altLang="en-US" b="1" dirty="0">
                <a:solidFill>
                  <a:schemeClr val="tx1"/>
                </a:solidFill>
                <a:latin typeface=".VnTime" panose="020B7200000000000000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54941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1524000" y="762000"/>
            <a:ext cx="3016250" cy="2947988"/>
            <a:chOff x="1488" y="1562"/>
            <a:chExt cx="1242" cy="1130"/>
          </a:xfrm>
        </p:grpSpPr>
        <p:pic>
          <p:nvPicPr>
            <p:cNvPr id="6" name="Picture 30" descr="Ky niem(2279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0" y="1562"/>
              <a:ext cx="1200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0" descr="Purple mesh"/>
            <p:cNvSpPr txBox="1">
              <a:spLocks noChangeArrowheads="1"/>
            </p:cNvSpPr>
            <p:nvPr/>
          </p:nvSpPr>
          <p:spPr bwMode="auto">
            <a:xfrm>
              <a:off x="1488" y="2574"/>
              <a:ext cx="1242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>
                  <a:solidFill>
                    <a:srgbClr val="0000FF"/>
                  </a:solidFill>
                </a:rPr>
                <a:t>Kính lúp trong phòng thí nghiệm</a:t>
              </a:r>
            </a:p>
          </p:txBody>
        </p:sp>
      </p:grp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292867" y="567891"/>
            <a:ext cx="8350382" cy="4891311"/>
          </a:xfrm>
          <a:prstGeom prst="cloudCallout">
            <a:avLst>
              <a:gd name="adj1" fmla="val -61481"/>
              <a:gd name="adj2" fmla="val 52731"/>
            </a:avLst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 err="1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lúp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bội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lúp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bội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lúp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15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2" descr="Kinh lup(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r="4282" b="6177"/>
          <a:stretch>
            <a:fillRect/>
          </a:stretch>
        </p:blipFill>
        <p:spPr bwMode="auto">
          <a:xfrm>
            <a:off x="3505200" y="3352800"/>
            <a:ext cx="1981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912813" y="3035300"/>
            <a:ext cx="2474912" cy="3236913"/>
            <a:chOff x="3408" y="1728"/>
            <a:chExt cx="2064" cy="2352"/>
          </a:xfrm>
        </p:grpSpPr>
        <p:pic>
          <p:nvPicPr>
            <p:cNvPr id="15" name="Picture 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728"/>
              <a:ext cx="2064" cy="2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35"/>
            <p:cNvSpPr txBox="1">
              <a:spLocks noChangeArrowheads="1"/>
            </p:cNvSpPr>
            <p:nvPr/>
          </p:nvSpPr>
          <p:spPr bwMode="auto">
            <a:xfrm rot="1747566">
              <a:off x="4196" y="2854"/>
              <a:ext cx="33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>
                  <a:solidFill>
                    <a:srgbClr val="CCCC00"/>
                  </a:solidFill>
                  <a:latin typeface="Arial" panose="020B0604020202020204" pitchFamily="34" charset="0"/>
                </a:rPr>
                <a:t>3X</a:t>
              </a:r>
            </a:p>
          </p:txBody>
        </p:sp>
      </p:grp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4338" y="457200"/>
            <a:ext cx="82724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  <a:cs typeface="Times New Roman" panose="02020603050405020304" pitchFamily="18" charset="0"/>
              </a:rPr>
              <a:t>- Mỗi kính lúp có một  </a:t>
            </a:r>
            <a:r>
              <a:rPr lang="en-US" altLang="en-US" b="1" i="1">
                <a:solidFill>
                  <a:srgbClr val="FF3300"/>
                </a:solidFill>
                <a:cs typeface="Times New Roman" panose="02020603050405020304" pitchFamily="18" charset="0"/>
              </a:rPr>
              <a:t>số bội giác</a:t>
            </a:r>
            <a:r>
              <a:rPr lang="en-US" altLang="en-US" b="1">
                <a:solidFill>
                  <a:srgbClr val="FF3300"/>
                </a:solidFill>
                <a:cs typeface="Times New Roman" panose="02020603050405020304" pitchFamily="18" charset="0"/>
              </a:rPr>
              <a:t> (kí hiệu G) được ghi bởi các con số 1,5x, 2x, 3x, 5x,...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60363" y="1524000"/>
            <a:ext cx="84788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b="1">
                <a:solidFill>
                  <a:srgbClr val="FF3300"/>
                </a:solidFill>
                <a:cs typeface="Times New Roman" panose="02020603050405020304" pitchFamily="18" charset="0"/>
              </a:rPr>
              <a:t>Số bội giác càng lớn có thể quan sát được vật càng nhỏ.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81000" y="2362200"/>
            <a:ext cx="693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  <a:cs typeface="Times New Roman" panose="02020603050405020304" pitchFamily="18" charset="0"/>
              </a:rPr>
              <a:t>- Quan hệ giữa số bội giác G và tiêu cự f :</a:t>
            </a:r>
          </a:p>
        </p:txBody>
      </p:sp>
      <p:graphicFrame>
        <p:nvGraphicFramePr>
          <p:cNvPr id="20" name="Object 15"/>
          <p:cNvGraphicFramePr>
            <a:graphicFrameLocks noChangeAspect="1"/>
          </p:cNvGraphicFramePr>
          <p:nvPr/>
        </p:nvGraphicFramePr>
        <p:xfrm>
          <a:off x="7086600" y="2209800"/>
          <a:ext cx="1371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5" imgW="508000" imgH="431800" progId="Equation.3">
                  <p:embed/>
                </p:oleObj>
              </mc:Choice>
              <mc:Fallback>
                <p:oleObj name="Equation" r:id="rId5" imgW="508000" imgH="431800" progId="Equation.3">
                  <p:embed/>
                  <p:pic>
                    <p:nvPicPr>
                      <p:cNvPr id="6862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209800"/>
                        <a:ext cx="1371600" cy="9144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2356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0" y="3297238"/>
            <a:ext cx="441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</a:t>
            </a: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23" name="Group 45"/>
          <p:cNvGrpSpPr>
            <a:grpSpLocks/>
          </p:cNvGrpSpPr>
          <p:nvPr/>
        </p:nvGrpSpPr>
        <p:grpSpPr bwMode="auto">
          <a:xfrm>
            <a:off x="2116138" y="4503738"/>
            <a:ext cx="3829050" cy="1849437"/>
            <a:chOff x="2627" y="2970"/>
            <a:chExt cx="1463" cy="1095"/>
          </a:xfrm>
        </p:grpSpPr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2712" y="3792"/>
              <a:ext cx="1378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>
                  <a:solidFill>
                    <a:srgbClr val="0000FF"/>
                  </a:solidFill>
                  <a:cs typeface="Times New Roman" panose="02020603050405020304" pitchFamily="18" charset="0"/>
                </a:rPr>
                <a:t>       Số bội giác</a:t>
              </a:r>
            </a:p>
          </p:txBody>
        </p:sp>
        <p:grpSp>
          <p:nvGrpSpPr>
            <p:cNvPr id="25" name="Group 44"/>
            <p:cNvGrpSpPr>
              <a:grpSpLocks/>
            </p:cNvGrpSpPr>
            <p:nvPr/>
          </p:nvGrpSpPr>
          <p:grpSpPr bwMode="auto">
            <a:xfrm>
              <a:off x="2627" y="2970"/>
              <a:ext cx="880" cy="822"/>
              <a:chOff x="2627" y="2970"/>
              <a:chExt cx="880" cy="822"/>
            </a:xfrm>
          </p:grpSpPr>
          <p:sp>
            <p:nvSpPr>
              <p:cNvPr id="26" name="Line 37"/>
              <p:cNvSpPr>
                <a:spLocks noChangeShapeType="1"/>
              </p:cNvSpPr>
              <p:nvPr/>
            </p:nvSpPr>
            <p:spPr bwMode="auto">
              <a:xfrm flipH="1" flipV="1">
                <a:off x="2627" y="3120"/>
                <a:ext cx="541" cy="672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43"/>
              <p:cNvSpPr>
                <a:spLocks noChangeShapeType="1"/>
              </p:cNvSpPr>
              <p:nvPr/>
            </p:nvSpPr>
            <p:spPr bwMode="auto">
              <a:xfrm flipV="1">
                <a:off x="3168" y="2970"/>
                <a:ext cx="339" cy="822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28" name="Object 1"/>
          <p:cNvGraphicFramePr>
            <a:graphicFrameLocks noChangeAspect="1"/>
          </p:cNvGraphicFramePr>
          <p:nvPr/>
        </p:nvGraphicFramePr>
        <p:xfrm>
          <a:off x="33020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9" imgW="435285" imgH="677109" progId="Equation.DSMT4">
                  <p:embed/>
                </p:oleObj>
              </mc:Choice>
              <mc:Fallback>
                <p:oleObj name="Equation" r:id="rId9" imgW="435285" imgH="677109" progId="Equation.DSMT4">
                  <p:embed/>
                  <p:pic>
                    <p:nvPicPr>
                      <p:cNvPr id="2356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23622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589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292867" y="567892"/>
            <a:ext cx="8350382" cy="3632634"/>
          </a:xfrm>
          <a:prstGeom prst="cloudCallout">
            <a:avLst>
              <a:gd name="adj1" fmla="val -61481"/>
              <a:gd name="adj2" fmla="val 52731"/>
            </a:avLst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endParaRPr lang="en-US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53408" y="169171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 err="1" smtClean="0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bội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kính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lúp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.VnTime" panose="020B7200000000000000" pitchFamily="34" charset="0"/>
              </a:rPr>
              <a:t>1,5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x</a:t>
            </a:r>
            <a:r>
              <a:rPr lang="en-US" altLang="en-US" sz="2800" b="1" dirty="0">
                <a:latin typeface=".VnTime" panose="020B7200000000000000" pitchFamily="34" charset="0"/>
              </a:rPr>
              <a:t>.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Vậy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tiêu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cự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kính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lúp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sẽ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bao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2800" b="1" dirty="0">
                <a:latin typeface=".VnTime" panose="020B7200000000000000" pitchFamily="34" charset="0"/>
              </a:rPr>
              <a:t> ?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145531" y="4748731"/>
            <a:ext cx="5688013" cy="855663"/>
            <a:chOff x="1371600" y="2583924"/>
            <a:chExt cx="5687786" cy="856347"/>
          </a:xfrm>
        </p:grpSpPr>
        <p:graphicFrame>
          <p:nvGraphicFramePr>
            <p:cNvPr id="7" name="Object 41"/>
            <p:cNvGraphicFramePr>
              <a:graphicFrameLocks noChangeAspect="1"/>
            </p:cNvGraphicFramePr>
            <p:nvPr/>
          </p:nvGraphicFramePr>
          <p:xfrm>
            <a:off x="2514269" y="2646296"/>
            <a:ext cx="1524661" cy="788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0" name="Equation" r:id="rId3" imgW="825500" imgH="431800" progId="Equation.3">
                    <p:embed/>
                  </p:oleObj>
                </mc:Choice>
                <mc:Fallback>
                  <p:oleObj name="Equation" r:id="rId3" imgW="825500" imgH="431800" progId="Equation.3">
                    <p:embed/>
                    <p:pic>
                      <p:nvPicPr>
                        <p:cNvPr id="8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269" y="2646296"/>
                          <a:ext cx="1524661" cy="788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40"/>
            <p:cNvGraphicFramePr>
              <a:graphicFrameLocks noChangeAspect="1"/>
            </p:cNvGraphicFramePr>
            <p:nvPr/>
          </p:nvGraphicFramePr>
          <p:xfrm>
            <a:off x="4195537" y="2583924"/>
            <a:ext cx="2863849" cy="856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1" name="Equation" r:id="rId5" imgW="1397000" imgH="419100" progId="Equation.3">
                    <p:embed/>
                  </p:oleObj>
                </mc:Choice>
                <mc:Fallback>
                  <p:oleObj name="Equation" r:id="rId5" imgW="1397000" imgH="419100" progId="Equation.3">
                    <p:embed/>
                    <p:pic>
                      <p:nvPicPr>
                        <p:cNvPr id="9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5537" y="2583924"/>
                          <a:ext cx="2863849" cy="856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44"/>
            <p:cNvSpPr txBox="1">
              <a:spLocks noChangeArrowheads="1"/>
            </p:cNvSpPr>
            <p:nvPr/>
          </p:nvSpPr>
          <p:spPr bwMode="auto">
            <a:xfrm>
              <a:off x="1371600" y="2667000"/>
              <a:ext cx="134143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2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blue and black text on a blue surface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14325"/>
            <a:ext cx="9925049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A close-up of a diagram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036888"/>
            <a:ext cx="10210800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90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885825" y="7493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LÚP</a:t>
            </a:r>
            <a:endParaRPr lang="en-US" altLang="en-US" sz="2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5825" y="1638300"/>
            <a:ext cx="718185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quan</a:t>
            </a:r>
            <a:r>
              <a:rPr lang="en-US" altLang="en-US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sát</a:t>
            </a:r>
            <a:r>
              <a:rPr lang="en-US" altLang="en-US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ảnh</a:t>
            </a:r>
            <a:r>
              <a:rPr lang="en-US" altLang="en-US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vật</a:t>
            </a:r>
            <a:r>
              <a:rPr lang="en-US" altLang="en-US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tạo</a:t>
            </a:r>
            <a:r>
              <a:rPr lang="en-US" altLang="en-US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bởi</a:t>
            </a:r>
            <a:r>
              <a:rPr lang="en-US" altLang="en-US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kính</a:t>
            </a:r>
            <a:r>
              <a:rPr lang="en-US" altLang="en-US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lúp</a:t>
            </a:r>
            <a:r>
              <a:rPr lang="en-US" altLang="en-US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cách</a:t>
            </a:r>
            <a:r>
              <a:rPr lang="en-US" altLang="en-US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rõ</a:t>
            </a:r>
            <a:r>
              <a:rPr lang="en-US" altLang="en-US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ràng</a:t>
            </a:r>
            <a:r>
              <a:rPr lang="en-US" altLang="en-US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endParaRPr lang="en-GB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2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885825" y="7493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LÚP</a:t>
            </a:r>
            <a:endParaRPr lang="en-US" altLang="en-US" sz="2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809625" y="1930748"/>
            <a:ext cx="10877550" cy="35394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sát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ảnh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qua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kính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lúp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rõ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nét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, ta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đặt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khoảng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tiêu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cự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kính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vì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kính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lúp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thấu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kính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hội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tụ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đặt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khoảng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tiêu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cự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mới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tạo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ra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ảnh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ảo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lớn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hơn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GB" altLang="en-US" dirty="0"/>
          </a:p>
          <a:p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Cần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chỉnh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sao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ảnh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ra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khoảng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nhìn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rõ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mắt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GB" altLang="en-US" dirty="0"/>
          </a:p>
          <a:p>
            <a:pPr>
              <a:buFontTx/>
              <a:buChar char="•"/>
            </a:pP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Ngắm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chừng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cực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cận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đặt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kính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lúp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sao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ảnh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xuất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điểm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cực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cận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mắt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GB" altLang="en-US" dirty="0"/>
          </a:p>
          <a:p>
            <a:pPr>
              <a:buFontTx/>
              <a:buChar char="•"/>
            </a:pP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Ngắm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chừng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vô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cực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đặt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vị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trí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d = f,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ảnh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ra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vô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cực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57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885825" y="7493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LÚP</a:t>
            </a:r>
            <a:endParaRPr lang="en-US" altLang="en-US" sz="2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062037" y="1316038"/>
            <a:ext cx="8639175" cy="4619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Ảnh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qua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kính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lúp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ngắm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chừng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cực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cận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endParaRPr lang="en-US" altLang="en-US" sz="2400" dirty="0"/>
          </a:p>
        </p:txBody>
      </p:sp>
      <p:pic>
        <p:nvPicPr>
          <p:cNvPr id="6" name="Picture 85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2" y="1965325"/>
            <a:ext cx="8413750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55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09" y="281411"/>
            <a:ext cx="5597236" cy="374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Kinh l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072" y="379962"/>
            <a:ext cx="5040601" cy="363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SuyNghi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2" y="5043859"/>
            <a:ext cx="13255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366655" y="4073235"/>
            <a:ext cx="6248400" cy="2209800"/>
          </a:xfrm>
          <a:prstGeom prst="cloudCallout">
            <a:avLst>
              <a:gd name="adj1" fmla="val -61481"/>
              <a:gd name="adj2" fmla="val 52731"/>
            </a:avLst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 i="1" dirty="0" err="1">
                <a:solidFill>
                  <a:srgbClr val="000099"/>
                </a:solidFill>
              </a:rPr>
              <a:t>Kính</a:t>
            </a:r>
            <a:r>
              <a:rPr lang="en-US" altLang="en-US" b="1" i="1" dirty="0">
                <a:solidFill>
                  <a:srgbClr val="000099"/>
                </a:solidFill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</a:rPr>
              <a:t>lúp</a:t>
            </a:r>
            <a:r>
              <a:rPr lang="en-US" altLang="en-US" b="1" i="1" dirty="0">
                <a:solidFill>
                  <a:srgbClr val="000099"/>
                </a:solidFill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</a:rPr>
              <a:t>là</a:t>
            </a:r>
            <a:r>
              <a:rPr lang="en-US" altLang="en-US" b="1" i="1" dirty="0">
                <a:solidFill>
                  <a:srgbClr val="000099"/>
                </a:solidFill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</a:rPr>
              <a:t>gì</a:t>
            </a:r>
            <a:r>
              <a:rPr lang="en-US" altLang="en-US" b="1" i="1" dirty="0">
                <a:solidFill>
                  <a:srgbClr val="000099"/>
                </a:solidFill>
              </a:rPr>
              <a:t>? </a:t>
            </a:r>
            <a:r>
              <a:rPr lang="en-US" altLang="en-US" b="1" i="1" dirty="0" err="1">
                <a:solidFill>
                  <a:srgbClr val="000099"/>
                </a:solidFill>
              </a:rPr>
              <a:t>Tại</a:t>
            </a:r>
            <a:r>
              <a:rPr lang="en-US" altLang="en-US" b="1" i="1" dirty="0">
                <a:solidFill>
                  <a:srgbClr val="000099"/>
                </a:solidFill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</a:rPr>
              <a:t>sao</a:t>
            </a:r>
            <a:r>
              <a:rPr lang="en-US" altLang="en-US" b="1" i="1" dirty="0">
                <a:solidFill>
                  <a:srgbClr val="000099"/>
                </a:solidFill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</a:rPr>
              <a:t>nhờ</a:t>
            </a:r>
            <a:r>
              <a:rPr lang="en-US" altLang="en-US" b="1" i="1" dirty="0">
                <a:solidFill>
                  <a:srgbClr val="000099"/>
                </a:solidFill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</a:rPr>
              <a:t>dụng</a:t>
            </a:r>
            <a:r>
              <a:rPr lang="en-US" altLang="en-US" b="1" i="1" dirty="0">
                <a:solidFill>
                  <a:srgbClr val="000099"/>
                </a:solidFill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</a:rPr>
              <a:t>cụ</a:t>
            </a:r>
            <a:r>
              <a:rPr lang="en-US" altLang="en-US" b="1" i="1" dirty="0">
                <a:solidFill>
                  <a:srgbClr val="000099"/>
                </a:solidFill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</a:rPr>
              <a:t>này</a:t>
            </a:r>
            <a:r>
              <a:rPr lang="en-US" altLang="en-US" b="1" i="1" dirty="0">
                <a:solidFill>
                  <a:srgbClr val="000099"/>
                </a:solidFill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</a:rPr>
              <a:t>mà</a:t>
            </a:r>
            <a:r>
              <a:rPr lang="en-US" altLang="en-US" b="1" i="1" dirty="0">
                <a:solidFill>
                  <a:srgbClr val="000099"/>
                </a:solidFill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</a:rPr>
              <a:t>quan</a:t>
            </a:r>
            <a:r>
              <a:rPr lang="en-US" altLang="en-US" b="1" i="1" dirty="0">
                <a:solidFill>
                  <a:srgbClr val="000099"/>
                </a:solidFill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</a:rPr>
              <a:t>sát</a:t>
            </a:r>
            <a:r>
              <a:rPr lang="en-US" altLang="en-US" b="1" i="1" dirty="0">
                <a:solidFill>
                  <a:srgbClr val="000099"/>
                </a:solidFill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</a:rPr>
              <a:t>được</a:t>
            </a:r>
            <a:r>
              <a:rPr lang="en-US" altLang="en-US" b="1" i="1" dirty="0">
                <a:solidFill>
                  <a:srgbClr val="000099"/>
                </a:solidFill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</a:rPr>
              <a:t>các</a:t>
            </a:r>
            <a:r>
              <a:rPr lang="en-US" altLang="en-US" b="1" i="1" dirty="0">
                <a:solidFill>
                  <a:srgbClr val="000099"/>
                </a:solidFill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</a:rPr>
              <a:t>vật</a:t>
            </a:r>
            <a:r>
              <a:rPr lang="en-US" altLang="en-US" b="1" i="1" dirty="0">
                <a:solidFill>
                  <a:srgbClr val="000099"/>
                </a:solidFill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</a:rPr>
              <a:t>nhỏ</a:t>
            </a:r>
            <a:r>
              <a:rPr lang="en-US" altLang="en-US" b="1" i="1" dirty="0">
                <a:solidFill>
                  <a:srgbClr val="000099"/>
                </a:solidFill>
              </a:rPr>
              <a:t>?...</a:t>
            </a:r>
          </a:p>
          <a:p>
            <a:pPr algn="ctr" eaLnBrk="1" hangingPunct="1"/>
            <a:endParaRPr lang="en-US" alt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1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695325" y="411163"/>
            <a:ext cx="754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III.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THẤU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TỤ</a:t>
            </a:r>
            <a:endParaRPr lang="en-US" altLang="en-US" sz="2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66788" y="1001713"/>
            <a:ext cx="7405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dirty="0" err="1">
                <a:solidFill>
                  <a:srgbClr val="00B050"/>
                </a:solidFill>
              </a:rPr>
              <a:t>Nêu</a:t>
            </a:r>
            <a:r>
              <a:rPr lang="en-GB" altLang="en-US" dirty="0">
                <a:solidFill>
                  <a:srgbClr val="00B050"/>
                </a:solidFill>
              </a:rPr>
              <a:t> </a:t>
            </a:r>
            <a:r>
              <a:rPr lang="en-GB" altLang="en-US" dirty="0" err="1">
                <a:solidFill>
                  <a:srgbClr val="00B050"/>
                </a:solidFill>
              </a:rPr>
              <a:t>các</a:t>
            </a:r>
            <a:r>
              <a:rPr lang="en-GB" altLang="en-US" dirty="0">
                <a:solidFill>
                  <a:srgbClr val="00B050"/>
                </a:solidFill>
              </a:rPr>
              <a:t> </a:t>
            </a:r>
            <a:r>
              <a:rPr lang="en-GB" altLang="en-US" dirty="0" err="1">
                <a:solidFill>
                  <a:srgbClr val="00B050"/>
                </a:solidFill>
              </a:rPr>
              <a:t>bước</a:t>
            </a:r>
            <a:r>
              <a:rPr lang="en-GB" altLang="en-US" dirty="0">
                <a:solidFill>
                  <a:srgbClr val="00B050"/>
                </a:solidFill>
              </a:rPr>
              <a:t> </a:t>
            </a:r>
            <a:r>
              <a:rPr lang="en-GB" altLang="en-US" dirty="0" err="1">
                <a:solidFill>
                  <a:srgbClr val="00B050"/>
                </a:solidFill>
              </a:rPr>
              <a:t>vẽ</a:t>
            </a:r>
            <a:r>
              <a:rPr lang="en-GB" altLang="en-US" dirty="0">
                <a:solidFill>
                  <a:srgbClr val="00B050"/>
                </a:solidFill>
              </a:rPr>
              <a:t> </a:t>
            </a:r>
            <a:r>
              <a:rPr lang="en-GB" altLang="en-US" dirty="0" err="1">
                <a:solidFill>
                  <a:srgbClr val="00B050"/>
                </a:solidFill>
              </a:rPr>
              <a:t>sơ</a:t>
            </a:r>
            <a:r>
              <a:rPr lang="en-GB" altLang="en-US" dirty="0">
                <a:solidFill>
                  <a:srgbClr val="00B050"/>
                </a:solidFill>
              </a:rPr>
              <a:t> </a:t>
            </a:r>
            <a:r>
              <a:rPr lang="en-GB" altLang="en-US" dirty="0" err="1">
                <a:solidFill>
                  <a:srgbClr val="00B050"/>
                </a:solidFill>
              </a:rPr>
              <a:t>đồ</a:t>
            </a:r>
            <a:r>
              <a:rPr lang="en-GB" altLang="en-US" dirty="0">
                <a:solidFill>
                  <a:srgbClr val="00B050"/>
                </a:solidFill>
              </a:rPr>
              <a:t> </a:t>
            </a:r>
            <a:r>
              <a:rPr lang="en-GB" altLang="en-US" dirty="0" err="1">
                <a:solidFill>
                  <a:srgbClr val="00B050"/>
                </a:solidFill>
              </a:rPr>
              <a:t>tạo</a:t>
            </a:r>
            <a:r>
              <a:rPr lang="en-GB" altLang="en-US" dirty="0">
                <a:solidFill>
                  <a:srgbClr val="00B050"/>
                </a:solidFill>
              </a:rPr>
              <a:t> </a:t>
            </a:r>
            <a:r>
              <a:rPr lang="en-GB" altLang="en-US" dirty="0" err="1">
                <a:solidFill>
                  <a:srgbClr val="00B050"/>
                </a:solidFill>
              </a:rPr>
              <a:t>ảnh</a:t>
            </a:r>
            <a:r>
              <a:rPr lang="en-GB" altLang="en-US" dirty="0">
                <a:solidFill>
                  <a:srgbClr val="00B050"/>
                </a:solidFill>
              </a:rPr>
              <a:t> </a:t>
            </a:r>
            <a:r>
              <a:rPr lang="en-GB" altLang="en-US" dirty="0" err="1">
                <a:solidFill>
                  <a:srgbClr val="00B050"/>
                </a:solidFill>
              </a:rPr>
              <a:t>theo</a:t>
            </a:r>
            <a:r>
              <a:rPr lang="en-GB" altLang="en-US" dirty="0">
                <a:solidFill>
                  <a:srgbClr val="00B050"/>
                </a:solidFill>
              </a:rPr>
              <a:t> </a:t>
            </a:r>
            <a:r>
              <a:rPr lang="en-GB" altLang="en-US" dirty="0" err="1">
                <a:solidFill>
                  <a:srgbClr val="00B050"/>
                </a:solidFill>
              </a:rPr>
              <a:t>tỉ</a:t>
            </a:r>
            <a:r>
              <a:rPr lang="en-GB" altLang="en-US" dirty="0">
                <a:solidFill>
                  <a:srgbClr val="00B050"/>
                </a:solidFill>
              </a:rPr>
              <a:t> </a:t>
            </a:r>
            <a:r>
              <a:rPr lang="en-GB" altLang="en-US" dirty="0" err="1">
                <a:solidFill>
                  <a:srgbClr val="00B050"/>
                </a:solidFill>
              </a:rPr>
              <a:t>lệ</a:t>
            </a:r>
            <a:r>
              <a:rPr lang="en-GB" altLang="en-US" dirty="0">
                <a:solidFill>
                  <a:srgbClr val="00B050"/>
                </a:solidFill>
              </a:rPr>
              <a:t> </a:t>
            </a:r>
            <a:r>
              <a:rPr lang="en-GB" altLang="en-US" dirty="0" err="1">
                <a:solidFill>
                  <a:srgbClr val="00B050"/>
                </a:solidFill>
              </a:rPr>
              <a:t>xác</a:t>
            </a:r>
            <a:r>
              <a:rPr lang="en-GB" altLang="en-US" dirty="0">
                <a:solidFill>
                  <a:srgbClr val="00B050"/>
                </a:solidFill>
              </a:rPr>
              <a:t> </a:t>
            </a:r>
            <a:r>
              <a:rPr lang="en-GB" altLang="en-US" dirty="0" err="1">
                <a:solidFill>
                  <a:srgbClr val="00B050"/>
                </a:solidFill>
              </a:rPr>
              <a:t>định</a:t>
            </a:r>
            <a:r>
              <a:rPr lang="en-GB" altLang="en-US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5325" y="1773238"/>
            <a:ext cx="8321675" cy="36798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*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bước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tiến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hành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sơ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tạo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ảnh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qua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thấu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kính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hội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tụ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endParaRPr lang="en-GB" alt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Bước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1: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tỉ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lệ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xích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thích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GB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Bước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2: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Xác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định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tiêu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cự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f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thấu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kính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khoảng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ảnh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tới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thấu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kính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d, d';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cao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ảnh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h, h'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cùng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tỉ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lệ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xích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GB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Bước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3: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sơ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tạo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ảnh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xác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định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6648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 autoUpdateAnimBg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499" y="5951500"/>
            <a:ext cx="11820526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95" lvl="0" algn="just" fontAlgn="base">
              <a:lnSpc>
                <a:spcPct val="107000"/>
              </a:lnSpc>
              <a:spcAft>
                <a:spcPts val="800"/>
              </a:spcAft>
              <a:buClr>
                <a:srgbClr val="181717"/>
              </a:buClr>
              <a:buSzPts val="1250"/>
            </a:pPr>
            <a:r>
              <a:rPr lang="en-US" sz="2800" kern="100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kern="10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kern="10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kern="10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cm, </a:t>
            </a:r>
            <a:r>
              <a:rPr lang="en-US" sz="2800" kern="100" dirty="0" err="1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10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kern="10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kern="10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kern="10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kern="10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kern="100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kern="100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00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kern="100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kern="100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  <a:r>
              <a:rPr lang="en-US" sz="2800" kern="100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C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799" y="355938"/>
            <a:ext cx="1060132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cm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7,5 cm, 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cm.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925" y="1880711"/>
            <a:ext cx="43719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Sử dụng giấy kẻ ô và vẽ ảnh của vật AB qua thấu kính theo tỉ lệ 1 cạnh của ô vuông tương ứng với 1 cm như Hình 10.6.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Xác định vị trí và đặc điểm của ảnh (Ảnh thật hay ảnh ảo, cùng chiều hay ngược chiều với vật).</a:t>
            </a:r>
            <a:endParaRPr lang="vi-VN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Một vật AB cao 2 cm được đặt vuông góc với trục chính của một thấu kính hội t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611559"/>
            <a:ext cx="52006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8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551" y="462260"/>
            <a:ext cx="118205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AB có độ cao h = 3 cm được đặt vuông góc trước một thấu kính hội tụ có tiêu cự f = 5 cm, điểm A nằm trên trục chính và cách thấu kính một khoảng d = 2f.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550" y="1647736"/>
            <a:ext cx="10667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A’B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(h’)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(d’).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Một vật AB cao 2 cm được đặt vuông góc với trục chính của một thấu kính hội t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49" y="3264100"/>
            <a:ext cx="44862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 flipH="1">
            <a:off x="839788" y="3351213"/>
            <a:ext cx="39163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400" dirty="0" err="1"/>
              <a:t>Tóm</a:t>
            </a:r>
            <a:r>
              <a:rPr lang="en-GB" altLang="en-US" sz="2400" dirty="0"/>
              <a:t> </a:t>
            </a:r>
            <a:r>
              <a:rPr lang="en-GB" altLang="en-US" sz="2400" dirty="0" err="1"/>
              <a:t>tắt</a:t>
            </a:r>
            <a:endParaRPr lang="en-GB" altLang="en-US" sz="2400" dirty="0"/>
          </a:p>
          <a:p>
            <a:r>
              <a:rPr lang="en-GB" altLang="en-US" sz="2400" dirty="0"/>
              <a:t>h = </a:t>
            </a:r>
            <a:r>
              <a:rPr lang="en-GB" altLang="en-US" sz="2400" dirty="0" err="1"/>
              <a:t>3cm</a:t>
            </a:r>
            <a:endParaRPr lang="en-GB" altLang="en-US" sz="2400" dirty="0"/>
          </a:p>
          <a:p>
            <a:r>
              <a:rPr lang="en-GB" altLang="en-US" sz="2400" dirty="0"/>
              <a:t>f = 5 cm</a:t>
            </a:r>
          </a:p>
          <a:p>
            <a:r>
              <a:rPr lang="en-GB" altLang="en-US" sz="2400" dirty="0"/>
              <a:t>d = </a:t>
            </a:r>
            <a:r>
              <a:rPr lang="en-GB" altLang="en-US" sz="2400" dirty="0" err="1"/>
              <a:t>2f</a:t>
            </a:r>
            <a:endParaRPr lang="en-GB" altLang="en-US" sz="2400" dirty="0"/>
          </a:p>
          <a:p>
            <a:r>
              <a:rPr lang="en-GB" altLang="en-US" sz="2400" dirty="0"/>
              <a:t>a) </a:t>
            </a:r>
            <a:r>
              <a:rPr lang="en-GB" altLang="en-US" sz="2400" dirty="0" err="1"/>
              <a:t>Dựng</a:t>
            </a:r>
            <a:r>
              <a:rPr lang="en-GB" altLang="en-US" sz="2400" dirty="0"/>
              <a:t> </a:t>
            </a:r>
            <a:r>
              <a:rPr lang="en-GB" altLang="en-US" sz="2400" dirty="0" err="1"/>
              <a:t>ảnh</a:t>
            </a:r>
            <a:r>
              <a:rPr lang="en-GB" altLang="en-US" sz="2400" dirty="0"/>
              <a:t> </a:t>
            </a:r>
            <a:r>
              <a:rPr lang="en-GB" altLang="en-US" sz="2400" dirty="0" err="1"/>
              <a:t>đúng</a:t>
            </a:r>
            <a:r>
              <a:rPr lang="en-GB" altLang="en-US" sz="2400" dirty="0"/>
              <a:t> </a:t>
            </a:r>
            <a:r>
              <a:rPr lang="en-GB" altLang="en-US" sz="2400" dirty="0" err="1"/>
              <a:t>tỉ</a:t>
            </a:r>
            <a:r>
              <a:rPr lang="en-GB" altLang="en-US" sz="2400" dirty="0"/>
              <a:t> </a:t>
            </a:r>
            <a:r>
              <a:rPr lang="en-GB" altLang="en-US" sz="2400" dirty="0" err="1"/>
              <a:t>lệ</a:t>
            </a:r>
            <a:r>
              <a:rPr lang="en-GB" altLang="en-US" sz="2400" dirty="0"/>
              <a:t>?</a:t>
            </a:r>
          </a:p>
          <a:p>
            <a:r>
              <a:rPr lang="en-GB" altLang="en-US" sz="2400" dirty="0"/>
              <a:t>b) h’ = ?; d’= ?</a:t>
            </a:r>
          </a:p>
        </p:txBody>
      </p:sp>
    </p:spTree>
    <p:extLst>
      <p:ext uri="{BB962C8B-B14F-4D97-AF65-F5344CB8AC3E}">
        <p14:creationId xmlns:p14="http://schemas.microsoft.com/office/powerpoint/2010/main" val="2844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" y="5253981"/>
            <a:ext cx="261610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GB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 flipH="1">
            <a:off x="195263" y="510233"/>
            <a:ext cx="39163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Tóm</a:t>
            </a:r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tắt</a:t>
            </a:r>
            <a:endParaRPr lang="en-GB" altLang="en-US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h = </a:t>
            </a:r>
            <a:r>
              <a:rPr lang="en-GB" alt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3cm</a:t>
            </a:r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, f = 5 cm, d = </a:t>
            </a:r>
            <a:r>
              <a:rPr lang="en-GB" alt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2f</a:t>
            </a:r>
            <a:endParaRPr lang="en-GB" altLang="en-US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a) </a:t>
            </a:r>
            <a:r>
              <a:rPr lang="en-GB" alt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Dựng</a:t>
            </a:r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ảnh</a:t>
            </a:r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đúng</a:t>
            </a:r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tỉ</a:t>
            </a:r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lệ</a:t>
            </a:r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</a:p>
          <a:p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b) h’ = ?; d’= ?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267200" y="2225031"/>
            <a:ext cx="184731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112714" y="2133617"/>
            <a:ext cx="42560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Bài</a:t>
            </a:r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giải</a:t>
            </a:r>
            <a:endParaRPr lang="en-GB" altLang="en-US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a) </a:t>
            </a:r>
            <a:r>
              <a:rPr lang="en-GB" alt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Dựng</a:t>
            </a:r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ảnh</a:t>
            </a:r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qua </a:t>
            </a:r>
            <a:r>
              <a:rPr lang="en-GB" alt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thấu</a:t>
            </a:r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kính</a:t>
            </a:r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hội</a:t>
            </a:r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tụ</a:t>
            </a:r>
            <a:endParaRPr lang="en-GB" altLang="en-US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987131" y="725061"/>
            <a:ext cx="3894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b) Ta </a:t>
            </a:r>
            <a:r>
              <a:rPr lang="en-GB" alt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có</a:t>
            </a:r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:    </a:t>
            </a:r>
            <a:r>
              <a:rPr lang="en-GB" alt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OAB</a:t>
            </a:r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</a:t>
            </a:r>
            <a:r>
              <a:rPr lang="en-GB" alt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OA’B</a:t>
            </a:r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’</a:t>
            </a:r>
          </a:p>
        </p:txBody>
      </p:sp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97" y="800469"/>
            <a:ext cx="285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94117"/>
            <a:ext cx="285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44"/>
          <p:cNvSpPr txBox="1">
            <a:spLocks noChangeArrowheads="1"/>
          </p:cNvSpPr>
          <p:nvPr/>
        </p:nvSpPr>
        <p:spPr bwMode="auto">
          <a:xfrm>
            <a:off x="7134613" y="901712"/>
            <a:ext cx="647312" cy="196803"/>
          </a:xfrm>
          <a:prstGeom prst="rect">
            <a:avLst/>
          </a:prstGeom>
          <a:noFill/>
          <a:ln>
            <a:noFill/>
          </a:ln>
        </p:spPr>
        <p:txBody>
          <a:bodyPr vert="vert270" upright="1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en-GB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399105" y="1280390"/>
            <a:ext cx="7841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 OA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498600" y="1700134"/>
            <a:ext cx="698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OA’</a:t>
            </a: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6565180" y="1274055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AB</a:t>
            </a: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6463026" y="1597084"/>
            <a:ext cx="877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A’B</a:t>
            </a:r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’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648324" y="1693934"/>
            <a:ext cx="28575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>
            <a:off x="6680200" y="1673444"/>
            <a:ext cx="28575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8"/>
          <p:cNvSpPr txBox="1">
            <a:spLocks noChangeArrowheads="1"/>
          </p:cNvSpPr>
          <p:nvPr/>
        </p:nvSpPr>
        <p:spPr bwMode="auto">
          <a:xfrm>
            <a:off x="6154237" y="1442612"/>
            <a:ext cx="3577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400">
                <a:solidFill>
                  <a:schemeClr val="tx1"/>
                </a:solidFill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7" name="TextBox 29"/>
          <p:cNvSpPr txBox="1">
            <a:spLocks noChangeArrowheads="1"/>
          </p:cNvSpPr>
          <p:nvPr/>
        </p:nvSpPr>
        <p:spPr bwMode="auto">
          <a:xfrm>
            <a:off x="4969647" y="1420090"/>
            <a:ext cx="655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=&gt;</a:t>
            </a:r>
          </a:p>
        </p:txBody>
      </p:sp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5267324" y="2337437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&lt;=&gt;</a:t>
            </a:r>
          </a:p>
        </p:txBody>
      </p:sp>
      <p:sp>
        <p:nvSpPr>
          <p:cNvPr id="29" name="TextBox 47103"/>
          <p:cNvSpPr txBox="1">
            <a:spLocks noChangeArrowheads="1"/>
          </p:cNvSpPr>
          <p:nvPr/>
        </p:nvSpPr>
        <p:spPr bwMode="auto">
          <a:xfrm>
            <a:off x="6183688" y="2147125"/>
            <a:ext cx="11136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400">
                <a:solidFill>
                  <a:schemeClr val="tx1"/>
                </a:solidFill>
                <a:cs typeface="Times New Roman" panose="02020603050405020304" pitchFamily="18" charset="0"/>
              </a:rPr>
              <a:t>d      h</a:t>
            </a:r>
          </a:p>
          <a:p>
            <a:r>
              <a:rPr lang="en-GB" altLang="en-US" sz="2400">
                <a:solidFill>
                  <a:schemeClr val="tx1"/>
                </a:solidFill>
                <a:cs typeface="Times New Roman" panose="02020603050405020304" pitchFamily="18" charset="0"/>
              </a:rPr>
              <a:t>d’     h’ 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6253163" y="2562623"/>
            <a:ext cx="28575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>
            <a:off x="6893719" y="2548748"/>
            <a:ext cx="28575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Box 47106"/>
          <p:cNvSpPr txBox="1">
            <a:spLocks noChangeArrowheads="1"/>
          </p:cNvSpPr>
          <p:nvPr/>
        </p:nvSpPr>
        <p:spPr bwMode="auto">
          <a:xfrm>
            <a:off x="6553200" y="2324241"/>
            <a:ext cx="327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3" name="TextBox 47107"/>
          <p:cNvSpPr txBox="1">
            <a:spLocks noChangeArrowheads="1"/>
          </p:cNvSpPr>
          <p:nvPr/>
        </p:nvSpPr>
        <p:spPr bwMode="auto">
          <a:xfrm>
            <a:off x="5105400" y="3115454"/>
            <a:ext cx="3721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Ta </a:t>
            </a:r>
            <a:r>
              <a:rPr lang="en-GB" alt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lại</a:t>
            </a:r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có</a:t>
            </a:r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:    FOI           </a:t>
            </a:r>
            <a:r>
              <a:rPr lang="en-GB" alt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FA’B</a:t>
            </a:r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’</a:t>
            </a:r>
          </a:p>
        </p:txBody>
      </p:sp>
      <p:pic>
        <p:nvPicPr>
          <p:cNvPr id="34" name="Picture 471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62" y="3191010"/>
            <a:ext cx="285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1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7" y="3195623"/>
            <a:ext cx="285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144"/>
          <p:cNvSpPr txBox="1">
            <a:spLocks noChangeArrowheads="1"/>
          </p:cNvSpPr>
          <p:nvPr/>
        </p:nvSpPr>
        <p:spPr bwMode="auto">
          <a:xfrm>
            <a:off x="7128646" y="3320677"/>
            <a:ext cx="647312" cy="196803"/>
          </a:xfrm>
          <a:prstGeom prst="rect">
            <a:avLst/>
          </a:prstGeom>
          <a:noFill/>
          <a:ln>
            <a:noFill/>
          </a:ln>
        </p:spPr>
        <p:txBody>
          <a:bodyPr vert="vert270" upright="1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en-GB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47111"/>
          <p:cNvSpPr txBox="1">
            <a:spLocks noChangeArrowheads="1"/>
          </p:cNvSpPr>
          <p:nvPr/>
        </p:nvSpPr>
        <p:spPr bwMode="auto">
          <a:xfrm>
            <a:off x="5005388" y="4251325"/>
            <a:ext cx="6246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400">
                <a:solidFill>
                  <a:schemeClr val="tx1"/>
                </a:solidFill>
                <a:cs typeface="Times New Roman" panose="02020603050405020304" pitchFamily="18" charset="0"/>
              </a:rPr>
              <a:t>FA’</a:t>
            </a:r>
          </a:p>
        </p:txBody>
      </p:sp>
      <p:sp>
        <p:nvSpPr>
          <p:cNvPr id="38" name="TextBox 47112"/>
          <p:cNvSpPr txBox="1">
            <a:spLocks noChangeArrowheads="1"/>
          </p:cNvSpPr>
          <p:nvPr/>
        </p:nvSpPr>
        <p:spPr bwMode="auto">
          <a:xfrm>
            <a:off x="5791200" y="4232275"/>
            <a:ext cx="76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400">
                <a:solidFill>
                  <a:schemeClr val="tx1"/>
                </a:solidFill>
                <a:cs typeface="Times New Roman" panose="02020603050405020304" pitchFamily="18" charset="0"/>
              </a:rPr>
              <a:t>A’B’</a:t>
            </a: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4945063" y="4232275"/>
            <a:ext cx="28575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>
            <a:off x="5943600" y="4191000"/>
            <a:ext cx="28575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Box 47115"/>
          <p:cNvSpPr txBox="1">
            <a:spLocks noChangeArrowheads="1"/>
          </p:cNvSpPr>
          <p:nvPr/>
        </p:nvSpPr>
        <p:spPr bwMode="auto">
          <a:xfrm>
            <a:off x="5410200" y="3946525"/>
            <a:ext cx="3577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400">
                <a:solidFill>
                  <a:schemeClr val="tx1"/>
                </a:solidFill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2" name="TextBox 47116"/>
          <p:cNvSpPr txBox="1">
            <a:spLocks noChangeArrowheads="1"/>
          </p:cNvSpPr>
          <p:nvPr/>
        </p:nvSpPr>
        <p:spPr bwMode="auto">
          <a:xfrm>
            <a:off x="4537075" y="4497388"/>
            <a:ext cx="657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400">
                <a:solidFill>
                  <a:schemeClr val="tx1"/>
                </a:solidFill>
                <a:cs typeface="Times New Roman" panose="02020603050405020304" pitchFamily="18" charset="0"/>
              </a:rPr>
              <a:t>=&gt;</a:t>
            </a:r>
          </a:p>
        </p:txBody>
      </p:sp>
      <p:sp>
        <p:nvSpPr>
          <p:cNvPr id="43" name="TextBox 47117"/>
          <p:cNvSpPr txBox="1">
            <a:spLocks noChangeArrowheads="1"/>
          </p:cNvSpPr>
          <p:nvPr/>
        </p:nvSpPr>
        <p:spPr bwMode="auto">
          <a:xfrm>
            <a:off x="6400800" y="3954463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400">
                <a:solidFill>
                  <a:schemeClr val="tx1"/>
                </a:solidFill>
                <a:cs typeface="Times New Roman" panose="02020603050405020304" pitchFamily="18" charset="0"/>
              </a:rPr>
              <a:t>&lt;=&gt;</a:t>
            </a:r>
          </a:p>
        </p:txBody>
      </p:sp>
      <p:sp>
        <p:nvSpPr>
          <p:cNvPr id="44" name="TextBox 47118"/>
          <p:cNvSpPr txBox="1">
            <a:spLocks noChangeArrowheads="1"/>
          </p:cNvSpPr>
          <p:nvPr/>
        </p:nvSpPr>
        <p:spPr bwMode="auto">
          <a:xfrm>
            <a:off x="6934200" y="3738563"/>
            <a:ext cx="25179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               AB</a:t>
            </a:r>
          </a:p>
          <a:p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OA’+ FO       </a:t>
            </a:r>
            <a:r>
              <a:rPr lang="en-GB" alt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A’B</a:t>
            </a:r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’ </a:t>
            </a:r>
          </a:p>
        </p:txBody>
      </p:sp>
      <p:cxnSp>
        <p:nvCxnSpPr>
          <p:cNvPr id="45" name="Straight Connector 44"/>
          <p:cNvCxnSpPr>
            <a:cxnSpLocks/>
          </p:cNvCxnSpPr>
          <p:nvPr/>
        </p:nvCxnSpPr>
        <p:spPr bwMode="auto">
          <a:xfrm>
            <a:off x="7010400" y="4195763"/>
            <a:ext cx="727075" cy="1270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>
            <a:off x="8458200" y="4270375"/>
            <a:ext cx="28575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TextBox 47122"/>
          <p:cNvSpPr txBox="1">
            <a:spLocks noChangeArrowheads="1"/>
          </p:cNvSpPr>
          <p:nvPr/>
        </p:nvSpPr>
        <p:spPr bwMode="auto">
          <a:xfrm>
            <a:off x="7924800" y="4008438"/>
            <a:ext cx="327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400">
                <a:solidFill>
                  <a:schemeClr val="tx1"/>
                </a:solidFill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8" name="TextBox 47123"/>
          <p:cNvSpPr txBox="1">
            <a:spLocks noChangeArrowheads="1"/>
          </p:cNvSpPr>
          <p:nvPr/>
        </p:nvSpPr>
        <p:spPr bwMode="auto">
          <a:xfrm>
            <a:off x="4841875" y="3779838"/>
            <a:ext cx="732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400">
                <a:solidFill>
                  <a:schemeClr val="tx1"/>
                </a:solidFill>
                <a:cs typeface="Times New Roman" panose="02020603050405020304" pitchFamily="18" charset="0"/>
              </a:rPr>
              <a:t>  FO</a:t>
            </a:r>
          </a:p>
        </p:txBody>
      </p:sp>
      <p:sp>
        <p:nvSpPr>
          <p:cNvPr id="49" name="TextBox 47124"/>
          <p:cNvSpPr txBox="1">
            <a:spLocks noChangeArrowheads="1"/>
          </p:cNvSpPr>
          <p:nvPr/>
        </p:nvSpPr>
        <p:spPr bwMode="auto">
          <a:xfrm>
            <a:off x="5835650" y="3756025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400">
                <a:solidFill>
                  <a:schemeClr val="tx1"/>
                </a:solidFill>
                <a:cs typeface="Times New Roman" panose="02020603050405020304" pitchFamily="18" charset="0"/>
              </a:rPr>
              <a:t>OI</a:t>
            </a:r>
          </a:p>
        </p:txBody>
      </p:sp>
      <p:sp>
        <p:nvSpPr>
          <p:cNvPr id="50" name="TextBox 47125"/>
          <p:cNvSpPr txBox="1">
            <a:spLocks noChangeArrowheads="1"/>
          </p:cNvSpPr>
          <p:nvPr/>
        </p:nvSpPr>
        <p:spPr bwMode="auto">
          <a:xfrm>
            <a:off x="5334000" y="4652963"/>
            <a:ext cx="45064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Mà</a:t>
            </a:r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OI = AB, FA’= OA’+ FO  </a:t>
            </a:r>
          </a:p>
        </p:txBody>
      </p:sp>
      <p:sp>
        <p:nvSpPr>
          <p:cNvPr id="51" name="TextBox 47126"/>
          <p:cNvSpPr txBox="1">
            <a:spLocks noChangeArrowheads="1"/>
          </p:cNvSpPr>
          <p:nvPr/>
        </p:nvSpPr>
        <p:spPr bwMode="auto">
          <a:xfrm>
            <a:off x="7162800" y="3848100"/>
            <a:ext cx="5790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400">
                <a:solidFill>
                  <a:schemeClr val="tx1"/>
                </a:solidFill>
                <a:cs typeface="Times New Roman" panose="02020603050405020304" pitchFamily="18" charset="0"/>
              </a:rPr>
              <a:t>FO</a:t>
            </a:r>
          </a:p>
        </p:txBody>
      </p:sp>
      <p:sp>
        <p:nvSpPr>
          <p:cNvPr id="52" name="TextBox 47130"/>
          <p:cNvSpPr txBox="1">
            <a:spLocks noChangeArrowheads="1"/>
          </p:cNvSpPr>
          <p:nvPr/>
        </p:nvSpPr>
        <p:spPr bwMode="auto">
          <a:xfrm flipH="1">
            <a:off x="7200899" y="1382928"/>
            <a:ext cx="595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53" name="TextBox 47131"/>
          <p:cNvSpPr txBox="1">
            <a:spLocks noChangeArrowheads="1"/>
          </p:cNvSpPr>
          <p:nvPr/>
        </p:nvSpPr>
        <p:spPr bwMode="auto">
          <a:xfrm flipH="1">
            <a:off x="7662449" y="2255341"/>
            <a:ext cx="791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(3)</a:t>
            </a:r>
          </a:p>
        </p:txBody>
      </p:sp>
      <p:sp>
        <p:nvSpPr>
          <p:cNvPr id="54" name="TextBox 47132"/>
          <p:cNvSpPr txBox="1">
            <a:spLocks noChangeArrowheads="1"/>
          </p:cNvSpPr>
          <p:nvPr/>
        </p:nvSpPr>
        <p:spPr bwMode="auto">
          <a:xfrm>
            <a:off x="5005388" y="5110163"/>
            <a:ext cx="32047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400">
                <a:solidFill>
                  <a:schemeClr val="tx1"/>
                </a:solidFill>
                <a:cs typeface="Times New Roman" panose="02020603050405020304" pitchFamily="18" charset="0"/>
              </a:rPr>
              <a:t>Từ (1), (2) =&gt;   f         h</a:t>
            </a:r>
          </a:p>
          <a:p>
            <a:r>
              <a:rPr lang="en-GB" altLang="en-US" sz="2400">
                <a:solidFill>
                  <a:schemeClr val="tx1"/>
                </a:solidFill>
                <a:cs typeface="Times New Roman" panose="02020603050405020304" pitchFamily="18" charset="0"/>
              </a:rPr>
              <a:t>                      d’+ f      h’</a:t>
            </a:r>
          </a:p>
        </p:txBody>
      </p:sp>
      <p:cxnSp>
        <p:nvCxnSpPr>
          <p:cNvPr id="55" name="Straight Connector 47134"/>
          <p:cNvCxnSpPr>
            <a:cxnSpLocks noChangeShapeType="1"/>
          </p:cNvCxnSpPr>
          <p:nvPr/>
        </p:nvCxnSpPr>
        <p:spPr bwMode="auto">
          <a:xfrm>
            <a:off x="6437313" y="5464175"/>
            <a:ext cx="6191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25599"/>
          <p:cNvCxnSpPr>
            <a:cxnSpLocks noChangeShapeType="1"/>
          </p:cNvCxnSpPr>
          <p:nvPr/>
        </p:nvCxnSpPr>
        <p:spPr bwMode="auto">
          <a:xfrm>
            <a:off x="7286625" y="5464175"/>
            <a:ext cx="2571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Box 25601"/>
          <p:cNvSpPr txBox="1">
            <a:spLocks noChangeArrowheads="1"/>
          </p:cNvSpPr>
          <p:nvPr/>
        </p:nvSpPr>
        <p:spPr bwMode="auto">
          <a:xfrm>
            <a:off x="7035800" y="5253038"/>
            <a:ext cx="223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400">
                <a:solidFill>
                  <a:schemeClr val="tx1"/>
                </a:solidFill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8" name="TextBox 25603"/>
          <p:cNvSpPr txBox="1">
            <a:spLocks noChangeArrowheads="1"/>
          </p:cNvSpPr>
          <p:nvPr/>
        </p:nvSpPr>
        <p:spPr bwMode="auto">
          <a:xfrm flipH="1">
            <a:off x="8737600" y="3781425"/>
            <a:ext cx="482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400">
                <a:solidFill>
                  <a:schemeClr val="tx1"/>
                </a:solidFill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59" name="TextBox 25605"/>
          <p:cNvSpPr txBox="1">
            <a:spLocks noChangeArrowheads="1"/>
          </p:cNvSpPr>
          <p:nvPr/>
        </p:nvSpPr>
        <p:spPr bwMode="auto">
          <a:xfrm>
            <a:off x="4745038" y="5791200"/>
            <a:ext cx="53555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400">
                <a:solidFill>
                  <a:schemeClr val="tx1"/>
                </a:solidFill>
                <a:cs typeface="Times New Roman" panose="02020603050405020304" pitchFamily="18" charset="0"/>
              </a:rPr>
              <a:t>Thay số vào ta được h’ = 3cm; d’= 10 cm </a:t>
            </a:r>
          </a:p>
        </p:txBody>
      </p:sp>
      <p:pic>
        <p:nvPicPr>
          <p:cNvPr id="61" name="Picture 2" descr="Một vật AB cao 2 cm được đặt vuông góc với trục chính của một thấu kính hội t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3563511"/>
            <a:ext cx="44862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87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orange line on a white background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8152">
            <a:off x="4956176" y="4718051"/>
            <a:ext cx="619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 orange line on a white background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49855">
            <a:off x="6664326" y="4449763"/>
            <a:ext cx="7461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orange line on a white background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6648">
            <a:off x="3255963" y="4518025"/>
            <a:ext cx="8683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5744">
            <a:off x="4896644" y="3198019"/>
            <a:ext cx="113823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4" name="Picture 2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467100"/>
            <a:ext cx="2770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3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2481263"/>
            <a:ext cx="23685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5757">
            <a:off x="3640138" y="2408239"/>
            <a:ext cx="209550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1" y="3717925"/>
            <a:ext cx="25431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8" name="Picture 6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3100388"/>
            <a:ext cx="23622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9" name="Picture 7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63">
            <a:off x="5414964" y="2293939"/>
            <a:ext cx="3106737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0" name="Picture 8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1122363"/>
            <a:ext cx="3200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1" name="Picture 9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1"/>
            <a:ext cx="2895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2" name="Picture 10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008064"/>
            <a:ext cx="2100262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3" name="Picture 11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1595439"/>
            <a:ext cx="2089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4" name="Picture 12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9" y="-15875"/>
            <a:ext cx="187483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5" name="Picture 13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1" y="990600"/>
            <a:ext cx="26654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6" name="Picture 14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1" y="2241550"/>
            <a:ext cx="136842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4154488" y="4183064"/>
            <a:ext cx="2590800" cy="7826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1"/>
                </a:solidFill>
                <a:cs typeface="Times New Roman" panose="02020603050405020304" pitchFamily="18" charset="0"/>
              </a:rPr>
              <a:t>Cánh vẽ sơ đồ tạo ảnh qua thấu kính hội tụ.</a:t>
            </a:r>
            <a:endParaRPr lang="en-GB" altLang="en-US" sz="200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516063" y="5140326"/>
            <a:ext cx="2019301" cy="7842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Bước 1: Chọn tỉ lệ xích thích hợp.</a:t>
            </a:r>
            <a:endParaRPr lang="en-GB" altLang="en-US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598864" y="5257800"/>
            <a:ext cx="3565525" cy="15430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Bước 2: Xác định giá trị tiêu cự f của thấu kính; các khoảng cách từ vật và ảnh tới thấu kính d, d'; các độ cao của vật và ảnh h, h' theo cùng một tỉ lệ xích đã chọn.</a:t>
            </a:r>
            <a:endParaRPr lang="en-GB" altLang="en-US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269164" y="5170489"/>
            <a:ext cx="2763837" cy="10445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Bước 3: Vẽ sơ đồ tạo ảnh của vật theo các giá trị đã xác định được.</a:t>
            </a:r>
            <a:endParaRPr lang="en-GB" alt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9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FSB_Background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2" y="-228600"/>
            <a:ext cx="12106275" cy="6858000"/>
          </a:xfrm>
          <a:prstGeom prst="rect">
            <a:avLst/>
          </a:prstGeom>
          <a:noFill/>
          <a:ln w="57150" cmpd="thinThick">
            <a:solidFill>
              <a:srgbClr val="0D04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990600"/>
            <a:ext cx="853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u="sng">
                <a:solidFill>
                  <a:srgbClr val="0000CC"/>
                </a:solidFill>
                <a:latin typeface="Times New Roman" panose="02020603050405020304" pitchFamily="18" charset="0"/>
              </a:rPr>
              <a:t>Cách quan sát mẫu vật bằng kính lúp cầm tay</a:t>
            </a:r>
          </a:p>
        </p:txBody>
      </p:sp>
      <p:pic>
        <p:nvPicPr>
          <p:cNvPr id="7" name="Picture 3" descr="Scan0006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370138"/>
            <a:ext cx="3962400" cy="3497262"/>
          </a:xfr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114799" y="1987550"/>
            <a:ext cx="7439025" cy="255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i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i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1:  </a:t>
            </a:r>
            <a:r>
              <a:rPr lang="en-US" altLang="en-US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i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ột</a:t>
            </a:r>
            <a:r>
              <a:rPr lang="en-US" altLang="en-US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ay</a:t>
            </a:r>
            <a:r>
              <a:rPr lang="en-US" altLang="en-US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cầm</a:t>
            </a:r>
            <a:r>
              <a:rPr lang="en-US" altLang="en-US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en-US" i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i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i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en-US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en-US" i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  <a:endParaRPr lang="en-US" altLang="en-US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i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i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3: </a:t>
            </a:r>
            <a:r>
              <a:rPr lang="en-US" altLang="en-US" i="1" dirty="0">
                <a:solidFill>
                  <a:srgbClr val="000099"/>
                </a:solidFill>
                <a:latin typeface="Times New Roman" panose="02020603050405020304" pitchFamily="18" charset="0"/>
              </a:rPr>
              <a:t>Di </a:t>
            </a:r>
            <a:r>
              <a:rPr lang="en-US" altLang="en-US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en-US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i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ến</a:t>
            </a:r>
            <a:r>
              <a:rPr lang="en-US" altLang="en-US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rõ</a:t>
            </a:r>
            <a:r>
              <a:rPr lang="en-US" altLang="en-US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i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2362200" y="28575"/>
            <a:ext cx="55626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   KÍNH LUÙP    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52400" y="55563"/>
            <a:ext cx="1597025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FF33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VNI-Helve" pitchFamily="2" charset="0"/>
                <a:cs typeface="Arial" panose="020B0604020202020204" pitchFamily="34" charset="0"/>
              </a:rPr>
              <a:t>  </a:t>
            </a:r>
            <a:r>
              <a:rPr lang="en-US" altLang="en-US" sz="2400" b="1">
                <a:solidFill>
                  <a:srgbClr val="0000FF"/>
                </a:solidFill>
                <a:latin typeface="VNI-Dom" pitchFamily="2" charset="0"/>
                <a:cs typeface="Arial" panose="020B0604020202020204" pitchFamily="34" charset="0"/>
              </a:rPr>
              <a:t>BAØI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50</a:t>
            </a: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2209800" y="28575"/>
            <a:ext cx="5507038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 THỂ EM CHƯA BIẾT</a:t>
            </a:r>
            <a:endParaRPr lang="en-US" sz="3600" b="1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7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0"/>
            <a:ext cx="61722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600" smtClean="0">
                <a:latin typeface="Times New Roman" panose="02020603050405020304" pitchFamily="18" charset="0"/>
              </a:rPr>
              <a:t> </a:t>
            </a:r>
            <a:r>
              <a:rPr lang="en-US" altLang="en-US" sz="3600" smtClean="0">
                <a:solidFill>
                  <a:srgbClr val="FF0000"/>
                </a:solidFill>
                <a:latin typeface="Times New Roman" panose="02020603050405020304" pitchFamily="18" charset="0"/>
              </a:rPr>
              <a:t>Ga li lê là người đầu tiên chế</a:t>
            </a:r>
          </a:p>
          <a:p>
            <a:pPr>
              <a:buFontTx/>
              <a:buNone/>
            </a:pPr>
            <a:r>
              <a:rPr lang="en-US" altLang="en-US" sz="3600" smtClean="0">
                <a:solidFill>
                  <a:srgbClr val="FF0000"/>
                </a:solidFill>
                <a:latin typeface="Times New Roman" panose="02020603050405020304" pitchFamily="18" charset="0"/>
              </a:rPr>
              <a:t>tạo ra kính thiên văn vào năm</a:t>
            </a:r>
          </a:p>
          <a:p>
            <a:pPr>
              <a:buFontTx/>
              <a:buNone/>
            </a:pPr>
            <a:r>
              <a:rPr lang="en-US" altLang="en-US" sz="3600" smtClean="0">
                <a:solidFill>
                  <a:srgbClr val="FF0000"/>
                </a:solidFill>
                <a:latin typeface="Times New Roman" panose="02020603050405020304" pitchFamily="18" charset="0"/>
              </a:rPr>
              <a:t>1610 bằng cách ghép các thấu</a:t>
            </a:r>
          </a:p>
          <a:p>
            <a:pPr>
              <a:buFontTx/>
              <a:buNone/>
            </a:pPr>
            <a:r>
              <a:rPr lang="en-US" altLang="en-US" sz="3600" smtClean="0">
                <a:solidFill>
                  <a:srgbClr val="FF0000"/>
                </a:solidFill>
                <a:latin typeface="Times New Roman" panose="02020603050405020304" pitchFamily="18" charset="0"/>
              </a:rPr>
              <a:t>kính hội tụ và phân kỳ với nhau.</a:t>
            </a:r>
          </a:p>
          <a:p>
            <a:pPr>
              <a:buFontTx/>
              <a:buNone/>
            </a:pPr>
            <a:r>
              <a:rPr lang="en-US" altLang="en-US" sz="3600" smtClean="0">
                <a:solidFill>
                  <a:srgbClr val="FF0000"/>
                </a:solidFill>
                <a:latin typeface="Times New Roman" panose="02020603050405020304" pitchFamily="18" charset="0"/>
              </a:rPr>
              <a:t>Kính này có độ phóng đại 14X</a:t>
            </a:r>
          </a:p>
        </p:txBody>
      </p:sp>
      <p:pic>
        <p:nvPicPr>
          <p:cNvPr id="5" name="Content Placeholder 4" descr="Galile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143000"/>
            <a:ext cx="2819400" cy="3046413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53000" y="4710113"/>
            <a:ext cx="41481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Ngoài ra người ta còn phối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hợp kính lúp và các loại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thấu kính khác để cho ta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nhiều quang cụ mới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829300" y="4148138"/>
            <a:ext cx="274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Ga li lê </a:t>
            </a:r>
          </a:p>
        </p:txBody>
      </p:sp>
      <p:pic>
        <p:nvPicPr>
          <p:cNvPr id="8" name="Content Placeholder 7" descr="Kinh lup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05200"/>
            <a:ext cx="5070475" cy="3001963"/>
          </a:xfrm>
          <a:prstGeom prst="rect">
            <a:avLst/>
          </a:prstGeom>
          <a:noFill/>
        </p:spPr>
      </p:pic>
      <p:pic>
        <p:nvPicPr>
          <p:cNvPr id="9" name="Picture 8" descr="MCj0234160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2800" y="6477000"/>
            <a:ext cx="6096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9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SB_Background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68175" cy="6858000"/>
          </a:xfrm>
          <a:prstGeom prst="rect">
            <a:avLst/>
          </a:prstGeom>
          <a:noFill/>
          <a:ln w="57150" cmpd="thinThick">
            <a:solidFill>
              <a:srgbClr val="0D04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4799" y="2200275"/>
            <a:ext cx="11867039" cy="230822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Học thuộc bài, hoàn thành phần vận dụng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Đọc phần “mở rộng”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Chuẩn bị các bài tập bài 10</a:t>
            </a:r>
          </a:p>
        </p:txBody>
      </p:sp>
      <p:pic>
        <p:nvPicPr>
          <p:cNvPr id="4" name="Picture 5" descr="Book-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304800"/>
            <a:ext cx="2011363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276599" y="533400"/>
            <a:ext cx="5531247" cy="1133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Hướng dẫn về nhà: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8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8355" y="513714"/>
            <a:ext cx="11222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50,53.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LÚP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THẤU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endParaRPr lang="en-US" sz="32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586" y="1577302"/>
            <a:ext cx="318228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nl-NL" sz="28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Cấu tạo kính lúp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9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836" y="1903006"/>
            <a:ext cx="11185236" cy="17794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1.Kính </a:t>
            </a:r>
            <a:r>
              <a:rPr lang="nl-NL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lúp được cấu tạo gồm những bộ phận nào? </a:t>
            </a:r>
            <a:endParaRPr lang="en-US" sz="3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2.Dựa vào cơ sở nào để nhận ra </a:t>
            </a:r>
            <a:r>
              <a:rPr lang="nl-NL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 lúp là TKHT có tiêu cự ngắn?</a:t>
            </a:r>
            <a:endParaRPr lang="en-US" sz="3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3.Kính </a:t>
            </a:r>
            <a:r>
              <a:rPr lang="nl-NL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lúp dùng để làm gì?</a:t>
            </a:r>
            <a:endParaRPr lang="en-US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9675" y="524879"/>
            <a:ext cx="3804247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NHÓM: 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8355" y="513714"/>
            <a:ext cx="11222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50,53.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LÚP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THẤU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endParaRPr lang="en-US" sz="32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0111" y="1301077"/>
            <a:ext cx="318228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nl-NL" sz="28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 tạo kính lúp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7549" y="1951038"/>
            <a:ext cx="10969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CC"/>
                </a:solidFill>
              </a:rPr>
              <a:t>+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Cấu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tạo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của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kính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lúp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: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Thấu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kính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,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vành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đỡ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kính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,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cán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CC"/>
                </a:solidFill>
              </a:rPr>
              <a:t>kính</a:t>
            </a:r>
            <a:r>
              <a:rPr lang="en-US" altLang="en-US" sz="3200" b="1" dirty="0" smtClean="0">
                <a:solidFill>
                  <a:srgbClr val="0000CC"/>
                </a:solidFill>
              </a:rPr>
              <a:t> </a:t>
            </a:r>
            <a:endParaRPr lang="en-US" altLang="en-US" sz="3200" b="1" dirty="0">
              <a:solidFill>
                <a:srgbClr val="0000CC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717549" y="2655180"/>
            <a:ext cx="113887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+ </a:t>
            </a:r>
            <a:r>
              <a:rPr lang="en-US" altLang="en-US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Kính</a:t>
            </a:r>
            <a:r>
              <a:rPr lang="en-US" altLang="en-US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lúp</a:t>
            </a:r>
            <a:r>
              <a:rPr lang="en-US" altLang="en-US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thấu</a:t>
            </a:r>
            <a:r>
              <a:rPr lang="en-US" altLang="en-US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kính</a:t>
            </a:r>
            <a:r>
              <a:rPr lang="en-US" altLang="en-US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hội</a:t>
            </a:r>
            <a:r>
              <a:rPr lang="en-US" altLang="en-US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tụ</a:t>
            </a:r>
            <a:r>
              <a:rPr lang="en-US" altLang="en-US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tiêu</a:t>
            </a:r>
            <a:r>
              <a:rPr lang="en-US" altLang="en-US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cự</a:t>
            </a:r>
            <a:r>
              <a:rPr lang="en-US" altLang="en-US" b="1" dirty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ngắn</a:t>
            </a:r>
            <a:r>
              <a:rPr lang="en-US" altLang="en-US" b="1" dirty="0">
                <a:solidFill>
                  <a:srgbClr val="000099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0099"/>
                </a:solidFill>
                <a:cs typeface="Times New Roman" panose="02020603050405020304" pitchFamily="18" charset="0"/>
              </a:rPr>
              <a:t> cm</a:t>
            </a:r>
            <a:r>
              <a:rPr lang="en-US" altLang="en-US" b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). </a:t>
            </a:r>
            <a:r>
              <a:rPr lang="en-US" altLang="en-US" b="1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Ảnh</a:t>
            </a:r>
            <a:r>
              <a:rPr lang="en-US" altLang="en-US" b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lớn</a:t>
            </a:r>
            <a:r>
              <a:rPr lang="en-US" altLang="en-US" b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hơn</a:t>
            </a:r>
            <a:r>
              <a:rPr lang="en-US" altLang="en-US" b="1" dirty="0" smtClean="0">
                <a:solidFill>
                  <a:srgbClr val="000099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99"/>
                </a:solidFill>
                <a:cs typeface="Times New Roman" panose="02020603050405020304" pitchFamily="18" charset="0"/>
              </a:rPr>
              <a:t>vật</a:t>
            </a:r>
            <a:endParaRPr lang="en-GB" altLang="en-US" b="1" dirty="0">
              <a:solidFill>
                <a:srgbClr val="000099"/>
              </a:solidFill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61950" y="3297767"/>
            <a:ext cx="7194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 smtClean="0">
                <a:solidFill>
                  <a:srgbClr val="002060"/>
                </a:solidFill>
              </a:rPr>
              <a:t>+ </a:t>
            </a:r>
            <a:r>
              <a:rPr lang="en-US" altLang="en-US" b="1" dirty="0" err="1" smtClean="0">
                <a:solidFill>
                  <a:srgbClr val="002060"/>
                </a:solidFill>
              </a:rPr>
              <a:t>Kính</a:t>
            </a:r>
            <a:r>
              <a:rPr lang="en-US" altLang="en-US" b="1" dirty="0" smtClean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lúp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dùng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để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quan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sát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các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vật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nhỏ</a:t>
            </a:r>
            <a:endParaRPr lang="en-US" altLang="en-US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5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06413" y="76200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  <a:cs typeface="Times New Roman" panose="02020603050405020304" pitchFamily="18" charset="0"/>
              </a:rPr>
              <a:t> - Kính lúp là TKHT có tiêu cự ngắn.</a:t>
            </a:r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1331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0" y="3297238"/>
            <a:ext cx="441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</a:t>
            </a: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1524000" y="762000"/>
            <a:ext cx="3016250" cy="2947988"/>
            <a:chOff x="1488" y="1562"/>
            <a:chExt cx="1242" cy="1130"/>
          </a:xfrm>
        </p:grpSpPr>
        <p:pic>
          <p:nvPicPr>
            <p:cNvPr id="8" name="Picture 30" descr="Ky niem(2279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0" y="1562"/>
              <a:ext cx="1200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40" descr="Purple mesh"/>
            <p:cNvSpPr txBox="1">
              <a:spLocks noChangeArrowheads="1"/>
            </p:cNvSpPr>
            <p:nvPr/>
          </p:nvSpPr>
          <p:spPr bwMode="auto">
            <a:xfrm>
              <a:off x="1488" y="2574"/>
              <a:ext cx="1242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>
                  <a:solidFill>
                    <a:srgbClr val="0000FF"/>
                  </a:solidFill>
                </a:rPr>
                <a:t>Kính lúp trong phòng thí nghiệm</a:t>
              </a:r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5486400" y="762000"/>
            <a:ext cx="2514600" cy="3413125"/>
            <a:chOff x="2606" y="1536"/>
            <a:chExt cx="1104" cy="1378"/>
          </a:xfrm>
        </p:grpSpPr>
        <p:pic>
          <p:nvPicPr>
            <p:cNvPr id="11" name="Picture 31" descr="kinh lup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66" r="46397" b="4666"/>
            <a:stretch>
              <a:fillRect/>
            </a:stretch>
          </p:blipFill>
          <p:spPr bwMode="auto">
            <a:xfrm>
              <a:off x="2688" y="1536"/>
              <a:ext cx="930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41" descr="Purple mesh"/>
            <p:cNvSpPr txBox="1">
              <a:spLocks noChangeArrowheads="1"/>
            </p:cNvSpPr>
            <p:nvPr/>
          </p:nvSpPr>
          <p:spPr bwMode="auto">
            <a:xfrm>
              <a:off x="2606" y="2588"/>
              <a:ext cx="110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>
                  <a:solidFill>
                    <a:srgbClr val="0000FF"/>
                  </a:solidFill>
                </a:rPr>
                <a:t>Kính lúp bán trên thị trường</a:t>
              </a:r>
            </a:p>
          </p:txBody>
        </p:sp>
      </p:grpSp>
      <p:grpSp>
        <p:nvGrpSpPr>
          <p:cNvPr id="13" name="Group 49"/>
          <p:cNvGrpSpPr>
            <a:grpSpLocks/>
          </p:cNvGrpSpPr>
          <p:nvPr/>
        </p:nvGrpSpPr>
        <p:grpSpPr bwMode="auto">
          <a:xfrm>
            <a:off x="5257800" y="3962400"/>
            <a:ext cx="3100388" cy="2928938"/>
            <a:chOff x="3600" y="1584"/>
            <a:chExt cx="1104" cy="901"/>
          </a:xfrm>
        </p:grpSpPr>
        <p:pic>
          <p:nvPicPr>
            <p:cNvPr id="14" name="Picture 32" descr="Kinh lup(4)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6" r="7097" b="6177"/>
            <a:stretch>
              <a:fillRect/>
            </a:stretch>
          </p:blipFill>
          <p:spPr bwMode="auto">
            <a:xfrm>
              <a:off x="3792" y="1584"/>
              <a:ext cx="676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42" descr="Purple mesh"/>
            <p:cNvSpPr txBox="1">
              <a:spLocks noChangeArrowheads="1"/>
            </p:cNvSpPr>
            <p:nvPr/>
          </p:nvSpPr>
          <p:spPr bwMode="auto">
            <a:xfrm>
              <a:off x="3600" y="2293"/>
              <a:ext cx="11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1">
                    <a:blip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>
                  <a:solidFill>
                    <a:srgbClr val="0000FF"/>
                  </a:solidFill>
                </a:rPr>
                <a:t>Kính lúp đeo mắt</a:t>
              </a:r>
            </a:p>
          </p:txBody>
        </p:sp>
      </p:grpSp>
      <p:grpSp>
        <p:nvGrpSpPr>
          <p:cNvPr id="16" name="Group 61"/>
          <p:cNvGrpSpPr>
            <a:grpSpLocks/>
          </p:cNvGrpSpPr>
          <p:nvPr/>
        </p:nvGrpSpPr>
        <p:grpSpPr bwMode="auto">
          <a:xfrm>
            <a:off x="1884363" y="3962400"/>
            <a:ext cx="1981200" cy="2443163"/>
            <a:chOff x="2312" y="2832"/>
            <a:chExt cx="1248" cy="1539"/>
          </a:xfrm>
        </p:grpSpPr>
        <p:pic>
          <p:nvPicPr>
            <p:cNvPr id="17" name="Picture 56" descr="32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13"/>
            <a:stretch>
              <a:fillRect/>
            </a:stretch>
          </p:blipFill>
          <p:spPr bwMode="auto">
            <a:xfrm>
              <a:off x="2312" y="2832"/>
              <a:ext cx="1248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59"/>
            <p:cNvSpPr txBox="1">
              <a:spLocks noChangeArrowheads="1"/>
            </p:cNvSpPr>
            <p:nvPr/>
          </p:nvSpPr>
          <p:spPr bwMode="auto">
            <a:xfrm>
              <a:off x="2381" y="4159"/>
              <a:ext cx="1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0000FF"/>
                  </a:solidFill>
                </a:rPr>
                <a:t>Kính lúp để bàn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63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7463"/>
            <a:ext cx="3724275" cy="313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-19050"/>
            <a:ext cx="4741863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3116263"/>
            <a:ext cx="474186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3754438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1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0"/>
          <p:cNvSpPr>
            <a:spLocks noChangeShapeType="1"/>
          </p:cNvSpPr>
          <p:nvPr/>
        </p:nvSpPr>
        <p:spPr bwMode="auto">
          <a:xfrm>
            <a:off x="-57150" y="1524000"/>
            <a:ext cx="1828800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21"/>
          <p:cNvSpPr>
            <a:spLocks noChangeShapeType="1"/>
          </p:cNvSpPr>
          <p:nvPr/>
        </p:nvSpPr>
        <p:spPr bwMode="auto">
          <a:xfrm>
            <a:off x="-42863" y="5791200"/>
            <a:ext cx="1828801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22"/>
          <p:cNvSpPr>
            <a:spLocks noChangeShapeType="1"/>
          </p:cNvSpPr>
          <p:nvPr/>
        </p:nvSpPr>
        <p:spPr bwMode="auto">
          <a:xfrm>
            <a:off x="-42863" y="2362200"/>
            <a:ext cx="1828801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-76200" y="4781550"/>
            <a:ext cx="1828800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4"/>
          <p:cNvSpPr>
            <a:spLocks noChangeShapeType="1"/>
          </p:cNvSpPr>
          <p:nvPr/>
        </p:nvSpPr>
        <p:spPr bwMode="auto">
          <a:xfrm>
            <a:off x="-42863" y="3581400"/>
            <a:ext cx="1828801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50" descr="Kinh lup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66800"/>
            <a:ext cx="23622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1"/>
          <p:cNvSpPr txBox="1">
            <a:spLocks noChangeArrowheads="1"/>
          </p:cNvSpPr>
          <p:nvPr/>
        </p:nvSpPr>
        <p:spPr bwMode="auto">
          <a:xfrm>
            <a:off x="566738" y="3413125"/>
            <a:ext cx="2362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Đọc chữ  nhỏ</a:t>
            </a:r>
          </a:p>
        </p:txBody>
      </p:sp>
      <p:pic>
        <p:nvPicPr>
          <p:cNvPr id="11" name="Picture 54" descr="Kinh_lup_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96"/>
          <a:stretch>
            <a:fillRect/>
          </a:stretch>
        </p:blipFill>
        <p:spPr bwMode="auto">
          <a:xfrm>
            <a:off x="642938" y="4038600"/>
            <a:ext cx="2362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5" descr="Kinh l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6" b="14572"/>
          <a:stretch>
            <a:fillRect/>
          </a:stretch>
        </p:blipFill>
        <p:spPr bwMode="auto">
          <a:xfrm>
            <a:off x="3690938" y="4038600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6"/>
          <p:cNvSpPr txBox="1">
            <a:spLocks noChangeArrowheads="1"/>
          </p:cNvSpPr>
          <p:nvPr/>
        </p:nvSpPr>
        <p:spPr bwMode="auto">
          <a:xfrm>
            <a:off x="719138" y="6080125"/>
            <a:ext cx="2590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Quan sát bản đồ</a:t>
            </a:r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3614738" y="6080125"/>
            <a:ext cx="2819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Times New Roman" panose="02020603050405020304" pitchFamily="18" charset="0"/>
              </a:rPr>
              <a:t>Xem chi tiết máy</a:t>
            </a:r>
          </a:p>
        </p:txBody>
      </p:sp>
      <p:pic>
        <p:nvPicPr>
          <p:cNvPr id="15" name="Picture 58" descr="Pictur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7"/>
          <a:stretch>
            <a:fillRect/>
          </a:stretch>
        </p:blipFill>
        <p:spPr bwMode="auto">
          <a:xfrm>
            <a:off x="3690938" y="1066800"/>
            <a:ext cx="236220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4567238" y="3317875"/>
            <a:ext cx="2971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Quan sát côn trùng</a:t>
            </a:r>
          </a:p>
        </p:txBody>
      </p:sp>
      <p:pic>
        <p:nvPicPr>
          <p:cNvPr id="17" name="Picture 62" descr="Pictur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4038600"/>
            <a:ext cx="21336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63"/>
          <p:cNvSpPr txBox="1">
            <a:spLocks noChangeArrowheads="1"/>
          </p:cNvSpPr>
          <p:nvPr/>
        </p:nvSpPr>
        <p:spPr bwMode="auto">
          <a:xfrm>
            <a:off x="6586538" y="6080125"/>
            <a:ext cx="2514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Kiểm tra đồ vật</a:t>
            </a:r>
          </a:p>
        </p:txBody>
      </p:sp>
      <p:pic>
        <p:nvPicPr>
          <p:cNvPr id="19" name="thoai1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1066800"/>
            <a:ext cx="2667000" cy="230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98090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9584" y="1577302"/>
            <a:ext cx="318228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28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Cấu tạo kính lúp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1068" y="2253734"/>
            <a:ext cx="4267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* Độ </a:t>
            </a:r>
            <a:r>
              <a:rPr lang="nl-NL" sz="28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bội giác của kính lúp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38355" y="513714"/>
            <a:ext cx="11222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50,53.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LÚP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THẤU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endParaRPr lang="en-US" sz="32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53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1347</Words>
  <Application>Microsoft Office PowerPoint</Application>
  <PresentationFormat>Widescreen</PresentationFormat>
  <Paragraphs>139</Paragraphs>
  <Slides>27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.VnCommercial Script</vt:lpstr>
      <vt:lpstr>.VnTime</vt:lpstr>
      <vt:lpstr>Arial</vt:lpstr>
      <vt:lpstr>Calibri</vt:lpstr>
      <vt:lpstr>Calibri Light</vt:lpstr>
      <vt:lpstr>Open Sans</vt:lpstr>
      <vt:lpstr>Times New Roman</vt:lpstr>
      <vt:lpstr>VNI-Dom</vt:lpstr>
      <vt:lpstr>VNI-Helve</vt:lpstr>
      <vt:lpstr>VNI-Times</vt:lpstr>
      <vt:lpstr>Wingdings</vt:lpstr>
      <vt:lpstr>Office Theme</vt:lpstr>
      <vt:lpstr>MS_ClipArt_Gallery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36</cp:revision>
  <dcterms:created xsi:type="dcterms:W3CDTF">2023-03-12T15:32:26Z</dcterms:created>
  <dcterms:modified xsi:type="dcterms:W3CDTF">2024-12-05T13:53:50Z</dcterms:modified>
</cp:coreProperties>
</file>