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94" r:id="rId2"/>
    <p:sldId id="285" r:id="rId3"/>
    <p:sldId id="262" r:id="rId4"/>
    <p:sldId id="287" r:id="rId5"/>
    <p:sldId id="263" r:id="rId6"/>
    <p:sldId id="264" r:id="rId7"/>
    <p:sldId id="265" r:id="rId8"/>
    <p:sldId id="266" r:id="rId9"/>
    <p:sldId id="269" r:id="rId10"/>
    <p:sldId id="270" r:id="rId11"/>
    <p:sldId id="271" r:id="rId12"/>
    <p:sldId id="272" r:id="rId13"/>
    <p:sldId id="274" r:id="rId14"/>
    <p:sldId id="276" r:id="rId15"/>
    <p:sldId id="291" r:id="rId16"/>
    <p:sldId id="278" r:id="rId17"/>
    <p:sldId id="279" r:id="rId18"/>
    <p:sldId id="280" r:id="rId19"/>
    <p:sldId id="282" r:id="rId20"/>
    <p:sldId id="283" r:id="rId21"/>
    <p:sldId id="293" r:id="rId22"/>
    <p:sldId id="288" r:id="rId23"/>
    <p:sldId id="289"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F2430-F497-42ED-93BC-D6FE8ADAD3CE}"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467ED-25C2-4701-88E7-ED05A18DF7DB}" type="slidenum">
              <a:rPr lang="en-US" smtClean="0"/>
              <a:t>‹#›</a:t>
            </a:fld>
            <a:endParaRPr lang="en-US"/>
          </a:p>
        </p:txBody>
      </p:sp>
    </p:spTree>
    <p:extLst>
      <p:ext uri="{BB962C8B-B14F-4D97-AF65-F5344CB8AC3E}">
        <p14:creationId xmlns:p14="http://schemas.microsoft.com/office/powerpoint/2010/main" val="403894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43483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21165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31036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52555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70818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16385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36973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13165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288539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93405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29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73361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10126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91224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3331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20305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24448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83925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74918-E476-4E7E-96C9-8310AA1C773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270424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74918-E476-4E7E-96C9-8310AA1C773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216787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74918-E476-4E7E-96C9-8310AA1C773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85311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74918-E476-4E7E-96C9-8310AA1C773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401522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874918-E476-4E7E-96C9-8310AA1C773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365144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874918-E476-4E7E-96C9-8310AA1C773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241560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874918-E476-4E7E-96C9-8310AA1C7737}"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417405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874918-E476-4E7E-96C9-8310AA1C7737}"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335340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74918-E476-4E7E-96C9-8310AA1C7737}"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306984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874918-E476-4E7E-96C9-8310AA1C773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210776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874918-E476-4E7E-96C9-8310AA1C773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150422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96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74918-E476-4E7E-96C9-8310AA1C7737}"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92B34-D088-40E5-A93E-19FA0CB94865}" type="slidenum">
              <a:rPr lang="en-US" smtClean="0"/>
              <a:t>‹#›</a:t>
            </a:fld>
            <a:endParaRPr lang="en-US"/>
          </a:p>
        </p:txBody>
      </p:sp>
    </p:spTree>
    <p:extLst>
      <p:ext uri="{BB962C8B-B14F-4D97-AF65-F5344CB8AC3E}">
        <p14:creationId xmlns:p14="http://schemas.microsoft.com/office/powerpoint/2010/main" val="5684049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3341"/>
            <a:ext cx="1229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56850" y="2384227"/>
            <a:ext cx="8415951"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Hello everyone !!!</a:t>
            </a:r>
          </a:p>
        </p:txBody>
      </p:sp>
      <p:sp>
        <p:nvSpPr>
          <p:cNvPr id="5" name="TextBox 4"/>
          <p:cNvSpPr txBox="1"/>
          <p:nvPr/>
        </p:nvSpPr>
        <p:spPr>
          <a:xfrm>
            <a:off x="3864079" y="1251464"/>
            <a:ext cx="4906296" cy="1015663"/>
          </a:xfrm>
          <a:prstGeom prst="rect">
            <a:avLst/>
          </a:prstGeom>
          <a:noFill/>
          <a:ln>
            <a:solidFill>
              <a:schemeClr val="accent1"/>
            </a:solidFill>
          </a:ln>
        </p:spPr>
        <p:txBody>
          <a:bodyPr wrap="square" rtlCol="0">
            <a:spAutoFit/>
          </a:bodyPr>
          <a:lstStyle/>
          <a:p>
            <a:pPr algn="ctr"/>
            <a:r>
              <a:rPr lang="en-US" sz="6000" b="1">
                <a:solidFill>
                  <a:schemeClr val="accent6"/>
                </a:solidFill>
                <a:latin typeface="Cooper Black" panose="0208090404030B020404" pitchFamily="18" charset="0"/>
              </a:rPr>
              <a:t>ENGLISH 9</a:t>
            </a:r>
            <a:endParaRPr lang="en-US" sz="6000" b="1" dirty="0">
              <a:solidFill>
                <a:schemeClr val="accent6"/>
              </a:solidFill>
              <a:latin typeface="Cooper Black" panose="0208090404030B020404" pitchFamily="18" charset="0"/>
            </a:endParaRPr>
          </a:p>
        </p:txBody>
      </p:sp>
    </p:spTree>
    <p:extLst>
      <p:ext uri="{BB962C8B-B14F-4D97-AF65-F5344CB8AC3E}">
        <p14:creationId xmlns:p14="http://schemas.microsoft.com/office/powerpoint/2010/main" val="148769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p:nvPr/>
        </p:nvSpPr>
        <p:spPr>
          <a:xfrm>
            <a:off x="460433" y="887384"/>
            <a:ext cx="11320780" cy="2061210"/>
          </a:xfrm>
          <a:prstGeom prst="rect">
            <a:avLst/>
          </a:prstGeom>
          <a:solidFill>
            <a:srgbClr val="FFF7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b="1">
                <a:solidFill>
                  <a:schemeClr val="tx1"/>
                </a:solidFill>
              </a:rPr>
              <a:t>A.</a:t>
            </a:r>
            <a:r>
              <a:rPr lang="en-US" sz="3200">
                <a:solidFill>
                  <a:schemeClr val="tx1"/>
                </a:solidFill>
              </a:rPr>
              <a:t> does not require textbooks</a:t>
            </a:r>
          </a:p>
          <a:p>
            <a:r>
              <a:rPr lang="en-US" sz="3200" b="1">
                <a:solidFill>
                  <a:schemeClr val="tx1"/>
                </a:solidFill>
              </a:rPr>
              <a:t>B.</a:t>
            </a:r>
            <a:r>
              <a:rPr lang="en-US" sz="3200">
                <a:solidFill>
                  <a:schemeClr val="tx1"/>
                </a:solidFill>
              </a:rPr>
              <a:t> uses some online programmes</a:t>
            </a:r>
          </a:p>
          <a:p>
            <a:r>
              <a:rPr lang="en-US" sz="3200" b="1">
                <a:solidFill>
                  <a:schemeClr val="tx1"/>
                </a:solidFill>
              </a:rPr>
              <a:t>C.</a:t>
            </a:r>
            <a:r>
              <a:rPr lang="en-US" sz="3200">
                <a:solidFill>
                  <a:schemeClr val="tx1"/>
                </a:solidFill>
              </a:rPr>
              <a:t> depends only on the Internet</a:t>
            </a:r>
          </a:p>
          <a:p>
            <a:r>
              <a:rPr lang="en-US" sz="3200" b="1">
                <a:solidFill>
                  <a:schemeClr val="tx1"/>
                </a:solidFill>
              </a:rPr>
              <a:t>D. </a:t>
            </a:r>
            <a:r>
              <a:rPr lang="en-US" sz="3200">
                <a:solidFill>
                  <a:schemeClr val="tx1"/>
                </a:solidFill>
              </a:rPr>
              <a:t>does not require students to take notes</a:t>
            </a:r>
          </a:p>
        </p:txBody>
      </p:sp>
      <p:sp>
        <p:nvSpPr>
          <p:cNvPr id="5" name="Text Box 4"/>
          <p:cNvSpPr txBox="1"/>
          <p:nvPr/>
        </p:nvSpPr>
        <p:spPr>
          <a:xfrm>
            <a:off x="521393" y="303819"/>
            <a:ext cx="11259185" cy="583565"/>
          </a:xfrm>
          <a:prstGeom prst="rect">
            <a:avLst/>
          </a:prstGeom>
          <a:solidFill>
            <a:srgbClr val="9BB8CD"/>
          </a:solidFill>
        </p:spPr>
        <p:txBody>
          <a:bodyPr wrap="square" rtlCol="0" anchor="t">
            <a:spAutoFit/>
          </a:bodyPr>
          <a:lstStyle/>
          <a:p>
            <a:pPr algn="just"/>
            <a:r>
              <a:rPr lang="en-US" sz="3200" b="1"/>
              <a:t>3</a:t>
            </a:r>
            <a:r>
              <a:rPr lang="en-US" sz="3200"/>
              <a:t>. Learning now ______.</a:t>
            </a:r>
          </a:p>
        </p:txBody>
      </p:sp>
      <p:sp>
        <p:nvSpPr>
          <p:cNvPr id="6" name="Oval 5"/>
          <p:cNvSpPr/>
          <p:nvPr/>
        </p:nvSpPr>
        <p:spPr>
          <a:xfrm>
            <a:off x="450273" y="1416974"/>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Text Box 6"/>
          <p:cNvSpPr txBox="1"/>
          <p:nvPr/>
        </p:nvSpPr>
        <p:spPr>
          <a:xfrm>
            <a:off x="460433" y="2948594"/>
            <a:ext cx="11259185" cy="583565"/>
          </a:xfrm>
          <a:prstGeom prst="rect">
            <a:avLst/>
          </a:prstGeom>
          <a:solidFill>
            <a:srgbClr val="9BB8CD"/>
          </a:solidFill>
        </p:spPr>
        <p:txBody>
          <a:bodyPr wrap="square" rtlCol="0" anchor="t">
            <a:spAutoFit/>
          </a:bodyPr>
          <a:lstStyle/>
          <a:p>
            <a:pPr algn="just"/>
            <a:r>
              <a:rPr lang="en-US" sz="3200" b="1"/>
              <a:t>4. </a:t>
            </a:r>
            <a:r>
              <a:rPr lang="en-US" sz="3200"/>
              <a:t>The word </a:t>
            </a:r>
            <a:r>
              <a:rPr lang="en-US" sz="3200" b="1"/>
              <a:t>“It”</a:t>
            </a:r>
            <a:r>
              <a:rPr lang="en-US" sz="3200"/>
              <a:t> refers to ______.</a:t>
            </a:r>
          </a:p>
        </p:txBody>
      </p:sp>
      <p:sp>
        <p:nvSpPr>
          <p:cNvPr id="11" name="Text Box 10"/>
          <p:cNvSpPr txBox="1"/>
          <p:nvPr/>
        </p:nvSpPr>
        <p:spPr>
          <a:xfrm>
            <a:off x="450273" y="3532159"/>
            <a:ext cx="11259820" cy="2116455"/>
          </a:xfrm>
          <a:prstGeom prst="rect">
            <a:avLst/>
          </a:prstGeom>
          <a:solidFill>
            <a:srgbClr val="F9F3CC"/>
          </a:solidFill>
        </p:spPr>
        <p:style>
          <a:lnRef idx="2">
            <a:schemeClr val="lt1"/>
          </a:lnRef>
          <a:fillRef idx="1">
            <a:schemeClr val="accent1"/>
          </a:fillRef>
          <a:effectRef idx="1">
            <a:schemeClr val="accent1"/>
          </a:effectRef>
          <a:fontRef idx="minor">
            <a:schemeClr val="lt1"/>
          </a:fontRef>
        </p:style>
        <p:txBody>
          <a:bodyPr wrap="square" rtlCol="0" anchor="t">
            <a:noAutofit/>
          </a:bodyPr>
          <a:lstStyle/>
          <a:p>
            <a:r>
              <a:rPr lang="en-US" sz="3200" b="1">
                <a:solidFill>
                  <a:schemeClr val="tx1"/>
                </a:solidFill>
              </a:rPr>
              <a:t>A.</a:t>
            </a:r>
            <a:r>
              <a:rPr lang="en-US" sz="3200">
                <a:solidFill>
                  <a:schemeClr val="tx1"/>
                </a:solidFill>
              </a:rPr>
              <a:t> learning today </a:t>
            </a:r>
          </a:p>
          <a:p>
            <a:r>
              <a:rPr lang="en-US" sz="3200" b="1">
                <a:solidFill>
                  <a:schemeClr val="tx1"/>
                </a:solidFill>
              </a:rPr>
              <a:t>B.</a:t>
            </a:r>
            <a:r>
              <a:rPr lang="en-US" sz="3200">
                <a:solidFill>
                  <a:schemeClr val="tx1"/>
                </a:solidFill>
              </a:rPr>
              <a:t> my grandfather’s time </a:t>
            </a:r>
          </a:p>
          <a:p>
            <a:r>
              <a:rPr lang="en-US" sz="3200" b="1">
                <a:solidFill>
                  <a:schemeClr val="tx1"/>
                </a:solidFill>
              </a:rPr>
              <a:t>C. </a:t>
            </a:r>
            <a:r>
              <a:rPr lang="en-US" sz="3200">
                <a:solidFill>
                  <a:schemeClr val="tx1"/>
                </a:solidFill>
              </a:rPr>
              <a:t>learning facilities</a:t>
            </a:r>
          </a:p>
          <a:p>
            <a:r>
              <a:rPr lang="en-US" sz="3200" b="1">
                <a:solidFill>
                  <a:schemeClr val="tx1"/>
                </a:solidFill>
              </a:rPr>
              <a:t>D.</a:t>
            </a:r>
            <a:r>
              <a:rPr lang="en-US" sz="3200">
                <a:solidFill>
                  <a:schemeClr val="tx1"/>
                </a:solidFill>
              </a:rPr>
              <a:t> the Internet</a:t>
            </a:r>
            <a:r>
              <a:rPr lang="en-US" sz="3200"/>
              <a:t>                    </a:t>
            </a:r>
          </a:p>
        </p:txBody>
      </p:sp>
      <p:sp>
        <p:nvSpPr>
          <p:cNvPr id="15" name="Oval 14"/>
          <p:cNvSpPr/>
          <p:nvPr/>
        </p:nvSpPr>
        <p:spPr>
          <a:xfrm>
            <a:off x="450273" y="3648999"/>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2582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3775"/>
                            </p:stCondLst>
                            <p:childTnLst>
                              <p:par>
                                <p:cTn id="21" presetID="41" presetClass="entr" presetSubtype="0" fill="hold" grpId="0" nodeType="afterEffect">
                                  <p:stCondLst>
                                    <p:cond delay="0"/>
                                  </p:stCondLst>
                                  <p:iterate type="lt">
                                    <p:tmPct val="5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par>
                          <p:cTn id="28" fill="hold">
                            <p:stCondLst>
                              <p:cond delay="5100"/>
                            </p:stCondLst>
                            <p:childTnLst>
                              <p:par>
                                <p:cTn id="29" presetID="41" presetClass="entr" presetSubtype="0" fill="hold" grpId="0" nodeType="afterEffect">
                                  <p:stCondLst>
                                    <p:cond delay="0"/>
                                  </p:stCondLst>
                                  <p:iterate type="lt">
                                    <p:tmPct val="5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bldLvl="0" animBg="1"/>
      <p:bldP spid="6" grpId="1" animBg="1"/>
      <p:bldP spid="7" grpId="0" animBg="1"/>
      <p:bldP spid="7" grpId="1" animBg="1"/>
      <p:bldP spid="11" grpId="0" animBg="1"/>
      <p:bldP spid="11" grpId="1" animBg="1"/>
      <p:bldP spid="15" grpId="0" bldLvl="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ounded Rectangle 8"/>
          <p:cNvSpPr/>
          <p:nvPr/>
        </p:nvSpPr>
        <p:spPr>
          <a:xfrm>
            <a:off x="7584555" y="935413"/>
            <a:ext cx="4113530" cy="1825625"/>
          </a:xfrm>
          <a:prstGeom prst="roundRect">
            <a:avLst/>
          </a:prstGeom>
          <a:solidFill>
            <a:srgbClr val="FFF7D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Text Box 2"/>
          <p:cNvSpPr txBox="1"/>
          <p:nvPr/>
        </p:nvSpPr>
        <p:spPr>
          <a:xfrm>
            <a:off x="377305" y="935413"/>
            <a:ext cx="11320780" cy="2061210"/>
          </a:xfrm>
          <a:prstGeom prst="rect">
            <a:avLst/>
          </a:prstGeom>
          <a:solidFill>
            <a:srgbClr val="FFF7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b="1">
                <a:solidFill>
                  <a:schemeClr val="tx1"/>
                </a:solidFill>
              </a:rPr>
              <a:t>A.</a:t>
            </a:r>
            <a:r>
              <a:rPr lang="en-US" sz="3200">
                <a:solidFill>
                  <a:schemeClr val="tx1"/>
                </a:solidFill>
              </a:rPr>
              <a:t> learning facilities</a:t>
            </a:r>
          </a:p>
          <a:p>
            <a:r>
              <a:rPr lang="en-US" sz="3200" b="1">
                <a:solidFill>
                  <a:schemeClr val="tx1"/>
                </a:solidFill>
              </a:rPr>
              <a:t>B.</a:t>
            </a:r>
            <a:r>
              <a:rPr lang="en-US" sz="3200">
                <a:solidFill>
                  <a:schemeClr val="tx1"/>
                </a:solidFill>
              </a:rPr>
              <a:t> students at my grandfather’s generation</a:t>
            </a:r>
          </a:p>
          <a:p>
            <a:r>
              <a:rPr lang="en-US" sz="3200" b="1">
                <a:solidFill>
                  <a:schemeClr val="tx1"/>
                </a:solidFill>
              </a:rPr>
              <a:t>C. </a:t>
            </a:r>
            <a:r>
              <a:rPr lang="en-US" sz="3200">
                <a:solidFill>
                  <a:schemeClr val="tx1"/>
                </a:solidFill>
              </a:rPr>
              <a:t>students in the city</a:t>
            </a:r>
          </a:p>
          <a:p>
            <a:r>
              <a:rPr lang="en-US" sz="3200" b="1">
                <a:solidFill>
                  <a:schemeClr val="tx1"/>
                </a:solidFill>
              </a:rPr>
              <a:t>D.</a:t>
            </a:r>
            <a:r>
              <a:rPr lang="en-US" sz="3200">
                <a:solidFill>
                  <a:schemeClr val="tx1"/>
                </a:solidFill>
              </a:rPr>
              <a:t> children in the village</a:t>
            </a:r>
          </a:p>
        </p:txBody>
      </p:sp>
      <p:sp>
        <p:nvSpPr>
          <p:cNvPr id="5" name="Text Box 4"/>
          <p:cNvSpPr txBox="1"/>
          <p:nvPr/>
        </p:nvSpPr>
        <p:spPr>
          <a:xfrm>
            <a:off x="438265" y="351848"/>
            <a:ext cx="11259185" cy="583565"/>
          </a:xfrm>
          <a:prstGeom prst="rect">
            <a:avLst/>
          </a:prstGeom>
          <a:solidFill>
            <a:srgbClr val="9BB8CD"/>
          </a:solidFill>
        </p:spPr>
        <p:txBody>
          <a:bodyPr wrap="square" rtlCol="0" anchor="t">
            <a:spAutoFit/>
          </a:bodyPr>
          <a:lstStyle/>
          <a:p>
            <a:pPr algn="just"/>
            <a:r>
              <a:rPr lang="en-US" sz="3200" b="1"/>
              <a:t>5</a:t>
            </a:r>
            <a:r>
              <a:rPr lang="en-US" sz="3200"/>
              <a:t>. The word </a:t>
            </a:r>
            <a:r>
              <a:rPr lang="en-US" sz="3200" b="1"/>
              <a:t>“we”</a:t>
            </a:r>
            <a:r>
              <a:rPr lang="en-US" sz="3200"/>
              <a:t> refers to__________.</a:t>
            </a:r>
          </a:p>
        </p:txBody>
      </p:sp>
      <p:sp>
        <p:nvSpPr>
          <p:cNvPr id="6" name="Oval 5"/>
          <p:cNvSpPr/>
          <p:nvPr/>
        </p:nvSpPr>
        <p:spPr>
          <a:xfrm>
            <a:off x="377305" y="2489431"/>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884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bldLvl="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230736" y="886287"/>
            <a:ext cx="11191875" cy="4844415"/>
          </a:xfrm>
          <a:prstGeom prst="roundRect">
            <a:avLst/>
          </a:prstGeom>
          <a:solidFill>
            <a:srgbClr val="FFF7D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2" name="TextBox 11"/>
          <p:cNvSpPr txBox="1"/>
          <p:nvPr/>
        </p:nvSpPr>
        <p:spPr>
          <a:xfrm>
            <a:off x="898756" y="321137"/>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Fill in each blank with ONE word from the passage.</a:t>
            </a:r>
          </a:p>
        </p:txBody>
      </p:sp>
      <p:sp>
        <p:nvSpPr>
          <p:cNvPr id="16" name="Rounded Rectangle 15"/>
          <p:cNvSpPr/>
          <p:nvPr/>
        </p:nvSpPr>
        <p:spPr>
          <a:xfrm>
            <a:off x="448794" y="36325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1579" y="26061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 Box 8"/>
          <p:cNvSpPr txBox="1"/>
          <p:nvPr/>
        </p:nvSpPr>
        <p:spPr>
          <a:xfrm>
            <a:off x="501881" y="744047"/>
            <a:ext cx="11043574" cy="5015865"/>
          </a:xfrm>
          <a:prstGeom prst="rect">
            <a:avLst/>
          </a:prstGeom>
          <a:noFill/>
        </p:spPr>
        <p:txBody>
          <a:bodyPr wrap="square" rtlCol="0" anchor="t">
            <a:spAutoFit/>
          </a:bodyPr>
          <a:lstStyle/>
          <a:p>
            <a:pPr>
              <a:lnSpc>
                <a:spcPct val="200000"/>
              </a:lnSpc>
            </a:pPr>
            <a:r>
              <a:rPr lang="en-US" sz="3200" b="1" dirty="0"/>
              <a:t>1.</a:t>
            </a:r>
            <a:r>
              <a:rPr lang="en-US" sz="3200" dirty="0"/>
              <a:t> </a:t>
            </a:r>
            <a:r>
              <a:rPr lang="en-US" sz="3200" dirty="0" err="1"/>
              <a:t>Mr</a:t>
            </a:r>
            <a:r>
              <a:rPr lang="en-US" sz="3200" dirty="0"/>
              <a:t> Nam learned mainly from teachers and _________. </a:t>
            </a:r>
          </a:p>
          <a:p>
            <a:pPr>
              <a:lnSpc>
                <a:spcPct val="200000"/>
              </a:lnSpc>
            </a:pPr>
            <a:r>
              <a:rPr lang="en-US" sz="3200" b="1" dirty="0"/>
              <a:t>2.</a:t>
            </a:r>
            <a:r>
              <a:rPr lang="en-US" sz="3200" dirty="0"/>
              <a:t> He learned </a:t>
            </a:r>
            <a:r>
              <a:rPr lang="en-US" sz="3200" dirty="0" smtClean="0"/>
              <a:t>by </a:t>
            </a:r>
            <a:r>
              <a:rPr lang="en-US" sz="3200" dirty="0" smtClean="0">
                <a:sym typeface="+mn-ea"/>
              </a:rPr>
              <a:t>_________ </a:t>
            </a:r>
            <a:r>
              <a:rPr lang="en-US" sz="3200" dirty="0" smtClean="0"/>
              <a:t>the </a:t>
            </a:r>
            <a:r>
              <a:rPr lang="en-US" sz="3200" dirty="0"/>
              <a:t>information he got in class. </a:t>
            </a:r>
          </a:p>
          <a:p>
            <a:pPr>
              <a:lnSpc>
                <a:spcPct val="200000"/>
              </a:lnSpc>
            </a:pPr>
            <a:r>
              <a:rPr lang="en-US" sz="3200" b="1" dirty="0"/>
              <a:t>3.</a:t>
            </a:r>
            <a:r>
              <a:rPr lang="en-US" sz="3200" dirty="0"/>
              <a:t> Nowadays, students can learn from </a:t>
            </a:r>
            <a:r>
              <a:rPr lang="en-US" sz="3200" dirty="0">
                <a:sym typeface="+mn-ea"/>
              </a:rPr>
              <a:t>_________</a:t>
            </a:r>
            <a:r>
              <a:rPr lang="en-US" sz="3200" dirty="0"/>
              <a:t> online sources. </a:t>
            </a:r>
          </a:p>
          <a:p>
            <a:pPr>
              <a:lnSpc>
                <a:spcPct val="200000"/>
              </a:lnSpc>
            </a:pPr>
            <a:r>
              <a:rPr lang="en-US" sz="3200" b="1" dirty="0"/>
              <a:t>4.</a:t>
            </a:r>
            <a:r>
              <a:rPr lang="en-US" sz="3200" dirty="0"/>
              <a:t> An example of an online source is </a:t>
            </a:r>
            <a:r>
              <a:rPr lang="en-US" sz="3200" dirty="0">
                <a:sym typeface="+mn-ea"/>
              </a:rPr>
              <a:t>_________</a:t>
            </a:r>
            <a:r>
              <a:rPr lang="en-US" sz="3200" dirty="0"/>
              <a:t>. </a:t>
            </a:r>
          </a:p>
          <a:p>
            <a:pPr>
              <a:lnSpc>
                <a:spcPct val="200000"/>
              </a:lnSpc>
            </a:pPr>
            <a:r>
              <a:rPr lang="en-US" sz="3200" b="1" dirty="0"/>
              <a:t>5. </a:t>
            </a:r>
            <a:r>
              <a:rPr lang="en-US" sz="3200" dirty="0"/>
              <a:t>The Internet helps children </a:t>
            </a:r>
            <a:r>
              <a:rPr lang="en-US" sz="3200" dirty="0">
                <a:sym typeface="+mn-ea"/>
              </a:rPr>
              <a:t>_________</a:t>
            </a:r>
            <a:r>
              <a:rPr lang="en-US" sz="3200" dirty="0"/>
              <a:t> their interests.</a:t>
            </a:r>
          </a:p>
        </p:txBody>
      </p:sp>
      <p:sp>
        <p:nvSpPr>
          <p:cNvPr id="20" name="TextBox 20"/>
          <p:cNvSpPr txBox="1"/>
          <p:nvPr/>
        </p:nvSpPr>
        <p:spPr>
          <a:xfrm>
            <a:off x="8014825" y="1098377"/>
            <a:ext cx="2814955" cy="919480"/>
          </a:xfrm>
          <a:prstGeom prst="rect">
            <a:avLst/>
          </a:prstGeom>
          <a:noFill/>
        </p:spPr>
        <p:txBody>
          <a:bodyPr wrap="square">
            <a:noAutofit/>
          </a:bodyPr>
          <a:lstStyle/>
          <a:p>
            <a:pPr algn="just">
              <a:lnSpc>
                <a:spcPct val="100000"/>
              </a:lnSpc>
            </a:pPr>
            <a:r>
              <a:rPr lang="en-US" sz="3000" b="1" dirty="0">
                <a:solidFill>
                  <a:srgbClr val="C00000"/>
                </a:solidFill>
              </a:rPr>
              <a:t>textbooks</a:t>
            </a:r>
          </a:p>
        </p:txBody>
      </p:sp>
      <p:sp>
        <p:nvSpPr>
          <p:cNvPr id="21" name="TextBox 20"/>
          <p:cNvSpPr txBox="1"/>
          <p:nvPr/>
        </p:nvSpPr>
        <p:spPr>
          <a:xfrm>
            <a:off x="3273973" y="2122639"/>
            <a:ext cx="3068955" cy="919480"/>
          </a:xfrm>
          <a:prstGeom prst="rect">
            <a:avLst/>
          </a:prstGeom>
          <a:noFill/>
        </p:spPr>
        <p:txBody>
          <a:bodyPr wrap="square">
            <a:noAutofit/>
          </a:bodyPr>
          <a:lstStyle/>
          <a:p>
            <a:pPr algn="just">
              <a:lnSpc>
                <a:spcPct val="100000"/>
              </a:lnSpc>
            </a:pPr>
            <a:r>
              <a:rPr lang="en-US" sz="3000" b="1" dirty="0">
                <a:solidFill>
                  <a:srgbClr val="C00000"/>
                </a:solidFill>
              </a:rPr>
              <a:t>memorising  </a:t>
            </a:r>
          </a:p>
        </p:txBody>
      </p:sp>
      <p:sp>
        <p:nvSpPr>
          <p:cNvPr id="22" name="TextBox 20"/>
          <p:cNvSpPr txBox="1"/>
          <p:nvPr/>
        </p:nvSpPr>
        <p:spPr>
          <a:xfrm>
            <a:off x="7006705" y="3042119"/>
            <a:ext cx="2307590" cy="919480"/>
          </a:xfrm>
          <a:prstGeom prst="rect">
            <a:avLst/>
          </a:prstGeom>
          <a:noFill/>
        </p:spPr>
        <p:txBody>
          <a:bodyPr wrap="square">
            <a:noAutofit/>
          </a:bodyPr>
          <a:lstStyle/>
          <a:p>
            <a:pPr algn="just">
              <a:lnSpc>
                <a:spcPct val="100000"/>
              </a:lnSpc>
            </a:pPr>
            <a:r>
              <a:rPr lang="en-US" sz="3000" b="1" dirty="0">
                <a:solidFill>
                  <a:srgbClr val="C00000"/>
                </a:solidFill>
              </a:rPr>
              <a:t>various</a:t>
            </a:r>
          </a:p>
        </p:txBody>
      </p:sp>
      <p:sp>
        <p:nvSpPr>
          <p:cNvPr id="25" name="TextBox 20"/>
          <p:cNvSpPr txBox="1"/>
          <p:nvPr/>
        </p:nvSpPr>
        <p:spPr>
          <a:xfrm>
            <a:off x="6567805" y="4038772"/>
            <a:ext cx="5098473" cy="551815"/>
          </a:xfrm>
          <a:prstGeom prst="rect">
            <a:avLst/>
          </a:prstGeom>
          <a:noFill/>
        </p:spPr>
        <p:txBody>
          <a:bodyPr wrap="square">
            <a:noAutofit/>
          </a:bodyPr>
          <a:lstStyle/>
          <a:p>
            <a:pPr>
              <a:lnSpc>
                <a:spcPct val="100000"/>
              </a:lnSpc>
            </a:pPr>
            <a:r>
              <a:rPr lang="en-US" sz="3000" b="1" dirty="0" smtClean="0">
                <a:solidFill>
                  <a:srgbClr val="C00000"/>
                </a:solidFill>
              </a:rPr>
              <a:t>documents/clips/</a:t>
            </a:r>
            <a:r>
              <a:rPr lang="en-US" sz="3000" b="1" dirty="0" err="1" smtClean="0">
                <a:solidFill>
                  <a:srgbClr val="C00000"/>
                </a:solidFill>
              </a:rPr>
              <a:t>programmes</a:t>
            </a:r>
            <a:endParaRPr lang="en-US" sz="3000" b="1" dirty="0">
              <a:solidFill>
                <a:srgbClr val="C00000"/>
              </a:solidFill>
            </a:endParaRPr>
          </a:p>
        </p:txBody>
      </p:sp>
      <p:sp>
        <p:nvSpPr>
          <p:cNvPr id="29" name="TextBox 20"/>
          <p:cNvSpPr txBox="1"/>
          <p:nvPr/>
        </p:nvSpPr>
        <p:spPr>
          <a:xfrm>
            <a:off x="5622926" y="4985861"/>
            <a:ext cx="2307590" cy="919480"/>
          </a:xfrm>
          <a:prstGeom prst="rect">
            <a:avLst/>
          </a:prstGeom>
          <a:noFill/>
        </p:spPr>
        <p:txBody>
          <a:bodyPr wrap="square">
            <a:noAutofit/>
          </a:bodyPr>
          <a:lstStyle/>
          <a:p>
            <a:pPr algn="just">
              <a:lnSpc>
                <a:spcPct val="100000"/>
              </a:lnSpc>
            </a:pPr>
            <a:r>
              <a:rPr lang="en-US" sz="3000" b="1" dirty="0">
                <a:solidFill>
                  <a:srgbClr val="C00000"/>
                </a:solidFill>
              </a:rPr>
              <a:t>pursue</a:t>
            </a:r>
          </a:p>
        </p:txBody>
      </p:sp>
    </p:spTree>
    <p:extLst>
      <p:ext uri="{BB962C8B-B14F-4D97-AF65-F5344CB8AC3E}">
        <p14:creationId xmlns:p14="http://schemas.microsoft.com/office/powerpoint/2010/main" val="20163504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arn(inVertical)">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barn(inVertical)">
                                      <p:cBhvr>
                                        <p:cTn id="2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263525" y="954520"/>
            <a:ext cx="11457305" cy="1077218"/>
          </a:xfrm>
          <a:prstGeom prst="rect">
            <a:avLst/>
          </a:prstGeom>
          <a:noFill/>
          <a:effectLst/>
        </p:spPr>
        <p:txBody>
          <a:bodyPr wrap="square" rtlCol="0">
            <a:spAutoFit/>
          </a:bodyPr>
          <a:lstStyle/>
          <a:p>
            <a:pPr algn="just"/>
            <a:r>
              <a:rPr lang="en-US" sz="3200" dirty="0">
                <a:effectLst>
                  <a:glow rad="88900">
                    <a:schemeClr val="bg1"/>
                  </a:glow>
                </a:effectLst>
                <a:cs typeface="Arial" panose="020B0604020202020204" pitchFamily="34" charset="0"/>
              </a:rPr>
              <a:t>- You are going to do the same thing as in the reading: talking about changes in your learning style</a:t>
            </a:r>
          </a:p>
        </p:txBody>
      </p:sp>
      <p:sp>
        <p:nvSpPr>
          <p:cNvPr id="8" name="TextBox 7"/>
          <p:cNvSpPr txBox="1"/>
          <p:nvPr/>
        </p:nvSpPr>
        <p:spPr>
          <a:xfrm>
            <a:off x="-873125" y="104140"/>
            <a:ext cx="12291060" cy="646331"/>
          </a:xfrm>
          <a:prstGeom prst="rect">
            <a:avLst/>
          </a:prstGeom>
          <a:noFill/>
          <a:effectLst/>
        </p:spPr>
        <p:txBody>
          <a:bodyPr wrap="square" rtlCol="0">
            <a:spAutoFit/>
          </a:bodyPr>
          <a:lstStyle/>
          <a:p>
            <a:pPr marL="571500" indent="-571500" algn="ctr">
              <a:buFont typeface="Wingdings" panose="05000000000000000000" pitchFamily="2" charset="2"/>
              <a:buChar char="Ø"/>
            </a:pPr>
            <a:r>
              <a:rPr lang="en-US" sz="3600" b="1" dirty="0">
                <a:solidFill>
                  <a:srgbClr val="0070C0"/>
                </a:solidFill>
                <a:sym typeface="+mn-ea"/>
              </a:rPr>
              <a:t>Transition from Reading to Speaking</a:t>
            </a:r>
          </a:p>
        </p:txBody>
      </p:sp>
      <p:sp>
        <p:nvSpPr>
          <p:cNvPr id="5" name="Text Box 4"/>
          <p:cNvSpPr txBox="1"/>
          <p:nvPr/>
        </p:nvSpPr>
        <p:spPr>
          <a:xfrm>
            <a:off x="346883" y="2154083"/>
            <a:ext cx="11556365" cy="1028700"/>
          </a:xfrm>
          <a:prstGeom prst="rect">
            <a:avLst/>
          </a:prstGeom>
          <a:noFill/>
          <a:ln w="9525">
            <a:noFill/>
          </a:ln>
        </p:spPr>
        <p:txBody>
          <a:bodyPr wrap="square">
            <a:noAutofit/>
          </a:bodyPr>
          <a:lstStyle/>
          <a:p>
            <a:pPr marL="1270" indent="-1270" algn="just"/>
            <a:r>
              <a:rPr lang="en-US" sz="3200" b="0" dirty="0">
                <a:latin typeface="Calibri" panose="020F0502020204030204" pitchFamily="34" charset="0"/>
                <a:cs typeface="Calibri" panose="020F0502020204030204" pitchFamily="34" charset="0"/>
              </a:rPr>
              <a:t>- You will talk about your own experience, combining both the past and the present.</a:t>
            </a:r>
          </a:p>
        </p:txBody>
      </p:sp>
      <p:sp>
        <p:nvSpPr>
          <p:cNvPr id="2" name="Text Box 1"/>
          <p:cNvSpPr txBox="1"/>
          <p:nvPr/>
        </p:nvSpPr>
        <p:spPr>
          <a:xfrm>
            <a:off x="164465" y="3305128"/>
            <a:ext cx="11556365" cy="1028700"/>
          </a:xfrm>
          <a:prstGeom prst="rect">
            <a:avLst/>
          </a:prstGeom>
          <a:noFill/>
          <a:ln w="9525">
            <a:noFill/>
          </a:ln>
        </p:spPr>
        <p:txBody>
          <a:bodyPr wrap="square">
            <a:noAutofit/>
          </a:bodyPr>
          <a:lstStyle/>
          <a:p>
            <a:pPr marL="1270" indent="-1270" algn="just"/>
            <a:r>
              <a:rPr lang="en-US" sz="3200" b="0" dirty="0">
                <a:latin typeface="Calibri" panose="020F0502020204030204" pitchFamily="34" charset="0"/>
                <a:cs typeface="Calibri" panose="020F0502020204030204" pitchFamily="34" charset="0"/>
              </a:rPr>
              <a:t>- You refer to the reading for any vocabulary, ideas, or structures you may need for their speaking.</a:t>
            </a:r>
          </a:p>
        </p:txBody>
      </p:sp>
    </p:spTree>
    <p:extLst>
      <p:ext uri="{BB962C8B-B14F-4D97-AF65-F5344CB8AC3E}">
        <p14:creationId xmlns:p14="http://schemas.microsoft.com/office/powerpoint/2010/main" val="918885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989651" y="966152"/>
            <a:ext cx="10888345" cy="953135"/>
          </a:xfrm>
          <a:prstGeom prst="rect">
            <a:avLst/>
          </a:prstGeom>
          <a:noFill/>
          <a:effectLst/>
        </p:spPr>
        <p:txBody>
          <a:bodyPr wrap="square" rtlCol="0">
            <a:spAutoFit/>
          </a:bodyPr>
          <a:lstStyle/>
          <a:p>
            <a:pPr algn="just"/>
            <a:r>
              <a:rPr sz="2800" b="1" dirty="0">
                <a:effectLst/>
                <a:latin typeface="Calibri" panose="020F0502020204030204" pitchFamily="34" charset="0"/>
                <a:ea typeface="Calibri" panose="020F0502020204030204" pitchFamily="34" charset="0"/>
                <a:cs typeface="Calibri" panose="020F0502020204030204" pitchFamily="34" charset="0"/>
                <a:sym typeface="+mn-ea"/>
              </a:rPr>
              <a:t>Work in groups. Discuss and make a list of the changes in your learning over the past five years.</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34260" y="107216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7045" y="969521"/>
            <a:ext cx="397035" cy="706755"/>
          </a:xfrm>
          <a:prstGeom prst="rect">
            <a:avLst/>
          </a:prstGeom>
          <a:noFill/>
        </p:spPr>
        <p:txBody>
          <a:bodyPr wrap="square" rtlCol="0">
            <a:spAutoFit/>
          </a:bodyPr>
          <a:lstStyle/>
          <a:p>
            <a:pPr algn="ctr"/>
            <a:r>
              <a:rPr lang="en-US" sz="4000" b="1" dirty="0">
                <a:solidFill>
                  <a:srgbClr val="C00000"/>
                </a:solidFill>
                <a:latin typeface="Myriad Pro" pitchFamily="34" charset="0"/>
              </a:rPr>
              <a:t>4</a:t>
            </a:r>
          </a:p>
        </p:txBody>
      </p:sp>
      <p:sp>
        <p:nvSpPr>
          <p:cNvPr id="11" name="TextBox 10"/>
          <p:cNvSpPr txBox="1"/>
          <p:nvPr/>
        </p:nvSpPr>
        <p:spPr>
          <a:xfrm>
            <a:off x="487045" y="194945"/>
            <a:ext cx="6659880" cy="630942"/>
          </a:xfrm>
          <a:prstGeom prst="rect">
            <a:avLst/>
          </a:prstGeom>
          <a:noFill/>
          <a:effectLst/>
        </p:spPr>
        <p:txBody>
          <a:bodyPr wrap="square" rtlCol="0">
            <a:spAutoFit/>
          </a:bodyPr>
          <a:lstStyle/>
          <a:p>
            <a:pPr marL="457200" indent="-457200">
              <a:buFont typeface="Wingdings" panose="05000000000000000000" pitchFamily="2" charset="2"/>
              <a:buChar char="v"/>
            </a:pPr>
            <a:r>
              <a:rPr lang="en-US" sz="3500" b="1" dirty="0">
                <a:solidFill>
                  <a:srgbClr val="C00000"/>
                </a:solidFill>
                <a:effectLst>
                  <a:glow rad="88900">
                    <a:schemeClr val="bg1"/>
                  </a:glow>
                </a:effectLst>
                <a:latin typeface="Arial" panose="020B0604020202020204" pitchFamily="34" charset="0"/>
                <a:cs typeface="Arial" panose="020B0604020202020204" pitchFamily="34" charset="0"/>
              </a:rPr>
              <a:t>SPEAKING</a:t>
            </a:r>
          </a:p>
        </p:txBody>
      </p:sp>
      <p:sp>
        <p:nvSpPr>
          <p:cNvPr id="5" name="Text Box 4"/>
          <p:cNvSpPr txBox="1"/>
          <p:nvPr/>
        </p:nvSpPr>
        <p:spPr>
          <a:xfrm>
            <a:off x="724874" y="2491451"/>
            <a:ext cx="10666730" cy="3027045"/>
          </a:xfrm>
          <a:prstGeom prst="rect">
            <a:avLst/>
          </a:prstGeom>
          <a:solidFill>
            <a:srgbClr val="C5FFF8"/>
          </a:solidFill>
        </p:spPr>
        <p:txBody>
          <a:bodyPr wrap="square" rtlCol="0" anchor="t">
            <a:noAutofit/>
          </a:bodyPr>
          <a:lstStyle/>
          <a:p>
            <a:r>
              <a:rPr lang="en-US" sz="3600" b="1" dirty="0"/>
              <a:t>You can mention:</a:t>
            </a:r>
            <a:r>
              <a:rPr lang="en-US" sz="3600" dirty="0"/>
              <a:t> </a:t>
            </a:r>
          </a:p>
          <a:p>
            <a:r>
              <a:rPr lang="en-US" sz="3600" dirty="0"/>
              <a:t>– number of subjects </a:t>
            </a:r>
          </a:p>
          <a:p>
            <a:r>
              <a:rPr lang="en-US" sz="3600" dirty="0"/>
              <a:t>– teachers </a:t>
            </a:r>
          </a:p>
          <a:p>
            <a:r>
              <a:rPr lang="en-US" sz="3600" dirty="0"/>
              <a:t>– learning facilities</a:t>
            </a:r>
          </a:p>
          <a:p>
            <a:r>
              <a:rPr lang="en-US" sz="3600" dirty="0"/>
              <a:t>– learning style (dependent / independent ...)</a:t>
            </a:r>
          </a:p>
          <a:p>
            <a:endParaRPr lang="en-US" sz="3600" dirty="0"/>
          </a:p>
        </p:txBody>
      </p:sp>
    </p:spTree>
    <p:extLst>
      <p:ext uri="{BB962C8B-B14F-4D97-AF65-F5344CB8AC3E}">
        <p14:creationId xmlns:p14="http://schemas.microsoft.com/office/powerpoint/2010/main" val="9471570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7037" y="141649"/>
            <a:ext cx="10888345" cy="953135"/>
          </a:xfrm>
          <a:prstGeom prst="rect">
            <a:avLst/>
          </a:prstGeom>
          <a:noFill/>
          <a:effectLst/>
        </p:spPr>
        <p:txBody>
          <a:bodyPr wrap="square" rtlCol="0">
            <a:spAutoFit/>
          </a:bodyPr>
          <a:lstStyle/>
          <a:p>
            <a:pPr algn="just"/>
            <a:r>
              <a:rPr sz="2800" b="1" dirty="0">
                <a:effectLst/>
                <a:latin typeface="Calibri" panose="020F0502020204030204" pitchFamily="34" charset="0"/>
                <a:ea typeface="Calibri" panose="020F0502020204030204" pitchFamily="34" charset="0"/>
                <a:cs typeface="Calibri" panose="020F0502020204030204" pitchFamily="34" charset="0"/>
                <a:sym typeface="+mn-ea"/>
              </a:rPr>
              <a:t>Work in groups. Discuss and make a list of the changes in your learning over the past five years.</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46541" y="21350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TextBox 16"/>
          <p:cNvSpPr txBox="1"/>
          <p:nvPr/>
        </p:nvSpPr>
        <p:spPr>
          <a:xfrm>
            <a:off x="499326" y="110860"/>
            <a:ext cx="397035" cy="706755"/>
          </a:xfrm>
          <a:prstGeom prst="rect">
            <a:avLst/>
          </a:prstGeom>
          <a:noFill/>
        </p:spPr>
        <p:txBody>
          <a:bodyPr wrap="square" rtlCol="0">
            <a:spAutoFit/>
          </a:bodyPr>
          <a:lstStyle/>
          <a:p>
            <a:pPr algn="ctr"/>
            <a:r>
              <a:rPr lang="en-US" sz="4000" b="1" dirty="0">
                <a:solidFill>
                  <a:srgbClr val="C00000"/>
                </a:solidFill>
                <a:latin typeface="Myriad Pro" pitchFamily="34" charset="0"/>
              </a:rPr>
              <a:t>4</a:t>
            </a:r>
          </a:p>
        </p:txBody>
      </p:sp>
      <p:sp>
        <p:nvSpPr>
          <p:cNvPr id="7" name="Rectangle 6"/>
          <p:cNvSpPr/>
          <p:nvPr/>
        </p:nvSpPr>
        <p:spPr>
          <a:xfrm>
            <a:off x="623833" y="1016626"/>
            <a:ext cx="3267946" cy="523220"/>
          </a:xfrm>
          <a:prstGeom prst="rect">
            <a:avLst/>
          </a:prstGeom>
        </p:spPr>
        <p:txBody>
          <a:bodyPr wrap="none">
            <a:spAutoFit/>
          </a:bodyPr>
          <a:lstStyle/>
          <a:p>
            <a:pPr marL="571500" lvl="0" indent="-571500" algn="just">
              <a:buFont typeface="Wingdings" panose="05000000000000000000" pitchFamily="2" charset="2"/>
              <a:buChar char="Ø"/>
            </a:pPr>
            <a:r>
              <a:rPr lang="en-US" sz="2800" b="1" dirty="0">
                <a:solidFill>
                  <a:srgbClr val="0070C0"/>
                </a:solidFill>
              </a:rPr>
              <a:t>Sample answers:</a:t>
            </a:r>
          </a:p>
        </p:txBody>
      </p:sp>
      <p:graphicFrame>
        <p:nvGraphicFramePr>
          <p:cNvPr id="4" name="Table 3"/>
          <p:cNvGraphicFramePr>
            <a:graphicFrameLocks noGrp="1"/>
          </p:cNvGraphicFramePr>
          <p:nvPr>
            <p:extLst>
              <p:ext uri="{D42A27DB-BD31-4B8C-83A1-F6EECF244321}">
                <p14:modId xmlns:p14="http://schemas.microsoft.com/office/powerpoint/2010/main" val="3933409403"/>
              </p:ext>
            </p:extLst>
          </p:nvPr>
        </p:nvGraphicFramePr>
        <p:xfrm>
          <a:off x="446541" y="1591083"/>
          <a:ext cx="11265170" cy="4254267"/>
        </p:xfrm>
        <a:graphic>
          <a:graphicData uri="http://schemas.openxmlformats.org/drawingml/2006/table">
            <a:tbl>
              <a:tblPr firstRow="1" bandRow="1">
                <a:tableStyleId>{5C22544A-7EE6-4342-B048-85BDC9FD1C3A}</a:tableStyleId>
              </a:tblPr>
              <a:tblGrid>
                <a:gridCol w="1816367">
                  <a:extLst>
                    <a:ext uri="{9D8B030D-6E8A-4147-A177-3AD203B41FA5}">
                      <a16:colId xmlns:a16="http://schemas.microsoft.com/office/drawing/2014/main" xmlns="" val="3317708377"/>
                    </a:ext>
                  </a:extLst>
                </a:gridCol>
                <a:gridCol w="4239491">
                  <a:extLst>
                    <a:ext uri="{9D8B030D-6E8A-4147-A177-3AD203B41FA5}">
                      <a16:colId xmlns:a16="http://schemas.microsoft.com/office/drawing/2014/main" xmlns="" val="2208860892"/>
                    </a:ext>
                  </a:extLst>
                </a:gridCol>
                <a:gridCol w="5209312">
                  <a:extLst>
                    <a:ext uri="{9D8B030D-6E8A-4147-A177-3AD203B41FA5}">
                      <a16:colId xmlns:a16="http://schemas.microsoft.com/office/drawing/2014/main" xmlns="" val="1115391320"/>
                    </a:ext>
                  </a:extLst>
                </a:gridCol>
              </a:tblGrid>
              <a:tr h="545715">
                <a:tc>
                  <a:txBody>
                    <a:bodyPr/>
                    <a:lstStyle/>
                    <a:p>
                      <a:pPr algn="ctr"/>
                      <a:r>
                        <a:rPr lang="en-US" sz="2400" dirty="0" smtClean="0">
                          <a:solidFill>
                            <a:srgbClr val="C00000"/>
                          </a:solidFill>
                          <a:latin typeface="Arial" panose="020B0604020202020204" pitchFamily="34" charset="0"/>
                          <a:cs typeface="Arial" panose="020B0604020202020204" pitchFamily="34" charset="0"/>
                        </a:rPr>
                        <a:t> </a:t>
                      </a:r>
                      <a:r>
                        <a:rPr lang="vi-VN" sz="2400" dirty="0" smtClean="0">
                          <a:solidFill>
                            <a:srgbClr val="C00000"/>
                          </a:solidFill>
                          <a:latin typeface="Arial" panose="020B0604020202020204" pitchFamily="34" charset="0"/>
                          <a:cs typeface="Arial" panose="020B0604020202020204" pitchFamily="34" charset="0"/>
                        </a:rPr>
                        <a:t>Aspects</a:t>
                      </a:r>
                      <a:endParaRPr lang="en-US" sz="2400" dirty="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rgbClr val="C00000"/>
                          </a:solidFill>
                          <a:latin typeface="Arial" panose="020B0604020202020204" pitchFamily="34" charset="0"/>
                          <a:cs typeface="Arial" panose="020B0604020202020204" pitchFamily="34" charset="0"/>
                        </a:rPr>
                        <a:t>5 years ago</a:t>
                      </a:r>
                      <a:endParaRPr lang="en-US" sz="2400" dirty="0" smtClean="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rgbClr val="C00000"/>
                          </a:solidFill>
                          <a:latin typeface="Arial" panose="020B0604020202020204" pitchFamily="34" charset="0"/>
                          <a:cs typeface="Arial" panose="020B0604020202020204" pitchFamily="34" charset="0"/>
                        </a:rPr>
                        <a:t>Now</a:t>
                      </a:r>
                      <a:endParaRPr lang="en-US" sz="2400" dirty="0" smtClean="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xmlns="" val="2515943101"/>
                  </a:ext>
                </a:extLst>
              </a:tr>
              <a:tr h="839944">
                <a:tc>
                  <a:txBody>
                    <a:bodyPr/>
                    <a:lstStyle/>
                    <a:p>
                      <a:r>
                        <a:rPr lang="en-US" sz="2400" b="1" dirty="0" smtClean="0"/>
                        <a:t>Number of subjects</a:t>
                      </a:r>
                      <a:endParaRPr lang="en-US" sz="2400" b="1" dirty="0"/>
                    </a:p>
                  </a:txBody>
                  <a:tcPr/>
                </a:tc>
                <a:tc>
                  <a:txBody>
                    <a:bodyPr/>
                    <a:lstStyle/>
                    <a:p>
                      <a:r>
                        <a:rPr lang="en-US" sz="2400" dirty="0" smtClean="0"/>
                        <a:t>Fewer subjects, typically core subjects</a:t>
                      </a:r>
                      <a:endParaRPr lang="en-US" sz="2400" dirty="0"/>
                    </a:p>
                  </a:txBody>
                  <a:tcPr/>
                </a:tc>
                <a:tc>
                  <a:txBody>
                    <a:bodyPr/>
                    <a:lstStyle/>
                    <a:p>
                      <a:r>
                        <a:rPr lang="en-US" sz="2400" dirty="0" smtClean="0"/>
                        <a:t>More subjects, increased variety, including Literature, Chemistry, Physics, Biology,..</a:t>
                      </a:r>
                      <a:endParaRPr lang="en-US" sz="2400" dirty="0"/>
                    </a:p>
                  </a:txBody>
                  <a:tcPr/>
                </a:tc>
                <a:extLst>
                  <a:ext uri="{0D108BD9-81ED-4DB2-BD59-A6C34878D82A}">
                    <a16:rowId xmlns:a16="http://schemas.microsoft.com/office/drawing/2014/main" xmlns="" val="1357746874"/>
                  </a:ext>
                </a:extLst>
              </a:tr>
              <a:tr h="839944">
                <a:tc>
                  <a:txBody>
                    <a:bodyPr/>
                    <a:lstStyle/>
                    <a:p>
                      <a:r>
                        <a:rPr lang="en-US" sz="2400" b="1" u="none" dirty="0" smtClean="0"/>
                        <a:t>Teachers</a:t>
                      </a:r>
                      <a:endParaRPr lang="en-US" sz="2400" u="none" dirty="0"/>
                    </a:p>
                  </a:txBody>
                  <a:tcPr/>
                </a:tc>
                <a:tc>
                  <a:txBody>
                    <a:bodyPr/>
                    <a:lstStyle/>
                    <a:p>
                      <a:r>
                        <a:rPr lang="en-US" sz="2400" dirty="0" smtClean="0"/>
                        <a:t>three or four teachers teach all the subjects </a:t>
                      </a:r>
                      <a:endParaRPr lang="en-US" sz="2400" dirty="0"/>
                    </a:p>
                  </a:txBody>
                  <a:tcPr/>
                </a:tc>
                <a:tc>
                  <a:txBody>
                    <a:bodyPr/>
                    <a:lstStyle/>
                    <a:p>
                      <a:r>
                        <a:rPr lang="en-US" sz="2400" dirty="0" smtClean="0"/>
                        <a:t>Different subject specific teachers for various subjects</a:t>
                      </a:r>
                    </a:p>
                  </a:txBody>
                  <a:tcPr/>
                </a:tc>
                <a:extLst>
                  <a:ext uri="{0D108BD9-81ED-4DB2-BD59-A6C34878D82A}">
                    <a16:rowId xmlns:a16="http://schemas.microsoft.com/office/drawing/2014/main" xmlns="" val="2452583212"/>
                  </a:ext>
                </a:extLst>
              </a:tr>
              <a:tr h="839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dirty="0" smtClean="0"/>
                        <a:t>Learning Facilities:</a:t>
                      </a:r>
                      <a:r>
                        <a:rPr lang="en-US" sz="2400" u="none" dirty="0" smtClean="0"/>
                        <a:t> </a:t>
                      </a:r>
                    </a:p>
                  </a:txBody>
                  <a:tcPr/>
                </a:tc>
                <a:tc>
                  <a:txBody>
                    <a:bodyPr/>
                    <a:lstStyle/>
                    <a:p>
                      <a:r>
                        <a:rPr lang="en-US" sz="2400" dirty="0" smtClean="0"/>
                        <a:t>almost text book </a:t>
                      </a:r>
                      <a:endParaRPr lang="en-US" sz="2400" dirty="0"/>
                    </a:p>
                  </a:txBody>
                  <a:tcPr/>
                </a:tc>
                <a:tc>
                  <a:txBody>
                    <a:bodyPr/>
                    <a:lstStyle/>
                    <a:p>
                      <a:r>
                        <a:rPr lang="en-US" sz="2400" dirty="0" smtClean="0"/>
                        <a:t>use textbooks and internet, labs…</a:t>
                      </a:r>
                    </a:p>
                    <a:p>
                      <a:endParaRPr lang="en-US" sz="2400" dirty="0"/>
                    </a:p>
                  </a:txBody>
                  <a:tcPr/>
                </a:tc>
                <a:extLst>
                  <a:ext uri="{0D108BD9-81ED-4DB2-BD59-A6C34878D82A}">
                    <a16:rowId xmlns:a16="http://schemas.microsoft.com/office/drawing/2014/main" xmlns="" val="3004794987"/>
                  </a:ext>
                </a:extLst>
              </a:tr>
              <a:tr h="839944">
                <a:tc>
                  <a:txBody>
                    <a:bodyPr/>
                    <a:lstStyle/>
                    <a:p>
                      <a:r>
                        <a:rPr lang="en-US" sz="2400" b="1" u="none" dirty="0" smtClean="0"/>
                        <a:t>Learning style</a:t>
                      </a:r>
                      <a:endParaRPr lang="en-US" sz="2400" b="1" u="none" dirty="0"/>
                    </a:p>
                  </a:txBody>
                  <a:tcPr/>
                </a:tc>
                <a:tc>
                  <a:txBody>
                    <a:bodyPr/>
                    <a:lstStyle/>
                    <a:p>
                      <a:r>
                        <a:rPr lang="en-US" sz="2400" dirty="0" smtClean="0"/>
                        <a:t>Dependent learning </a:t>
                      </a:r>
                    </a:p>
                  </a:txBody>
                  <a:tcPr/>
                </a:tc>
                <a:tc>
                  <a:txBody>
                    <a:bodyPr/>
                    <a:lstStyle/>
                    <a:p>
                      <a:r>
                        <a:rPr lang="en-US" sz="2400" dirty="0" smtClean="0"/>
                        <a:t>More independent learning with self-study and research.</a:t>
                      </a:r>
                      <a:endParaRPr lang="en-US" sz="2400" dirty="0"/>
                    </a:p>
                  </a:txBody>
                  <a:tcPr/>
                </a:tc>
                <a:extLst>
                  <a:ext uri="{0D108BD9-81ED-4DB2-BD59-A6C34878D82A}">
                    <a16:rowId xmlns:a16="http://schemas.microsoft.com/office/drawing/2014/main" xmlns="" val="3675173869"/>
                  </a:ext>
                </a:extLst>
              </a:tr>
            </a:tbl>
          </a:graphicData>
        </a:graphic>
      </p:graphicFrame>
    </p:spTree>
    <p:extLst>
      <p:ext uri="{BB962C8B-B14F-4D97-AF65-F5344CB8AC3E}">
        <p14:creationId xmlns:p14="http://schemas.microsoft.com/office/powerpoint/2010/main" val="16265942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969934" y="276687"/>
            <a:ext cx="10888345" cy="82994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Share with the class the list your group has made in </a:t>
            </a:r>
            <a:r>
              <a:rPr lang="en-US" sz="4800" b="1" dirty="0">
                <a:solidFill>
                  <a:srgbClr val="FF0000"/>
                </a:solidFill>
                <a:effectLst>
                  <a:glow rad="88900">
                    <a:schemeClr val="bg1"/>
                  </a:glow>
                </a:effectLst>
                <a:cs typeface="Arial" panose="020B0604020202020204" pitchFamily="34" charset="0"/>
              </a:rPr>
              <a:t>4</a:t>
            </a:r>
          </a:p>
        </p:txBody>
      </p:sp>
      <p:sp>
        <p:nvSpPr>
          <p:cNvPr id="16" name="Rounded Rectangle 15"/>
          <p:cNvSpPr/>
          <p:nvPr/>
        </p:nvSpPr>
        <p:spPr>
          <a:xfrm>
            <a:off x="467267" y="53851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20052" y="43587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 name="Content Placeholder 1"/>
          <p:cNvPicPr>
            <a:picLocks noGrp="1" noChangeAspect="1"/>
          </p:cNvPicPr>
          <p:nvPr>
            <p:ph sz="half" idx="1"/>
          </p:nvPr>
        </p:nvPicPr>
        <p:blipFill>
          <a:blip r:embed="rId3"/>
          <a:stretch>
            <a:fillRect/>
          </a:stretch>
        </p:blipFill>
        <p:spPr>
          <a:xfrm>
            <a:off x="1717723" y="3248255"/>
            <a:ext cx="3873288" cy="3083829"/>
          </a:xfrm>
          <a:prstGeom prst="rect">
            <a:avLst/>
          </a:prstGeom>
        </p:spPr>
      </p:pic>
      <p:pic>
        <p:nvPicPr>
          <p:cNvPr id="4" name="Content Placeholder 3"/>
          <p:cNvPicPr>
            <a:picLocks noGrp="1" noChangeAspect="1"/>
          </p:cNvPicPr>
          <p:nvPr>
            <p:ph sz="half" idx="2"/>
          </p:nvPr>
        </p:nvPicPr>
        <p:blipFill>
          <a:blip r:embed="rId4"/>
          <a:stretch>
            <a:fillRect/>
          </a:stretch>
        </p:blipFill>
        <p:spPr>
          <a:xfrm>
            <a:off x="6667384" y="3174365"/>
            <a:ext cx="3834765" cy="2990215"/>
          </a:xfrm>
          <a:prstGeom prst="rect">
            <a:avLst/>
          </a:prstGeom>
        </p:spPr>
      </p:pic>
      <p:sp>
        <p:nvSpPr>
          <p:cNvPr id="100" name="Text Box 99"/>
          <p:cNvSpPr txBox="1"/>
          <p:nvPr/>
        </p:nvSpPr>
        <p:spPr>
          <a:xfrm>
            <a:off x="536864" y="1041227"/>
            <a:ext cx="11321415" cy="645160"/>
          </a:xfrm>
          <a:prstGeom prst="rect">
            <a:avLst/>
          </a:prstGeom>
          <a:noFill/>
          <a:ln w="9525">
            <a:noFill/>
          </a:ln>
        </p:spPr>
        <p:txBody>
          <a:bodyPr wrap="square">
            <a:spAutoFit/>
          </a:bodyPr>
          <a:lstStyle/>
          <a:p>
            <a:pPr marL="1270" indent="-1270" algn="just"/>
            <a:r>
              <a:rPr lang="en-US" sz="3600" b="0">
                <a:solidFill>
                  <a:srgbClr val="000000"/>
                </a:solidFill>
                <a:latin typeface="Calibri" panose="020F0502020204030204" pitchFamily="34" charset="0"/>
                <a:cs typeface="Calibri" panose="020F0502020204030204" pitchFamily="34" charset="0"/>
              </a:rPr>
              <a:t>- Present the changes that your groups have talked about.</a:t>
            </a:r>
          </a:p>
        </p:txBody>
      </p:sp>
      <p:sp>
        <p:nvSpPr>
          <p:cNvPr id="6" name="Text Box 5"/>
          <p:cNvSpPr txBox="1"/>
          <p:nvPr/>
        </p:nvSpPr>
        <p:spPr>
          <a:xfrm>
            <a:off x="520052" y="1686387"/>
            <a:ext cx="11321415" cy="645160"/>
          </a:xfrm>
          <a:prstGeom prst="rect">
            <a:avLst/>
          </a:prstGeom>
          <a:noFill/>
          <a:ln w="9525">
            <a:noFill/>
          </a:ln>
        </p:spPr>
        <p:txBody>
          <a:bodyPr wrap="square">
            <a:spAutoFit/>
          </a:bodyPr>
          <a:lstStyle/>
          <a:p>
            <a:pPr marL="1270" indent="-1270" algn="just"/>
            <a:r>
              <a:rPr lang="en-US" sz="3600" b="0" dirty="0">
                <a:solidFill>
                  <a:srgbClr val="000000"/>
                </a:solidFill>
                <a:latin typeface="Calibri" panose="020F0502020204030204" pitchFamily="34" charset="0"/>
                <a:cs typeface="Calibri" panose="020F0502020204030204" pitchFamily="34" charset="0"/>
              </a:rPr>
              <a:t>- Listen and give comment or ask questions if you have any.</a:t>
            </a:r>
          </a:p>
        </p:txBody>
      </p:sp>
    </p:spTree>
    <p:extLst>
      <p:ext uri="{BB962C8B-B14F-4D97-AF65-F5344CB8AC3E}">
        <p14:creationId xmlns:p14="http://schemas.microsoft.com/office/powerpoint/2010/main" val="966918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87045" y="194945"/>
            <a:ext cx="5871845" cy="584775"/>
          </a:xfrm>
          <a:prstGeom prst="rect">
            <a:avLst/>
          </a:prstGeom>
          <a:noFill/>
          <a:effectLst/>
        </p:spPr>
        <p:txBody>
          <a:bodyPr wrap="square" rtlCol="0">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sym typeface="+mn-ea"/>
              </a:rPr>
              <a:t>SPEAKING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487045" y="779720"/>
            <a:ext cx="7086773" cy="4560570"/>
          </a:xfrm>
          <a:prstGeom prst="rect">
            <a:avLst/>
          </a:prstGeom>
          <a:solidFill>
            <a:schemeClr val="accent6">
              <a:lumMod val="20000"/>
              <a:lumOff val="80000"/>
            </a:schemeClr>
          </a:solidFill>
          <a:ln w="9525">
            <a:noFill/>
          </a:ln>
        </p:spPr>
        <p:txBody>
          <a:bodyPr wrap="square">
            <a:noAutofit/>
          </a:bodyPr>
          <a:lstStyle/>
          <a:p>
            <a:pPr marL="1270" indent="-1270" algn="just"/>
            <a:r>
              <a:rPr lang="en-US" sz="2800" b="1" dirty="0">
                <a:solidFill>
                  <a:srgbClr val="000000"/>
                </a:solidFill>
                <a:latin typeface="Calibri" panose="020F0502020204030204" pitchFamily="34" charset="0"/>
                <a:cs typeface="Calibri" panose="020F0502020204030204" pitchFamily="34" charset="0"/>
              </a:rPr>
              <a:t>Example:</a:t>
            </a:r>
          </a:p>
          <a:p>
            <a:pPr marL="1270" indent="-1270" algn="just"/>
            <a:r>
              <a:rPr lang="en-US" sz="2800" b="0" dirty="0">
                <a:solidFill>
                  <a:srgbClr val="000000"/>
                </a:solidFill>
                <a:latin typeface="Calibri" panose="020F0502020204030204" pitchFamily="34" charset="0"/>
                <a:cs typeface="Calibri" panose="020F0502020204030204" pitchFamily="34" charset="0"/>
              </a:rPr>
              <a:t>Five years ago, we were at primary school. We had only three or four teachers teaching us all the subjects. We depended on the teachers to tell us everything we needed to do: taking notes in our notebooks, doing homework and preparing for exams. We rarely did anything that the teacher did not request. Now, we have different teachers for different subjects. We have also become more independent and active in our learning. We use the internet to learn about our interests. And it costs little to do it.</a:t>
            </a:r>
          </a:p>
        </p:txBody>
      </p:sp>
      <p:pic>
        <p:nvPicPr>
          <p:cNvPr id="2" name="Content Placeholder 1"/>
          <p:cNvPicPr>
            <a:picLocks noGrp="1" noChangeAspect="1"/>
          </p:cNvPicPr>
          <p:nvPr>
            <p:ph sz="half" idx="1"/>
          </p:nvPr>
        </p:nvPicPr>
        <p:blipFill>
          <a:blip r:embed="rId3"/>
          <a:stretch>
            <a:fillRect/>
          </a:stretch>
        </p:blipFill>
        <p:spPr>
          <a:xfrm>
            <a:off x="8188160" y="3366490"/>
            <a:ext cx="3495839" cy="2858820"/>
          </a:xfrm>
          <a:prstGeom prst="rect">
            <a:avLst/>
          </a:prstGeom>
        </p:spPr>
      </p:pic>
      <p:pic>
        <p:nvPicPr>
          <p:cNvPr id="4" name="Content Placeholder 3"/>
          <p:cNvPicPr>
            <a:picLocks noGrp="1" noChangeAspect="1"/>
          </p:cNvPicPr>
          <p:nvPr>
            <p:ph sz="half" idx="2"/>
          </p:nvPr>
        </p:nvPicPr>
        <p:blipFill>
          <a:blip r:embed="rId4"/>
          <a:stretch>
            <a:fillRect/>
          </a:stretch>
        </p:blipFill>
        <p:spPr>
          <a:xfrm>
            <a:off x="8303907" y="487332"/>
            <a:ext cx="3500166" cy="2662268"/>
          </a:xfrm>
          <a:prstGeom prst="rect">
            <a:avLst/>
          </a:prstGeom>
        </p:spPr>
      </p:pic>
    </p:spTree>
    <p:extLst>
      <p:ext uri="{BB962C8B-B14F-4D97-AF65-F5344CB8AC3E}">
        <p14:creationId xmlns:p14="http://schemas.microsoft.com/office/powerpoint/2010/main" val="3857789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87045" y="194945"/>
            <a:ext cx="5871845" cy="584775"/>
          </a:xfrm>
          <a:prstGeom prst="rect">
            <a:avLst/>
          </a:prstGeom>
          <a:noFill/>
          <a:effectLst/>
        </p:spPr>
        <p:txBody>
          <a:bodyPr wrap="square" rtlCol="0">
            <a:spAutoFit/>
          </a:bodyPr>
          <a:lstStyle/>
          <a:p>
            <a:pPr marL="457200" indent="-457200">
              <a:buFont typeface="Wingdings" panose="05000000000000000000" pitchFamily="2" charset="2"/>
              <a:buChar char="Ø"/>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sym typeface="+mn-ea"/>
              </a:rPr>
              <a:t>EXTRA ACTIVITY</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9" name="Text Box 8"/>
          <p:cNvSpPr txBox="1"/>
          <p:nvPr/>
        </p:nvSpPr>
        <p:spPr>
          <a:xfrm>
            <a:off x="421322" y="913823"/>
            <a:ext cx="11398885" cy="1076325"/>
          </a:xfrm>
          <a:prstGeom prst="rect">
            <a:avLst/>
          </a:prstGeom>
          <a:solidFill>
            <a:srgbClr val="FFC5C5"/>
          </a:solidFill>
          <a:ln w="9525">
            <a:noFill/>
          </a:ln>
        </p:spPr>
        <p:txBody>
          <a:bodyPr wrap="square">
            <a:spAutoFit/>
          </a:bodyPr>
          <a:lstStyle/>
          <a:p>
            <a:pPr marL="635" indent="-635" algn="just"/>
            <a:r>
              <a:rPr lang="en-US" sz="3200">
                <a:latin typeface="Calibri" panose="020F0502020204030204" pitchFamily="34" charset="0"/>
                <a:cs typeface="Calibri" panose="020F0502020204030204" pitchFamily="34" charset="0"/>
              </a:rPr>
              <a:t>Interview two of your classmates and fill in the table below in notes. Then report your findings to the class.</a:t>
            </a:r>
          </a:p>
        </p:txBody>
      </p:sp>
      <p:graphicFrame>
        <p:nvGraphicFramePr>
          <p:cNvPr id="2" name="Table 1"/>
          <p:cNvGraphicFramePr/>
          <p:nvPr>
            <p:extLst>
              <p:ext uri="{D42A27DB-BD31-4B8C-83A1-F6EECF244321}">
                <p14:modId xmlns:p14="http://schemas.microsoft.com/office/powerpoint/2010/main" val="2810925421"/>
              </p:ext>
            </p:extLst>
          </p:nvPr>
        </p:nvGraphicFramePr>
        <p:xfrm>
          <a:off x="421322" y="2124251"/>
          <a:ext cx="11098530" cy="3803015"/>
        </p:xfrm>
        <a:graphic>
          <a:graphicData uri="http://schemas.openxmlformats.org/drawingml/2006/table">
            <a:tbl>
              <a:tblPr firstRow="1" bandRow="1">
                <a:tableStyleId>{5C22544A-7EE6-4342-B048-85BDC9FD1C3A}</a:tableStyleId>
              </a:tblPr>
              <a:tblGrid>
                <a:gridCol w="5818505">
                  <a:extLst>
                    <a:ext uri="{9D8B030D-6E8A-4147-A177-3AD203B41FA5}">
                      <a16:colId xmlns:a16="http://schemas.microsoft.com/office/drawing/2014/main" xmlns="" val="20000"/>
                    </a:ext>
                  </a:extLst>
                </a:gridCol>
                <a:gridCol w="2526030">
                  <a:extLst>
                    <a:ext uri="{9D8B030D-6E8A-4147-A177-3AD203B41FA5}">
                      <a16:colId xmlns:a16="http://schemas.microsoft.com/office/drawing/2014/main" xmlns="" val="20001"/>
                    </a:ext>
                  </a:extLst>
                </a:gridCol>
                <a:gridCol w="2753995">
                  <a:extLst>
                    <a:ext uri="{9D8B030D-6E8A-4147-A177-3AD203B41FA5}">
                      <a16:colId xmlns:a16="http://schemas.microsoft.com/office/drawing/2014/main" xmlns="" val="20002"/>
                    </a:ext>
                  </a:extLst>
                </a:gridCol>
              </a:tblGrid>
              <a:tr h="579120">
                <a:tc>
                  <a:txBody>
                    <a:bodyPr/>
                    <a:lstStyle/>
                    <a:p>
                      <a:pPr>
                        <a:buNone/>
                      </a:pPr>
                      <a:r>
                        <a:rPr lang="en-US" sz="3200">
                          <a:solidFill>
                            <a:schemeClr val="tx1"/>
                          </a:solidFill>
                        </a:rPr>
                        <a:t>Questions</a:t>
                      </a:r>
                    </a:p>
                  </a:txBody>
                  <a:tcPr>
                    <a:solidFill>
                      <a:srgbClr val="FFEBD8"/>
                    </a:solidFill>
                  </a:tcPr>
                </a:tc>
                <a:tc>
                  <a:txBody>
                    <a:bodyPr/>
                    <a:lstStyle/>
                    <a:p>
                      <a:pPr>
                        <a:buNone/>
                      </a:pPr>
                      <a:r>
                        <a:rPr lang="en-US" sz="3200">
                          <a:solidFill>
                            <a:schemeClr val="tx1"/>
                          </a:solidFill>
                        </a:rPr>
                        <a:t>Student 1</a:t>
                      </a:r>
                    </a:p>
                  </a:txBody>
                  <a:tcPr>
                    <a:solidFill>
                      <a:srgbClr val="C7DCA7"/>
                    </a:solidFill>
                  </a:tcPr>
                </a:tc>
                <a:tc>
                  <a:txBody>
                    <a:bodyPr/>
                    <a:lstStyle/>
                    <a:p>
                      <a:pPr>
                        <a:buNone/>
                      </a:pPr>
                      <a:r>
                        <a:rPr lang="en-US" sz="3200">
                          <a:solidFill>
                            <a:schemeClr val="tx1"/>
                          </a:solidFill>
                        </a:rPr>
                        <a:t>Student 2</a:t>
                      </a:r>
                    </a:p>
                  </a:txBody>
                  <a:tcPr>
                    <a:solidFill>
                      <a:srgbClr val="89B9AD"/>
                    </a:solidFill>
                  </a:tcPr>
                </a:tc>
                <a:extLst>
                  <a:ext uri="{0D108BD9-81ED-4DB2-BD59-A6C34878D82A}">
                    <a16:rowId xmlns:a16="http://schemas.microsoft.com/office/drawing/2014/main" xmlns="" val="10000"/>
                  </a:ext>
                </a:extLst>
              </a:tr>
              <a:tr h="571500">
                <a:tc>
                  <a:txBody>
                    <a:bodyPr/>
                    <a:lstStyle/>
                    <a:p>
                      <a:pPr algn="just">
                        <a:buNone/>
                      </a:pPr>
                      <a:r>
                        <a:rPr lang="en-US" sz="3200" b="1"/>
                        <a:t>1.</a:t>
                      </a:r>
                      <a:r>
                        <a:rPr lang="en-US" sz="3200"/>
                        <a:t> What are the three favourite sources for your learning?</a:t>
                      </a:r>
                    </a:p>
                  </a:txBody>
                  <a:tcPr>
                    <a:solidFill>
                      <a:srgbClr val="FFEBD8"/>
                    </a:solidFill>
                  </a:tcPr>
                </a:tc>
                <a:tc>
                  <a:txBody>
                    <a:bodyPr/>
                    <a:lstStyle/>
                    <a:p>
                      <a:pPr>
                        <a:buNone/>
                      </a:pPr>
                      <a:endParaRPr lang="en-US" sz="3200"/>
                    </a:p>
                  </a:txBody>
                  <a:tcPr>
                    <a:solidFill>
                      <a:srgbClr val="C7DCA7"/>
                    </a:solidFill>
                  </a:tcPr>
                </a:tc>
                <a:tc>
                  <a:txBody>
                    <a:bodyPr/>
                    <a:lstStyle/>
                    <a:p>
                      <a:pPr>
                        <a:buNone/>
                      </a:pPr>
                      <a:endParaRPr lang="en-US" sz="3200"/>
                    </a:p>
                  </a:txBody>
                  <a:tcPr>
                    <a:solidFill>
                      <a:srgbClr val="89B9AD"/>
                    </a:solidFill>
                  </a:tcPr>
                </a:tc>
                <a:extLst>
                  <a:ext uri="{0D108BD9-81ED-4DB2-BD59-A6C34878D82A}">
                    <a16:rowId xmlns:a16="http://schemas.microsoft.com/office/drawing/2014/main" xmlns="" val="10001"/>
                  </a:ext>
                </a:extLst>
              </a:tr>
              <a:tr h="1090295">
                <a:tc>
                  <a:txBody>
                    <a:bodyPr/>
                    <a:lstStyle/>
                    <a:p>
                      <a:pPr algn="just">
                        <a:buNone/>
                      </a:pPr>
                      <a:r>
                        <a:rPr lang="en-US" sz="3200" b="1"/>
                        <a:t>2.</a:t>
                      </a:r>
                      <a:r>
                        <a:rPr lang="en-US" sz="3200"/>
                        <a:t> What do you prefer: learning by yourself or learning in groups?</a:t>
                      </a:r>
                    </a:p>
                  </a:txBody>
                  <a:tcPr>
                    <a:solidFill>
                      <a:srgbClr val="FFEBD8"/>
                    </a:solidFill>
                  </a:tcPr>
                </a:tc>
                <a:tc>
                  <a:txBody>
                    <a:bodyPr/>
                    <a:lstStyle/>
                    <a:p>
                      <a:pPr>
                        <a:buNone/>
                      </a:pPr>
                      <a:endParaRPr lang="en-US" sz="3200"/>
                    </a:p>
                  </a:txBody>
                  <a:tcPr>
                    <a:solidFill>
                      <a:srgbClr val="C7DCA7"/>
                    </a:solidFill>
                  </a:tcPr>
                </a:tc>
                <a:tc>
                  <a:txBody>
                    <a:bodyPr/>
                    <a:lstStyle/>
                    <a:p>
                      <a:pPr>
                        <a:buNone/>
                      </a:pPr>
                      <a:endParaRPr lang="en-US" sz="3200"/>
                    </a:p>
                  </a:txBody>
                  <a:tcPr>
                    <a:solidFill>
                      <a:srgbClr val="89B9AD"/>
                    </a:solidFill>
                  </a:tcPr>
                </a:tc>
                <a:extLst>
                  <a:ext uri="{0D108BD9-81ED-4DB2-BD59-A6C34878D82A}">
                    <a16:rowId xmlns:a16="http://schemas.microsoft.com/office/drawing/2014/main" xmlns="" val="10002"/>
                  </a:ext>
                </a:extLst>
              </a:tr>
              <a:tr h="571500">
                <a:tc>
                  <a:txBody>
                    <a:bodyPr/>
                    <a:lstStyle/>
                    <a:p>
                      <a:pPr algn="just">
                        <a:buNone/>
                      </a:pPr>
                      <a:r>
                        <a:rPr lang="en-US" sz="3200" b="1"/>
                        <a:t>3.</a:t>
                      </a:r>
                      <a:r>
                        <a:rPr lang="en-US" sz="3200"/>
                        <a:t> Do you attend extra classes after school?</a:t>
                      </a:r>
                    </a:p>
                  </a:txBody>
                  <a:tcPr>
                    <a:solidFill>
                      <a:srgbClr val="FFEBD8"/>
                    </a:solidFill>
                  </a:tcPr>
                </a:tc>
                <a:tc>
                  <a:txBody>
                    <a:bodyPr/>
                    <a:lstStyle/>
                    <a:p>
                      <a:pPr>
                        <a:buNone/>
                      </a:pPr>
                      <a:endParaRPr lang="en-US" sz="3200"/>
                    </a:p>
                  </a:txBody>
                  <a:tcPr>
                    <a:solidFill>
                      <a:srgbClr val="C7DCA7"/>
                    </a:solidFill>
                  </a:tcPr>
                </a:tc>
                <a:tc>
                  <a:txBody>
                    <a:bodyPr/>
                    <a:lstStyle/>
                    <a:p>
                      <a:pPr>
                        <a:buNone/>
                      </a:pPr>
                      <a:endParaRPr lang="en-US" sz="3200" dirty="0"/>
                    </a:p>
                  </a:txBody>
                  <a:tcPr>
                    <a:solidFill>
                      <a:srgbClr val="89B9AD"/>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498474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3350339" y="207665"/>
            <a:ext cx="5608933"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p:cNvSpPr txBox="1"/>
          <p:nvPr/>
        </p:nvSpPr>
        <p:spPr>
          <a:xfrm>
            <a:off x="431994" y="2154498"/>
            <a:ext cx="11445622" cy="2585323"/>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smtClean="0">
                <a:sym typeface="+mn-ea"/>
              </a:rPr>
              <a:t>Read </a:t>
            </a:r>
            <a:r>
              <a:rPr lang="en-US" sz="3600" dirty="0">
                <a:sym typeface="+mn-ea"/>
              </a:rPr>
              <a:t>for specific information about the differences in the learning styles of past and present</a:t>
            </a:r>
          </a:p>
          <a:p>
            <a:pPr marL="457200" indent="-457200">
              <a:lnSpc>
                <a:spcPct val="150000"/>
              </a:lnSpc>
              <a:buFont typeface="Wingdings" panose="05000000000000000000" pitchFamily="2" charset="2"/>
              <a:buChar char="ü"/>
            </a:pPr>
            <a:r>
              <a:rPr lang="en-US" sz="3600" dirty="0">
                <a:sym typeface="+mn-ea"/>
              </a:rPr>
              <a:t>Talk about changes in one’s learning style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290" y="300298"/>
            <a:ext cx="2759710" cy="185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1994" y="1187292"/>
            <a:ext cx="7915563" cy="837473"/>
          </a:xfrm>
          <a:prstGeom prst="rect">
            <a:avLst/>
          </a:prstGeom>
        </p:spPr>
        <p:txBody>
          <a:bodyPr wrap="square">
            <a:spAutoFit/>
          </a:bodyPr>
          <a:lstStyle/>
          <a:p>
            <a:pPr marL="571500" lvl="0" indent="-571500">
              <a:lnSpc>
                <a:spcPct val="150000"/>
              </a:lnSpc>
              <a:buFont typeface="Wingdings" panose="05000000000000000000" pitchFamily="2" charset="2"/>
              <a:buChar char="Ø"/>
            </a:pPr>
            <a:r>
              <a:rPr lang="en-US" sz="3600" b="1" dirty="0">
                <a:solidFill>
                  <a:prstClr val="black"/>
                </a:solidFill>
              </a:rPr>
              <a:t>What have we learnt in this lesson?</a:t>
            </a:r>
          </a:p>
        </p:txBody>
      </p:sp>
    </p:spTree>
    <p:extLst>
      <p:ext uri="{BB962C8B-B14F-4D97-AF65-F5344CB8AC3E}">
        <p14:creationId xmlns:p14="http://schemas.microsoft.com/office/powerpoint/2010/main" val="522119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ounded Rectangle 15"/>
          <p:cNvSpPr/>
          <p:nvPr/>
        </p:nvSpPr>
        <p:spPr>
          <a:xfrm>
            <a:off x="7449954" y="1081145"/>
            <a:ext cx="4742045" cy="2595705"/>
          </a:xfrm>
          <a:prstGeom prst="roundRect">
            <a:avLst/>
          </a:prstGeom>
          <a:noFill/>
          <a:ln w="3810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593725" y="16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lgerian" panose="04020705040A02060702" pitchFamily="82" charset="0"/>
                <a:cs typeface="Arial" panose="020B0604020202020204" pitchFamily="34" charset="0"/>
              </a:rPr>
              <a:t>WARM-UP</a:t>
            </a:r>
          </a:p>
        </p:txBody>
      </p:sp>
      <p:pic>
        <p:nvPicPr>
          <p:cNvPr id="10" name="Picture 9"/>
          <p:cNvPicPr>
            <a:picLocks noChangeAspect="1"/>
          </p:cNvPicPr>
          <p:nvPr/>
        </p:nvPicPr>
        <p:blipFill>
          <a:blip r:embed="rId2"/>
          <a:stretch>
            <a:fillRect/>
          </a:stretch>
        </p:blipFill>
        <p:spPr>
          <a:xfrm>
            <a:off x="319110" y="1089213"/>
            <a:ext cx="6976839" cy="2445371"/>
          </a:xfrm>
          <a:prstGeom prst="rect">
            <a:avLst/>
          </a:prstGeom>
        </p:spPr>
      </p:pic>
      <p:pic>
        <p:nvPicPr>
          <p:cNvPr id="11" name="Picture 10"/>
          <p:cNvPicPr>
            <a:picLocks noChangeAspect="1"/>
          </p:cNvPicPr>
          <p:nvPr/>
        </p:nvPicPr>
        <p:blipFill>
          <a:blip r:embed="rId3"/>
          <a:stretch>
            <a:fillRect/>
          </a:stretch>
        </p:blipFill>
        <p:spPr>
          <a:xfrm>
            <a:off x="319110" y="3875178"/>
            <a:ext cx="7053842" cy="2572735"/>
          </a:xfrm>
          <a:prstGeom prst="rect">
            <a:avLst/>
          </a:prstGeom>
        </p:spPr>
      </p:pic>
      <p:sp>
        <p:nvSpPr>
          <p:cNvPr id="12" name="Oval 11"/>
          <p:cNvSpPr/>
          <p:nvPr/>
        </p:nvSpPr>
        <p:spPr>
          <a:xfrm>
            <a:off x="3528684" y="952235"/>
            <a:ext cx="460536" cy="45238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rgbClr val="C00000"/>
                </a:solidFill>
              </a:rPr>
              <a:t>1</a:t>
            </a:r>
            <a:endParaRPr lang="en-US" sz="2400" b="1" dirty="0">
              <a:solidFill>
                <a:srgbClr val="C00000"/>
              </a:solidFill>
            </a:endParaRPr>
          </a:p>
        </p:txBody>
      </p:sp>
      <p:sp>
        <p:nvSpPr>
          <p:cNvPr id="13" name="Oval 12"/>
          <p:cNvSpPr/>
          <p:nvPr/>
        </p:nvSpPr>
        <p:spPr>
          <a:xfrm>
            <a:off x="3577261" y="3800681"/>
            <a:ext cx="460536" cy="452387"/>
          </a:xfrm>
          <a:prstGeom prst="ellipse">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rgbClr val="C00000"/>
                </a:solidFill>
              </a:rPr>
              <a:t>2</a:t>
            </a:r>
          </a:p>
        </p:txBody>
      </p:sp>
      <p:sp>
        <p:nvSpPr>
          <p:cNvPr id="14" name="Rectangle 13"/>
          <p:cNvSpPr/>
          <p:nvPr/>
        </p:nvSpPr>
        <p:spPr>
          <a:xfrm>
            <a:off x="3989220" y="197768"/>
            <a:ext cx="7539243" cy="523220"/>
          </a:xfrm>
          <a:prstGeom prst="rect">
            <a:avLst/>
          </a:prstGeom>
          <a:solidFill>
            <a:schemeClr val="accent4">
              <a:lumMod val="20000"/>
              <a:lumOff val="80000"/>
            </a:schemeClr>
          </a:solidFill>
        </p:spPr>
        <p:txBody>
          <a:bodyPr wrap="none">
            <a:spAutoFit/>
          </a:bodyPr>
          <a:lstStyle/>
          <a:p>
            <a:r>
              <a:rPr lang="en-US" sz="2800" b="1" dirty="0">
                <a:latin typeface="Adobe Gothic Std B"/>
              </a:rPr>
              <a:t>S</a:t>
            </a:r>
            <a:r>
              <a:rPr lang="en-US" sz="2800" b="1" dirty="0" smtClean="0">
                <a:latin typeface="Adobe Gothic Std B"/>
              </a:rPr>
              <a:t>ome differences between the two pictures</a:t>
            </a:r>
            <a:endParaRPr lang="en-US" sz="2800" b="1" dirty="0">
              <a:latin typeface="Adobe Gothic Std B"/>
            </a:endParaRPr>
          </a:p>
        </p:txBody>
      </p:sp>
      <p:sp>
        <p:nvSpPr>
          <p:cNvPr id="17" name="Rectangle 16"/>
          <p:cNvSpPr/>
          <p:nvPr/>
        </p:nvSpPr>
        <p:spPr>
          <a:xfrm>
            <a:off x="7623208" y="1089213"/>
            <a:ext cx="4379495" cy="2492990"/>
          </a:xfrm>
          <a:prstGeom prst="rect">
            <a:avLst/>
          </a:prstGeom>
        </p:spPr>
        <p:txBody>
          <a:bodyPr wrap="square">
            <a:spAutoFit/>
          </a:bodyPr>
          <a:lstStyle/>
          <a:p>
            <a:r>
              <a:rPr lang="en-US" sz="2600" dirty="0" smtClean="0"/>
              <a:t>- </a:t>
            </a:r>
            <a:r>
              <a:rPr lang="en-US" sz="2600" i="1" dirty="0" smtClean="0"/>
              <a:t>Walk to school </a:t>
            </a:r>
          </a:p>
          <a:p>
            <a:r>
              <a:rPr lang="en-US" sz="2600" i="1" dirty="0" smtClean="0"/>
              <a:t>- depends on the teacher and textbook.</a:t>
            </a:r>
          </a:p>
          <a:p>
            <a:r>
              <a:rPr lang="en-US" sz="2600" i="1" dirty="0" smtClean="0"/>
              <a:t>- small classroom</a:t>
            </a:r>
          </a:p>
          <a:p>
            <a:r>
              <a:rPr lang="en-US" sz="2600" i="1" dirty="0" smtClean="0"/>
              <a:t>- no modern equipment</a:t>
            </a:r>
          </a:p>
          <a:p>
            <a:r>
              <a:rPr lang="en-US" sz="2600" i="1" dirty="0" smtClean="0"/>
              <a:t>- do not wear uniform,….</a:t>
            </a:r>
            <a:endParaRPr lang="en-US" sz="2600" i="1" dirty="0"/>
          </a:p>
        </p:txBody>
      </p:sp>
      <p:sp>
        <p:nvSpPr>
          <p:cNvPr id="18" name="Rectangle 17"/>
          <p:cNvSpPr/>
          <p:nvPr/>
        </p:nvSpPr>
        <p:spPr>
          <a:xfrm>
            <a:off x="7449953" y="4026208"/>
            <a:ext cx="4456498" cy="2616101"/>
          </a:xfrm>
          <a:prstGeom prst="rect">
            <a:avLst/>
          </a:prstGeom>
        </p:spPr>
        <p:txBody>
          <a:bodyPr wrap="square">
            <a:spAutoFit/>
          </a:bodyPr>
          <a:lstStyle/>
          <a:p>
            <a:r>
              <a:rPr lang="en-US" sz="2600" i="1" dirty="0" smtClean="0"/>
              <a:t>- modern learning facilities </a:t>
            </a:r>
          </a:p>
          <a:p>
            <a:r>
              <a:rPr lang="en-US" sz="2600" i="1" dirty="0" smtClean="0"/>
              <a:t>( Smart TV connects Internet)</a:t>
            </a:r>
          </a:p>
          <a:p>
            <a:r>
              <a:rPr lang="en-US" sz="2600" i="1" dirty="0" smtClean="0"/>
              <a:t>- big and modern classroom,</a:t>
            </a:r>
            <a:r>
              <a:rPr lang="en-US" sz="3600" dirty="0">
                <a:solidFill>
                  <a:srgbClr val="000000"/>
                </a:solidFill>
                <a:latin typeface="Calibri" panose="020F0502020204030204" pitchFamily="34" charset="0"/>
                <a:cs typeface="Calibri" panose="020F0502020204030204" pitchFamily="34" charset="0"/>
              </a:rPr>
              <a:t> </a:t>
            </a:r>
            <a:r>
              <a:rPr lang="en-US" sz="2400" i="1" dirty="0">
                <a:solidFill>
                  <a:srgbClr val="000000"/>
                </a:solidFill>
                <a:latin typeface="Calibri" panose="020F0502020204030204" pitchFamily="34" charset="0"/>
                <a:cs typeface="Calibri" panose="020F0502020204030204" pitchFamily="34" charset="0"/>
              </a:rPr>
              <a:t>laboratories,</a:t>
            </a:r>
            <a:r>
              <a:rPr lang="en-US" sz="2400" i="1" dirty="0" smtClean="0"/>
              <a:t> Computer labs, </a:t>
            </a:r>
          </a:p>
          <a:p>
            <a:r>
              <a:rPr lang="en-US" sz="2600" i="1" dirty="0" smtClean="0"/>
              <a:t>- wear uniform , full school things</a:t>
            </a:r>
          </a:p>
        </p:txBody>
      </p:sp>
      <p:sp>
        <p:nvSpPr>
          <p:cNvPr id="20" name="Rounded Rectangle 19"/>
          <p:cNvSpPr/>
          <p:nvPr/>
        </p:nvSpPr>
        <p:spPr>
          <a:xfrm>
            <a:off x="7449953" y="4026208"/>
            <a:ext cx="4742045" cy="2595705"/>
          </a:xfrm>
          <a:prstGeom prst="roundRect">
            <a:avLst/>
          </a:prstGeom>
          <a:noFill/>
          <a:ln w="38100">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5049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3408219" y="207343"/>
            <a:ext cx="6068290" cy="1015663"/>
          </a:xfrm>
          <a:prstGeom prst="rect">
            <a:avLst/>
          </a:prstGeom>
          <a:noFill/>
          <a:effectLst/>
        </p:spPr>
        <p:txBody>
          <a:bodyPr wrap="square" rtlCol="0">
            <a:spAutoFit/>
          </a:bodyPr>
          <a:lstStyle/>
          <a:p>
            <a:pPr marL="857250" indent="-857250">
              <a:buFont typeface="Wingdings" panose="05000000000000000000" pitchFamily="2" charset="2"/>
              <a:buChar char="q"/>
            </a:pPr>
            <a:r>
              <a:rPr lang="en-US" sz="6000" b="1" dirty="0">
                <a:solidFill>
                  <a:srgbClr val="C00000"/>
                </a:solidFill>
                <a:effectLst>
                  <a:glow rad="88900">
                    <a:schemeClr val="bg1"/>
                  </a:glow>
                </a:effectLst>
                <a:latin typeface="Berlin Sans FB Demi" panose="020E0802020502020306" pitchFamily="34" charset="0"/>
                <a:cs typeface="Arial" panose="020B0604020202020204" pitchFamily="34" charset="0"/>
              </a:rPr>
              <a:t>Homework</a:t>
            </a:r>
          </a:p>
        </p:txBody>
      </p:sp>
      <p:sp>
        <p:nvSpPr>
          <p:cNvPr id="2" name="TextBox 1"/>
          <p:cNvSpPr txBox="1"/>
          <p:nvPr/>
        </p:nvSpPr>
        <p:spPr>
          <a:xfrm>
            <a:off x="717954" y="1223006"/>
            <a:ext cx="11184255" cy="2585323"/>
          </a:xfrm>
          <a:prstGeom prst="rect">
            <a:avLst/>
          </a:prstGeom>
          <a:noFill/>
        </p:spPr>
        <p:txBody>
          <a:bodyPr wrap="square" rtlCol="0">
            <a:spAutoFit/>
          </a:bodyPr>
          <a:lstStyle/>
          <a:p>
            <a:pPr marL="571500" indent="-571500">
              <a:lnSpc>
                <a:spcPct val="150000"/>
              </a:lnSpc>
              <a:buFontTx/>
              <a:buChar char="-"/>
            </a:pPr>
            <a:r>
              <a:rPr lang="en-US" sz="3600" dirty="0" smtClean="0"/>
              <a:t>Do </a:t>
            </a:r>
            <a:r>
              <a:rPr lang="en-US" sz="3600" dirty="0"/>
              <a:t>exercises in the workbook</a:t>
            </a:r>
            <a:r>
              <a:rPr lang="en-US" sz="3600" dirty="0" smtClean="0"/>
              <a:t>.</a:t>
            </a:r>
          </a:p>
          <a:p>
            <a:pPr marL="571500" indent="-571500">
              <a:lnSpc>
                <a:spcPct val="150000"/>
              </a:lnSpc>
              <a:buFontTx/>
              <a:buChar char="-"/>
            </a:pPr>
            <a:r>
              <a:rPr lang="en-US" sz="3600" dirty="0" err="1" smtClean="0"/>
              <a:t>Prepair</a:t>
            </a:r>
            <a:r>
              <a:rPr lang="en-US" sz="3600" dirty="0" smtClean="0"/>
              <a:t> lesson 6- Skills 2</a:t>
            </a:r>
            <a:endParaRPr lang="en-US" sz="3600" dirty="0"/>
          </a:p>
          <a:p>
            <a:pPr>
              <a:lnSpc>
                <a:spcPct val="150000"/>
              </a:lnSpc>
            </a:pP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883" y="2834409"/>
            <a:ext cx="3496310" cy="3496310"/>
          </a:xfrm>
          <a:prstGeom prst="rect">
            <a:avLst/>
          </a:prstGeom>
        </p:spPr>
      </p:pic>
    </p:spTree>
    <p:extLst>
      <p:ext uri="{BB962C8B-B14F-4D97-AF65-F5344CB8AC3E}">
        <p14:creationId xmlns:p14="http://schemas.microsoft.com/office/powerpoint/2010/main" val="396178997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014" y="46912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807" y="2144904"/>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014" y="1858297"/>
            <a:ext cx="3865563" cy="46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463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5531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725" y="16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lgerian" panose="04020705040A02060702" pitchFamily="82" charset="0"/>
                <a:cs typeface="Arial" panose="020B0604020202020204" pitchFamily="34" charset="0"/>
              </a:rPr>
              <a:t>WARM-UP</a:t>
            </a:r>
          </a:p>
        </p:txBody>
      </p:sp>
      <p:pic>
        <p:nvPicPr>
          <p:cNvPr id="5" name="Picture 5" descr="Kết quả hình ảnh cho trường xưa học ngày"/>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9631" y="1113166"/>
            <a:ext cx="3519589" cy="25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Kết quả hình ảnh cho trường xưa học ngày"/>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096369" y="1113166"/>
            <a:ext cx="3714935" cy="25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stretch>
            <a:fillRect/>
          </a:stretch>
        </p:blipFill>
        <p:spPr>
          <a:xfrm>
            <a:off x="362482" y="3873704"/>
            <a:ext cx="3626738" cy="2569017"/>
          </a:xfrm>
          <a:prstGeom prst="rect">
            <a:avLst/>
          </a:prstGeom>
        </p:spPr>
      </p:pic>
      <p:pic>
        <p:nvPicPr>
          <p:cNvPr id="9" name="Picture 8"/>
          <p:cNvPicPr>
            <a:picLocks noChangeAspect="1"/>
          </p:cNvPicPr>
          <p:nvPr/>
        </p:nvPicPr>
        <p:blipFill>
          <a:blip r:embed="rId7"/>
          <a:stretch>
            <a:fillRect/>
          </a:stretch>
        </p:blipFill>
        <p:spPr>
          <a:xfrm>
            <a:off x="4096369" y="3873704"/>
            <a:ext cx="3741921" cy="2488595"/>
          </a:xfrm>
          <a:prstGeom prst="rect">
            <a:avLst/>
          </a:prstGeom>
        </p:spPr>
      </p:pic>
      <p:pic>
        <p:nvPicPr>
          <p:cNvPr id="10" name="Picture 9"/>
          <p:cNvPicPr>
            <a:picLocks noChangeAspect="1"/>
          </p:cNvPicPr>
          <p:nvPr/>
        </p:nvPicPr>
        <p:blipFill>
          <a:blip r:embed="rId8"/>
          <a:stretch>
            <a:fillRect/>
          </a:stretch>
        </p:blipFill>
        <p:spPr>
          <a:xfrm>
            <a:off x="4485599" y="973730"/>
            <a:ext cx="7340220" cy="2572735"/>
          </a:xfrm>
          <a:prstGeom prst="rect">
            <a:avLst/>
          </a:prstGeom>
        </p:spPr>
      </p:pic>
    </p:spTree>
    <p:extLst>
      <p:ext uri="{BB962C8B-B14F-4D97-AF65-F5344CB8AC3E}">
        <p14:creationId xmlns:p14="http://schemas.microsoft.com/office/powerpoint/2010/main" val="545863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96273" y="242670"/>
            <a:ext cx="10888345" cy="953135"/>
          </a:xfrm>
          <a:prstGeom prst="rect">
            <a:avLst/>
          </a:prstGeom>
          <a:noFill/>
          <a:effectLst/>
        </p:spPr>
        <p:txBody>
          <a:bodyPr wrap="square" rtlCol="0">
            <a:spAutoFit/>
          </a:bodyPr>
          <a:lstStyle/>
          <a:p>
            <a:pPr algn="just"/>
            <a:r>
              <a:rPr sz="2800" b="1">
                <a:effectLst/>
                <a:latin typeface="Calibri" panose="020F0502020204030204" pitchFamily="34" charset="0"/>
                <a:ea typeface="Calibri" panose="020F0502020204030204" pitchFamily="34" charset="0"/>
                <a:cs typeface="Calibri" panose="020F0502020204030204" pitchFamily="34" charset="0"/>
                <a:sym typeface="+mn-ea"/>
              </a:rPr>
              <a:t>Work in groups. Discuss and make a list of the changes in your learning over the past five years.</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46541" y="21350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TextBox 16"/>
          <p:cNvSpPr txBox="1"/>
          <p:nvPr/>
        </p:nvSpPr>
        <p:spPr>
          <a:xfrm>
            <a:off x="499326" y="110860"/>
            <a:ext cx="397035" cy="706755"/>
          </a:xfrm>
          <a:prstGeom prst="rect">
            <a:avLst/>
          </a:prstGeom>
          <a:noFill/>
        </p:spPr>
        <p:txBody>
          <a:bodyPr wrap="square" rtlCol="0">
            <a:spAutoFit/>
          </a:bodyPr>
          <a:lstStyle/>
          <a:p>
            <a:pPr algn="ctr"/>
            <a:r>
              <a:rPr lang="en-US" sz="4000" b="1" dirty="0">
                <a:solidFill>
                  <a:srgbClr val="C00000"/>
                </a:solidFill>
                <a:latin typeface="Myriad Pro" pitchFamily="34" charset="0"/>
              </a:rPr>
              <a:t>4</a:t>
            </a:r>
          </a:p>
        </p:txBody>
      </p:sp>
      <p:sp>
        <p:nvSpPr>
          <p:cNvPr id="5" name="Text Box 4"/>
          <p:cNvSpPr txBox="1"/>
          <p:nvPr/>
        </p:nvSpPr>
        <p:spPr>
          <a:xfrm>
            <a:off x="404813" y="2210029"/>
            <a:ext cx="11391265" cy="3387207"/>
          </a:xfrm>
          <a:prstGeom prst="rect">
            <a:avLst/>
          </a:prstGeom>
          <a:solidFill>
            <a:schemeClr val="accent6">
              <a:lumMod val="20000"/>
              <a:lumOff val="80000"/>
            </a:schemeClr>
          </a:solidFill>
        </p:spPr>
        <p:txBody>
          <a:bodyPr wrap="square" rtlCol="0" anchor="t">
            <a:noAutofit/>
          </a:bodyPr>
          <a:lstStyle/>
          <a:p>
            <a:pPr algn="just"/>
            <a:endParaRPr lang="en-US" sz="3600" b="1" u="sng" dirty="0" smtClean="0"/>
          </a:p>
          <a:p>
            <a:pPr algn="just"/>
            <a:r>
              <a:rPr lang="en-US" sz="3600" b="1" u="sng" dirty="0" smtClean="0"/>
              <a:t>Teachers</a:t>
            </a:r>
            <a:r>
              <a:rPr lang="en-US" sz="3600" b="1" u="sng" dirty="0"/>
              <a:t>:</a:t>
            </a:r>
            <a:r>
              <a:rPr lang="en-US" sz="3600" dirty="0"/>
              <a:t> three or four teachers teach all the subjects </a:t>
            </a:r>
            <a:endParaRPr lang="en-US" sz="3600" dirty="0" smtClean="0"/>
          </a:p>
          <a:p>
            <a:pPr algn="just"/>
            <a:r>
              <a:rPr lang="en-US" sz="3600" dirty="0"/>
              <a:t> </a:t>
            </a:r>
            <a:r>
              <a:rPr lang="en-US" sz="3600" dirty="0" smtClean="0"/>
              <a:t>          </a:t>
            </a:r>
            <a:r>
              <a:rPr lang="en-US" sz="3600" b="1" dirty="0" smtClean="0">
                <a:solidFill>
                  <a:srgbClr val="C00000"/>
                </a:solidFill>
              </a:rPr>
              <a:t>=&gt;</a:t>
            </a:r>
            <a:r>
              <a:rPr lang="en-US" sz="3600" dirty="0" smtClean="0"/>
              <a:t> </a:t>
            </a:r>
            <a:r>
              <a:rPr lang="en-US" sz="3600" dirty="0"/>
              <a:t>different teachers for different subjects.</a:t>
            </a:r>
          </a:p>
          <a:p>
            <a:pPr algn="just"/>
            <a:r>
              <a:rPr lang="en-US" sz="3600" b="1" u="sng" dirty="0"/>
              <a:t>Learning Facilities:</a:t>
            </a:r>
            <a:r>
              <a:rPr lang="en-US" sz="3600" dirty="0"/>
              <a:t> </a:t>
            </a:r>
            <a:endParaRPr lang="en-US" sz="3600" dirty="0" smtClean="0"/>
          </a:p>
          <a:p>
            <a:pPr algn="just"/>
            <a:r>
              <a:rPr lang="en-US" sz="3600" dirty="0"/>
              <a:t> </a:t>
            </a:r>
            <a:r>
              <a:rPr lang="en-US" sz="3600" dirty="0" smtClean="0"/>
              <a:t>   almost </a:t>
            </a:r>
            <a:r>
              <a:rPr lang="en-US" sz="3600" dirty="0"/>
              <a:t>text book </a:t>
            </a:r>
            <a:r>
              <a:rPr lang="en-US" sz="3600" b="1" dirty="0" smtClean="0">
                <a:solidFill>
                  <a:srgbClr val="C00000"/>
                </a:solidFill>
              </a:rPr>
              <a:t>=&gt;</a:t>
            </a:r>
            <a:r>
              <a:rPr lang="en-US" sz="3600" dirty="0" smtClean="0"/>
              <a:t> </a:t>
            </a:r>
            <a:r>
              <a:rPr lang="en-US" sz="3600" dirty="0"/>
              <a:t>use textbooks and internet…</a:t>
            </a:r>
          </a:p>
          <a:p>
            <a:pPr algn="just"/>
            <a:r>
              <a:rPr lang="en-US" sz="3600" b="1" u="sng" dirty="0"/>
              <a:t>Learning style: </a:t>
            </a:r>
            <a:endParaRPr lang="en-US" sz="3600" b="1" u="sng" dirty="0" smtClean="0"/>
          </a:p>
          <a:p>
            <a:pPr algn="just"/>
            <a:r>
              <a:rPr lang="en-US" sz="3600" dirty="0" smtClean="0"/>
              <a:t>    dependent </a:t>
            </a:r>
            <a:r>
              <a:rPr lang="en-US" sz="3600" b="1" dirty="0" smtClean="0">
                <a:solidFill>
                  <a:srgbClr val="C00000"/>
                </a:solidFill>
              </a:rPr>
              <a:t>=&gt;</a:t>
            </a:r>
            <a:r>
              <a:rPr lang="en-US" sz="3600" dirty="0" smtClean="0"/>
              <a:t> </a:t>
            </a:r>
            <a:r>
              <a:rPr lang="en-US" sz="3600" dirty="0"/>
              <a:t>independent</a:t>
            </a:r>
          </a:p>
        </p:txBody>
      </p:sp>
      <p:sp>
        <p:nvSpPr>
          <p:cNvPr id="7" name="Rectangle 6"/>
          <p:cNvSpPr/>
          <p:nvPr/>
        </p:nvSpPr>
        <p:spPr>
          <a:xfrm>
            <a:off x="404813" y="1324727"/>
            <a:ext cx="3981924" cy="646331"/>
          </a:xfrm>
          <a:prstGeom prst="rect">
            <a:avLst/>
          </a:prstGeom>
        </p:spPr>
        <p:txBody>
          <a:bodyPr wrap="none">
            <a:spAutoFit/>
          </a:bodyPr>
          <a:lstStyle/>
          <a:p>
            <a:pPr marL="571500" lvl="0" indent="-571500" algn="just">
              <a:buFont typeface="Wingdings" panose="05000000000000000000" pitchFamily="2" charset="2"/>
              <a:buChar char="Ø"/>
            </a:pPr>
            <a:r>
              <a:rPr lang="en-US" sz="3600" b="1" dirty="0">
                <a:solidFill>
                  <a:srgbClr val="C00000"/>
                </a:solidFill>
              </a:rPr>
              <a:t>Sample answers:</a:t>
            </a:r>
          </a:p>
        </p:txBody>
      </p:sp>
    </p:spTree>
    <p:extLst>
      <p:ext uri="{BB962C8B-B14F-4D97-AF65-F5344CB8AC3E}">
        <p14:creationId xmlns:p14="http://schemas.microsoft.com/office/powerpoint/2010/main" val="3689716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593725" y="16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lgerian" panose="04020705040A02060702" pitchFamily="82" charset="0"/>
                <a:cs typeface="Arial" panose="020B0604020202020204" pitchFamily="34" charset="0"/>
              </a:rPr>
              <a:t>WARM-UP</a:t>
            </a:r>
          </a:p>
        </p:txBody>
      </p:sp>
      <p:sp>
        <p:nvSpPr>
          <p:cNvPr id="5" name="TextBox 20"/>
          <p:cNvSpPr txBox="1"/>
          <p:nvPr/>
        </p:nvSpPr>
        <p:spPr>
          <a:xfrm>
            <a:off x="3902944" y="90487"/>
            <a:ext cx="2796540" cy="537845"/>
          </a:xfrm>
          <a:prstGeom prst="rect">
            <a:avLst/>
          </a:prstGeom>
          <a:noFill/>
        </p:spPr>
        <p:txBody>
          <a:bodyPr wrap="square">
            <a:noAutofit/>
          </a:bodyPr>
          <a:lstStyle/>
          <a:p>
            <a:pPr>
              <a:lnSpc>
                <a:spcPct val="100000"/>
              </a:lnSpc>
            </a:pPr>
            <a:r>
              <a:rPr lang="en-US" sz="3600" b="1" dirty="0"/>
              <a:t>Question:</a:t>
            </a:r>
          </a:p>
          <a:p>
            <a:pPr>
              <a:lnSpc>
                <a:spcPct val="200000"/>
              </a:lnSpc>
            </a:pPr>
            <a:endParaRPr lang="en-US" sz="3600" b="1" dirty="0"/>
          </a:p>
        </p:txBody>
      </p:sp>
      <p:sp>
        <p:nvSpPr>
          <p:cNvPr id="100" name="Text Box 99"/>
          <p:cNvSpPr txBox="1"/>
          <p:nvPr/>
        </p:nvSpPr>
        <p:spPr>
          <a:xfrm>
            <a:off x="5176821" y="604996"/>
            <a:ext cx="6293485" cy="1322070"/>
          </a:xfrm>
          <a:prstGeom prst="rect">
            <a:avLst/>
          </a:prstGeom>
          <a:noFill/>
          <a:ln w="9525">
            <a:noFill/>
          </a:ln>
        </p:spPr>
        <p:txBody>
          <a:bodyPr wrap="square">
            <a:spAutoFit/>
          </a:bodyPr>
          <a:lstStyle/>
          <a:p>
            <a:pPr marL="1270" indent="-1270" algn="ctr"/>
            <a:r>
              <a:rPr lang="en-US" sz="4000" b="0">
                <a:solidFill>
                  <a:srgbClr val="000000"/>
                </a:solidFill>
                <a:latin typeface="Calibri" panose="020F0502020204030204" pitchFamily="34" charset="0"/>
                <a:cs typeface="Calibri" panose="020F0502020204030204" pitchFamily="34" charset="0"/>
              </a:rPr>
              <a:t>- Name some learning facilities you know</a:t>
            </a:r>
          </a:p>
        </p:txBody>
      </p:sp>
      <p:sp>
        <p:nvSpPr>
          <p:cNvPr id="6" name="TextBox 20"/>
          <p:cNvSpPr txBox="1"/>
          <p:nvPr/>
        </p:nvSpPr>
        <p:spPr>
          <a:xfrm>
            <a:off x="5420661" y="1540014"/>
            <a:ext cx="7990205" cy="537845"/>
          </a:xfrm>
          <a:prstGeom prst="rect">
            <a:avLst/>
          </a:prstGeom>
          <a:noFill/>
        </p:spPr>
        <p:txBody>
          <a:bodyPr wrap="square">
            <a:noAutofit/>
          </a:bodyPr>
          <a:lstStyle/>
          <a:p>
            <a:pPr marL="571500" indent="-571500">
              <a:lnSpc>
                <a:spcPct val="200000"/>
              </a:lnSpc>
              <a:buFont typeface="Wingdings" panose="05000000000000000000" pitchFamily="2" charset="2"/>
              <a:buChar char="Ø"/>
            </a:pPr>
            <a:r>
              <a:rPr lang="en-US" sz="3600" b="1" dirty="0">
                <a:solidFill>
                  <a:srgbClr val="C00000"/>
                </a:solidFill>
              </a:rPr>
              <a:t>Possible answer:</a:t>
            </a:r>
          </a:p>
        </p:txBody>
      </p:sp>
      <p:sp>
        <p:nvSpPr>
          <p:cNvPr id="7" name="Text Box 6"/>
          <p:cNvSpPr txBox="1"/>
          <p:nvPr/>
        </p:nvSpPr>
        <p:spPr>
          <a:xfrm>
            <a:off x="5176821" y="2391773"/>
            <a:ext cx="6063615" cy="1628775"/>
          </a:xfrm>
          <a:prstGeom prst="rect">
            <a:avLst/>
          </a:prstGeom>
          <a:noFill/>
          <a:ln w="9525">
            <a:noFill/>
          </a:ln>
        </p:spPr>
        <p:txBody>
          <a:bodyPr wrap="square">
            <a:noAutofit/>
          </a:bodyPr>
          <a:lstStyle/>
          <a:p>
            <a:pPr marL="1270" indent="-1270" algn="just"/>
            <a:endParaRPr lang="en-US" sz="3600" dirty="0">
              <a:solidFill>
                <a:srgbClr val="000000"/>
              </a:solidFill>
              <a:latin typeface="Calibri" panose="020F0502020204030204" pitchFamily="34" charset="0"/>
              <a:cs typeface="Calibri" panose="020F0502020204030204" pitchFamily="34" charset="0"/>
            </a:endParaRPr>
          </a:p>
          <a:p>
            <a:pPr marL="1270" indent="-1270" algn="ctr"/>
            <a:r>
              <a:rPr lang="en-US" sz="3600" b="1" dirty="0">
                <a:solidFill>
                  <a:srgbClr val="000000"/>
                </a:solidFill>
                <a:latin typeface="Calibri" panose="020F0502020204030204" pitchFamily="34" charset="0"/>
                <a:cs typeface="Calibri" panose="020F0502020204030204" pitchFamily="34" charset="0"/>
              </a:rPr>
              <a:t>Facilities:</a:t>
            </a:r>
          </a:p>
          <a:p>
            <a:pPr marL="1270" indent="-1270" algn="ctr"/>
            <a:r>
              <a:rPr lang="en-US" sz="3600" dirty="0">
                <a:solidFill>
                  <a:srgbClr val="000000"/>
                </a:solidFill>
                <a:latin typeface="Calibri" panose="020F0502020204030204" pitchFamily="34" charset="0"/>
                <a:cs typeface="Calibri" panose="020F0502020204030204" pitchFamily="34" charset="0"/>
              </a:rPr>
              <a:t>Bookshop, classroom, laboratories, libraries, Computer labs, online learning platforms,…</a:t>
            </a:r>
          </a:p>
        </p:txBody>
      </p:sp>
      <p:grpSp>
        <p:nvGrpSpPr>
          <p:cNvPr id="25" name="Group 24"/>
          <p:cNvGrpSpPr/>
          <p:nvPr/>
        </p:nvGrpSpPr>
        <p:grpSpPr>
          <a:xfrm>
            <a:off x="593725" y="1369695"/>
            <a:ext cx="4276090" cy="5083810"/>
            <a:chOff x="935" y="2157"/>
            <a:chExt cx="6194" cy="7606"/>
          </a:xfrm>
          <a:blipFill rotWithShape="1">
            <a:blip r:embed="rId3"/>
            <a:stretch>
              <a:fillRect/>
            </a:stretch>
          </a:blipFill>
        </p:grpSpPr>
        <p:sp>
          <p:nvSpPr>
            <p:cNvPr id="10" name="Freeform 9"/>
            <p:cNvSpPr/>
            <p:nvPr/>
          </p:nvSpPr>
          <p:spPr>
            <a:xfrm>
              <a:off x="935" y="2204"/>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Freeform 12"/>
            <p:cNvSpPr/>
            <p:nvPr/>
          </p:nvSpPr>
          <p:spPr>
            <a:xfrm>
              <a:off x="935" y="4004"/>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4" name="Freeform 13"/>
            <p:cNvSpPr/>
            <p:nvPr/>
          </p:nvSpPr>
          <p:spPr>
            <a:xfrm>
              <a:off x="2961" y="4004"/>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6" name="Freeform 15"/>
            <p:cNvSpPr/>
            <p:nvPr/>
          </p:nvSpPr>
          <p:spPr>
            <a:xfrm>
              <a:off x="2961" y="2241"/>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7" name="Freeform 16"/>
            <p:cNvSpPr/>
            <p:nvPr/>
          </p:nvSpPr>
          <p:spPr>
            <a:xfrm>
              <a:off x="935" y="5489"/>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8" name="Freeform 17"/>
            <p:cNvSpPr/>
            <p:nvPr/>
          </p:nvSpPr>
          <p:spPr>
            <a:xfrm>
              <a:off x="935" y="7289"/>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9" name="Freeform 18"/>
            <p:cNvSpPr/>
            <p:nvPr/>
          </p:nvSpPr>
          <p:spPr>
            <a:xfrm>
              <a:off x="2961" y="7289"/>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0" name="Freeform 19"/>
            <p:cNvSpPr/>
            <p:nvPr/>
          </p:nvSpPr>
          <p:spPr>
            <a:xfrm>
              <a:off x="2961" y="5526"/>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Freeform 20"/>
            <p:cNvSpPr/>
            <p:nvPr/>
          </p:nvSpPr>
          <p:spPr>
            <a:xfrm>
              <a:off x="4841" y="4004"/>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2" name="Freeform 21"/>
            <p:cNvSpPr/>
            <p:nvPr/>
          </p:nvSpPr>
          <p:spPr>
            <a:xfrm>
              <a:off x="5011" y="2157"/>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Freeform 22"/>
            <p:cNvSpPr/>
            <p:nvPr/>
          </p:nvSpPr>
          <p:spPr>
            <a:xfrm>
              <a:off x="4841" y="5797"/>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Freeform 23"/>
            <p:cNvSpPr/>
            <p:nvPr/>
          </p:nvSpPr>
          <p:spPr>
            <a:xfrm>
              <a:off x="4841" y="7645"/>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351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6753" y="647195"/>
            <a:ext cx="11778493" cy="6102625"/>
          </a:xfrm>
          <a:prstGeom prst="rect">
            <a:avLst/>
          </a:prstGeom>
        </p:spPr>
      </p:pic>
      <p:grpSp>
        <p:nvGrpSpPr>
          <p:cNvPr id="5" name="Group 4"/>
          <p:cNvGrpSpPr>
            <a:grpSpLocks noGrp="1" noUngrp="1" noRot="1" noChangeAspect="1" noMove="1" noResize="1"/>
          </p:cNvGrpSpPr>
          <p:nvPr/>
        </p:nvGrpSpPr>
        <p:grpSpPr>
          <a:xfrm rot="10800000">
            <a:off x="9058275" y="4146310"/>
            <a:ext cx="3142400" cy="2716805"/>
            <a:chOff x="-305" y="-4155"/>
            <a:chExt cx="2514948" cy="2174333"/>
          </a:xfrm>
          <a:solidFill>
            <a:schemeClr val="bg1">
              <a:alpha val="30000"/>
            </a:schemeClr>
          </a:solidFill>
        </p:grpSpPr>
        <p:sp>
          <p:nvSpPr>
            <p:cNvPr id="6" name="Freeform: Shape 17"/>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8"/>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32"/>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9" name="Freeform: Shape 20"/>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a:grpSpLocks noGrp="1" noUngrp="1" noRot="1" noChangeAspect="1" noMove="1" noResize="1"/>
          </p:cNvGrpSpPr>
          <p:nvPr/>
        </p:nvGrpSpPr>
        <p:grpSpPr>
          <a:xfrm flipH="1">
            <a:off x="-18415" y="-1270"/>
            <a:ext cx="4528185" cy="2330450"/>
            <a:chOff x="6867015" y="-1"/>
            <a:chExt cx="5324985" cy="3251912"/>
          </a:xfrm>
          <a:solidFill>
            <a:schemeClr val="bg1">
              <a:alpha val="30000"/>
            </a:schemeClr>
          </a:solidFill>
        </p:grpSpPr>
        <p:sp>
          <p:nvSpPr>
            <p:cNvPr id="11" name="Freeform: Shape 27"/>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28"/>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29"/>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30"/>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457450" y="28815"/>
            <a:ext cx="712470" cy="709295"/>
            <a:chOff x="2180974" y="148629"/>
            <a:chExt cx="712319" cy="709214"/>
          </a:xfrm>
        </p:grpSpPr>
        <p:sp>
          <p:nvSpPr>
            <p:cNvPr id="16" name="Oval 15"/>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hord 16"/>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8" name="TextBox 39"/>
          <p:cNvSpPr txBox="1"/>
          <p:nvPr/>
        </p:nvSpPr>
        <p:spPr>
          <a:xfrm>
            <a:off x="620395" y="-77230"/>
            <a:ext cx="2089150" cy="860425"/>
          </a:xfrm>
          <a:prstGeom prst="rect">
            <a:avLst/>
          </a:prstGeom>
          <a:noFill/>
        </p:spPr>
        <p:txBody>
          <a:bodyPr wrap="square" rtlCol="0">
            <a:spAutoFit/>
          </a:bodyPr>
          <a:lstStyle/>
          <a:p>
            <a:pPr algn="ctr"/>
            <a:r>
              <a:rPr lang="en-US" sz="5000" b="1" dirty="0">
                <a:solidFill>
                  <a:srgbClr val="0070C0"/>
                </a:solidFill>
                <a:latin typeface="Myriad Pro" pitchFamily="34" charset="0"/>
              </a:rPr>
              <a:t>Unit</a:t>
            </a:r>
          </a:p>
        </p:txBody>
      </p:sp>
      <p:sp>
        <p:nvSpPr>
          <p:cNvPr id="19" name="TextBox 16"/>
          <p:cNvSpPr txBox="1"/>
          <p:nvPr/>
        </p:nvSpPr>
        <p:spPr>
          <a:xfrm>
            <a:off x="2439670" y="12305"/>
            <a:ext cx="730250" cy="706755"/>
          </a:xfrm>
          <a:prstGeom prst="rect">
            <a:avLst/>
          </a:prstGeom>
          <a:noFill/>
        </p:spPr>
        <p:txBody>
          <a:bodyPr wrap="square" rtlCol="0">
            <a:spAutoFit/>
          </a:bodyPr>
          <a:lstStyle/>
          <a:p>
            <a:pPr algn="ctr"/>
            <a:r>
              <a:rPr lang="en-US" sz="4000" b="1">
                <a:solidFill>
                  <a:schemeClr val="bg1"/>
                </a:solidFill>
                <a:latin typeface="Myriad Pro" pitchFamily="34" charset="0"/>
              </a:rPr>
              <a:t>6</a:t>
            </a:r>
            <a:endParaRPr lang="en-US" sz="4000" b="1" dirty="0">
              <a:solidFill>
                <a:schemeClr val="bg1"/>
              </a:solidFill>
              <a:latin typeface="Myriad Pro" pitchFamily="34" charset="0"/>
            </a:endParaRPr>
          </a:p>
        </p:txBody>
      </p:sp>
      <p:sp>
        <p:nvSpPr>
          <p:cNvPr id="20" name="TextBox 40"/>
          <p:cNvSpPr txBox="1"/>
          <p:nvPr/>
        </p:nvSpPr>
        <p:spPr>
          <a:xfrm>
            <a:off x="118745" y="1264285"/>
            <a:ext cx="9058275" cy="1630045"/>
          </a:xfrm>
          <a:prstGeom prst="rect">
            <a:avLst/>
          </a:prstGeom>
          <a:noFill/>
        </p:spPr>
        <p:txBody>
          <a:bodyPr wrap="square" rtlCol="0">
            <a:spAutoFit/>
          </a:bodyPr>
          <a:lstStyle/>
          <a:p>
            <a:pPr algn="ctr"/>
            <a:r>
              <a:rPr lang="en-US" sz="50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rPr>
              <a:t>VIETNAMESE LIFESTYLE: THEN AND NOW</a:t>
            </a:r>
          </a:p>
        </p:txBody>
      </p:sp>
      <p:grpSp>
        <p:nvGrpSpPr>
          <p:cNvPr id="21" name="Group 20"/>
          <p:cNvGrpSpPr/>
          <p:nvPr/>
        </p:nvGrpSpPr>
        <p:grpSpPr>
          <a:xfrm>
            <a:off x="988060" y="3239135"/>
            <a:ext cx="6164580" cy="941070"/>
            <a:chOff x="-12680" y="1993"/>
            <a:chExt cx="9708" cy="1482"/>
          </a:xfrm>
        </p:grpSpPr>
        <p:sp>
          <p:nvSpPr>
            <p:cNvPr id="22" name="Rounded Rectangle 13"/>
            <p:cNvSpPr/>
            <p:nvPr/>
          </p:nvSpPr>
          <p:spPr>
            <a:xfrm>
              <a:off x="-11823" y="2259"/>
              <a:ext cx="7588"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394" y="2398"/>
              <a:ext cx="7422" cy="776"/>
            </a:xfrm>
            <a:prstGeom prst="rect">
              <a:avLst/>
            </a:prstGeom>
            <a:noFill/>
          </p:spPr>
          <p:txBody>
            <a:bodyPr wrap="square" rtlCol="0">
              <a:spAutoFit/>
            </a:bodyPr>
            <a:lstStyle/>
            <a:p>
              <a:r>
                <a:rPr lang="en-US" sz="2600" b="1" dirty="0">
                  <a:solidFill>
                    <a:schemeClr val="bg1"/>
                  </a:solidFill>
                  <a:latin typeface="Arial Black" panose="020B0A04020102020204" pitchFamily="34" charset="0"/>
                </a:rPr>
                <a:t>LESSON 5: SKILLS 1</a:t>
              </a:r>
            </a:p>
          </p:txBody>
        </p:sp>
        <p:grpSp>
          <p:nvGrpSpPr>
            <p:cNvPr id="24" name="Group 23"/>
            <p:cNvGrpSpPr/>
            <p:nvPr/>
          </p:nvGrpSpPr>
          <p:grpSpPr>
            <a:xfrm>
              <a:off x="-12680" y="1993"/>
              <a:ext cx="1560" cy="1483"/>
              <a:chOff x="2766630" y="1746890"/>
              <a:chExt cx="990895" cy="941618"/>
            </a:xfrm>
          </p:grpSpPr>
          <p:pic>
            <p:nvPicPr>
              <p:cNvPr id="25" name="Picture 24"/>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26" name="Picture 25"/>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spTree>
    <p:extLst>
      <p:ext uri="{BB962C8B-B14F-4D97-AF65-F5344CB8AC3E}">
        <p14:creationId xmlns:p14="http://schemas.microsoft.com/office/powerpoint/2010/main" val="120618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2/3*#ppt_w"/>
                                          </p:val>
                                        </p:tav>
                                        <p:tav tm="100000">
                                          <p:val>
                                            <p:strVal val="#ppt_w"/>
                                          </p:val>
                                        </p:tav>
                                      </p:tavLst>
                                    </p:anim>
                                    <p:anim calcmode="lin" valueType="num">
                                      <p:cBhvr>
                                        <p:cTn id="8" dur="500" fill="hold"/>
                                        <p:tgtEl>
                                          <p:spTgt spid="15"/>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iterate type="lt">
                                    <p:tmPct val="5000"/>
                                  </p:iterate>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2/3*#ppt_w"/>
                                          </p:val>
                                        </p:tav>
                                        <p:tav tm="100000">
                                          <p:val>
                                            <p:strVal val="#ppt_w"/>
                                          </p:val>
                                        </p:tav>
                                      </p:tavLst>
                                    </p:anim>
                                    <p:anim calcmode="lin" valueType="num">
                                      <p:cBhvr>
                                        <p:cTn id="12" dur="500" fill="hold"/>
                                        <p:tgtEl>
                                          <p:spTgt spid="18"/>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iterate type="lt">
                                    <p:tmPct val="5000"/>
                                  </p:iterate>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2/3*#ppt_w"/>
                                          </p:val>
                                        </p:tav>
                                        <p:tav tm="100000">
                                          <p:val>
                                            <p:strVal val="#ppt_w"/>
                                          </p:val>
                                        </p:tav>
                                      </p:tavLst>
                                    </p:anim>
                                    <p:anim calcmode="lin" valueType="num">
                                      <p:cBhvr>
                                        <p:cTn id="16" dur="500" fill="hold"/>
                                        <p:tgtEl>
                                          <p:spTgt spid="19"/>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0"/>
                                  </p:stCondLst>
                                  <p:iterate type="lt">
                                    <p:tmPct val="5000"/>
                                  </p:iterate>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2/3*#ppt_w"/>
                                          </p:val>
                                        </p:tav>
                                        <p:tav tm="100000">
                                          <p:val>
                                            <p:strVal val="#ppt_w"/>
                                          </p:val>
                                        </p:tav>
                                      </p:tavLst>
                                    </p:anim>
                                    <p:anim calcmode="lin" valueType="num">
                                      <p:cBhvr>
                                        <p:cTn id="20" dur="500" fill="hold"/>
                                        <p:tgtEl>
                                          <p:spTgt spid="20"/>
                                        </p:tgtEl>
                                        <p:attrNameLst>
                                          <p:attrName>ppt_h</p:attrName>
                                        </p:attrNameLst>
                                      </p:cBhvr>
                                      <p:tavLst>
                                        <p:tav tm="0">
                                          <p:val>
                                            <p:strVal val="2/3*#ppt_h"/>
                                          </p:val>
                                        </p:tav>
                                        <p:tav tm="100000">
                                          <p:val>
                                            <p:strVal val="#ppt_h"/>
                                          </p:val>
                                        </p:tav>
                                      </p:tavLst>
                                    </p:anim>
                                  </p:childTnLst>
                                </p:cTn>
                              </p:par>
                            </p:childTnLst>
                          </p:cTn>
                        </p:par>
                        <p:par>
                          <p:cTn id="21" fill="hold">
                            <p:stCondLst>
                              <p:cond delay="1225"/>
                            </p:stCondLst>
                            <p:childTnLst>
                              <p:par>
                                <p:cTn id="22" presetID="2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46075" y="10160"/>
            <a:ext cx="5245100" cy="829945"/>
          </a:xfrm>
          <a:prstGeom prst="rect">
            <a:avLst/>
          </a:prstGeom>
          <a:noFill/>
          <a:effectLst/>
        </p:spPr>
        <p:txBody>
          <a:bodyPr wrap="square" rtlCol="0">
            <a:spAutoFit/>
          </a:bodyPr>
          <a:lstStyle/>
          <a:p>
            <a:pPr algn="ctr"/>
            <a:r>
              <a:rPr lang="en-US" sz="4800" b="1" dirty="0">
                <a:sym typeface="+mn-ea"/>
              </a:rPr>
              <a:t>READING</a:t>
            </a:r>
            <a:endParaRPr lang="en-US" sz="4800" b="1" dirty="0">
              <a:effectLst>
                <a:glow rad="88900">
                  <a:schemeClr val="bg1"/>
                </a:glow>
              </a:effectLst>
              <a:latin typeface="Arial" panose="020B0604020202020204" pitchFamily="34" charset="0"/>
              <a:cs typeface="Arial" panose="020B0604020202020204" pitchFamily="34" charset="0"/>
              <a:sym typeface="+mn-ea"/>
            </a:endParaRPr>
          </a:p>
        </p:txBody>
      </p:sp>
      <p:sp>
        <p:nvSpPr>
          <p:cNvPr id="12" name="TextBox 11"/>
          <p:cNvSpPr txBox="1"/>
          <p:nvPr/>
        </p:nvSpPr>
        <p:spPr>
          <a:xfrm>
            <a:off x="989330" y="1063625"/>
            <a:ext cx="1091628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3200" b="1" dirty="0">
                <a:effectLst>
                  <a:glow rad="88900">
                    <a:schemeClr val="bg1"/>
                  </a:glow>
                </a:effectLst>
                <a:cs typeface="Arial" panose="020B0604020202020204" pitchFamily="34" charset="0"/>
              </a:rPr>
              <a:t>Work in groups. Discuss if each of the following phrases describes past or present learning.</a:t>
            </a:r>
          </a:p>
        </p:txBody>
      </p:sp>
      <p:sp>
        <p:nvSpPr>
          <p:cNvPr id="16" name="Rounded Rectangle 15"/>
          <p:cNvSpPr/>
          <p:nvPr/>
        </p:nvSpPr>
        <p:spPr>
          <a:xfrm>
            <a:off x="527303" y="126195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80088" y="115931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 Box 1"/>
          <p:cNvSpPr txBox="1"/>
          <p:nvPr/>
        </p:nvSpPr>
        <p:spPr>
          <a:xfrm>
            <a:off x="826770" y="2586990"/>
            <a:ext cx="7929880" cy="629920"/>
          </a:xfrm>
          <a:prstGeom prst="rect">
            <a:avLst/>
          </a:prstGeom>
          <a:noFill/>
        </p:spPr>
        <p:txBody>
          <a:bodyPr wrap="square" rtlCol="0" anchor="t">
            <a:spAutoFit/>
          </a:bodyPr>
          <a:lstStyle/>
          <a:p>
            <a:r>
              <a:rPr lang="en-US" sz="3500">
                <a:latin typeface="Calibri" panose="020F0502020204030204" pitchFamily="34" charset="0"/>
                <a:cs typeface="Calibri" panose="020F0502020204030204" pitchFamily="34" charset="0"/>
              </a:rPr>
              <a:t>- Work in groups.</a:t>
            </a:r>
          </a:p>
        </p:txBody>
      </p:sp>
      <p:sp>
        <p:nvSpPr>
          <p:cNvPr id="4" name="Text Box 3"/>
          <p:cNvSpPr txBox="1"/>
          <p:nvPr/>
        </p:nvSpPr>
        <p:spPr>
          <a:xfrm>
            <a:off x="775970" y="3216910"/>
            <a:ext cx="10716895" cy="1168400"/>
          </a:xfrm>
          <a:prstGeom prst="rect">
            <a:avLst/>
          </a:prstGeom>
          <a:noFill/>
        </p:spPr>
        <p:txBody>
          <a:bodyPr wrap="square" rtlCol="0" anchor="t">
            <a:spAutoFit/>
          </a:bodyPr>
          <a:lstStyle/>
          <a:p>
            <a:pPr algn="just"/>
            <a:r>
              <a:rPr lang="en-US" sz="3500" dirty="0">
                <a:latin typeface="Calibri" panose="020F0502020204030204" pitchFamily="34" charset="0"/>
                <a:cs typeface="Calibri" panose="020F0502020204030204" pitchFamily="34" charset="0"/>
              </a:rPr>
              <a:t>- Read the phrases about different learning styles and discuss if each is describing the past or the </a:t>
            </a:r>
            <a:r>
              <a:rPr lang="en-US" sz="3500" dirty="0" smtClean="0">
                <a:latin typeface="Calibri" panose="020F0502020204030204" pitchFamily="34" charset="0"/>
                <a:cs typeface="Calibri" panose="020F0502020204030204" pitchFamily="34" charset="0"/>
              </a:rPr>
              <a:t>present</a:t>
            </a:r>
            <a:endParaRPr lang="en-US" sz="3500" dirty="0">
              <a:latin typeface="Calibri" panose="020F0502020204030204" pitchFamily="34" charset="0"/>
              <a:cs typeface="Calibri" panose="020F0502020204030204" pitchFamily="34" charset="0"/>
            </a:endParaRPr>
          </a:p>
        </p:txBody>
      </p:sp>
      <p:sp>
        <p:nvSpPr>
          <p:cNvPr id="3" name="Rectangle 2"/>
          <p:cNvSpPr/>
          <p:nvPr/>
        </p:nvSpPr>
        <p:spPr>
          <a:xfrm>
            <a:off x="2133600" y="5015230"/>
            <a:ext cx="6096000" cy="923330"/>
          </a:xfrm>
          <a:prstGeom prst="rect">
            <a:avLst/>
          </a:prstGeom>
        </p:spPr>
        <p:txBody>
          <a:bodyPr>
            <a:spAutoFit/>
          </a:bodyPr>
          <a:lstStyle/>
          <a:p>
            <a:r>
              <a:rPr lang="en-US" dirty="0" smtClean="0"/>
              <a:t>Students can also find more sources of information on the Internet, which makes it easier for self-studying and they are less dependent on the teachers </a:t>
            </a:r>
            <a:endParaRPr lang="en-US" dirty="0"/>
          </a:p>
        </p:txBody>
      </p:sp>
    </p:spTree>
    <p:extLst>
      <p:ext uri="{BB962C8B-B14F-4D97-AF65-F5344CB8AC3E}">
        <p14:creationId xmlns:p14="http://schemas.microsoft.com/office/powerpoint/2010/main" val="254238581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423945" y="50437"/>
            <a:ext cx="5245100"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sym typeface="+mn-ea"/>
              </a:rPr>
              <a:t>READING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sym typeface="+mn-ea"/>
            </a:endParaRPr>
          </a:p>
        </p:txBody>
      </p:sp>
      <p:sp>
        <p:nvSpPr>
          <p:cNvPr id="4" name="Text Box 3"/>
          <p:cNvSpPr txBox="1"/>
          <p:nvPr/>
        </p:nvSpPr>
        <p:spPr>
          <a:xfrm>
            <a:off x="1027923" y="1844116"/>
            <a:ext cx="2321560" cy="646331"/>
          </a:xfrm>
          <a:prstGeom prst="rect">
            <a:avLst/>
          </a:prstGeom>
          <a:noFill/>
        </p:spPr>
        <p:txBody>
          <a:bodyPr wrap="square" rtlCol="0" anchor="t">
            <a:spAutoFit/>
          </a:bodyPr>
          <a:lstStyle/>
          <a:p>
            <a:pPr algn="just"/>
            <a:r>
              <a:rPr lang="en-US" sz="3600" b="1" i="1" dirty="0">
                <a:solidFill>
                  <a:srgbClr val="C00000"/>
                </a:solidFill>
                <a:latin typeface="Calibri" panose="020F0502020204030204" pitchFamily="34" charset="0"/>
                <a:cs typeface="Calibri" panose="020F0502020204030204" pitchFamily="34" charset="0"/>
              </a:rPr>
              <a:t>Phrases:</a:t>
            </a:r>
          </a:p>
        </p:txBody>
      </p:sp>
      <p:sp>
        <p:nvSpPr>
          <p:cNvPr id="3" name="Text Box 2"/>
          <p:cNvSpPr txBox="1"/>
          <p:nvPr/>
        </p:nvSpPr>
        <p:spPr>
          <a:xfrm>
            <a:off x="1440180" y="2822575"/>
            <a:ext cx="8876665" cy="2553335"/>
          </a:xfrm>
          <a:prstGeom prst="rect">
            <a:avLst/>
          </a:prstGeom>
          <a:solidFill>
            <a:srgbClr val="7DB9B6"/>
          </a:solidFill>
        </p:spPr>
        <p:txBody>
          <a:bodyPr wrap="square" rtlCol="0">
            <a:spAutoFit/>
          </a:bodyPr>
          <a:lstStyle/>
          <a:p>
            <a:r>
              <a:rPr lang="en-US" sz="4000" dirty="0"/>
              <a:t>– Depending on textbooks</a:t>
            </a:r>
          </a:p>
          <a:p>
            <a:r>
              <a:rPr lang="en-US" sz="4000" dirty="0"/>
              <a:t>– Using the Internet</a:t>
            </a:r>
          </a:p>
          <a:p>
            <a:r>
              <a:rPr lang="en-US" sz="4000" dirty="0"/>
              <a:t>– Learning under an oil lamp</a:t>
            </a:r>
          </a:p>
          <a:p>
            <a:r>
              <a:rPr lang="en-US" sz="4000" dirty="0"/>
              <a:t>– Being independent and active</a:t>
            </a:r>
          </a:p>
        </p:txBody>
      </p:sp>
      <p:sp>
        <p:nvSpPr>
          <p:cNvPr id="5" name="TextBox 11"/>
          <p:cNvSpPr txBox="1"/>
          <p:nvPr/>
        </p:nvSpPr>
        <p:spPr>
          <a:xfrm>
            <a:off x="989330" y="665151"/>
            <a:ext cx="1091628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3200" b="1" dirty="0">
                <a:effectLst>
                  <a:glow rad="88900">
                    <a:schemeClr val="bg1"/>
                  </a:glow>
                </a:effectLst>
                <a:cs typeface="Arial" panose="020B0604020202020204" pitchFamily="34" charset="0"/>
              </a:rPr>
              <a:t>Work in groups. Discuss if each of the following phrases describes past or present learning.</a:t>
            </a:r>
          </a:p>
        </p:txBody>
      </p:sp>
      <p:sp>
        <p:nvSpPr>
          <p:cNvPr id="6" name="Rounded Rectangle 5"/>
          <p:cNvSpPr/>
          <p:nvPr/>
        </p:nvSpPr>
        <p:spPr>
          <a:xfrm>
            <a:off x="527303" y="86348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TextBox 16"/>
          <p:cNvSpPr txBox="1"/>
          <p:nvPr/>
        </p:nvSpPr>
        <p:spPr>
          <a:xfrm>
            <a:off x="580088" y="760842"/>
            <a:ext cx="397035" cy="706755"/>
          </a:xfrm>
          <a:prstGeom prst="rect">
            <a:avLst/>
          </a:prstGeom>
          <a:noFill/>
        </p:spPr>
        <p:txBody>
          <a:bodyPr wrap="square" rtlCol="0">
            <a:spAutoFit/>
          </a:bodyPr>
          <a:lstStyle/>
          <a:p>
            <a:pPr algn="ctr"/>
            <a:r>
              <a:rPr lang="en-US" sz="4000" b="1" dirty="0">
                <a:solidFill>
                  <a:srgbClr val="C00000"/>
                </a:solidFill>
                <a:latin typeface="Myriad Pro" pitchFamily="34" charset="0"/>
              </a:rPr>
              <a:t>1</a:t>
            </a:r>
          </a:p>
        </p:txBody>
      </p:sp>
    </p:spTree>
    <p:extLst>
      <p:ext uri="{BB962C8B-B14F-4D97-AF65-F5344CB8AC3E}">
        <p14:creationId xmlns:p14="http://schemas.microsoft.com/office/powerpoint/2010/main" val="364803239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419522" y="141809"/>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4" name="Text Box 3"/>
          <p:cNvSpPr txBox="1"/>
          <p:nvPr/>
        </p:nvSpPr>
        <p:spPr>
          <a:xfrm>
            <a:off x="419522" y="1363640"/>
            <a:ext cx="4843780" cy="584775"/>
          </a:xfrm>
          <a:prstGeom prst="rect">
            <a:avLst/>
          </a:prstGeom>
          <a:noFill/>
        </p:spPr>
        <p:txBody>
          <a:bodyPr wrap="square" rtlCol="0" anchor="t">
            <a:spAutoFit/>
          </a:bodyPr>
          <a:lstStyle/>
          <a:p>
            <a:pPr marL="457200" indent="-457200" algn="just">
              <a:buFont typeface="Wingdings" panose="05000000000000000000" pitchFamily="2" charset="2"/>
              <a:buChar char="Ø"/>
            </a:pPr>
            <a:r>
              <a:rPr lang="en-US" sz="3200" b="1" i="1" dirty="0">
                <a:solidFill>
                  <a:srgbClr val="C00000"/>
                </a:solidFill>
                <a:latin typeface="Calibri" panose="020F0502020204030204" pitchFamily="34" charset="0"/>
                <a:cs typeface="Calibri" panose="020F0502020204030204" pitchFamily="34" charset="0"/>
              </a:rPr>
              <a:t>Possible answers</a:t>
            </a:r>
          </a:p>
        </p:txBody>
      </p:sp>
      <p:sp>
        <p:nvSpPr>
          <p:cNvPr id="5" name="TextBox 11"/>
          <p:cNvSpPr txBox="1"/>
          <p:nvPr/>
        </p:nvSpPr>
        <p:spPr>
          <a:xfrm>
            <a:off x="867357" y="216568"/>
            <a:ext cx="1091628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3200" b="1" dirty="0">
                <a:effectLst>
                  <a:glow rad="88900">
                    <a:schemeClr val="bg1"/>
                  </a:glow>
                </a:effectLst>
                <a:cs typeface="Arial" panose="020B0604020202020204" pitchFamily="34" charset="0"/>
              </a:rPr>
              <a:t>Work in groups. Discuss if each of the following phrases describes past or present learning.</a:t>
            </a:r>
          </a:p>
        </p:txBody>
      </p:sp>
      <p:sp>
        <p:nvSpPr>
          <p:cNvPr id="6" name="Rounded Rectangle 5"/>
          <p:cNvSpPr/>
          <p:nvPr/>
        </p:nvSpPr>
        <p:spPr>
          <a:xfrm>
            <a:off x="315937" y="376529"/>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16"/>
          <p:cNvSpPr txBox="1"/>
          <p:nvPr/>
        </p:nvSpPr>
        <p:spPr>
          <a:xfrm>
            <a:off x="368722" y="273889"/>
            <a:ext cx="397035" cy="706755"/>
          </a:xfrm>
          <a:prstGeom prst="rect">
            <a:avLst/>
          </a:prstGeom>
          <a:noFill/>
        </p:spPr>
        <p:txBody>
          <a:bodyPr wrap="square" rtlCol="0">
            <a:spAutoFit/>
          </a:bodyPr>
          <a:lstStyle/>
          <a:p>
            <a:pPr algn="ctr"/>
            <a:r>
              <a:rPr lang="en-US" sz="4000" b="1" dirty="0">
                <a:solidFill>
                  <a:srgbClr val="C00000"/>
                </a:solidFill>
                <a:latin typeface="Myriad Pro" pitchFamily="34" charset="0"/>
              </a:rPr>
              <a:t>1</a:t>
            </a:r>
          </a:p>
        </p:txBody>
      </p:sp>
      <p:graphicFrame>
        <p:nvGraphicFramePr>
          <p:cNvPr id="9" name="Table 8"/>
          <p:cNvGraphicFramePr>
            <a:graphicFrameLocks noGrp="1"/>
          </p:cNvGraphicFramePr>
          <p:nvPr>
            <p:extLst>
              <p:ext uri="{D42A27DB-BD31-4B8C-83A1-F6EECF244321}">
                <p14:modId xmlns:p14="http://schemas.microsoft.com/office/powerpoint/2010/main" val="946578161"/>
              </p:ext>
            </p:extLst>
          </p:nvPr>
        </p:nvGraphicFramePr>
        <p:xfrm>
          <a:off x="491390" y="2291689"/>
          <a:ext cx="11292252" cy="2103120"/>
        </p:xfrm>
        <a:graphic>
          <a:graphicData uri="http://schemas.openxmlformats.org/drawingml/2006/table">
            <a:tbl>
              <a:tblPr firstRow="1" bandRow="1">
                <a:tableStyleId>{00A15C55-8517-42AA-B614-E9B94910E393}</a:tableStyleId>
              </a:tblPr>
              <a:tblGrid>
                <a:gridCol w="5646126">
                  <a:extLst>
                    <a:ext uri="{9D8B030D-6E8A-4147-A177-3AD203B41FA5}">
                      <a16:colId xmlns:a16="http://schemas.microsoft.com/office/drawing/2014/main" xmlns="" val="943882001"/>
                    </a:ext>
                  </a:extLst>
                </a:gridCol>
                <a:gridCol w="5646126">
                  <a:extLst>
                    <a:ext uri="{9D8B030D-6E8A-4147-A177-3AD203B41FA5}">
                      <a16:colId xmlns:a16="http://schemas.microsoft.com/office/drawing/2014/main" xmlns="" val="3727370028"/>
                    </a:ext>
                  </a:extLst>
                </a:gridCol>
              </a:tblGrid>
              <a:tr h="523381">
                <a:tc>
                  <a:txBody>
                    <a:bodyPr/>
                    <a:lstStyle/>
                    <a:p>
                      <a:pPr algn="ctr">
                        <a:lnSpc>
                          <a:spcPct val="150000"/>
                        </a:lnSpc>
                      </a:pPr>
                      <a:r>
                        <a:rPr lang="vi-VN" sz="2800" dirty="0" smtClean="0">
                          <a:solidFill>
                            <a:schemeClr val="tx1"/>
                          </a:solidFill>
                        </a:rPr>
                        <a:t>Past learning</a:t>
                      </a:r>
                      <a:endParaRPr lang="en-US" sz="2800" dirty="0" smtClean="0">
                        <a:solidFill>
                          <a:schemeClr val="tx1"/>
                        </a:solidFill>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vi-VN" sz="2800" dirty="0" smtClean="0">
                          <a:solidFill>
                            <a:schemeClr val="tx1"/>
                          </a:solidFill>
                        </a:rPr>
                        <a:t>Present learning</a:t>
                      </a:r>
                    </a:p>
                  </a:txBody>
                  <a:tcPr/>
                </a:tc>
                <a:extLst>
                  <a:ext uri="{0D108BD9-81ED-4DB2-BD59-A6C34878D82A}">
                    <a16:rowId xmlns:a16="http://schemas.microsoft.com/office/drawing/2014/main" xmlns="" val="2148205381"/>
                  </a:ext>
                </a:extLst>
              </a:tr>
              <a:tr h="370840">
                <a:tc>
                  <a:txBody>
                    <a:bodyPr/>
                    <a:lstStyle/>
                    <a:p>
                      <a:pPr marL="0" indent="0">
                        <a:lnSpc>
                          <a:spcPct val="150000"/>
                        </a:lnSpc>
                        <a:buFont typeface="Wingdings" panose="05000000000000000000" pitchFamily="2" charset="2"/>
                        <a:buNone/>
                      </a:pPr>
                      <a:r>
                        <a:rPr lang="en-US" sz="2800" dirty="0" smtClean="0">
                          <a:solidFill>
                            <a:schemeClr val="tx1"/>
                          </a:solidFill>
                        </a:rPr>
                        <a:t>- </a:t>
                      </a:r>
                      <a:r>
                        <a:rPr lang="vi-VN" sz="2800" dirty="0" smtClean="0">
                          <a:solidFill>
                            <a:schemeClr val="tx1"/>
                          </a:solidFill>
                        </a:rPr>
                        <a:t>Depending on textbooks</a:t>
                      </a:r>
                      <a:endParaRPr lang="en-US" sz="2800" dirty="0" smtClean="0">
                        <a:solidFill>
                          <a:schemeClr val="tx1"/>
                        </a:solidFill>
                      </a:endParaRPr>
                    </a:p>
                    <a:p>
                      <a:pPr marL="0" indent="0">
                        <a:lnSpc>
                          <a:spcPct val="150000"/>
                        </a:lnSpc>
                        <a:buFont typeface="Wingdings" panose="05000000000000000000" pitchFamily="2" charset="2"/>
                        <a:buNone/>
                      </a:pPr>
                      <a:r>
                        <a:rPr lang="en-US" sz="2800" dirty="0" smtClean="0">
                          <a:solidFill>
                            <a:schemeClr val="tx1"/>
                          </a:solidFill>
                        </a:rPr>
                        <a:t>- </a:t>
                      </a:r>
                      <a:r>
                        <a:rPr lang="vi-VN" sz="2800" dirty="0" smtClean="0">
                          <a:solidFill>
                            <a:schemeClr val="tx1"/>
                          </a:solidFill>
                        </a:rPr>
                        <a:t>Learning under an oil lamp</a:t>
                      </a:r>
                      <a:endParaRPr lang="en-US" sz="2800" dirty="0" smtClean="0">
                        <a:solidFill>
                          <a:schemeClr val="tx1"/>
                        </a:solidFill>
                      </a:endParaRPr>
                    </a:p>
                  </a:txBody>
                  <a:tcPr/>
                </a:tc>
                <a:tc>
                  <a:txBody>
                    <a:bodyPr/>
                    <a:lstStyle/>
                    <a:p>
                      <a:pPr marL="0" indent="0">
                        <a:lnSpc>
                          <a:spcPct val="150000"/>
                        </a:lnSpc>
                        <a:buFont typeface="Wingdings" panose="05000000000000000000" pitchFamily="2" charset="2"/>
                        <a:buNone/>
                      </a:pPr>
                      <a:r>
                        <a:rPr lang="en-US" sz="2800" dirty="0" smtClean="0">
                          <a:solidFill>
                            <a:schemeClr val="tx1"/>
                          </a:solidFill>
                        </a:rPr>
                        <a:t>-</a:t>
                      </a:r>
                      <a:r>
                        <a:rPr lang="en-US" sz="2800" baseline="0" dirty="0" smtClean="0">
                          <a:solidFill>
                            <a:schemeClr val="tx1"/>
                          </a:solidFill>
                        </a:rPr>
                        <a:t> </a:t>
                      </a:r>
                      <a:r>
                        <a:rPr lang="vi-VN" sz="2800" dirty="0" smtClean="0">
                          <a:solidFill>
                            <a:schemeClr val="tx1"/>
                          </a:solidFill>
                        </a:rPr>
                        <a:t>Using the Internet</a:t>
                      </a:r>
                      <a:endParaRPr lang="en-US" sz="2800" dirty="0" smtClean="0">
                        <a:solidFill>
                          <a:schemeClr val="tx1"/>
                        </a:solidFill>
                      </a:endParaRPr>
                    </a:p>
                    <a:p>
                      <a:pPr marL="0" indent="0">
                        <a:lnSpc>
                          <a:spcPct val="150000"/>
                        </a:lnSpc>
                        <a:buFontTx/>
                        <a:buNone/>
                      </a:pPr>
                      <a:r>
                        <a:rPr lang="en-US" sz="2800" dirty="0" smtClean="0">
                          <a:solidFill>
                            <a:schemeClr val="tx1"/>
                          </a:solidFill>
                        </a:rPr>
                        <a:t>- </a:t>
                      </a:r>
                      <a:r>
                        <a:rPr lang="vi-VN" sz="2800" dirty="0" smtClean="0">
                          <a:solidFill>
                            <a:schemeClr val="tx1"/>
                          </a:solidFill>
                        </a:rPr>
                        <a:t>Being independent and active</a:t>
                      </a:r>
                      <a:endParaRPr lang="en-US" sz="2800" dirty="0"/>
                    </a:p>
                  </a:txBody>
                  <a:tcPr/>
                </a:tc>
                <a:extLst>
                  <a:ext uri="{0D108BD9-81ED-4DB2-BD59-A6C34878D82A}">
                    <a16:rowId xmlns:a16="http://schemas.microsoft.com/office/drawing/2014/main" xmlns="" val="2068779895"/>
                  </a:ext>
                </a:extLst>
              </a:tr>
            </a:tbl>
          </a:graphicData>
        </a:graphic>
      </p:graphicFrame>
    </p:spTree>
    <p:extLst>
      <p:ext uri="{BB962C8B-B14F-4D97-AF65-F5344CB8AC3E}">
        <p14:creationId xmlns:p14="http://schemas.microsoft.com/office/powerpoint/2010/main" val="30573815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TextBox 11"/>
          <p:cNvSpPr txBox="1"/>
          <p:nvPr/>
        </p:nvSpPr>
        <p:spPr>
          <a:xfrm>
            <a:off x="829310" y="0"/>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2700" b="1" dirty="0">
                <a:effectLst>
                  <a:glow rad="88900">
                    <a:schemeClr val="bg1"/>
                  </a:glow>
                </a:effectLst>
                <a:cs typeface="Arial" panose="020B0604020202020204" pitchFamily="34" charset="0"/>
              </a:rPr>
              <a:t>Two people of different generations are talking about their learning styles. Read the passages and choose the correct answer A, B, C, or D. </a:t>
            </a:r>
          </a:p>
        </p:txBody>
      </p:sp>
      <p:grpSp>
        <p:nvGrpSpPr>
          <p:cNvPr id="6" name="Group 5"/>
          <p:cNvGrpSpPr/>
          <p:nvPr/>
        </p:nvGrpSpPr>
        <p:grpSpPr>
          <a:xfrm>
            <a:off x="273050" y="118444"/>
            <a:ext cx="502920" cy="706120"/>
            <a:chOff x="14280" y="2075"/>
            <a:chExt cx="792" cy="1112"/>
          </a:xfrm>
        </p:grpSpPr>
        <p:sp>
          <p:nvSpPr>
            <p:cNvPr id="40" name="Rounded Rectangle 39"/>
            <p:cNvSpPr/>
            <p:nvPr/>
          </p:nvSpPr>
          <p:spPr>
            <a:xfrm>
              <a:off x="14280" y="2252"/>
              <a:ext cx="792" cy="840"/>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1" name="TextBox 16"/>
            <p:cNvSpPr txBox="1"/>
            <p:nvPr/>
          </p:nvSpPr>
          <p:spPr>
            <a:xfrm>
              <a:off x="14364" y="2075"/>
              <a:ext cx="625" cy="1113"/>
            </a:xfrm>
            <a:prstGeom prst="rect">
              <a:avLst/>
            </a:prstGeom>
            <a:noFill/>
          </p:spPr>
          <p:txBody>
            <a:bodyPr wrap="square" rtlCol="0">
              <a:spAutoFit/>
            </a:bodyPr>
            <a:lstStyle/>
            <a:p>
              <a:pPr algn="ctr"/>
              <a:r>
                <a:rPr lang="en-US" sz="4000" b="1" dirty="0">
                  <a:solidFill>
                    <a:srgbClr val="C00000"/>
                  </a:solidFill>
                  <a:latin typeface="Myriad Pro" pitchFamily="34" charset="0"/>
                </a:rPr>
                <a:t>2</a:t>
              </a:r>
            </a:p>
          </p:txBody>
        </p:sp>
      </p:grpSp>
      <p:sp>
        <p:nvSpPr>
          <p:cNvPr id="10" name="Text Box 9"/>
          <p:cNvSpPr txBox="1"/>
          <p:nvPr/>
        </p:nvSpPr>
        <p:spPr>
          <a:xfrm>
            <a:off x="524510" y="-4962525"/>
            <a:ext cx="11924665" cy="4030980"/>
          </a:xfrm>
          <a:prstGeom prst="rect">
            <a:avLst/>
          </a:prstGeom>
          <a:solidFill>
            <a:srgbClr val="B3E5BE"/>
          </a:solidFill>
        </p:spPr>
        <p:txBody>
          <a:bodyPr wrap="square" rtlCol="0" anchor="t">
            <a:spAutoFit/>
          </a:bodyPr>
          <a:lstStyle/>
          <a:p>
            <a:r>
              <a:rPr lang="en-US" sz="3200" i="1"/>
              <a:t>Mr Nam, grandfather, a 70-year-old farmer</a:t>
            </a:r>
          </a:p>
          <a:p>
            <a:pPr algn="just"/>
            <a:r>
              <a:rPr lang="en-US" sz="3200"/>
              <a:t>I was one of the few children in my village who was still at school at the age of 15. Every dgay, I got up early and walked to school. Learning then depended mostly on our teachers and textbooks. We had no library or lab. The nearest bookshop was six kilometres away. I learned simply by taking notes during class, memorisingthem, and doing the homework. Life then was simple. We rarely travelled outside our village, so we didn’t know much about the world around us.</a:t>
            </a:r>
          </a:p>
        </p:txBody>
      </p:sp>
      <p:sp>
        <p:nvSpPr>
          <p:cNvPr id="15" name="Text Box 2"/>
          <p:cNvSpPr txBox="1"/>
          <p:nvPr/>
        </p:nvSpPr>
        <p:spPr>
          <a:xfrm>
            <a:off x="5618827" y="1005885"/>
            <a:ext cx="6471574" cy="5632311"/>
          </a:xfrm>
          <a:prstGeom prst="rect">
            <a:avLst/>
          </a:prstGeom>
          <a:solidFill>
            <a:srgbClr val="B3E5BE"/>
          </a:solidFill>
        </p:spPr>
        <p:txBody>
          <a:bodyPr wrap="square" rtlCol="0" anchor="t">
            <a:spAutoFit/>
          </a:bodyPr>
          <a:lstStyle/>
          <a:p>
            <a:pPr algn="just"/>
            <a:r>
              <a:rPr lang="en-US" sz="2400" b="1" i="1" dirty="0"/>
              <a:t>Mai, granddaughter, a 15-year-old student</a:t>
            </a:r>
          </a:p>
          <a:p>
            <a:pPr algn="just"/>
            <a:r>
              <a:rPr lang="en-US" sz="2400" dirty="0"/>
              <a:t>Learning today is very different from my grandfather’s time. It is easier and more convenient. Besides learning from teachers and textbooks, we use the Internet. It provides us with various online sources such as documents, clips, and </a:t>
            </a:r>
            <a:r>
              <a:rPr lang="en-US" sz="2400" dirty="0" err="1" smtClean="0"/>
              <a:t>programmes</a:t>
            </a:r>
            <a:r>
              <a:rPr lang="en-US" sz="2400" dirty="0" smtClean="0"/>
              <a:t>. </a:t>
            </a:r>
            <a:r>
              <a:rPr lang="en-US" sz="2400" dirty="0"/>
              <a:t>Google helps us find the answers to almost any questions we have. The Internet also allows us to pursue our own interests. Learning has become more independent. Although most children in my village have fewer private learning facilities than the students in the city, we are still luckier than my grandfather’s generation. We have TVs to watch at home and a library and computers at school</a:t>
            </a:r>
            <a:r>
              <a:rPr lang="en-US" sz="2400" i="1" dirty="0"/>
              <a:t>.</a:t>
            </a:r>
          </a:p>
        </p:txBody>
      </p:sp>
      <p:sp>
        <p:nvSpPr>
          <p:cNvPr id="16" name="Text Box 2"/>
          <p:cNvSpPr txBox="1"/>
          <p:nvPr/>
        </p:nvSpPr>
        <p:spPr>
          <a:xfrm>
            <a:off x="199159" y="1005886"/>
            <a:ext cx="5292436" cy="5632311"/>
          </a:xfrm>
          <a:prstGeom prst="rect">
            <a:avLst/>
          </a:prstGeom>
          <a:solidFill>
            <a:schemeClr val="accent4">
              <a:lumMod val="20000"/>
              <a:lumOff val="80000"/>
            </a:schemeClr>
          </a:solidFill>
        </p:spPr>
        <p:txBody>
          <a:bodyPr wrap="square" rtlCol="0" anchor="t">
            <a:spAutoFit/>
          </a:bodyPr>
          <a:lstStyle/>
          <a:p>
            <a:r>
              <a:rPr lang="en-US" sz="2400" b="1" i="1" dirty="0" err="1"/>
              <a:t>Mr</a:t>
            </a:r>
            <a:r>
              <a:rPr lang="en-US" sz="2400" b="1" i="1" dirty="0"/>
              <a:t> Nam, grandfather, a 70-year-old farmer</a:t>
            </a:r>
          </a:p>
          <a:p>
            <a:pPr algn="just"/>
            <a:r>
              <a:rPr lang="en-US" sz="2400" dirty="0"/>
              <a:t>I was one of the few children in my village who was still at school at the age of 15. Every </a:t>
            </a:r>
            <a:r>
              <a:rPr lang="en-US" sz="2400" dirty="0" smtClean="0"/>
              <a:t>day</a:t>
            </a:r>
            <a:r>
              <a:rPr lang="en-US" sz="2400" dirty="0"/>
              <a:t>, I got up early and walked to school. Learning then depended mostly on our teachers and textbooks. We had no library or lab. The nearest bookshop was six </a:t>
            </a:r>
            <a:r>
              <a:rPr lang="en-US" sz="2400" dirty="0" err="1"/>
              <a:t>kilometres</a:t>
            </a:r>
            <a:r>
              <a:rPr lang="en-US" sz="2400" dirty="0"/>
              <a:t> away. I learned simply by taking notes during class, </a:t>
            </a:r>
            <a:r>
              <a:rPr lang="en-US" sz="2400" dirty="0" smtClean="0"/>
              <a:t>memorizing them</a:t>
            </a:r>
            <a:r>
              <a:rPr lang="en-US" sz="2400" dirty="0"/>
              <a:t>, and doing the homework. Life then was simple. We rarely travelled outside our village, so we didn’t know much about the world around us.</a:t>
            </a:r>
          </a:p>
        </p:txBody>
      </p:sp>
      <p:pic>
        <p:nvPicPr>
          <p:cNvPr id="3" name="Unit 6 - Vietnamese Lifestyle Then and N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7091" y="428802"/>
            <a:ext cx="406400" cy="406400"/>
          </a:xfrm>
          <a:prstGeom prst="rect">
            <a:avLst/>
          </a:prstGeom>
        </p:spPr>
      </p:pic>
    </p:spTree>
    <p:extLst>
      <p:ext uri="{BB962C8B-B14F-4D97-AF65-F5344CB8AC3E}">
        <p14:creationId xmlns:p14="http://schemas.microsoft.com/office/powerpoint/2010/main" val="3633591595"/>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p:nvPr/>
        </p:nvSpPr>
        <p:spPr>
          <a:xfrm>
            <a:off x="386541" y="905857"/>
            <a:ext cx="11320780" cy="2061210"/>
          </a:xfrm>
          <a:prstGeom prst="rect">
            <a:avLst/>
          </a:prstGeom>
          <a:solidFill>
            <a:srgbClr val="FFF7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b="1">
                <a:solidFill>
                  <a:schemeClr val="tx1"/>
                </a:solidFill>
              </a:rPr>
              <a:t>A.</a:t>
            </a:r>
            <a:r>
              <a:rPr lang="en-US" sz="3200">
                <a:solidFill>
                  <a:schemeClr val="tx1"/>
                </a:solidFill>
              </a:rPr>
              <a:t> teachers played an important role</a:t>
            </a:r>
          </a:p>
          <a:p>
            <a:r>
              <a:rPr lang="en-US" sz="3200" b="1">
                <a:solidFill>
                  <a:schemeClr val="tx1"/>
                </a:solidFill>
              </a:rPr>
              <a:t>B.</a:t>
            </a:r>
            <a:r>
              <a:rPr lang="en-US" sz="3200">
                <a:solidFill>
                  <a:schemeClr val="tx1"/>
                </a:solidFill>
              </a:rPr>
              <a:t> there were no bookshops</a:t>
            </a:r>
          </a:p>
          <a:p>
            <a:r>
              <a:rPr lang="en-US" sz="3200" b="1">
                <a:solidFill>
                  <a:schemeClr val="tx1"/>
                </a:solidFill>
              </a:rPr>
              <a:t>C. </a:t>
            </a:r>
            <a:r>
              <a:rPr lang="en-US" sz="3200">
                <a:solidFill>
                  <a:schemeClr val="tx1"/>
                </a:solidFill>
              </a:rPr>
              <a:t>students did experiments in labs</a:t>
            </a:r>
          </a:p>
          <a:p>
            <a:r>
              <a:rPr lang="en-US" sz="3200" b="1">
                <a:solidFill>
                  <a:schemeClr val="tx1"/>
                </a:solidFill>
              </a:rPr>
              <a:t>D.</a:t>
            </a:r>
            <a:r>
              <a:rPr lang="en-US" sz="3200">
                <a:solidFill>
                  <a:schemeClr val="tx1"/>
                </a:solidFill>
              </a:rPr>
              <a:t> all children stayed on at school until they were 15</a:t>
            </a:r>
          </a:p>
        </p:txBody>
      </p:sp>
      <p:sp>
        <p:nvSpPr>
          <p:cNvPr id="5" name="Text Box 4"/>
          <p:cNvSpPr txBox="1"/>
          <p:nvPr/>
        </p:nvSpPr>
        <p:spPr>
          <a:xfrm>
            <a:off x="447501" y="322292"/>
            <a:ext cx="11259185" cy="583565"/>
          </a:xfrm>
          <a:prstGeom prst="rect">
            <a:avLst/>
          </a:prstGeom>
          <a:solidFill>
            <a:srgbClr val="9BB8CD"/>
          </a:solidFill>
        </p:spPr>
        <p:txBody>
          <a:bodyPr wrap="square" rtlCol="0" anchor="t">
            <a:spAutoFit/>
          </a:bodyPr>
          <a:lstStyle/>
          <a:p>
            <a:pPr algn="just"/>
            <a:r>
              <a:rPr lang="en-US" sz="3200" b="1"/>
              <a:t>1</a:t>
            </a:r>
            <a:r>
              <a:rPr lang="en-US" sz="3200"/>
              <a:t>. In Mr Nam’s time, ______.</a:t>
            </a:r>
          </a:p>
        </p:txBody>
      </p:sp>
      <p:sp>
        <p:nvSpPr>
          <p:cNvPr id="6" name="Oval 5"/>
          <p:cNvSpPr/>
          <p:nvPr/>
        </p:nvSpPr>
        <p:spPr>
          <a:xfrm>
            <a:off x="386541" y="905857"/>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Text Box 6"/>
          <p:cNvSpPr txBox="1"/>
          <p:nvPr/>
        </p:nvSpPr>
        <p:spPr>
          <a:xfrm>
            <a:off x="386541" y="2967067"/>
            <a:ext cx="11259185" cy="583565"/>
          </a:xfrm>
          <a:prstGeom prst="rect">
            <a:avLst/>
          </a:prstGeom>
          <a:solidFill>
            <a:srgbClr val="9BB8CD"/>
          </a:solidFill>
        </p:spPr>
        <p:txBody>
          <a:bodyPr wrap="square" rtlCol="0" anchor="t">
            <a:spAutoFit/>
          </a:bodyPr>
          <a:lstStyle/>
          <a:p>
            <a:pPr algn="just"/>
            <a:r>
              <a:rPr lang="en-US" sz="3200" b="1"/>
              <a:t>2. </a:t>
            </a:r>
            <a:r>
              <a:rPr lang="en-US" sz="3200"/>
              <a:t>Few people travelled outside their village, so ______.</a:t>
            </a:r>
          </a:p>
        </p:txBody>
      </p:sp>
      <p:sp>
        <p:nvSpPr>
          <p:cNvPr id="11" name="Text Box 10"/>
          <p:cNvSpPr txBox="1"/>
          <p:nvPr/>
        </p:nvSpPr>
        <p:spPr>
          <a:xfrm>
            <a:off x="376381" y="3550632"/>
            <a:ext cx="11259820" cy="2116455"/>
          </a:xfrm>
          <a:prstGeom prst="rect">
            <a:avLst/>
          </a:prstGeom>
          <a:solidFill>
            <a:srgbClr val="F9F3CC"/>
          </a:solidFill>
        </p:spPr>
        <p:style>
          <a:lnRef idx="2">
            <a:schemeClr val="lt1"/>
          </a:lnRef>
          <a:fillRef idx="1">
            <a:schemeClr val="accent1"/>
          </a:fillRef>
          <a:effectRef idx="1">
            <a:schemeClr val="accent1"/>
          </a:effectRef>
          <a:fontRef idx="minor">
            <a:schemeClr val="lt1"/>
          </a:fontRef>
        </p:style>
        <p:txBody>
          <a:bodyPr wrap="square" rtlCol="0" anchor="t">
            <a:noAutofit/>
          </a:bodyPr>
          <a:lstStyle/>
          <a:p>
            <a:r>
              <a:rPr lang="en-US" sz="3200" b="1">
                <a:solidFill>
                  <a:schemeClr val="tx1"/>
                </a:solidFill>
              </a:rPr>
              <a:t>A.</a:t>
            </a:r>
            <a:r>
              <a:rPr lang="en-US" sz="3200">
                <a:solidFill>
                  <a:schemeClr val="tx1"/>
                </a:solidFill>
              </a:rPr>
              <a:t> life in the village was simple</a:t>
            </a:r>
          </a:p>
          <a:p>
            <a:r>
              <a:rPr lang="en-US" sz="3200" b="1">
                <a:solidFill>
                  <a:schemeClr val="tx1"/>
                </a:solidFill>
              </a:rPr>
              <a:t>B.</a:t>
            </a:r>
            <a:r>
              <a:rPr lang="en-US" sz="3200">
                <a:solidFill>
                  <a:schemeClr val="tx1"/>
                </a:solidFill>
              </a:rPr>
              <a:t> his school didn’t have any learning facilities</a:t>
            </a:r>
          </a:p>
          <a:p>
            <a:r>
              <a:rPr lang="en-US" sz="3200" b="1">
                <a:solidFill>
                  <a:schemeClr val="tx1"/>
                </a:solidFill>
              </a:rPr>
              <a:t>C. </a:t>
            </a:r>
            <a:r>
              <a:rPr lang="en-US" sz="3200">
                <a:solidFill>
                  <a:schemeClr val="tx1"/>
                </a:solidFill>
              </a:rPr>
              <a:t>the villagers didn’t know much about the world around</a:t>
            </a:r>
          </a:p>
          <a:p>
            <a:r>
              <a:rPr lang="en-US" sz="3200" b="1">
                <a:solidFill>
                  <a:schemeClr val="tx1"/>
                </a:solidFill>
              </a:rPr>
              <a:t>D.</a:t>
            </a:r>
            <a:r>
              <a:rPr lang="en-US" sz="3200">
                <a:solidFill>
                  <a:schemeClr val="tx1"/>
                </a:solidFill>
              </a:rPr>
              <a:t> none of the villagers knew about city life</a:t>
            </a:r>
            <a:r>
              <a:rPr lang="en-US" sz="3200"/>
              <a:t>                    </a:t>
            </a:r>
          </a:p>
        </p:txBody>
      </p:sp>
      <p:sp>
        <p:nvSpPr>
          <p:cNvPr id="15" name="Oval 14"/>
          <p:cNvSpPr/>
          <p:nvPr/>
        </p:nvSpPr>
        <p:spPr>
          <a:xfrm>
            <a:off x="376381" y="4581872"/>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407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4250"/>
                            </p:stCondLst>
                            <p:childTnLst>
                              <p:par>
                                <p:cTn id="21" presetID="41" presetClass="entr" presetSubtype="0" fill="hold" grpId="0" nodeType="afterEffect">
                                  <p:stCondLst>
                                    <p:cond delay="0"/>
                                  </p:stCondLst>
                                  <p:iterate type="lt">
                                    <p:tmPct val="5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par>
                          <p:cTn id="28" fill="hold">
                            <p:stCondLst>
                              <p:cond delay="6150"/>
                            </p:stCondLst>
                            <p:childTnLst>
                              <p:par>
                                <p:cTn id="29" presetID="41" presetClass="entr" presetSubtype="0" fill="hold" grpId="0" nodeType="afterEffect">
                                  <p:stCondLst>
                                    <p:cond delay="0"/>
                                  </p:stCondLst>
                                  <p:iterate type="lt">
                                    <p:tmPct val="5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bldLvl="0" animBg="1"/>
      <p:bldP spid="6" grpId="1" animBg="1"/>
      <p:bldP spid="7" grpId="0" animBg="1"/>
      <p:bldP spid="7" grpId="1" animBg="1"/>
      <p:bldP spid="11" grpId="0" animBg="1"/>
      <p:bldP spid="11" grpId="1" animBg="1"/>
      <p:bldP spid="15" grpId="0" bldLvl="0" animBg="1"/>
      <p:bldP spid="1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TotalTime>
  <Words>1418</Words>
  <Application>Microsoft Office PowerPoint</Application>
  <PresentationFormat>Custom</PresentationFormat>
  <Paragraphs>176</Paragraphs>
  <Slides>24</Slides>
  <Notes>18</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16</cp:revision>
  <dcterms:created xsi:type="dcterms:W3CDTF">2024-10-04T09:03:44Z</dcterms:created>
  <dcterms:modified xsi:type="dcterms:W3CDTF">2024-12-02T08:24:24Z</dcterms:modified>
</cp:coreProperties>
</file>