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</p:sldMasterIdLst>
  <p:notesMasterIdLst>
    <p:notesMasterId r:id="rId31"/>
  </p:notesMasterIdLst>
  <p:handoutMasterIdLst>
    <p:handoutMasterId r:id="rId32"/>
  </p:handoutMasterIdLst>
  <p:sldIdLst>
    <p:sldId id="609" r:id="rId2"/>
    <p:sldId id="593" r:id="rId3"/>
    <p:sldId id="594" r:id="rId4"/>
    <p:sldId id="610" r:id="rId5"/>
    <p:sldId id="611" r:id="rId6"/>
    <p:sldId id="347" r:id="rId7"/>
    <p:sldId id="362" r:id="rId8"/>
    <p:sldId id="367" r:id="rId9"/>
    <p:sldId id="595" r:id="rId10"/>
    <p:sldId id="596" r:id="rId11"/>
    <p:sldId id="597" r:id="rId12"/>
    <p:sldId id="283" r:id="rId13"/>
    <p:sldId id="612" r:id="rId14"/>
    <p:sldId id="456" r:id="rId15"/>
    <p:sldId id="598" r:id="rId16"/>
    <p:sldId id="599" r:id="rId17"/>
    <p:sldId id="600" r:id="rId18"/>
    <p:sldId id="601" r:id="rId19"/>
    <p:sldId id="602" r:id="rId20"/>
    <p:sldId id="603" r:id="rId21"/>
    <p:sldId id="578" r:id="rId22"/>
    <p:sldId id="604" r:id="rId23"/>
    <p:sldId id="613" r:id="rId24"/>
    <p:sldId id="298" r:id="rId25"/>
    <p:sldId id="531" r:id="rId26"/>
    <p:sldId id="606" r:id="rId27"/>
    <p:sldId id="314" r:id="rId28"/>
    <p:sldId id="330" r:id="rId29"/>
    <p:sldId id="61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10" userDrawn="1">
          <p15:clr>
            <a:srgbClr val="A4A3A4"/>
          </p15:clr>
        </p15:guide>
        <p15:guide id="2" pos="388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C4CE"/>
    <a:srgbClr val="FFF3DA"/>
    <a:srgbClr val="BEADFA"/>
    <a:srgbClr val="D0BFFF"/>
    <a:srgbClr val="DFCCFB"/>
    <a:srgbClr val="FFFFFF"/>
    <a:srgbClr val="EEE0C9"/>
    <a:srgbClr val="96B6C5"/>
    <a:srgbClr val="D7E5CA"/>
    <a:srgbClr val="F9F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-869" y="-91"/>
      </p:cViewPr>
      <p:guideLst>
        <p:guide orient="horz" pos="2310"/>
        <p:guide pos="388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785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649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269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wish → wish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know → knowledge 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decide → decision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damage → damage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wish → wish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know → knowledge 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decide → decision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damage → damage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596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991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07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61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7629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93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02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66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B526A92-8AAF-4BF0-85FE-B336BF0F8D2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98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29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745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7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png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GIF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98323"/>
            <a:ext cx="12191999" cy="695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56850" y="2384227"/>
            <a:ext cx="8415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5"/>
                </a:solidFill>
                <a:latin typeface="Berlin Sans FB" panose="020E0602020502020306" pitchFamily="34" charset="0"/>
              </a:rPr>
              <a:t>Hello everyone !!!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64079" y="1251464"/>
            <a:ext cx="4906296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/>
                </a:solidFill>
                <a:latin typeface="Cooper Black" panose="0208090404030B020404" pitchFamily="18" charset="0"/>
              </a:rPr>
              <a:t>ENGLISH </a:t>
            </a:r>
            <a:r>
              <a:rPr lang="en-US" sz="6000" b="1" dirty="0" smtClean="0">
                <a:solidFill>
                  <a:schemeClr val="accent6"/>
                </a:solidFill>
                <a:latin typeface="Cooper Black" panose="0208090404030B020404" pitchFamily="18" charset="0"/>
              </a:rPr>
              <a:t>9</a:t>
            </a:r>
            <a:endParaRPr lang="en-US" sz="6000" b="1" dirty="0">
              <a:solidFill>
                <a:schemeClr val="accent6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31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354677" y="851917"/>
            <a:ext cx="6459855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 smtClean="0">
                <a:solidFill>
                  <a:srgbClr val="AD4F0F"/>
                </a:solidFill>
              </a:rPr>
              <a:t>- extended </a:t>
            </a:r>
            <a:r>
              <a:rPr lang="en-US" sz="5400" b="1" dirty="0">
                <a:solidFill>
                  <a:srgbClr val="AD4F0F"/>
                </a:solidFill>
              </a:rPr>
              <a:t>(</a:t>
            </a:r>
            <a:r>
              <a:rPr lang="en-US" sz="5400" b="1" dirty="0" err="1">
                <a:solidFill>
                  <a:srgbClr val="AD4F0F"/>
                </a:solidFill>
              </a:rPr>
              <a:t>adj</a:t>
            </a:r>
            <a:r>
              <a:rPr lang="en-US" sz="5400" b="1" dirty="0">
                <a:solidFill>
                  <a:srgbClr val="AD4F0F"/>
                </a:solidFill>
              </a:rPr>
              <a:t>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0240" y="3605401"/>
            <a:ext cx="4774565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nhiều</a:t>
            </a:r>
            <a:r>
              <a:rPr lang="en-US" sz="4800" dirty="0"/>
              <a:t> </a:t>
            </a:r>
            <a:r>
              <a:rPr lang="en-US" sz="4800" dirty="0" err="1"/>
              <a:t>thế</a:t>
            </a:r>
            <a:r>
              <a:rPr lang="en-US" sz="4800" dirty="0"/>
              <a:t> </a:t>
            </a:r>
            <a:r>
              <a:rPr lang="en-US" sz="4800" dirty="0" err="1"/>
              <a:t>hệ</a:t>
            </a:r>
            <a:r>
              <a:rPr lang="en-US" sz="4800" dirty="0"/>
              <a:t> (</a:t>
            </a:r>
            <a:r>
              <a:rPr lang="en-US" sz="4800" dirty="0" err="1"/>
              <a:t>trong</a:t>
            </a:r>
            <a:r>
              <a:rPr lang="en-US" sz="4800" dirty="0"/>
              <a:t> 1 </a:t>
            </a:r>
            <a:r>
              <a:rPr lang="en-US" sz="4800" dirty="0" err="1"/>
              <a:t>gia</a:t>
            </a:r>
            <a:r>
              <a:rPr lang="en-US" sz="4800" dirty="0"/>
              <a:t> </a:t>
            </a:r>
            <a:r>
              <a:rPr lang="en-US" sz="4800" dirty="0" err="1"/>
              <a:t>đình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82035" y="2025080"/>
            <a:ext cx="3202159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600" b="1" dirty="0" err="1">
                <a:solidFill>
                  <a:schemeClr val="accent5">
                    <a:lumMod val="50000"/>
                  </a:schemeClr>
                </a:solidFill>
              </a:rPr>
              <a:t>ɪkˈstendɪd</a:t>
            </a:r>
            <a:r>
              <a:rPr lang="en-US" sz="4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599416" y="292387"/>
            <a:ext cx="5844483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8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 family that includes many generations.</a:t>
            </a:r>
          </a:p>
        </p:txBody>
      </p:sp>
      <p:pic>
        <p:nvPicPr>
          <p:cNvPr id="4" name="extende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6990" y="1576261"/>
            <a:ext cx="1394460" cy="1394460"/>
          </a:xfrm>
          <a:prstGeom prst="rect">
            <a:avLst/>
          </a:prstGeom>
        </p:spPr>
      </p:pic>
      <p:pic>
        <p:nvPicPr>
          <p:cNvPr id="8" name="Content Placeholder 7" descr="6867"/>
          <p:cNvPicPr>
            <a:picLocks noGrp="1" noChangeAspect="1"/>
          </p:cNvPicPr>
          <p:nvPr>
            <p:ph idx="1"/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21369" y="2083912"/>
            <a:ext cx="5229542" cy="373033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3609" y="0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200" b="1" u="sng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03609" y="728582"/>
            <a:ext cx="6459855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family-oriented (</a:t>
            </a:r>
            <a:r>
              <a:rPr lang="en-US" sz="5400" b="1" dirty="0" err="1">
                <a:solidFill>
                  <a:srgbClr val="AD4F0F"/>
                </a:solidFill>
              </a:rPr>
              <a:t>adj</a:t>
            </a:r>
            <a:r>
              <a:rPr lang="en-US" sz="5400" b="1" dirty="0">
                <a:solidFill>
                  <a:srgbClr val="AD4F0F"/>
                </a:solidFill>
              </a:rPr>
              <a:t>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5729" y="3137811"/>
            <a:ext cx="4774565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hướng</a:t>
            </a:r>
            <a:r>
              <a:rPr lang="en-US" sz="4800" dirty="0"/>
              <a:t> </a:t>
            </a:r>
            <a:r>
              <a:rPr lang="en-US" sz="4800" dirty="0" err="1"/>
              <a:t>về</a:t>
            </a:r>
            <a:r>
              <a:rPr lang="en-US" sz="4800" dirty="0"/>
              <a:t>, </a:t>
            </a:r>
            <a:r>
              <a:rPr lang="en-US" sz="4800" dirty="0" err="1"/>
              <a:t>coi</a:t>
            </a:r>
            <a:r>
              <a:rPr lang="en-US" sz="4800" dirty="0"/>
              <a:t> </a:t>
            </a:r>
            <a:r>
              <a:rPr lang="en-US" sz="4800" dirty="0" err="1"/>
              <a:t>trọng</a:t>
            </a:r>
            <a:r>
              <a:rPr lang="en-US" sz="4800" dirty="0"/>
              <a:t> </a:t>
            </a:r>
            <a:r>
              <a:rPr lang="en-US" sz="4800" dirty="0" err="1"/>
              <a:t>gia</a:t>
            </a:r>
            <a:r>
              <a:rPr lang="en-US" sz="4800" dirty="0"/>
              <a:t> </a:t>
            </a:r>
            <a:r>
              <a:rPr lang="en-US" sz="4800" dirty="0" err="1"/>
              <a:t>đình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482727" y="1806218"/>
            <a:ext cx="438850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200" b="1" dirty="0" err="1">
                <a:solidFill>
                  <a:schemeClr val="accent5">
                    <a:lumMod val="50000"/>
                  </a:schemeClr>
                </a:solidFill>
              </a:rPr>
              <a:t>fæməli</a:t>
            </a:r>
            <a:r>
              <a:rPr lang="en-US" sz="42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200" b="1" dirty="0" err="1">
                <a:solidFill>
                  <a:schemeClr val="accent5">
                    <a:lumMod val="50000"/>
                  </a:schemeClr>
                </a:solidFill>
              </a:rPr>
              <a:t>ɔrientɪd</a:t>
            </a:r>
            <a:r>
              <a:rPr lang="en-US" sz="4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8" name="Content Placeholder 7" descr="6867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5367" y="108154"/>
            <a:ext cx="4659087" cy="2864927"/>
          </a:xfrm>
          <a:prstGeom prst="rect">
            <a:avLst/>
          </a:prstGeom>
        </p:spPr>
      </p:pic>
      <p:pic>
        <p:nvPicPr>
          <p:cNvPr id="16" name="Content Placeholder 15" descr="a5b158de863d341cd515f7aca98bed81"/>
          <p:cNvPicPr>
            <a:picLocks noGrp="1" noChangeAspect="1"/>
          </p:cNvPicPr>
          <p:nvPr>
            <p:ph sz="half" idx="4294967295"/>
          </p:nvPr>
        </p:nvPicPr>
        <p:blipFill>
          <a:blip r:embed="rId6"/>
          <a:stretch>
            <a:fillRect/>
          </a:stretch>
        </p:blipFill>
        <p:spPr>
          <a:xfrm>
            <a:off x="7552904" y="3234813"/>
            <a:ext cx="4255638" cy="2859293"/>
          </a:xfrm>
          <a:prstGeom prst="rect">
            <a:avLst/>
          </a:prstGeom>
        </p:spPr>
      </p:pic>
      <p:pic>
        <p:nvPicPr>
          <p:cNvPr id="17" name="family oriente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1103" y="1746824"/>
            <a:ext cx="1355090" cy="13550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3609" y="0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200" b="1" u="sng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709295" y="668655"/>
          <a:ext cx="11403330" cy="597141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0093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830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1091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2707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take note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/teɪk nəʊt/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ghi chép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memorise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/ˈmeməraɪz/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ghi nhớ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0645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pursue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/pəˈsjuː/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theo đuổi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279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democratic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/ˌdeməˈkrætɪk/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thuộc dân chủ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extended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/ɪkˈstendɪd/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 thế hệ (trong 1 gia đình)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family-oriented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/ˈfæməli ˈɔrientɪd/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hướng về, coi trọng gia đình.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2" name="take not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358" y="1462405"/>
            <a:ext cx="783590" cy="783590"/>
          </a:xfrm>
          <a:prstGeom prst="rect">
            <a:avLst/>
          </a:prstGeom>
        </p:spPr>
      </p:pic>
      <p:pic>
        <p:nvPicPr>
          <p:cNvPr id="7" name="memorise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358" y="2167890"/>
            <a:ext cx="783590" cy="783590"/>
          </a:xfrm>
          <a:prstGeom prst="rect">
            <a:avLst/>
          </a:prstGeom>
        </p:spPr>
      </p:pic>
      <p:pic>
        <p:nvPicPr>
          <p:cNvPr id="14" name="pursue">
            <a:hlinkClick r:id="" action="ppaction://media"/>
          </p:cNvPr>
          <p:cNvPicPr>
            <a:picLocks noGrp="1" noChangeAspect="1"/>
          </p:cNvPicPr>
          <p:nvPr>
            <p:ph idx="1"/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54000" y="3128963"/>
            <a:ext cx="406400" cy="406400"/>
          </a:xfrm>
          <a:prstGeom prst="rect">
            <a:avLst/>
          </a:prstGeom>
        </p:spPr>
      </p:pic>
      <p:pic>
        <p:nvPicPr>
          <p:cNvPr id="16" name="DEMOCRATIC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358" y="3712210"/>
            <a:ext cx="783590" cy="783590"/>
          </a:xfrm>
          <a:prstGeom prst="rect">
            <a:avLst/>
          </a:prstGeom>
        </p:spPr>
      </p:pic>
      <p:pic>
        <p:nvPicPr>
          <p:cNvPr id="21" name="extended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358" y="4627245"/>
            <a:ext cx="783590" cy="783590"/>
          </a:xfrm>
          <a:prstGeom prst="rect">
            <a:avLst/>
          </a:prstGeom>
        </p:spPr>
      </p:pic>
      <p:pic>
        <p:nvPicPr>
          <p:cNvPr id="23" name="family oriented">
            <a:hlinkClick r:id="" action="ppaction://media"/>
          </p:cNvPr>
          <p:cNvPicPr/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358" y="5751830"/>
            <a:ext cx="783590" cy="783590"/>
          </a:xfrm>
          <a:prstGeom prst="rect">
            <a:avLst/>
          </a:prstGeom>
        </p:spPr>
      </p:pic>
      <p:graphicFrame>
        <p:nvGraphicFramePr>
          <p:cNvPr id="25" name="Table 24"/>
          <p:cNvGraphicFramePr/>
          <p:nvPr/>
        </p:nvGraphicFramePr>
        <p:xfrm>
          <a:off x="345440" y="7884160"/>
          <a:ext cx="11667490" cy="5102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31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648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595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502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A</a:t>
                      </a:r>
                    </a:p>
                  </a:txBody>
                  <a:tcPr>
                    <a:solidFill>
                      <a:srgbClr val="A7D3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B</a:t>
                      </a:r>
                    </a:p>
                  </a:txBody>
                  <a:tcPr>
                    <a:solidFill>
                      <a:srgbClr val="A7D3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/>
                    </a:p>
                  </a:txBody>
                  <a:tcPr>
                    <a:solidFill>
                      <a:srgbClr val="A7D3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0998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  <a:r>
                        <a:rPr lang="en-US" sz="3200"/>
                        <a:t> take notes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a. </a:t>
                      </a:r>
                      <a:r>
                        <a:rPr lang="en-US" sz="3200"/>
                        <a:t>learn something carefully so that you can remember it exactly.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  <a:r>
                        <a:rPr lang="en-US" sz="3200"/>
                        <a:t> depend on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b.</a:t>
                      </a:r>
                      <a:r>
                        <a:rPr lang="en-US" sz="3200"/>
                        <a:t> take the position of something / somebody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  <a:r>
                        <a:rPr lang="en-US" sz="3200"/>
                        <a:t> memorise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c.</a:t>
                      </a:r>
                      <a:r>
                        <a:rPr lang="en-US" sz="3200"/>
                        <a:t> write down some key information when listening to a talk, a lecture.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  <a:r>
                        <a:rPr lang="en-US" sz="3200"/>
                        <a:t> pursue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d.</a:t>
                      </a:r>
                      <a:r>
                        <a:rPr lang="en-US" sz="3200"/>
                        <a:t>rely on something /somebody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  <a:r>
                        <a:rPr lang="en-US" sz="3200"/>
                        <a:t> replace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e</a:t>
                      </a:r>
                      <a:r>
                        <a:rPr lang="en-US" sz="3200"/>
                        <a:t>. try to achieve something over a period of time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486429" y="-29496"/>
            <a:ext cx="443926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28625" indent="-428625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 VOCABULARY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0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7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9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98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169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3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3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963988"/>
              </p:ext>
            </p:extLst>
          </p:nvPr>
        </p:nvGraphicFramePr>
        <p:xfrm>
          <a:off x="1175251" y="610084"/>
          <a:ext cx="10007867" cy="511157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5195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883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5501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9411">
                <a:tc>
                  <a:txBody>
                    <a:bodyPr/>
                    <a:lstStyle/>
                    <a:p>
                      <a:pPr marL="144145" marR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endParaRPr lang="en-US" sz="3200" b="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ghi</a:t>
                      </a:r>
                      <a:r>
                        <a:rPr lang="en-US" sz="32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nhớ</a:t>
                      </a:r>
                      <a:endParaRPr lang="en-US" sz="3200" b="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941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endParaRPr lang="en-US" sz="3200" b="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ghi</a:t>
                      </a:r>
                      <a:r>
                        <a:rPr lang="en-US" sz="32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chép</a:t>
                      </a:r>
                      <a:endParaRPr lang="en-US" sz="3200" b="0" dirty="0" smtClean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26524">
                <a:tc>
                  <a:txBody>
                    <a:bodyPr/>
                    <a:lstStyle/>
                    <a:p>
                      <a:pPr marL="144145" marR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endParaRPr lang="en-US" sz="3200" b="0" dirty="0" smtClean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016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5567">
                <a:tc>
                  <a:txBody>
                    <a:bodyPr/>
                    <a:lstStyle/>
                    <a:p>
                      <a:pPr marL="144145" marR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endParaRPr lang="en-US" sz="3200" b="0" dirty="0" smtClean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3200" b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đuổi</a:t>
                      </a:r>
                      <a:endParaRPr lang="en-US" sz="3200" b="0" dirty="0" smtClean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06861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25" name="Table 24"/>
          <p:cNvGraphicFramePr/>
          <p:nvPr/>
        </p:nvGraphicFramePr>
        <p:xfrm>
          <a:off x="345440" y="7884160"/>
          <a:ext cx="11667490" cy="5102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31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648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595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502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A</a:t>
                      </a:r>
                    </a:p>
                  </a:txBody>
                  <a:tcPr>
                    <a:solidFill>
                      <a:srgbClr val="A7D3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B</a:t>
                      </a:r>
                    </a:p>
                  </a:txBody>
                  <a:tcPr>
                    <a:solidFill>
                      <a:srgbClr val="A7D3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/>
                    </a:p>
                  </a:txBody>
                  <a:tcPr>
                    <a:solidFill>
                      <a:srgbClr val="A7D3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0998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  <a:r>
                        <a:rPr lang="en-US" sz="3200"/>
                        <a:t> take notes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a. </a:t>
                      </a:r>
                      <a:r>
                        <a:rPr lang="en-US" sz="3200"/>
                        <a:t>learn something carefully so that you can remember it exactly.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  <a:r>
                        <a:rPr lang="en-US" sz="3200"/>
                        <a:t> depend on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b.</a:t>
                      </a:r>
                      <a:r>
                        <a:rPr lang="en-US" sz="3200"/>
                        <a:t> take the position of something / somebody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  <a:r>
                        <a:rPr lang="en-US" sz="3200"/>
                        <a:t> memorise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c.</a:t>
                      </a:r>
                      <a:r>
                        <a:rPr lang="en-US" sz="3200"/>
                        <a:t> write down some key information when listening to a talk, a lecture.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  <a:r>
                        <a:rPr lang="en-US" sz="3200"/>
                        <a:t> pursue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d.</a:t>
                      </a:r>
                      <a:r>
                        <a:rPr lang="en-US" sz="3200"/>
                        <a:t>rely on something /somebody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  <a:r>
                        <a:rPr lang="en-US" sz="3200"/>
                        <a:t> replace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e</a:t>
                      </a:r>
                      <a:r>
                        <a:rPr lang="en-US" sz="3200"/>
                        <a:t>. try to achieve something over a period of time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486429" y="-29496"/>
            <a:ext cx="443926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28625" indent="-428625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 VOCABULARY</a:t>
            </a:r>
          </a:p>
        </p:txBody>
      </p:sp>
      <p:sp>
        <p:nvSpPr>
          <p:cNvPr id="3" name="Rectangle 2"/>
          <p:cNvSpPr/>
          <p:nvPr/>
        </p:nvSpPr>
        <p:spPr>
          <a:xfrm>
            <a:off x="1645522" y="1256415"/>
            <a:ext cx="2392001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  <a:defRPr/>
            </a:pP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memorise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(v)</a:t>
            </a:r>
          </a:p>
        </p:txBody>
      </p:sp>
      <p:sp>
        <p:nvSpPr>
          <p:cNvPr id="5" name="Rectangle 4"/>
          <p:cNvSpPr/>
          <p:nvPr/>
        </p:nvSpPr>
        <p:spPr>
          <a:xfrm>
            <a:off x="1645522" y="1916187"/>
            <a:ext cx="1753813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take note</a:t>
            </a:r>
          </a:p>
        </p:txBody>
      </p:sp>
      <p:sp>
        <p:nvSpPr>
          <p:cNvPr id="6" name="Rectangle 5"/>
          <p:cNvSpPr/>
          <p:nvPr/>
        </p:nvSpPr>
        <p:spPr>
          <a:xfrm>
            <a:off x="1625858" y="2623913"/>
            <a:ext cx="2605393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extended (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1625858" y="3325416"/>
            <a:ext cx="2910412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democratic (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1645522" y="3932454"/>
            <a:ext cx="1862433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pursue (v)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10830" y="4849128"/>
            <a:ext cx="3605282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family-oriented (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88860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13071" y="190386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verbs or phrasal verbs with their meanings.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59604" y="20520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389" y="102562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2433505249"/>
              </p:ext>
            </p:extLst>
          </p:nvPr>
        </p:nvGraphicFramePr>
        <p:xfrm>
          <a:off x="-16239" y="791731"/>
          <a:ext cx="11667490" cy="5102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31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648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595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A</a:t>
                      </a:r>
                    </a:p>
                  </a:txBody>
                  <a:tcPr>
                    <a:solidFill>
                      <a:srgbClr val="A7D3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B</a:t>
                      </a:r>
                    </a:p>
                  </a:txBody>
                  <a:tcPr>
                    <a:solidFill>
                      <a:srgbClr val="A7D3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/>
                    </a:p>
                  </a:txBody>
                  <a:tcPr>
                    <a:solidFill>
                      <a:srgbClr val="A7D3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0998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  <a:r>
                        <a:rPr lang="en-US" sz="3200"/>
                        <a:t> take notes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a. </a:t>
                      </a:r>
                      <a:r>
                        <a:rPr lang="en-US" sz="3200"/>
                        <a:t>learn something carefully so that you can remember it exactly.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  <a:r>
                        <a:rPr lang="en-US" sz="3200"/>
                        <a:t> depend on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b.</a:t>
                      </a:r>
                      <a:r>
                        <a:rPr lang="en-US" sz="3200"/>
                        <a:t> take the position of something / somebody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  <a:r>
                        <a:rPr lang="en-US" sz="3200"/>
                        <a:t> memorise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c.</a:t>
                      </a:r>
                      <a:r>
                        <a:rPr lang="en-US" sz="3200"/>
                        <a:t> write down some key information when listening to a talk, a lecture.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  <a:r>
                        <a:rPr lang="en-US" sz="3200"/>
                        <a:t> pursue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d.</a:t>
                      </a:r>
                      <a:r>
                        <a:rPr lang="en-US" sz="3200"/>
                        <a:t>rely on something /somebody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  <a:r>
                        <a:rPr lang="en-US" sz="3200"/>
                        <a:t> replace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e</a:t>
                      </a:r>
                      <a:r>
                        <a:rPr lang="en-US" sz="3200"/>
                        <a:t>. try to achieve something over a period of time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0" name="Text Box 19"/>
          <p:cNvSpPr txBox="1"/>
          <p:nvPr/>
        </p:nvSpPr>
        <p:spPr>
          <a:xfrm>
            <a:off x="10917191" y="1419111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0917191" y="2504326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0917191" y="3211081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0917191" y="4197236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0917191" y="4886211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b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" grpId="0"/>
      <p:bldP spid="2" grpId="1"/>
      <p:bldP spid="3" grpId="0"/>
      <p:bldP spid="3" grpId="1"/>
      <p:bldP spid="4" grpId="0"/>
      <p:bldP spid="4" grpId="1"/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426167" y="2223133"/>
            <a:ext cx="11224895" cy="1568450"/>
          </a:xfrm>
          <a:prstGeom prst="rect">
            <a:avLst/>
          </a:prstGeom>
          <a:solidFill>
            <a:srgbClr val="ADC4CE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1. </a:t>
            </a:r>
            <a:r>
              <a:rPr lang="en-US" sz="3200" dirty="0"/>
              <a:t>Four generations live in my house: my great grandparents, my grandparents, my parents, and me.</a:t>
            </a:r>
          </a:p>
          <a:p>
            <a:pPr algn="just"/>
            <a:r>
              <a:rPr lang="en-US" sz="3200" dirty="0">
                <a:highlight>
                  <a:srgbClr val="FFFF00"/>
                </a:highlight>
              </a:rPr>
              <a:t>It’s a(n) </a:t>
            </a:r>
            <a:r>
              <a:rPr lang="en-US" sz="3200" dirty="0">
                <a:highlight>
                  <a:srgbClr val="FFFF00"/>
                </a:highlight>
                <a:sym typeface="+mn-ea"/>
              </a:rPr>
              <a:t>____________</a:t>
            </a:r>
            <a:r>
              <a:rPr lang="en-US" sz="3200" dirty="0">
                <a:highlight>
                  <a:srgbClr val="FFFF00"/>
                </a:highlight>
              </a:rPr>
              <a:t>family.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08387" y="4217668"/>
            <a:ext cx="11224895" cy="1076325"/>
          </a:xfrm>
          <a:prstGeom prst="rect">
            <a:avLst/>
          </a:prstGeom>
          <a:solidFill>
            <a:srgbClr val="ADC4CE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2.</a:t>
            </a:r>
            <a:r>
              <a:rPr lang="en-US" sz="3200" dirty="0"/>
              <a:t> In our group, everybody has equal rights to speak and work.</a:t>
            </a:r>
          </a:p>
          <a:p>
            <a:pPr algn="just"/>
            <a:r>
              <a:rPr lang="en-US" sz="3200" dirty="0">
                <a:highlight>
                  <a:srgbClr val="FFFF00"/>
                </a:highlight>
              </a:rPr>
              <a:t>We have a(n)</a:t>
            </a:r>
            <a:r>
              <a:rPr lang="en-US" sz="3200" dirty="0">
                <a:highlight>
                  <a:srgbClr val="FFFF00"/>
                </a:highlight>
                <a:sym typeface="+mn-ea"/>
              </a:rPr>
              <a:t>____________</a:t>
            </a:r>
            <a:r>
              <a:rPr lang="en-US" sz="3200" dirty="0">
                <a:highlight>
                  <a:srgbClr val="FFFF00"/>
                </a:highlight>
              </a:rPr>
              <a:t>relationship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54282" y="1268729"/>
            <a:ext cx="2555002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democratic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612516" y="1293494"/>
            <a:ext cx="2057221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personal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907700" y="1268729"/>
            <a:ext cx="1447903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various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93566" y="1293494"/>
            <a:ext cx="2044139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extended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454019" y="1293494"/>
            <a:ext cx="3052783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family-oriented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9005" y="120015"/>
            <a:ext cx="11060430" cy="74739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Work in pairs. Discuss and fill each blank with an adjective from the box.</a:t>
            </a:r>
            <a:endParaRPr lang="en-US" sz="32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53522" y="190905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6307" y="8826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-0.38594 0.285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97" y="1428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85 L 0.19284 0.5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2516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3" grpId="0"/>
      <p:bldP spid="1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288527" y="2176453"/>
            <a:ext cx="11224895" cy="1568450"/>
          </a:xfrm>
          <a:prstGeom prst="rect">
            <a:avLst/>
          </a:prstGeom>
          <a:solidFill>
            <a:srgbClr val="ADC4CE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3. </a:t>
            </a:r>
            <a:r>
              <a:rPr lang="en-US" sz="3200" dirty="0"/>
              <a:t>Children in the past played a lot of traditional outdoor games such as hide-and-seek, tug of war, and marbles. </a:t>
            </a:r>
          </a:p>
          <a:p>
            <a:pPr algn="just"/>
            <a:r>
              <a:rPr lang="en-US" sz="3200" dirty="0">
                <a:highlight>
                  <a:srgbClr val="FFFF00"/>
                </a:highlight>
              </a:rPr>
              <a:t>There were </a:t>
            </a:r>
            <a:r>
              <a:rPr lang="en-US" sz="3200" dirty="0">
                <a:highlight>
                  <a:srgbClr val="FFFF00"/>
                </a:highlight>
                <a:sym typeface="+mn-ea"/>
              </a:rPr>
              <a:t>____________</a:t>
            </a:r>
            <a:r>
              <a:rPr lang="en-US" sz="3200" dirty="0">
                <a:highlight>
                  <a:srgbClr val="FFFF00"/>
                </a:highlight>
              </a:rPr>
              <a:t>outdoor games for children.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88527" y="3971474"/>
            <a:ext cx="11224895" cy="1568450"/>
          </a:xfrm>
          <a:prstGeom prst="rect">
            <a:avLst/>
          </a:prstGeom>
          <a:solidFill>
            <a:srgbClr val="ADC4CE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</a:t>
            </a:r>
            <a:r>
              <a:rPr lang="en-US" sz="3200"/>
              <a:t> I don’t make public my telephone number, home address, or birthday</a:t>
            </a:r>
          </a:p>
          <a:p>
            <a:pPr algn="just"/>
            <a:r>
              <a:rPr lang="en-US" sz="3200">
                <a:highlight>
                  <a:srgbClr val="FFFF00"/>
                </a:highlight>
              </a:rPr>
              <a:t>They are my </a:t>
            </a:r>
            <a:r>
              <a:rPr lang="en-US" sz="3200">
                <a:highlight>
                  <a:srgbClr val="FFFF00"/>
                </a:highlight>
                <a:sym typeface="+mn-ea"/>
              </a:rPr>
              <a:t>____________</a:t>
            </a:r>
            <a:r>
              <a:rPr lang="en-US" sz="3200">
                <a:highlight>
                  <a:srgbClr val="FFFF00"/>
                </a:highlight>
              </a:rPr>
              <a:t> information.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8913" y="137923"/>
            <a:ext cx="11060430" cy="74739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Work in pairs. Discuss and fill each blank with an adjective from the box.</a:t>
            </a:r>
            <a:endParaRPr lang="en-US" sz="32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35742" y="281203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8527" y="178563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5" name="Text Box 1"/>
          <p:cNvSpPr txBox="1"/>
          <p:nvPr/>
        </p:nvSpPr>
        <p:spPr>
          <a:xfrm>
            <a:off x="254282" y="1268729"/>
            <a:ext cx="2555002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democratic</a:t>
            </a:r>
          </a:p>
        </p:txBody>
      </p:sp>
      <p:sp>
        <p:nvSpPr>
          <p:cNvPr id="26" name="Text Box 6"/>
          <p:cNvSpPr txBox="1"/>
          <p:nvPr/>
        </p:nvSpPr>
        <p:spPr>
          <a:xfrm>
            <a:off x="2612516" y="1293494"/>
            <a:ext cx="2057221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personal</a:t>
            </a:r>
          </a:p>
        </p:txBody>
      </p:sp>
      <p:sp>
        <p:nvSpPr>
          <p:cNvPr id="27" name="Text Box 7"/>
          <p:cNvSpPr txBox="1"/>
          <p:nvPr/>
        </p:nvSpPr>
        <p:spPr>
          <a:xfrm>
            <a:off x="4907700" y="1268729"/>
            <a:ext cx="1447903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various</a:t>
            </a:r>
          </a:p>
        </p:txBody>
      </p:sp>
      <p:sp>
        <p:nvSpPr>
          <p:cNvPr id="28" name="Text Box 12"/>
          <p:cNvSpPr txBox="1"/>
          <p:nvPr/>
        </p:nvSpPr>
        <p:spPr>
          <a:xfrm>
            <a:off x="6593566" y="1293494"/>
            <a:ext cx="2044139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extended</a:t>
            </a:r>
          </a:p>
        </p:txBody>
      </p:sp>
      <p:sp>
        <p:nvSpPr>
          <p:cNvPr id="29" name="Text Box 13"/>
          <p:cNvSpPr txBox="1"/>
          <p:nvPr/>
        </p:nvSpPr>
        <p:spPr>
          <a:xfrm>
            <a:off x="8454019" y="1293494"/>
            <a:ext cx="3052783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family-oriented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-0.17878 0.27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5" y="1395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0.00677 0.5310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2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/>
      <p:bldP spid="26" grpId="0"/>
      <p:bldP spid="27" grpId="0"/>
      <p:bldP spid="2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434012" y="2484120"/>
            <a:ext cx="11224895" cy="1076325"/>
          </a:xfrm>
          <a:prstGeom prst="rect">
            <a:avLst/>
          </a:prstGeom>
          <a:solidFill>
            <a:srgbClr val="ADC4CE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5. </a:t>
            </a:r>
            <a:r>
              <a:rPr lang="en-US" sz="3200" dirty="0"/>
              <a:t>He values his family and spends a lot of time with them. </a:t>
            </a:r>
          </a:p>
          <a:p>
            <a:pPr algn="just"/>
            <a:r>
              <a:rPr lang="en-US" sz="3200" dirty="0">
                <a:highlight>
                  <a:srgbClr val="FFFF00"/>
                </a:highlight>
              </a:rPr>
              <a:t>He’s a(n)</a:t>
            </a:r>
            <a:r>
              <a:rPr lang="en-US" sz="3200" dirty="0">
                <a:highlight>
                  <a:srgbClr val="FFFF00"/>
                </a:highlight>
                <a:sym typeface="+mn-ea"/>
              </a:rPr>
              <a:t>________________</a:t>
            </a:r>
            <a:r>
              <a:rPr lang="en-US" sz="3200" dirty="0">
                <a:highlight>
                  <a:srgbClr val="FFFF00"/>
                </a:highlight>
              </a:rPr>
              <a:t> person</a:t>
            </a:r>
          </a:p>
        </p:txBody>
      </p:sp>
      <p:sp>
        <p:nvSpPr>
          <p:cNvPr id="18" name="Text Box 1"/>
          <p:cNvSpPr txBox="1"/>
          <p:nvPr/>
        </p:nvSpPr>
        <p:spPr>
          <a:xfrm>
            <a:off x="254282" y="1268729"/>
            <a:ext cx="2555002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democratic</a:t>
            </a:r>
          </a:p>
        </p:txBody>
      </p:sp>
      <p:sp>
        <p:nvSpPr>
          <p:cNvPr id="19" name="Text Box 6"/>
          <p:cNvSpPr txBox="1"/>
          <p:nvPr/>
        </p:nvSpPr>
        <p:spPr>
          <a:xfrm>
            <a:off x="2612516" y="1293494"/>
            <a:ext cx="2057221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personal</a:t>
            </a:r>
          </a:p>
        </p:txBody>
      </p:sp>
      <p:sp>
        <p:nvSpPr>
          <p:cNvPr id="20" name="Text Box 7"/>
          <p:cNvSpPr txBox="1"/>
          <p:nvPr/>
        </p:nvSpPr>
        <p:spPr>
          <a:xfrm>
            <a:off x="4907700" y="1268729"/>
            <a:ext cx="1447903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various</a:t>
            </a:r>
          </a:p>
        </p:txBody>
      </p:sp>
      <p:sp>
        <p:nvSpPr>
          <p:cNvPr id="25" name="Text Box 12"/>
          <p:cNvSpPr txBox="1"/>
          <p:nvPr/>
        </p:nvSpPr>
        <p:spPr>
          <a:xfrm>
            <a:off x="6593566" y="1293494"/>
            <a:ext cx="2044139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extended</a:t>
            </a:r>
          </a:p>
        </p:txBody>
      </p:sp>
      <p:sp>
        <p:nvSpPr>
          <p:cNvPr id="26" name="Text Box 13"/>
          <p:cNvSpPr txBox="1"/>
          <p:nvPr/>
        </p:nvSpPr>
        <p:spPr>
          <a:xfrm>
            <a:off x="8454019" y="1293494"/>
            <a:ext cx="3052783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family-oriented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29005" y="120015"/>
            <a:ext cx="11060430" cy="74739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Work in pairs. Discuss and fill each blank with an adjective from the box.</a:t>
            </a:r>
            <a:endParaRPr lang="en-US" sz="32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53522" y="190905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6307" y="8826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81481E-6 L -0.5306 0.2527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36" y="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/>
      <p:bldP spid="25" grpId="1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1039480" y="2512367"/>
            <a:ext cx="3918585" cy="1076325"/>
          </a:xfrm>
          <a:prstGeom prst="rect">
            <a:avLst/>
          </a:prstGeom>
          <a:solidFill>
            <a:srgbClr val="F9F3CC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A. family-oriented                      </a:t>
            </a:r>
          </a:p>
          <a:p>
            <a:r>
              <a:rPr lang="en-US" sz="3200" dirty="0">
                <a:solidFill>
                  <a:schemeClr val="tx1"/>
                </a:solidFill>
              </a:rPr>
              <a:t>C. democratic  </a:t>
            </a:r>
            <a:r>
              <a:rPr lang="en-US" sz="3200" dirty="0"/>
              <a:t>                   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6885925" y="2512367"/>
            <a:ext cx="3928110" cy="1076325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exciting  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D. various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0819" y="247730"/>
            <a:ext cx="1108392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correct answer A, B, C, or D to complete each sentence.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50730" y="21431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3515" y="94060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03515" y="1345237"/>
            <a:ext cx="11259185" cy="107632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1. </a:t>
            </a:r>
            <a:r>
              <a:rPr lang="en-US" sz="3200"/>
              <a:t>Most of the events at the fair are ______, i.e. they are designed for the family.</a:t>
            </a:r>
          </a:p>
        </p:txBody>
      </p:sp>
      <p:sp>
        <p:nvSpPr>
          <p:cNvPr id="6" name="Oval 5"/>
          <p:cNvSpPr/>
          <p:nvPr/>
        </p:nvSpPr>
        <p:spPr>
          <a:xfrm>
            <a:off x="1039480" y="2572374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303515" y="3814752"/>
            <a:ext cx="11259185" cy="58356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 </a:t>
            </a:r>
            <a:r>
              <a:rPr lang="en-US" sz="3200"/>
              <a:t>In the past, girls had little opportunity to ______ their interests.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039480" y="4624377"/>
            <a:ext cx="3918585" cy="1076325"/>
          </a:xfrm>
          <a:prstGeom prst="rect">
            <a:avLst/>
          </a:prstGeom>
          <a:solidFill>
            <a:srgbClr val="F9F3CC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know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C. pursue  </a:t>
            </a:r>
            <a:r>
              <a:rPr lang="en-US" sz="3200"/>
              <a:t>                    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885925" y="4624377"/>
            <a:ext cx="3928110" cy="1076325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replace  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D. promise</a:t>
            </a:r>
          </a:p>
        </p:txBody>
      </p:sp>
      <p:sp>
        <p:nvSpPr>
          <p:cNvPr id="15" name="Oval 14"/>
          <p:cNvSpPr/>
          <p:nvPr/>
        </p:nvSpPr>
        <p:spPr>
          <a:xfrm>
            <a:off x="981060" y="5200322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49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2" grpId="0" animBg="1"/>
      <p:bldP spid="2" grpId="1" animBg="1"/>
      <p:bldP spid="6" grpId="0" bldLvl="0" animBg="1"/>
      <p:bldP spid="6" grpId="1" animBg="1"/>
      <p:bldP spid="10" grpId="0" animBg="1"/>
      <p:bldP spid="10" grpId="1" animBg="1"/>
      <p:bldP spid="13" grpId="0" animBg="1"/>
      <p:bldP spid="13" grpId="1" animBg="1"/>
      <p:bldP spid="14" grpId="0" animBg="1"/>
      <p:bldP spid="14" grpId="1" animBg="1"/>
      <p:bldP spid="15" grpId="0" bldLvl="0" animBg="1"/>
      <p:bldP spid="1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1006188" y="2187903"/>
            <a:ext cx="3918585" cy="1076325"/>
          </a:xfrm>
          <a:prstGeom prst="rect">
            <a:avLst/>
          </a:prstGeom>
          <a:solidFill>
            <a:srgbClr val="F9F3CC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made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C. stopped  </a:t>
            </a:r>
            <a:r>
              <a:rPr lang="en-US" sz="3200"/>
              <a:t>                   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6852633" y="2187903"/>
            <a:ext cx="3928110" cy="1076325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B. replaced                        </a:t>
            </a:r>
          </a:p>
          <a:p>
            <a:r>
              <a:rPr lang="en-US" sz="3200" dirty="0">
                <a:solidFill>
                  <a:schemeClr val="tx1"/>
                </a:solidFill>
              </a:rPr>
              <a:t>D. given up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3143" y="230198"/>
            <a:ext cx="1108392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correct answer A, B, C, or D to complete each sentence.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70395" y="286554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180" y="166303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70223" y="1020773"/>
            <a:ext cx="11259185" cy="107632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 </a:t>
            </a:r>
            <a:r>
              <a:rPr lang="en-US" sz="3200"/>
              <a:t>Hi-tech appliances used for housework have ______ our old-fashioned tools.</a:t>
            </a:r>
          </a:p>
        </p:txBody>
      </p:sp>
      <p:sp>
        <p:nvSpPr>
          <p:cNvPr id="6" name="Oval 5"/>
          <p:cNvSpPr/>
          <p:nvPr/>
        </p:nvSpPr>
        <p:spPr>
          <a:xfrm>
            <a:off x="6852633" y="2188538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270223" y="3375988"/>
            <a:ext cx="11259185" cy="107632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 </a:t>
            </a:r>
            <a:r>
              <a:rPr lang="en-US" sz="3200"/>
              <a:t>The relationship between parents and children is now more ______ than in the past.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006188" y="4566613"/>
            <a:ext cx="3918585" cy="1076325"/>
          </a:xfrm>
          <a:prstGeom prst="rect">
            <a:avLst/>
          </a:prstGeom>
          <a:solidFill>
            <a:srgbClr val="F9F3CC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independent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C. democratic  </a:t>
            </a:r>
            <a:r>
              <a:rPr lang="en-US" sz="3200"/>
              <a:t>                    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852633" y="4566613"/>
            <a:ext cx="3928110" cy="1076325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private 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D. extended</a:t>
            </a:r>
          </a:p>
        </p:txBody>
      </p:sp>
      <p:sp>
        <p:nvSpPr>
          <p:cNvPr id="15" name="Oval 14"/>
          <p:cNvSpPr/>
          <p:nvPr/>
        </p:nvSpPr>
        <p:spPr>
          <a:xfrm>
            <a:off x="1006188" y="5139383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99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2" grpId="0" animBg="1"/>
      <p:bldP spid="2" grpId="1" animBg="1"/>
      <p:bldP spid="6" grpId="0" bldLvl="0" animBg="1"/>
      <p:bldP spid="6" grpId="1" animBg="1"/>
      <p:bldP spid="10" grpId="0" animBg="1"/>
      <p:bldP spid="10" grpId="1" animBg="1"/>
      <p:bldP spid="13" grpId="0" animBg="1"/>
      <p:bldP spid="13" grpId="1" animBg="1"/>
      <p:bldP spid="14" grpId="0" animBg="1"/>
      <p:bldP spid="14" grpId="1" animBg="1"/>
      <p:bldP spid="15" grpId="0" bldLvl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>
            <a:grpSpLocks noGrp="1" noUngrp="1" noRot="1" noChangeAspect="1" noMove="1" noResize="1"/>
          </p:cNvGrpSpPr>
          <p:nvPr/>
        </p:nvGrpSpPr>
        <p:grpSpPr>
          <a:xfrm>
            <a:off x="0" y="2095500"/>
            <a:ext cx="4466590" cy="3869055"/>
            <a:chOff x="-19221" y="197691"/>
            <a:chExt cx="5378624" cy="6402614"/>
          </a:xfrm>
        </p:grpSpPr>
        <p:sp>
          <p:nvSpPr>
            <p:cNvPr id="2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8945" y="37576"/>
            <a:ext cx="2919087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22939" y="3626"/>
            <a:ext cx="3626792" cy="7569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>
                <a:solidFill>
                  <a:srgbClr val="C00000"/>
                </a:solidFill>
              </a:rPr>
              <a:t>- Work in teams.</a:t>
            </a:r>
          </a:p>
          <a:p>
            <a:pPr>
              <a:lnSpc>
                <a:spcPct val="100000"/>
              </a:lnSpc>
            </a:pP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2720" y="3417570"/>
            <a:ext cx="34982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FLASHBACK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191079" y="1178812"/>
            <a:ext cx="9797621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3200" dirty="0" smtClean="0">
                <a:sym typeface="+mn-ea"/>
              </a:rPr>
              <a:t>Each </a:t>
            </a:r>
            <a:r>
              <a:rPr lang="en-US" sz="3200" dirty="0">
                <a:sym typeface="+mn-ea"/>
              </a:rPr>
              <a:t>team has a list of Vietnamese lifestyle activity from either the past or present.	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243488" y="2245007"/>
            <a:ext cx="752221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dirty="0">
                <a:sym typeface="+mn-ea"/>
              </a:rPr>
              <a:t>- Take turns to act out the lifestyle activity they were given. The other team must try to guess the activity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466590" y="3962964"/>
            <a:ext cx="752221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dirty="0">
                <a:sym typeface="+mn-ea"/>
              </a:rPr>
              <a:t>- The first team to guess correctly the activity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355039" y="5039289"/>
            <a:ext cx="752221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dirty="0">
                <a:sym typeface="+mn-ea"/>
              </a:rPr>
              <a:t>- The team with the most points at the end of the game wins.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392697" y="-734"/>
            <a:ext cx="1683618" cy="3231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2 minutes to start</a:t>
            </a:r>
          </a:p>
        </p:txBody>
      </p:sp>
      <p:pic>
        <p:nvPicPr>
          <p:cNvPr id="28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13746" y="350260"/>
            <a:ext cx="1662569" cy="80530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 mute="1">
                <p:cTn id="38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21" grpId="0"/>
      <p:bldP spid="21" grpId="1"/>
      <p:bldP spid="3" grpId="0"/>
      <p:bldP spid="3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1202833" y="2754897"/>
            <a:ext cx="3918585" cy="1076325"/>
          </a:xfrm>
          <a:prstGeom prst="rect">
            <a:avLst/>
          </a:prstGeom>
          <a:solidFill>
            <a:srgbClr val="F9F3CC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taste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C. opinions</a:t>
            </a:r>
            <a:r>
              <a:rPr lang="en-US" sz="3200"/>
              <a:t>                 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7049278" y="2754897"/>
            <a:ext cx="3928110" cy="1076325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experience  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D. privacy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2431" y="278981"/>
            <a:ext cx="1108392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correct answer A, B, C, or D to complete each sentence.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67040" y="345548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9825" y="225297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66868" y="1587767"/>
            <a:ext cx="11259185" cy="107632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 </a:t>
            </a:r>
            <a:r>
              <a:rPr lang="en-US" sz="3200"/>
              <a:t>Protect your personal ______ online by using strong and unique passwords.</a:t>
            </a:r>
          </a:p>
        </p:txBody>
      </p:sp>
      <p:sp>
        <p:nvSpPr>
          <p:cNvPr id="6" name="Oval 5"/>
          <p:cNvSpPr/>
          <p:nvPr/>
        </p:nvSpPr>
        <p:spPr>
          <a:xfrm>
            <a:off x="7049278" y="3314332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2" grpId="0" animBg="1"/>
      <p:bldP spid="2" grpId="1" animBg="1"/>
      <p:bldP spid="6" grpId="0" bldLvl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395980" y="41275"/>
            <a:ext cx="52241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ACTITIVTY</a:t>
            </a:r>
            <a:endParaRPr lang="en-US" sz="36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20"/>
          <p:cNvSpPr txBox="1"/>
          <p:nvPr/>
        </p:nvSpPr>
        <p:spPr>
          <a:xfrm>
            <a:off x="487045" y="694373"/>
            <a:ext cx="11311255" cy="626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457200" indent="-45720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70C0"/>
                </a:solidFill>
              </a:rPr>
              <a:t>Use the words in brackets in their correct forms to complete the sentences.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409257" y="1884250"/>
            <a:ext cx="11197590" cy="1076325"/>
          </a:xfrm>
          <a:prstGeom prst="rect">
            <a:avLst/>
          </a:prstGeom>
          <a:solidFill>
            <a:srgbClr val="96B6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</a:rPr>
              <a:t>1.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/>
              <a:t>How could you _______________ so much information after listening to the news just once? </a:t>
            </a:r>
            <a:r>
              <a:rPr lang="en-US" sz="3200" b="1" dirty="0"/>
              <a:t>(memory)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409257" y="3052650"/>
            <a:ext cx="11197590" cy="1568450"/>
          </a:xfrm>
          <a:prstGeom prst="rect">
            <a:avLst/>
          </a:prstGeom>
          <a:solidFill>
            <a:srgbClr val="EEE0C9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</a:rPr>
              <a:t>2.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I highly appreciate the </a:t>
            </a:r>
            <a:r>
              <a:rPr lang="en-US" sz="3200" dirty="0">
                <a:solidFill>
                  <a:schemeClr val="tx1"/>
                </a:solidFill>
                <a:sym typeface="+mn-ea"/>
              </a:rPr>
              <a:t>_______________</a:t>
            </a:r>
            <a:r>
              <a:rPr lang="en-US" sz="3200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teacher-student relation in our class. We feel free to discuss things with our teachers. </a:t>
            </a:r>
            <a:r>
              <a:rPr lang="en-US" sz="3200" b="1" dirty="0">
                <a:solidFill>
                  <a:schemeClr val="tx1"/>
                </a:solidFill>
              </a:rPr>
              <a:t>(democracy)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409257" y="4729050"/>
            <a:ext cx="11197590" cy="1076325"/>
          </a:xfrm>
          <a:prstGeom prst="rect">
            <a:avLst/>
          </a:prstGeom>
          <a:solidFill>
            <a:srgbClr val="96B6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</a:rPr>
              <a:t>3.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/>
              <a:t>I prefer to live in an </a:t>
            </a:r>
            <a:r>
              <a:rPr lang="en-US" sz="3200" dirty="0">
                <a:sym typeface="+mn-ea"/>
              </a:rPr>
              <a:t>_______________ </a:t>
            </a:r>
            <a:r>
              <a:rPr lang="en-US" sz="3200" dirty="0"/>
              <a:t> family where I can live with my grandparents, too. </a:t>
            </a:r>
            <a:r>
              <a:rPr lang="en-US" sz="3200" b="1" dirty="0"/>
              <a:t>(extend)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3795712" y="1787730"/>
            <a:ext cx="3023235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memorise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5405437" y="2960575"/>
            <a:ext cx="3023235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democratic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4668837" y="4556965"/>
            <a:ext cx="3023235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extended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  <p:bldP spid="14" grpId="0" bldLvl="0" animBg="1"/>
      <p:bldP spid="14" grpId="1" animBg="1"/>
      <p:bldP spid="16" grpId="0" bldLvl="0" animBg="1"/>
      <p:bldP spid="1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0"/>
          <p:cNvSpPr txBox="1"/>
          <p:nvPr/>
        </p:nvSpPr>
        <p:spPr>
          <a:xfrm>
            <a:off x="664026" y="222597"/>
            <a:ext cx="11311255" cy="626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70C0"/>
                </a:solidFill>
              </a:rPr>
              <a:t>Use the words in brackets in their correct forms to complete the sentences.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447716" y="1720501"/>
            <a:ext cx="11197590" cy="1076325"/>
          </a:xfrm>
          <a:prstGeom prst="rect">
            <a:avLst/>
          </a:prstGeom>
          <a:solidFill>
            <a:srgbClr val="EEE0C9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</a:rPr>
              <a:t>4.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/>
              <a:t>My parents let me</a:t>
            </a:r>
            <a:r>
              <a:rPr lang="en-US" sz="3200" dirty="0">
                <a:sym typeface="+mn-ea"/>
              </a:rPr>
              <a:t>_______________</a:t>
            </a:r>
            <a:r>
              <a:rPr lang="en-US" sz="3200" dirty="0"/>
              <a:t> my passion for acting even though they do not like it. </a:t>
            </a:r>
            <a:r>
              <a:rPr lang="en-US" sz="3200" b="1" dirty="0"/>
              <a:t>(pursuing)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447716" y="3004471"/>
            <a:ext cx="11197590" cy="1076325"/>
          </a:xfrm>
          <a:prstGeom prst="rect">
            <a:avLst/>
          </a:prstGeom>
          <a:solidFill>
            <a:srgbClr val="96B6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</a:rPr>
              <a:t>5.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/>
              <a:t>Emails have </a:t>
            </a:r>
            <a:r>
              <a:rPr lang="en-US" sz="3200" dirty="0">
                <a:sym typeface="+mn-ea"/>
              </a:rPr>
              <a:t>_______________</a:t>
            </a:r>
            <a:r>
              <a:rPr lang="en-US" sz="3200" dirty="0"/>
              <a:t> letters by post for tens of years. </a:t>
            </a:r>
            <a:r>
              <a:rPr lang="en-US" sz="3200" b="1" dirty="0"/>
              <a:t>(replacement)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456532" y="1542414"/>
            <a:ext cx="2249170" cy="73866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pursue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3589061" y="2898426"/>
            <a:ext cx="2654935" cy="73866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replaced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  <p:bldP spid="16" grpId="0" bldLvl="0" animBg="1"/>
      <p:bldP spid="1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7"/>
          <p:cNvSpPr txBox="1"/>
          <p:nvPr/>
        </p:nvSpPr>
        <p:spPr>
          <a:xfrm>
            <a:off x="2680343" y="241452"/>
            <a:ext cx="6534786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>
                <a:solidFill>
                  <a:srgbClr val="4F81BD"/>
                </a:solidFill>
                <a:effectLst>
                  <a:glow rad="88900">
                    <a:prstClr val="white"/>
                  </a:glow>
                </a:effectLst>
                <a:latin typeface="Raleway ExtraBold" panose="020B09030301010600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231" y="95437"/>
            <a:ext cx="1630926" cy="1215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044719" y="1818197"/>
            <a:ext cx="103382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Review the cluster /fl/ and /fr/</a:t>
            </a:r>
          </a:p>
        </p:txBody>
      </p:sp>
      <p:sp>
        <p:nvSpPr>
          <p:cNvPr id="7" name="Text Box 99"/>
          <p:cNvSpPr txBox="1"/>
          <p:nvPr/>
        </p:nvSpPr>
        <p:spPr>
          <a:xfrm>
            <a:off x="2393602" y="2660856"/>
            <a:ext cx="1398905" cy="922020"/>
          </a:xfrm>
          <a:prstGeom prst="rect">
            <a:avLst/>
          </a:prstGeom>
          <a:solidFill>
            <a:srgbClr val="FFF3DA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/fl/ </a:t>
            </a:r>
            <a:endParaRPr lang="en-US" sz="5400" b="1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11"/>
          <p:cNvSpPr txBox="1"/>
          <p:nvPr/>
        </p:nvSpPr>
        <p:spPr>
          <a:xfrm>
            <a:off x="1054879" y="1164782"/>
            <a:ext cx="103382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repeat:</a:t>
            </a:r>
          </a:p>
        </p:txBody>
      </p:sp>
      <p:sp>
        <p:nvSpPr>
          <p:cNvPr id="9" name="Text Box 13"/>
          <p:cNvSpPr txBox="1"/>
          <p:nvPr/>
        </p:nvSpPr>
        <p:spPr>
          <a:xfrm>
            <a:off x="8744237" y="2705306"/>
            <a:ext cx="1398905" cy="922020"/>
          </a:xfrm>
          <a:prstGeom prst="rect">
            <a:avLst/>
          </a:prstGeom>
          <a:solidFill>
            <a:srgbClr val="DFCCFB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/fr/</a:t>
            </a:r>
            <a:endParaRPr lang="en-US" sz="5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y2mate.com - How to pronounce fl in English Consonant Clusters englishpronunciatio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000" end="12427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6957" y="3718766"/>
            <a:ext cx="1225550" cy="1225550"/>
          </a:xfrm>
          <a:prstGeom prst="rect">
            <a:avLst/>
          </a:prstGeom>
        </p:spPr>
      </p:pic>
      <p:pic>
        <p:nvPicPr>
          <p:cNvPr id="11" name="y2mate.com - How to pronounce fr in English Consonant Clusters englishpronunciatio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54000" end="11454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4237" y="3627326"/>
            <a:ext cx="1364615" cy="136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80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30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PHÁT ÂM LỚP 9 - Unit 6- Vietnamese lifestyle- Then and now - -fl- and -fr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967" y="88489"/>
            <a:ext cx="11621729" cy="632214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/>
          <p:cNvSpPr txBox="1"/>
          <p:nvPr/>
        </p:nvSpPr>
        <p:spPr>
          <a:xfrm>
            <a:off x="886316" y="249821"/>
            <a:ext cx="10958830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tick (√) the words you hear. Then listen again and repeat.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72906" y="367296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320148" y="296416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aphicFrame>
        <p:nvGraphicFramePr>
          <p:cNvPr id="9" name="Table 8"/>
          <p:cNvGraphicFramePr/>
          <p:nvPr>
            <p:extLst>
              <p:ext uri="{D42A27DB-BD31-4B8C-83A1-F6EECF244321}">
                <p14:modId xmlns:p14="http://schemas.microsoft.com/office/powerpoint/2010/main" val="894393856"/>
              </p:ext>
            </p:extLst>
          </p:nvPr>
        </p:nvGraphicFramePr>
        <p:xfrm>
          <a:off x="1349866" y="1326146"/>
          <a:ext cx="9574530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04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694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6647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4805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rgbClr val="0070C0"/>
                          </a:solidFill>
                        </a:rPr>
                        <a:t>5.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rgbClr val="0070C0"/>
                          </a:solidFill>
                        </a:rPr>
                        <a:t>6.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B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a. fruit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a. frame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a. free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a. fright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a. fresh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a. frog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D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b. flute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b. flame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b. flea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b. flight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b. flesh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b. flog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0" name="Rectangles 9"/>
          <p:cNvSpPr/>
          <p:nvPr/>
        </p:nvSpPr>
        <p:spPr>
          <a:xfrm>
            <a:off x="3931141" y="1442351"/>
            <a:ext cx="600710" cy="600710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s 14"/>
          <p:cNvSpPr/>
          <p:nvPr/>
        </p:nvSpPr>
        <p:spPr>
          <a:xfrm>
            <a:off x="8674591" y="1439176"/>
            <a:ext cx="591185" cy="591820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s 16"/>
          <p:cNvSpPr/>
          <p:nvPr/>
        </p:nvSpPr>
        <p:spPr>
          <a:xfrm>
            <a:off x="3927331" y="2177681"/>
            <a:ext cx="600710" cy="60007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9" name="Rectangles 18"/>
          <p:cNvSpPr/>
          <p:nvPr/>
        </p:nvSpPr>
        <p:spPr>
          <a:xfrm>
            <a:off x="8670781" y="2191651"/>
            <a:ext cx="591820" cy="59118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7" name="Rectangles 26"/>
          <p:cNvSpPr/>
          <p:nvPr/>
        </p:nvSpPr>
        <p:spPr>
          <a:xfrm>
            <a:off x="3928601" y="2912376"/>
            <a:ext cx="600075" cy="60007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s 27"/>
          <p:cNvSpPr/>
          <p:nvPr/>
        </p:nvSpPr>
        <p:spPr>
          <a:xfrm>
            <a:off x="8672051" y="2943491"/>
            <a:ext cx="591185" cy="59118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s 30"/>
          <p:cNvSpPr/>
          <p:nvPr/>
        </p:nvSpPr>
        <p:spPr>
          <a:xfrm>
            <a:off x="3929236" y="4381766"/>
            <a:ext cx="600075" cy="60007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s 31"/>
          <p:cNvSpPr/>
          <p:nvPr/>
        </p:nvSpPr>
        <p:spPr>
          <a:xfrm>
            <a:off x="8672686" y="4447171"/>
            <a:ext cx="591185" cy="59118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s 38"/>
          <p:cNvSpPr/>
          <p:nvPr/>
        </p:nvSpPr>
        <p:spPr>
          <a:xfrm>
            <a:off x="3929871" y="3647071"/>
            <a:ext cx="600075" cy="60007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s 39"/>
          <p:cNvSpPr/>
          <p:nvPr/>
        </p:nvSpPr>
        <p:spPr>
          <a:xfrm>
            <a:off x="8673321" y="3695331"/>
            <a:ext cx="591185" cy="59118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s 45"/>
          <p:cNvSpPr/>
          <p:nvPr/>
        </p:nvSpPr>
        <p:spPr>
          <a:xfrm>
            <a:off x="3930506" y="5116461"/>
            <a:ext cx="600075" cy="60007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s 46"/>
          <p:cNvSpPr/>
          <p:nvPr/>
        </p:nvSpPr>
        <p:spPr>
          <a:xfrm>
            <a:off x="8673956" y="5199011"/>
            <a:ext cx="591185" cy="59118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 Box 99"/>
          <p:cNvSpPr txBox="1"/>
          <p:nvPr/>
        </p:nvSpPr>
        <p:spPr>
          <a:xfrm>
            <a:off x="3931141" y="1274711"/>
            <a:ext cx="70421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49" name="Text Box 48"/>
          <p:cNvSpPr txBox="1"/>
          <p:nvPr/>
        </p:nvSpPr>
        <p:spPr>
          <a:xfrm>
            <a:off x="8561561" y="2144026"/>
            <a:ext cx="70421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50" name="Text Box 49"/>
          <p:cNvSpPr txBox="1"/>
          <p:nvPr/>
        </p:nvSpPr>
        <p:spPr>
          <a:xfrm>
            <a:off x="3927331" y="2828556"/>
            <a:ext cx="70421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51" name="Text Box 50"/>
          <p:cNvSpPr txBox="1"/>
          <p:nvPr/>
        </p:nvSpPr>
        <p:spPr>
          <a:xfrm>
            <a:off x="8757141" y="3648341"/>
            <a:ext cx="70421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52" name="Text Box 51"/>
          <p:cNvSpPr txBox="1"/>
          <p:nvPr/>
        </p:nvSpPr>
        <p:spPr>
          <a:xfrm>
            <a:off x="3827636" y="4207141"/>
            <a:ext cx="70421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53" name="Text Box 52"/>
          <p:cNvSpPr txBox="1"/>
          <p:nvPr/>
        </p:nvSpPr>
        <p:spPr>
          <a:xfrm>
            <a:off x="3827636" y="5034546"/>
            <a:ext cx="70421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pic>
        <p:nvPicPr>
          <p:cNvPr id="54" name="03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2906" y="1250581"/>
            <a:ext cx="1008380" cy="1008380"/>
          </a:xfrm>
          <a:prstGeom prst="rect">
            <a:avLst/>
          </a:prstGeom>
        </p:spPr>
      </p:pic>
      <p:sp>
        <p:nvSpPr>
          <p:cNvPr id="55" name="Text Box 54"/>
          <p:cNvSpPr txBox="1"/>
          <p:nvPr/>
        </p:nvSpPr>
        <p:spPr>
          <a:xfrm>
            <a:off x="495156" y="6903351"/>
            <a:ext cx="11012170" cy="3784600"/>
          </a:xfrm>
          <a:prstGeom prst="rect">
            <a:avLst/>
          </a:prstGeom>
          <a:solidFill>
            <a:srgbClr val="FFF3DA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/>
              <a:t>1.</a:t>
            </a:r>
            <a:r>
              <a:rPr lang="en-US" sz="3200"/>
              <a:t> The photos of their fight for </a:t>
            </a:r>
            <a:r>
              <a:rPr lang="en-US" sz="3200" u="sng"/>
              <a:t>freedom</a:t>
            </a:r>
            <a:r>
              <a:rPr lang="en-US" sz="3200"/>
              <a:t> are on the second </a:t>
            </a:r>
            <a:r>
              <a:rPr lang="en-US" sz="3200" u="sng"/>
              <a:t>floor</a:t>
            </a:r>
            <a:r>
              <a:rPr lang="en-US" sz="3200"/>
              <a:t>.</a:t>
            </a:r>
          </a:p>
          <a:p>
            <a:pPr>
              <a:lnSpc>
                <a:spcPct val="150000"/>
              </a:lnSpc>
            </a:pPr>
            <a:r>
              <a:rPr lang="en-US" sz="3200" b="1"/>
              <a:t>2.</a:t>
            </a:r>
            <a:r>
              <a:rPr lang="en-US" sz="3200"/>
              <a:t> Who suffers most </a:t>
            </a:r>
            <a:r>
              <a:rPr lang="en-US" sz="3200" u="sng"/>
              <a:t>from</a:t>
            </a:r>
            <a:r>
              <a:rPr lang="en-US" sz="3200"/>
              <a:t> generation </a:t>
            </a:r>
            <a:r>
              <a:rPr lang="en-US" sz="3200" u="sng"/>
              <a:t>conflicts</a:t>
            </a:r>
            <a:r>
              <a:rPr lang="en-US" sz="3200"/>
              <a:t>?</a:t>
            </a:r>
          </a:p>
          <a:p>
            <a:pPr>
              <a:lnSpc>
                <a:spcPct val="150000"/>
              </a:lnSpc>
            </a:pPr>
            <a:r>
              <a:rPr lang="en-US" sz="3200" b="1"/>
              <a:t>3.</a:t>
            </a:r>
            <a:r>
              <a:rPr lang="en-US" sz="3200"/>
              <a:t> The man is </a:t>
            </a:r>
            <a:r>
              <a:rPr lang="en-US" sz="3200" u="sng"/>
              <a:t>reflecting</a:t>
            </a:r>
            <a:r>
              <a:rPr lang="en-US" sz="3200"/>
              <a:t> on his </a:t>
            </a:r>
            <a:r>
              <a:rPr lang="en-US" sz="3200" u="sng"/>
              <a:t>frightening</a:t>
            </a:r>
            <a:r>
              <a:rPr lang="en-US" sz="3200"/>
              <a:t> trip.</a:t>
            </a:r>
          </a:p>
          <a:p>
            <a:pPr>
              <a:lnSpc>
                <a:spcPct val="150000"/>
              </a:lnSpc>
            </a:pPr>
            <a:r>
              <a:rPr lang="en-US" sz="3200" b="1"/>
              <a:t>4.</a:t>
            </a:r>
            <a:r>
              <a:rPr lang="en-US" sz="3200"/>
              <a:t> How does the past </a:t>
            </a:r>
            <a:r>
              <a:rPr lang="en-US" sz="3200" u="sng"/>
              <a:t>influence</a:t>
            </a:r>
            <a:r>
              <a:rPr lang="en-US" sz="3200"/>
              <a:t> your </a:t>
            </a:r>
            <a:r>
              <a:rPr lang="en-US" sz="3200" u="sng"/>
              <a:t>friends</a:t>
            </a:r>
            <a:r>
              <a:rPr lang="en-US" sz="3200"/>
              <a:t>?</a:t>
            </a:r>
          </a:p>
          <a:p>
            <a:pPr>
              <a:lnSpc>
                <a:spcPct val="150000"/>
              </a:lnSpc>
            </a:pPr>
            <a:r>
              <a:rPr lang="en-US" sz="3200" b="1"/>
              <a:t>5.</a:t>
            </a:r>
            <a:r>
              <a:rPr lang="en-US" sz="3200"/>
              <a:t> When I was small, I caught the </a:t>
            </a:r>
            <a:r>
              <a:rPr lang="en-US" sz="3200" u="sng"/>
              <a:t>flu</a:t>
            </a:r>
            <a:r>
              <a:rPr lang="en-US" sz="3200"/>
              <a:t> </a:t>
            </a:r>
            <a:r>
              <a:rPr lang="en-US" sz="3200" u="sng"/>
              <a:t>frequently.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80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/>
          <p:cNvSpPr txBox="1"/>
          <p:nvPr/>
        </p:nvSpPr>
        <p:spPr>
          <a:xfrm>
            <a:off x="827323" y="259653"/>
            <a:ext cx="10958830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sentences. Pay attention the underlined words.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13913" y="377128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261155" y="306248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650533" y="7866318"/>
            <a:ext cx="3383280" cy="177228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36163" y="1442658"/>
            <a:ext cx="11012170" cy="3784600"/>
          </a:xfrm>
          <a:prstGeom prst="rect">
            <a:avLst/>
          </a:prstGeom>
          <a:solidFill>
            <a:srgbClr val="FFF3DA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/>
              <a:t>1.</a:t>
            </a:r>
            <a:r>
              <a:rPr lang="en-US" sz="3200"/>
              <a:t> The photos of their fight for </a:t>
            </a:r>
            <a:r>
              <a:rPr lang="en-US" sz="3200" u="sng"/>
              <a:t>freedom</a:t>
            </a:r>
            <a:r>
              <a:rPr lang="en-US" sz="3200"/>
              <a:t> are on the second </a:t>
            </a:r>
            <a:r>
              <a:rPr lang="en-US" sz="3200" u="sng"/>
              <a:t>floor</a:t>
            </a:r>
            <a:r>
              <a:rPr lang="en-US" sz="3200"/>
              <a:t>.</a:t>
            </a:r>
          </a:p>
          <a:p>
            <a:pPr>
              <a:lnSpc>
                <a:spcPct val="150000"/>
              </a:lnSpc>
            </a:pPr>
            <a:r>
              <a:rPr lang="en-US" sz="3200" b="1"/>
              <a:t>2.</a:t>
            </a:r>
            <a:r>
              <a:rPr lang="en-US" sz="3200"/>
              <a:t> Who suffers most </a:t>
            </a:r>
            <a:r>
              <a:rPr lang="en-US" sz="3200" u="sng"/>
              <a:t>from</a:t>
            </a:r>
            <a:r>
              <a:rPr lang="en-US" sz="3200"/>
              <a:t> generation </a:t>
            </a:r>
            <a:r>
              <a:rPr lang="en-US" sz="3200" u="sng"/>
              <a:t>conflicts</a:t>
            </a:r>
            <a:r>
              <a:rPr lang="en-US" sz="3200"/>
              <a:t>?</a:t>
            </a:r>
          </a:p>
          <a:p>
            <a:pPr>
              <a:lnSpc>
                <a:spcPct val="150000"/>
              </a:lnSpc>
            </a:pPr>
            <a:r>
              <a:rPr lang="en-US" sz="3200" b="1"/>
              <a:t>3.</a:t>
            </a:r>
            <a:r>
              <a:rPr lang="en-US" sz="3200"/>
              <a:t> The man is </a:t>
            </a:r>
            <a:r>
              <a:rPr lang="en-US" sz="3200" u="sng"/>
              <a:t>reflecting</a:t>
            </a:r>
            <a:r>
              <a:rPr lang="en-US" sz="3200"/>
              <a:t> on his </a:t>
            </a:r>
            <a:r>
              <a:rPr lang="en-US" sz="3200" u="sng"/>
              <a:t>frightening</a:t>
            </a:r>
            <a:r>
              <a:rPr lang="en-US" sz="3200"/>
              <a:t> trip.</a:t>
            </a:r>
          </a:p>
          <a:p>
            <a:pPr>
              <a:lnSpc>
                <a:spcPct val="150000"/>
              </a:lnSpc>
            </a:pPr>
            <a:r>
              <a:rPr lang="en-US" sz="3200" b="1"/>
              <a:t>4.</a:t>
            </a:r>
            <a:r>
              <a:rPr lang="en-US" sz="3200"/>
              <a:t> How does the past </a:t>
            </a:r>
            <a:r>
              <a:rPr lang="en-US" sz="3200" u="sng"/>
              <a:t>influence</a:t>
            </a:r>
            <a:r>
              <a:rPr lang="en-US" sz="3200"/>
              <a:t> your </a:t>
            </a:r>
            <a:r>
              <a:rPr lang="en-US" sz="3200" u="sng"/>
              <a:t>friends</a:t>
            </a:r>
            <a:r>
              <a:rPr lang="en-US" sz="3200"/>
              <a:t>?</a:t>
            </a:r>
          </a:p>
          <a:p>
            <a:pPr>
              <a:lnSpc>
                <a:spcPct val="150000"/>
              </a:lnSpc>
            </a:pPr>
            <a:r>
              <a:rPr lang="en-US" sz="3200" b="1"/>
              <a:t>5.</a:t>
            </a:r>
            <a:r>
              <a:rPr lang="en-US" sz="3200"/>
              <a:t> When I was small, I caught the </a:t>
            </a:r>
            <a:r>
              <a:rPr lang="en-US" sz="3200" u="sng"/>
              <a:t>flu</a:t>
            </a:r>
            <a:r>
              <a:rPr lang="en-US" sz="3200"/>
              <a:t> </a:t>
            </a:r>
            <a:r>
              <a:rPr lang="en-US" sz="3200" u="sng"/>
              <a:t>frequently.</a:t>
            </a:r>
          </a:p>
        </p:txBody>
      </p:sp>
      <p:pic>
        <p:nvPicPr>
          <p:cNvPr id="8" name="03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0203" y="704153"/>
            <a:ext cx="889000" cy="889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61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446577" y="188000"/>
            <a:ext cx="509718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8241" y="2098162"/>
            <a:ext cx="114456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smtClean="0">
                <a:sym typeface="+mn-ea"/>
              </a:rPr>
              <a:t>Use </a:t>
            </a:r>
            <a:r>
              <a:rPr lang="en-US" sz="3600" dirty="0">
                <a:sym typeface="+mn-ea"/>
              </a:rPr>
              <a:t>the lexical items related to the topic VIETNAMESE LIFESTYLE: THEN AND NOW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Pronounce the cluster /fl/ and /fr/ in words and sentences correctly. 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470" y="64711"/>
            <a:ext cx="2291080" cy="153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0942" y="966041"/>
            <a:ext cx="8544232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srgbClr val="C00000"/>
                </a:solidFill>
              </a:rPr>
              <a:t>What have we learnt in this lesson?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949823" y="186015"/>
            <a:ext cx="5154847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q"/>
            </a:pPr>
            <a:r>
              <a:rPr lang="en-US" sz="5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6785" y="934290"/>
            <a:ext cx="1170432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Find 3 more words that have the cluster /</a:t>
            </a:r>
            <a:r>
              <a:rPr lang="en-US" sz="3600" dirty="0" err="1"/>
              <a:t>fl</a:t>
            </a:r>
            <a:r>
              <a:rPr lang="en-US" sz="3600" dirty="0"/>
              <a:t>/ and /</a:t>
            </a:r>
            <a:r>
              <a:rPr lang="en-US" sz="3600" dirty="0" err="1"/>
              <a:t>fr</a:t>
            </a:r>
            <a:r>
              <a:rPr lang="en-US" sz="3600" dirty="0"/>
              <a:t>/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479" y="3672676"/>
            <a:ext cx="2329180" cy="232918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30870" y="1828802"/>
            <a:ext cx="9131300" cy="4545013"/>
            <a:chOff x="912" y="672"/>
            <a:chExt cx="3982" cy="2863"/>
          </a:xfrm>
        </p:grpSpPr>
        <p:sp>
          <p:nvSpPr>
            <p:cNvPr id="1030" name="Freeform 3"/>
            <p:cNvSpPr>
              <a:spLocks/>
            </p:cNvSpPr>
            <p:nvPr/>
          </p:nvSpPr>
          <p:spPr bwMode="auto">
            <a:xfrm>
              <a:off x="1999" y="1619"/>
              <a:ext cx="2622" cy="1759"/>
            </a:xfrm>
            <a:custGeom>
              <a:avLst/>
              <a:gdLst>
                <a:gd name="T0" fmla="*/ 1308 w 2622"/>
                <a:gd name="T1" fmla="*/ 0 h 1759"/>
                <a:gd name="T2" fmla="*/ 2622 w 2622"/>
                <a:gd name="T3" fmla="*/ 624 h 1759"/>
                <a:gd name="T4" fmla="*/ 2622 w 2622"/>
                <a:gd name="T5" fmla="*/ 1759 h 1759"/>
                <a:gd name="T6" fmla="*/ 1760 w 2622"/>
                <a:gd name="T7" fmla="*/ 1759 h 1759"/>
                <a:gd name="T8" fmla="*/ 871 w 2622"/>
                <a:gd name="T9" fmla="*/ 1759 h 1759"/>
                <a:gd name="T10" fmla="*/ 0 w 2622"/>
                <a:gd name="T11" fmla="*/ 1759 h 1759"/>
                <a:gd name="T12" fmla="*/ 0 w 2622"/>
                <a:gd name="T13" fmla="*/ 624 h 1759"/>
                <a:gd name="T14" fmla="*/ 1308 w 2622"/>
                <a:gd name="T15" fmla="*/ 0 h 17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22"/>
                <a:gd name="T25" fmla="*/ 0 h 1759"/>
                <a:gd name="T26" fmla="*/ 2622 w 2622"/>
                <a:gd name="T27" fmla="*/ 1759 h 17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22" h="1759">
                  <a:moveTo>
                    <a:pt x="1308" y="0"/>
                  </a:moveTo>
                  <a:lnTo>
                    <a:pt x="2622" y="624"/>
                  </a:lnTo>
                  <a:lnTo>
                    <a:pt x="2622" y="1759"/>
                  </a:lnTo>
                  <a:lnTo>
                    <a:pt x="1760" y="1759"/>
                  </a:lnTo>
                  <a:lnTo>
                    <a:pt x="871" y="1759"/>
                  </a:lnTo>
                  <a:lnTo>
                    <a:pt x="0" y="1759"/>
                  </a:lnTo>
                  <a:lnTo>
                    <a:pt x="0" y="624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1" name="Freeform 4"/>
            <p:cNvSpPr>
              <a:spLocks/>
            </p:cNvSpPr>
            <p:nvPr/>
          </p:nvSpPr>
          <p:spPr bwMode="auto">
            <a:xfrm>
              <a:off x="2964" y="1002"/>
              <a:ext cx="707" cy="702"/>
            </a:xfrm>
            <a:custGeom>
              <a:avLst/>
              <a:gdLst>
                <a:gd name="T0" fmla="*/ 707 w 707"/>
                <a:gd name="T1" fmla="*/ 702 h 702"/>
                <a:gd name="T2" fmla="*/ 707 w 707"/>
                <a:gd name="T3" fmla="*/ 0 h 702"/>
                <a:gd name="T4" fmla="*/ 0 w 707"/>
                <a:gd name="T5" fmla="*/ 0 h 702"/>
                <a:gd name="T6" fmla="*/ 0 w 707"/>
                <a:gd name="T7" fmla="*/ 688 h 702"/>
                <a:gd name="T8" fmla="*/ 343 w 707"/>
                <a:gd name="T9" fmla="*/ 512 h 702"/>
                <a:gd name="T10" fmla="*/ 707 w 707"/>
                <a:gd name="T11" fmla="*/ 702 h 7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7"/>
                <a:gd name="T19" fmla="*/ 0 h 702"/>
                <a:gd name="T20" fmla="*/ 707 w 707"/>
                <a:gd name="T21" fmla="*/ 702 h 70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7" h="702">
                  <a:moveTo>
                    <a:pt x="707" y="702"/>
                  </a:moveTo>
                  <a:lnTo>
                    <a:pt x="707" y="0"/>
                  </a:lnTo>
                  <a:lnTo>
                    <a:pt x="0" y="0"/>
                  </a:lnTo>
                  <a:lnTo>
                    <a:pt x="0" y="688"/>
                  </a:lnTo>
                  <a:lnTo>
                    <a:pt x="343" y="512"/>
                  </a:lnTo>
                  <a:lnTo>
                    <a:pt x="707" y="702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2" name="Freeform 5"/>
            <p:cNvSpPr>
              <a:spLocks/>
            </p:cNvSpPr>
            <p:nvPr/>
          </p:nvSpPr>
          <p:spPr bwMode="auto">
            <a:xfrm>
              <a:off x="1743" y="1622"/>
              <a:ext cx="1221" cy="615"/>
            </a:xfrm>
            <a:custGeom>
              <a:avLst/>
              <a:gdLst>
                <a:gd name="T0" fmla="*/ 0 w 1221"/>
                <a:gd name="T1" fmla="*/ 615 h 615"/>
                <a:gd name="T2" fmla="*/ 1221 w 1221"/>
                <a:gd name="T3" fmla="*/ 72 h 615"/>
                <a:gd name="T4" fmla="*/ 1221 w 1221"/>
                <a:gd name="T5" fmla="*/ 61 h 615"/>
                <a:gd name="T6" fmla="*/ 1221 w 1221"/>
                <a:gd name="T7" fmla="*/ 43 h 615"/>
                <a:gd name="T8" fmla="*/ 1221 w 1221"/>
                <a:gd name="T9" fmla="*/ 22 h 615"/>
                <a:gd name="T10" fmla="*/ 1221 w 1221"/>
                <a:gd name="T11" fmla="*/ 0 h 615"/>
                <a:gd name="T12" fmla="*/ 0 w 1221"/>
                <a:gd name="T13" fmla="*/ 544 h 615"/>
                <a:gd name="T14" fmla="*/ 0 w 1221"/>
                <a:gd name="T15" fmla="*/ 615 h 6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21"/>
                <a:gd name="T25" fmla="*/ 0 h 615"/>
                <a:gd name="T26" fmla="*/ 1221 w 1221"/>
                <a:gd name="T27" fmla="*/ 615 h 6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21" h="615">
                  <a:moveTo>
                    <a:pt x="0" y="615"/>
                  </a:moveTo>
                  <a:lnTo>
                    <a:pt x="1221" y="72"/>
                  </a:lnTo>
                  <a:lnTo>
                    <a:pt x="1221" y="61"/>
                  </a:lnTo>
                  <a:lnTo>
                    <a:pt x="1221" y="43"/>
                  </a:lnTo>
                  <a:lnTo>
                    <a:pt x="1221" y="22"/>
                  </a:lnTo>
                  <a:lnTo>
                    <a:pt x="1221" y="0"/>
                  </a:lnTo>
                  <a:lnTo>
                    <a:pt x="0" y="544"/>
                  </a:lnTo>
                  <a:lnTo>
                    <a:pt x="0" y="615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1999" y="3469"/>
              <a:ext cx="2622" cy="66"/>
            </a:xfrm>
            <a:prstGeom prst="rect">
              <a:avLst/>
            </a:pr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4" name="Freeform 7"/>
            <p:cNvSpPr>
              <a:spLocks/>
            </p:cNvSpPr>
            <p:nvPr/>
          </p:nvSpPr>
          <p:spPr bwMode="auto">
            <a:xfrm>
              <a:off x="2777" y="672"/>
              <a:ext cx="1053" cy="266"/>
            </a:xfrm>
            <a:custGeom>
              <a:avLst/>
              <a:gdLst>
                <a:gd name="T0" fmla="*/ 530 w 1053"/>
                <a:gd name="T1" fmla="*/ 0 h 266"/>
                <a:gd name="T2" fmla="*/ 0 w 1053"/>
                <a:gd name="T3" fmla="*/ 266 h 266"/>
                <a:gd name="T4" fmla="*/ 1053 w 1053"/>
                <a:gd name="T5" fmla="*/ 266 h 266"/>
                <a:gd name="T6" fmla="*/ 530 w 1053"/>
                <a:gd name="T7" fmla="*/ 0 h 2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3"/>
                <a:gd name="T13" fmla="*/ 0 h 266"/>
                <a:gd name="T14" fmla="*/ 1053 w 1053"/>
                <a:gd name="T15" fmla="*/ 266 h 2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3" h="266">
                  <a:moveTo>
                    <a:pt x="530" y="0"/>
                  </a:moveTo>
                  <a:lnTo>
                    <a:pt x="0" y="266"/>
                  </a:lnTo>
                  <a:lnTo>
                    <a:pt x="1053" y="266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5" name="Freeform 8"/>
            <p:cNvSpPr>
              <a:spLocks/>
            </p:cNvSpPr>
            <p:nvPr/>
          </p:nvSpPr>
          <p:spPr bwMode="auto">
            <a:xfrm>
              <a:off x="3668" y="1632"/>
              <a:ext cx="1206" cy="611"/>
            </a:xfrm>
            <a:custGeom>
              <a:avLst/>
              <a:gdLst>
                <a:gd name="T0" fmla="*/ 1206 w 1206"/>
                <a:gd name="T1" fmla="*/ 611 h 611"/>
                <a:gd name="T2" fmla="*/ 0 w 1206"/>
                <a:gd name="T3" fmla="*/ 68 h 611"/>
                <a:gd name="T4" fmla="*/ 0 w 1206"/>
                <a:gd name="T5" fmla="*/ 58 h 611"/>
                <a:gd name="T6" fmla="*/ 0 w 1206"/>
                <a:gd name="T7" fmla="*/ 41 h 611"/>
                <a:gd name="T8" fmla="*/ 0 w 1206"/>
                <a:gd name="T9" fmla="*/ 23 h 611"/>
                <a:gd name="T10" fmla="*/ 0 w 1206"/>
                <a:gd name="T11" fmla="*/ 0 h 611"/>
                <a:gd name="T12" fmla="*/ 1206 w 1206"/>
                <a:gd name="T13" fmla="*/ 541 h 611"/>
                <a:gd name="T14" fmla="*/ 1206 w 1206"/>
                <a:gd name="T15" fmla="*/ 611 h 6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06"/>
                <a:gd name="T25" fmla="*/ 0 h 611"/>
                <a:gd name="T26" fmla="*/ 1206 w 1206"/>
                <a:gd name="T27" fmla="*/ 611 h 6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06" h="611">
                  <a:moveTo>
                    <a:pt x="1206" y="611"/>
                  </a:moveTo>
                  <a:lnTo>
                    <a:pt x="0" y="68"/>
                  </a:lnTo>
                  <a:lnTo>
                    <a:pt x="0" y="58"/>
                  </a:lnTo>
                  <a:lnTo>
                    <a:pt x="0" y="41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206" y="541"/>
                  </a:lnTo>
                  <a:lnTo>
                    <a:pt x="1206" y="611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023" y="2555"/>
              <a:ext cx="594" cy="8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7" name="Freeform 10"/>
            <p:cNvSpPr>
              <a:spLocks/>
            </p:cNvSpPr>
            <p:nvPr/>
          </p:nvSpPr>
          <p:spPr bwMode="auto">
            <a:xfrm>
              <a:off x="3126" y="1079"/>
              <a:ext cx="366" cy="355"/>
            </a:xfrm>
            <a:custGeom>
              <a:avLst/>
              <a:gdLst>
                <a:gd name="T0" fmla="*/ 190 w 366"/>
                <a:gd name="T1" fmla="*/ 0 h 355"/>
                <a:gd name="T2" fmla="*/ 147 w 366"/>
                <a:gd name="T3" fmla="*/ 4 h 355"/>
                <a:gd name="T4" fmla="*/ 110 w 366"/>
                <a:gd name="T5" fmla="*/ 12 h 355"/>
                <a:gd name="T6" fmla="*/ 79 w 366"/>
                <a:gd name="T7" fmla="*/ 26 h 355"/>
                <a:gd name="T8" fmla="*/ 51 w 366"/>
                <a:gd name="T9" fmla="*/ 47 h 355"/>
                <a:gd name="T10" fmla="*/ 28 w 366"/>
                <a:gd name="T11" fmla="*/ 72 h 355"/>
                <a:gd name="T12" fmla="*/ 14 w 366"/>
                <a:gd name="T13" fmla="*/ 99 h 355"/>
                <a:gd name="T14" fmla="*/ 2 w 366"/>
                <a:gd name="T15" fmla="*/ 130 h 355"/>
                <a:gd name="T16" fmla="*/ 0 w 366"/>
                <a:gd name="T17" fmla="*/ 163 h 355"/>
                <a:gd name="T18" fmla="*/ 0 w 366"/>
                <a:gd name="T19" fmla="*/ 223 h 355"/>
                <a:gd name="T20" fmla="*/ 0 w 366"/>
                <a:gd name="T21" fmla="*/ 272 h 355"/>
                <a:gd name="T22" fmla="*/ 0 w 366"/>
                <a:gd name="T23" fmla="*/ 315 h 355"/>
                <a:gd name="T24" fmla="*/ 0 w 366"/>
                <a:gd name="T25" fmla="*/ 355 h 355"/>
                <a:gd name="T26" fmla="*/ 79 w 366"/>
                <a:gd name="T27" fmla="*/ 355 h 355"/>
                <a:gd name="T28" fmla="*/ 130 w 366"/>
                <a:gd name="T29" fmla="*/ 355 h 355"/>
                <a:gd name="T30" fmla="*/ 161 w 366"/>
                <a:gd name="T31" fmla="*/ 355 h 355"/>
                <a:gd name="T32" fmla="*/ 187 w 366"/>
                <a:gd name="T33" fmla="*/ 355 h 355"/>
                <a:gd name="T34" fmla="*/ 210 w 366"/>
                <a:gd name="T35" fmla="*/ 355 h 355"/>
                <a:gd name="T36" fmla="*/ 241 w 366"/>
                <a:gd name="T37" fmla="*/ 355 h 355"/>
                <a:gd name="T38" fmla="*/ 289 w 366"/>
                <a:gd name="T39" fmla="*/ 355 h 355"/>
                <a:gd name="T40" fmla="*/ 366 w 366"/>
                <a:gd name="T41" fmla="*/ 355 h 355"/>
                <a:gd name="T42" fmla="*/ 366 w 366"/>
                <a:gd name="T43" fmla="*/ 297 h 355"/>
                <a:gd name="T44" fmla="*/ 366 w 366"/>
                <a:gd name="T45" fmla="*/ 245 h 355"/>
                <a:gd name="T46" fmla="*/ 366 w 366"/>
                <a:gd name="T47" fmla="*/ 198 h 355"/>
                <a:gd name="T48" fmla="*/ 366 w 366"/>
                <a:gd name="T49" fmla="*/ 157 h 355"/>
                <a:gd name="T50" fmla="*/ 363 w 366"/>
                <a:gd name="T51" fmla="*/ 136 h 355"/>
                <a:gd name="T52" fmla="*/ 357 w 366"/>
                <a:gd name="T53" fmla="*/ 111 h 355"/>
                <a:gd name="T54" fmla="*/ 343 w 366"/>
                <a:gd name="T55" fmla="*/ 84 h 355"/>
                <a:gd name="T56" fmla="*/ 326 w 366"/>
                <a:gd name="T57" fmla="*/ 60 h 355"/>
                <a:gd name="T58" fmla="*/ 300 w 366"/>
                <a:gd name="T59" fmla="*/ 35 h 355"/>
                <a:gd name="T60" fmla="*/ 269 w 366"/>
                <a:gd name="T61" fmla="*/ 16 h 355"/>
                <a:gd name="T62" fmla="*/ 232 w 366"/>
                <a:gd name="T63" fmla="*/ 4 h 355"/>
                <a:gd name="T64" fmla="*/ 190 w 366"/>
                <a:gd name="T65" fmla="*/ 0 h 3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6"/>
                <a:gd name="T100" fmla="*/ 0 h 355"/>
                <a:gd name="T101" fmla="*/ 366 w 366"/>
                <a:gd name="T102" fmla="*/ 355 h 3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6" h="355">
                  <a:moveTo>
                    <a:pt x="190" y="0"/>
                  </a:moveTo>
                  <a:lnTo>
                    <a:pt x="147" y="4"/>
                  </a:lnTo>
                  <a:lnTo>
                    <a:pt x="110" y="12"/>
                  </a:lnTo>
                  <a:lnTo>
                    <a:pt x="79" y="26"/>
                  </a:lnTo>
                  <a:lnTo>
                    <a:pt x="51" y="47"/>
                  </a:lnTo>
                  <a:lnTo>
                    <a:pt x="28" y="72"/>
                  </a:lnTo>
                  <a:lnTo>
                    <a:pt x="14" y="99"/>
                  </a:lnTo>
                  <a:lnTo>
                    <a:pt x="2" y="130"/>
                  </a:lnTo>
                  <a:lnTo>
                    <a:pt x="0" y="163"/>
                  </a:lnTo>
                  <a:lnTo>
                    <a:pt x="0" y="223"/>
                  </a:lnTo>
                  <a:lnTo>
                    <a:pt x="0" y="272"/>
                  </a:lnTo>
                  <a:lnTo>
                    <a:pt x="0" y="315"/>
                  </a:lnTo>
                  <a:lnTo>
                    <a:pt x="0" y="355"/>
                  </a:lnTo>
                  <a:lnTo>
                    <a:pt x="79" y="355"/>
                  </a:lnTo>
                  <a:lnTo>
                    <a:pt x="130" y="355"/>
                  </a:lnTo>
                  <a:lnTo>
                    <a:pt x="161" y="355"/>
                  </a:lnTo>
                  <a:lnTo>
                    <a:pt x="187" y="355"/>
                  </a:lnTo>
                  <a:lnTo>
                    <a:pt x="210" y="355"/>
                  </a:lnTo>
                  <a:lnTo>
                    <a:pt x="241" y="355"/>
                  </a:lnTo>
                  <a:lnTo>
                    <a:pt x="289" y="355"/>
                  </a:lnTo>
                  <a:lnTo>
                    <a:pt x="366" y="355"/>
                  </a:lnTo>
                  <a:lnTo>
                    <a:pt x="366" y="297"/>
                  </a:lnTo>
                  <a:lnTo>
                    <a:pt x="366" y="245"/>
                  </a:lnTo>
                  <a:lnTo>
                    <a:pt x="366" y="198"/>
                  </a:lnTo>
                  <a:lnTo>
                    <a:pt x="366" y="157"/>
                  </a:lnTo>
                  <a:lnTo>
                    <a:pt x="363" y="136"/>
                  </a:lnTo>
                  <a:lnTo>
                    <a:pt x="357" y="111"/>
                  </a:lnTo>
                  <a:lnTo>
                    <a:pt x="343" y="84"/>
                  </a:lnTo>
                  <a:lnTo>
                    <a:pt x="326" y="60"/>
                  </a:lnTo>
                  <a:lnTo>
                    <a:pt x="300" y="35"/>
                  </a:lnTo>
                  <a:lnTo>
                    <a:pt x="269" y="16"/>
                  </a:lnTo>
                  <a:lnTo>
                    <a:pt x="232" y="4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8" name="Freeform 11"/>
            <p:cNvSpPr>
              <a:spLocks/>
            </p:cNvSpPr>
            <p:nvPr/>
          </p:nvSpPr>
          <p:spPr bwMode="auto">
            <a:xfrm>
              <a:off x="2828" y="2398"/>
              <a:ext cx="28" cy="666"/>
            </a:xfrm>
            <a:custGeom>
              <a:avLst/>
              <a:gdLst>
                <a:gd name="T0" fmla="*/ 14 w 28"/>
                <a:gd name="T1" fmla="*/ 20 h 666"/>
                <a:gd name="T2" fmla="*/ 0 w 28"/>
                <a:gd name="T3" fmla="*/ 10 h 666"/>
                <a:gd name="T4" fmla="*/ 0 w 28"/>
                <a:gd name="T5" fmla="*/ 666 h 666"/>
                <a:gd name="T6" fmla="*/ 28 w 28"/>
                <a:gd name="T7" fmla="*/ 666 h 666"/>
                <a:gd name="T8" fmla="*/ 28 w 28"/>
                <a:gd name="T9" fmla="*/ 10 h 666"/>
                <a:gd name="T10" fmla="*/ 14 w 28"/>
                <a:gd name="T11" fmla="*/ 0 h 666"/>
                <a:gd name="T12" fmla="*/ 28 w 28"/>
                <a:gd name="T13" fmla="*/ 10 h 666"/>
                <a:gd name="T14" fmla="*/ 28 w 28"/>
                <a:gd name="T15" fmla="*/ 0 h 666"/>
                <a:gd name="T16" fmla="*/ 14 w 28"/>
                <a:gd name="T17" fmla="*/ 0 h 666"/>
                <a:gd name="T18" fmla="*/ 14 w 28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6"/>
                <a:gd name="T32" fmla="*/ 28 w 28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6">
                  <a:moveTo>
                    <a:pt x="14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8" y="666"/>
                  </a:lnTo>
                  <a:lnTo>
                    <a:pt x="28" y="10"/>
                  </a:lnTo>
                  <a:lnTo>
                    <a:pt x="14" y="0"/>
                  </a:lnTo>
                  <a:lnTo>
                    <a:pt x="28" y="10"/>
                  </a:lnTo>
                  <a:lnTo>
                    <a:pt x="28" y="0"/>
                  </a:lnTo>
                  <a:lnTo>
                    <a:pt x="14" y="0"/>
                  </a:lnTo>
                  <a:lnTo>
                    <a:pt x="14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9" name="Freeform 12"/>
            <p:cNvSpPr>
              <a:spLocks/>
            </p:cNvSpPr>
            <p:nvPr/>
          </p:nvSpPr>
          <p:spPr bwMode="auto">
            <a:xfrm>
              <a:off x="2305" y="2398"/>
              <a:ext cx="537" cy="20"/>
            </a:xfrm>
            <a:custGeom>
              <a:avLst/>
              <a:gdLst>
                <a:gd name="T0" fmla="*/ 29 w 537"/>
                <a:gd name="T1" fmla="*/ 10 h 20"/>
                <a:gd name="T2" fmla="*/ 15 w 537"/>
                <a:gd name="T3" fmla="*/ 20 h 20"/>
                <a:gd name="T4" fmla="*/ 537 w 537"/>
                <a:gd name="T5" fmla="*/ 20 h 20"/>
                <a:gd name="T6" fmla="*/ 537 w 537"/>
                <a:gd name="T7" fmla="*/ 0 h 20"/>
                <a:gd name="T8" fmla="*/ 15 w 537"/>
                <a:gd name="T9" fmla="*/ 0 h 20"/>
                <a:gd name="T10" fmla="*/ 0 w 537"/>
                <a:gd name="T11" fmla="*/ 10 h 20"/>
                <a:gd name="T12" fmla="*/ 15 w 537"/>
                <a:gd name="T13" fmla="*/ 0 h 20"/>
                <a:gd name="T14" fmla="*/ 0 w 537"/>
                <a:gd name="T15" fmla="*/ 0 h 20"/>
                <a:gd name="T16" fmla="*/ 0 w 537"/>
                <a:gd name="T17" fmla="*/ 10 h 20"/>
                <a:gd name="T18" fmla="*/ 29 w 537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7"/>
                <a:gd name="T31" fmla="*/ 0 h 20"/>
                <a:gd name="T32" fmla="*/ 537 w 537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7" h="20">
                  <a:moveTo>
                    <a:pt x="29" y="10"/>
                  </a:moveTo>
                  <a:lnTo>
                    <a:pt x="15" y="20"/>
                  </a:lnTo>
                  <a:lnTo>
                    <a:pt x="537" y="20"/>
                  </a:lnTo>
                  <a:lnTo>
                    <a:pt x="537" y="0"/>
                  </a:lnTo>
                  <a:lnTo>
                    <a:pt x="15" y="0"/>
                  </a:lnTo>
                  <a:lnTo>
                    <a:pt x="0" y="1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0" name="Freeform 13"/>
            <p:cNvSpPr>
              <a:spLocks/>
            </p:cNvSpPr>
            <p:nvPr/>
          </p:nvSpPr>
          <p:spPr bwMode="auto">
            <a:xfrm>
              <a:off x="2305" y="2408"/>
              <a:ext cx="29" cy="667"/>
            </a:xfrm>
            <a:custGeom>
              <a:avLst/>
              <a:gdLst>
                <a:gd name="T0" fmla="*/ 15 w 29"/>
                <a:gd name="T1" fmla="*/ 646 h 667"/>
                <a:gd name="T2" fmla="*/ 29 w 29"/>
                <a:gd name="T3" fmla="*/ 656 h 667"/>
                <a:gd name="T4" fmla="*/ 29 w 29"/>
                <a:gd name="T5" fmla="*/ 0 h 667"/>
                <a:gd name="T6" fmla="*/ 0 w 29"/>
                <a:gd name="T7" fmla="*/ 0 h 667"/>
                <a:gd name="T8" fmla="*/ 0 w 29"/>
                <a:gd name="T9" fmla="*/ 656 h 667"/>
                <a:gd name="T10" fmla="*/ 15 w 29"/>
                <a:gd name="T11" fmla="*/ 667 h 667"/>
                <a:gd name="T12" fmla="*/ 0 w 29"/>
                <a:gd name="T13" fmla="*/ 656 h 667"/>
                <a:gd name="T14" fmla="*/ 0 w 29"/>
                <a:gd name="T15" fmla="*/ 667 h 667"/>
                <a:gd name="T16" fmla="*/ 15 w 29"/>
                <a:gd name="T17" fmla="*/ 667 h 667"/>
                <a:gd name="T18" fmla="*/ 15 w 29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7"/>
                <a:gd name="T32" fmla="*/ 29 w 29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7">
                  <a:moveTo>
                    <a:pt x="15" y="646"/>
                  </a:moveTo>
                  <a:lnTo>
                    <a:pt x="29" y="656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5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5" y="667"/>
                  </a:lnTo>
                  <a:lnTo>
                    <a:pt x="15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1" name="Freeform 14"/>
            <p:cNvSpPr>
              <a:spLocks/>
            </p:cNvSpPr>
            <p:nvPr/>
          </p:nvSpPr>
          <p:spPr bwMode="auto">
            <a:xfrm>
              <a:off x="2320" y="3054"/>
              <a:ext cx="536" cy="21"/>
            </a:xfrm>
            <a:custGeom>
              <a:avLst/>
              <a:gdLst>
                <a:gd name="T0" fmla="*/ 508 w 536"/>
                <a:gd name="T1" fmla="*/ 10 h 21"/>
                <a:gd name="T2" fmla="*/ 522 w 536"/>
                <a:gd name="T3" fmla="*/ 0 h 21"/>
                <a:gd name="T4" fmla="*/ 0 w 536"/>
                <a:gd name="T5" fmla="*/ 0 h 21"/>
                <a:gd name="T6" fmla="*/ 0 w 536"/>
                <a:gd name="T7" fmla="*/ 21 h 21"/>
                <a:gd name="T8" fmla="*/ 522 w 536"/>
                <a:gd name="T9" fmla="*/ 21 h 21"/>
                <a:gd name="T10" fmla="*/ 536 w 536"/>
                <a:gd name="T11" fmla="*/ 10 h 21"/>
                <a:gd name="T12" fmla="*/ 522 w 536"/>
                <a:gd name="T13" fmla="*/ 21 h 21"/>
                <a:gd name="T14" fmla="*/ 536 w 536"/>
                <a:gd name="T15" fmla="*/ 21 h 21"/>
                <a:gd name="T16" fmla="*/ 536 w 536"/>
                <a:gd name="T17" fmla="*/ 10 h 21"/>
                <a:gd name="T18" fmla="*/ 508 w 536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6"/>
                <a:gd name="T31" fmla="*/ 0 h 21"/>
                <a:gd name="T32" fmla="*/ 536 w 536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6" h="21">
                  <a:moveTo>
                    <a:pt x="508" y="10"/>
                  </a:moveTo>
                  <a:lnTo>
                    <a:pt x="522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2" y="21"/>
                  </a:lnTo>
                  <a:lnTo>
                    <a:pt x="536" y="10"/>
                  </a:lnTo>
                  <a:lnTo>
                    <a:pt x="522" y="21"/>
                  </a:lnTo>
                  <a:lnTo>
                    <a:pt x="536" y="21"/>
                  </a:lnTo>
                  <a:lnTo>
                    <a:pt x="536" y="10"/>
                  </a:lnTo>
                  <a:lnTo>
                    <a:pt x="50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2" name="Freeform 15"/>
            <p:cNvSpPr>
              <a:spLocks/>
            </p:cNvSpPr>
            <p:nvPr/>
          </p:nvSpPr>
          <p:spPr bwMode="auto">
            <a:xfrm>
              <a:off x="2322" y="2590"/>
              <a:ext cx="517" cy="20"/>
            </a:xfrm>
            <a:custGeom>
              <a:avLst/>
              <a:gdLst>
                <a:gd name="T0" fmla="*/ 517 w 517"/>
                <a:gd name="T1" fmla="*/ 10 h 20"/>
                <a:gd name="T2" fmla="*/ 517 w 517"/>
                <a:gd name="T3" fmla="*/ 0 h 20"/>
                <a:gd name="T4" fmla="*/ 0 w 517"/>
                <a:gd name="T5" fmla="*/ 0 h 20"/>
                <a:gd name="T6" fmla="*/ 0 w 517"/>
                <a:gd name="T7" fmla="*/ 20 h 20"/>
                <a:gd name="T8" fmla="*/ 517 w 517"/>
                <a:gd name="T9" fmla="*/ 20 h 20"/>
                <a:gd name="T10" fmla="*/ 517 w 517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0"/>
                <a:gd name="T20" fmla="*/ 517 w 517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0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17" y="20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3" name="Freeform 16"/>
            <p:cNvSpPr>
              <a:spLocks/>
            </p:cNvSpPr>
            <p:nvPr/>
          </p:nvSpPr>
          <p:spPr bwMode="auto">
            <a:xfrm>
              <a:off x="2322" y="2829"/>
              <a:ext cx="517" cy="21"/>
            </a:xfrm>
            <a:custGeom>
              <a:avLst/>
              <a:gdLst>
                <a:gd name="T0" fmla="*/ 517 w 517"/>
                <a:gd name="T1" fmla="*/ 10 h 21"/>
                <a:gd name="T2" fmla="*/ 517 w 517"/>
                <a:gd name="T3" fmla="*/ 0 h 21"/>
                <a:gd name="T4" fmla="*/ 0 w 517"/>
                <a:gd name="T5" fmla="*/ 0 h 21"/>
                <a:gd name="T6" fmla="*/ 0 w 517"/>
                <a:gd name="T7" fmla="*/ 21 h 21"/>
                <a:gd name="T8" fmla="*/ 517 w 517"/>
                <a:gd name="T9" fmla="*/ 21 h 21"/>
                <a:gd name="T10" fmla="*/ 517 w 517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1"/>
                <a:gd name="T20" fmla="*/ 517 w 517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1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17" y="21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4" name="Freeform 17"/>
            <p:cNvSpPr>
              <a:spLocks/>
            </p:cNvSpPr>
            <p:nvPr/>
          </p:nvSpPr>
          <p:spPr bwMode="auto">
            <a:xfrm>
              <a:off x="2558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5" name="Freeform 18"/>
            <p:cNvSpPr>
              <a:spLocks/>
            </p:cNvSpPr>
            <p:nvPr/>
          </p:nvSpPr>
          <p:spPr bwMode="auto">
            <a:xfrm>
              <a:off x="4289" y="2398"/>
              <a:ext cx="29" cy="666"/>
            </a:xfrm>
            <a:custGeom>
              <a:avLst/>
              <a:gdLst>
                <a:gd name="T0" fmla="*/ 15 w 29"/>
                <a:gd name="T1" fmla="*/ 20 h 666"/>
                <a:gd name="T2" fmla="*/ 0 w 29"/>
                <a:gd name="T3" fmla="*/ 10 h 666"/>
                <a:gd name="T4" fmla="*/ 0 w 29"/>
                <a:gd name="T5" fmla="*/ 666 h 666"/>
                <a:gd name="T6" fmla="*/ 29 w 29"/>
                <a:gd name="T7" fmla="*/ 666 h 666"/>
                <a:gd name="T8" fmla="*/ 29 w 29"/>
                <a:gd name="T9" fmla="*/ 10 h 666"/>
                <a:gd name="T10" fmla="*/ 15 w 29"/>
                <a:gd name="T11" fmla="*/ 0 h 666"/>
                <a:gd name="T12" fmla="*/ 29 w 29"/>
                <a:gd name="T13" fmla="*/ 10 h 666"/>
                <a:gd name="T14" fmla="*/ 29 w 29"/>
                <a:gd name="T15" fmla="*/ 0 h 666"/>
                <a:gd name="T16" fmla="*/ 15 w 29"/>
                <a:gd name="T17" fmla="*/ 0 h 666"/>
                <a:gd name="T18" fmla="*/ 15 w 29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6"/>
                <a:gd name="T32" fmla="*/ 29 w 29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6">
                  <a:moveTo>
                    <a:pt x="15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9" y="666"/>
                  </a:lnTo>
                  <a:lnTo>
                    <a:pt x="29" y="10"/>
                  </a:lnTo>
                  <a:lnTo>
                    <a:pt x="15" y="0"/>
                  </a:lnTo>
                  <a:lnTo>
                    <a:pt x="29" y="10"/>
                  </a:lnTo>
                  <a:lnTo>
                    <a:pt x="29" y="0"/>
                  </a:lnTo>
                  <a:lnTo>
                    <a:pt x="15" y="0"/>
                  </a:lnTo>
                  <a:lnTo>
                    <a:pt x="1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6" name="Freeform 19"/>
            <p:cNvSpPr>
              <a:spLocks/>
            </p:cNvSpPr>
            <p:nvPr/>
          </p:nvSpPr>
          <p:spPr bwMode="auto">
            <a:xfrm>
              <a:off x="3770" y="2398"/>
              <a:ext cx="534" cy="20"/>
            </a:xfrm>
            <a:custGeom>
              <a:avLst/>
              <a:gdLst>
                <a:gd name="T0" fmla="*/ 28 w 534"/>
                <a:gd name="T1" fmla="*/ 10 h 20"/>
                <a:gd name="T2" fmla="*/ 14 w 534"/>
                <a:gd name="T3" fmla="*/ 20 h 20"/>
                <a:gd name="T4" fmla="*/ 534 w 534"/>
                <a:gd name="T5" fmla="*/ 20 h 20"/>
                <a:gd name="T6" fmla="*/ 534 w 534"/>
                <a:gd name="T7" fmla="*/ 0 h 20"/>
                <a:gd name="T8" fmla="*/ 14 w 534"/>
                <a:gd name="T9" fmla="*/ 0 h 20"/>
                <a:gd name="T10" fmla="*/ 0 w 534"/>
                <a:gd name="T11" fmla="*/ 10 h 20"/>
                <a:gd name="T12" fmla="*/ 14 w 534"/>
                <a:gd name="T13" fmla="*/ 0 h 20"/>
                <a:gd name="T14" fmla="*/ 0 w 534"/>
                <a:gd name="T15" fmla="*/ 0 h 20"/>
                <a:gd name="T16" fmla="*/ 0 w 534"/>
                <a:gd name="T17" fmla="*/ 10 h 20"/>
                <a:gd name="T18" fmla="*/ 28 w 534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0"/>
                <a:gd name="T32" fmla="*/ 534 w 534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0">
                  <a:moveTo>
                    <a:pt x="28" y="10"/>
                  </a:moveTo>
                  <a:lnTo>
                    <a:pt x="14" y="20"/>
                  </a:lnTo>
                  <a:lnTo>
                    <a:pt x="534" y="20"/>
                  </a:lnTo>
                  <a:lnTo>
                    <a:pt x="534" y="0"/>
                  </a:lnTo>
                  <a:lnTo>
                    <a:pt x="14" y="0"/>
                  </a:lnTo>
                  <a:lnTo>
                    <a:pt x="0" y="1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7" name="Freeform 20"/>
            <p:cNvSpPr>
              <a:spLocks/>
            </p:cNvSpPr>
            <p:nvPr/>
          </p:nvSpPr>
          <p:spPr bwMode="auto">
            <a:xfrm>
              <a:off x="3770" y="2408"/>
              <a:ext cx="28" cy="667"/>
            </a:xfrm>
            <a:custGeom>
              <a:avLst/>
              <a:gdLst>
                <a:gd name="T0" fmla="*/ 14 w 28"/>
                <a:gd name="T1" fmla="*/ 646 h 667"/>
                <a:gd name="T2" fmla="*/ 28 w 28"/>
                <a:gd name="T3" fmla="*/ 656 h 667"/>
                <a:gd name="T4" fmla="*/ 28 w 28"/>
                <a:gd name="T5" fmla="*/ 0 h 667"/>
                <a:gd name="T6" fmla="*/ 0 w 28"/>
                <a:gd name="T7" fmla="*/ 0 h 667"/>
                <a:gd name="T8" fmla="*/ 0 w 28"/>
                <a:gd name="T9" fmla="*/ 656 h 667"/>
                <a:gd name="T10" fmla="*/ 14 w 28"/>
                <a:gd name="T11" fmla="*/ 667 h 667"/>
                <a:gd name="T12" fmla="*/ 0 w 28"/>
                <a:gd name="T13" fmla="*/ 656 h 667"/>
                <a:gd name="T14" fmla="*/ 0 w 28"/>
                <a:gd name="T15" fmla="*/ 667 h 667"/>
                <a:gd name="T16" fmla="*/ 14 w 28"/>
                <a:gd name="T17" fmla="*/ 667 h 667"/>
                <a:gd name="T18" fmla="*/ 14 w 28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7"/>
                <a:gd name="T32" fmla="*/ 28 w 28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7">
                  <a:moveTo>
                    <a:pt x="14" y="646"/>
                  </a:moveTo>
                  <a:lnTo>
                    <a:pt x="28" y="656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4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4" y="667"/>
                  </a:lnTo>
                  <a:lnTo>
                    <a:pt x="14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8" name="Freeform 21"/>
            <p:cNvSpPr>
              <a:spLocks/>
            </p:cNvSpPr>
            <p:nvPr/>
          </p:nvSpPr>
          <p:spPr bwMode="auto">
            <a:xfrm>
              <a:off x="3784" y="3054"/>
              <a:ext cx="534" cy="21"/>
            </a:xfrm>
            <a:custGeom>
              <a:avLst/>
              <a:gdLst>
                <a:gd name="T0" fmla="*/ 505 w 534"/>
                <a:gd name="T1" fmla="*/ 10 h 21"/>
                <a:gd name="T2" fmla="*/ 520 w 534"/>
                <a:gd name="T3" fmla="*/ 0 h 21"/>
                <a:gd name="T4" fmla="*/ 0 w 534"/>
                <a:gd name="T5" fmla="*/ 0 h 21"/>
                <a:gd name="T6" fmla="*/ 0 w 534"/>
                <a:gd name="T7" fmla="*/ 21 h 21"/>
                <a:gd name="T8" fmla="*/ 520 w 534"/>
                <a:gd name="T9" fmla="*/ 21 h 21"/>
                <a:gd name="T10" fmla="*/ 534 w 534"/>
                <a:gd name="T11" fmla="*/ 10 h 21"/>
                <a:gd name="T12" fmla="*/ 520 w 534"/>
                <a:gd name="T13" fmla="*/ 21 h 21"/>
                <a:gd name="T14" fmla="*/ 534 w 534"/>
                <a:gd name="T15" fmla="*/ 21 h 21"/>
                <a:gd name="T16" fmla="*/ 534 w 534"/>
                <a:gd name="T17" fmla="*/ 10 h 21"/>
                <a:gd name="T18" fmla="*/ 505 w 534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1"/>
                <a:gd name="T32" fmla="*/ 534 w 534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1">
                  <a:moveTo>
                    <a:pt x="505" y="10"/>
                  </a:moveTo>
                  <a:lnTo>
                    <a:pt x="520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0" y="21"/>
                  </a:lnTo>
                  <a:lnTo>
                    <a:pt x="534" y="10"/>
                  </a:lnTo>
                  <a:lnTo>
                    <a:pt x="520" y="21"/>
                  </a:lnTo>
                  <a:lnTo>
                    <a:pt x="534" y="21"/>
                  </a:lnTo>
                  <a:lnTo>
                    <a:pt x="534" y="1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9" name="Freeform 22"/>
            <p:cNvSpPr>
              <a:spLocks/>
            </p:cNvSpPr>
            <p:nvPr/>
          </p:nvSpPr>
          <p:spPr bwMode="auto">
            <a:xfrm>
              <a:off x="3793" y="2590"/>
              <a:ext cx="505" cy="20"/>
            </a:xfrm>
            <a:custGeom>
              <a:avLst/>
              <a:gdLst>
                <a:gd name="T0" fmla="*/ 505 w 505"/>
                <a:gd name="T1" fmla="*/ 10 h 20"/>
                <a:gd name="T2" fmla="*/ 505 w 505"/>
                <a:gd name="T3" fmla="*/ 0 h 20"/>
                <a:gd name="T4" fmla="*/ 0 w 505"/>
                <a:gd name="T5" fmla="*/ 0 h 20"/>
                <a:gd name="T6" fmla="*/ 0 w 505"/>
                <a:gd name="T7" fmla="*/ 20 h 20"/>
                <a:gd name="T8" fmla="*/ 505 w 505"/>
                <a:gd name="T9" fmla="*/ 20 h 20"/>
                <a:gd name="T10" fmla="*/ 505 w 505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0"/>
                <a:gd name="T20" fmla="*/ 505 w 505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0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05" y="2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0" name="Freeform 23"/>
            <p:cNvSpPr>
              <a:spLocks/>
            </p:cNvSpPr>
            <p:nvPr/>
          </p:nvSpPr>
          <p:spPr bwMode="auto">
            <a:xfrm>
              <a:off x="3793" y="2829"/>
              <a:ext cx="505" cy="21"/>
            </a:xfrm>
            <a:custGeom>
              <a:avLst/>
              <a:gdLst>
                <a:gd name="T0" fmla="*/ 505 w 505"/>
                <a:gd name="T1" fmla="*/ 10 h 21"/>
                <a:gd name="T2" fmla="*/ 505 w 505"/>
                <a:gd name="T3" fmla="*/ 0 h 21"/>
                <a:gd name="T4" fmla="*/ 0 w 505"/>
                <a:gd name="T5" fmla="*/ 0 h 21"/>
                <a:gd name="T6" fmla="*/ 0 w 505"/>
                <a:gd name="T7" fmla="*/ 21 h 21"/>
                <a:gd name="T8" fmla="*/ 505 w 505"/>
                <a:gd name="T9" fmla="*/ 21 h 21"/>
                <a:gd name="T10" fmla="*/ 505 w 505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1"/>
                <a:gd name="T20" fmla="*/ 505 w 505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1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05" y="21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1" name="Freeform 24"/>
            <p:cNvSpPr>
              <a:spLocks/>
            </p:cNvSpPr>
            <p:nvPr/>
          </p:nvSpPr>
          <p:spPr bwMode="auto">
            <a:xfrm>
              <a:off x="4023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2" name="Freeform 25"/>
            <p:cNvSpPr>
              <a:spLocks/>
            </p:cNvSpPr>
            <p:nvPr/>
          </p:nvSpPr>
          <p:spPr bwMode="auto">
            <a:xfrm>
              <a:off x="3148" y="1139"/>
              <a:ext cx="301" cy="241"/>
            </a:xfrm>
            <a:custGeom>
              <a:avLst/>
              <a:gdLst>
                <a:gd name="T0" fmla="*/ 176 w 301"/>
                <a:gd name="T1" fmla="*/ 239 h 241"/>
                <a:gd name="T2" fmla="*/ 227 w 301"/>
                <a:gd name="T3" fmla="*/ 239 h 241"/>
                <a:gd name="T4" fmla="*/ 264 w 301"/>
                <a:gd name="T5" fmla="*/ 235 h 241"/>
                <a:gd name="T6" fmla="*/ 287 w 301"/>
                <a:gd name="T7" fmla="*/ 227 h 241"/>
                <a:gd name="T8" fmla="*/ 296 w 301"/>
                <a:gd name="T9" fmla="*/ 224 h 241"/>
                <a:gd name="T10" fmla="*/ 298 w 301"/>
                <a:gd name="T11" fmla="*/ 218 h 241"/>
                <a:gd name="T12" fmla="*/ 301 w 301"/>
                <a:gd name="T13" fmla="*/ 208 h 241"/>
                <a:gd name="T14" fmla="*/ 293 w 301"/>
                <a:gd name="T15" fmla="*/ 187 h 241"/>
                <a:gd name="T16" fmla="*/ 284 w 301"/>
                <a:gd name="T17" fmla="*/ 167 h 241"/>
                <a:gd name="T18" fmla="*/ 278 w 301"/>
                <a:gd name="T19" fmla="*/ 156 h 241"/>
                <a:gd name="T20" fmla="*/ 276 w 301"/>
                <a:gd name="T21" fmla="*/ 148 h 241"/>
                <a:gd name="T22" fmla="*/ 273 w 301"/>
                <a:gd name="T23" fmla="*/ 142 h 241"/>
                <a:gd name="T24" fmla="*/ 270 w 301"/>
                <a:gd name="T25" fmla="*/ 130 h 241"/>
                <a:gd name="T26" fmla="*/ 264 w 301"/>
                <a:gd name="T27" fmla="*/ 107 h 241"/>
                <a:gd name="T28" fmla="*/ 264 w 301"/>
                <a:gd name="T29" fmla="*/ 94 h 241"/>
                <a:gd name="T30" fmla="*/ 264 w 301"/>
                <a:gd name="T31" fmla="*/ 88 h 241"/>
                <a:gd name="T32" fmla="*/ 261 w 301"/>
                <a:gd name="T33" fmla="*/ 72 h 241"/>
                <a:gd name="T34" fmla="*/ 259 w 301"/>
                <a:gd name="T35" fmla="*/ 47 h 241"/>
                <a:gd name="T36" fmla="*/ 253 w 301"/>
                <a:gd name="T37" fmla="*/ 22 h 241"/>
                <a:gd name="T38" fmla="*/ 225 w 301"/>
                <a:gd name="T39" fmla="*/ 4 h 241"/>
                <a:gd name="T40" fmla="*/ 176 w 301"/>
                <a:gd name="T41" fmla="*/ 0 h 241"/>
                <a:gd name="T42" fmla="*/ 134 w 301"/>
                <a:gd name="T43" fmla="*/ 8 h 241"/>
                <a:gd name="T44" fmla="*/ 117 w 301"/>
                <a:gd name="T45" fmla="*/ 30 h 241"/>
                <a:gd name="T46" fmla="*/ 103 w 301"/>
                <a:gd name="T47" fmla="*/ 53 h 241"/>
                <a:gd name="T48" fmla="*/ 94 w 301"/>
                <a:gd name="T49" fmla="*/ 68 h 241"/>
                <a:gd name="T50" fmla="*/ 91 w 301"/>
                <a:gd name="T51" fmla="*/ 72 h 241"/>
                <a:gd name="T52" fmla="*/ 85 w 301"/>
                <a:gd name="T53" fmla="*/ 84 h 241"/>
                <a:gd name="T54" fmla="*/ 68 w 301"/>
                <a:gd name="T55" fmla="*/ 105 h 241"/>
                <a:gd name="T56" fmla="*/ 60 w 301"/>
                <a:gd name="T57" fmla="*/ 115 h 241"/>
                <a:gd name="T58" fmla="*/ 57 w 301"/>
                <a:gd name="T59" fmla="*/ 119 h 241"/>
                <a:gd name="T60" fmla="*/ 51 w 301"/>
                <a:gd name="T61" fmla="*/ 125 h 241"/>
                <a:gd name="T62" fmla="*/ 40 w 301"/>
                <a:gd name="T63" fmla="*/ 138 h 241"/>
                <a:gd name="T64" fmla="*/ 20 w 301"/>
                <a:gd name="T65" fmla="*/ 154 h 241"/>
                <a:gd name="T66" fmla="*/ 3 w 301"/>
                <a:gd name="T67" fmla="*/ 175 h 241"/>
                <a:gd name="T68" fmla="*/ 0 w 301"/>
                <a:gd name="T69" fmla="*/ 185 h 241"/>
                <a:gd name="T70" fmla="*/ 6 w 301"/>
                <a:gd name="T71" fmla="*/ 187 h 241"/>
                <a:gd name="T72" fmla="*/ 12 w 301"/>
                <a:gd name="T73" fmla="*/ 194 h 241"/>
                <a:gd name="T74" fmla="*/ 32 w 301"/>
                <a:gd name="T75" fmla="*/ 206 h 241"/>
                <a:gd name="T76" fmla="*/ 66 w 301"/>
                <a:gd name="T77" fmla="*/ 220 h 241"/>
                <a:gd name="T78" fmla="*/ 114 w 301"/>
                <a:gd name="T79" fmla="*/ 233 h 2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01"/>
                <a:gd name="T121" fmla="*/ 0 h 241"/>
                <a:gd name="T122" fmla="*/ 301 w 301"/>
                <a:gd name="T123" fmla="*/ 241 h 24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01" h="241">
                  <a:moveTo>
                    <a:pt x="145" y="237"/>
                  </a:moveTo>
                  <a:lnTo>
                    <a:pt x="176" y="239"/>
                  </a:lnTo>
                  <a:lnTo>
                    <a:pt x="205" y="241"/>
                  </a:lnTo>
                  <a:lnTo>
                    <a:pt x="227" y="239"/>
                  </a:lnTo>
                  <a:lnTo>
                    <a:pt x="247" y="237"/>
                  </a:lnTo>
                  <a:lnTo>
                    <a:pt x="264" y="235"/>
                  </a:lnTo>
                  <a:lnTo>
                    <a:pt x="276" y="231"/>
                  </a:lnTo>
                  <a:lnTo>
                    <a:pt x="287" y="227"/>
                  </a:lnTo>
                  <a:lnTo>
                    <a:pt x="293" y="224"/>
                  </a:lnTo>
                  <a:lnTo>
                    <a:pt x="296" y="224"/>
                  </a:lnTo>
                  <a:lnTo>
                    <a:pt x="296" y="222"/>
                  </a:lnTo>
                  <a:lnTo>
                    <a:pt x="298" y="218"/>
                  </a:lnTo>
                  <a:lnTo>
                    <a:pt x="301" y="216"/>
                  </a:lnTo>
                  <a:lnTo>
                    <a:pt x="301" y="208"/>
                  </a:lnTo>
                  <a:lnTo>
                    <a:pt x="298" y="200"/>
                  </a:lnTo>
                  <a:lnTo>
                    <a:pt x="293" y="187"/>
                  </a:lnTo>
                  <a:lnTo>
                    <a:pt x="287" y="173"/>
                  </a:lnTo>
                  <a:lnTo>
                    <a:pt x="284" y="167"/>
                  </a:lnTo>
                  <a:lnTo>
                    <a:pt x="281" y="161"/>
                  </a:lnTo>
                  <a:lnTo>
                    <a:pt x="278" y="156"/>
                  </a:lnTo>
                  <a:lnTo>
                    <a:pt x="278" y="150"/>
                  </a:lnTo>
                  <a:lnTo>
                    <a:pt x="276" y="148"/>
                  </a:lnTo>
                  <a:lnTo>
                    <a:pt x="273" y="144"/>
                  </a:lnTo>
                  <a:lnTo>
                    <a:pt x="273" y="142"/>
                  </a:lnTo>
                  <a:lnTo>
                    <a:pt x="273" y="140"/>
                  </a:lnTo>
                  <a:lnTo>
                    <a:pt x="270" y="130"/>
                  </a:lnTo>
                  <a:lnTo>
                    <a:pt x="267" y="117"/>
                  </a:lnTo>
                  <a:lnTo>
                    <a:pt x="264" y="107"/>
                  </a:lnTo>
                  <a:lnTo>
                    <a:pt x="264" y="97"/>
                  </a:lnTo>
                  <a:lnTo>
                    <a:pt x="264" y="94"/>
                  </a:lnTo>
                  <a:lnTo>
                    <a:pt x="264" y="90"/>
                  </a:lnTo>
                  <a:lnTo>
                    <a:pt x="264" y="88"/>
                  </a:lnTo>
                  <a:lnTo>
                    <a:pt x="264" y="86"/>
                  </a:lnTo>
                  <a:lnTo>
                    <a:pt x="261" y="72"/>
                  </a:lnTo>
                  <a:lnTo>
                    <a:pt x="259" y="59"/>
                  </a:lnTo>
                  <a:lnTo>
                    <a:pt x="259" y="47"/>
                  </a:lnTo>
                  <a:lnTo>
                    <a:pt x="256" y="39"/>
                  </a:lnTo>
                  <a:lnTo>
                    <a:pt x="253" y="22"/>
                  </a:lnTo>
                  <a:lnTo>
                    <a:pt x="242" y="10"/>
                  </a:lnTo>
                  <a:lnTo>
                    <a:pt x="225" y="4"/>
                  </a:lnTo>
                  <a:lnTo>
                    <a:pt x="199" y="2"/>
                  </a:lnTo>
                  <a:lnTo>
                    <a:pt x="176" y="0"/>
                  </a:lnTo>
                  <a:lnTo>
                    <a:pt x="154" y="0"/>
                  </a:lnTo>
                  <a:lnTo>
                    <a:pt x="134" y="8"/>
                  </a:lnTo>
                  <a:lnTo>
                    <a:pt x="122" y="22"/>
                  </a:lnTo>
                  <a:lnTo>
                    <a:pt x="117" y="30"/>
                  </a:lnTo>
                  <a:lnTo>
                    <a:pt x="111" y="41"/>
                  </a:lnTo>
                  <a:lnTo>
                    <a:pt x="103" y="53"/>
                  </a:lnTo>
                  <a:lnTo>
                    <a:pt x="94" y="66"/>
                  </a:lnTo>
                  <a:lnTo>
                    <a:pt x="94" y="68"/>
                  </a:lnTo>
                  <a:lnTo>
                    <a:pt x="94" y="70"/>
                  </a:lnTo>
                  <a:lnTo>
                    <a:pt x="91" y="72"/>
                  </a:lnTo>
                  <a:lnTo>
                    <a:pt x="88" y="72"/>
                  </a:lnTo>
                  <a:lnTo>
                    <a:pt x="85" y="84"/>
                  </a:lnTo>
                  <a:lnTo>
                    <a:pt x="77" y="94"/>
                  </a:lnTo>
                  <a:lnTo>
                    <a:pt x="68" y="105"/>
                  </a:lnTo>
                  <a:lnTo>
                    <a:pt x="60" y="115"/>
                  </a:lnTo>
                  <a:lnTo>
                    <a:pt x="60" y="117"/>
                  </a:lnTo>
                  <a:lnTo>
                    <a:pt x="57" y="119"/>
                  </a:lnTo>
                  <a:lnTo>
                    <a:pt x="51" y="125"/>
                  </a:lnTo>
                  <a:lnTo>
                    <a:pt x="46" y="132"/>
                  </a:lnTo>
                  <a:lnTo>
                    <a:pt x="40" y="138"/>
                  </a:lnTo>
                  <a:lnTo>
                    <a:pt x="34" y="142"/>
                  </a:lnTo>
                  <a:lnTo>
                    <a:pt x="20" y="154"/>
                  </a:lnTo>
                  <a:lnTo>
                    <a:pt x="9" y="165"/>
                  </a:lnTo>
                  <a:lnTo>
                    <a:pt x="3" y="175"/>
                  </a:lnTo>
                  <a:lnTo>
                    <a:pt x="0" y="183"/>
                  </a:lnTo>
                  <a:lnTo>
                    <a:pt x="0" y="185"/>
                  </a:lnTo>
                  <a:lnTo>
                    <a:pt x="3" y="187"/>
                  </a:lnTo>
                  <a:lnTo>
                    <a:pt x="6" y="187"/>
                  </a:lnTo>
                  <a:lnTo>
                    <a:pt x="6" y="189"/>
                  </a:lnTo>
                  <a:lnTo>
                    <a:pt x="12" y="194"/>
                  </a:lnTo>
                  <a:lnTo>
                    <a:pt x="20" y="200"/>
                  </a:lnTo>
                  <a:lnTo>
                    <a:pt x="32" y="206"/>
                  </a:lnTo>
                  <a:lnTo>
                    <a:pt x="46" y="212"/>
                  </a:lnTo>
                  <a:lnTo>
                    <a:pt x="66" y="220"/>
                  </a:lnTo>
                  <a:lnTo>
                    <a:pt x="88" y="227"/>
                  </a:lnTo>
                  <a:lnTo>
                    <a:pt x="114" y="233"/>
                  </a:lnTo>
                  <a:lnTo>
                    <a:pt x="145" y="237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3" name="Freeform 26"/>
            <p:cNvSpPr>
              <a:spLocks/>
            </p:cNvSpPr>
            <p:nvPr/>
          </p:nvSpPr>
          <p:spPr bwMode="auto">
            <a:xfrm>
              <a:off x="3148" y="1306"/>
              <a:ext cx="301" cy="64"/>
            </a:xfrm>
            <a:custGeom>
              <a:avLst/>
              <a:gdLst>
                <a:gd name="T0" fmla="*/ 151 w 301"/>
                <a:gd name="T1" fmla="*/ 12 h 64"/>
                <a:gd name="T2" fmla="*/ 199 w 301"/>
                <a:gd name="T3" fmla="*/ 20 h 64"/>
                <a:gd name="T4" fmla="*/ 244 w 301"/>
                <a:gd name="T5" fmla="*/ 33 h 64"/>
                <a:gd name="T6" fmla="*/ 278 w 301"/>
                <a:gd name="T7" fmla="*/ 49 h 64"/>
                <a:gd name="T8" fmla="*/ 296 w 301"/>
                <a:gd name="T9" fmla="*/ 57 h 64"/>
                <a:gd name="T10" fmla="*/ 298 w 301"/>
                <a:gd name="T11" fmla="*/ 51 h 64"/>
                <a:gd name="T12" fmla="*/ 276 w 301"/>
                <a:gd name="T13" fmla="*/ 33 h 64"/>
                <a:gd name="T14" fmla="*/ 202 w 301"/>
                <a:gd name="T15" fmla="*/ 10 h 64"/>
                <a:gd name="T16" fmla="*/ 117 w 301"/>
                <a:gd name="T17" fmla="*/ 0 h 64"/>
                <a:gd name="T18" fmla="*/ 34 w 301"/>
                <a:gd name="T19" fmla="*/ 6 h 64"/>
                <a:gd name="T20" fmla="*/ 0 w 301"/>
                <a:gd name="T21" fmla="*/ 18 h 64"/>
                <a:gd name="T22" fmla="*/ 6 w 301"/>
                <a:gd name="T23" fmla="*/ 20 h 64"/>
                <a:gd name="T24" fmla="*/ 17 w 301"/>
                <a:gd name="T25" fmla="*/ 18 h 64"/>
                <a:gd name="T26" fmla="*/ 43 w 301"/>
                <a:gd name="T27" fmla="*/ 14 h 64"/>
                <a:gd name="T28" fmla="*/ 68 w 301"/>
                <a:gd name="T29" fmla="*/ 12 h 64"/>
                <a:gd name="T30" fmla="*/ 97 w 301"/>
                <a:gd name="T31" fmla="*/ 10 h 64"/>
                <a:gd name="T32" fmla="*/ 108 w 301"/>
                <a:gd name="T33" fmla="*/ 12 h 64"/>
                <a:gd name="T34" fmla="*/ 103 w 301"/>
                <a:gd name="T35" fmla="*/ 20 h 64"/>
                <a:gd name="T36" fmla="*/ 94 w 301"/>
                <a:gd name="T37" fmla="*/ 24 h 64"/>
                <a:gd name="T38" fmla="*/ 80 w 301"/>
                <a:gd name="T39" fmla="*/ 31 h 64"/>
                <a:gd name="T40" fmla="*/ 74 w 301"/>
                <a:gd name="T41" fmla="*/ 37 h 64"/>
                <a:gd name="T42" fmla="*/ 77 w 301"/>
                <a:gd name="T43" fmla="*/ 51 h 64"/>
                <a:gd name="T44" fmla="*/ 85 w 301"/>
                <a:gd name="T45" fmla="*/ 60 h 64"/>
                <a:gd name="T46" fmla="*/ 85 w 301"/>
                <a:gd name="T47" fmla="*/ 60 h 64"/>
                <a:gd name="T48" fmla="*/ 88 w 301"/>
                <a:gd name="T49" fmla="*/ 60 h 64"/>
                <a:gd name="T50" fmla="*/ 94 w 301"/>
                <a:gd name="T51" fmla="*/ 64 h 64"/>
                <a:gd name="T52" fmla="*/ 105 w 301"/>
                <a:gd name="T53" fmla="*/ 62 h 64"/>
                <a:gd name="T54" fmla="*/ 117 w 301"/>
                <a:gd name="T55" fmla="*/ 53 h 64"/>
                <a:gd name="T56" fmla="*/ 122 w 301"/>
                <a:gd name="T57" fmla="*/ 43 h 64"/>
                <a:gd name="T58" fmla="*/ 120 w 301"/>
                <a:gd name="T59" fmla="*/ 29 h 64"/>
                <a:gd name="T60" fmla="*/ 111 w 301"/>
                <a:gd name="T61" fmla="*/ 20 h 64"/>
                <a:gd name="T62" fmla="*/ 120 w 301"/>
                <a:gd name="T63" fmla="*/ 12 h 6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1"/>
                <a:gd name="T97" fmla="*/ 0 h 64"/>
                <a:gd name="T98" fmla="*/ 301 w 301"/>
                <a:gd name="T99" fmla="*/ 64 h 6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1" h="64">
                  <a:moveTo>
                    <a:pt x="122" y="10"/>
                  </a:moveTo>
                  <a:lnTo>
                    <a:pt x="151" y="12"/>
                  </a:lnTo>
                  <a:lnTo>
                    <a:pt x="176" y="14"/>
                  </a:lnTo>
                  <a:lnTo>
                    <a:pt x="199" y="20"/>
                  </a:lnTo>
                  <a:lnTo>
                    <a:pt x="222" y="24"/>
                  </a:lnTo>
                  <a:lnTo>
                    <a:pt x="244" y="33"/>
                  </a:lnTo>
                  <a:lnTo>
                    <a:pt x="261" y="39"/>
                  </a:lnTo>
                  <a:lnTo>
                    <a:pt x="278" y="49"/>
                  </a:lnTo>
                  <a:lnTo>
                    <a:pt x="293" y="57"/>
                  </a:lnTo>
                  <a:lnTo>
                    <a:pt x="296" y="57"/>
                  </a:lnTo>
                  <a:lnTo>
                    <a:pt x="296" y="55"/>
                  </a:lnTo>
                  <a:lnTo>
                    <a:pt x="298" y="51"/>
                  </a:lnTo>
                  <a:lnTo>
                    <a:pt x="301" y="49"/>
                  </a:lnTo>
                  <a:lnTo>
                    <a:pt x="276" y="33"/>
                  </a:lnTo>
                  <a:lnTo>
                    <a:pt x="242" y="20"/>
                  </a:lnTo>
                  <a:lnTo>
                    <a:pt x="202" y="10"/>
                  </a:lnTo>
                  <a:lnTo>
                    <a:pt x="159" y="4"/>
                  </a:lnTo>
                  <a:lnTo>
                    <a:pt x="117" y="0"/>
                  </a:lnTo>
                  <a:lnTo>
                    <a:pt x="74" y="2"/>
                  </a:lnTo>
                  <a:lnTo>
                    <a:pt x="34" y="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17" y="18"/>
                  </a:lnTo>
                  <a:lnTo>
                    <a:pt x="32" y="16"/>
                  </a:lnTo>
                  <a:lnTo>
                    <a:pt x="43" y="14"/>
                  </a:lnTo>
                  <a:lnTo>
                    <a:pt x="57" y="12"/>
                  </a:lnTo>
                  <a:lnTo>
                    <a:pt x="68" y="12"/>
                  </a:lnTo>
                  <a:lnTo>
                    <a:pt x="83" y="10"/>
                  </a:lnTo>
                  <a:lnTo>
                    <a:pt x="97" y="10"/>
                  </a:lnTo>
                  <a:lnTo>
                    <a:pt x="111" y="10"/>
                  </a:lnTo>
                  <a:lnTo>
                    <a:pt x="108" y="12"/>
                  </a:lnTo>
                  <a:lnTo>
                    <a:pt x="105" y="16"/>
                  </a:lnTo>
                  <a:lnTo>
                    <a:pt x="103" y="20"/>
                  </a:lnTo>
                  <a:lnTo>
                    <a:pt x="103" y="22"/>
                  </a:lnTo>
                  <a:lnTo>
                    <a:pt x="94" y="24"/>
                  </a:lnTo>
                  <a:lnTo>
                    <a:pt x="85" y="27"/>
                  </a:lnTo>
                  <a:lnTo>
                    <a:pt x="80" y="31"/>
                  </a:lnTo>
                  <a:lnTo>
                    <a:pt x="74" y="33"/>
                  </a:lnTo>
                  <a:lnTo>
                    <a:pt x="74" y="37"/>
                  </a:lnTo>
                  <a:lnTo>
                    <a:pt x="74" y="43"/>
                  </a:lnTo>
                  <a:lnTo>
                    <a:pt x="77" y="51"/>
                  </a:lnTo>
                  <a:lnTo>
                    <a:pt x="83" y="57"/>
                  </a:lnTo>
                  <a:lnTo>
                    <a:pt x="85" y="60"/>
                  </a:lnTo>
                  <a:lnTo>
                    <a:pt x="88" y="60"/>
                  </a:lnTo>
                  <a:lnTo>
                    <a:pt x="91" y="62"/>
                  </a:lnTo>
                  <a:lnTo>
                    <a:pt x="94" y="64"/>
                  </a:lnTo>
                  <a:lnTo>
                    <a:pt x="105" y="62"/>
                  </a:lnTo>
                  <a:lnTo>
                    <a:pt x="114" y="57"/>
                  </a:lnTo>
                  <a:lnTo>
                    <a:pt x="117" y="53"/>
                  </a:lnTo>
                  <a:lnTo>
                    <a:pt x="122" y="47"/>
                  </a:lnTo>
                  <a:lnTo>
                    <a:pt x="122" y="43"/>
                  </a:lnTo>
                  <a:lnTo>
                    <a:pt x="122" y="37"/>
                  </a:lnTo>
                  <a:lnTo>
                    <a:pt x="120" y="29"/>
                  </a:lnTo>
                  <a:lnTo>
                    <a:pt x="111" y="22"/>
                  </a:lnTo>
                  <a:lnTo>
                    <a:pt x="111" y="20"/>
                  </a:lnTo>
                  <a:lnTo>
                    <a:pt x="114" y="16"/>
                  </a:lnTo>
                  <a:lnTo>
                    <a:pt x="120" y="12"/>
                  </a:lnTo>
                  <a:lnTo>
                    <a:pt x="122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4" name="Freeform 27"/>
            <p:cNvSpPr>
              <a:spLocks/>
            </p:cNvSpPr>
            <p:nvPr/>
          </p:nvSpPr>
          <p:spPr bwMode="auto">
            <a:xfrm>
              <a:off x="3225" y="1363"/>
              <a:ext cx="17" cy="17"/>
            </a:xfrm>
            <a:custGeom>
              <a:avLst/>
              <a:gdLst>
                <a:gd name="T0" fmla="*/ 6 w 17"/>
                <a:gd name="T1" fmla="*/ 0 h 17"/>
                <a:gd name="T2" fmla="*/ 8 w 17"/>
                <a:gd name="T3" fmla="*/ 3 h 17"/>
                <a:gd name="T4" fmla="*/ 8 w 17"/>
                <a:gd name="T5" fmla="*/ 3 h 17"/>
                <a:gd name="T6" fmla="*/ 8 w 17"/>
                <a:gd name="T7" fmla="*/ 3 h 17"/>
                <a:gd name="T8" fmla="*/ 11 w 17"/>
                <a:gd name="T9" fmla="*/ 3 h 17"/>
                <a:gd name="T10" fmla="*/ 11 w 17"/>
                <a:gd name="T11" fmla="*/ 3 h 17"/>
                <a:gd name="T12" fmla="*/ 14 w 17"/>
                <a:gd name="T13" fmla="*/ 5 h 17"/>
                <a:gd name="T14" fmla="*/ 17 w 17"/>
                <a:gd name="T15" fmla="*/ 7 h 17"/>
                <a:gd name="T16" fmla="*/ 17 w 17"/>
                <a:gd name="T17" fmla="*/ 7 h 17"/>
                <a:gd name="T18" fmla="*/ 17 w 17"/>
                <a:gd name="T19" fmla="*/ 9 h 17"/>
                <a:gd name="T20" fmla="*/ 17 w 17"/>
                <a:gd name="T21" fmla="*/ 11 h 17"/>
                <a:gd name="T22" fmla="*/ 14 w 17"/>
                <a:gd name="T23" fmla="*/ 13 h 17"/>
                <a:gd name="T24" fmla="*/ 8 w 17"/>
                <a:gd name="T25" fmla="*/ 13 h 17"/>
                <a:gd name="T26" fmla="*/ 8 w 17"/>
                <a:gd name="T27" fmla="*/ 17 h 17"/>
                <a:gd name="T28" fmla="*/ 6 w 17"/>
                <a:gd name="T29" fmla="*/ 17 h 17"/>
                <a:gd name="T30" fmla="*/ 6 w 17"/>
                <a:gd name="T31" fmla="*/ 13 h 17"/>
                <a:gd name="T32" fmla="*/ 0 w 17"/>
                <a:gd name="T33" fmla="*/ 11 h 17"/>
                <a:gd name="T34" fmla="*/ 0 w 17"/>
                <a:gd name="T35" fmla="*/ 9 h 17"/>
                <a:gd name="T36" fmla="*/ 0 w 17"/>
                <a:gd name="T37" fmla="*/ 5 h 17"/>
                <a:gd name="T38" fmla="*/ 6 w 17"/>
                <a:gd name="T39" fmla="*/ 0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7"/>
                <a:gd name="T61" fmla="*/ 0 h 17"/>
                <a:gd name="T62" fmla="*/ 17 w 17"/>
                <a:gd name="T63" fmla="*/ 17 h 1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7" h="17">
                  <a:moveTo>
                    <a:pt x="6" y="0"/>
                  </a:moveTo>
                  <a:lnTo>
                    <a:pt x="8" y="3"/>
                  </a:lnTo>
                  <a:lnTo>
                    <a:pt x="11" y="3"/>
                  </a:lnTo>
                  <a:lnTo>
                    <a:pt x="14" y="5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7" y="11"/>
                  </a:lnTo>
                  <a:lnTo>
                    <a:pt x="14" y="13"/>
                  </a:lnTo>
                  <a:lnTo>
                    <a:pt x="8" y="13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5" name="Freeform 28"/>
            <p:cNvSpPr>
              <a:spLocks/>
            </p:cNvSpPr>
            <p:nvPr/>
          </p:nvSpPr>
          <p:spPr bwMode="auto">
            <a:xfrm>
              <a:off x="3591" y="2377"/>
              <a:ext cx="28" cy="37"/>
            </a:xfrm>
            <a:custGeom>
              <a:avLst/>
              <a:gdLst>
                <a:gd name="T0" fmla="*/ 0 w 28"/>
                <a:gd name="T1" fmla="*/ 0 h 37"/>
                <a:gd name="T2" fmla="*/ 0 w 28"/>
                <a:gd name="T3" fmla="*/ 0 h 37"/>
                <a:gd name="T4" fmla="*/ 0 w 28"/>
                <a:gd name="T5" fmla="*/ 21 h 37"/>
                <a:gd name="T6" fmla="*/ 0 w 28"/>
                <a:gd name="T7" fmla="*/ 33 h 37"/>
                <a:gd name="T8" fmla="*/ 0 w 28"/>
                <a:gd name="T9" fmla="*/ 37 h 37"/>
                <a:gd name="T10" fmla="*/ 14 w 28"/>
                <a:gd name="T11" fmla="*/ 37 h 37"/>
                <a:gd name="T12" fmla="*/ 14 w 28"/>
                <a:gd name="T13" fmla="*/ 37 h 37"/>
                <a:gd name="T14" fmla="*/ 28 w 28"/>
                <a:gd name="T15" fmla="*/ 37 h 37"/>
                <a:gd name="T16" fmla="*/ 28 w 28"/>
                <a:gd name="T17" fmla="*/ 33 h 37"/>
                <a:gd name="T18" fmla="*/ 28 w 28"/>
                <a:gd name="T19" fmla="*/ 21 h 37"/>
                <a:gd name="T20" fmla="*/ 28 w 28"/>
                <a:gd name="T21" fmla="*/ 0 h 37"/>
                <a:gd name="T22" fmla="*/ 28 w 28"/>
                <a:gd name="T23" fmla="*/ 0 h 37"/>
                <a:gd name="T24" fmla="*/ 0 w 28"/>
                <a:gd name="T25" fmla="*/ 0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"/>
                <a:gd name="T40" fmla="*/ 0 h 37"/>
                <a:gd name="T41" fmla="*/ 28 w 28"/>
                <a:gd name="T42" fmla="*/ 37 h 3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" h="37">
                  <a:moveTo>
                    <a:pt x="0" y="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4" y="37"/>
                  </a:lnTo>
                  <a:lnTo>
                    <a:pt x="28" y="37"/>
                  </a:lnTo>
                  <a:lnTo>
                    <a:pt x="28" y="33"/>
                  </a:lnTo>
                  <a:lnTo>
                    <a:pt x="28" y="21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6" name="Freeform 29"/>
            <p:cNvSpPr>
              <a:spLocks/>
            </p:cNvSpPr>
            <p:nvPr/>
          </p:nvSpPr>
          <p:spPr bwMode="auto">
            <a:xfrm>
              <a:off x="3023" y="2187"/>
              <a:ext cx="596" cy="190"/>
            </a:xfrm>
            <a:custGeom>
              <a:avLst/>
              <a:gdLst>
                <a:gd name="T0" fmla="*/ 29 w 596"/>
                <a:gd name="T1" fmla="*/ 190 h 190"/>
                <a:gd name="T2" fmla="*/ 29 w 596"/>
                <a:gd name="T3" fmla="*/ 190 h 190"/>
                <a:gd name="T4" fmla="*/ 35 w 596"/>
                <a:gd name="T5" fmla="*/ 149 h 190"/>
                <a:gd name="T6" fmla="*/ 52 w 596"/>
                <a:gd name="T7" fmla="*/ 114 h 190"/>
                <a:gd name="T8" fmla="*/ 77 w 596"/>
                <a:gd name="T9" fmla="*/ 85 h 190"/>
                <a:gd name="T10" fmla="*/ 111 w 596"/>
                <a:gd name="T11" fmla="*/ 62 h 190"/>
                <a:gd name="T12" fmla="*/ 151 w 596"/>
                <a:gd name="T13" fmla="*/ 41 h 190"/>
                <a:gd name="T14" fmla="*/ 196 w 596"/>
                <a:gd name="T15" fmla="*/ 31 h 190"/>
                <a:gd name="T16" fmla="*/ 245 w 596"/>
                <a:gd name="T17" fmla="*/ 23 h 190"/>
                <a:gd name="T18" fmla="*/ 298 w 596"/>
                <a:gd name="T19" fmla="*/ 21 h 190"/>
                <a:gd name="T20" fmla="*/ 352 w 596"/>
                <a:gd name="T21" fmla="*/ 25 h 190"/>
                <a:gd name="T22" fmla="*/ 401 w 596"/>
                <a:gd name="T23" fmla="*/ 33 h 190"/>
                <a:gd name="T24" fmla="*/ 446 w 596"/>
                <a:gd name="T25" fmla="*/ 46 h 190"/>
                <a:gd name="T26" fmla="*/ 486 w 596"/>
                <a:gd name="T27" fmla="*/ 66 h 190"/>
                <a:gd name="T28" fmla="*/ 520 w 596"/>
                <a:gd name="T29" fmla="*/ 89 h 190"/>
                <a:gd name="T30" fmla="*/ 545 w 596"/>
                <a:gd name="T31" fmla="*/ 118 h 190"/>
                <a:gd name="T32" fmla="*/ 562 w 596"/>
                <a:gd name="T33" fmla="*/ 151 h 190"/>
                <a:gd name="T34" fmla="*/ 568 w 596"/>
                <a:gd name="T35" fmla="*/ 190 h 190"/>
                <a:gd name="T36" fmla="*/ 596 w 596"/>
                <a:gd name="T37" fmla="*/ 190 h 190"/>
                <a:gd name="T38" fmla="*/ 591 w 596"/>
                <a:gd name="T39" fmla="*/ 147 h 190"/>
                <a:gd name="T40" fmla="*/ 568 w 596"/>
                <a:gd name="T41" fmla="*/ 109 h 190"/>
                <a:gd name="T42" fmla="*/ 543 w 596"/>
                <a:gd name="T43" fmla="*/ 76 h 190"/>
                <a:gd name="T44" fmla="*/ 503 w 596"/>
                <a:gd name="T45" fmla="*/ 50 h 190"/>
                <a:gd name="T46" fmla="*/ 457 w 596"/>
                <a:gd name="T47" fmla="*/ 29 h 190"/>
                <a:gd name="T48" fmla="*/ 406 w 596"/>
                <a:gd name="T49" fmla="*/ 12 h 190"/>
                <a:gd name="T50" fmla="*/ 352 w 596"/>
                <a:gd name="T51" fmla="*/ 4 h 190"/>
                <a:gd name="T52" fmla="*/ 298 w 596"/>
                <a:gd name="T53" fmla="*/ 0 h 190"/>
                <a:gd name="T54" fmla="*/ 245 w 596"/>
                <a:gd name="T55" fmla="*/ 2 h 190"/>
                <a:gd name="T56" fmla="*/ 191 w 596"/>
                <a:gd name="T57" fmla="*/ 10 h 190"/>
                <a:gd name="T58" fmla="*/ 140 w 596"/>
                <a:gd name="T59" fmla="*/ 25 h 190"/>
                <a:gd name="T60" fmla="*/ 94 w 596"/>
                <a:gd name="T61" fmla="*/ 46 h 190"/>
                <a:gd name="T62" fmla="*/ 54 w 596"/>
                <a:gd name="T63" fmla="*/ 72 h 190"/>
                <a:gd name="T64" fmla="*/ 29 w 596"/>
                <a:gd name="T65" fmla="*/ 105 h 190"/>
                <a:gd name="T66" fmla="*/ 6 w 596"/>
                <a:gd name="T67" fmla="*/ 145 h 190"/>
                <a:gd name="T68" fmla="*/ 0 w 596"/>
                <a:gd name="T69" fmla="*/ 190 h 190"/>
                <a:gd name="T70" fmla="*/ 0 w 596"/>
                <a:gd name="T71" fmla="*/ 190 h 190"/>
                <a:gd name="T72" fmla="*/ 29 w 596"/>
                <a:gd name="T73" fmla="*/ 190 h 19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6"/>
                <a:gd name="T112" fmla="*/ 0 h 190"/>
                <a:gd name="T113" fmla="*/ 596 w 596"/>
                <a:gd name="T114" fmla="*/ 190 h 19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6" h="190">
                  <a:moveTo>
                    <a:pt x="29" y="190"/>
                  </a:moveTo>
                  <a:lnTo>
                    <a:pt x="29" y="190"/>
                  </a:lnTo>
                  <a:lnTo>
                    <a:pt x="35" y="149"/>
                  </a:lnTo>
                  <a:lnTo>
                    <a:pt x="52" y="114"/>
                  </a:lnTo>
                  <a:lnTo>
                    <a:pt x="77" y="85"/>
                  </a:lnTo>
                  <a:lnTo>
                    <a:pt x="111" y="62"/>
                  </a:lnTo>
                  <a:lnTo>
                    <a:pt x="151" y="41"/>
                  </a:lnTo>
                  <a:lnTo>
                    <a:pt x="196" y="31"/>
                  </a:lnTo>
                  <a:lnTo>
                    <a:pt x="245" y="23"/>
                  </a:lnTo>
                  <a:lnTo>
                    <a:pt x="298" y="21"/>
                  </a:lnTo>
                  <a:lnTo>
                    <a:pt x="352" y="25"/>
                  </a:lnTo>
                  <a:lnTo>
                    <a:pt x="401" y="33"/>
                  </a:lnTo>
                  <a:lnTo>
                    <a:pt x="446" y="46"/>
                  </a:lnTo>
                  <a:lnTo>
                    <a:pt x="486" y="66"/>
                  </a:lnTo>
                  <a:lnTo>
                    <a:pt x="520" y="89"/>
                  </a:lnTo>
                  <a:lnTo>
                    <a:pt x="545" y="118"/>
                  </a:lnTo>
                  <a:lnTo>
                    <a:pt x="562" y="151"/>
                  </a:lnTo>
                  <a:lnTo>
                    <a:pt x="568" y="190"/>
                  </a:lnTo>
                  <a:lnTo>
                    <a:pt x="596" y="190"/>
                  </a:lnTo>
                  <a:lnTo>
                    <a:pt x="591" y="147"/>
                  </a:lnTo>
                  <a:lnTo>
                    <a:pt x="568" y="109"/>
                  </a:lnTo>
                  <a:lnTo>
                    <a:pt x="543" y="76"/>
                  </a:lnTo>
                  <a:lnTo>
                    <a:pt x="503" y="50"/>
                  </a:lnTo>
                  <a:lnTo>
                    <a:pt x="457" y="29"/>
                  </a:lnTo>
                  <a:lnTo>
                    <a:pt x="406" y="12"/>
                  </a:lnTo>
                  <a:lnTo>
                    <a:pt x="352" y="4"/>
                  </a:lnTo>
                  <a:lnTo>
                    <a:pt x="298" y="0"/>
                  </a:lnTo>
                  <a:lnTo>
                    <a:pt x="245" y="2"/>
                  </a:lnTo>
                  <a:lnTo>
                    <a:pt x="191" y="10"/>
                  </a:lnTo>
                  <a:lnTo>
                    <a:pt x="140" y="25"/>
                  </a:lnTo>
                  <a:lnTo>
                    <a:pt x="94" y="46"/>
                  </a:lnTo>
                  <a:lnTo>
                    <a:pt x="54" y="72"/>
                  </a:lnTo>
                  <a:lnTo>
                    <a:pt x="29" y="105"/>
                  </a:lnTo>
                  <a:lnTo>
                    <a:pt x="6" y="145"/>
                  </a:lnTo>
                  <a:lnTo>
                    <a:pt x="0" y="190"/>
                  </a:lnTo>
                  <a:lnTo>
                    <a:pt x="29" y="1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7" name="Freeform 30"/>
            <p:cNvSpPr>
              <a:spLocks/>
            </p:cNvSpPr>
            <p:nvPr/>
          </p:nvSpPr>
          <p:spPr bwMode="auto">
            <a:xfrm>
              <a:off x="3023" y="2377"/>
              <a:ext cx="29" cy="47"/>
            </a:xfrm>
            <a:custGeom>
              <a:avLst/>
              <a:gdLst>
                <a:gd name="T0" fmla="*/ 15 w 29"/>
                <a:gd name="T1" fmla="*/ 27 h 47"/>
                <a:gd name="T2" fmla="*/ 15 w 29"/>
                <a:gd name="T3" fmla="*/ 37 h 47"/>
                <a:gd name="T4" fmla="*/ 29 w 29"/>
                <a:gd name="T5" fmla="*/ 37 h 47"/>
                <a:gd name="T6" fmla="*/ 29 w 29"/>
                <a:gd name="T7" fmla="*/ 33 h 47"/>
                <a:gd name="T8" fmla="*/ 29 w 29"/>
                <a:gd name="T9" fmla="*/ 21 h 47"/>
                <a:gd name="T10" fmla="*/ 29 w 29"/>
                <a:gd name="T11" fmla="*/ 0 h 47"/>
                <a:gd name="T12" fmla="*/ 0 w 29"/>
                <a:gd name="T13" fmla="*/ 0 h 47"/>
                <a:gd name="T14" fmla="*/ 0 w 29"/>
                <a:gd name="T15" fmla="*/ 21 h 47"/>
                <a:gd name="T16" fmla="*/ 0 w 29"/>
                <a:gd name="T17" fmla="*/ 33 h 47"/>
                <a:gd name="T18" fmla="*/ 0 w 29"/>
                <a:gd name="T19" fmla="*/ 37 h 47"/>
                <a:gd name="T20" fmla="*/ 15 w 29"/>
                <a:gd name="T21" fmla="*/ 37 h 47"/>
                <a:gd name="T22" fmla="*/ 15 w 29"/>
                <a:gd name="T23" fmla="*/ 47 h 47"/>
                <a:gd name="T24" fmla="*/ 0 w 29"/>
                <a:gd name="T25" fmla="*/ 37 h 47"/>
                <a:gd name="T26" fmla="*/ 0 w 29"/>
                <a:gd name="T27" fmla="*/ 47 h 47"/>
                <a:gd name="T28" fmla="*/ 15 w 29"/>
                <a:gd name="T29" fmla="*/ 47 h 47"/>
                <a:gd name="T30" fmla="*/ 15 w 29"/>
                <a:gd name="T31" fmla="*/ 27 h 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"/>
                <a:gd name="T49" fmla="*/ 0 h 47"/>
                <a:gd name="T50" fmla="*/ 29 w 29"/>
                <a:gd name="T51" fmla="*/ 47 h 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" h="47">
                  <a:moveTo>
                    <a:pt x="15" y="27"/>
                  </a:moveTo>
                  <a:lnTo>
                    <a:pt x="15" y="37"/>
                  </a:lnTo>
                  <a:lnTo>
                    <a:pt x="29" y="37"/>
                  </a:lnTo>
                  <a:lnTo>
                    <a:pt x="29" y="33"/>
                  </a:lnTo>
                  <a:lnTo>
                    <a:pt x="29" y="21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5" y="37"/>
                  </a:lnTo>
                  <a:lnTo>
                    <a:pt x="15" y="47"/>
                  </a:lnTo>
                  <a:lnTo>
                    <a:pt x="0" y="37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8" name="Freeform 31"/>
            <p:cNvSpPr>
              <a:spLocks/>
            </p:cNvSpPr>
            <p:nvPr/>
          </p:nvSpPr>
          <p:spPr bwMode="auto">
            <a:xfrm>
              <a:off x="3038" y="2404"/>
              <a:ext cx="581" cy="20"/>
            </a:xfrm>
            <a:custGeom>
              <a:avLst/>
              <a:gdLst>
                <a:gd name="T0" fmla="*/ 553 w 581"/>
                <a:gd name="T1" fmla="*/ 10 h 20"/>
                <a:gd name="T2" fmla="*/ 567 w 581"/>
                <a:gd name="T3" fmla="*/ 0 h 20"/>
                <a:gd name="T4" fmla="*/ 0 w 581"/>
                <a:gd name="T5" fmla="*/ 0 h 20"/>
                <a:gd name="T6" fmla="*/ 0 w 581"/>
                <a:gd name="T7" fmla="*/ 20 h 20"/>
                <a:gd name="T8" fmla="*/ 567 w 581"/>
                <a:gd name="T9" fmla="*/ 20 h 20"/>
                <a:gd name="T10" fmla="*/ 581 w 581"/>
                <a:gd name="T11" fmla="*/ 10 h 20"/>
                <a:gd name="T12" fmla="*/ 567 w 581"/>
                <a:gd name="T13" fmla="*/ 20 h 20"/>
                <a:gd name="T14" fmla="*/ 581 w 581"/>
                <a:gd name="T15" fmla="*/ 20 h 20"/>
                <a:gd name="T16" fmla="*/ 581 w 581"/>
                <a:gd name="T17" fmla="*/ 10 h 20"/>
                <a:gd name="T18" fmla="*/ 553 w 581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1"/>
                <a:gd name="T31" fmla="*/ 0 h 20"/>
                <a:gd name="T32" fmla="*/ 581 w 581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1" h="20">
                  <a:moveTo>
                    <a:pt x="553" y="10"/>
                  </a:moveTo>
                  <a:lnTo>
                    <a:pt x="56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67" y="20"/>
                  </a:lnTo>
                  <a:lnTo>
                    <a:pt x="581" y="10"/>
                  </a:lnTo>
                  <a:lnTo>
                    <a:pt x="567" y="20"/>
                  </a:lnTo>
                  <a:lnTo>
                    <a:pt x="581" y="20"/>
                  </a:lnTo>
                  <a:lnTo>
                    <a:pt x="581" y="10"/>
                  </a:lnTo>
                  <a:lnTo>
                    <a:pt x="553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9" name="Freeform 32"/>
            <p:cNvSpPr>
              <a:spLocks/>
            </p:cNvSpPr>
            <p:nvPr/>
          </p:nvSpPr>
          <p:spPr bwMode="auto">
            <a:xfrm>
              <a:off x="3310" y="2199"/>
              <a:ext cx="29" cy="213"/>
            </a:xfrm>
            <a:custGeom>
              <a:avLst/>
              <a:gdLst>
                <a:gd name="T0" fmla="*/ 14 w 29"/>
                <a:gd name="T1" fmla="*/ 213 h 213"/>
                <a:gd name="T2" fmla="*/ 29 w 29"/>
                <a:gd name="T3" fmla="*/ 213 h 213"/>
                <a:gd name="T4" fmla="*/ 29 w 29"/>
                <a:gd name="T5" fmla="*/ 0 h 213"/>
                <a:gd name="T6" fmla="*/ 0 w 29"/>
                <a:gd name="T7" fmla="*/ 0 h 213"/>
                <a:gd name="T8" fmla="*/ 0 w 29"/>
                <a:gd name="T9" fmla="*/ 213 h 213"/>
                <a:gd name="T10" fmla="*/ 14 w 29"/>
                <a:gd name="T11" fmla="*/ 213 h 2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213"/>
                <a:gd name="T20" fmla="*/ 29 w 29"/>
                <a:gd name="T21" fmla="*/ 213 h 2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213">
                  <a:moveTo>
                    <a:pt x="14" y="213"/>
                  </a:moveTo>
                  <a:lnTo>
                    <a:pt x="29" y="213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3"/>
                  </a:lnTo>
                  <a:lnTo>
                    <a:pt x="14" y="2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0" name="Freeform 33"/>
            <p:cNvSpPr>
              <a:spLocks/>
            </p:cNvSpPr>
            <p:nvPr/>
          </p:nvSpPr>
          <p:spPr bwMode="auto">
            <a:xfrm>
              <a:off x="3316" y="2251"/>
              <a:ext cx="235" cy="167"/>
            </a:xfrm>
            <a:custGeom>
              <a:avLst/>
              <a:gdLst>
                <a:gd name="T0" fmla="*/ 8 w 235"/>
                <a:gd name="T1" fmla="*/ 161 h 167"/>
                <a:gd name="T2" fmla="*/ 17 w 235"/>
                <a:gd name="T3" fmla="*/ 167 h 167"/>
                <a:gd name="T4" fmla="*/ 235 w 235"/>
                <a:gd name="T5" fmla="*/ 12 h 167"/>
                <a:gd name="T6" fmla="*/ 218 w 235"/>
                <a:gd name="T7" fmla="*/ 0 h 167"/>
                <a:gd name="T8" fmla="*/ 0 w 235"/>
                <a:gd name="T9" fmla="*/ 155 h 167"/>
                <a:gd name="T10" fmla="*/ 8 w 235"/>
                <a:gd name="T11" fmla="*/ 161 h 1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5"/>
                <a:gd name="T19" fmla="*/ 0 h 167"/>
                <a:gd name="T20" fmla="*/ 235 w 235"/>
                <a:gd name="T21" fmla="*/ 167 h 1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5" h="167">
                  <a:moveTo>
                    <a:pt x="8" y="161"/>
                  </a:moveTo>
                  <a:lnTo>
                    <a:pt x="17" y="167"/>
                  </a:lnTo>
                  <a:lnTo>
                    <a:pt x="235" y="12"/>
                  </a:lnTo>
                  <a:lnTo>
                    <a:pt x="218" y="0"/>
                  </a:lnTo>
                  <a:lnTo>
                    <a:pt x="0" y="155"/>
                  </a:lnTo>
                  <a:lnTo>
                    <a:pt x="8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1" name="Freeform 34"/>
            <p:cNvSpPr>
              <a:spLocks/>
            </p:cNvSpPr>
            <p:nvPr/>
          </p:nvSpPr>
          <p:spPr bwMode="auto">
            <a:xfrm>
              <a:off x="3106" y="2247"/>
              <a:ext cx="227" cy="171"/>
            </a:xfrm>
            <a:custGeom>
              <a:avLst/>
              <a:gdLst>
                <a:gd name="T0" fmla="*/ 218 w 227"/>
                <a:gd name="T1" fmla="*/ 165 h 171"/>
                <a:gd name="T2" fmla="*/ 227 w 227"/>
                <a:gd name="T3" fmla="*/ 159 h 171"/>
                <a:gd name="T4" fmla="*/ 17 w 227"/>
                <a:gd name="T5" fmla="*/ 0 h 171"/>
                <a:gd name="T6" fmla="*/ 0 w 227"/>
                <a:gd name="T7" fmla="*/ 12 h 171"/>
                <a:gd name="T8" fmla="*/ 210 w 227"/>
                <a:gd name="T9" fmla="*/ 171 h 171"/>
                <a:gd name="T10" fmla="*/ 218 w 227"/>
                <a:gd name="T11" fmla="*/ 165 h 1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7"/>
                <a:gd name="T19" fmla="*/ 0 h 171"/>
                <a:gd name="T20" fmla="*/ 227 w 227"/>
                <a:gd name="T21" fmla="*/ 171 h 1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7" h="171">
                  <a:moveTo>
                    <a:pt x="218" y="165"/>
                  </a:moveTo>
                  <a:lnTo>
                    <a:pt x="227" y="159"/>
                  </a:lnTo>
                  <a:lnTo>
                    <a:pt x="17" y="0"/>
                  </a:lnTo>
                  <a:lnTo>
                    <a:pt x="0" y="12"/>
                  </a:lnTo>
                  <a:lnTo>
                    <a:pt x="210" y="171"/>
                  </a:lnTo>
                  <a:lnTo>
                    <a:pt x="218" y="1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2" name="Freeform 35"/>
            <p:cNvSpPr>
              <a:spLocks/>
            </p:cNvSpPr>
            <p:nvPr/>
          </p:nvSpPr>
          <p:spPr bwMode="auto">
            <a:xfrm>
              <a:off x="1749" y="1719"/>
              <a:ext cx="321" cy="270"/>
            </a:xfrm>
            <a:custGeom>
              <a:avLst/>
              <a:gdLst>
                <a:gd name="T0" fmla="*/ 134 w 321"/>
                <a:gd name="T1" fmla="*/ 6 h 270"/>
                <a:gd name="T2" fmla="*/ 136 w 321"/>
                <a:gd name="T3" fmla="*/ 20 h 270"/>
                <a:gd name="T4" fmla="*/ 136 w 321"/>
                <a:gd name="T5" fmla="*/ 37 h 270"/>
                <a:gd name="T6" fmla="*/ 139 w 321"/>
                <a:gd name="T7" fmla="*/ 61 h 270"/>
                <a:gd name="T8" fmla="*/ 159 w 321"/>
                <a:gd name="T9" fmla="*/ 70 h 270"/>
                <a:gd name="T10" fmla="*/ 202 w 321"/>
                <a:gd name="T11" fmla="*/ 68 h 270"/>
                <a:gd name="T12" fmla="*/ 233 w 321"/>
                <a:gd name="T13" fmla="*/ 72 h 270"/>
                <a:gd name="T14" fmla="*/ 261 w 321"/>
                <a:gd name="T15" fmla="*/ 82 h 270"/>
                <a:gd name="T16" fmla="*/ 290 w 321"/>
                <a:gd name="T17" fmla="*/ 92 h 270"/>
                <a:gd name="T18" fmla="*/ 315 w 321"/>
                <a:gd name="T19" fmla="*/ 99 h 270"/>
                <a:gd name="T20" fmla="*/ 298 w 321"/>
                <a:gd name="T21" fmla="*/ 101 h 270"/>
                <a:gd name="T22" fmla="*/ 256 w 321"/>
                <a:gd name="T23" fmla="*/ 105 h 270"/>
                <a:gd name="T24" fmla="*/ 239 w 321"/>
                <a:gd name="T25" fmla="*/ 101 h 270"/>
                <a:gd name="T26" fmla="*/ 227 w 321"/>
                <a:gd name="T27" fmla="*/ 101 h 270"/>
                <a:gd name="T28" fmla="*/ 241 w 321"/>
                <a:gd name="T29" fmla="*/ 113 h 270"/>
                <a:gd name="T30" fmla="*/ 281 w 321"/>
                <a:gd name="T31" fmla="*/ 144 h 270"/>
                <a:gd name="T32" fmla="*/ 301 w 321"/>
                <a:gd name="T33" fmla="*/ 175 h 270"/>
                <a:gd name="T34" fmla="*/ 315 w 321"/>
                <a:gd name="T35" fmla="*/ 194 h 270"/>
                <a:gd name="T36" fmla="*/ 309 w 321"/>
                <a:gd name="T37" fmla="*/ 194 h 270"/>
                <a:gd name="T38" fmla="*/ 292 w 321"/>
                <a:gd name="T39" fmla="*/ 181 h 270"/>
                <a:gd name="T40" fmla="*/ 264 w 321"/>
                <a:gd name="T41" fmla="*/ 171 h 270"/>
                <a:gd name="T42" fmla="*/ 216 w 321"/>
                <a:gd name="T43" fmla="*/ 150 h 270"/>
                <a:gd name="T44" fmla="*/ 216 w 321"/>
                <a:gd name="T45" fmla="*/ 177 h 270"/>
                <a:gd name="T46" fmla="*/ 213 w 321"/>
                <a:gd name="T47" fmla="*/ 243 h 270"/>
                <a:gd name="T48" fmla="*/ 199 w 321"/>
                <a:gd name="T49" fmla="*/ 245 h 270"/>
                <a:gd name="T50" fmla="*/ 153 w 321"/>
                <a:gd name="T51" fmla="*/ 185 h 270"/>
                <a:gd name="T52" fmla="*/ 142 w 321"/>
                <a:gd name="T53" fmla="*/ 146 h 270"/>
                <a:gd name="T54" fmla="*/ 136 w 321"/>
                <a:gd name="T55" fmla="*/ 156 h 270"/>
                <a:gd name="T56" fmla="*/ 125 w 321"/>
                <a:gd name="T57" fmla="*/ 187 h 270"/>
                <a:gd name="T58" fmla="*/ 77 w 321"/>
                <a:gd name="T59" fmla="*/ 231 h 270"/>
                <a:gd name="T60" fmla="*/ 74 w 321"/>
                <a:gd name="T61" fmla="*/ 210 h 270"/>
                <a:gd name="T62" fmla="*/ 82 w 321"/>
                <a:gd name="T63" fmla="*/ 140 h 270"/>
                <a:gd name="T64" fmla="*/ 102 w 321"/>
                <a:gd name="T65" fmla="*/ 117 h 270"/>
                <a:gd name="T66" fmla="*/ 97 w 321"/>
                <a:gd name="T67" fmla="*/ 115 h 270"/>
                <a:gd name="T68" fmla="*/ 82 w 321"/>
                <a:gd name="T69" fmla="*/ 125 h 270"/>
                <a:gd name="T70" fmla="*/ 68 w 321"/>
                <a:gd name="T71" fmla="*/ 130 h 270"/>
                <a:gd name="T72" fmla="*/ 48 w 321"/>
                <a:gd name="T73" fmla="*/ 130 h 270"/>
                <a:gd name="T74" fmla="*/ 20 w 321"/>
                <a:gd name="T75" fmla="*/ 132 h 270"/>
                <a:gd name="T76" fmla="*/ 17 w 321"/>
                <a:gd name="T77" fmla="*/ 128 h 270"/>
                <a:gd name="T78" fmla="*/ 40 w 321"/>
                <a:gd name="T79" fmla="*/ 109 h 270"/>
                <a:gd name="T80" fmla="*/ 74 w 321"/>
                <a:gd name="T81" fmla="*/ 88 h 270"/>
                <a:gd name="T82" fmla="*/ 119 w 321"/>
                <a:gd name="T83" fmla="*/ 76 h 270"/>
                <a:gd name="T84" fmla="*/ 136 w 321"/>
                <a:gd name="T85" fmla="*/ 66 h 270"/>
                <a:gd name="T86" fmla="*/ 131 w 321"/>
                <a:gd name="T87" fmla="*/ 39 h 270"/>
                <a:gd name="T88" fmla="*/ 131 w 321"/>
                <a:gd name="T89" fmla="*/ 20 h 270"/>
                <a:gd name="T90" fmla="*/ 131 w 321"/>
                <a:gd name="T91" fmla="*/ 6 h 270"/>
                <a:gd name="T92" fmla="*/ 134 w 321"/>
                <a:gd name="T93" fmla="*/ 0 h 27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21"/>
                <a:gd name="T142" fmla="*/ 0 h 270"/>
                <a:gd name="T143" fmla="*/ 321 w 321"/>
                <a:gd name="T144" fmla="*/ 270 h 27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21" h="270">
                  <a:moveTo>
                    <a:pt x="134" y="0"/>
                  </a:moveTo>
                  <a:lnTo>
                    <a:pt x="134" y="6"/>
                  </a:lnTo>
                  <a:lnTo>
                    <a:pt x="136" y="12"/>
                  </a:lnTo>
                  <a:lnTo>
                    <a:pt x="136" y="20"/>
                  </a:lnTo>
                  <a:lnTo>
                    <a:pt x="136" y="26"/>
                  </a:lnTo>
                  <a:lnTo>
                    <a:pt x="136" y="37"/>
                  </a:lnTo>
                  <a:lnTo>
                    <a:pt x="136" y="49"/>
                  </a:lnTo>
                  <a:lnTo>
                    <a:pt x="139" y="61"/>
                  </a:lnTo>
                  <a:lnTo>
                    <a:pt x="145" y="72"/>
                  </a:lnTo>
                  <a:lnTo>
                    <a:pt x="159" y="70"/>
                  </a:lnTo>
                  <a:lnTo>
                    <a:pt x="179" y="68"/>
                  </a:lnTo>
                  <a:lnTo>
                    <a:pt x="202" y="68"/>
                  </a:lnTo>
                  <a:lnTo>
                    <a:pt x="224" y="70"/>
                  </a:lnTo>
                  <a:lnTo>
                    <a:pt x="233" y="72"/>
                  </a:lnTo>
                  <a:lnTo>
                    <a:pt x="247" y="76"/>
                  </a:lnTo>
                  <a:lnTo>
                    <a:pt x="261" y="82"/>
                  </a:lnTo>
                  <a:lnTo>
                    <a:pt x="275" y="86"/>
                  </a:lnTo>
                  <a:lnTo>
                    <a:pt x="290" y="92"/>
                  </a:lnTo>
                  <a:lnTo>
                    <a:pt x="304" y="97"/>
                  </a:lnTo>
                  <a:lnTo>
                    <a:pt x="315" y="99"/>
                  </a:lnTo>
                  <a:lnTo>
                    <a:pt x="321" y="99"/>
                  </a:lnTo>
                  <a:lnTo>
                    <a:pt x="298" y="101"/>
                  </a:lnTo>
                  <a:lnTo>
                    <a:pt x="275" y="103"/>
                  </a:lnTo>
                  <a:lnTo>
                    <a:pt x="256" y="105"/>
                  </a:lnTo>
                  <a:lnTo>
                    <a:pt x="244" y="103"/>
                  </a:lnTo>
                  <a:lnTo>
                    <a:pt x="239" y="101"/>
                  </a:lnTo>
                  <a:lnTo>
                    <a:pt x="233" y="101"/>
                  </a:lnTo>
                  <a:lnTo>
                    <a:pt x="227" y="101"/>
                  </a:lnTo>
                  <a:lnTo>
                    <a:pt x="221" y="101"/>
                  </a:lnTo>
                  <a:lnTo>
                    <a:pt x="241" y="113"/>
                  </a:lnTo>
                  <a:lnTo>
                    <a:pt x="261" y="128"/>
                  </a:lnTo>
                  <a:lnTo>
                    <a:pt x="281" y="144"/>
                  </a:lnTo>
                  <a:lnTo>
                    <a:pt x="292" y="167"/>
                  </a:lnTo>
                  <a:lnTo>
                    <a:pt x="301" y="175"/>
                  </a:lnTo>
                  <a:lnTo>
                    <a:pt x="309" y="183"/>
                  </a:lnTo>
                  <a:lnTo>
                    <a:pt x="315" y="194"/>
                  </a:lnTo>
                  <a:lnTo>
                    <a:pt x="315" y="202"/>
                  </a:lnTo>
                  <a:lnTo>
                    <a:pt x="309" y="194"/>
                  </a:lnTo>
                  <a:lnTo>
                    <a:pt x="301" y="185"/>
                  </a:lnTo>
                  <a:lnTo>
                    <a:pt x="292" y="181"/>
                  </a:lnTo>
                  <a:lnTo>
                    <a:pt x="281" y="177"/>
                  </a:lnTo>
                  <a:lnTo>
                    <a:pt x="264" y="171"/>
                  </a:lnTo>
                  <a:lnTo>
                    <a:pt x="241" y="163"/>
                  </a:lnTo>
                  <a:lnTo>
                    <a:pt x="216" y="150"/>
                  </a:lnTo>
                  <a:lnTo>
                    <a:pt x="202" y="138"/>
                  </a:lnTo>
                  <a:lnTo>
                    <a:pt x="216" y="177"/>
                  </a:lnTo>
                  <a:lnTo>
                    <a:pt x="216" y="212"/>
                  </a:lnTo>
                  <a:lnTo>
                    <a:pt x="213" y="243"/>
                  </a:lnTo>
                  <a:lnTo>
                    <a:pt x="219" y="270"/>
                  </a:lnTo>
                  <a:lnTo>
                    <a:pt x="199" y="245"/>
                  </a:lnTo>
                  <a:lnTo>
                    <a:pt x="173" y="218"/>
                  </a:lnTo>
                  <a:lnTo>
                    <a:pt x="153" y="185"/>
                  </a:lnTo>
                  <a:lnTo>
                    <a:pt x="148" y="144"/>
                  </a:lnTo>
                  <a:lnTo>
                    <a:pt x="142" y="146"/>
                  </a:lnTo>
                  <a:lnTo>
                    <a:pt x="139" y="150"/>
                  </a:lnTo>
                  <a:lnTo>
                    <a:pt x="136" y="156"/>
                  </a:lnTo>
                  <a:lnTo>
                    <a:pt x="136" y="165"/>
                  </a:lnTo>
                  <a:lnTo>
                    <a:pt x="125" y="187"/>
                  </a:lnTo>
                  <a:lnTo>
                    <a:pt x="102" y="210"/>
                  </a:lnTo>
                  <a:lnTo>
                    <a:pt x="77" y="231"/>
                  </a:lnTo>
                  <a:lnTo>
                    <a:pt x="57" y="253"/>
                  </a:lnTo>
                  <a:lnTo>
                    <a:pt x="74" y="210"/>
                  </a:lnTo>
                  <a:lnTo>
                    <a:pt x="77" y="171"/>
                  </a:lnTo>
                  <a:lnTo>
                    <a:pt x="82" y="140"/>
                  </a:lnTo>
                  <a:lnTo>
                    <a:pt x="102" y="121"/>
                  </a:lnTo>
                  <a:lnTo>
                    <a:pt x="102" y="117"/>
                  </a:lnTo>
                  <a:lnTo>
                    <a:pt x="99" y="115"/>
                  </a:lnTo>
                  <a:lnTo>
                    <a:pt x="97" y="115"/>
                  </a:lnTo>
                  <a:lnTo>
                    <a:pt x="91" y="119"/>
                  </a:lnTo>
                  <a:lnTo>
                    <a:pt x="82" y="125"/>
                  </a:lnTo>
                  <a:lnTo>
                    <a:pt x="77" y="130"/>
                  </a:lnTo>
                  <a:lnTo>
                    <a:pt x="68" y="130"/>
                  </a:lnTo>
                  <a:lnTo>
                    <a:pt x="60" y="130"/>
                  </a:lnTo>
                  <a:lnTo>
                    <a:pt x="48" y="130"/>
                  </a:lnTo>
                  <a:lnTo>
                    <a:pt x="34" y="130"/>
                  </a:lnTo>
                  <a:lnTo>
                    <a:pt x="20" y="132"/>
                  </a:lnTo>
                  <a:lnTo>
                    <a:pt x="0" y="134"/>
                  </a:lnTo>
                  <a:lnTo>
                    <a:pt x="17" y="128"/>
                  </a:lnTo>
                  <a:lnTo>
                    <a:pt x="28" y="119"/>
                  </a:lnTo>
                  <a:lnTo>
                    <a:pt x="40" y="109"/>
                  </a:lnTo>
                  <a:lnTo>
                    <a:pt x="54" y="99"/>
                  </a:lnTo>
                  <a:lnTo>
                    <a:pt x="74" y="88"/>
                  </a:lnTo>
                  <a:lnTo>
                    <a:pt x="97" y="80"/>
                  </a:lnTo>
                  <a:lnTo>
                    <a:pt x="119" y="76"/>
                  </a:lnTo>
                  <a:lnTo>
                    <a:pt x="136" y="76"/>
                  </a:lnTo>
                  <a:lnTo>
                    <a:pt x="136" y="66"/>
                  </a:lnTo>
                  <a:lnTo>
                    <a:pt x="134" y="53"/>
                  </a:lnTo>
                  <a:lnTo>
                    <a:pt x="131" y="39"/>
                  </a:lnTo>
                  <a:lnTo>
                    <a:pt x="131" y="28"/>
                  </a:lnTo>
                  <a:lnTo>
                    <a:pt x="131" y="20"/>
                  </a:lnTo>
                  <a:lnTo>
                    <a:pt x="131" y="12"/>
                  </a:lnTo>
                  <a:lnTo>
                    <a:pt x="131" y="6"/>
                  </a:lnTo>
                  <a:lnTo>
                    <a:pt x="128" y="2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3" name="Freeform 36"/>
            <p:cNvSpPr>
              <a:spLocks/>
            </p:cNvSpPr>
            <p:nvPr/>
          </p:nvSpPr>
          <p:spPr bwMode="auto">
            <a:xfrm>
              <a:off x="3094" y="1481"/>
              <a:ext cx="250" cy="145"/>
            </a:xfrm>
            <a:custGeom>
              <a:avLst/>
              <a:gdLst>
                <a:gd name="T0" fmla="*/ 52 w 250"/>
                <a:gd name="T1" fmla="*/ 4 h 145"/>
                <a:gd name="T2" fmla="*/ 71 w 250"/>
                <a:gd name="T3" fmla="*/ 23 h 145"/>
                <a:gd name="T4" fmla="*/ 63 w 250"/>
                <a:gd name="T5" fmla="*/ 25 h 145"/>
                <a:gd name="T6" fmla="*/ 15 w 250"/>
                <a:gd name="T7" fmla="*/ 15 h 145"/>
                <a:gd name="T8" fmla="*/ 6 w 250"/>
                <a:gd name="T9" fmla="*/ 23 h 145"/>
                <a:gd name="T10" fmla="*/ 20 w 250"/>
                <a:gd name="T11" fmla="*/ 31 h 145"/>
                <a:gd name="T12" fmla="*/ 15 w 250"/>
                <a:gd name="T13" fmla="*/ 37 h 145"/>
                <a:gd name="T14" fmla="*/ 0 w 250"/>
                <a:gd name="T15" fmla="*/ 52 h 145"/>
                <a:gd name="T16" fmla="*/ 12 w 250"/>
                <a:gd name="T17" fmla="*/ 68 h 145"/>
                <a:gd name="T18" fmla="*/ 43 w 250"/>
                <a:gd name="T19" fmla="*/ 74 h 145"/>
                <a:gd name="T20" fmla="*/ 57 w 250"/>
                <a:gd name="T21" fmla="*/ 87 h 145"/>
                <a:gd name="T22" fmla="*/ 86 w 250"/>
                <a:gd name="T23" fmla="*/ 116 h 145"/>
                <a:gd name="T24" fmla="*/ 108 w 250"/>
                <a:gd name="T25" fmla="*/ 122 h 145"/>
                <a:gd name="T26" fmla="*/ 128 w 250"/>
                <a:gd name="T27" fmla="*/ 112 h 145"/>
                <a:gd name="T28" fmla="*/ 142 w 250"/>
                <a:gd name="T29" fmla="*/ 116 h 145"/>
                <a:gd name="T30" fmla="*/ 191 w 250"/>
                <a:gd name="T31" fmla="*/ 138 h 145"/>
                <a:gd name="T32" fmla="*/ 205 w 250"/>
                <a:gd name="T33" fmla="*/ 134 h 145"/>
                <a:gd name="T34" fmla="*/ 199 w 250"/>
                <a:gd name="T35" fmla="*/ 110 h 145"/>
                <a:gd name="T36" fmla="*/ 208 w 250"/>
                <a:gd name="T37" fmla="*/ 105 h 145"/>
                <a:gd name="T38" fmla="*/ 239 w 250"/>
                <a:gd name="T39" fmla="*/ 107 h 145"/>
                <a:gd name="T40" fmla="*/ 236 w 250"/>
                <a:gd name="T41" fmla="*/ 95 h 145"/>
                <a:gd name="T42" fmla="*/ 202 w 250"/>
                <a:gd name="T43" fmla="*/ 70 h 145"/>
                <a:gd name="T44" fmla="*/ 196 w 250"/>
                <a:gd name="T45" fmla="*/ 64 h 145"/>
                <a:gd name="T46" fmla="*/ 205 w 250"/>
                <a:gd name="T47" fmla="*/ 56 h 145"/>
                <a:gd name="T48" fmla="*/ 196 w 250"/>
                <a:gd name="T49" fmla="*/ 48 h 145"/>
                <a:gd name="T50" fmla="*/ 154 w 250"/>
                <a:gd name="T51" fmla="*/ 31 h 145"/>
                <a:gd name="T52" fmla="*/ 137 w 250"/>
                <a:gd name="T53" fmla="*/ 27 h 145"/>
                <a:gd name="T54" fmla="*/ 128 w 250"/>
                <a:gd name="T55" fmla="*/ 19 h 145"/>
                <a:gd name="T56" fmla="*/ 114 w 250"/>
                <a:gd name="T57" fmla="*/ 17 h 145"/>
                <a:gd name="T58" fmla="*/ 88 w 250"/>
                <a:gd name="T59" fmla="*/ 25 h 145"/>
                <a:gd name="T60" fmla="*/ 80 w 250"/>
                <a:gd name="T61" fmla="*/ 25 h 145"/>
                <a:gd name="T62" fmla="*/ 60 w 250"/>
                <a:gd name="T63" fmla="*/ 8 h 145"/>
                <a:gd name="T64" fmla="*/ 52 w 250"/>
                <a:gd name="T65" fmla="*/ 2 h 145"/>
                <a:gd name="T66" fmla="*/ 46 w 250"/>
                <a:gd name="T67" fmla="*/ 0 h 1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0"/>
                <a:gd name="T103" fmla="*/ 0 h 145"/>
                <a:gd name="T104" fmla="*/ 250 w 250"/>
                <a:gd name="T105" fmla="*/ 145 h 1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0" h="145">
                  <a:moveTo>
                    <a:pt x="46" y="0"/>
                  </a:moveTo>
                  <a:lnTo>
                    <a:pt x="52" y="4"/>
                  </a:lnTo>
                  <a:lnTo>
                    <a:pt x="63" y="15"/>
                  </a:lnTo>
                  <a:lnTo>
                    <a:pt x="71" y="23"/>
                  </a:lnTo>
                  <a:lnTo>
                    <a:pt x="80" y="29"/>
                  </a:lnTo>
                  <a:lnTo>
                    <a:pt x="63" y="25"/>
                  </a:lnTo>
                  <a:lnTo>
                    <a:pt x="37" y="19"/>
                  </a:lnTo>
                  <a:lnTo>
                    <a:pt x="15" y="15"/>
                  </a:lnTo>
                  <a:lnTo>
                    <a:pt x="0" y="19"/>
                  </a:lnTo>
                  <a:lnTo>
                    <a:pt x="6" y="23"/>
                  </a:lnTo>
                  <a:lnTo>
                    <a:pt x="15" y="27"/>
                  </a:lnTo>
                  <a:lnTo>
                    <a:pt x="20" y="31"/>
                  </a:lnTo>
                  <a:lnTo>
                    <a:pt x="29" y="35"/>
                  </a:lnTo>
                  <a:lnTo>
                    <a:pt x="15" y="37"/>
                  </a:lnTo>
                  <a:lnTo>
                    <a:pt x="6" y="41"/>
                  </a:lnTo>
                  <a:lnTo>
                    <a:pt x="0" y="52"/>
                  </a:lnTo>
                  <a:lnTo>
                    <a:pt x="0" y="66"/>
                  </a:lnTo>
                  <a:lnTo>
                    <a:pt x="12" y="68"/>
                  </a:lnTo>
                  <a:lnTo>
                    <a:pt x="29" y="70"/>
                  </a:lnTo>
                  <a:lnTo>
                    <a:pt x="43" y="74"/>
                  </a:lnTo>
                  <a:lnTo>
                    <a:pt x="54" y="74"/>
                  </a:lnTo>
                  <a:lnTo>
                    <a:pt x="57" y="87"/>
                  </a:lnTo>
                  <a:lnTo>
                    <a:pt x="71" y="101"/>
                  </a:lnTo>
                  <a:lnTo>
                    <a:pt x="86" y="116"/>
                  </a:lnTo>
                  <a:lnTo>
                    <a:pt x="97" y="126"/>
                  </a:lnTo>
                  <a:lnTo>
                    <a:pt x="108" y="122"/>
                  </a:lnTo>
                  <a:lnTo>
                    <a:pt x="120" y="116"/>
                  </a:lnTo>
                  <a:lnTo>
                    <a:pt x="128" y="112"/>
                  </a:lnTo>
                  <a:lnTo>
                    <a:pt x="125" y="105"/>
                  </a:lnTo>
                  <a:lnTo>
                    <a:pt x="142" y="116"/>
                  </a:lnTo>
                  <a:lnTo>
                    <a:pt x="168" y="128"/>
                  </a:lnTo>
                  <a:lnTo>
                    <a:pt x="191" y="138"/>
                  </a:lnTo>
                  <a:lnTo>
                    <a:pt x="208" y="145"/>
                  </a:lnTo>
                  <a:lnTo>
                    <a:pt x="205" y="134"/>
                  </a:lnTo>
                  <a:lnTo>
                    <a:pt x="205" y="122"/>
                  </a:lnTo>
                  <a:lnTo>
                    <a:pt x="199" y="110"/>
                  </a:lnTo>
                  <a:lnTo>
                    <a:pt x="188" y="99"/>
                  </a:lnTo>
                  <a:lnTo>
                    <a:pt x="208" y="105"/>
                  </a:lnTo>
                  <a:lnTo>
                    <a:pt x="225" y="105"/>
                  </a:lnTo>
                  <a:lnTo>
                    <a:pt x="239" y="107"/>
                  </a:lnTo>
                  <a:lnTo>
                    <a:pt x="250" y="107"/>
                  </a:lnTo>
                  <a:lnTo>
                    <a:pt x="236" y="95"/>
                  </a:lnTo>
                  <a:lnTo>
                    <a:pt x="219" y="83"/>
                  </a:lnTo>
                  <a:lnTo>
                    <a:pt x="202" y="70"/>
                  </a:lnTo>
                  <a:lnTo>
                    <a:pt x="188" y="66"/>
                  </a:lnTo>
                  <a:lnTo>
                    <a:pt x="196" y="64"/>
                  </a:lnTo>
                  <a:lnTo>
                    <a:pt x="202" y="60"/>
                  </a:lnTo>
                  <a:lnTo>
                    <a:pt x="205" y="56"/>
                  </a:lnTo>
                  <a:lnTo>
                    <a:pt x="210" y="54"/>
                  </a:lnTo>
                  <a:lnTo>
                    <a:pt x="196" y="48"/>
                  </a:lnTo>
                  <a:lnTo>
                    <a:pt x="176" y="39"/>
                  </a:lnTo>
                  <a:lnTo>
                    <a:pt x="154" y="31"/>
                  </a:lnTo>
                  <a:lnTo>
                    <a:pt x="137" y="31"/>
                  </a:lnTo>
                  <a:lnTo>
                    <a:pt x="137" y="27"/>
                  </a:lnTo>
                  <a:lnTo>
                    <a:pt x="134" y="23"/>
                  </a:lnTo>
                  <a:lnTo>
                    <a:pt x="128" y="19"/>
                  </a:lnTo>
                  <a:lnTo>
                    <a:pt x="125" y="15"/>
                  </a:lnTo>
                  <a:lnTo>
                    <a:pt x="114" y="17"/>
                  </a:lnTo>
                  <a:lnTo>
                    <a:pt x="100" y="19"/>
                  </a:lnTo>
                  <a:lnTo>
                    <a:pt x="88" y="25"/>
                  </a:lnTo>
                  <a:lnTo>
                    <a:pt x="86" y="31"/>
                  </a:lnTo>
                  <a:lnTo>
                    <a:pt x="80" y="25"/>
                  </a:lnTo>
                  <a:lnTo>
                    <a:pt x="69" y="17"/>
                  </a:lnTo>
                  <a:lnTo>
                    <a:pt x="60" y="8"/>
                  </a:lnTo>
                  <a:lnTo>
                    <a:pt x="54" y="4"/>
                  </a:lnTo>
                  <a:lnTo>
                    <a:pt x="52" y="2"/>
                  </a:lnTo>
                  <a:lnTo>
                    <a:pt x="49" y="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4" name="Freeform 37"/>
            <p:cNvSpPr>
              <a:spLocks/>
            </p:cNvSpPr>
            <p:nvPr/>
          </p:nvSpPr>
          <p:spPr bwMode="auto">
            <a:xfrm>
              <a:off x="4181" y="2228"/>
              <a:ext cx="352" cy="304"/>
            </a:xfrm>
            <a:custGeom>
              <a:avLst/>
              <a:gdLst>
                <a:gd name="T0" fmla="*/ 148 w 352"/>
                <a:gd name="T1" fmla="*/ 15 h 304"/>
                <a:gd name="T2" fmla="*/ 157 w 352"/>
                <a:gd name="T3" fmla="*/ 46 h 304"/>
                <a:gd name="T4" fmla="*/ 148 w 352"/>
                <a:gd name="T5" fmla="*/ 50 h 304"/>
                <a:gd name="T6" fmla="*/ 123 w 352"/>
                <a:gd name="T7" fmla="*/ 38 h 304"/>
                <a:gd name="T8" fmla="*/ 97 w 352"/>
                <a:gd name="T9" fmla="*/ 25 h 304"/>
                <a:gd name="T10" fmla="*/ 71 w 352"/>
                <a:gd name="T11" fmla="*/ 11 h 304"/>
                <a:gd name="T12" fmla="*/ 60 w 352"/>
                <a:gd name="T13" fmla="*/ 9 h 304"/>
                <a:gd name="T14" fmla="*/ 32 w 352"/>
                <a:gd name="T15" fmla="*/ 5 h 304"/>
                <a:gd name="T16" fmla="*/ 29 w 352"/>
                <a:gd name="T17" fmla="*/ 13 h 304"/>
                <a:gd name="T18" fmla="*/ 15 w 352"/>
                <a:gd name="T19" fmla="*/ 35 h 304"/>
                <a:gd name="T20" fmla="*/ 15 w 352"/>
                <a:gd name="T21" fmla="*/ 46 h 304"/>
                <a:gd name="T22" fmla="*/ 46 w 352"/>
                <a:gd name="T23" fmla="*/ 60 h 304"/>
                <a:gd name="T24" fmla="*/ 60 w 352"/>
                <a:gd name="T25" fmla="*/ 79 h 304"/>
                <a:gd name="T26" fmla="*/ 52 w 352"/>
                <a:gd name="T27" fmla="*/ 97 h 304"/>
                <a:gd name="T28" fmla="*/ 52 w 352"/>
                <a:gd name="T29" fmla="*/ 120 h 304"/>
                <a:gd name="T30" fmla="*/ 60 w 352"/>
                <a:gd name="T31" fmla="*/ 147 h 304"/>
                <a:gd name="T32" fmla="*/ 83 w 352"/>
                <a:gd name="T33" fmla="*/ 157 h 304"/>
                <a:gd name="T34" fmla="*/ 120 w 352"/>
                <a:gd name="T35" fmla="*/ 151 h 304"/>
                <a:gd name="T36" fmla="*/ 142 w 352"/>
                <a:gd name="T37" fmla="*/ 166 h 304"/>
                <a:gd name="T38" fmla="*/ 159 w 352"/>
                <a:gd name="T39" fmla="*/ 205 h 304"/>
                <a:gd name="T40" fmla="*/ 174 w 352"/>
                <a:gd name="T41" fmla="*/ 223 h 304"/>
                <a:gd name="T42" fmla="*/ 196 w 352"/>
                <a:gd name="T43" fmla="*/ 240 h 304"/>
                <a:gd name="T44" fmla="*/ 219 w 352"/>
                <a:gd name="T45" fmla="*/ 265 h 304"/>
                <a:gd name="T46" fmla="*/ 242 w 352"/>
                <a:gd name="T47" fmla="*/ 291 h 304"/>
                <a:gd name="T48" fmla="*/ 253 w 352"/>
                <a:gd name="T49" fmla="*/ 279 h 304"/>
                <a:gd name="T50" fmla="*/ 267 w 352"/>
                <a:gd name="T51" fmla="*/ 246 h 304"/>
                <a:gd name="T52" fmla="*/ 281 w 352"/>
                <a:gd name="T53" fmla="*/ 232 h 304"/>
                <a:gd name="T54" fmla="*/ 256 w 352"/>
                <a:gd name="T55" fmla="*/ 188 h 304"/>
                <a:gd name="T56" fmla="*/ 262 w 352"/>
                <a:gd name="T57" fmla="*/ 180 h 304"/>
                <a:gd name="T58" fmla="*/ 287 w 352"/>
                <a:gd name="T59" fmla="*/ 203 h 304"/>
                <a:gd name="T60" fmla="*/ 304 w 352"/>
                <a:gd name="T61" fmla="*/ 209 h 304"/>
                <a:gd name="T62" fmla="*/ 335 w 352"/>
                <a:gd name="T63" fmla="*/ 217 h 304"/>
                <a:gd name="T64" fmla="*/ 338 w 352"/>
                <a:gd name="T65" fmla="*/ 205 h 304"/>
                <a:gd name="T66" fmla="*/ 324 w 352"/>
                <a:gd name="T67" fmla="*/ 176 h 304"/>
                <a:gd name="T68" fmla="*/ 313 w 352"/>
                <a:gd name="T69" fmla="*/ 159 h 304"/>
                <a:gd name="T70" fmla="*/ 293 w 352"/>
                <a:gd name="T71" fmla="*/ 135 h 304"/>
                <a:gd name="T72" fmla="*/ 293 w 352"/>
                <a:gd name="T73" fmla="*/ 122 h 304"/>
                <a:gd name="T74" fmla="*/ 315 w 352"/>
                <a:gd name="T75" fmla="*/ 112 h 304"/>
                <a:gd name="T76" fmla="*/ 307 w 352"/>
                <a:gd name="T77" fmla="*/ 99 h 304"/>
                <a:gd name="T78" fmla="*/ 270 w 352"/>
                <a:gd name="T79" fmla="*/ 79 h 304"/>
                <a:gd name="T80" fmla="*/ 259 w 352"/>
                <a:gd name="T81" fmla="*/ 64 h 304"/>
                <a:gd name="T82" fmla="*/ 262 w 352"/>
                <a:gd name="T83" fmla="*/ 58 h 304"/>
                <a:gd name="T84" fmla="*/ 256 w 352"/>
                <a:gd name="T85" fmla="*/ 54 h 304"/>
                <a:gd name="T86" fmla="*/ 230 w 352"/>
                <a:gd name="T87" fmla="*/ 52 h 304"/>
                <a:gd name="T88" fmla="*/ 205 w 352"/>
                <a:gd name="T89" fmla="*/ 54 h 304"/>
                <a:gd name="T90" fmla="*/ 182 w 352"/>
                <a:gd name="T91" fmla="*/ 56 h 304"/>
                <a:gd name="T92" fmla="*/ 168 w 352"/>
                <a:gd name="T93" fmla="*/ 50 h 304"/>
                <a:gd name="T94" fmla="*/ 154 w 352"/>
                <a:gd name="T95" fmla="*/ 19 h 304"/>
                <a:gd name="T96" fmla="*/ 142 w 352"/>
                <a:gd name="T97" fmla="*/ 2 h 3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2"/>
                <a:gd name="T148" fmla="*/ 0 h 304"/>
                <a:gd name="T149" fmla="*/ 352 w 352"/>
                <a:gd name="T150" fmla="*/ 304 h 30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2" h="304">
                  <a:moveTo>
                    <a:pt x="142" y="2"/>
                  </a:moveTo>
                  <a:lnTo>
                    <a:pt x="148" y="15"/>
                  </a:lnTo>
                  <a:lnTo>
                    <a:pt x="154" y="31"/>
                  </a:lnTo>
                  <a:lnTo>
                    <a:pt x="157" y="46"/>
                  </a:lnTo>
                  <a:lnTo>
                    <a:pt x="154" y="52"/>
                  </a:lnTo>
                  <a:lnTo>
                    <a:pt x="148" y="50"/>
                  </a:lnTo>
                  <a:lnTo>
                    <a:pt x="137" y="44"/>
                  </a:lnTo>
                  <a:lnTo>
                    <a:pt x="123" y="38"/>
                  </a:lnTo>
                  <a:lnTo>
                    <a:pt x="111" y="31"/>
                  </a:lnTo>
                  <a:lnTo>
                    <a:pt x="97" y="25"/>
                  </a:lnTo>
                  <a:lnTo>
                    <a:pt x="83" y="17"/>
                  </a:lnTo>
                  <a:lnTo>
                    <a:pt x="71" y="11"/>
                  </a:lnTo>
                  <a:lnTo>
                    <a:pt x="66" y="7"/>
                  </a:lnTo>
                  <a:lnTo>
                    <a:pt x="60" y="9"/>
                  </a:lnTo>
                  <a:lnTo>
                    <a:pt x="46" y="9"/>
                  </a:lnTo>
                  <a:lnTo>
                    <a:pt x="32" y="5"/>
                  </a:lnTo>
                  <a:lnTo>
                    <a:pt x="20" y="0"/>
                  </a:lnTo>
                  <a:lnTo>
                    <a:pt x="29" y="13"/>
                  </a:lnTo>
                  <a:lnTo>
                    <a:pt x="26" y="25"/>
                  </a:lnTo>
                  <a:lnTo>
                    <a:pt x="15" y="35"/>
                  </a:lnTo>
                  <a:lnTo>
                    <a:pt x="0" y="40"/>
                  </a:lnTo>
                  <a:lnTo>
                    <a:pt x="15" y="46"/>
                  </a:lnTo>
                  <a:lnTo>
                    <a:pt x="32" y="52"/>
                  </a:lnTo>
                  <a:lnTo>
                    <a:pt x="46" y="60"/>
                  </a:lnTo>
                  <a:lnTo>
                    <a:pt x="57" y="68"/>
                  </a:lnTo>
                  <a:lnTo>
                    <a:pt x="60" y="79"/>
                  </a:lnTo>
                  <a:lnTo>
                    <a:pt x="57" y="87"/>
                  </a:lnTo>
                  <a:lnTo>
                    <a:pt x="52" y="97"/>
                  </a:lnTo>
                  <a:lnTo>
                    <a:pt x="49" y="108"/>
                  </a:lnTo>
                  <a:lnTo>
                    <a:pt x="52" y="120"/>
                  </a:lnTo>
                  <a:lnTo>
                    <a:pt x="57" y="132"/>
                  </a:lnTo>
                  <a:lnTo>
                    <a:pt x="60" y="147"/>
                  </a:lnTo>
                  <a:lnTo>
                    <a:pt x="63" y="159"/>
                  </a:lnTo>
                  <a:lnTo>
                    <a:pt x="83" y="157"/>
                  </a:lnTo>
                  <a:lnTo>
                    <a:pt x="103" y="153"/>
                  </a:lnTo>
                  <a:lnTo>
                    <a:pt x="120" y="151"/>
                  </a:lnTo>
                  <a:lnTo>
                    <a:pt x="134" y="153"/>
                  </a:lnTo>
                  <a:lnTo>
                    <a:pt x="142" y="166"/>
                  </a:lnTo>
                  <a:lnTo>
                    <a:pt x="154" y="184"/>
                  </a:lnTo>
                  <a:lnTo>
                    <a:pt x="159" y="205"/>
                  </a:lnTo>
                  <a:lnTo>
                    <a:pt x="165" y="221"/>
                  </a:lnTo>
                  <a:lnTo>
                    <a:pt x="174" y="223"/>
                  </a:lnTo>
                  <a:lnTo>
                    <a:pt x="185" y="230"/>
                  </a:lnTo>
                  <a:lnTo>
                    <a:pt x="196" y="240"/>
                  </a:lnTo>
                  <a:lnTo>
                    <a:pt x="208" y="250"/>
                  </a:lnTo>
                  <a:lnTo>
                    <a:pt x="219" y="265"/>
                  </a:lnTo>
                  <a:lnTo>
                    <a:pt x="230" y="277"/>
                  </a:lnTo>
                  <a:lnTo>
                    <a:pt x="242" y="291"/>
                  </a:lnTo>
                  <a:lnTo>
                    <a:pt x="250" y="304"/>
                  </a:lnTo>
                  <a:lnTo>
                    <a:pt x="253" y="279"/>
                  </a:lnTo>
                  <a:lnTo>
                    <a:pt x="256" y="258"/>
                  </a:lnTo>
                  <a:lnTo>
                    <a:pt x="267" y="246"/>
                  </a:lnTo>
                  <a:lnTo>
                    <a:pt x="287" y="250"/>
                  </a:lnTo>
                  <a:lnTo>
                    <a:pt x="281" y="232"/>
                  </a:lnTo>
                  <a:lnTo>
                    <a:pt x="267" y="207"/>
                  </a:lnTo>
                  <a:lnTo>
                    <a:pt x="256" y="188"/>
                  </a:lnTo>
                  <a:lnTo>
                    <a:pt x="253" y="178"/>
                  </a:lnTo>
                  <a:lnTo>
                    <a:pt x="262" y="180"/>
                  </a:lnTo>
                  <a:lnTo>
                    <a:pt x="276" y="190"/>
                  </a:lnTo>
                  <a:lnTo>
                    <a:pt x="287" y="203"/>
                  </a:lnTo>
                  <a:lnTo>
                    <a:pt x="296" y="213"/>
                  </a:lnTo>
                  <a:lnTo>
                    <a:pt x="304" y="209"/>
                  </a:lnTo>
                  <a:lnTo>
                    <a:pt x="321" y="211"/>
                  </a:lnTo>
                  <a:lnTo>
                    <a:pt x="335" y="217"/>
                  </a:lnTo>
                  <a:lnTo>
                    <a:pt x="352" y="227"/>
                  </a:lnTo>
                  <a:lnTo>
                    <a:pt x="338" y="205"/>
                  </a:lnTo>
                  <a:lnTo>
                    <a:pt x="327" y="186"/>
                  </a:lnTo>
                  <a:lnTo>
                    <a:pt x="324" y="176"/>
                  </a:lnTo>
                  <a:lnTo>
                    <a:pt x="327" y="174"/>
                  </a:lnTo>
                  <a:lnTo>
                    <a:pt x="313" y="159"/>
                  </a:lnTo>
                  <a:lnTo>
                    <a:pt x="301" y="147"/>
                  </a:lnTo>
                  <a:lnTo>
                    <a:pt x="293" y="135"/>
                  </a:lnTo>
                  <a:lnTo>
                    <a:pt x="290" y="128"/>
                  </a:lnTo>
                  <a:lnTo>
                    <a:pt x="293" y="122"/>
                  </a:lnTo>
                  <a:lnTo>
                    <a:pt x="304" y="116"/>
                  </a:lnTo>
                  <a:lnTo>
                    <a:pt x="315" y="112"/>
                  </a:lnTo>
                  <a:lnTo>
                    <a:pt x="327" y="112"/>
                  </a:lnTo>
                  <a:lnTo>
                    <a:pt x="307" y="99"/>
                  </a:lnTo>
                  <a:lnTo>
                    <a:pt x="287" y="89"/>
                  </a:lnTo>
                  <a:lnTo>
                    <a:pt x="270" y="79"/>
                  </a:lnTo>
                  <a:lnTo>
                    <a:pt x="262" y="71"/>
                  </a:lnTo>
                  <a:lnTo>
                    <a:pt x="259" y="64"/>
                  </a:lnTo>
                  <a:lnTo>
                    <a:pt x="259" y="60"/>
                  </a:lnTo>
                  <a:lnTo>
                    <a:pt x="262" y="58"/>
                  </a:lnTo>
                  <a:lnTo>
                    <a:pt x="264" y="56"/>
                  </a:lnTo>
                  <a:lnTo>
                    <a:pt x="256" y="54"/>
                  </a:lnTo>
                  <a:lnTo>
                    <a:pt x="242" y="52"/>
                  </a:lnTo>
                  <a:lnTo>
                    <a:pt x="230" y="52"/>
                  </a:lnTo>
                  <a:lnTo>
                    <a:pt x="216" y="52"/>
                  </a:lnTo>
                  <a:lnTo>
                    <a:pt x="205" y="54"/>
                  </a:lnTo>
                  <a:lnTo>
                    <a:pt x="191" y="54"/>
                  </a:lnTo>
                  <a:lnTo>
                    <a:pt x="182" y="56"/>
                  </a:lnTo>
                  <a:lnTo>
                    <a:pt x="174" y="58"/>
                  </a:lnTo>
                  <a:lnTo>
                    <a:pt x="168" y="50"/>
                  </a:lnTo>
                  <a:lnTo>
                    <a:pt x="162" y="33"/>
                  </a:lnTo>
                  <a:lnTo>
                    <a:pt x="154" y="19"/>
                  </a:lnTo>
                  <a:lnTo>
                    <a:pt x="151" y="9"/>
                  </a:lnTo>
                  <a:lnTo>
                    <a:pt x="142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5" name="Freeform 38"/>
            <p:cNvSpPr>
              <a:spLocks/>
            </p:cNvSpPr>
            <p:nvPr/>
          </p:nvSpPr>
          <p:spPr bwMode="auto">
            <a:xfrm>
              <a:off x="2161" y="1349"/>
              <a:ext cx="247" cy="209"/>
            </a:xfrm>
            <a:custGeom>
              <a:avLst/>
              <a:gdLst>
                <a:gd name="T0" fmla="*/ 8 w 247"/>
                <a:gd name="T1" fmla="*/ 41 h 209"/>
                <a:gd name="T2" fmla="*/ 22 w 247"/>
                <a:gd name="T3" fmla="*/ 43 h 209"/>
                <a:gd name="T4" fmla="*/ 28 w 247"/>
                <a:gd name="T5" fmla="*/ 56 h 209"/>
                <a:gd name="T6" fmla="*/ 22 w 247"/>
                <a:gd name="T7" fmla="*/ 87 h 209"/>
                <a:gd name="T8" fmla="*/ 31 w 247"/>
                <a:gd name="T9" fmla="*/ 97 h 209"/>
                <a:gd name="T10" fmla="*/ 39 w 247"/>
                <a:gd name="T11" fmla="*/ 95 h 209"/>
                <a:gd name="T12" fmla="*/ 48 w 247"/>
                <a:gd name="T13" fmla="*/ 109 h 209"/>
                <a:gd name="T14" fmla="*/ 65 w 247"/>
                <a:gd name="T15" fmla="*/ 153 h 209"/>
                <a:gd name="T16" fmla="*/ 79 w 247"/>
                <a:gd name="T17" fmla="*/ 157 h 209"/>
                <a:gd name="T18" fmla="*/ 88 w 247"/>
                <a:gd name="T19" fmla="*/ 145 h 209"/>
                <a:gd name="T20" fmla="*/ 105 w 247"/>
                <a:gd name="T21" fmla="*/ 157 h 209"/>
                <a:gd name="T22" fmla="*/ 142 w 247"/>
                <a:gd name="T23" fmla="*/ 200 h 209"/>
                <a:gd name="T24" fmla="*/ 156 w 247"/>
                <a:gd name="T25" fmla="*/ 202 h 209"/>
                <a:gd name="T26" fmla="*/ 159 w 247"/>
                <a:gd name="T27" fmla="*/ 190 h 209"/>
                <a:gd name="T28" fmla="*/ 167 w 247"/>
                <a:gd name="T29" fmla="*/ 188 h 209"/>
                <a:gd name="T30" fmla="*/ 187 w 247"/>
                <a:gd name="T31" fmla="*/ 200 h 209"/>
                <a:gd name="T32" fmla="*/ 198 w 247"/>
                <a:gd name="T33" fmla="*/ 196 h 209"/>
                <a:gd name="T34" fmla="*/ 198 w 247"/>
                <a:gd name="T35" fmla="*/ 186 h 209"/>
                <a:gd name="T36" fmla="*/ 204 w 247"/>
                <a:gd name="T37" fmla="*/ 182 h 209"/>
                <a:gd name="T38" fmla="*/ 215 w 247"/>
                <a:gd name="T39" fmla="*/ 194 h 209"/>
                <a:gd name="T40" fmla="*/ 224 w 247"/>
                <a:gd name="T41" fmla="*/ 190 h 209"/>
                <a:gd name="T42" fmla="*/ 224 w 247"/>
                <a:gd name="T43" fmla="*/ 180 h 209"/>
                <a:gd name="T44" fmla="*/ 230 w 247"/>
                <a:gd name="T45" fmla="*/ 173 h 209"/>
                <a:gd name="T46" fmla="*/ 244 w 247"/>
                <a:gd name="T47" fmla="*/ 173 h 209"/>
                <a:gd name="T48" fmla="*/ 247 w 247"/>
                <a:gd name="T49" fmla="*/ 163 h 209"/>
                <a:gd name="T50" fmla="*/ 235 w 247"/>
                <a:gd name="T51" fmla="*/ 151 h 209"/>
                <a:gd name="T52" fmla="*/ 235 w 247"/>
                <a:gd name="T53" fmla="*/ 140 h 209"/>
                <a:gd name="T54" fmla="*/ 244 w 247"/>
                <a:gd name="T55" fmla="*/ 132 h 209"/>
                <a:gd name="T56" fmla="*/ 238 w 247"/>
                <a:gd name="T57" fmla="*/ 120 h 209"/>
                <a:gd name="T58" fmla="*/ 218 w 247"/>
                <a:gd name="T59" fmla="*/ 116 h 209"/>
                <a:gd name="T60" fmla="*/ 215 w 247"/>
                <a:gd name="T61" fmla="*/ 105 h 209"/>
                <a:gd name="T62" fmla="*/ 227 w 247"/>
                <a:gd name="T63" fmla="*/ 91 h 209"/>
                <a:gd name="T64" fmla="*/ 215 w 247"/>
                <a:gd name="T65" fmla="*/ 76 h 209"/>
                <a:gd name="T66" fmla="*/ 170 w 247"/>
                <a:gd name="T67" fmla="*/ 68 h 209"/>
                <a:gd name="T68" fmla="*/ 161 w 247"/>
                <a:gd name="T69" fmla="*/ 50 h 209"/>
                <a:gd name="T70" fmla="*/ 178 w 247"/>
                <a:gd name="T71" fmla="*/ 33 h 209"/>
                <a:gd name="T72" fmla="*/ 167 w 247"/>
                <a:gd name="T73" fmla="*/ 23 h 209"/>
                <a:gd name="T74" fmla="*/ 125 w 247"/>
                <a:gd name="T75" fmla="*/ 35 h 209"/>
                <a:gd name="T76" fmla="*/ 116 w 247"/>
                <a:gd name="T77" fmla="*/ 31 h 209"/>
                <a:gd name="T78" fmla="*/ 127 w 247"/>
                <a:gd name="T79" fmla="*/ 12 h 209"/>
                <a:gd name="T80" fmla="*/ 113 w 247"/>
                <a:gd name="T81" fmla="*/ 0 h 209"/>
                <a:gd name="T82" fmla="*/ 82 w 247"/>
                <a:gd name="T83" fmla="*/ 27 h 209"/>
                <a:gd name="T84" fmla="*/ 71 w 247"/>
                <a:gd name="T85" fmla="*/ 27 h 209"/>
                <a:gd name="T86" fmla="*/ 68 w 247"/>
                <a:gd name="T87" fmla="*/ 14 h 209"/>
                <a:gd name="T88" fmla="*/ 59 w 247"/>
                <a:gd name="T89" fmla="*/ 12 h 209"/>
                <a:gd name="T90" fmla="*/ 39 w 247"/>
                <a:gd name="T91" fmla="*/ 33 h 209"/>
                <a:gd name="T92" fmla="*/ 20 w 247"/>
                <a:gd name="T93" fmla="*/ 37 h 209"/>
                <a:gd name="T94" fmla="*/ 11 w 247"/>
                <a:gd name="T95" fmla="*/ 37 h 209"/>
                <a:gd name="T96" fmla="*/ 5 w 247"/>
                <a:gd name="T97" fmla="*/ 37 h 209"/>
                <a:gd name="T98" fmla="*/ 0 w 247"/>
                <a:gd name="T99" fmla="*/ 39 h 2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47"/>
                <a:gd name="T151" fmla="*/ 0 h 209"/>
                <a:gd name="T152" fmla="*/ 247 w 247"/>
                <a:gd name="T153" fmla="*/ 209 h 20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47" h="209">
                  <a:moveTo>
                    <a:pt x="0" y="39"/>
                  </a:moveTo>
                  <a:lnTo>
                    <a:pt x="8" y="41"/>
                  </a:lnTo>
                  <a:lnTo>
                    <a:pt x="17" y="41"/>
                  </a:lnTo>
                  <a:lnTo>
                    <a:pt x="22" y="43"/>
                  </a:lnTo>
                  <a:lnTo>
                    <a:pt x="28" y="48"/>
                  </a:lnTo>
                  <a:lnTo>
                    <a:pt x="28" y="56"/>
                  </a:lnTo>
                  <a:lnTo>
                    <a:pt x="25" y="70"/>
                  </a:lnTo>
                  <a:lnTo>
                    <a:pt x="22" y="87"/>
                  </a:lnTo>
                  <a:lnTo>
                    <a:pt x="25" y="95"/>
                  </a:lnTo>
                  <a:lnTo>
                    <a:pt x="31" y="97"/>
                  </a:lnTo>
                  <a:lnTo>
                    <a:pt x="34" y="97"/>
                  </a:lnTo>
                  <a:lnTo>
                    <a:pt x="39" y="95"/>
                  </a:lnTo>
                  <a:lnTo>
                    <a:pt x="42" y="97"/>
                  </a:lnTo>
                  <a:lnTo>
                    <a:pt x="48" y="109"/>
                  </a:lnTo>
                  <a:lnTo>
                    <a:pt x="56" y="132"/>
                  </a:lnTo>
                  <a:lnTo>
                    <a:pt x="65" y="153"/>
                  </a:lnTo>
                  <a:lnTo>
                    <a:pt x="73" y="161"/>
                  </a:lnTo>
                  <a:lnTo>
                    <a:pt x="79" y="157"/>
                  </a:lnTo>
                  <a:lnTo>
                    <a:pt x="85" y="149"/>
                  </a:lnTo>
                  <a:lnTo>
                    <a:pt x="88" y="145"/>
                  </a:lnTo>
                  <a:lnTo>
                    <a:pt x="93" y="145"/>
                  </a:lnTo>
                  <a:lnTo>
                    <a:pt x="105" y="157"/>
                  </a:lnTo>
                  <a:lnTo>
                    <a:pt x="122" y="180"/>
                  </a:lnTo>
                  <a:lnTo>
                    <a:pt x="142" y="200"/>
                  </a:lnTo>
                  <a:lnTo>
                    <a:pt x="153" y="209"/>
                  </a:lnTo>
                  <a:lnTo>
                    <a:pt x="156" y="202"/>
                  </a:lnTo>
                  <a:lnTo>
                    <a:pt x="159" y="196"/>
                  </a:lnTo>
                  <a:lnTo>
                    <a:pt x="159" y="190"/>
                  </a:lnTo>
                  <a:lnTo>
                    <a:pt x="161" y="186"/>
                  </a:lnTo>
                  <a:lnTo>
                    <a:pt x="167" y="188"/>
                  </a:lnTo>
                  <a:lnTo>
                    <a:pt x="178" y="194"/>
                  </a:lnTo>
                  <a:lnTo>
                    <a:pt x="187" y="200"/>
                  </a:lnTo>
                  <a:lnTo>
                    <a:pt x="195" y="202"/>
                  </a:lnTo>
                  <a:lnTo>
                    <a:pt x="198" y="196"/>
                  </a:lnTo>
                  <a:lnTo>
                    <a:pt x="198" y="192"/>
                  </a:lnTo>
                  <a:lnTo>
                    <a:pt x="198" y="186"/>
                  </a:lnTo>
                  <a:lnTo>
                    <a:pt x="201" y="182"/>
                  </a:lnTo>
                  <a:lnTo>
                    <a:pt x="204" y="182"/>
                  </a:lnTo>
                  <a:lnTo>
                    <a:pt x="210" y="188"/>
                  </a:lnTo>
                  <a:lnTo>
                    <a:pt x="215" y="194"/>
                  </a:lnTo>
                  <a:lnTo>
                    <a:pt x="221" y="194"/>
                  </a:lnTo>
                  <a:lnTo>
                    <a:pt x="224" y="190"/>
                  </a:lnTo>
                  <a:lnTo>
                    <a:pt x="224" y="186"/>
                  </a:lnTo>
                  <a:lnTo>
                    <a:pt x="224" y="180"/>
                  </a:lnTo>
                  <a:lnTo>
                    <a:pt x="227" y="176"/>
                  </a:lnTo>
                  <a:lnTo>
                    <a:pt x="230" y="173"/>
                  </a:lnTo>
                  <a:lnTo>
                    <a:pt x="238" y="173"/>
                  </a:lnTo>
                  <a:lnTo>
                    <a:pt x="244" y="173"/>
                  </a:lnTo>
                  <a:lnTo>
                    <a:pt x="247" y="169"/>
                  </a:lnTo>
                  <a:lnTo>
                    <a:pt x="247" y="163"/>
                  </a:lnTo>
                  <a:lnTo>
                    <a:pt x="244" y="157"/>
                  </a:lnTo>
                  <a:lnTo>
                    <a:pt x="235" y="151"/>
                  </a:lnTo>
                  <a:lnTo>
                    <a:pt x="232" y="145"/>
                  </a:lnTo>
                  <a:lnTo>
                    <a:pt x="235" y="140"/>
                  </a:lnTo>
                  <a:lnTo>
                    <a:pt x="238" y="136"/>
                  </a:lnTo>
                  <a:lnTo>
                    <a:pt x="244" y="132"/>
                  </a:lnTo>
                  <a:lnTo>
                    <a:pt x="244" y="126"/>
                  </a:lnTo>
                  <a:lnTo>
                    <a:pt x="238" y="120"/>
                  </a:lnTo>
                  <a:lnTo>
                    <a:pt x="227" y="118"/>
                  </a:lnTo>
                  <a:lnTo>
                    <a:pt x="218" y="116"/>
                  </a:lnTo>
                  <a:lnTo>
                    <a:pt x="213" y="112"/>
                  </a:lnTo>
                  <a:lnTo>
                    <a:pt x="215" y="105"/>
                  </a:lnTo>
                  <a:lnTo>
                    <a:pt x="221" y="97"/>
                  </a:lnTo>
                  <a:lnTo>
                    <a:pt x="227" y="91"/>
                  </a:lnTo>
                  <a:lnTo>
                    <a:pt x="227" y="83"/>
                  </a:lnTo>
                  <a:lnTo>
                    <a:pt x="215" y="76"/>
                  </a:lnTo>
                  <a:lnTo>
                    <a:pt x="193" y="72"/>
                  </a:lnTo>
                  <a:lnTo>
                    <a:pt x="170" y="68"/>
                  </a:lnTo>
                  <a:lnTo>
                    <a:pt x="159" y="60"/>
                  </a:lnTo>
                  <a:lnTo>
                    <a:pt x="161" y="50"/>
                  </a:lnTo>
                  <a:lnTo>
                    <a:pt x="170" y="41"/>
                  </a:lnTo>
                  <a:lnTo>
                    <a:pt x="178" y="33"/>
                  </a:lnTo>
                  <a:lnTo>
                    <a:pt x="181" y="25"/>
                  </a:lnTo>
                  <a:lnTo>
                    <a:pt x="167" y="23"/>
                  </a:lnTo>
                  <a:lnTo>
                    <a:pt x="144" y="29"/>
                  </a:lnTo>
                  <a:lnTo>
                    <a:pt x="125" y="35"/>
                  </a:lnTo>
                  <a:lnTo>
                    <a:pt x="113" y="37"/>
                  </a:lnTo>
                  <a:lnTo>
                    <a:pt x="116" y="31"/>
                  </a:lnTo>
                  <a:lnTo>
                    <a:pt x="122" y="23"/>
                  </a:lnTo>
                  <a:lnTo>
                    <a:pt x="127" y="12"/>
                  </a:lnTo>
                  <a:lnTo>
                    <a:pt x="125" y="2"/>
                  </a:lnTo>
                  <a:lnTo>
                    <a:pt x="113" y="0"/>
                  </a:lnTo>
                  <a:lnTo>
                    <a:pt x="96" y="12"/>
                  </a:lnTo>
                  <a:lnTo>
                    <a:pt x="82" y="27"/>
                  </a:lnTo>
                  <a:lnTo>
                    <a:pt x="73" y="31"/>
                  </a:lnTo>
                  <a:lnTo>
                    <a:pt x="71" y="27"/>
                  </a:lnTo>
                  <a:lnTo>
                    <a:pt x="71" y="21"/>
                  </a:lnTo>
                  <a:lnTo>
                    <a:pt x="68" y="14"/>
                  </a:lnTo>
                  <a:lnTo>
                    <a:pt x="65" y="10"/>
                  </a:lnTo>
                  <a:lnTo>
                    <a:pt x="59" y="12"/>
                  </a:lnTo>
                  <a:lnTo>
                    <a:pt x="51" y="23"/>
                  </a:lnTo>
                  <a:lnTo>
                    <a:pt x="39" y="33"/>
                  </a:lnTo>
                  <a:lnTo>
                    <a:pt x="25" y="37"/>
                  </a:lnTo>
                  <a:lnTo>
                    <a:pt x="20" y="37"/>
                  </a:lnTo>
                  <a:lnTo>
                    <a:pt x="14" y="37"/>
                  </a:lnTo>
                  <a:lnTo>
                    <a:pt x="11" y="37"/>
                  </a:lnTo>
                  <a:lnTo>
                    <a:pt x="8" y="37"/>
                  </a:lnTo>
                  <a:lnTo>
                    <a:pt x="5" y="37"/>
                  </a:lnTo>
                  <a:lnTo>
                    <a:pt x="2" y="37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6" name="Freeform 39"/>
            <p:cNvSpPr>
              <a:spLocks/>
            </p:cNvSpPr>
            <p:nvPr/>
          </p:nvSpPr>
          <p:spPr bwMode="auto">
            <a:xfrm>
              <a:off x="4499" y="1716"/>
              <a:ext cx="313" cy="201"/>
            </a:xfrm>
            <a:custGeom>
              <a:avLst/>
              <a:gdLst>
                <a:gd name="T0" fmla="*/ 244 w 313"/>
                <a:gd name="T1" fmla="*/ 5 h 201"/>
                <a:gd name="T2" fmla="*/ 233 w 313"/>
                <a:gd name="T3" fmla="*/ 17 h 201"/>
                <a:gd name="T4" fmla="*/ 222 w 313"/>
                <a:gd name="T5" fmla="*/ 27 h 201"/>
                <a:gd name="T6" fmla="*/ 205 w 313"/>
                <a:gd name="T7" fmla="*/ 48 h 201"/>
                <a:gd name="T8" fmla="*/ 213 w 313"/>
                <a:gd name="T9" fmla="*/ 54 h 201"/>
                <a:gd name="T10" fmla="*/ 247 w 313"/>
                <a:gd name="T11" fmla="*/ 52 h 201"/>
                <a:gd name="T12" fmla="*/ 273 w 313"/>
                <a:gd name="T13" fmla="*/ 58 h 201"/>
                <a:gd name="T14" fmla="*/ 301 w 313"/>
                <a:gd name="T15" fmla="*/ 73 h 201"/>
                <a:gd name="T16" fmla="*/ 293 w 313"/>
                <a:gd name="T17" fmla="*/ 75 h 201"/>
                <a:gd name="T18" fmla="*/ 261 w 313"/>
                <a:gd name="T19" fmla="*/ 79 h 201"/>
                <a:gd name="T20" fmla="*/ 250 w 313"/>
                <a:gd name="T21" fmla="*/ 77 h 201"/>
                <a:gd name="T22" fmla="*/ 242 w 313"/>
                <a:gd name="T23" fmla="*/ 75 h 201"/>
                <a:gd name="T24" fmla="*/ 244 w 313"/>
                <a:gd name="T25" fmla="*/ 83 h 201"/>
                <a:gd name="T26" fmla="*/ 250 w 313"/>
                <a:gd name="T27" fmla="*/ 108 h 201"/>
                <a:gd name="T28" fmla="*/ 242 w 313"/>
                <a:gd name="T29" fmla="*/ 131 h 201"/>
                <a:gd name="T30" fmla="*/ 236 w 313"/>
                <a:gd name="T31" fmla="*/ 145 h 201"/>
                <a:gd name="T32" fmla="*/ 233 w 313"/>
                <a:gd name="T33" fmla="*/ 145 h 201"/>
                <a:gd name="T34" fmla="*/ 230 w 313"/>
                <a:gd name="T35" fmla="*/ 135 h 201"/>
                <a:gd name="T36" fmla="*/ 216 w 313"/>
                <a:gd name="T37" fmla="*/ 128 h 201"/>
                <a:gd name="T38" fmla="*/ 193 w 313"/>
                <a:gd name="T39" fmla="*/ 114 h 201"/>
                <a:gd name="T40" fmla="*/ 176 w 313"/>
                <a:gd name="T41" fmla="*/ 133 h 201"/>
                <a:gd name="T42" fmla="*/ 128 w 313"/>
                <a:gd name="T43" fmla="*/ 182 h 201"/>
                <a:gd name="T44" fmla="*/ 114 w 313"/>
                <a:gd name="T45" fmla="*/ 184 h 201"/>
                <a:gd name="T46" fmla="*/ 122 w 313"/>
                <a:gd name="T47" fmla="*/ 139 h 201"/>
                <a:gd name="T48" fmla="*/ 145 w 313"/>
                <a:gd name="T49" fmla="*/ 110 h 201"/>
                <a:gd name="T50" fmla="*/ 134 w 313"/>
                <a:gd name="T51" fmla="*/ 116 h 201"/>
                <a:gd name="T52" fmla="*/ 117 w 313"/>
                <a:gd name="T53" fmla="*/ 133 h 201"/>
                <a:gd name="T54" fmla="*/ 85 w 313"/>
                <a:gd name="T55" fmla="*/ 149 h 201"/>
                <a:gd name="T56" fmla="*/ 51 w 313"/>
                <a:gd name="T57" fmla="*/ 166 h 201"/>
                <a:gd name="T58" fmla="*/ 15 w 313"/>
                <a:gd name="T59" fmla="*/ 182 h 201"/>
                <a:gd name="T60" fmla="*/ 23 w 313"/>
                <a:gd name="T61" fmla="*/ 174 h 201"/>
                <a:gd name="T62" fmla="*/ 60 w 313"/>
                <a:gd name="T63" fmla="*/ 143 h 201"/>
                <a:gd name="T64" fmla="*/ 91 w 313"/>
                <a:gd name="T65" fmla="*/ 116 h 201"/>
                <a:gd name="T66" fmla="*/ 120 w 313"/>
                <a:gd name="T67" fmla="*/ 97 h 201"/>
                <a:gd name="T68" fmla="*/ 137 w 313"/>
                <a:gd name="T69" fmla="*/ 87 h 201"/>
                <a:gd name="T70" fmla="*/ 134 w 313"/>
                <a:gd name="T71" fmla="*/ 87 h 201"/>
                <a:gd name="T72" fmla="*/ 108 w 313"/>
                <a:gd name="T73" fmla="*/ 95 h 201"/>
                <a:gd name="T74" fmla="*/ 77 w 313"/>
                <a:gd name="T75" fmla="*/ 97 h 201"/>
                <a:gd name="T76" fmla="*/ 66 w 313"/>
                <a:gd name="T77" fmla="*/ 95 h 201"/>
                <a:gd name="T78" fmla="*/ 100 w 313"/>
                <a:gd name="T79" fmla="*/ 81 h 201"/>
                <a:gd name="T80" fmla="*/ 137 w 313"/>
                <a:gd name="T81" fmla="*/ 67 h 201"/>
                <a:gd name="T82" fmla="*/ 179 w 313"/>
                <a:gd name="T83" fmla="*/ 58 h 201"/>
                <a:gd name="T84" fmla="*/ 199 w 313"/>
                <a:gd name="T85" fmla="*/ 52 h 201"/>
                <a:gd name="T86" fmla="*/ 216 w 313"/>
                <a:gd name="T87" fmla="*/ 31 h 201"/>
                <a:gd name="T88" fmla="*/ 230 w 313"/>
                <a:gd name="T89" fmla="*/ 17 h 201"/>
                <a:gd name="T90" fmla="*/ 239 w 313"/>
                <a:gd name="T91" fmla="*/ 5 h 201"/>
                <a:gd name="T92" fmla="*/ 247 w 313"/>
                <a:gd name="T93" fmla="*/ 0 h 20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13"/>
                <a:gd name="T142" fmla="*/ 0 h 201"/>
                <a:gd name="T143" fmla="*/ 313 w 313"/>
                <a:gd name="T144" fmla="*/ 201 h 20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13" h="201">
                  <a:moveTo>
                    <a:pt x="247" y="0"/>
                  </a:moveTo>
                  <a:lnTo>
                    <a:pt x="244" y="5"/>
                  </a:lnTo>
                  <a:lnTo>
                    <a:pt x="239" y="11"/>
                  </a:lnTo>
                  <a:lnTo>
                    <a:pt x="233" y="17"/>
                  </a:lnTo>
                  <a:lnTo>
                    <a:pt x="230" y="21"/>
                  </a:lnTo>
                  <a:lnTo>
                    <a:pt x="222" y="27"/>
                  </a:lnTo>
                  <a:lnTo>
                    <a:pt x="213" y="38"/>
                  </a:lnTo>
                  <a:lnTo>
                    <a:pt x="205" y="48"/>
                  </a:lnTo>
                  <a:lnTo>
                    <a:pt x="202" y="54"/>
                  </a:lnTo>
                  <a:lnTo>
                    <a:pt x="213" y="54"/>
                  </a:lnTo>
                  <a:lnTo>
                    <a:pt x="230" y="52"/>
                  </a:lnTo>
                  <a:lnTo>
                    <a:pt x="247" y="52"/>
                  </a:lnTo>
                  <a:lnTo>
                    <a:pt x="261" y="54"/>
                  </a:lnTo>
                  <a:lnTo>
                    <a:pt x="273" y="58"/>
                  </a:lnTo>
                  <a:lnTo>
                    <a:pt x="287" y="64"/>
                  </a:lnTo>
                  <a:lnTo>
                    <a:pt x="301" y="73"/>
                  </a:lnTo>
                  <a:lnTo>
                    <a:pt x="313" y="75"/>
                  </a:lnTo>
                  <a:lnTo>
                    <a:pt x="293" y="75"/>
                  </a:lnTo>
                  <a:lnTo>
                    <a:pt x="276" y="77"/>
                  </a:lnTo>
                  <a:lnTo>
                    <a:pt x="261" y="79"/>
                  </a:lnTo>
                  <a:lnTo>
                    <a:pt x="253" y="79"/>
                  </a:lnTo>
                  <a:lnTo>
                    <a:pt x="250" y="77"/>
                  </a:lnTo>
                  <a:lnTo>
                    <a:pt x="247" y="77"/>
                  </a:lnTo>
                  <a:lnTo>
                    <a:pt x="242" y="75"/>
                  </a:lnTo>
                  <a:lnTo>
                    <a:pt x="239" y="75"/>
                  </a:lnTo>
                  <a:lnTo>
                    <a:pt x="244" y="83"/>
                  </a:lnTo>
                  <a:lnTo>
                    <a:pt x="250" y="93"/>
                  </a:lnTo>
                  <a:lnTo>
                    <a:pt x="250" y="108"/>
                  </a:lnTo>
                  <a:lnTo>
                    <a:pt x="242" y="124"/>
                  </a:lnTo>
                  <a:lnTo>
                    <a:pt x="242" y="131"/>
                  </a:lnTo>
                  <a:lnTo>
                    <a:pt x="242" y="137"/>
                  </a:lnTo>
                  <a:lnTo>
                    <a:pt x="236" y="145"/>
                  </a:lnTo>
                  <a:lnTo>
                    <a:pt x="233" y="151"/>
                  </a:lnTo>
                  <a:lnTo>
                    <a:pt x="233" y="145"/>
                  </a:lnTo>
                  <a:lnTo>
                    <a:pt x="233" y="139"/>
                  </a:lnTo>
                  <a:lnTo>
                    <a:pt x="230" y="135"/>
                  </a:lnTo>
                  <a:lnTo>
                    <a:pt x="225" y="133"/>
                  </a:lnTo>
                  <a:lnTo>
                    <a:pt x="216" y="128"/>
                  </a:lnTo>
                  <a:lnTo>
                    <a:pt x="205" y="122"/>
                  </a:lnTo>
                  <a:lnTo>
                    <a:pt x="193" y="114"/>
                  </a:lnTo>
                  <a:lnTo>
                    <a:pt x="193" y="104"/>
                  </a:lnTo>
                  <a:lnTo>
                    <a:pt x="176" y="133"/>
                  </a:lnTo>
                  <a:lnTo>
                    <a:pt x="151" y="159"/>
                  </a:lnTo>
                  <a:lnTo>
                    <a:pt x="128" y="182"/>
                  </a:lnTo>
                  <a:lnTo>
                    <a:pt x="111" y="201"/>
                  </a:lnTo>
                  <a:lnTo>
                    <a:pt x="114" y="184"/>
                  </a:lnTo>
                  <a:lnTo>
                    <a:pt x="114" y="164"/>
                  </a:lnTo>
                  <a:lnTo>
                    <a:pt x="122" y="139"/>
                  </a:lnTo>
                  <a:lnTo>
                    <a:pt x="151" y="108"/>
                  </a:lnTo>
                  <a:lnTo>
                    <a:pt x="145" y="110"/>
                  </a:lnTo>
                  <a:lnTo>
                    <a:pt x="139" y="112"/>
                  </a:lnTo>
                  <a:lnTo>
                    <a:pt x="134" y="116"/>
                  </a:lnTo>
                  <a:lnTo>
                    <a:pt x="128" y="122"/>
                  </a:lnTo>
                  <a:lnTo>
                    <a:pt x="117" y="133"/>
                  </a:lnTo>
                  <a:lnTo>
                    <a:pt x="103" y="141"/>
                  </a:lnTo>
                  <a:lnTo>
                    <a:pt x="85" y="149"/>
                  </a:lnTo>
                  <a:lnTo>
                    <a:pt x="68" y="157"/>
                  </a:lnTo>
                  <a:lnTo>
                    <a:pt x="51" y="166"/>
                  </a:lnTo>
                  <a:lnTo>
                    <a:pt x="32" y="174"/>
                  </a:lnTo>
                  <a:lnTo>
                    <a:pt x="15" y="182"/>
                  </a:lnTo>
                  <a:lnTo>
                    <a:pt x="0" y="190"/>
                  </a:lnTo>
                  <a:lnTo>
                    <a:pt x="23" y="174"/>
                  </a:lnTo>
                  <a:lnTo>
                    <a:pt x="43" y="157"/>
                  </a:lnTo>
                  <a:lnTo>
                    <a:pt x="60" y="143"/>
                  </a:lnTo>
                  <a:lnTo>
                    <a:pt x="77" y="128"/>
                  </a:lnTo>
                  <a:lnTo>
                    <a:pt x="91" y="116"/>
                  </a:lnTo>
                  <a:lnTo>
                    <a:pt x="105" y="106"/>
                  </a:lnTo>
                  <a:lnTo>
                    <a:pt x="120" y="97"/>
                  </a:lnTo>
                  <a:lnTo>
                    <a:pt x="134" y="91"/>
                  </a:lnTo>
                  <a:lnTo>
                    <a:pt x="137" y="87"/>
                  </a:lnTo>
                  <a:lnTo>
                    <a:pt x="134" y="87"/>
                  </a:lnTo>
                  <a:lnTo>
                    <a:pt x="128" y="89"/>
                  </a:lnTo>
                  <a:lnTo>
                    <a:pt x="108" y="95"/>
                  </a:lnTo>
                  <a:lnTo>
                    <a:pt x="94" y="97"/>
                  </a:lnTo>
                  <a:lnTo>
                    <a:pt x="77" y="97"/>
                  </a:lnTo>
                  <a:lnTo>
                    <a:pt x="49" y="100"/>
                  </a:lnTo>
                  <a:lnTo>
                    <a:pt x="66" y="95"/>
                  </a:lnTo>
                  <a:lnTo>
                    <a:pt x="83" y="89"/>
                  </a:lnTo>
                  <a:lnTo>
                    <a:pt x="100" y="81"/>
                  </a:lnTo>
                  <a:lnTo>
                    <a:pt x="117" y="73"/>
                  </a:lnTo>
                  <a:lnTo>
                    <a:pt x="137" y="67"/>
                  </a:lnTo>
                  <a:lnTo>
                    <a:pt x="159" y="60"/>
                  </a:lnTo>
                  <a:lnTo>
                    <a:pt x="179" y="58"/>
                  </a:lnTo>
                  <a:lnTo>
                    <a:pt x="193" y="58"/>
                  </a:lnTo>
                  <a:lnTo>
                    <a:pt x="199" y="52"/>
                  </a:lnTo>
                  <a:lnTo>
                    <a:pt x="208" y="42"/>
                  </a:lnTo>
                  <a:lnTo>
                    <a:pt x="216" y="31"/>
                  </a:lnTo>
                  <a:lnTo>
                    <a:pt x="225" y="23"/>
                  </a:lnTo>
                  <a:lnTo>
                    <a:pt x="230" y="17"/>
                  </a:lnTo>
                  <a:lnTo>
                    <a:pt x="236" y="11"/>
                  </a:lnTo>
                  <a:lnTo>
                    <a:pt x="239" y="5"/>
                  </a:lnTo>
                  <a:lnTo>
                    <a:pt x="242" y="3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4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7" name="Freeform 40"/>
            <p:cNvSpPr>
              <a:spLocks/>
            </p:cNvSpPr>
            <p:nvPr/>
          </p:nvSpPr>
          <p:spPr bwMode="auto">
            <a:xfrm>
              <a:off x="3855" y="1434"/>
              <a:ext cx="284" cy="159"/>
            </a:xfrm>
            <a:custGeom>
              <a:avLst/>
              <a:gdLst>
                <a:gd name="T0" fmla="*/ 202 w 284"/>
                <a:gd name="T1" fmla="*/ 6 h 159"/>
                <a:gd name="T2" fmla="*/ 185 w 284"/>
                <a:gd name="T3" fmla="*/ 22 h 159"/>
                <a:gd name="T4" fmla="*/ 196 w 284"/>
                <a:gd name="T5" fmla="*/ 27 h 159"/>
                <a:gd name="T6" fmla="*/ 241 w 284"/>
                <a:gd name="T7" fmla="*/ 20 h 159"/>
                <a:gd name="T8" fmla="*/ 258 w 284"/>
                <a:gd name="T9" fmla="*/ 20 h 159"/>
                <a:gd name="T10" fmla="*/ 275 w 284"/>
                <a:gd name="T11" fmla="*/ 24 h 159"/>
                <a:gd name="T12" fmla="*/ 275 w 284"/>
                <a:gd name="T13" fmla="*/ 31 h 159"/>
                <a:gd name="T14" fmla="*/ 275 w 284"/>
                <a:gd name="T15" fmla="*/ 45 h 159"/>
                <a:gd name="T16" fmla="*/ 273 w 284"/>
                <a:gd name="T17" fmla="*/ 51 h 159"/>
                <a:gd name="T18" fmla="*/ 247 w 284"/>
                <a:gd name="T19" fmla="*/ 53 h 159"/>
                <a:gd name="T20" fmla="*/ 230 w 284"/>
                <a:gd name="T21" fmla="*/ 62 h 159"/>
                <a:gd name="T22" fmla="*/ 230 w 284"/>
                <a:gd name="T23" fmla="*/ 76 h 159"/>
                <a:gd name="T24" fmla="*/ 219 w 284"/>
                <a:gd name="T25" fmla="*/ 88 h 159"/>
                <a:gd name="T26" fmla="*/ 204 w 284"/>
                <a:gd name="T27" fmla="*/ 103 h 159"/>
                <a:gd name="T28" fmla="*/ 187 w 284"/>
                <a:gd name="T29" fmla="*/ 105 h 159"/>
                <a:gd name="T30" fmla="*/ 168 w 284"/>
                <a:gd name="T31" fmla="*/ 95 h 159"/>
                <a:gd name="T32" fmla="*/ 148 w 284"/>
                <a:gd name="T33" fmla="*/ 97 h 159"/>
                <a:gd name="T34" fmla="*/ 122 w 284"/>
                <a:gd name="T35" fmla="*/ 117 h 159"/>
                <a:gd name="T36" fmla="*/ 99 w 284"/>
                <a:gd name="T37" fmla="*/ 130 h 159"/>
                <a:gd name="T38" fmla="*/ 54 w 284"/>
                <a:gd name="T39" fmla="*/ 146 h 159"/>
                <a:gd name="T40" fmla="*/ 40 w 284"/>
                <a:gd name="T41" fmla="*/ 144 h 159"/>
                <a:gd name="T42" fmla="*/ 45 w 284"/>
                <a:gd name="T43" fmla="*/ 121 h 159"/>
                <a:gd name="T44" fmla="*/ 43 w 284"/>
                <a:gd name="T45" fmla="*/ 111 h 159"/>
                <a:gd name="T46" fmla="*/ 77 w 284"/>
                <a:gd name="T47" fmla="*/ 91 h 159"/>
                <a:gd name="T48" fmla="*/ 77 w 284"/>
                <a:gd name="T49" fmla="*/ 84 h 159"/>
                <a:gd name="T50" fmla="*/ 48 w 284"/>
                <a:gd name="T51" fmla="*/ 91 h 159"/>
                <a:gd name="T52" fmla="*/ 37 w 284"/>
                <a:gd name="T53" fmla="*/ 91 h 159"/>
                <a:gd name="T54" fmla="*/ 14 w 284"/>
                <a:gd name="T55" fmla="*/ 91 h 159"/>
                <a:gd name="T56" fmla="*/ 17 w 284"/>
                <a:gd name="T57" fmla="*/ 82 h 159"/>
                <a:gd name="T58" fmla="*/ 37 w 284"/>
                <a:gd name="T59" fmla="*/ 68 h 159"/>
                <a:gd name="T60" fmla="*/ 48 w 284"/>
                <a:gd name="T61" fmla="*/ 62 h 159"/>
                <a:gd name="T62" fmla="*/ 71 w 284"/>
                <a:gd name="T63" fmla="*/ 51 h 159"/>
                <a:gd name="T64" fmla="*/ 74 w 284"/>
                <a:gd name="T65" fmla="*/ 43 h 159"/>
                <a:gd name="T66" fmla="*/ 63 w 284"/>
                <a:gd name="T67" fmla="*/ 33 h 159"/>
                <a:gd name="T68" fmla="*/ 77 w 284"/>
                <a:gd name="T69" fmla="*/ 27 h 159"/>
                <a:gd name="T70" fmla="*/ 105 w 284"/>
                <a:gd name="T71" fmla="*/ 20 h 159"/>
                <a:gd name="T72" fmla="*/ 116 w 284"/>
                <a:gd name="T73" fmla="*/ 16 h 159"/>
                <a:gd name="T74" fmla="*/ 119 w 284"/>
                <a:gd name="T75" fmla="*/ 10 h 159"/>
                <a:gd name="T76" fmla="*/ 131 w 284"/>
                <a:gd name="T77" fmla="*/ 10 h 159"/>
                <a:gd name="T78" fmla="*/ 162 w 284"/>
                <a:gd name="T79" fmla="*/ 20 h 159"/>
                <a:gd name="T80" fmla="*/ 176 w 284"/>
                <a:gd name="T81" fmla="*/ 22 h 159"/>
                <a:gd name="T82" fmla="*/ 196 w 284"/>
                <a:gd name="T83" fmla="*/ 8 h 159"/>
                <a:gd name="T84" fmla="*/ 210 w 284"/>
                <a:gd name="T85" fmla="*/ 0 h 15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4"/>
                <a:gd name="T130" fmla="*/ 0 h 159"/>
                <a:gd name="T131" fmla="*/ 284 w 284"/>
                <a:gd name="T132" fmla="*/ 159 h 15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4" h="159">
                  <a:moveTo>
                    <a:pt x="210" y="0"/>
                  </a:moveTo>
                  <a:lnTo>
                    <a:pt x="202" y="6"/>
                  </a:lnTo>
                  <a:lnTo>
                    <a:pt x="193" y="16"/>
                  </a:lnTo>
                  <a:lnTo>
                    <a:pt x="185" y="22"/>
                  </a:lnTo>
                  <a:lnTo>
                    <a:pt x="185" y="27"/>
                  </a:lnTo>
                  <a:lnTo>
                    <a:pt x="196" y="27"/>
                  </a:lnTo>
                  <a:lnTo>
                    <a:pt x="219" y="24"/>
                  </a:lnTo>
                  <a:lnTo>
                    <a:pt x="241" y="20"/>
                  </a:lnTo>
                  <a:lnTo>
                    <a:pt x="258" y="18"/>
                  </a:lnTo>
                  <a:lnTo>
                    <a:pt x="258" y="20"/>
                  </a:lnTo>
                  <a:lnTo>
                    <a:pt x="267" y="22"/>
                  </a:lnTo>
                  <a:lnTo>
                    <a:pt x="275" y="24"/>
                  </a:lnTo>
                  <a:lnTo>
                    <a:pt x="284" y="24"/>
                  </a:lnTo>
                  <a:lnTo>
                    <a:pt x="275" y="31"/>
                  </a:lnTo>
                  <a:lnTo>
                    <a:pt x="273" y="37"/>
                  </a:lnTo>
                  <a:lnTo>
                    <a:pt x="275" y="45"/>
                  </a:lnTo>
                  <a:lnTo>
                    <a:pt x="281" y="51"/>
                  </a:lnTo>
                  <a:lnTo>
                    <a:pt x="273" y="51"/>
                  </a:lnTo>
                  <a:lnTo>
                    <a:pt x="258" y="53"/>
                  </a:lnTo>
                  <a:lnTo>
                    <a:pt x="247" y="53"/>
                  </a:lnTo>
                  <a:lnTo>
                    <a:pt x="236" y="57"/>
                  </a:lnTo>
                  <a:lnTo>
                    <a:pt x="230" y="62"/>
                  </a:lnTo>
                  <a:lnTo>
                    <a:pt x="230" y="68"/>
                  </a:lnTo>
                  <a:lnTo>
                    <a:pt x="230" y="76"/>
                  </a:lnTo>
                  <a:lnTo>
                    <a:pt x="227" y="82"/>
                  </a:lnTo>
                  <a:lnTo>
                    <a:pt x="219" y="88"/>
                  </a:lnTo>
                  <a:lnTo>
                    <a:pt x="213" y="95"/>
                  </a:lnTo>
                  <a:lnTo>
                    <a:pt x="204" y="103"/>
                  </a:lnTo>
                  <a:lnTo>
                    <a:pt x="199" y="109"/>
                  </a:lnTo>
                  <a:lnTo>
                    <a:pt x="187" y="105"/>
                  </a:lnTo>
                  <a:lnTo>
                    <a:pt x="179" y="101"/>
                  </a:lnTo>
                  <a:lnTo>
                    <a:pt x="168" y="95"/>
                  </a:lnTo>
                  <a:lnTo>
                    <a:pt x="159" y="93"/>
                  </a:lnTo>
                  <a:lnTo>
                    <a:pt x="148" y="97"/>
                  </a:lnTo>
                  <a:lnTo>
                    <a:pt x="136" y="107"/>
                  </a:lnTo>
                  <a:lnTo>
                    <a:pt x="122" y="117"/>
                  </a:lnTo>
                  <a:lnTo>
                    <a:pt x="114" y="128"/>
                  </a:lnTo>
                  <a:lnTo>
                    <a:pt x="99" y="130"/>
                  </a:lnTo>
                  <a:lnTo>
                    <a:pt x="77" y="136"/>
                  </a:lnTo>
                  <a:lnTo>
                    <a:pt x="54" y="146"/>
                  </a:lnTo>
                  <a:lnTo>
                    <a:pt x="31" y="159"/>
                  </a:lnTo>
                  <a:lnTo>
                    <a:pt x="40" y="144"/>
                  </a:lnTo>
                  <a:lnTo>
                    <a:pt x="45" y="130"/>
                  </a:lnTo>
                  <a:lnTo>
                    <a:pt x="45" y="121"/>
                  </a:lnTo>
                  <a:lnTo>
                    <a:pt x="31" y="121"/>
                  </a:lnTo>
                  <a:lnTo>
                    <a:pt x="43" y="111"/>
                  </a:lnTo>
                  <a:lnTo>
                    <a:pt x="60" y="99"/>
                  </a:lnTo>
                  <a:lnTo>
                    <a:pt x="77" y="91"/>
                  </a:lnTo>
                  <a:lnTo>
                    <a:pt x="82" y="84"/>
                  </a:lnTo>
                  <a:lnTo>
                    <a:pt x="77" y="84"/>
                  </a:lnTo>
                  <a:lnTo>
                    <a:pt x="63" y="86"/>
                  </a:lnTo>
                  <a:lnTo>
                    <a:pt x="48" y="91"/>
                  </a:lnTo>
                  <a:lnTo>
                    <a:pt x="40" y="95"/>
                  </a:lnTo>
                  <a:lnTo>
                    <a:pt x="37" y="91"/>
                  </a:lnTo>
                  <a:lnTo>
                    <a:pt x="26" y="91"/>
                  </a:lnTo>
                  <a:lnTo>
                    <a:pt x="14" y="91"/>
                  </a:lnTo>
                  <a:lnTo>
                    <a:pt x="0" y="95"/>
                  </a:lnTo>
                  <a:lnTo>
                    <a:pt x="17" y="82"/>
                  </a:lnTo>
                  <a:lnTo>
                    <a:pt x="31" y="74"/>
                  </a:lnTo>
                  <a:lnTo>
                    <a:pt x="37" y="68"/>
                  </a:lnTo>
                  <a:lnTo>
                    <a:pt x="34" y="66"/>
                  </a:lnTo>
                  <a:lnTo>
                    <a:pt x="48" y="62"/>
                  </a:lnTo>
                  <a:lnTo>
                    <a:pt x="63" y="55"/>
                  </a:lnTo>
                  <a:lnTo>
                    <a:pt x="71" y="51"/>
                  </a:lnTo>
                  <a:lnTo>
                    <a:pt x="77" y="47"/>
                  </a:lnTo>
                  <a:lnTo>
                    <a:pt x="74" y="43"/>
                  </a:lnTo>
                  <a:lnTo>
                    <a:pt x="71" y="37"/>
                  </a:lnTo>
                  <a:lnTo>
                    <a:pt x="63" y="33"/>
                  </a:lnTo>
                  <a:lnTo>
                    <a:pt x="57" y="29"/>
                  </a:lnTo>
                  <a:lnTo>
                    <a:pt x="77" y="27"/>
                  </a:lnTo>
                  <a:lnTo>
                    <a:pt x="94" y="22"/>
                  </a:lnTo>
                  <a:lnTo>
                    <a:pt x="105" y="20"/>
                  </a:lnTo>
                  <a:lnTo>
                    <a:pt x="114" y="18"/>
                  </a:lnTo>
                  <a:lnTo>
                    <a:pt x="116" y="16"/>
                  </a:lnTo>
                  <a:lnTo>
                    <a:pt x="119" y="12"/>
                  </a:lnTo>
                  <a:lnTo>
                    <a:pt x="119" y="10"/>
                  </a:lnTo>
                  <a:lnTo>
                    <a:pt x="116" y="8"/>
                  </a:lnTo>
                  <a:lnTo>
                    <a:pt x="131" y="10"/>
                  </a:lnTo>
                  <a:lnTo>
                    <a:pt x="148" y="16"/>
                  </a:lnTo>
                  <a:lnTo>
                    <a:pt x="162" y="20"/>
                  </a:lnTo>
                  <a:lnTo>
                    <a:pt x="170" y="27"/>
                  </a:lnTo>
                  <a:lnTo>
                    <a:pt x="176" y="22"/>
                  </a:lnTo>
                  <a:lnTo>
                    <a:pt x="187" y="16"/>
                  </a:lnTo>
                  <a:lnTo>
                    <a:pt x="196" y="8"/>
                  </a:lnTo>
                  <a:lnTo>
                    <a:pt x="202" y="4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991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8" name="Freeform 41"/>
            <p:cNvSpPr>
              <a:spLocks/>
            </p:cNvSpPr>
            <p:nvPr/>
          </p:nvSpPr>
          <p:spPr bwMode="auto">
            <a:xfrm>
              <a:off x="3812" y="1120"/>
              <a:ext cx="191" cy="124"/>
            </a:xfrm>
            <a:custGeom>
              <a:avLst/>
              <a:gdLst>
                <a:gd name="T0" fmla="*/ 97 w 191"/>
                <a:gd name="T1" fmla="*/ 4 h 124"/>
                <a:gd name="T2" fmla="*/ 97 w 191"/>
                <a:gd name="T3" fmla="*/ 19 h 124"/>
                <a:gd name="T4" fmla="*/ 108 w 191"/>
                <a:gd name="T5" fmla="*/ 21 h 124"/>
                <a:gd name="T6" fmla="*/ 137 w 191"/>
                <a:gd name="T7" fmla="*/ 16 h 124"/>
                <a:gd name="T8" fmla="*/ 151 w 191"/>
                <a:gd name="T9" fmla="*/ 16 h 124"/>
                <a:gd name="T10" fmla="*/ 168 w 191"/>
                <a:gd name="T11" fmla="*/ 19 h 124"/>
                <a:gd name="T12" fmla="*/ 171 w 191"/>
                <a:gd name="T13" fmla="*/ 23 h 124"/>
                <a:gd name="T14" fmla="*/ 185 w 191"/>
                <a:gd name="T15" fmla="*/ 35 h 124"/>
                <a:gd name="T16" fmla="*/ 185 w 191"/>
                <a:gd name="T17" fmla="*/ 39 h 124"/>
                <a:gd name="T18" fmla="*/ 168 w 191"/>
                <a:gd name="T19" fmla="*/ 41 h 124"/>
                <a:gd name="T20" fmla="*/ 162 w 191"/>
                <a:gd name="T21" fmla="*/ 47 h 124"/>
                <a:gd name="T22" fmla="*/ 171 w 191"/>
                <a:gd name="T23" fmla="*/ 58 h 124"/>
                <a:gd name="T24" fmla="*/ 174 w 191"/>
                <a:gd name="T25" fmla="*/ 70 h 124"/>
                <a:gd name="T26" fmla="*/ 174 w 191"/>
                <a:gd name="T27" fmla="*/ 80 h 124"/>
                <a:gd name="T28" fmla="*/ 162 w 191"/>
                <a:gd name="T29" fmla="*/ 82 h 124"/>
                <a:gd name="T30" fmla="*/ 137 w 191"/>
                <a:gd name="T31" fmla="*/ 74 h 124"/>
                <a:gd name="T32" fmla="*/ 128 w 191"/>
                <a:gd name="T33" fmla="*/ 76 h 124"/>
                <a:gd name="T34" fmla="*/ 120 w 191"/>
                <a:gd name="T35" fmla="*/ 91 h 124"/>
                <a:gd name="T36" fmla="*/ 111 w 191"/>
                <a:gd name="T37" fmla="*/ 101 h 124"/>
                <a:gd name="T38" fmla="*/ 91 w 191"/>
                <a:gd name="T39" fmla="*/ 116 h 124"/>
                <a:gd name="T40" fmla="*/ 77 w 191"/>
                <a:gd name="T41" fmla="*/ 111 h 124"/>
                <a:gd name="T42" fmla="*/ 63 w 191"/>
                <a:gd name="T43" fmla="*/ 95 h 124"/>
                <a:gd name="T44" fmla="*/ 52 w 191"/>
                <a:gd name="T45" fmla="*/ 87 h 124"/>
                <a:gd name="T46" fmla="*/ 60 w 191"/>
                <a:gd name="T47" fmla="*/ 68 h 124"/>
                <a:gd name="T48" fmla="*/ 54 w 191"/>
                <a:gd name="T49" fmla="*/ 64 h 124"/>
                <a:gd name="T50" fmla="*/ 43 w 191"/>
                <a:gd name="T51" fmla="*/ 70 h 124"/>
                <a:gd name="T52" fmla="*/ 32 w 191"/>
                <a:gd name="T53" fmla="*/ 72 h 124"/>
                <a:gd name="T54" fmla="*/ 15 w 191"/>
                <a:gd name="T55" fmla="*/ 70 h 124"/>
                <a:gd name="T56" fmla="*/ 12 w 191"/>
                <a:gd name="T57" fmla="*/ 64 h 124"/>
                <a:gd name="T58" fmla="*/ 15 w 191"/>
                <a:gd name="T59" fmla="*/ 54 h 124"/>
                <a:gd name="T60" fmla="*/ 18 w 191"/>
                <a:gd name="T61" fmla="*/ 47 h 124"/>
                <a:gd name="T62" fmla="*/ 26 w 191"/>
                <a:gd name="T63" fmla="*/ 39 h 124"/>
                <a:gd name="T64" fmla="*/ 23 w 191"/>
                <a:gd name="T65" fmla="*/ 33 h 124"/>
                <a:gd name="T66" fmla="*/ 9 w 191"/>
                <a:gd name="T67" fmla="*/ 25 h 124"/>
                <a:gd name="T68" fmla="*/ 12 w 191"/>
                <a:gd name="T69" fmla="*/ 21 h 124"/>
                <a:gd name="T70" fmla="*/ 32 w 191"/>
                <a:gd name="T71" fmla="*/ 16 h 124"/>
                <a:gd name="T72" fmla="*/ 35 w 191"/>
                <a:gd name="T73" fmla="*/ 12 h 124"/>
                <a:gd name="T74" fmla="*/ 35 w 191"/>
                <a:gd name="T75" fmla="*/ 8 h 124"/>
                <a:gd name="T76" fmla="*/ 46 w 191"/>
                <a:gd name="T77" fmla="*/ 8 h 124"/>
                <a:gd name="T78" fmla="*/ 74 w 191"/>
                <a:gd name="T79" fmla="*/ 16 h 124"/>
                <a:gd name="T80" fmla="*/ 88 w 191"/>
                <a:gd name="T81" fmla="*/ 19 h 124"/>
                <a:gd name="T82" fmla="*/ 94 w 191"/>
                <a:gd name="T83" fmla="*/ 6 h 124"/>
                <a:gd name="T84" fmla="*/ 97 w 191"/>
                <a:gd name="T85" fmla="*/ 0 h 1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1"/>
                <a:gd name="T130" fmla="*/ 0 h 124"/>
                <a:gd name="T131" fmla="*/ 191 w 191"/>
                <a:gd name="T132" fmla="*/ 124 h 12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1" h="124">
                  <a:moveTo>
                    <a:pt x="97" y="0"/>
                  </a:moveTo>
                  <a:lnTo>
                    <a:pt x="97" y="4"/>
                  </a:lnTo>
                  <a:lnTo>
                    <a:pt x="97" y="12"/>
                  </a:lnTo>
                  <a:lnTo>
                    <a:pt x="97" y="19"/>
                  </a:lnTo>
                  <a:lnTo>
                    <a:pt x="97" y="21"/>
                  </a:lnTo>
                  <a:lnTo>
                    <a:pt x="108" y="21"/>
                  </a:lnTo>
                  <a:lnTo>
                    <a:pt x="123" y="19"/>
                  </a:lnTo>
                  <a:lnTo>
                    <a:pt x="137" y="16"/>
                  </a:lnTo>
                  <a:lnTo>
                    <a:pt x="145" y="14"/>
                  </a:lnTo>
                  <a:lnTo>
                    <a:pt x="151" y="16"/>
                  </a:lnTo>
                  <a:lnTo>
                    <a:pt x="159" y="19"/>
                  </a:lnTo>
                  <a:lnTo>
                    <a:pt x="168" y="19"/>
                  </a:lnTo>
                  <a:lnTo>
                    <a:pt x="174" y="19"/>
                  </a:lnTo>
                  <a:lnTo>
                    <a:pt x="171" y="23"/>
                  </a:lnTo>
                  <a:lnTo>
                    <a:pt x="176" y="29"/>
                  </a:lnTo>
                  <a:lnTo>
                    <a:pt x="185" y="35"/>
                  </a:lnTo>
                  <a:lnTo>
                    <a:pt x="191" y="39"/>
                  </a:lnTo>
                  <a:lnTo>
                    <a:pt x="185" y="39"/>
                  </a:lnTo>
                  <a:lnTo>
                    <a:pt x="176" y="41"/>
                  </a:lnTo>
                  <a:lnTo>
                    <a:pt x="168" y="41"/>
                  </a:lnTo>
                  <a:lnTo>
                    <a:pt x="162" y="43"/>
                  </a:lnTo>
                  <a:lnTo>
                    <a:pt x="162" y="47"/>
                  </a:lnTo>
                  <a:lnTo>
                    <a:pt x="165" y="54"/>
                  </a:lnTo>
                  <a:lnTo>
                    <a:pt x="171" y="58"/>
                  </a:lnTo>
                  <a:lnTo>
                    <a:pt x="174" y="64"/>
                  </a:lnTo>
                  <a:lnTo>
                    <a:pt x="174" y="70"/>
                  </a:lnTo>
                  <a:lnTo>
                    <a:pt x="174" y="74"/>
                  </a:lnTo>
                  <a:lnTo>
                    <a:pt x="174" y="80"/>
                  </a:lnTo>
                  <a:lnTo>
                    <a:pt x="174" y="87"/>
                  </a:lnTo>
                  <a:lnTo>
                    <a:pt x="162" y="82"/>
                  </a:lnTo>
                  <a:lnTo>
                    <a:pt x="148" y="78"/>
                  </a:lnTo>
                  <a:lnTo>
                    <a:pt x="137" y="74"/>
                  </a:lnTo>
                  <a:lnTo>
                    <a:pt x="131" y="72"/>
                  </a:lnTo>
                  <a:lnTo>
                    <a:pt x="128" y="76"/>
                  </a:lnTo>
                  <a:lnTo>
                    <a:pt x="123" y="82"/>
                  </a:lnTo>
                  <a:lnTo>
                    <a:pt x="120" y="91"/>
                  </a:lnTo>
                  <a:lnTo>
                    <a:pt x="120" y="99"/>
                  </a:lnTo>
                  <a:lnTo>
                    <a:pt x="111" y="101"/>
                  </a:lnTo>
                  <a:lnTo>
                    <a:pt x="100" y="107"/>
                  </a:lnTo>
                  <a:lnTo>
                    <a:pt x="91" y="116"/>
                  </a:lnTo>
                  <a:lnTo>
                    <a:pt x="83" y="124"/>
                  </a:lnTo>
                  <a:lnTo>
                    <a:pt x="77" y="111"/>
                  </a:lnTo>
                  <a:lnTo>
                    <a:pt x="71" y="101"/>
                  </a:lnTo>
                  <a:lnTo>
                    <a:pt x="63" y="95"/>
                  </a:lnTo>
                  <a:lnTo>
                    <a:pt x="52" y="95"/>
                  </a:lnTo>
                  <a:lnTo>
                    <a:pt x="52" y="87"/>
                  </a:lnTo>
                  <a:lnTo>
                    <a:pt x="57" y="76"/>
                  </a:lnTo>
                  <a:lnTo>
                    <a:pt x="60" y="68"/>
                  </a:lnTo>
                  <a:lnTo>
                    <a:pt x="60" y="64"/>
                  </a:lnTo>
                  <a:lnTo>
                    <a:pt x="54" y="64"/>
                  </a:lnTo>
                  <a:lnTo>
                    <a:pt x="49" y="66"/>
                  </a:lnTo>
                  <a:lnTo>
                    <a:pt x="43" y="70"/>
                  </a:lnTo>
                  <a:lnTo>
                    <a:pt x="37" y="74"/>
                  </a:lnTo>
                  <a:lnTo>
                    <a:pt x="32" y="72"/>
                  </a:lnTo>
                  <a:lnTo>
                    <a:pt x="23" y="70"/>
                  </a:lnTo>
                  <a:lnTo>
                    <a:pt x="15" y="70"/>
                  </a:lnTo>
                  <a:lnTo>
                    <a:pt x="9" y="72"/>
                  </a:lnTo>
                  <a:lnTo>
                    <a:pt x="12" y="64"/>
                  </a:lnTo>
                  <a:lnTo>
                    <a:pt x="15" y="58"/>
                  </a:lnTo>
                  <a:lnTo>
                    <a:pt x="15" y="54"/>
                  </a:lnTo>
                  <a:lnTo>
                    <a:pt x="12" y="52"/>
                  </a:lnTo>
                  <a:lnTo>
                    <a:pt x="18" y="47"/>
                  </a:lnTo>
                  <a:lnTo>
                    <a:pt x="23" y="43"/>
                  </a:lnTo>
                  <a:lnTo>
                    <a:pt x="26" y="39"/>
                  </a:lnTo>
                  <a:lnTo>
                    <a:pt x="29" y="37"/>
                  </a:lnTo>
                  <a:lnTo>
                    <a:pt x="23" y="33"/>
                  </a:lnTo>
                  <a:lnTo>
                    <a:pt x="18" y="29"/>
                  </a:lnTo>
                  <a:lnTo>
                    <a:pt x="9" y="25"/>
                  </a:lnTo>
                  <a:lnTo>
                    <a:pt x="0" y="23"/>
                  </a:lnTo>
                  <a:lnTo>
                    <a:pt x="12" y="21"/>
                  </a:lnTo>
                  <a:lnTo>
                    <a:pt x="23" y="19"/>
                  </a:lnTo>
                  <a:lnTo>
                    <a:pt x="32" y="16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2" y="6"/>
                  </a:lnTo>
                  <a:lnTo>
                    <a:pt x="46" y="8"/>
                  </a:lnTo>
                  <a:lnTo>
                    <a:pt x="60" y="12"/>
                  </a:lnTo>
                  <a:lnTo>
                    <a:pt x="74" y="16"/>
                  </a:lnTo>
                  <a:lnTo>
                    <a:pt x="86" y="21"/>
                  </a:lnTo>
                  <a:lnTo>
                    <a:pt x="88" y="19"/>
                  </a:lnTo>
                  <a:lnTo>
                    <a:pt x="91" y="12"/>
                  </a:lnTo>
                  <a:lnTo>
                    <a:pt x="94" y="6"/>
                  </a:lnTo>
                  <a:lnTo>
                    <a:pt x="94" y="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3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9" name="Freeform 42"/>
            <p:cNvSpPr>
              <a:spLocks/>
            </p:cNvSpPr>
            <p:nvPr/>
          </p:nvSpPr>
          <p:spPr bwMode="auto">
            <a:xfrm>
              <a:off x="4735" y="2389"/>
              <a:ext cx="159" cy="207"/>
            </a:xfrm>
            <a:custGeom>
              <a:avLst/>
              <a:gdLst>
                <a:gd name="T0" fmla="*/ 88 w 159"/>
                <a:gd name="T1" fmla="*/ 0 h 207"/>
                <a:gd name="T2" fmla="*/ 82 w 159"/>
                <a:gd name="T3" fmla="*/ 19 h 207"/>
                <a:gd name="T4" fmla="*/ 74 w 159"/>
                <a:gd name="T5" fmla="*/ 33 h 207"/>
                <a:gd name="T6" fmla="*/ 57 w 159"/>
                <a:gd name="T7" fmla="*/ 44 h 207"/>
                <a:gd name="T8" fmla="*/ 28 w 159"/>
                <a:gd name="T9" fmla="*/ 46 h 207"/>
                <a:gd name="T10" fmla="*/ 31 w 159"/>
                <a:gd name="T11" fmla="*/ 54 h 207"/>
                <a:gd name="T12" fmla="*/ 31 w 159"/>
                <a:gd name="T13" fmla="*/ 62 h 207"/>
                <a:gd name="T14" fmla="*/ 28 w 159"/>
                <a:gd name="T15" fmla="*/ 69 h 207"/>
                <a:gd name="T16" fmla="*/ 17 w 159"/>
                <a:gd name="T17" fmla="*/ 73 h 207"/>
                <a:gd name="T18" fmla="*/ 23 w 159"/>
                <a:gd name="T19" fmla="*/ 81 h 207"/>
                <a:gd name="T20" fmla="*/ 23 w 159"/>
                <a:gd name="T21" fmla="*/ 91 h 207"/>
                <a:gd name="T22" fmla="*/ 17 w 159"/>
                <a:gd name="T23" fmla="*/ 99 h 207"/>
                <a:gd name="T24" fmla="*/ 6 w 159"/>
                <a:gd name="T25" fmla="*/ 106 h 207"/>
                <a:gd name="T26" fmla="*/ 17 w 159"/>
                <a:gd name="T27" fmla="*/ 112 h 207"/>
                <a:gd name="T28" fmla="*/ 20 w 159"/>
                <a:gd name="T29" fmla="*/ 122 h 207"/>
                <a:gd name="T30" fmla="*/ 11 w 159"/>
                <a:gd name="T31" fmla="*/ 130 h 207"/>
                <a:gd name="T32" fmla="*/ 0 w 159"/>
                <a:gd name="T33" fmla="*/ 137 h 207"/>
                <a:gd name="T34" fmla="*/ 11 w 159"/>
                <a:gd name="T35" fmla="*/ 139 h 207"/>
                <a:gd name="T36" fmla="*/ 17 w 159"/>
                <a:gd name="T37" fmla="*/ 145 h 207"/>
                <a:gd name="T38" fmla="*/ 14 w 159"/>
                <a:gd name="T39" fmla="*/ 153 h 207"/>
                <a:gd name="T40" fmla="*/ 8 w 159"/>
                <a:gd name="T41" fmla="*/ 159 h 207"/>
                <a:gd name="T42" fmla="*/ 23 w 159"/>
                <a:gd name="T43" fmla="*/ 161 h 207"/>
                <a:gd name="T44" fmla="*/ 31 w 159"/>
                <a:gd name="T45" fmla="*/ 168 h 207"/>
                <a:gd name="T46" fmla="*/ 37 w 159"/>
                <a:gd name="T47" fmla="*/ 176 h 207"/>
                <a:gd name="T48" fmla="*/ 34 w 159"/>
                <a:gd name="T49" fmla="*/ 182 h 207"/>
                <a:gd name="T50" fmla="*/ 51 w 159"/>
                <a:gd name="T51" fmla="*/ 184 h 207"/>
                <a:gd name="T52" fmla="*/ 62 w 159"/>
                <a:gd name="T53" fmla="*/ 188 h 207"/>
                <a:gd name="T54" fmla="*/ 71 w 159"/>
                <a:gd name="T55" fmla="*/ 196 h 207"/>
                <a:gd name="T56" fmla="*/ 74 w 159"/>
                <a:gd name="T57" fmla="*/ 207 h 207"/>
                <a:gd name="T58" fmla="*/ 74 w 159"/>
                <a:gd name="T59" fmla="*/ 194 h 207"/>
                <a:gd name="T60" fmla="*/ 79 w 159"/>
                <a:gd name="T61" fmla="*/ 182 h 207"/>
                <a:gd name="T62" fmla="*/ 88 w 159"/>
                <a:gd name="T63" fmla="*/ 178 h 207"/>
                <a:gd name="T64" fmla="*/ 99 w 159"/>
                <a:gd name="T65" fmla="*/ 184 h 207"/>
                <a:gd name="T66" fmla="*/ 99 w 159"/>
                <a:gd name="T67" fmla="*/ 174 h 207"/>
                <a:gd name="T68" fmla="*/ 108 w 159"/>
                <a:gd name="T69" fmla="*/ 168 h 207"/>
                <a:gd name="T70" fmla="*/ 119 w 159"/>
                <a:gd name="T71" fmla="*/ 166 h 207"/>
                <a:gd name="T72" fmla="*/ 130 w 159"/>
                <a:gd name="T73" fmla="*/ 168 h 207"/>
                <a:gd name="T74" fmla="*/ 122 w 159"/>
                <a:gd name="T75" fmla="*/ 157 h 207"/>
                <a:gd name="T76" fmla="*/ 122 w 159"/>
                <a:gd name="T77" fmla="*/ 147 h 207"/>
                <a:gd name="T78" fmla="*/ 128 w 159"/>
                <a:gd name="T79" fmla="*/ 141 h 207"/>
                <a:gd name="T80" fmla="*/ 139 w 159"/>
                <a:gd name="T81" fmla="*/ 141 h 207"/>
                <a:gd name="T82" fmla="*/ 130 w 159"/>
                <a:gd name="T83" fmla="*/ 126 h 207"/>
                <a:gd name="T84" fmla="*/ 133 w 159"/>
                <a:gd name="T85" fmla="*/ 114 h 207"/>
                <a:gd name="T86" fmla="*/ 145 w 159"/>
                <a:gd name="T87" fmla="*/ 108 h 207"/>
                <a:gd name="T88" fmla="*/ 159 w 159"/>
                <a:gd name="T89" fmla="*/ 106 h 207"/>
                <a:gd name="T90" fmla="*/ 147 w 159"/>
                <a:gd name="T91" fmla="*/ 95 h 207"/>
                <a:gd name="T92" fmla="*/ 145 w 159"/>
                <a:gd name="T93" fmla="*/ 87 h 207"/>
                <a:gd name="T94" fmla="*/ 145 w 159"/>
                <a:gd name="T95" fmla="*/ 79 h 207"/>
                <a:gd name="T96" fmla="*/ 153 w 159"/>
                <a:gd name="T97" fmla="*/ 75 h 207"/>
                <a:gd name="T98" fmla="*/ 139 w 159"/>
                <a:gd name="T99" fmla="*/ 75 h 207"/>
                <a:gd name="T100" fmla="*/ 130 w 159"/>
                <a:gd name="T101" fmla="*/ 71 h 207"/>
                <a:gd name="T102" fmla="*/ 130 w 159"/>
                <a:gd name="T103" fmla="*/ 64 h 207"/>
                <a:gd name="T104" fmla="*/ 136 w 159"/>
                <a:gd name="T105" fmla="*/ 58 h 207"/>
                <a:gd name="T106" fmla="*/ 122 w 159"/>
                <a:gd name="T107" fmla="*/ 58 h 207"/>
                <a:gd name="T108" fmla="*/ 116 w 159"/>
                <a:gd name="T109" fmla="*/ 54 h 207"/>
                <a:gd name="T110" fmla="*/ 116 w 159"/>
                <a:gd name="T111" fmla="*/ 48 h 207"/>
                <a:gd name="T112" fmla="*/ 119 w 159"/>
                <a:gd name="T113" fmla="*/ 42 h 207"/>
                <a:gd name="T114" fmla="*/ 108 w 159"/>
                <a:gd name="T115" fmla="*/ 40 h 207"/>
                <a:gd name="T116" fmla="*/ 94 w 159"/>
                <a:gd name="T117" fmla="*/ 33 h 207"/>
                <a:gd name="T118" fmla="*/ 88 w 159"/>
                <a:gd name="T119" fmla="*/ 23 h 207"/>
                <a:gd name="T120" fmla="*/ 94 w 159"/>
                <a:gd name="T121" fmla="*/ 7 h 207"/>
                <a:gd name="T122" fmla="*/ 88 w 159"/>
                <a:gd name="T123" fmla="*/ 0 h 20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9"/>
                <a:gd name="T187" fmla="*/ 0 h 207"/>
                <a:gd name="T188" fmla="*/ 159 w 159"/>
                <a:gd name="T189" fmla="*/ 207 h 20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9" h="207">
                  <a:moveTo>
                    <a:pt x="88" y="0"/>
                  </a:moveTo>
                  <a:lnTo>
                    <a:pt x="82" y="19"/>
                  </a:lnTo>
                  <a:lnTo>
                    <a:pt x="74" y="33"/>
                  </a:lnTo>
                  <a:lnTo>
                    <a:pt x="57" y="44"/>
                  </a:lnTo>
                  <a:lnTo>
                    <a:pt x="28" y="46"/>
                  </a:lnTo>
                  <a:lnTo>
                    <a:pt x="31" y="54"/>
                  </a:lnTo>
                  <a:lnTo>
                    <a:pt x="31" y="62"/>
                  </a:lnTo>
                  <a:lnTo>
                    <a:pt x="28" y="69"/>
                  </a:lnTo>
                  <a:lnTo>
                    <a:pt x="17" y="73"/>
                  </a:lnTo>
                  <a:lnTo>
                    <a:pt x="23" y="81"/>
                  </a:lnTo>
                  <a:lnTo>
                    <a:pt x="23" y="91"/>
                  </a:lnTo>
                  <a:lnTo>
                    <a:pt x="17" y="99"/>
                  </a:lnTo>
                  <a:lnTo>
                    <a:pt x="6" y="106"/>
                  </a:lnTo>
                  <a:lnTo>
                    <a:pt x="17" y="112"/>
                  </a:lnTo>
                  <a:lnTo>
                    <a:pt x="20" y="122"/>
                  </a:lnTo>
                  <a:lnTo>
                    <a:pt x="11" y="130"/>
                  </a:lnTo>
                  <a:lnTo>
                    <a:pt x="0" y="137"/>
                  </a:lnTo>
                  <a:lnTo>
                    <a:pt x="11" y="139"/>
                  </a:lnTo>
                  <a:lnTo>
                    <a:pt x="17" y="145"/>
                  </a:lnTo>
                  <a:lnTo>
                    <a:pt x="14" y="153"/>
                  </a:lnTo>
                  <a:lnTo>
                    <a:pt x="8" y="159"/>
                  </a:lnTo>
                  <a:lnTo>
                    <a:pt x="23" y="161"/>
                  </a:lnTo>
                  <a:lnTo>
                    <a:pt x="31" y="168"/>
                  </a:lnTo>
                  <a:lnTo>
                    <a:pt x="37" y="176"/>
                  </a:lnTo>
                  <a:lnTo>
                    <a:pt x="34" y="182"/>
                  </a:lnTo>
                  <a:lnTo>
                    <a:pt x="51" y="184"/>
                  </a:lnTo>
                  <a:lnTo>
                    <a:pt x="62" y="188"/>
                  </a:lnTo>
                  <a:lnTo>
                    <a:pt x="71" y="196"/>
                  </a:lnTo>
                  <a:lnTo>
                    <a:pt x="74" y="207"/>
                  </a:lnTo>
                  <a:lnTo>
                    <a:pt x="74" y="194"/>
                  </a:lnTo>
                  <a:lnTo>
                    <a:pt x="79" y="182"/>
                  </a:lnTo>
                  <a:lnTo>
                    <a:pt x="88" y="178"/>
                  </a:lnTo>
                  <a:lnTo>
                    <a:pt x="99" y="184"/>
                  </a:lnTo>
                  <a:lnTo>
                    <a:pt x="99" y="174"/>
                  </a:lnTo>
                  <a:lnTo>
                    <a:pt x="108" y="168"/>
                  </a:lnTo>
                  <a:lnTo>
                    <a:pt x="119" y="166"/>
                  </a:lnTo>
                  <a:lnTo>
                    <a:pt x="130" y="168"/>
                  </a:lnTo>
                  <a:lnTo>
                    <a:pt x="122" y="157"/>
                  </a:lnTo>
                  <a:lnTo>
                    <a:pt x="122" y="147"/>
                  </a:lnTo>
                  <a:lnTo>
                    <a:pt x="128" y="141"/>
                  </a:lnTo>
                  <a:lnTo>
                    <a:pt x="139" y="141"/>
                  </a:lnTo>
                  <a:lnTo>
                    <a:pt x="130" y="126"/>
                  </a:lnTo>
                  <a:lnTo>
                    <a:pt x="133" y="114"/>
                  </a:lnTo>
                  <a:lnTo>
                    <a:pt x="145" y="108"/>
                  </a:lnTo>
                  <a:lnTo>
                    <a:pt x="159" y="106"/>
                  </a:lnTo>
                  <a:lnTo>
                    <a:pt x="147" y="95"/>
                  </a:lnTo>
                  <a:lnTo>
                    <a:pt x="145" y="87"/>
                  </a:lnTo>
                  <a:lnTo>
                    <a:pt x="145" y="79"/>
                  </a:lnTo>
                  <a:lnTo>
                    <a:pt x="153" y="75"/>
                  </a:lnTo>
                  <a:lnTo>
                    <a:pt x="139" y="75"/>
                  </a:lnTo>
                  <a:lnTo>
                    <a:pt x="130" y="71"/>
                  </a:lnTo>
                  <a:lnTo>
                    <a:pt x="130" y="64"/>
                  </a:lnTo>
                  <a:lnTo>
                    <a:pt x="136" y="58"/>
                  </a:lnTo>
                  <a:lnTo>
                    <a:pt x="122" y="58"/>
                  </a:lnTo>
                  <a:lnTo>
                    <a:pt x="116" y="54"/>
                  </a:lnTo>
                  <a:lnTo>
                    <a:pt x="116" y="48"/>
                  </a:lnTo>
                  <a:lnTo>
                    <a:pt x="119" y="42"/>
                  </a:lnTo>
                  <a:lnTo>
                    <a:pt x="108" y="40"/>
                  </a:lnTo>
                  <a:lnTo>
                    <a:pt x="94" y="33"/>
                  </a:lnTo>
                  <a:lnTo>
                    <a:pt x="88" y="23"/>
                  </a:lnTo>
                  <a:lnTo>
                    <a:pt x="94" y="7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0" name="Freeform 43"/>
            <p:cNvSpPr>
              <a:spLocks/>
            </p:cNvSpPr>
            <p:nvPr/>
          </p:nvSpPr>
          <p:spPr bwMode="auto">
            <a:xfrm>
              <a:off x="2447" y="2488"/>
              <a:ext cx="321" cy="151"/>
            </a:xfrm>
            <a:custGeom>
              <a:avLst/>
              <a:gdLst>
                <a:gd name="T0" fmla="*/ 6 w 321"/>
                <a:gd name="T1" fmla="*/ 23 h 151"/>
                <a:gd name="T2" fmla="*/ 23 w 321"/>
                <a:gd name="T3" fmla="*/ 33 h 151"/>
                <a:gd name="T4" fmla="*/ 40 w 321"/>
                <a:gd name="T5" fmla="*/ 29 h 151"/>
                <a:gd name="T6" fmla="*/ 57 w 321"/>
                <a:gd name="T7" fmla="*/ 11 h 151"/>
                <a:gd name="T8" fmla="*/ 71 w 321"/>
                <a:gd name="T9" fmla="*/ 9 h 151"/>
                <a:gd name="T10" fmla="*/ 80 w 321"/>
                <a:gd name="T11" fmla="*/ 15 h 151"/>
                <a:gd name="T12" fmla="*/ 97 w 321"/>
                <a:gd name="T13" fmla="*/ 13 h 151"/>
                <a:gd name="T14" fmla="*/ 145 w 321"/>
                <a:gd name="T15" fmla="*/ 0 h 151"/>
                <a:gd name="T16" fmla="*/ 159 w 321"/>
                <a:gd name="T17" fmla="*/ 11 h 151"/>
                <a:gd name="T18" fmla="*/ 159 w 321"/>
                <a:gd name="T19" fmla="*/ 21 h 151"/>
                <a:gd name="T20" fmla="*/ 171 w 321"/>
                <a:gd name="T21" fmla="*/ 23 h 151"/>
                <a:gd name="T22" fmla="*/ 199 w 321"/>
                <a:gd name="T23" fmla="*/ 23 h 151"/>
                <a:gd name="T24" fmla="*/ 233 w 321"/>
                <a:gd name="T25" fmla="*/ 25 h 151"/>
                <a:gd name="T26" fmla="*/ 259 w 321"/>
                <a:gd name="T27" fmla="*/ 27 h 151"/>
                <a:gd name="T28" fmla="*/ 264 w 321"/>
                <a:gd name="T29" fmla="*/ 36 h 151"/>
                <a:gd name="T30" fmla="*/ 259 w 321"/>
                <a:gd name="T31" fmla="*/ 44 h 151"/>
                <a:gd name="T32" fmla="*/ 264 w 321"/>
                <a:gd name="T33" fmla="*/ 52 h 151"/>
                <a:gd name="T34" fmla="*/ 290 w 321"/>
                <a:gd name="T35" fmla="*/ 58 h 151"/>
                <a:gd name="T36" fmla="*/ 298 w 321"/>
                <a:gd name="T37" fmla="*/ 64 h 151"/>
                <a:gd name="T38" fmla="*/ 293 w 321"/>
                <a:gd name="T39" fmla="*/ 71 h 151"/>
                <a:gd name="T40" fmla="*/ 293 w 321"/>
                <a:gd name="T41" fmla="*/ 77 h 151"/>
                <a:gd name="T42" fmla="*/ 313 w 321"/>
                <a:gd name="T43" fmla="*/ 79 h 151"/>
                <a:gd name="T44" fmla="*/ 318 w 321"/>
                <a:gd name="T45" fmla="*/ 85 h 151"/>
                <a:gd name="T46" fmla="*/ 310 w 321"/>
                <a:gd name="T47" fmla="*/ 91 h 151"/>
                <a:gd name="T48" fmla="*/ 310 w 321"/>
                <a:gd name="T49" fmla="*/ 100 h 151"/>
                <a:gd name="T50" fmla="*/ 321 w 321"/>
                <a:gd name="T51" fmla="*/ 108 h 151"/>
                <a:gd name="T52" fmla="*/ 315 w 321"/>
                <a:gd name="T53" fmla="*/ 118 h 151"/>
                <a:gd name="T54" fmla="*/ 298 w 321"/>
                <a:gd name="T55" fmla="*/ 116 h 151"/>
                <a:gd name="T56" fmla="*/ 290 w 321"/>
                <a:gd name="T57" fmla="*/ 122 h 151"/>
                <a:gd name="T58" fmla="*/ 290 w 321"/>
                <a:gd name="T59" fmla="*/ 133 h 151"/>
                <a:gd name="T60" fmla="*/ 276 w 321"/>
                <a:gd name="T61" fmla="*/ 137 h 151"/>
                <a:gd name="T62" fmla="*/ 256 w 321"/>
                <a:gd name="T63" fmla="*/ 124 h 151"/>
                <a:gd name="T64" fmla="*/ 247 w 321"/>
                <a:gd name="T65" fmla="*/ 128 h 151"/>
                <a:gd name="T66" fmla="*/ 247 w 321"/>
                <a:gd name="T67" fmla="*/ 147 h 151"/>
                <a:gd name="T68" fmla="*/ 225 w 321"/>
                <a:gd name="T69" fmla="*/ 145 h 151"/>
                <a:gd name="T70" fmla="*/ 179 w 321"/>
                <a:gd name="T71" fmla="*/ 120 h 151"/>
                <a:gd name="T72" fmla="*/ 156 w 321"/>
                <a:gd name="T73" fmla="*/ 122 h 151"/>
                <a:gd name="T74" fmla="*/ 162 w 321"/>
                <a:gd name="T75" fmla="*/ 145 h 151"/>
                <a:gd name="T76" fmla="*/ 142 w 321"/>
                <a:gd name="T77" fmla="*/ 143 h 151"/>
                <a:gd name="T78" fmla="*/ 111 w 321"/>
                <a:gd name="T79" fmla="*/ 106 h 151"/>
                <a:gd name="T80" fmla="*/ 100 w 321"/>
                <a:gd name="T81" fmla="*/ 102 h 151"/>
                <a:gd name="T82" fmla="*/ 94 w 321"/>
                <a:gd name="T83" fmla="*/ 120 h 151"/>
                <a:gd name="T84" fmla="*/ 74 w 321"/>
                <a:gd name="T85" fmla="*/ 118 h 151"/>
                <a:gd name="T86" fmla="*/ 66 w 321"/>
                <a:gd name="T87" fmla="*/ 81 h 151"/>
                <a:gd name="T88" fmla="*/ 57 w 321"/>
                <a:gd name="T89" fmla="*/ 73 h 151"/>
                <a:gd name="T90" fmla="*/ 43 w 321"/>
                <a:gd name="T91" fmla="*/ 77 h 151"/>
                <a:gd name="T92" fmla="*/ 34 w 321"/>
                <a:gd name="T93" fmla="*/ 73 h 151"/>
                <a:gd name="T94" fmla="*/ 32 w 321"/>
                <a:gd name="T95" fmla="*/ 50 h 151"/>
                <a:gd name="T96" fmla="*/ 15 w 321"/>
                <a:gd name="T97" fmla="*/ 36 h 151"/>
                <a:gd name="T98" fmla="*/ 6 w 321"/>
                <a:gd name="T99" fmla="*/ 29 h 151"/>
                <a:gd name="T100" fmla="*/ 0 w 321"/>
                <a:gd name="T101" fmla="*/ 25 h 151"/>
                <a:gd name="T102" fmla="*/ 0 w 321"/>
                <a:gd name="T103" fmla="*/ 19 h 15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21"/>
                <a:gd name="T157" fmla="*/ 0 h 151"/>
                <a:gd name="T158" fmla="*/ 321 w 321"/>
                <a:gd name="T159" fmla="*/ 151 h 15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21" h="151">
                  <a:moveTo>
                    <a:pt x="0" y="19"/>
                  </a:moveTo>
                  <a:lnTo>
                    <a:pt x="6" y="23"/>
                  </a:lnTo>
                  <a:lnTo>
                    <a:pt x="15" y="29"/>
                  </a:lnTo>
                  <a:lnTo>
                    <a:pt x="23" y="33"/>
                  </a:lnTo>
                  <a:lnTo>
                    <a:pt x="32" y="33"/>
                  </a:lnTo>
                  <a:lnTo>
                    <a:pt x="40" y="29"/>
                  </a:lnTo>
                  <a:lnTo>
                    <a:pt x="49" y="19"/>
                  </a:lnTo>
                  <a:lnTo>
                    <a:pt x="57" y="11"/>
                  </a:lnTo>
                  <a:lnTo>
                    <a:pt x="66" y="7"/>
                  </a:lnTo>
                  <a:lnTo>
                    <a:pt x="71" y="9"/>
                  </a:lnTo>
                  <a:lnTo>
                    <a:pt x="77" y="11"/>
                  </a:lnTo>
                  <a:lnTo>
                    <a:pt x="80" y="15"/>
                  </a:lnTo>
                  <a:lnTo>
                    <a:pt x="83" y="17"/>
                  </a:lnTo>
                  <a:lnTo>
                    <a:pt x="97" y="13"/>
                  </a:lnTo>
                  <a:lnTo>
                    <a:pt x="120" y="7"/>
                  </a:lnTo>
                  <a:lnTo>
                    <a:pt x="145" y="0"/>
                  </a:lnTo>
                  <a:lnTo>
                    <a:pt x="156" y="3"/>
                  </a:lnTo>
                  <a:lnTo>
                    <a:pt x="159" y="11"/>
                  </a:lnTo>
                  <a:lnTo>
                    <a:pt x="159" y="17"/>
                  </a:lnTo>
                  <a:lnTo>
                    <a:pt x="159" y="21"/>
                  </a:lnTo>
                  <a:lnTo>
                    <a:pt x="162" y="23"/>
                  </a:lnTo>
                  <a:lnTo>
                    <a:pt x="171" y="23"/>
                  </a:lnTo>
                  <a:lnTo>
                    <a:pt x="182" y="23"/>
                  </a:lnTo>
                  <a:lnTo>
                    <a:pt x="199" y="23"/>
                  </a:lnTo>
                  <a:lnTo>
                    <a:pt x="216" y="23"/>
                  </a:lnTo>
                  <a:lnTo>
                    <a:pt x="233" y="25"/>
                  </a:lnTo>
                  <a:lnTo>
                    <a:pt x="247" y="25"/>
                  </a:lnTo>
                  <a:lnTo>
                    <a:pt x="259" y="27"/>
                  </a:lnTo>
                  <a:lnTo>
                    <a:pt x="264" y="29"/>
                  </a:lnTo>
                  <a:lnTo>
                    <a:pt x="264" y="36"/>
                  </a:lnTo>
                  <a:lnTo>
                    <a:pt x="261" y="40"/>
                  </a:lnTo>
                  <a:lnTo>
                    <a:pt x="259" y="44"/>
                  </a:lnTo>
                  <a:lnTo>
                    <a:pt x="256" y="48"/>
                  </a:lnTo>
                  <a:lnTo>
                    <a:pt x="264" y="52"/>
                  </a:lnTo>
                  <a:lnTo>
                    <a:pt x="278" y="54"/>
                  </a:lnTo>
                  <a:lnTo>
                    <a:pt x="290" y="58"/>
                  </a:lnTo>
                  <a:lnTo>
                    <a:pt x="298" y="62"/>
                  </a:lnTo>
                  <a:lnTo>
                    <a:pt x="298" y="64"/>
                  </a:lnTo>
                  <a:lnTo>
                    <a:pt x="295" y="69"/>
                  </a:lnTo>
                  <a:lnTo>
                    <a:pt x="293" y="71"/>
                  </a:lnTo>
                  <a:lnTo>
                    <a:pt x="290" y="75"/>
                  </a:lnTo>
                  <a:lnTo>
                    <a:pt x="293" y="77"/>
                  </a:lnTo>
                  <a:lnTo>
                    <a:pt x="304" y="79"/>
                  </a:lnTo>
                  <a:lnTo>
                    <a:pt x="313" y="79"/>
                  </a:lnTo>
                  <a:lnTo>
                    <a:pt x="318" y="83"/>
                  </a:lnTo>
                  <a:lnTo>
                    <a:pt x="318" y="85"/>
                  </a:lnTo>
                  <a:lnTo>
                    <a:pt x="313" y="89"/>
                  </a:lnTo>
                  <a:lnTo>
                    <a:pt x="310" y="91"/>
                  </a:lnTo>
                  <a:lnTo>
                    <a:pt x="307" y="95"/>
                  </a:lnTo>
                  <a:lnTo>
                    <a:pt x="310" y="100"/>
                  </a:lnTo>
                  <a:lnTo>
                    <a:pt x="315" y="104"/>
                  </a:lnTo>
                  <a:lnTo>
                    <a:pt x="321" y="108"/>
                  </a:lnTo>
                  <a:lnTo>
                    <a:pt x="321" y="114"/>
                  </a:lnTo>
                  <a:lnTo>
                    <a:pt x="315" y="118"/>
                  </a:lnTo>
                  <a:lnTo>
                    <a:pt x="307" y="118"/>
                  </a:lnTo>
                  <a:lnTo>
                    <a:pt x="298" y="116"/>
                  </a:lnTo>
                  <a:lnTo>
                    <a:pt x="293" y="118"/>
                  </a:lnTo>
                  <a:lnTo>
                    <a:pt x="290" y="122"/>
                  </a:lnTo>
                  <a:lnTo>
                    <a:pt x="290" y="126"/>
                  </a:lnTo>
                  <a:lnTo>
                    <a:pt x="290" y="133"/>
                  </a:lnTo>
                  <a:lnTo>
                    <a:pt x="284" y="137"/>
                  </a:lnTo>
                  <a:lnTo>
                    <a:pt x="276" y="137"/>
                  </a:lnTo>
                  <a:lnTo>
                    <a:pt x="267" y="131"/>
                  </a:lnTo>
                  <a:lnTo>
                    <a:pt x="256" y="124"/>
                  </a:lnTo>
                  <a:lnTo>
                    <a:pt x="250" y="122"/>
                  </a:lnTo>
                  <a:lnTo>
                    <a:pt x="247" y="128"/>
                  </a:lnTo>
                  <a:lnTo>
                    <a:pt x="247" y="137"/>
                  </a:lnTo>
                  <a:lnTo>
                    <a:pt x="247" y="147"/>
                  </a:lnTo>
                  <a:lnTo>
                    <a:pt x="242" y="151"/>
                  </a:lnTo>
                  <a:lnTo>
                    <a:pt x="225" y="145"/>
                  </a:lnTo>
                  <a:lnTo>
                    <a:pt x="202" y="133"/>
                  </a:lnTo>
                  <a:lnTo>
                    <a:pt x="179" y="120"/>
                  </a:lnTo>
                  <a:lnTo>
                    <a:pt x="162" y="116"/>
                  </a:lnTo>
                  <a:lnTo>
                    <a:pt x="156" y="122"/>
                  </a:lnTo>
                  <a:lnTo>
                    <a:pt x="159" y="135"/>
                  </a:lnTo>
                  <a:lnTo>
                    <a:pt x="162" y="145"/>
                  </a:lnTo>
                  <a:lnTo>
                    <a:pt x="156" y="151"/>
                  </a:lnTo>
                  <a:lnTo>
                    <a:pt x="142" y="143"/>
                  </a:lnTo>
                  <a:lnTo>
                    <a:pt x="125" y="124"/>
                  </a:lnTo>
                  <a:lnTo>
                    <a:pt x="111" y="106"/>
                  </a:lnTo>
                  <a:lnTo>
                    <a:pt x="102" y="97"/>
                  </a:lnTo>
                  <a:lnTo>
                    <a:pt x="100" y="102"/>
                  </a:lnTo>
                  <a:lnTo>
                    <a:pt x="100" y="110"/>
                  </a:lnTo>
                  <a:lnTo>
                    <a:pt x="94" y="120"/>
                  </a:lnTo>
                  <a:lnTo>
                    <a:pt x="85" y="124"/>
                  </a:lnTo>
                  <a:lnTo>
                    <a:pt x="74" y="118"/>
                  </a:lnTo>
                  <a:lnTo>
                    <a:pt x="68" y="100"/>
                  </a:lnTo>
                  <a:lnTo>
                    <a:pt x="66" y="81"/>
                  </a:lnTo>
                  <a:lnTo>
                    <a:pt x="63" y="73"/>
                  </a:lnTo>
                  <a:lnTo>
                    <a:pt x="57" y="73"/>
                  </a:lnTo>
                  <a:lnTo>
                    <a:pt x="51" y="75"/>
                  </a:lnTo>
                  <a:lnTo>
                    <a:pt x="43" y="77"/>
                  </a:lnTo>
                  <a:lnTo>
                    <a:pt x="37" y="77"/>
                  </a:lnTo>
                  <a:lnTo>
                    <a:pt x="34" y="73"/>
                  </a:lnTo>
                  <a:lnTo>
                    <a:pt x="34" y="62"/>
                  </a:lnTo>
                  <a:lnTo>
                    <a:pt x="32" y="50"/>
                  </a:lnTo>
                  <a:lnTo>
                    <a:pt x="20" y="40"/>
                  </a:lnTo>
                  <a:lnTo>
                    <a:pt x="15" y="36"/>
                  </a:lnTo>
                  <a:lnTo>
                    <a:pt x="12" y="33"/>
                  </a:lnTo>
                  <a:lnTo>
                    <a:pt x="6" y="29"/>
                  </a:lnTo>
                  <a:lnTo>
                    <a:pt x="3" y="27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1" name="Freeform 44"/>
            <p:cNvSpPr>
              <a:spLocks/>
            </p:cNvSpPr>
            <p:nvPr/>
          </p:nvSpPr>
          <p:spPr bwMode="auto">
            <a:xfrm>
              <a:off x="2691" y="1085"/>
              <a:ext cx="188" cy="186"/>
            </a:xfrm>
            <a:custGeom>
              <a:avLst/>
              <a:gdLst>
                <a:gd name="T0" fmla="*/ 80 w 188"/>
                <a:gd name="T1" fmla="*/ 4 h 186"/>
                <a:gd name="T2" fmla="*/ 83 w 188"/>
                <a:gd name="T3" fmla="*/ 14 h 186"/>
                <a:gd name="T4" fmla="*/ 86 w 188"/>
                <a:gd name="T5" fmla="*/ 23 h 186"/>
                <a:gd name="T6" fmla="*/ 91 w 188"/>
                <a:gd name="T7" fmla="*/ 37 h 186"/>
                <a:gd name="T8" fmla="*/ 83 w 188"/>
                <a:gd name="T9" fmla="*/ 49 h 186"/>
                <a:gd name="T10" fmla="*/ 60 w 188"/>
                <a:gd name="T11" fmla="*/ 66 h 186"/>
                <a:gd name="T12" fmla="*/ 37 w 188"/>
                <a:gd name="T13" fmla="*/ 89 h 186"/>
                <a:gd name="T14" fmla="*/ 9 w 188"/>
                <a:gd name="T15" fmla="*/ 122 h 186"/>
                <a:gd name="T16" fmla="*/ 15 w 188"/>
                <a:gd name="T17" fmla="*/ 122 h 186"/>
                <a:gd name="T18" fmla="*/ 40 w 188"/>
                <a:gd name="T19" fmla="*/ 107 h 186"/>
                <a:gd name="T20" fmla="*/ 49 w 188"/>
                <a:gd name="T21" fmla="*/ 99 h 186"/>
                <a:gd name="T22" fmla="*/ 54 w 188"/>
                <a:gd name="T23" fmla="*/ 93 h 186"/>
                <a:gd name="T24" fmla="*/ 49 w 188"/>
                <a:gd name="T25" fmla="*/ 105 h 186"/>
                <a:gd name="T26" fmla="*/ 34 w 188"/>
                <a:gd name="T27" fmla="*/ 140 h 186"/>
                <a:gd name="T28" fmla="*/ 32 w 188"/>
                <a:gd name="T29" fmla="*/ 165 h 186"/>
                <a:gd name="T30" fmla="*/ 32 w 188"/>
                <a:gd name="T31" fmla="*/ 181 h 186"/>
                <a:gd name="T32" fmla="*/ 34 w 188"/>
                <a:gd name="T33" fmla="*/ 177 h 186"/>
                <a:gd name="T34" fmla="*/ 40 w 188"/>
                <a:gd name="T35" fmla="*/ 163 h 186"/>
                <a:gd name="T36" fmla="*/ 51 w 188"/>
                <a:gd name="T37" fmla="*/ 146 h 186"/>
                <a:gd name="T38" fmla="*/ 74 w 188"/>
                <a:gd name="T39" fmla="*/ 117 h 186"/>
                <a:gd name="T40" fmla="*/ 80 w 188"/>
                <a:gd name="T41" fmla="*/ 132 h 186"/>
                <a:gd name="T42" fmla="*/ 97 w 188"/>
                <a:gd name="T43" fmla="*/ 167 h 186"/>
                <a:gd name="T44" fmla="*/ 105 w 188"/>
                <a:gd name="T45" fmla="*/ 163 h 186"/>
                <a:gd name="T46" fmla="*/ 117 w 188"/>
                <a:gd name="T47" fmla="*/ 111 h 186"/>
                <a:gd name="T48" fmla="*/ 111 w 188"/>
                <a:gd name="T49" fmla="*/ 84 h 186"/>
                <a:gd name="T50" fmla="*/ 117 w 188"/>
                <a:gd name="T51" fmla="*/ 89 h 186"/>
                <a:gd name="T52" fmla="*/ 131 w 188"/>
                <a:gd name="T53" fmla="*/ 101 h 186"/>
                <a:gd name="T54" fmla="*/ 171 w 188"/>
                <a:gd name="T55" fmla="*/ 105 h 186"/>
                <a:gd name="T56" fmla="*/ 168 w 188"/>
                <a:gd name="T57" fmla="*/ 91 h 186"/>
                <a:gd name="T58" fmla="*/ 145 w 188"/>
                <a:gd name="T59" fmla="*/ 56 h 186"/>
                <a:gd name="T60" fmla="*/ 128 w 188"/>
                <a:gd name="T61" fmla="*/ 51 h 186"/>
                <a:gd name="T62" fmla="*/ 131 w 188"/>
                <a:gd name="T63" fmla="*/ 49 h 186"/>
                <a:gd name="T64" fmla="*/ 145 w 188"/>
                <a:gd name="T65" fmla="*/ 47 h 186"/>
                <a:gd name="T66" fmla="*/ 168 w 188"/>
                <a:gd name="T67" fmla="*/ 33 h 186"/>
                <a:gd name="T68" fmla="*/ 176 w 188"/>
                <a:gd name="T69" fmla="*/ 23 h 186"/>
                <a:gd name="T70" fmla="*/ 157 w 188"/>
                <a:gd name="T71" fmla="*/ 23 h 186"/>
                <a:gd name="T72" fmla="*/ 137 w 188"/>
                <a:gd name="T73" fmla="*/ 25 h 186"/>
                <a:gd name="T74" fmla="*/ 105 w 188"/>
                <a:gd name="T75" fmla="*/ 37 h 186"/>
                <a:gd name="T76" fmla="*/ 94 w 188"/>
                <a:gd name="T77" fmla="*/ 37 h 186"/>
                <a:gd name="T78" fmla="*/ 88 w 188"/>
                <a:gd name="T79" fmla="*/ 23 h 186"/>
                <a:gd name="T80" fmla="*/ 83 w 188"/>
                <a:gd name="T81" fmla="*/ 12 h 186"/>
                <a:gd name="T82" fmla="*/ 83 w 188"/>
                <a:gd name="T83" fmla="*/ 2 h 186"/>
                <a:gd name="T84" fmla="*/ 80 w 188"/>
                <a:gd name="T85" fmla="*/ 0 h 18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8"/>
                <a:gd name="T130" fmla="*/ 0 h 186"/>
                <a:gd name="T131" fmla="*/ 188 w 188"/>
                <a:gd name="T132" fmla="*/ 186 h 18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8" h="186">
                  <a:moveTo>
                    <a:pt x="80" y="0"/>
                  </a:moveTo>
                  <a:lnTo>
                    <a:pt x="80" y="4"/>
                  </a:lnTo>
                  <a:lnTo>
                    <a:pt x="83" y="8"/>
                  </a:lnTo>
                  <a:lnTo>
                    <a:pt x="83" y="14"/>
                  </a:lnTo>
                  <a:lnTo>
                    <a:pt x="86" y="18"/>
                  </a:lnTo>
                  <a:lnTo>
                    <a:pt x="86" y="23"/>
                  </a:lnTo>
                  <a:lnTo>
                    <a:pt x="88" y="29"/>
                  </a:lnTo>
                  <a:lnTo>
                    <a:pt x="91" y="37"/>
                  </a:lnTo>
                  <a:lnTo>
                    <a:pt x="91" y="45"/>
                  </a:lnTo>
                  <a:lnTo>
                    <a:pt x="83" y="49"/>
                  </a:lnTo>
                  <a:lnTo>
                    <a:pt x="71" y="58"/>
                  </a:lnTo>
                  <a:lnTo>
                    <a:pt x="60" y="66"/>
                  </a:lnTo>
                  <a:lnTo>
                    <a:pt x="49" y="76"/>
                  </a:lnTo>
                  <a:lnTo>
                    <a:pt x="37" y="89"/>
                  </a:lnTo>
                  <a:lnTo>
                    <a:pt x="23" y="105"/>
                  </a:lnTo>
                  <a:lnTo>
                    <a:pt x="9" y="122"/>
                  </a:lnTo>
                  <a:lnTo>
                    <a:pt x="0" y="130"/>
                  </a:lnTo>
                  <a:lnTo>
                    <a:pt x="15" y="122"/>
                  </a:lnTo>
                  <a:lnTo>
                    <a:pt x="29" y="113"/>
                  </a:lnTo>
                  <a:lnTo>
                    <a:pt x="40" y="107"/>
                  </a:lnTo>
                  <a:lnTo>
                    <a:pt x="46" y="103"/>
                  </a:lnTo>
                  <a:lnTo>
                    <a:pt x="49" y="99"/>
                  </a:lnTo>
                  <a:lnTo>
                    <a:pt x="51" y="97"/>
                  </a:lnTo>
                  <a:lnTo>
                    <a:pt x="54" y="93"/>
                  </a:lnTo>
                  <a:lnTo>
                    <a:pt x="57" y="91"/>
                  </a:lnTo>
                  <a:lnTo>
                    <a:pt x="49" y="105"/>
                  </a:lnTo>
                  <a:lnTo>
                    <a:pt x="43" y="122"/>
                  </a:lnTo>
                  <a:lnTo>
                    <a:pt x="34" y="140"/>
                  </a:lnTo>
                  <a:lnTo>
                    <a:pt x="34" y="157"/>
                  </a:lnTo>
                  <a:lnTo>
                    <a:pt x="32" y="165"/>
                  </a:lnTo>
                  <a:lnTo>
                    <a:pt x="32" y="173"/>
                  </a:lnTo>
                  <a:lnTo>
                    <a:pt x="32" y="181"/>
                  </a:lnTo>
                  <a:lnTo>
                    <a:pt x="32" y="186"/>
                  </a:lnTo>
                  <a:lnTo>
                    <a:pt x="34" y="177"/>
                  </a:lnTo>
                  <a:lnTo>
                    <a:pt x="37" y="171"/>
                  </a:lnTo>
                  <a:lnTo>
                    <a:pt x="40" y="163"/>
                  </a:lnTo>
                  <a:lnTo>
                    <a:pt x="43" y="157"/>
                  </a:lnTo>
                  <a:lnTo>
                    <a:pt x="51" y="146"/>
                  </a:lnTo>
                  <a:lnTo>
                    <a:pt x="63" y="132"/>
                  </a:lnTo>
                  <a:lnTo>
                    <a:pt x="74" y="117"/>
                  </a:lnTo>
                  <a:lnTo>
                    <a:pt x="77" y="105"/>
                  </a:lnTo>
                  <a:lnTo>
                    <a:pt x="80" y="132"/>
                  </a:lnTo>
                  <a:lnTo>
                    <a:pt x="88" y="151"/>
                  </a:lnTo>
                  <a:lnTo>
                    <a:pt x="97" y="167"/>
                  </a:lnTo>
                  <a:lnTo>
                    <a:pt x="103" y="184"/>
                  </a:lnTo>
                  <a:lnTo>
                    <a:pt x="105" y="163"/>
                  </a:lnTo>
                  <a:lnTo>
                    <a:pt x="114" y="138"/>
                  </a:lnTo>
                  <a:lnTo>
                    <a:pt x="117" y="111"/>
                  </a:lnTo>
                  <a:lnTo>
                    <a:pt x="108" y="87"/>
                  </a:lnTo>
                  <a:lnTo>
                    <a:pt x="111" y="84"/>
                  </a:lnTo>
                  <a:lnTo>
                    <a:pt x="114" y="87"/>
                  </a:lnTo>
                  <a:lnTo>
                    <a:pt x="117" y="89"/>
                  </a:lnTo>
                  <a:lnTo>
                    <a:pt x="120" y="93"/>
                  </a:lnTo>
                  <a:lnTo>
                    <a:pt x="131" y="101"/>
                  </a:lnTo>
                  <a:lnTo>
                    <a:pt x="151" y="103"/>
                  </a:lnTo>
                  <a:lnTo>
                    <a:pt x="171" y="105"/>
                  </a:lnTo>
                  <a:lnTo>
                    <a:pt x="188" y="109"/>
                  </a:lnTo>
                  <a:lnTo>
                    <a:pt x="168" y="91"/>
                  </a:lnTo>
                  <a:lnTo>
                    <a:pt x="157" y="72"/>
                  </a:lnTo>
                  <a:lnTo>
                    <a:pt x="145" y="56"/>
                  </a:lnTo>
                  <a:lnTo>
                    <a:pt x="128" y="54"/>
                  </a:lnTo>
                  <a:lnTo>
                    <a:pt x="128" y="51"/>
                  </a:lnTo>
                  <a:lnTo>
                    <a:pt x="131" y="49"/>
                  </a:lnTo>
                  <a:lnTo>
                    <a:pt x="134" y="49"/>
                  </a:lnTo>
                  <a:lnTo>
                    <a:pt x="145" y="47"/>
                  </a:lnTo>
                  <a:lnTo>
                    <a:pt x="157" y="41"/>
                  </a:lnTo>
                  <a:lnTo>
                    <a:pt x="168" y="33"/>
                  </a:lnTo>
                  <a:lnTo>
                    <a:pt x="188" y="20"/>
                  </a:lnTo>
                  <a:lnTo>
                    <a:pt x="176" y="23"/>
                  </a:lnTo>
                  <a:lnTo>
                    <a:pt x="168" y="25"/>
                  </a:lnTo>
                  <a:lnTo>
                    <a:pt x="157" y="23"/>
                  </a:lnTo>
                  <a:lnTo>
                    <a:pt x="148" y="23"/>
                  </a:lnTo>
                  <a:lnTo>
                    <a:pt x="137" y="25"/>
                  </a:lnTo>
                  <a:lnTo>
                    <a:pt x="120" y="29"/>
                  </a:lnTo>
                  <a:lnTo>
                    <a:pt x="105" y="37"/>
                  </a:lnTo>
                  <a:lnTo>
                    <a:pt x="97" y="43"/>
                  </a:lnTo>
                  <a:lnTo>
                    <a:pt x="94" y="37"/>
                  </a:lnTo>
                  <a:lnTo>
                    <a:pt x="91" y="29"/>
                  </a:lnTo>
                  <a:lnTo>
                    <a:pt x="88" y="23"/>
                  </a:lnTo>
                  <a:lnTo>
                    <a:pt x="86" y="16"/>
                  </a:lnTo>
                  <a:lnTo>
                    <a:pt x="83" y="12"/>
                  </a:lnTo>
                  <a:lnTo>
                    <a:pt x="83" y="8"/>
                  </a:lnTo>
                  <a:lnTo>
                    <a:pt x="83" y="2"/>
                  </a:lnTo>
                  <a:lnTo>
                    <a:pt x="83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B2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2" name="Freeform 45"/>
            <p:cNvSpPr>
              <a:spLocks/>
            </p:cNvSpPr>
            <p:nvPr/>
          </p:nvSpPr>
          <p:spPr bwMode="auto">
            <a:xfrm>
              <a:off x="1499" y="2414"/>
              <a:ext cx="256" cy="322"/>
            </a:xfrm>
            <a:custGeom>
              <a:avLst/>
              <a:gdLst>
                <a:gd name="T0" fmla="*/ 154 w 256"/>
                <a:gd name="T1" fmla="*/ 6 h 322"/>
                <a:gd name="T2" fmla="*/ 148 w 256"/>
                <a:gd name="T3" fmla="*/ 27 h 322"/>
                <a:gd name="T4" fmla="*/ 159 w 256"/>
                <a:gd name="T5" fmla="*/ 39 h 322"/>
                <a:gd name="T6" fmla="*/ 199 w 256"/>
                <a:gd name="T7" fmla="*/ 48 h 322"/>
                <a:gd name="T8" fmla="*/ 208 w 256"/>
                <a:gd name="T9" fmla="*/ 60 h 322"/>
                <a:gd name="T10" fmla="*/ 202 w 256"/>
                <a:gd name="T11" fmla="*/ 68 h 322"/>
                <a:gd name="T12" fmla="*/ 210 w 256"/>
                <a:gd name="T13" fmla="*/ 85 h 322"/>
                <a:gd name="T14" fmla="*/ 253 w 256"/>
                <a:gd name="T15" fmla="*/ 120 h 322"/>
                <a:gd name="T16" fmla="*/ 244 w 256"/>
                <a:gd name="T17" fmla="*/ 136 h 322"/>
                <a:gd name="T18" fmla="*/ 225 w 256"/>
                <a:gd name="T19" fmla="*/ 141 h 322"/>
                <a:gd name="T20" fmla="*/ 230 w 256"/>
                <a:gd name="T21" fmla="*/ 159 h 322"/>
                <a:gd name="T22" fmla="*/ 256 w 256"/>
                <a:gd name="T23" fmla="*/ 217 h 322"/>
                <a:gd name="T24" fmla="*/ 244 w 256"/>
                <a:gd name="T25" fmla="*/ 235 h 322"/>
                <a:gd name="T26" fmla="*/ 227 w 256"/>
                <a:gd name="T27" fmla="*/ 231 h 322"/>
                <a:gd name="T28" fmla="*/ 219 w 256"/>
                <a:gd name="T29" fmla="*/ 242 h 322"/>
                <a:gd name="T30" fmla="*/ 222 w 256"/>
                <a:gd name="T31" fmla="*/ 271 h 322"/>
                <a:gd name="T32" fmla="*/ 208 w 256"/>
                <a:gd name="T33" fmla="*/ 281 h 322"/>
                <a:gd name="T34" fmla="*/ 196 w 256"/>
                <a:gd name="T35" fmla="*/ 277 h 322"/>
                <a:gd name="T36" fmla="*/ 185 w 256"/>
                <a:gd name="T37" fmla="*/ 283 h 322"/>
                <a:gd name="T38" fmla="*/ 191 w 256"/>
                <a:gd name="T39" fmla="*/ 299 h 322"/>
                <a:gd name="T40" fmla="*/ 182 w 256"/>
                <a:gd name="T41" fmla="*/ 308 h 322"/>
                <a:gd name="T42" fmla="*/ 165 w 256"/>
                <a:gd name="T43" fmla="*/ 302 h 322"/>
                <a:gd name="T44" fmla="*/ 154 w 256"/>
                <a:gd name="T45" fmla="*/ 306 h 322"/>
                <a:gd name="T46" fmla="*/ 148 w 256"/>
                <a:gd name="T47" fmla="*/ 320 h 322"/>
                <a:gd name="T48" fmla="*/ 128 w 256"/>
                <a:gd name="T49" fmla="*/ 320 h 322"/>
                <a:gd name="T50" fmla="*/ 120 w 256"/>
                <a:gd name="T51" fmla="*/ 306 h 322"/>
                <a:gd name="T52" fmla="*/ 108 w 256"/>
                <a:gd name="T53" fmla="*/ 297 h 322"/>
                <a:gd name="T54" fmla="*/ 91 w 256"/>
                <a:gd name="T55" fmla="*/ 302 h 322"/>
                <a:gd name="T56" fmla="*/ 80 w 256"/>
                <a:gd name="T57" fmla="*/ 291 h 322"/>
                <a:gd name="T58" fmla="*/ 88 w 256"/>
                <a:gd name="T59" fmla="*/ 271 h 322"/>
                <a:gd name="T60" fmla="*/ 80 w 256"/>
                <a:gd name="T61" fmla="*/ 262 h 322"/>
                <a:gd name="T62" fmla="*/ 51 w 256"/>
                <a:gd name="T63" fmla="*/ 271 h 322"/>
                <a:gd name="T64" fmla="*/ 40 w 256"/>
                <a:gd name="T65" fmla="*/ 252 h 322"/>
                <a:gd name="T66" fmla="*/ 63 w 256"/>
                <a:gd name="T67" fmla="*/ 198 h 322"/>
                <a:gd name="T68" fmla="*/ 49 w 256"/>
                <a:gd name="T69" fmla="*/ 182 h 322"/>
                <a:gd name="T70" fmla="*/ 15 w 256"/>
                <a:gd name="T71" fmla="*/ 194 h 322"/>
                <a:gd name="T72" fmla="*/ 0 w 256"/>
                <a:gd name="T73" fmla="*/ 186 h 322"/>
                <a:gd name="T74" fmla="*/ 17 w 256"/>
                <a:gd name="T75" fmla="*/ 167 h 322"/>
                <a:gd name="T76" fmla="*/ 46 w 256"/>
                <a:gd name="T77" fmla="*/ 147 h 322"/>
                <a:gd name="T78" fmla="*/ 66 w 256"/>
                <a:gd name="T79" fmla="*/ 130 h 322"/>
                <a:gd name="T80" fmla="*/ 60 w 256"/>
                <a:gd name="T81" fmla="*/ 126 h 322"/>
                <a:gd name="T82" fmla="*/ 29 w 256"/>
                <a:gd name="T83" fmla="*/ 130 h 322"/>
                <a:gd name="T84" fmla="*/ 15 w 256"/>
                <a:gd name="T85" fmla="*/ 118 h 322"/>
                <a:gd name="T86" fmla="*/ 34 w 256"/>
                <a:gd name="T87" fmla="*/ 103 h 322"/>
                <a:gd name="T88" fmla="*/ 66 w 256"/>
                <a:gd name="T89" fmla="*/ 93 h 322"/>
                <a:gd name="T90" fmla="*/ 88 w 256"/>
                <a:gd name="T91" fmla="*/ 83 h 322"/>
                <a:gd name="T92" fmla="*/ 85 w 256"/>
                <a:gd name="T93" fmla="*/ 77 h 322"/>
                <a:gd name="T94" fmla="*/ 74 w 256"/>
                <a:gd name="T95" fmla="*/ 66 h 322"/>
                <a:gd name="T96" fmla="*/ 80 w 256"/>
                <a:gd name="T97" fmla="*/ 56 h 322"/>
                <a:gd name="T98" fmla="*/ 120 w 256"/>
                <a:gd name="T99" fmla="*/ 41 h 322"/>
                <a:gd name="T100" fmla="*/ 137 w 256"/>
                <a:gd name="T101" fmla="*/ 23 h 322"/>
                <a:gd name="T102" fmla="*/ 145 w 256"/>
                <a:gd name="T103" fmla="*/ 13 h 322"/>
                <a:gd name="T104" fmla="*/ 148 w 256"/>
                <a:gd name="T105" fmla="*/ 6 h 322"/>
                <a:gd name="T106" fmla="*/ 156 w 256"/>
                <a:gd name="T107" fmla="*/ 0 h 32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56"/>
                <a:gd name="T163" fmla="*/ 0 h 322"/>
                <a:gd name="T164" fmla="*/ 256 w 256"/>
                <a:gd name="T165" fmla="*/ 322 h 32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56" h="322">
                  <a:moveTo>
                    <a:pt x="156" y="0"/>
                  </a:moveTo>
                  <a:lnTo>
                    <a:pt x="154" y="6"/>
                  </a:lnTo>
                  <a:lnTo>
                    <a:pt x="151" y="17"/>
                  </a:lnTo>
                  <a:lnTo>
                    <a:pt x="148" y="27"/>
                  </a:lnTo>
                  <a:lnTo>
                    <a:pt x="148" y="35"/>
                  </a:lnTo>
                  <a:lnTo>
                    <a:pt x="159" y="39"/>
                  </a:lnTo>
                  <a:lnTo>
                    <a:pt x="179" y="44"/>
                  </a:lnTo>
                  <a:lnTo>
                    <a:pt x="199" y="48"/>
                  </a:lnTo>
                  <a:lnTo>
                    <a:pt x="208" y="54"/>
                  </a:lnTo>
                  <a:lnTo>
                    <a:pt x="208" y="60"/>
                  </a:lnTo>
                  <a:lnTo>
                    <a:pt x="205" y="64"/>
                  </a:lnTo>
                  <a:lnTo>
                    <a:pt x="202" y="68"/>
                  </a:lnTo>
                  <a:lnTo>
                    <a:pt x="199" y="72"/>
                  </a:lnTo>
                  <a:lnTo>
                    <a:pt x="210" y="85"/>
                  </a:lnTo>
                  <a:lnTo>
                    <a:pt x="233" y="101"/>
                  </a:lnTo>
                  <a:lnTo>
                    <a:pt x="253" y="120"/>
                  </a:lnTo>
                  <a:lnTo>
                    <a:pt x="256" y="132"/>
                  </a:lnTo>
                  <a:lnTo>
                    <a:pt x="244" y="136"/>
                  </a:lnTo>
                  <a:lnTo>
                    <a:pt x="233" y="138"/>
                  </a:lnTo>
                  <a:lnTo>
                    <a:pt x="225" y="141"/>
                  </a:lnTo>
                  <a:lnTo>
                    <a:pt x="222" y="143"/>
                  </a:lnTo>
                  <a:lnTo>
                    <a:pt x="230" y="159"/>
                  </a:lnTo>
                  <a:lnTo>
                    <a:pt x="244" y="188"/>
                  </a:lnTo>
                  <a:lnTo>
                    <a:pt x="256" y="217"/>
                  </a:lnTo>
                  <a:lnTo>
                    <a:pt x="256" y="233"/>
                  </a:lnTo>
                  <a:lnTo>
                    <a:pt x="244" y="235"/>
                  </a:lnTo>
                  <a:lnTo>
                    <a:pt x="236" y="233"/>
                  </a:lnTo>
                  <a:lnTo>
                    <a:pt x="227" y="231"/>
                  </a:lnTo>
                  <a:lnTo>
                    <a:pt x="222" y="233"/>
                  </a:lnTo>
                  <a:lnTo>
                    <a:pt x="219" y="242"/>
                  </a:lnTo>
                  <a:lnTo>
                    <a:pt x="222" y="256"/>
                  </a:lnTo>
                  <a:lnTo>
                    <a:pt x="222" y="271"/>
                  </a:lnTo>
                  <a:lnTo>
                    <a:pt x="216" y="279"/>
                  </a:lnTo>
                  <a:lnTo>
                    <a:pt x="208" y="281"/>
                  </a:lnTo>
                  <a:lnTo>
                    <a:pt x="202" y="279"/>
                  </a:lnTo>
                  <a:lnTo>
                    <a:pt x="196" y="277"/>
                  </a:lnTo>
                  <a:lnTo>
                    <a:pt x="188" y="277"/>
                  </a:lnTo>
                  <a:lnTo>
                    <a:pt x="185" y="283"/>
                  </a:lnTo>
                  <a:lnTo>
                    <a:pt x="188" y="291"/>
                  </a:lnTo>
                  <a:lnTo>
                    <a:pt x="191" y="299"/>
                  </a:lnTo>
                  <a:lnTo>
                    <a:pt x="188" y="306"/>
                  </a:lnTo>
                  <a:lnTo>
                    <a:pt x="182" y="308"/>
                  </a:lnTo>
                  <a:lnTo>
                    <a:pt x="173" y="306"/>
                  </a:lnTo>
                  <a:lnTo>
                    <a:pt x="165" y="302"/>
                  </a:lnTo>
                  <a:lnTo>
                    <a:pt x="159" y="302"/>
                  </a:lnTo>
                  <a:lnTo>
                    <a:pt x="154" y="306"/>
                  </a:lnTo>
                  <a:lnTo>
                    <a:pt x="151" y="314"/>
                  </a:lnTo>
                  <a:lnTo>
                    <a:pt x="148" y="320"/>
                  </a:lnTo>
                  <a:lnTo>
                    <a:pt x="139" y="322"/>
                  </a:lnTo>
                  <a:lnTo>
                    <a:pt x="128" y="320"/>
                  </a:lnTo>
                  <a:lnTo>
                    <a:pt x="122" y="314"/>
                  </a:lnTo>
                  <a:lnTo>
                    <a:pt x="120" y="306"/>
                  </a:lnTo>
                  <a:lnTo>
                    <a:pt x="114" y="299"/>
                  </a:lnTo>
                  <a:lnTo>
                    <a:pt x="108" y="297"/>
                  </a:lnTo>
                  <a:lnTo>
                    <a:pt x="100" y="299"/>
                  </a:lnTo>
                  <a:lnTo>
                    <a:pt x="91" y="302"/>
                  </a:lnTo>
                  <a:lnTo>
                    <a:pt x="83" y="299"/>
                  </a:lnTo>
                  <a:lnTo>
                    <a:pt x="80" y="291"/>
                  </a:lnTo>
                  <a:lnTo>
                    <a:pt x="85" y="281"/>
                  </a:lnTo>
                  <a:lnTo>
                    <a:pt x="88" y="271"/>
                  </a:lnTo>
                  <a:lnTo>
                    <a:pt x="88" y="262"/>
                  </a:lnTo>
                  <a:lnTo>
                    <a:pt x="80" y="262"/>
                  </a:lnTo>
                  <a:lnTo>
                    <a:pt x="66" y="266"/>
                  </a:lnTo>
                  <a:lnTo>
                    <a:pt x="51" y="271"/>
                  </a:lnTo>
                  <a:lnTo>
                    <a:pt x="40" y="268"/>
                  </a:lnTo>
                  <a:lnTo>
                    <a:pt x="40" y="252"/>
                  </a:lnTo>
                  <a:lnTo>
                    <a:pt x="51" y="225"/>
                  </a:lnTo>
                  <a:lnTo>
                    <a:pt x="63" y="198"/>
                  </a:lnTo>
                  <a:lnTo>
                    <a:pt x="63" y="182"/>
                  </a:lnTo>
                  <a:lnTo>
                    <a:pt x="49" y="182"/>
                  </a:lnTo>
                  <a:lnTo>
                    <a:pt x="32" y="188"/>
                  </a:lnTo>
                  <a:lnTo>
                    <a:pt x="15" y="194"/>
                  </a:lnTo>
                  <a:lnTo>
                    <a:pt x="0" y="192"/>
                  </a:lnTo>
                  <a:lnTo>
                    <a:pt x="0" y="186"/>
                  </a:lnTo>
                  <a:lnTo>
                    <a:pt x="6" y="178"/>
                  </a:lnTo>
                  <a:lnTo>
                    <a:pt x="17" y="167"/>
                  </a:lnTo>
                  <a:lnTo>
                    <a:pt x="32" y="157"/>
                  </a:lnTo>
                  <a:lnTo>
                    <a:pt x="46" y="147"/>
                  </a:lnTo>
                  <a:lnTo>
                    <a:pt x="60" y="136"/>
                  </a:lnTo>
                  <a:lnTo>
                    <a:pt x="66" y="130"/>
                  </a:lnTo>
                  <a:lnTo>
                    <a:pt x="68" y="126"/>
                  </a:lnTo>
                  <a:lnTo>
                    <a:pt x="60" y="126"/>
                  </a:lnTo>
                  <a:lnTo>
                    <a:pt x="43" y="130"/>
                  </a:lnTo>
                  <a:lnTo>
                    <a:pt x="29" y="130"/>
                  </a:lnTo>
                  <a:lnTo>
                    <a:pt x="17" y="124"/>
                  </a:lnTo>
                  <a:lnTo>
                    <a:pt x="15" y="118"/>
                  </a:lnTo>
                  <a:lnTo>
                    <a:pt x="23" y="110"/>
                  </a:lnTo>
                  <a:lnTo>
                    <a:pt x="34" y="103"/>
                  </a:lnTo>
                  <a:lnTo>
                    <a:pt x="49" y="97"/>
                  </a:lnTo>
                  <a:lnTo>
                    <a:pt x="66" y="93"/>
                  </a:lnTo>
                  <a:lnTo>
                    <a:pt x="80" y="87"/>
                  </a:lnTo>
                  <a:lnTo>
                    <a:pt x="88" y="83"/>
                  </a:lnTo>
                  <a:lnTo>
                    <a:pt x="91" y="81"/>
                  </a:lnTo>
                  <a:lnTo>
                    <a:pt x="85" y="77"/>
                  </a:lnTo>
                  <a:lnTo>
                    <a:pt x="80" y="70"/>
                  </a:lnTo>
                  <a:lnTo>
                    <a:pt x="74" y="66"/>
                  </a:lnTo>
                  <a:lnTo>
                    <a:pt x="71" y="60"/>
                  </a:lnTo>
                  <a:lnTo>
                    <a:pt x="80" y="56"/>
                  </a:lnTo>
                  <a:lnTo>
                    <a:pt x="100" y="50"/>
                  </a:lnTo>
                  <a:lnTo>
                    <a:pt x="120" y="41"/>
                  </a:lnTo>
                  <a:lnTo>
                    <a:pt x="134" y="29"/>
                  </a:lnTo>
                  <a:lnTo>
                    <a:pt x="137" y="23"/>
                  </a:lnTo>
                  <a:lnTo>
                    <a:pt x="142" y="19"/>
                  </a:lnTo>
                  <a:lnTo>
                    <a:pt x="145" y="13"/>
                  </a:lnTo>
                  <a:lnTo>
                    <a:pt x="148" y="8"/>
                  </a:lnTo>
                  <a:lnTo>
                    <a:pt x="148" y="6"/>
                  </a:lnTo>
                  <a:lnTo>
                    <a:pt x="154" y="2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3" name="Freeform 46"/>
            <p:cNvSpPr>
              <a:spLocks/>
            </p:cNvSpPr>
            <p:nvPr/>
          </p:nvSpPr>
          <p:spPr bwMode="auto">
            <a:xfrm>
              <a:off x="1008" y="2688"/>
              <a:ext cx="429" cy="275"/>
            </a:xfrm>
            <a:custGeom>
              <a:avLst/>
              <a:gdLst>
                <a:gd name="T0" fmla="*/ 335 w 429"/>
                <a:gd name="T1" fmla="*/ 6 h 275"/>
                <a:gd name="T2" fmla="*/ 321 w 429"/>
                <a:gd name="T3" fmla="*/ 23 h 275"/>
                <a:gd name="T4" fmla="*/ 304 w 429"/>
                <a:gd name="T5" fmla="*/ 37 h 275"/>
                <a:gd name="T6" fmla="*/ 284 w 429"/>
                <a:gd name="T7" fmla="*/ 64 h 275"/>
                <a:gd name="T8" fmla="*/ 295 w 429"/>
                <a:gd name="T9" fmla="*/ 73 h 275"/>
                <a:gd name="T10" fmla="*/ 341 w 429"/>
                <a:gd name="T11" fmla="*/ 68 h 275"/>
                <a:gd name="T12" fmla="*/ 372 w 429"/>
                <a:gd name="T13" fmla="*/ 79 h 275"/>
                <a:gd name="T14" fmla="*/ 415 w 429"/>
                <a:gd name="T15" fmla="*/ 99 h 275"/>
                <a:gd name="T16" fmla="*/ 403 w 429"/>
                <a:gd name="T17" fmla="*/ 104 h 275"/>
                <a:gd name="T18" fmla="*/ 355 w 429"/>
                <a:gd name="T19" fmla="*/ 108 h 275"/>
                <a:gd name="T20" fmla="*/ 341 w 429"/>
                <a:gd name="T21" fmla="*/ 104 h 275"/>
                <a:gd name="T22" fmla="*/ 332 w 429"/>
                <a:gd name="T23" fmla="*/ 104 h 275"/>
                <a:gd name="T24" fmla="*/ 335 w 429"/>
                <a:gd name="T25" fmla="*/ 116 h 275"/>
                <a:gd name="T26" fmla="*/ 344 w 429"/>
                <a:gd name="T27" fmla="*/ 147 h 275"/>
                <a:gd name="T28" fmla="*/ 335 w 429"/>
                <a:gd name="T29" fmla="*/ 178 h 275"/>
                <a:gd name="T30" fmla="*/ 327 w 429"/>
                <a:gd name="T31" fmla="*/ 198 h 275"/>
                <a:gd name="T32" fmla="*/ 318 w 429"/>
                <a:gd name="T33" fmla="*/ 198 h 275"/>
                <a:gd name="T34" fmla="*/ 315 w 429"/>
                <a:gd name="T35" fmla="*/ 184 h 275"/>
                <a:gd name="T36" fmla="*/ 298 w 429"/>
                <a:gd name="T37" fmla="*/ 174 h 275"/>
                <a:gd name="T38" fmla="*/ 270 w 429"/>
                <a:gd name="T39" fmla="*/ 153 h 275"/>
                <a:gd name="T40" fmla="*/ 256 w 429"/>
                <a:gd name="T41" fmla="*/ 161 h 275"/>
                <a:gd name="T42" fmla="*/ 227 w 429"/>
                <a:gd name="T43" fmla="*/ 201 h 275"/>
                <a:gd name="T44" fmla="*/ 190 w 429"/>
                <a:gd name="T45" fmla="*/ 234 h 275"/>
                <a:gd name="T46" fmla="*/ 159 w 429"/>
                <a:gd name="T47" fmla="*/ 262 h 275"/>
                <a:gd name="T48" fmla="*/ 156 w 429"/>
                <a:gd name="T49" fmla="*/ 250 h 275"/>
                <a:gd name="T50" fmla="*/ 168 w 429"/>
                <a:gd name="T51" fmla="*/ 188 h 275"/>
                <a:gd name="T52" fmla="*/ 199 w 429"/>
                <a:gd name="T53" fmla="*/ 149 h 275"/>
                <a:gd name="T54" fmla="*/ 182 w 429"/>
                <a:gd name="T55" fmla="*/ 159 h 275"/>
                <a:gd name="T56" fmla="*/ 159 w 429"/>
                <a:gd name="T57" fmla="*/ 180 h 275"/>
                <a:gd name="T58" fmla="*/ 117 w 429"/>
                <a:gd name="T59" fmla="*/ 203 h 275"/>
                <a:gd name="T60" fmla="*/ 68 w 429"/>
                <a:gd name="T61" fmla="*/ 225 h 275"/>
                <a:gd name="T62" fmla="*/ 20 w 429"/>
                <a:gd name="T63" fmla="*/ 246 h 275"/>
                <a:gd name="T64" fmla="*/ 31 w 429"/>
                <a:gd name="T65" fmla="*/ 236 h 275"/>
                <a:gd name="T66" fmla="*/ 85 w 429"/>
                <a:gd name="T67" fmla="*/ 194 h 275"/>
                <a:gd name="T68" fmla="*/ 125 w 429"/>
                <a:gd name="T69" fmla="*/ 157 h 275"/>
                <a:gd name="T70" fmla="*/ 165 w 429"/>
                <a:gd name="T71" fmla="*/ 132 h 275"/>
                <a:gd name="T72" fmla="*/ 188 w 429"/>
                <a:gd name="T73" fmla="*/ 120 h 275"/>
                <a:gd name="T74" fmla="*/ 182 w 429"/>
                <a:gd name="T75" fmla="*/ 118 h 275"/>
                <a:gd name="T76" fmla="*/ 159 w 429"/>
                <a:gd name="T77" fmla="*/ 128 h 275"/>
                <a:gd name="T78" fmla="*/ 139 w 429"/>
                <a:gd name="T79" fmla="*/ 132 h 275"/>
                <a:gd name="T80" fmla="*/ 119 w 429"/>
                <a:gd name="T81" fmla="*/ 132 h 275"/>
                <a:gd name="T82" fmla="*/ 88 w 429"/>
                <a:gd name="T83" fmla="*/ 132 h 275"/>
                <a:gd name="T84" fmla="*/ 80 w 429"/>
                <a:gd name="T85" fmla="*/ 132 h 275"/>
                <a:gd name="T86" fmla="*/ 102 w 429"/>
                <a:gd name="T87" fmla="*/ 124 h 275"/>
                <a:gd name="T88" fmla="*/ 125 w 429"/>
                <a:gd name="T89" fmla="*/ 116 h 275"/>
                <a:gd name="T90" fmla="*/ 148 w 429"/>
                <a:gd name="T91" fmla="*/ 106 h 275"/>
                <a:gd name="T92" fmla="*/ 173 w 429"/>
                <a:gd name="T93" fmla="*/ 93 h 275"/>
                <a:gd name="T94" fmla="*/ 205 w 429"/>
                <a:gd name="T95" fmla="*/ 85 h 275"/>
                <a:gd name="T96" fmla="*/ 233 w 429"/>
                <a:gd name="T97" fmla="*/ 81 h 275"/>
                <a:gd name="T98" fmla="*/ 256 w 429"/>
                <a:gd name="T99" fmla="*/ 79 h 275"/>
                <a:gd name="T100" fmla="*/ 273 w 429"/>
                <a:gd name="T101" fmla="*/ 68 h 275"/>
                <a:gd name="T102" fmla="*/ 295 w 429"/>
                <a:gd name="T103" fmla="*/ 40 h 275"/>
                <a:gd name="T104" fmla="*/ 318 w 429"/>
                <a:gd name="T105" fmla="*/ 21 h 275"/>
                <a:gd name="T106" fmla="*/ 329 w 429"/>
                <a:gd name="T107" fmla="*/ 6 h 275"/>
                <a:gd name="T108" fmla="*/ 341 w 429"/>
                <a:gd name="T109" fmla="*/ 0 h 2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29"/>
                <a:gd name="T166" fmla="*/ 0 h 275"/>
                <a:gd name="T167" fmla="*/ 429 w 429"/>
                <a:gd name="T168" fmla="*/ 275 h 27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29" h="275">
                  <a:moveTo>
                    <a:pt x="341" y="0"/>
                  </a:moveTo>
                  <a:lnTo>
                    <a:pt x="335" y="6"/>
                  </a:lnTo>
                  <a:lnTo>
                    <a:pt x="329" y="15"/>
                  </a:lnTo>
                  <a:lnTo>
                    <a:pt x="321" y="23"/>
                  </a:lnTo>
                  <a:lnTo>
                    <a:pt x="312" y="29"/>
                  </a:lnTo>
                  <a:lnTo>
                    <a:pt x="304" y="37"/>
                  </a:lnTo>
                  <a:lnTo>
                    <a:pt x="293" y="52"/>
                  </a:lnTo>
                  <a:lnTo>
                    <a:pt x="284" y="64"/>
                  </a:lnTo>
                  <a:lnTo>
                    <a:pt x="281" y="75"/>
                  </a:lnTo>
                  <a:lnTo>
                    <a:pt x="295" y="73"/>
                  </a:lnTo>
                  <a:lnTo>
                    <a:pt x="315" y="70"/>
                  </a:lnTo>
                  <a:lnTo>
                    <a:pt x="341" y="68"/>
                  </a:lnTo>
                  <a:lnTo>
                    <a:pt x="358" y="73"/>
                  </a:lnTo>
                  <a:lnTo>
                    <a:pt x="372" y="79"/>
                  </a:lnTo>
                  <a:lnTo>
                    <a:pt x="395" y="89"/>
                  </a:lnTo>
                  <a:lnTo>
                    <a:pt x="415" y="99"/>
                  </a:lnTo>
                  <a:lnTo>
                    <a:pt x="429" y="101"/>
                  </a:lnTo>
                  <a:lnTo>
                    <a:pt x="403" y="104"/>
                  </a:lnTo>
                  <a:lnTo>
                    <a:pt x="378" y="106"/>
                  </a:lnTo>
                  <a:lnTo>
                    <a:pt x="355" y="108"/>
                  </a:lnTo>
                  <a:lnTo>
                    <a:pt x="346" y="106"/>
                  </a:lnTo>
                  <a:lnTo>
                    <a:pt x="341" y="104"/>
                  </a:lnTo>
                  <a:lnTo>
                    <a:pt x="338" y="104"/>
                  </a:lnTo>
                  <a:lnTo>
                    <a:pt x="332" y="104"/>
                  </a:lnTo>
                  <a:lnTo>
                    <a:pt x="327" y="104"/>
                  </a:lnTo>
                  <a:lnTo>
                    <a:pt x="335" y="116"/>
                  </a:lnTo>
                  <a:lnTo>
                    <a:pt x="344" y="128"/>
                  </a:lnTo>
                  <a:lnTo>
                    <a:pt x="344" y="147"/>
                  </a:lnTo>
                  <a:lnTo>
                    <a:pt x="332" y="170"/>
                  </a:lnTo>
                  <a:lnTo>
                    <a:pt x="335" y="178"/>
                  </a:lnTo>
                  <a:lnTo>
                    <a:pt x="332" y="188"/>
                  </a:lnTo>
                  <a:lnTo>
                    <a:pt x="327" y="198"/>
                  </a:lnTo>
                  <a:lnTo>
                    <a:pt x="318" y="205"/>
                  </a:lnTo>
                  <a:lnTo>
                    <a:pt x="318" y="198"/>
                  </a:lnTo>
                  <a:lnTo>
                    <a:pt x="318" y="190"/>
                  </a:lnTo>
                  <a:lnTo>
                    <a:pt x="315" y="184"/>
                  </a:lnTo>
                  <a:lnTo>
                    <a:pt x="310" y="180"/>
                  </a:lnTo>
                  <a:lnTo>
                    <a:pt x="298" y="174"/>
                  </a:lnTo>
                  <a:lnTo>
                    <a:pt x="281" y="165"/>
                  </a:lnTo>
                  <a:lnTo>
                    <a:pt x="270" y="153"/>
                  </a:lnTo>
                  <a:lnTo>
                    <a:pt x="267" y="141"/>
                  </a:lnTo>
                  <a:lnTo>
                    <a:pt x="256" y="161"/>
                  </a:lnTo>
                  <a:lnTo>
                    <a:pt x="241" y="182"/>
                  </a:lnTo>
                  <a:lnTo>
                    <a:pt x="227" y="201"/>
                  </a:lnTo>
                  <a:lnTo>
                    <a:pt x="207" y="217"/>
                  </a:lnTo>
                  <a:lnTo>
                    <a:pt x="190" y="234"/>
                  </a:lnTo>
                  <a:lnTo>
                    <a:pt x="173" y="248"/>
                  </a:lnTo>
                  <a:lnTo>
                    <a:pt x="159" y="262"/>
                  </a:lnTo>
                  <a:lnTo>
                    <a:pt x="151" y="275"/>
                  </a:lnTo>
                  <a:lnTo>
                    <a:pt x="156" y="250"/>
                  </a:lnTo>
                  <a:lnTo>
                    <a:pt x="156" y="223"/>
                  </a:lnTo>
                  <a:lnTo>
                    <a:pt x="168" y="188"/>
                  </a:lnTo>
                  <a:lnTo>
                    <a:pt x="205" y="147"/>
                  </a:lnTo>
                  <a:lnTo>
                    <a:pt x="199" y="149"/>
                  </a:lnTo>
                  <a:lnTo>
                    <a:pt x="190" y="153"/>
                  </a:lnTo>
                  <a:lnTo>
                    <a:pt x="182" y="159"/>
                  </a:lnTo>
                  <a:lnTo>
                    <a:pt x="173" y="167"/>
                  </a:lnTo>
                  <a:lnTo>
                    <a:pt x="159" y="180"/>
                  </a:lnTo>
                  <a:lnTo>
                    <a:pt x="139" y="192"/>
                  </a:lnTo>
                  <a:lnTo>
                    <a:pt x="117" y="203"/>
                  </a:lnTo>
                  <a:lnTo>
                    <a:pt x="94" y="213"/>
                  </a:lnTo>
                  <a:lnTo>
                    <a:pt x="68" y="225"/>
                  </a:lnTo>
                  <a:lnTo>
                    <a:pt x="43" y="236"/>
                  </a:lnTo>
                  <a:lnTo>
                    <a:pt x="20" y="246"/>
                  </a:lnTo>
                  <a:lnTo>
                    <a:pt x="0" y="258"/>
                  </a:lnTo>
                  <a:lnTo>
                    <a:pt x="31" y="236"/>
                  </a:lnTo>
                  <a:lnTo>
                    <a:pt x="60" y="215"/>
                  </a:lnTo>
                  <a:lnTo>
                    <a:pt x="85" y="194"/>
                  </a:lnTo>
                  <a:lnTo>
                    <a:pt x="105" y="176"/>
                  </a:lnTo>
                  <a:lnTo>
                    <a:pt x="125" y="157"/>
                  </a:lnTo>
                  <a:lnTo>
                    <a:pt x="145" y="143"/>
                  </a:lnTo>
                  <a:lnTo>
                    <a:pt x="165" y="132"/>
                  </a:lnTo>
                  <a:lnTo>
                    <a:pt x="185" y="124"/>
                  </a:lnTo>
                  <a:lnTo>
                    <a:pt x="188" y="120"/>
                  </a:lnTo>
                  <a:lnTo>
                    <a:pt x="188" y="118"/>
                  </a:lnTo>
                  <a:lnTo>
                    <a:pt x="182" y="118"/>
                  </a:lnTo>
                  <a:lnTo>
                    <a:pt x="173" y="122"/>
                  </a:lnTo>
                  <a:lnTo>
                    <a:pt x="159" y="128"/>
                  </a:lnTo>
                  <a:lnTo>
                    <a:pt x="148" y="132"/>
                  </a:lnTo>
                  <a:lnTo>
                    <a:pt x="139" y="132"/>
                  </a:lnTo>
                  <a:lnTo>
                    <a:pt x="131" y="132"/>
                  </a:lnTo>
                  <a:lnTo>
                    <a:pt x="119" y="132"/>
                  </a:lnTo>
                  <a:lnTo>
                    <a:pt x="105" y="132"/>
                  </a:lnTo>
                  <a:lnTo>
                    <a:pt x="88" y="132"/>
                  </a:lnTo>
                  <a:lnTo>
                    <a:pt x="68" y="134"/>
                  </a:lnTo>
                  <a:lnTo>
                    <a:pt x="80" y="132"/>
                  </a:lnTo>
                  <a:lnTo>
                    <a:pt x="91" y="128"/>
                  </a:lnTo>
                  <a:lnTo>
                    <a:pt x="102" y="124"/>
                  </a:lnTo>
                  <a:lnTo>
                    <a:pt x="114" y="120"/>
                  </a:lnTo>
                  <a:lnTo>
                    <a:pt x="125" y="116"/>
                  </a:lnTo>
                  <a:lnTo>
                    <a:pt x="136" y="112"/>
                  </a:lnTo>
                  <a:lnTo>
                    <a:pt x="148" y="106"/>
                  </a:lnTo>
                  <a:lnTo>
                    <a:pt x="159" y="99"/>
                  </a:lnTo>
                  <a:lnTo>
                    <a:pt x="173" y="93"/>
                  </a:lnTo>
                  <a:lnTo>
                    <a:pt x="188" y="89"/>
                  </a:lnTo>
                  <a:lnTo>
                    <a:pt x="205" y="85"/>
                  </a:lnTo>
                  <a:lnTo>
                    <a:pt x="219" y="83"/>
                  </a:lnTo>
                  <a:lnTo>
                    <a:pt x="233" y="81"/>
                  </a:lnTo>
                  <a:lnTo>
                    <a:pt x="247" y="79"/>
                  </a:lnTo>
                  <a:lnTo>
                    <a:pt x="256" y="79"/>
                  </a:lnTo>
                  <a:lnTo>
                    <a:pt x="264" y="79"/>
                  </a:lnTo>
                  <a:lnTo>
                    <a:pt x="273" y="68"/>
                  </a:lnTo>
                  <a:lnTo>
                    <a:pt x="284" y="54"/>
                  </a:lnTo>
                  <a:lnTo>
                    <a:pt x="295" y="40"/>
                  </a:lnTo>
                  <a:lnTo>
                    <a:pt x="307" y="29"/>
                  </a:lnTo>
                  <a:lnTo>
                    <a:pt x="318" y="21"/>
                  </a:lnTo>
                  <a:lnTo>
                    <a:pt x="324" y="13"/>
                  </a:lnTo>
                  <a:lnTo>
                    <a:pt x="329" y="6"/>
                  </a:lnTo>
                  <a:lnTo>
                    <a:pt x="332" y="2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4" name="Freeform 47"/>
            <p:cNvSpPr>
              <a:spLocks/>
            </p:cNvSpPr>
            <p:nvPr/>
          </p:nvSpPr>
          <p:spPr bwMode="auto">
            <a:xfrm>
              <a:off x="2277" y="1803"/>
              <a:ext cx="426" cy="240"/>
            </a:xfrm>
            <a:custGeom>
              <a:avLst/>
              <a:gdLst>
                <a:gd name="T0" fmla="*/ 125 w 426"/>
                <a:gd name="T1" fmla="*/ 10 h 240"/>
                <a:gd name="T2" fmla="*/ 153 w 426"/>
                <a:gd name="T3" fmla="*/ 35 h 240"/>
                <a:gd name="T4" fmla="*/ 145 w 426"/>
                <a:gd name="T5" fmla="*/ 41 h 240"/>
                <a:gd name="T6" fmla="*/ 119 w 426"/>
                <a:gd name="T7" fmla="*/ 39 h 240"/>
                <a:gd name="T8" fmla="*/ 85 w 426"/>
                <a:gd name="T9" fmla="*/ 35 h 240"/>
                <a:gd name="T10" fmla="*/ 54 w 426"/>
                <a:gd name="T11" fmla="*/ 29 h 240"/>
                <a:gd name="T12" fmla="*/ 43 w 426"/>
                <a:gd name="T13" fmla="*/ 31 h 240"/>
                <a:gd name="T14" fmla="*/ 11 w 426"/>
                <a:gd name="T15" fmla="*/ 37 h 240"/>
                <a:gd name="T16" fmla="*/ 14 w 426"/>
                <a:gd name="T17" fmla="*/ 46 h 240"/>
                <a:gd name="T18" fmla="*/ 17 w 426"/>
                <a:gd name="T19" fmla="*/ 68 h 240"/>
                <a:gd name="T20" fmla="*/ 23 w 426"/>
                <a:gd name="T21" fmla="*/ 79 h 240"/>
                <a:gd name="T22" fmla="*/ 60 w 426"/>
                <a:gd name="T23" fmla="*/ 83 h 240"/>
                <a:gd name="T24" fmla="*/ 82 w 426"/>
                <a:gd name="T25" fmla="*/ 95 h 240"/>
                <a:gd name="T26" fmla="*/ 82 w 426"/>
                <a:gd name="T27" fmla="*/ 114 h 240"/>
                <a:gd name="T28" fmla="*/ 99 w 426"/>
                <a:gd name="T29" fmla="*/ 134 h 240"/>
                <a:gd name="T30" fmla="*/ 122 w 426"/>
                <a:gd name="T31" fmla="*/ 157 h 240"/>
                <a:gd name="T32" fmla="*/ 148 w 426"/>
                <a:gd name="T33" fmla="*/ 159 h 240"/>
                <a:gd name="T34" fmla="*/ 176 w 426"/>
                <a:gd name="T35" fmla="*/ 143 h 240"/>
                <a:gd name="T36" fmla="*/ 204 w 426"/>
                <a:gd name="T37" fmla="*/ 147 h 240"/>
                <a:gd name="T38" fmla="*/ 244 w 426"/>
                <a:gd name="T39" fmla="*/ 178 h 240"/>
                <a:gd name="T40" fmla="*/ 267 w 426"/>
                <a:gd name="T41" fmla="*/ 192 h 240"/>
                <a:gd name="T42" fmla="*/ 295 w 426"/>
                <a:gd name="T43" fmla="*/ 198 h 240"/>
                <a:gd name="T44" fmla="*/ 329 w 426"/>
                <a:gd name="T45" fmla="*/ 213 h 240"/>
                <a:gd name="T46" fmla="*/ 363 w 426"/>
                <a:gd name="T47" fmla="*/ 231 h 240"/>
                <a:gd name="T48" fmla="*/ 369 w 426"/>
                <a:gd name="T49" fmla="*/ 217 h 240"/>
                <a:gd name="T50" fmla="*/ 363 w 426"/>
                <a:gd name="T51" fmla="*/ 184 h 240"/>
                <a:gd name="T52" fmla="*/ 366 w 426"/>
                <a:gd name="T53" fmla="*/ 167 h 240"/>
                <a:gd name="T54" fmla="*/ 318 w 426"/>
                <a:gd name="T55" fmla="*/ 134 h 240"/>
                <a:gd name="T56" fmla="*/ 318 w 426"/>
                <a:gd name="T57" fmla="*/ 126 h 240"/>
                <a:gd name="T58" fmla="*/ 358 w 426"/>
                <a:gd name="T59" fmla="*/ 138 h 240"/>
                <a:gd name="T60" fmla="*/ 375 w 426"/>
                <a:gd name="T61" fmla="*/ 138 h 240"/>
                <a:gd name="T62" fmla="*/ 409 w 426"/>
                <a:gd name="T63" fmla="*/ 138 h 240"/>
                <a:gd name="T64" fmla="*/ 400 w 426"/>
                <a:gd name="T65" fmla="*/ 124 h 240"/>
                <a:gd name="T66" fmla="*/ 372 w 426"/>
                <a:gd name="T67" fmla="*/ 103 h 240"/>
                <a:gd name="T68" fmla="*/ 355 w 426"/>
                <a:gd name="T69" fmla="*/ 91 h 240"/>
                <a:gd name="T70" fmla="*/ 321 w 426"/>
                <a:gd name="T71" fmla="*/ 77 h 240"/>
                <a:gd name="T72" fmla="*/ 315 w 426"/>
                <a:gd name="T73" fmla="*/ 64 h 240"/>
                <a:gd name="T74" fmla="*/ 332 w 426"/>
                <a:gd name="T75" fmla="*/ 50 h 240"/>
                <a:gd name="T76" fmla="*/ 318 w 426"/>
                <a:gd name="T77" fmla="*/ 41 h 240"/>
                <a:gd name="T78" fmla="*/ 270 w 426"/>
                <a:gd name="T79" fmla="*/ 31 h 240"/>
                <a:gd name="T80" fmla="*/ 253 w 426"/>
                <a:gd name="T81" fmla="*/ 23 h 240"/>
                <a:gd name="T82" fmla="*/ 250 w 426"/>
                <a:gd name="T83" fmla="*/ 17 h 240"/>
                <a:gd name="T84" fmla="*/ 233 w 426"/>
                <a:gd name="T85" fmla="*/ 17 h 240"/>
                <a:gd name="T86" fmla="*/ 187 w 426"/>
                <a:gd name="T87" fmla="*/ 33 h 240"/>
                <a:gd name="T88" fmla="*/ 162 w 426"/>
                <a:gd name="T89" fmla="*/ 37 h 240"/>
                <a:gd name="T90" fmla="*/ 136 w 426"/>
                <a:gd name="T91" fmla="*/ 13 h 240"/>
                <a:gd name="T92" fmla="*/ 114 w 426"/>
                <a:gd name="T93" fmla="*/ 0 h 2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26"/>
                <a:gd name="T142" fmla="*/ 0 h 240"/>
                <a:gd name="T143" fmla="*/ 426 w 426"/>
                <a:gd name="T144" fmla="*/ 240 h 24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26" h="240">
                  <a:moveTo>
                    <a:pt x="114" y="0"/>
                  </a:moveTo>
                  <a:lnTo>
                    <a:pt x="125" y="10"/>
                  </a:lnTo>
                  <a:lnTo>
                    <a:pt x="139" y="23"/>
                  </a:lnTo>
                  <a:lnTo>
                    <a:pt x="153" y="35"/>
                  </a:lnTo>
                  <a:lnTo>
                    <a:pt x="153" y="41"/>
                  </a:lnTo>
                  <a:lnTo>
                    <a:pt x="145" y="41"/>
                  </a:lnTo>
                  <a:lnTo>
                    <a:pt x="133" y="39"/>
                  </a:lnTo>
                  <a:lnTo>
                    <a:pt x="119" y="39"/>
                  </a:lnTo>
                  <a:lnTo>
                    <a:pt x="102" y="37"/>
                  </a:lnTo>
                  <a:lnTo>
                    <a:pt x="85" y="35"/>
                  </a:lnTo>
                  <a:lnTo>
                    <a:pt x="68" y="33"/>
                  </a:lnTo>
                  <a:lnTo>
                    <a:pt x="54" y="29"/>
                  </a:lnTo>
                  <a:lnTo>
                    <a:pt x="45" y="27"/>
                  </a:lnTo>
                  <a:lnTo>
                    <a:pt x="43" y="31"/>
                  </a:lnTo>
                  <a:lnTo>
                    <a:pt x="28" y="35"/>
                  </a:lnTo>
                  <a:lnTo>
                    <a:pt x="11" y="37"/>
                  </a:lnTo>
                  <a:lnTo>
                    <a:pt x="0" y="37"/>
                  </a:lnTo>
                  <a:lnTo>
                    <a:pt x="14" y="46"/>
                  </a:lnTo>
                  <a:lnTo>
                    <a:pt x="20" y="58"/>
                  </a:lnTo>
                  <a:lnTo>
                    <a:pt x="17" y="68"/>
                  </a:lnTo>
                  <a:lnTo>
                    <a:pt x="9" y="77"/>
                  </a:lnTo>
                  <a:lnTo>
                    <a:pt x="23" y="79"/>
                  </a:lnTo>
                  <a:lnTo>
                    <a:pt x="43" y="79"/>
                  </a:lnTo>
                  <a:lnTo>
                    <a:pt x="60" y="83"/>
                  </a:lnTo>
                  <a:lnTo>
                    <a:pt x="77" y="87"/>
                  </a:lnTo>
                  <a:lnTo>
                    <a:pt x="82" y="95"/>
                  </a:lnTo>
                  <a:lnTo>
                    <a:pt x="82" y="103"/>
                  </a:lnTo>
                  <a:lnTo>
                    <a:pt x="82" y="114"/>
                  </a:lnTo>
                  <a:lnTo>
                    <a:pt x="88" y="124"/>
                  </a:lnTo>
                  <a:lnTo>
                    <a:pt x="99" y="134"/>
                  </a:lnTo>
                  <a:lnTo>
                    <a:pt x="111" y="145"/>
                  </a:lnTo>
                  <a:lnTo>
                    <a:pt x="122" y="157"/>
                  </a:lnTo>
                  <a:lnTo>
                    <a:pt x="131" y="165"/>
                  </a:lnTo>
                  <a:lnTo>
                    <a:pt x="148" y="159"/>
                  </a:lnTo>
                  <a:lnTo>
                    <a:pt x="162" y="149"/>
                  </a:lnTo>
                  <a:lnTo>
                    <a:pt x="176" y="143"/>
                  </a:lnTo>
                  <a:lnTo>
                    <a:pt x="190" y="141"/>
                  </a:lnTo>
                  <a:lnTo>
                    <a:pt x="204" y="147"/>
                  </a:lnTo>
                  <a:lnTo>
                    <a:pt x="224" y="161"/>
                  </a:lnTo>
                  <a:lnTo>
                    <a:pt x="244" y="178"/>
                  </a:lnTo>
                  <a:lnTo>
                    <a:pt x="258" y="192"/>
                  </a:lnTo>
                  <a:lnTo>
                    <a:pt x="267" y="192"/>
                  </a:lnTo>
                  <a:lnTo>
                    <a:pt x="281" y="194"/>
                  </a:lnTo>
                  <a:lnTo>
                    <a:pt x="295" y="198"/>
                  </a:lnTo>
                  <a:lnTo>
                    <a:pt x="312" y="205"/>
                  </a:lnTo>
                  <a:lnTo>
                    <a:pt x="329" y="213"/>
                  </a:lnTo>
                  <a:lnTo>
                    <a:pt x="346" y="221"/>
                  </a:lnTo>
                  <a:lnTo>
                    <a:pt x="363" y="231"/>
                  </a:lnTo>
                  <a:lnTo>
                    <a:pt x="380" y="240"/>
                  </a:lnTo>
                  <a:lnTo>
                    <a:pt x="369" y="217"/>
                  </a:lnTo>
                  <a:lnTo>
                    <a:pt x="360" y="196"/>
                  </a:lnTo>
                  <a:lnTo>
                    <a:pt x="363" y="184"/>
                  </a:lnTo>
                  <a:lnTo>
                    <a:pt x="383" y="182"/>
                  </a:lnTo>
                  <a:lnTo>
                    <a:pt x="366" y="167"/>
                  </a:lnTo>
                  <a:lnTo>
                    <a:pt x="341" y="151"/>
                  </a:lnTo>
                  <a:lnTo>
                    <a:pt x="318" y="134"/>
                  </a:lnTo>
                  <a:lnTo>
                    <a:pt x="309" y="126"/>
                  </a:lnTo>
                  <a:lnTo>
                    <a:pt x="318" y="126"/>
                  </a:lnTo>
                  <a:lnTo>
                    <a:pt x="338" y="130"/>
                  </a:lnTo>
                  <a:lnTo>
                    <a:pt x="358" y="138"/>
                  </a:lnTo>
                  <a:lnTo>
                    <a:pt x="369" y="145"/>
                  </a:lnTo>
                  <a:lnTo>
                    <a:pt x="375" y="138"/>
                  </a:lnTo>
                  <a:lnTo>
                    <a:pt x="389" y="136"/>
                  </a:lnTo>
                  <a:lnTo>
                    <a:pt x="409" y="138"/>
                  </a:lnTo>
                  <a:lnTo>
                    <a:pt x="426" y="143"/>
                  </a:lnTo>
                  <a:lnTo>
                    <a:pt x="400" y="124"/>
                  </a:lnTo>
                  <a:lnTo>
                    <a:pt x="383" y="112"/>
                  </a:lnTo>
                  <a:lnTo>
                    <a:pt x="372" y="103"/>
                  </a:lnTo>
                  <a:lnTo>
                    <a:pt x="375" y="99"/>
                  </a:lnTo>
                  <a:lnTo>
                    <a:pt x="355" y="91"/>
                  </a:lnTo>
                  <a:lnTo>
                    <a:pt x="335" y="83"/>
                  </a:lnTo>
                  <a:lnTo>
                    <a:pt x="321" y="77"/>
                  </a:lnTo>
                  <a:lnTo>
                    <a:pt x="315" y="70"/>
                  </a:lnTo>
                  <a:lnTo>
                    <a:pt x="315" y="64"/>
                  </a:lnTo>
                  <a:lnTo>
                    <a:pt x="324" y="56"/>
                  </a:lnTo>
                  <a:lnTo>
                    <a:pt x="332" y="50"/>
                  </a:lnTo>
                  <a:lnTo>
                    <a:pt x="341" y="46"/>
                  </a:lnTo>
                  <a:lnTo>
                    <a:pt x="318" y="41"/>
                  </a:lnTo>
                  <a:lnTo>
                    <a:pt x="292" y="35"/>
                  </a:lnTo>
                  <a:lnTo>
                    <a:pt x="270" y="31"/>
                  </a:lnTo>
                  <a:lnTo>
                    <a:pt x="258" y="27"/>
                  </a:lnTo>
                  <a:lnTo>
                    <a:pt x="253" y="23"/>
                  </a:lnTo>
                  <a:lnTo>
                    <a:pt x="253" y="19"/>
                  </a:lnTo>
                  <a:lnTo>
                    <a:pt x="250" y="17"/>
                  </a:lnTo>
                  <a:lnTo>
                    <a:pt x="253" y="13"/>
                  </a:lnTo>
                  <a:lnTo>
                    <a:pt x="233" y="17"/>
                  </a:lnTo>
                  <a:lnTo>
                    <a:pt x="210" y="23"/>
                  </a:lnTo>
                  <a:lnTo>
                    <a:pt x="187" y="33"/>
                  </a:lnTo>
                  <a:lnTo>
                    <a:pt x="173" y="41"/>
                  </a:lnTo>
                  <a:lnTo>
                    <a:pt x="162" y="37"/>
                  </a:lnTo>
                  <a:lnTo>
                    <a:pt x="148" y="25"/>
                  </a:lnTo>
                  <a:lnTo>
                    <a:pt x="136" y="13"/>
                  </a:lnTo>
                  <a:lnTo>
                    <a:pt x="128" y="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5" name="Freeform 48"/>
            <p:cNvSpPr>
              <a:spLocks/>
            </p:cNvSpPr>
            <p:nvPr/>
          </p:nvSpPr>
          <p:spPr bwMode="auto">
            <a:xfrm>
              <a:off x="2112" y="2688"/>
              <a:ext cx="284" cy="221"/>
            </a:xfrm>
            <a:custGeom>
              <a:avLst/>
              <a:gdLst>
                <a:gd name="T0" fmla="*/ 31 w 284"/>
                <a:gd name="T1" fmla="*/ 4 h 221"/>
                <a:gd name="T2" fmla="*/ 45 w 284"/>
                <a:gd name="T3" fmla="*/ 14 h 221"/>
                <a:gd name="T4" fmla="*/ 51 w 284"/>
                <a:gd name="T5" fmla="*/ 27 h 221"/>
                <a:gd name="T6" fmla="*/ 68 w 284"/>
                <a:gd name="T7" fmla="*/ 47 h 221"/>
                <a:gd name="T8" fmla="*/ 88 w 284"/>
                <a:gd name="T9" fmla="*/ 45 h 221"/>
                <a:gd name="T10" fmla="*/ 122 w 284"/>
                <a:gd name="T11" fmla="*/ 31 h 221"/>
                <a:gd name="T12" fmla="*/ 147 w 284"/>
                <a:gd name="T13" fmla="*/ 27 h 221"/>
                <a:gd name="T14" fmla="*/ 173 w 284"/>
                <a:gd name="T15" fmla="*/ 25 h 221"/>
                <a:gd name="T16" fmla="*/ 201 w 284"/>
                <a:gd name="T17" fmla="*/ 25 h 221"/>
                <a:gd name="T18" fmla="*/ 227 w 284"/>
                <a:gd name="T19" fmla="*/ 23 h 221"/>
                <a:gd name="T20" fmla="*/ 213 w 284"/>
                <a:gd name="T21" fmla="*/ 29 h 221"/>
                <a:gd name="T22" fmla="*/ 184 w 284"/>
                <a:gd name="T23" fmla="*/ 45 h 221"/>
                <a:gd name="T24" fmla="*/ 170 w 284"/>
                <a:gd name="T25" fmla="*/ 47 h 221"/>
                <a:gd name="T26" fmla="*/ 159 w 284"/>
                <a:gd name="T27" fmla="*/ 50 h 221"/>
                <a:gd name="T28" fmla="*/ 164 w 284"/>
                <a:gd name="T29" fmla="*/ 54 h 221"/>
                <a:gd name="T30" fmla="*/ 187 w 284"/>
                <a:gd name="T31" fmla="*/ 56 h 221"/>
                <a:gd name="T32" fmla="*/ 213 w 284"/>
                <a:gd name="T33" fmla="*/ 62 h 221"/>
                <a:gd name="T34" fmla="*/ 235 w 284"/>
                <a:gd name="T35" fmla="*/ 72 h 221"/>
                <a:gd name="T36" fmla="*/ 258 w 284"/>
                <a:gd name="T37" fmla="*/ 85 h 221"/>
                <a:gd name="T38" fmla="*/ 278 w 284"/>
                <a:gd name="T39" fmla="*/ 95 h 221"/>
                <a:gd name="T40" fmla="*/ 272 w 284"/>
                <a:gd name="T41" fmla="*/ 97 h 221"/>
                <a:gd name="T42" fmla="*/ 252 w 284"/>
                <a:gd name="T43" fmla="*/ 93 h 221"/>
                <a:gd name="T44" fmla="*/ 224 w 284"/>
                <a:gd name="T45" fmla="*/ 95 h 221"/>
                <a:gd name="T46" fmla="*/ 176 w 284"/>
                <a:gd name="T47" fmla="*/ 93 h 221"/>
                <a:gd name="T48" fmla="*/ 179 w 284"/>
                <a:gd name="T49" fmla="*/ 99 h 221"/>
                <a:gd name="T50" fmla="*/ 204 w 284"/>
                <a:gd name="T51" fmla="*/ 126 h 221"/>
                <a:gd name="T52" fmla="*/ 221 w 284"/>
                <a:gd name="T53" fmla="*/ 153 h 221"/>
                <a:gd name="T54" fmla="*/ 235 w 284"/>
                <a:gd name="T55" fmla="*/ 175 h 221"/>
                <a:gd name="T56" fmla="*/ 235 w 284"/>
                <a:gd name="T57" fmla="*/ 178 h 221"/>
                <a:gd name="T58" fmla="*/ 201 w 284"/>
                <a:gd name="T59" fmla="*/ 165 h 221"/>
                <a:gd name="T60" fmla="*/ 164 w 284"/>
                <a:gd name="T61" fmla="*/ 149 h 221"/>
                <a:gd name="T62" fmla="*/ 130 w 284"/>
                <a:gd name="T63" fmla="*/ 124 h 221"/>
                <a:gd name="T64" fmla="*/ 116 w 284"/>
                <a:gd name="T65" fmla="*/ 111 h 221"/>
                <a:gd name="T66" fmla="*/ 119 w 284"/>
                <a:gd name="T67" fmla="*/ 120 h 221"/>
                <a:gd name="T68" fmla="*/ 127 w 284"/>
                <a:gd name="T69" fmla="*/ 149 h 221"/>
                <a:gd name="T70" fmla="*/ 113 w 284"/>
                <a:gd name="T71" fmla="*/ 196 h 221"/>
                <a:gd name="T72" fmla="*/ 99 w 284"/>
                <a:gd name="T73" fmla="*/ 182 h 221"/>
                <a:gd name="T74" fmla="*/ 68 w 284"/>
                <a:gd name="T75" fmla="*/ 124 h 221"/>
                <a:gd name="T76" fmla="*/ 71 w 284"/>
                <a:gd name="T77" fmla="*/ 99 h 221"/>
                <a:gd name="T78" fmla="*/ 65 w 284"/>
                <a:gd name="T79" fmla="*/ 101 h 221"/>
                <a:gd name="T80" fmla="*/ 57 w 284"/>
                <a:gd name="T81" fmla="*/ 116 h 221"/>
                <a:gd name="T82" fmla="*/ 25 w 284"/>
                <a:gd name="T83" fmla="*/ 130 h 221"/>
                <a:gd name="T84" fmla="*/ 8 w 284"/>
                <a:gd name="T85" fmla="*/ 132 h 221"/>
                <a:gd name="T86" fmla="*/ 17 w 284"/>
                <a:gd name="T87" fmla="*/ 111 h 221"/>
                <a:gd name="T88" fmla="*/ 31 w 284"/>
                <a:gd name="T89" fmla="*/ 85 h 221"/>
                <a:gd name="T90" fmla="*/ 59 w 284"/>
                <a:gd name="T91" fmla="*/ 64 h 221"/>
                <a:gd name="T92" fmla="*/ 68 w 284"/>
                <a:gd name="T93" fmla="*/ 52 h 221"/>
                <a:gd name="T94" fmla="*/ 51 w 284"/>
                <a:gd name="T95" fmla="*/ 31 h 221"/>
                <a:gd name="T96" fmla="*/ 39 w 284"/>
                <a:gd name="T97" fmla="*/ 14 h 221"/>
                <a:gd name="T98" fmla="*/ 28 w 284"/>
                <a:gd name="T99" fmla="*/ 4 h 221"/>
                <a:gd name="T100" fmla="*/ 28 w 284"/>
                <a:gd name="T101" fmla="*/ 0 h 22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84"/>
                <a:gd name="T154" fmla="*/ 0 h 221"/>
                <a:gd name="T155" fmla="*/ 284 w 284"/>
                <a:gd name="T156" fmla="*/ 221 h 22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84" h="221">
                  <a:moveTo>
                    <a:pt x="28" y="0"/>
                  </a:moveTo>
                  <a:lnTo>
                    <a:pt x="31" y="4"/>
                  </a:lnTo>
                  <a:lnTo>
                    <a:pt x="39" y="8"/>
                  </a:lnTo>
                  <a:lnTo>
                    <a:pt x="45" y="14"/>
                  </a:lnTo>
                  <a:lnTo>
                    <a:pt x="48" y="21"/>
                  </a:lnTo>
                  <a:lnTo>
                    <a:pt x="51" y="27"/>
                  </a:lnTo>
                  <a:lnTo>
                    <a:pt x="59" y="37"/>
                  </a:lnTo>
                  <a:lnTo>
                    <a:pt x="68" y="47"/>
                  </a:lnTo>
                  <a:lnTo>
                    <a:pt x="79" y="52"/>
                  </a:lnTo>
                  <a:lnTo>
                    <a:pt x="88" y="45"/>
                  </a:lnTo>
                  <a:lnTo>
                    <a:pt x="105" y="39"/>
                  </a:lnTo>
                  <a:lnTo>
                    <a:pt x="122" y="31"/>
                  </a:lnTo>
                  <a:lnTo>
                    <a:pt x="139" y="27"/>
                  </a:lnTo>
                  <a:lnTo>
                    <a:pt x="147" y="27"/>
                  </a:lnTo>
                  <a:lnTo>
                    <a:pt x="159" y="25"/>
                  </a:lnTo>
                  <a:lnTo>
                    <a:pt x="173" y="25"/>
                  </a:lnTo>
                  <a:lnTo>
                    <a:pt x="187" y="25"/>
                  </a:lnTo>
                  <a:lnTo>
                    <a:pt x="201" y="25"/>
                  </a:lnTo>
                  <a:lnTo>
                    <a:pt x="215" y="23"/>
                  </a:lnTo>
                  <a:lnTo>
                    <a:pt x="227" y="23"/>
                  </a:lnTo>
                  <a:lnTo>
                    <a:pt x="232" y="21"/>
                  </a:lnTo>
                  <a:lnTo>
                    <a:pt x="213" y="29"/>
                  </a:lnTo>
                  <a:lnTo>
                    <a:pt x="196" y="37"/>
                  </a:lnTo>
                  <a:lnTo>
                    <a:pt x="184" y="45"/>
                  </a:lnTo>
                  <a:lnTo>
                    <a:pt x="176" y="47"/>
                  </a:lnTo>
                  <a:lnTo>
                    <a:pt x="170" y="47"/>
                  </a:lnTo>
                  <a:lnTo>
                    <a:pt x="164" y="50"/>
                  </a:lnTo>
                  <a:lnTo>
                    <a:pt x="159" y="50"/>
                  </a:lnTo>
                  <a:lnTo>
                    <a:pt x="153" y="52"/>
                  </a:lnTo>
                  <a:lnTo>
                    <a:pt x="164" y="54"/>
                  </a:lnTo>
                  <a:lnTo>
                    <a:pt x="176" y="54"/>
                  </a:lnTo>
                  <a:lnTo>
                    <a:pt x="187" y="56"/>
                  </a:lnTo>
                  <a:lnTo>
                    <a:pt x="198" y="60"/>
                  </a:lnTo>
                  <a:lnTo>
                    <a:pt x="213" y="62"/>
                  </a:lnTo>
                  <a:lnTo>
                    <a:pt x="224" y="66"/>
                  </a:lnTo>
                  <a:lnTo>
                    <a:pt x="235" y="72"/>
                  </a:lnTo>
                  <a:lnTo>
                    <a:pt x="247" y="81"/>
                  </a:lnTo>
                  <a:lnTo>
                    <a:pt x="258" y="85"/>
                  </a:lnTo>
                  <a:lnTo>
                    <a:pt x="269" y="91"/>
                  </a:lnTo>
                  <a:lnTo>
                    <a:pt x="278" y="95"/>
                  </a:lnTo>
                  <a:lnTo>
                    <a:pt x="284" y="101"/>
                  </a:lnTo>
                  <a:lnTo>
                    <a:pt x="272" y="97"/>
                  </a:lnTo>
                  <a:lnTo>
                    <a:pt x="264" y="95"/>
                  </a:lnTo>
                  <a:lnTo>
                    <a:pt x="252" y="93"/>
                  </a:lnTo>
                  <a:lnTo>
                    <a:pt x="241" y="93"/>
                  </a:lnTo>
                  <a:lnTo>
                    <a:pt x="224" y="95"/>
                  </a:lnTo>
                  <a:lnTo>
                    <a:pt x="201" y="95"/>
                  </a:lnTo>
                  <a:lnTo>
                    <a:pt x="176" y="93"/>
                  </a:lnTo>
                  <a:lnTo>
                    <a:pt x="159" y="87"/>
                  </a:lnTo>
                  <a:lnTo>
                    <a:pt x="179" y="99"/>
                  </a:lnTo>
                  <a:lnTo>
                    <a:pt x="193" y="114"/>
                  </a:lnTo>
                  <a:lnTo>
                    <a:pt x="204" y="126"/>
                  </a:lnTo>
                  <a:lnTo>
                    <a:pt x="213" y="140"/>
                  </a:lnTo>
                  <a:lnTo>
                    <a:pt x="221" y="153"/>
                  </a:lnTo>
                  <a:lnTo>
                    <a:pt x="227" y="165"/>
                  </a:lnTo>
                  <a:lnTo>
                    <a:pt x="235" y="175"/>
                  </a:lnTo>
                  <a:lnTo>
                    <a:pt x="247" y="184"/>
                  </a:lnTo>
                  <a:lnTo>
                    <a:pt x="235" y="178"/>
                  </a:lnTo>
                  <a:lnTo>
                    <a:pt x="218" y="171"/>
                  </a:lnTo>
                  <a:lnTo>
                    <a:pt x="201" y="165"/>
                  </a:lnTo>
                  <a:lnTo>
                    <a:pt x="181" y="157"/>
                  </a:lnTo>
                  <a:lnTo>
                    <a:pt x="164" y="149"/>
                  </a:lnTo>
                  <a:lnTo>
                    <a:pt x="145" y="138"/>
                  </a:lnTo>
                  <a:lnTo>
                    <a:pt x="130" y="124"/>
                  </a:lnTo>
                  <a:lnTo>
                    <a:pt x="119" y="107"/>
                  </a:lnTo>
                  <a:lnTo>
                    <a:pt x="116" y="111"/>
                  </a:lnTo>
                  <a:lnTo>
                    <a:pt x="116" y="114"/>
                  </a:lnTo>
                  <a:lnTo>
                    <a:pt x="119" y="120"/>
                  </a:lnTo>
                  <a:lnTo>
                    <a:pt x="122" y="126"/>
                  </a:lnTo>
                  <a:lnTo>
                    <a:pt x="127" y="149"/>
                  </a:lnTo>
                  <a:lnTo>
                    <a:pt x="122" y="171"/>
                  </a:lnTo>
                  <a:lnTo>
                    <a:pt x="113" y="196"/>
                  </a:lnTo>
                  <a:lnTo>
                    <a:pt x="110" y="221"/>
                  </a:lnTo>
                  <a:lnTo>
                    <a:pt x="99" y="182"/>
                  </a:lnTo>
                  <a:lnTo>
                    <a:pt x="79" y="151"/>
                  </a:lnTo>
                  <a:lnTo>
                    <a:pt x="68" y="124"/>
                  </a:lnTo>
                  <a:lnTo>
                    <a:pt x="71" y="103"/>
                  </a:lnTo>
                  <a:lnTo>
                    <a:pt x="71" y="99"/>
                  </a:lnTo>
                  <a:lnTo>
                    <a:pt x="68" y="99"/>
                  </a:lnTo>
                  <a:lnTo>
                    <a:pt x="65" y="101"/>
                  </a:lnTo>
                  <a:lnTo>
                    <a:pt x="62" y="105"/>
                  </a:lnTo>
                  <a:lnTo>
                    <a:pt x="57" y="116"/>
                  </a:lnTo>
                  <a:lnTo>
                    <a:pt x="45" y="124"/>
                  </a:lnTo>
                  <a:lnTo>
                    <a:pt x="25" y="130"/>
                  </a:lnTo>
                  <a:lnTo>
                    <a:pt x="0" y="142"/>
                  </a:lnTo>
                  <a:lnTo>
                    <a:pt x="8" y="132"/>
                  </a:lnTo>
                  <a:lnTo>
                    <a:pt x="14" y="122"/>
                  </a:lnTo>
                  <a:lnTo>
                    <a:pt x="17" y="111"/>
                  </a:lnTo>
                  <a:lnTo>
                    <a:pt x="22" y="99"/>
                  </a:lnTo>
                  <a:lnTo>
                    <a:pt x="31" y="85"/>
                  </a:lnTo>
                  <a:lnTo>
                    <a:pt x="45" y="72"/>
                  </a:lnTo>
                  <a:lnTo>
                    <a:pt x="59" y="64"/>
                  </a:lnTo>
                  <a:lnTo>
                    <a:pt x="74" y="58"/>
                  </a:lnTo>
                  <a:lnTo>
                    <a:pt x="68" y="52"/>
                  </a:lnTo>
                  <a:lnTo>
                    <a:pt x="59" y="41"/>
                  </a:lnTo>
                  <a:lnTo>
                    <a:pt x="51" y="31"/>
                  </a:lnTo>
                  <a:lnTo>
                    <a:pt x="45" y="23"/>
                  </a:lnTo>
                  <a:lnTo>
                    <a:pt x="39" y="14"/>
                  </a:lnTo>
                  <a:lnTo>
                    <a:pt x="34" y="8"/>
                  </a:lnTo>
                  <a:lnTo>
                    <a:pt x="28" y="4"/>
                  </a:lnTo>
                  <a:lnTo>
                    <a:pt x="25" y="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6" name="Freeform 49"/>
            <p:cNvSpPr>
              <a:spLocks/>
            </p:cNvSpPr>
            <p:nvPr/>
          </p:nvSpPr>
          <p:spPr bwMode="auto">
            <a:xfrm>
              <a:off x="2825" y="1849"/>
              <a:ext cx="303" cy="336"/>
            </a:xfrm>
            <a:custGeom>
              <a:avLst/>
              <a:gdLst>
                <a:gd name="T0" fmla="*/ 51 w 303"/>
                <a:gd name="T1" fmla="*/ 45 h 336"/>
                <a:gd name="T2" fmla="*/ 59 w 303"/>
                <a:gd name="T3" fmla="*/ 57 h 336"/>
                <a:gd name="T4" fmla="*/ 65 w 303"/>
                <a:gd name="T5" fmla="*/ 72 h 336"/>
                <a:gd name="T6" fmla="*/ 82 w 303"/>
                <a:gd name="T7" fmla="*/ 95 h 336"/>
                <a:gd name="T8" fmla="*/ 105 w 303"/>
                <a:gd name="T9" fmla="*/ 88 h 336"/>
                <a:gd name="T10" fmla="*/ 139 w 303"/>
                <a:gd name="T11" fmla="*/ 55 h 336"/>
                <a:gd name="T12" fmla="*/ 167 w 303"/>
                <a:gd name="T13" fmla="*/ 39 h 336"/>
                <a:gd name="T14" fmla="*/ 196 w 303"/>
                <a:gd name="T15" fmla="*/ 28 h 336"/>
                <a:gd name="T16" fmla="*/ 227 w 303"/>
                <a:gd name="T17" fmla="*/ 16 h 336"/>
                <a:gd name="T18" fmla="*/ 250 w 303"/>
                <a:gd name="T19" fmla="*/ 4 h 336"/>
                <a:gd name="T20" fmla="*/ 238 w 303"/>
                <a:gd name="T21" fmla="*/ 18 h 336"/>
                <a:gd name="T22" fmla="*/ 204 w 303"/>
                <a:gd name="T23" fmla="*/ 53 h 336"/>
                <a:gd name="T24" fmla="*/ 187 w 303"/>
                <a:gd name="T25" fmla="*/ 62 h 336"/>
                <a:gd name="T26" fmla="*/ 176 w 303"/>
                <a:gd name="T27" fmla="*/ 68 h 336"/>
                <a:gd name="T28" fmla="*/ 184 w 303"/>
                <a:gd name="T29" fmla="*/ 70 h 336"/>
                <a:gd name="T30" fmla="*/ 207 w 303"/>
                <a:gd name="T31" fmla="*/ 68 h 336"/>
                <a:gd name="T32" fmla="*/ 233 w 303"/>
                <a:gd name="T33" fmla="*/ 70 h 336"/>
                <a:gd name="T34" fmla="*/ 255 w 303"/>
                <a:gd name="T35" fmla="*/ 76 h 336"/>
                <a:gd name="T36" fmla="*/ 278 w 303"/>
                <a:gd name="T37" fmla="*/ 86 h 336"/>
                <a:gd name="T38" fmla="*/ 298 w 303"/>
                <a:gd name="T39" fmla="*/ 97 h 336"/>
                <a:gd name="T40" fmla="*/ 295 w 303"/>
                <a:gd name="T41" fmla="*/ 101 h 336"/>
                <a:gd name="T42" fmla="*/ 272 w 303"/>
                <a:gd name="T43" fmla="*/ 101 h 336"/>
                <a:gd name="T44" fmla="*/ 255 w 303"/>
                <a:gd name="T45" fmla="*/ 105 h 336"/>
                <a:gd name="T46" fmla="*/ 233 w 303"/>
                <a:gd name="T47" fmla="*/ 115 h 336"/>
                <a:gd name="T48" fmla="*/ 207 w 303"/>
                <a:gd name="T49" fmla="*/ 123 h 336"/>
                <a:gd name="T50" fmla="*/ 184 w 303"/>
                <a:gd name="T51" fmla="*/ 125 h 336"/>
                <a:gd name="T52" fmla="*/ 207 w 303"/>
                <a:gd name="T53" fmla="*/ 150 h 336"/>
                <a:gd name="T54" fmla="*/ 238 w 303"/>
                <a:gd name="T55" fmla="*/ 214 h 336"/>
                <a:gd name="T56" fmla="*/ 244 w 303"/>
                <a:gd name="T57" fmla="*/ 231 h 336"/>
                <a:gd name="T58" fmla="*/ 213 w 303"/>
                <a:gd name="T59" fmla="*/ 223 h 336"/>
                <a:gd name="T60" fmla="*/ 173 w 303"/>
                <a:gd name="T61" fmla="*/ 212 h 336"/>
                <a:gd name="T62" fmla="*/ 142 w 303"/>
                <a:gd name="T63" fmla="*/ 187 h 336"/>
                <a:gd name="T64" fmla="*/ 128 w 303"/>
                <a:gd name="T65" fmla="*/ 173 h 336"/>
                <a:gd name="T66" fmla="*/ 128 w 303"/>
                <a:gd name="T67" fmla="*/ 185 h 336"/>
                <a:gd name="T68" fmla="*/ 136 w 303"/>
                <a:gd name="T69" fmla="*/ 225 h 336"/>
                <a:gd name="T70" fmla="*/ 116 w 303"/>
                <a:gd name="T71" fmla="*/ 301 h 336"/>
                <a:gd name="T72" fmla="*/ 102 w 303"/>
                <a:gd name="T73" fmla="*/ 284 h 336"/>
                <a:gd name="T74" fmla="*/ 74 w 303"/>
                <a:gd name="T75" fmla="*/ 210 h 336"/>
                <a:gd name="T76" fmla="*/ 79 w 303"/>
                <a:gd name="T77" fmla="*/ 173 h 336"/>
                <a:gd name="T78" fmla="*/ 74 w 303"/>
                <a:gd name="T79" fmla="*/ 177 h 336"/>
                <a:gd name="T80" fmla="*/ 62 w 303"/>
                <a:gd name="T81" fmla="*/ 202 h 336"/>
                <a:gd name="T82" fmla="*/ 28 w 303"/>
                <a:gd name="T83" fmla="*/ 233 h 336"/>
                <a:gd name="T84" fmla="*/ 11 w 303"/>
                <a:gd name="T85" fmla="*/ 243 h 336"/>
                <a:gd name="T86" fmla="*/ 23 w 303"/>
                <a:gd name="T87" fmla="*/ 210 h 336"/>
                <a:gd name="T88" fmla="*/ 40 w 303"/>
                <a:gd name="T89" fmla="*/ 165 h 336"/>
                <a:gd name="T90" fmla="*/ 74 w 303"/>
                <a:gd name="T91" fmla="*/ 123 h 336"/>
                <a:gd name="T92" fmla="*/ 82 w 303"/>
                <a:gd name="T93" fmla="*/ 103 h 336"/>
                <a:gd name="T94" fmla="*/ 65 w 303"/>
                <a:gd name="T95" fmla="*/ 78 h 336"/>
                <a:gd name="T96" fmla="*/ 57 w 303"/>
                <a:gd name="T97" fmla="*/ 59 h 336"/>
                <a:gd name="T98" fmla="*/ 45 w 303"/>
                <a:gd name="T99" fmla="*/ 47 h 336"/>
                <a:gd name="T100" fmla="*/ 45 w 303"/>
                <a:gd name="T101" fmla="*/ 41 h 3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3"/>
                <a:gd name="T154" fmla="*/ 0 h 336"/>
                <a:gd name="T155" fmla="*/ 303 w 303"/>
                <a:gd name="T156" fmla="*/ 336 h 3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3" h="336">
                  <a:moveTo>
                    <a:pt x="45" y="41"/>
                  </a:moveTo>
                  <a:lnTo>
                    <a:pt x="51" y="45"/>
                  </a:lnTo>
                  <a:lnTo>
                    <a:pt x="54" y="51"/>
                  </a:lnTo>
                  <a:lnTo>
                    <a:pt x="59" y="57"/>
                  </a:lnTo>
                  <a:lnTo>
                    <a:pt x="62" y="64"/>
                  </a:lnTo>
                  <a:lnTo>
                    <a:pt x="65" y="72"/>
                  </a:lnTo>
                  <a:lnTo>
                    <a:pt x="74" y="84"/>
                  </a:lnTo>
                  <a:lnTo>
                    <a:pt x="82" y="95"/>
                  </a:lnTo>
                  <a:lnTo>
                    <a:pt x="93" y="99"/>
                  </a:lnTo>
                  <a:lnTo>
                    <a:pt x="105" y="88"/>
                  </a:lnTo>
                  <a:lnTo>
                    <a:pt x="119" y="72"/>
                  </a:lnTo>
                  <a:lnTo>
                    <a:pt x="139" y="55"/>
                  </a:lnTo>
                  <a:lnTo>
                    <a:pt x="159" y="43"/>
                  </a:lnTo>
                  <a:lnTo>
                    <a:pt x="167" y="39"/>
                  </a:lnTo>
                  <a:lnTo>
                    <a:pt x="179" y="35"/>
                  </a:lnTo>
                  <a:lnTo>
                    <a:pt x="196" y="28"/>
                  </a:lnTo>
                  <a:lnTo>
                    <a:pt x="210" y="22"/>
                  </a:lnTo>
                  <a:lnTo>
                    <a:pt x="227" y="16"/>
                  </a:lnTo>
                  <a:lnTo>
                    <a:pt x="238" y="10"/>
                  </a:lnTo>
                  <a:lnTo>
                    <a:pt x="250" y="4"/>
                  </a:lnTo>
                  <a:lnTo>
                    <a:pt x="255" y="0"/>
                  </a:lnTo>
                  <a:lnTo>
                    <a:pt x="238" y="18"/>
                  </a:lnTo>
                  <a:lnTo>
                    <a:pt x="218" y="37"/>
                  </a:lnTo>
                  <a:lnTo>
                    <a:pt x="204" y="53"/>
                  </a:lnTo>
                  <a:lnTo>
                    <a:pt x="193" y="59"/>
                  </a:lnTo>
                  <a:lnTo>
                    <a:pt x="187" y="62"/>
                  </a:lnTo>
                  <a:lnTo>
                    <a:pt x="181" y="66"/>
                  </a:lnTo>
                  <a:lnTo>
                    <a:pt x="176" y="68"/>
                  </a:lnTo>
                  <a:lnTo>
                    <a:pt x="173" y="72"/>
                  </a:lnTo>
                  <a:lnTo>
                    <a:pt x="184" y="70"/>
                  </a:lnTo>
                  <a:lnTo>
                    <a:pt x="196" y="70"/>
                  </a:lnTo>
                  <a:lnTo>
                    <a:pt x="207" y="68"/>
                  </a:lnTo>
                  <a:lnTo>
                    <a:pt x="221" y="68"/>
                  </a:lnTo>
                  <a:lnTo>
                    <a:pt x="233" y="70"/>
                  </a:lnTo>
                  <a:lnTo>
                    <a:pt x="244" y="72"/>
                  </a:lnTo>
                  <a:lnTo>
                    <a:pt x="255" y="76"/>
                  </a:lnTo>
                  <a:lnTo>
                    <a:pt x="267" y="84"/>
                  </a:lnTo>
                  <a:lnTo>
                    <a:pt x="278" y="86"/>
                  </a:lnTo>
                  <a:lnTo>
                    <a:pt x="289" y="90"/>
                  </a:lnTo>
                  <a:lnTo>
                    <a:pt x="298" y="97"/>
                  </a:lnTo>
                  <a:lnTo>
                    <a:pt x="303" y="103"/>
                  </a:lnTo>
                  <a:lnTo>
                    <a:pt x="295" y="101"/>
                  </a:lnTo>
                  <a:lnTo>
                    <a:pt x="284" y="99"/>
                  </a:lnTo>
                  <a:lnTo>
                    <a:pt x="272" y="101"/>
                  </a:lnTo>
                  <a:lnTo>
                    <a:pt x="261" y="103"/>
                  </a:lnTo>
                  <a:lnTo>
                    <a:pt x="255" y="105"/>
                  </a:lnTo>
                  <a:lnTo>
                    <a:pt x="244" y="111"/>
                  </a:lnTo>
                  <a:lnTo>
                    <a:pt x="233" y="115"/>
                  </a:lnTo>
                  <a:lnTo>
                    <a:pt x="218" y="119"/>
                  </a:lnTo>
                  <a:lnTo>
                    <a:pt x="207" y="123"/>
                  </a:lnTo>
                  <a:lnTo>
                    <a:pt x="196" y="125"/>
                  </a:lnTo>
                  <a:lnTo>
                    <a:pt x="184" y="125"/>
                  </a:lnTo>
                  <a:lnTo>
                    <a:pt x="176" y="123"/>
                  </a:lnTo>
                  <a:lnTo>
                    <a:pt x="207" y="150"/>
                  </a:lnTo>
                  <a:lnTo>
                    <a:pt x="227" y="181"/>
                  </a:lnTo>
                  <a:lnTo>
                    <a:pt x="238" y="214"/>
                  </a:lnTo>
                  <a:lnTo>
                    <a:pt x="255" y="235"/>
                  </a:lnTo>
                  <a:lnTo>
                    <a:pt x="244" y="231"/>
                  </a:lnTo>
                  <a:lnTo>
                    <a:pt x="230" y="227"/>
                  </a:lnTo>
                  <a:lnTo>
                    <a:pt x="213" y="223"/>
                  </a:lnTo>
                  <a:lnTo>
                    <a:pt x="193" y="218"/>
                  </a:lnTo>
                  <a:lnTo>
                    <a:pt x="173" y="212"/>
                  </a:lnTo>
                  <a:lnTo>
                    <a:pt x="156" y="204"/>
                  </a:lnTo>
                  <a:lnTo>
                    <a:pt x="142" y="187"/>
                  </a:lnTo>
                  <a:lnTo>
                    <a:pt x="130" y="167"/>
                  </a:lnTo>
                  <a:lnTo>
                    <a:pt x="128" y="173"/>
                  </a:lnTo>
                  <a:lnTo>
                    <a:pt x="128" y="179"/>
                  </a:lnTo>
                  <a:lnTo>
                    <a:pt x="128" y="185"/>
                  </a:lnTo>
                  <a:lnTo>
                    <a:pt x="133" y="194"/>
                  </a:lnTo>
                  <a:lnTo>
                    <a:pt x="136" y="225"/>
                  </a:lnTo>
                  <a:lnTo>
                    <a:pt x="128" y="262"/>
                  </a:lnTo>
                  <a:lnTo>
                    <a:pt x="116" y="301"/>
                  </a:lnTo>
                  <a:lnTo>
                    <a:pt x="110" y="336"/>
                  </a:lnTo>
                  <a:lnTo>
                    <a:pt x="102" y="284"/>
                  </a:lnTo>
                  <a:lnTo>
                    <a:pt x="85" y="243"/>
                  </a:lnTo>
                  <a:lnTo>
                    <a:pt x="74" y="210"/>
                  </a:lnTo>
                  <a:lnTo>
                    <a:pt x="79" y="177"/>
                  </a:lnTo>
                  <a:lnTo>
                    <a:pt x="79" y="173"/>
                  </a:lnTo>
                  <a:lnTo>
                    <a:pt x="76" y="173"/>
                  </a:lnTo>
                  <a:lnTo>
                    <a:pt x="74" y="177"/>
                  </a:lnTo>
                  <a:lnTo>
                    <a:pt x="71" y="183"/>
                  </a:lnTo>
                  <a:lnTo>
                    <a:pt x="62" y="202"/>
                  </a:lnTo>
                  <a:lnTo>
                    <a:pt x="48" y="216"/>
                  </a:lnTo>
                  <a:lnTo>
                    <a:pt x="28" y="233"/>
                  </a:lnTo>
                  <a:lnTo>
                    <a:pt x="0" y="260"/>
                  </a:lnTo>
                  <a:lnTo>
                    <a:pt x="11" y="243"/>
                  </a:lnTo>
                  <a:lnTo>
                    <a:pt x="20" y="227"/>
                  </a:lnTo>
                  <a:lnTo>
                    <a:pt x="23" y="210"/>
                  </a:lnTo>
                  <a:lnTo>
                    <a:pt x="28" y="189"/>
                  </a:lnTo>
                  <a:lnTo>
                    <a:pt x="40" y="165"/>
                  </a:lnTo>
                  <a:lnTo>
                    <a:pt x="54" y="142"/>
                  </a:lnTo>
                  <a:lnTo>
                    <a:pt x="74" y="123"/>
                  </a:lnTo>
                  <a:lnTo>
                    <a:pt x="88" y="111"/>
                  </a:lnTo>
                  <a:lnTo>
                    <a:pt x="82" y="103"/>
                  </a:lnTo>
                  <a:lnTo>
                    <a:pt x="74" y="90"/>
                  </a:lnTo>
                  <a:lnTo>
                    <a:pt x="65" y="78"/>
                  </a:lnTo>
                  <a:lnTo>
                    <a:pt x="59" y="68"/>
                  </a:lnTo>
                  <a:lnTo>
                    <a:pt x="57" y="59"/>
                  </a:lnTo>
                  <a:lnTo>
                    <a:pt x="51" y="53"/>
                  </a:lnTo>
                  <a:lnTo>
                    <a:pt x="45" y="47"/>
                  </a:lnTo>
                  <a:lnTo>
                    <a:pt x="42" y="45"/>
                  </a:lnTo>
                  <a:lnTo>
                    <a:pt x="45" y="41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7" name="Freeform 50"/>
            <p:cNvSpPr>
              <a:spLocks/>
            </p:cNvSpPr>
            <p:nvPr/>
          </p:nvSpPr>
          <p:spPr bwMode="auto">
            <a:xfrm>
              <a:off x="2612" y="1549"/>
              <a:ext cx="173" cy="128"/>
            </a:xfrm>
            <a:custGeom>
              <a:avLst/>
              <a:gdLst>
                <a:gd name="T0" fmla="*/ 159 w 173"/>
                <a:gd name="T1" fmla="*/ 116 h 128"/>
                <a:gd name="T2" fmla="*/ 111 w 173"/>
                <a:gd name="T3" fmla="*/ 93 h 128"/>
                <a:gd name="T4" fmla="*/ 71 w 173"/>
                <a:gd name="T5" fmla="*/ 97 h 128"/>
                <a:gd name="T6" fmla="*/ 37 w 173"/>
                <a:gd name="T7" fmla="*/ 112 h 128"/>
                <a:gd name="T8" fmla="*/ 23 w 173"/>
                <a:gd name="T9" fmla="*/ 118 h 128"/>
                <a:gd name="T10" fmla="*/ 14 w 173"/>
                <a:gd name="T11" fmla="*/ 114 h 128"/>
                <a:gd name="T12" fmla="*/ 11 w 173"/>
                <a:gd name="T13" fmla="*/ 110 h 128"/>
                <a:gd name="T14" fmla="*/ 6 w 173"/>
                <a:gd name="T15" fmla="*/ 108 h 128"/>
                <a:gd name="T16" fmla="*/ 6 w 173"/>
                <a:gd name="T17" fmla="*/ 103 h 128"/>
                <a:gd name="T18" fmla="*/ 6 w 173"/>
                <a:gd name="T19" fmla="*/ 99 h 128"/>
                <a:gd name="T20" fmla="*/ 6 w 173"/>
                <a:gd name="T21" fmla="*/ 95 h 128"/>
                <a:gd name="T22" fmla="*/ 0 w 173"/>
                <a:gd name="T23" fmla="*/ 91 h 128"/>
                <a:gd name="T24" fmla="*/ 0 w 173"/>
                <a:gd name="T25" fmla="*/ 85 h 128"/>
                <a:gd name="T26" fmla="*/ 3 w 173"/>
                <a:gd name="T27" fmla="*/ 79 h 128"/>
                <a:gd name="T28" fmla="*/ 0 w 173"/>
                <a:gd name="T29" fmla="*/ 70 h 128"/>
                <a:gd name="T30" fmla="*/ 0 w 173"/>
                <a:gd name="T31" fmla="*/ 56 h 128"/>
                <a:gd name="T32" fmla="*/ 3 w 173"/>
                <a:gd name="T33" fmla="*/ 50 h 128"/>
                <a:gd name="T34" fmla="*/ 6 w 173"/>
                <a:gd name="T35" fmla="*/ 50 h 128"/>
                <a:gd name="T36" fmla="*/ 6 w 173"/>
                <a:gd name="T37" fmla="*/ 48 h 128"/>
                <a:gd name="T38" fmla="*/ 3 w 173"/>
                <a:gd name="T39" fmla="*/ 39 h 128"/>
                <a:gd name="T40" fmla="*/ 6 w 173"/>
                <a:gd name="T41" fmla="*/ 35 h 128"/>
                <a:gd name="T42" fmla="*/ 11 w 173"/>
                <a:gd name="T43" fmla="*/ 35 h 128"/>
                <a:gd name="T44" fmla="*/ 11 w 173"/>
                <a:gd name="T45" fmla="*/ 31 h 128"/>
                <a:gd name="T46" fmla="*/ 11 w 173"/>
                <a:gd name="T47" fmla="*/ 25 h 128"/>
                <a:gd name="T48" fmla="*/ 14 w 173"/>
                <a:gd name="T49" fmla="*/ 23 h 128"/>
                <a:gd name="T50" fmla="*/ 23 w 173"/>
                <a:gd name="T51" fmla="*/ 23 h 128"/>
                <a:gd name="T52" fmla="*/ 25 w 173"/>
                <a:gd name="T53" fmla="*/ 21 h 128"/>
                <a:gd name="T54" fmla="*/ 28 w 173"/>
                <a:gd name="T55" fmla="*/ 17 h 128"/>
                <a:gd name="T56" fmla="*/ 28 w 173"/>
                <a:gd name="T57" fmla="*/ 15 h 128"/>
                <a:gd name="T58" fmla="*/ 31 w 173"/>
                <a:gd name="T59" fmla="*/ 13 h 128"/>
                <a:gd name="T60" fmla="*/ 34 w 173"/>
                <a:gd name="T61" fmla="*/ 13 h 128"/>
                <a:gd name="T62" fmla="*/ 37 w 173"/>
                <a:gd name="T63" fmla="*/ 6 h 128"/>
                <a:gd name="T64" fmla="*/ 40 w 173"/>
                <a:gd name="T65" fmla="*/ 4 h 128"/>
                <a:gd name="T66" fmla="*/ 45 w 173"/>
                <a:gd name="T67" fmla="*/ 9 h 128"/>
                <a:gd name="T68" fmla="*/ 51 w 173"/>
                <a:gd name="T69" fmla="*/ 6 h 128"/>
                <a:gd name="T70" fmla="*/ 57 w 173"/>
                <a:gd name="T71" fmla="*/ 2 h 128"/>
                <a:gd name="T72" fmla="*/ 62 w 173"/>
                <a:gd name="T73" fmla="*/ 0 h 128"/>
                <a:gd name="T74" fmla="*/ 71 w 173"/>
                <a:gd name="T75" fmla="*/ 4 h 128"/>
                <a:gd name="T76" fmla="*/ 82 w 173"/>
                <a:gd name="T77" fmla="*/ 21 h 128"/>
                <a:gd name="T78" fmla="*/ 88 w 173"/>
                <a:gd name="T79" fmla="*/ 68 h 128"/>
                <a:gd name="T80" fmla="*/ 122 w 173"/>
                <a:gd name="T81" fmla="*/ 91 h 128"/>
                <a:gd name="T82" fmla="*/ 156 w 173"/>
                <a:gd name="T83" fmla="*/ 110 h 128"/>
                <a:gd name="T84" fmla="*/ 173 w 173"/>
                <a:gd name="T85" fmla="*/ 128 h 12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3"/>
                <a:gd name="T130" fmla="*/ 0 h 128"/>
                <a:gd name="T131" fmla="*/ 173 w 173"/>
                <a:gd name="T132" fmla="*/ 128 h 12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3" h="128">
                  <a:moveTo>
                    <a:pt x="173" y="128"/>
                  </a:moveTo>
                  <a:lnTo>
                    <a:pt x="159" y="116"/>
                  </a:lnTo>
                  <a:lnTo>
                    <a:pt x="136" y="103"/>
                  </a:lnTo>
                  <a:lnTo>
                    <a:pt x="111" y="93"/>
                  </a:lnTo>
                  <a:lnTo>
                    <a:pt x="91" y="91"/>
                  </a:lnTo>
                  <a:lnTo>
                    <a:pt x="71" y="97"/>
                  </a:lnTo>
                  <a:lnTo>
                    <a:pt x="51" y="103"/>
                  </a:lnTo>
                  <a:lnTo>
                    <a:pt x="37" y="112"/>
                  </a:lnTo>
                  <a:lnTo>
                    <a:pt x="28" y="116"/>
                  </a:lnTo>
                  <a:lnTo>
                    <a:pt x="23" y="118"/>
                  </a:lnTo>
                  <a:lnTo>
                    <a:pt x="17" y="116"/>
                  </a:lnTo>
                  <a:lnTo>
                    <a:pt x="14" y="114"/>
                  </a:lnTo>
                  <a:lnTo>
                    <a:pt x="14" y="112"/>
                  </a:lnTo>
                  <a:lnTo>
                    <a:pt x="11" y="110"/>
                  </a:lnTo>
                  <a:lnTo>
                    <a:pt x="8" y="108"/>
                  </a:lnTo>
                  <a:lnTo>
                    <a:pt x="6" y="108"/>
                  </a:lnTo>
                  <a:lnTo>
                    <a:pt x="6" y="106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6" y="99"/>
                  </a:lnTo>
                  <a:lnTo>
                    <a:pt x="6" y="97"/>
                  </a:lnTo>
                  <a:lnTo>
                    <a:pt x="6" y="95"/>
                  </a:lnTo>
                  <a:lnTo>
                    <a:pt x="3" y="93"/>
                  </a:lnTo>
                  <a:lnTo>
                    <a:pt x="0" y="91"/>
                  </a:lnTo>
                  <a:lnTo>
                    <a:pt x="0" y="89"/>
                  </a:lnTo>
                  <a:lnTo>
                    <a:pt x="0" y="85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3" y="75"/>
                  </a:lnTo>
                  <a:lnTo>
                    <a:pt x="0" y="70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3" y="50"/>
                  </a:lnTo>
                  <a:lnTo>
                    <a:pt x="6" y="50"/>
                  </a:lnTo>
                  <a:lnTo>
                    <a:pt x="8" y="50"/>
                  </a:lnTo>
                  <a:lnTo>
                    <a:pt x="6" y="48"/>
                  </a:lnTo>
                  <a:lnTo>
                    <a:pt x="3" y="44"/>
                  </a:lnTo>
                  <a:lnTo>
                    <a:pt x="3" y="39"/>
                  </a:lnTo>
                  <a:lnTo>
                    <a:pt x="3" y="37"/>
                  </a:lnTo>
                  <a:lnTo>
                    <a:pt x="6" y="35"/>
                  </a:lnTo>
                  <a:lnTo>
                    <a:pt x="8" y="35"/>
                  </a:lnTo>
                  <a:lnTo>
                    <a:pt x="11" y="35"/>
                  </a:lnTo>
                  <a:lnTo>
                    <a:pt x="11" y="33"/>
                  </a:lnTo>
                  <a:lnTo>
                    <a:pt x="11" y="31"/>
                  </a:lnTo>
                  <a:lnTo>
                    <a:pt x="11" y="27"/>
                  </a:lnTo>
                  <a:lnTo>
                    <a:pt x="11" y="25"/>
                  </a:lnTo>
                  <a:lnTo>
                    <a:pt x="14" y="23"/>
                  </a:lnTo>
                  <a:lnTo>
                    <a:pt x="20" y="23"/>
                  </a:lnTo>
                  <a:lnTo>
                    <a:pt x="23" y="23"/>
                  </a:lnTo>
                  <a:lnTo>
                    <a:pt x="25" y="23"/>
                  </a:lnTo>
                  <a:lnTo>
                    <a:pt x="25" y="21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31" y="13"/>
                  </a:lnTo>
                  <a:lnTo>
                    <a:pt x="34" y="13"/>
                  </a:lnTo>
                  <a:lnTo>
                    <a:pt x="37" y="9"/>
                  </a:lnTo>
                  <a:lnTo>
                    <a:pt x="37" y="6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3" y="6"/>
                  </a:lnTo>
                  <a:lnTo>
                    <a:pt x="45" y="9"/>
                  </a:lnTo>
                  <a:lnTo>
                    <a:pt x="48" y="9"/>
                  </a:lnTo>
                  <a:lnTo>
                    <a:pt x="51" y="6"/>
                  </a:lnTo>
                  <a:lnTo>
                    <a:pt x="54" y="4"/>
                  </a:lnTo>
                  <a:lnTo>
                    <a:pt x="57" y="2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5" y="2"/>
                  </a:lnTo>
                  <a:lnTo>
                    <a:pt x="71" y="4"/>
                  </a:lnTo>
                  <a:lnTo>
                    <a:pt x="74" y="6"/>
                  </a:lnTo>
                  <a:lnTo>
                    <a:pt x="82" y="21"/>
                  </a:lnTo>
                  <a:lnTo>
                    <a:pt x="85" y="44"/>
                  </a:lnTo>
                  <a:lnTo>
                    <a:pt x="88" y="68"/>
                  </a:lnTo>
                  <a:lnTo>
                    <a:pt x="99" y="83"/>
                  </a:lnTo>
                  <a:lnTo>
                    <a:pt x="122" y="91"/>
                  </a:lnTo>
                  <a:lnTo>
                    <a:pt x="142" y="99"/>
                  </a:lnTo>
                  <a:lnTo>
                    <a:pt x="156" y="110"/>
                  </a:lnTo>
                  <a:lnTo>
                    <a:pt x="167" y="118"/>
                  </a:lnTo>
                  <a:lnTo>
                    <a:pt x="173" y="1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8" name="Freeform 51"/>
            <p:cNvSpPr>
              <a:spLocks/>
            </p:cNvSpPr>
            <p:nvPr/>
          </p:nvSpPr>
          <p:spPr bwMode="auto">
            <a:xfrm>
              <a:off x="3546" y="1822"/>
              <a:ext cx="301" cy="119"/>
            </a:xfrm>
            <a:custGeom>
              <a:avLst/>
              <a:gdLst>
                <a:gd name="T0" fmla="*/ 249 w 301"/>
                <a:gd name="T1" fmla="*/ 78 h 119"/>
                <a:gd name="T2" fmla="*/ 224 w 301"/>
                <a:gd name="T3" fmla="*/ 72 h 119"/>
                <a:gd name="T4" fmla="*/ 230 w 301"/>
                <a:gd name="T5" fmla="*/ 66 h 119"/>
                <a:gd name="T6" fmla="*/ 269 w 301"/>
                <a:gd name="T7" fmla="*/ 53 h 119"/>
                <a:gd name="T8" fmla="*/ 281 w 301"/>
                <a:gd name="T9" fmla="*/ 45 h 119"/>
                <a:gd name="T10" fmla="*/ 295 w 301"/>
                <a:gd name="T11" fmla="*/ 37 h 119"/>
                <a:gd name="T12" fmla="*/ 289 w 301"/>
                <a:gd name="T13" fmla="*/ 31 h 119"/>
                <a:gd name="T14" fmla="*/ 278 w 301"/>
                <a:gd name="T15" fmla="*/ 20 h 119"/>
                <a:gd name="T16" fmla="*/ 269 w 301"/>
                <a:gd name="T17" fmla="*/ 16 h 119"/>
                <a:gd name="T18" fmla="*/ 247 w 301"/>
                <a:gd name="T19" fmla="*/ 25 h 119"/>
                <a:gd name="T20" fmla="*/ 230 w 301"/>
                <a:gd name="T21" fmla="*/ 25 h 119"/>
                <a:gd name="T22" fmla="*/ 221 w 301"/>
                <a:gd name="T23" fmla="*/ 14 h 119"/>
                <a:gd name="T24" fmla="*/ 201 w 301"/>
                <a:gd name="T25" fmla="*/ 8 h 119"/>
                <a:gd name="T26" fmla="*/ 179 w 301"/>
                <a:gd name="T27" fmla="*/ 2 h 119"/>
                <a:gd name="T28" fmla="*/ 164 w 301"/>
                <a:gd name="T29" fmla="*/ 8 h 119"/>
                <a:gd name="T30" fmla="*/ 156 w 301"/>
                <a:gd name="T31" fmla="*/ 25 h 119"/>
                <a:gd name="T32" fmla="*/ 139 w 301"/>
                <a:gd name="T33" fmla="*/ 29 h 119"/>
                <a:gd name="T34" fmla="*/ 102 w 301"/>
                <a:gd name="T35" fmla="*/ 25 h 119"/>
                <a:gd name="T36" fmla="*/ 82 w 301"/>
                <a:gd name="T37" fmla="*/ 22 h 119"/>
                <a:gd name="T38" fmla="*/ 65 w 301"/>
                <a:gd name="T39" fmla="*/ 27 h 119"/>
                <a:gd name="T40" fmla="*/ 39 w 301"/>
                <a:gd name="T41" fmla="*/ 29 h 119"/>
                <a:gd name="T42" fmla="*/ 11 w 301"/>
                <a:gd name="T43" fmla="*/ 27 h 119"/>
                <a:gd name="T44" fmla="*/ 17 w 301"/>
                <a:gd name="T45" fmla="*/ 35 h 119"/>
                <a:gd name="T46" fmla="*/ 37 w 301"/>
                <a:gd name="T47" fmla="*/ 51 h 119"/>
                <a:gd name="T48" fmla="*/ 45 w 301"/>
                <a:gd name="T49" fmla="*/ 62 h 119"/>
                <a:gd name="T50" fmla="*/ 85 w 301"/>
                <a:gd name="T51" fmla="*/ 66 h 119"/>
                <a:gd name="T52" fmla="*/ 91 w 301"/>
                <a:gd name="T53" fmla="*/ 70 h 119"/>
                <a:gd name="T54" fmla="*/ 65 w 301"/>
                <a:gd name="T55" fmla="*/ 74 h 119"/>
                <a:gd name="T56" fmla="*/ 54 w 301"/>
                <a:gd name="T57" fmla="*/ 78 h 119"/>
                <a:gd name="T58" fmla="*/ 37 w 301"/>
                <a:gd name="T59" fmla="*/ 89 h 119"/>
                <a:gd name="T60" fmla="*/ 48 w 301"/>
                <a:gd name="T61" fmla="*/ 93 h 119"/>
                <a:gd name="T62" fmla="*/ 71 w 301"/>
                <a:gd name="T63" fmla="*/ 97 h 119"/>
                <a:gd name="T64" fmla="*/ 88 w 301"/>
                <a:gd name="T65" fmla="*/ 97 h 119"/>
                <a:gd name="T66" fmla="*/ 113 w 301"/>
                <a:gd name="T67" fmla="*/ 97 h 119"/>
                <a:gd name="T68" fmla="*/ 122 w 301"/>
                <a:gd name="T69" fmla="*/ 103 h 119"/>
                <a:gd name="T70" fmla="*/ 122 w 301"/>
                <a:gd name="T71" fmla="*/ 115 h 119"/>
                <a:gd name="T72" fmla="*/ 133 w 301"/>
                <a:gd name="T73" fmla="*/ 115 h 119"/>
                <a:gd name="T74" fmla="*/ 161 w 301"/>
                <a:gd name="T75" fmla="*/ 107 h 119"/>
                <a:gd name="T76" fmla="*/ 176 w 301"/>
                <a:gd name="T77" fmla="*/ 105 h 119"/>
                <a:gd name="T78" fmla="*/ 179 w 301"/>
                <a:gd name="T79" fmla="*/ 109 h 119"/>
                <a:gd name="T80" fmla="*/ 190 w 301"/>
                <a:gd name="T81" fmla="*/ 105 h 119"/>
                <a:gd name="T82" fmla="*/ 204 w 301"/>
                <a:gd name="T83" fmla="*/ 84 h 119"/>
                <a:gd name="T84" fmla="*/ 215 w 301"/>
                <a:gd name="T85" fmla="*/ 76 h 119"/>
                <a:gd name="T86" fmla="*/ 244 w 301"/>
                <a:gd name="T87" fmla="*/ 80 h 119"/>
                <a:gd name="T88" fmla="*/ 261 w 301"/>
                <a:gd name="T89" fmla="*/ 80 h 1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01"/>
                <a:gd name="T136" fmla="*/ 0 h 119"/>
                <a:gd name="T137" fmla="*/ 301 w 301"/>
                <a:gd name="T138" fmla="*/ 119 h 1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01" h="119">
                  <a:moveTo>
                    <a:pt x="261" y="80"/>
                  </a:moveTo>
                  <a:lnTo>
                    <a:pt x="249" y="78"/>
                  </a:lnTo>
                  <a:lnTo>
                    <a:pt x="235" y="74"/>
                  </a:lnTo>
                  <a:lnTo>
                    <a:pt x="224" y="72"/>
                  </a:lnTo>
                  <a:lnTo>
                    <a:pt x="218" y="70"/>
                  </a:lnTo>
                  <a:lnTo>
                    <a:pt x="230" y="66"/>
                  </a:lnTo>
                  <a:lnTo>
                    <a:pt x="249" y="60"/>
                  </a:lnTo>
                  <a:lnTo>
                    <a:pt x="269" y="53"/>
                  </a:lnTo>
                  <a:lnTo>
                    <a:pt x="284" y="49"/>
                  </a:lnTo>
                  <a:lnTo>
                    <a:pt x="281" y="45"/>
                  </a:lnTo>
                  <a:lnTo>
                    <a:pt x="286" y="41"/>
                  </a:lnTo>
                  <a:lnTo>
                    <a:pt x="295" y="37"/>
                  </a:lnTo>
                  <a:lnTo>
                    <a:pt x="301" y="33"/>
                  </a:lnTo>
                  <a:lnTo>
                    <a:pt x="289" y="31"/>
                  </a:lnTo>
                  <a:lnTo>
                    <a:pt x="281" y="27"/>
                  </a:lnTo>
                  <a:lnTo>
                    <a:pt x="278" y="20"/>
                  </a:lnTo>
                  <a:lnTo>
                    <a:pt x="278" y="14"/>
                  </a:lnTo>
                  <a:lnTo>
                    <a:pt x="269" y="16"/>
                  </a:lnTo>
                  <a:lnTo>
                    <a:pt x="258" y="20"/>
                  </a:lnTo>
                  <a:lnTo>
                    <a:pt x="247" y="25"/>
                  </a:lnTo>
                  <a:lnTo>
                    <a:pt x="238" y="27"/>
                  </a:lnTo>
                  <a:lnTo>
                    <a:pt x="230" y="25"/>
                  </a:lnTo>
                  <a:lnTo>
                    <a:pt x="227" y="20"/>
                  </a:lnTo>
                  <a:lnTo>
                    <a:pt x="221" y="14"/>
                  </a:lnTo>
                  <a:lnTo>
                    <a:pt x="213" y="10"/>
                  </a:lnTo>
                  <a:lnTo>
                    <a:pt x="201" y="8"/>
                  </a:lnTo>
                  <a:lnTo>
                    <a:pt x="190" y="4"/>
                  </a:lnTo>
                  <a:lnTo>
                    <a:pt x="179" y="2"/>
                  </a:lnTo>
                  <a:lnTo>
                    <a:pt x="170" y="0"/>
                  </a:lnTo>
                  <a:lnTo>
                    <a:pt x="164" y="8"/>
                  </a:lnTo>
                  <a:lnTo>
                    <a:pt x="159" y="16"/>
                  </a:lnTo>
                  <a:lnTo>
                    <a:pt x="156" y="25"/>
                  </a:lnTo>
                  <a:lnTo>
                    <a:pt x="150" y="29"/>
                  </a:lnTo>
                  <a:lnTo>
                    <a:pt x="139" y="29"/>
                  </a:lnTo>
                  <a:lnTo>
                    <a:pt x="122" y="27"/>
                  </a:lnTo>
                  <a:lnTo>
                    <a:pt x="102" y="25"/>
                  </a:lnTo>
                  <a:lnTo>
                    <a:pt x="88" y="20"/>
                  </a:lnTo>
                  <a:lnTo>
                    <a:pt x="82" y="22"/>
                  </a:lnTo>
                  <a:lnTo>
                    <a:pt x="73" y="25"/>
                  </a:lnTo>
                  <a:lnTo>
                    <a:pt x="65" y="27"/>
                  </a:lnTo>
                  <a:lnTo>
                    <a:pt x="54" y="27"/>
                  </a:lnTo>
                  <a:lnTo>
                    <a:pt x="39" y="29"/>
                  </a:lnTo>
                  <a:lnTo>
                    <a:pt x="25" y="29"/>
                  </a:lnTo>
                  <a:lnTo>
                    <a:pt x="11" y="27"/>
                  </a:lnTo>
                  <a:lnTo>
                    <a:pt x="0" y="27"/>
                  </a:lnTo>
                  <a:lnTo>
                    <a:pt x="17" y="35"/>
                  </a:lnTo>
                  <a:lnTo>
                    <a:pt x="31" y="45"/>
                  </a:lnTo>
                  <a:lnTo>
                    <a:pt x="37" y="51"/>
                  </a:lnTo>
                  <a:lnTo>
                    <a:pt x="28" y="58"/>
                  </a:lnTo>
                  <a:lnTo>
                    <a:pt x="45" y="62"/>
                  </a:lnTo>
                  <a:lnTo>
                    <a:pt x="68" y="64"/>
                  </a:lnTo>
                  <a:lnTo>
                    <a:pt x="85" y="66"/>
                  </a:lnTo>
                  <a:lnTo>
                    <a:pt x="96" y="68"/>
                  </a:lnTo>
                  <a:lnTo>
                    <a:pt x="91" y="70"/>
                  </a:lnTo>
                  <a:lnTo>
                    <a:pt x="79" y="74"/>
                  </a:lnTo>
                  <a:lnTo>
                    <a:pt x="65" y="74"/>
                  </a:lnTo>
                  <a:lnTo>
                    <a:pt x="54" y="74"/>
                  </a:lnTo>
                  <a:lnTo>
                    <a:pt x="54" y="78"/>
                  </a:lnTo>
                  <a:lnTo>
                    <a:pt x="48" y="84"/>
                  </a:lnTo>
                  <a:lnTo>
                    <a:pt x="37" y="89"/>
                  </a:lnTo>
                  <a:lnTo>
                    <a:pt x="25" y="91"/>
                  </a:lnTo>
                  <a:lnTo>
                    <a:pt x="48" y="93"/>
                  </a:lnTo>
                  <a:lnTo>
                    <a:pt x="62" y="95"/>
                  </a:lnTo>
                  <a:lnTo>
                    <a:pt x="71" y="97"/>
                  </a:lnTo>
                  <a:lnTo>
                    <a:pt x="71" y="99"/>
                  </a:lnTo>
                  <a:lnTo>
                    <a:pt x="88" y="97"/>
                  </a:lnTo>
                  <a:lnTo>
                    <a:pt x="102" y="97"/>
                  </a:lnTo>
                  <a:lnTo>
                    <a:pt x="113" y="97"/>
                  </a:lnTo>
                  <a:lnTo>
                    <a:pt x="119" y="99"/>
                  </a:lnTo>
                  <a:lnTo>
                    <a:pt x="122" y="103"/>
                  </a:lnTo>
                  <a:lnTo>
                    <a:pt x="125" y="109"/>
                  </a:lnTo>
                  <a:lnTo>
                    <a:pt x="122" y="115"/>
                  </a:lnTo>
                  <a:lnTo>
                    <a:pt x="119" y="119"/>
                  </a:lnTo>
                  <a:lnTo>
                    <a:pt x="133" y="115"/>
                  </a:lnTo>
                  <a:lnTo>
                    <a:pt x="150" y="109"/>
                  </a:lnTo>
                  <a:lnTo>
                    <a:pt x="161" y="107"/>
                  </a:lnTo>
                  <a:lnTo>
                    <a:pt x="170" y="105"/>
                  </a:lnTo>
                  <a:lnTo>
                    <a:pt x="176" y="105"/>
                  </a:lnTo>
                  <a:lnTo>
                    <a:pt x="179" y="107"/>
                  </a:lnTo>
                  <a:lnTo>
                    <a:pt x="179" y="109"/>
                  </a:lnTo>
                  <a:lnTo>
                    <a:pt x="181" y="111"/>
                  </a:lnTo>
                  <a:lnTo>
                    <a:pt x="190" y="105"/>
                  </a:lnTo>
                  <a:lnTo>
                    <a:pt x="198" y="95"/>
                  </a:lnTo>
                  <a:lnTo>
                    <a:pt x="204" y="84"/>
                  </a:lnTo>
                  <a:lnTo>
                    <a:pt x="207" y="76"/>
                  </a:lnTo>
                  <a:lnTo>
                    <a:pt x="215" y="76"/>
                  </a:lnTo>
                  <a:lnTo>
                    <a:pt x="230" y="78"/>
                  </a:lnTo>
                  <a:lnTo>
                    <a:pt x="244" y="80"/>
                  </a:lnTo>
                  <a:lnTo>
                    <a:pt x="252" y="82"/>
                  </a:lnTo>
                  <a:lnTo>
                    <a:pt x="261" y="80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9" name="Freeform 52"/>
            <p:cNvSpPr>
              <a:spLocks/>
            </p:cNvSpPr>
            <p:nvPr/>
          </p:nvSpPr>
          <p:spPr bwMode="auto">
            <a:xfrm>
              <a:off x="4284" y="1314"/>
              <a:ext cx="147" cy="268"/>
            </a:xfrm>
            <a:custGeom>
              <a:avLst/>
              <a:gdLst>
                <a:gd name="T0" fmla="*/ 42 w 147"/>
                <a:gd name="T1" fmla="*/ 27 h 268"/>
                <a:gd name="T2" fmla="*/ 54 w 147"/>
                <a:gd name="T3" fmla="*/ 97 h 268"/>
                <a:gd name="T4" fmla="*/ 88 w 147"/>
                <a:gd name="T5" fmla="*/ 126 h 268"/>
                <a:gd name="T6" fmla="*/ 127 w 147"/>
                <a:gd name="T7" fmla="*/ 134 h 268"/>
                <a:gd name="T8" fmla="*/ 144 w 147"/>
                <a:gd name="T9" fmla="*/ 138 h 268"/>
                <a:gd name="T10" fmla="*/ 147 w 147"/>
                <a:gd name="T11" fmla="*/ 149 h 268"/>
                <a:gd name="T12" fmla="*/ 144 w 147"/>
                <a:gd name="T13" fmla="*/ 159 h 268"/>
                <a:gd name="T14" fmla="*/ 144 w 147"/>
                <a:gd name="T15" fmla="*/ 165 h 268"/>
                <a:gd name="T16" fmla="*/ 142 w 147"/>
                <a:gd name="T17" fmla="*/ 171 h 268"/>
                <a:gd name="T18" fmla="*/ 139 w 147"/>
                <a:gd name="T19" fmla="*/ 175 h 268"/>
                <a:gd name="T20" fmla="*/ 136 w 147"/>
                <a:gd name="T21" fmla="*/ 182 h 268"/>
                <a:gd name="T22" fmla="*/ 136 w 147"/>
                <a:gd name="T23" fmla="*/ 190 h 268"/>
                <a:gd name="T24" fmla="*/ 130 w 147"/>
                <a:gd name="T25" fmla="*/ 198 h 268"/>
                <a:gd name="T26" fmla="*/ 122 w 147"/>
                <a:gd name="T27" fmla="*/ 204 h 268"/>
                <a:gd name="T28" fmla="*/ 116 w 147"/>
                <a:gd name="T29" fmla="*/ 215 h 268"/>
                <a:gd name="T30" fmla="*/ 102 w 147"/>
                <a:gd name="T31" fmla="*/ 237 h 268"/>
                <a:gd name="T32" fmla="*/ 93 w 147"/>
                <a:gd name="T33" fmla="*/ 241 h 268"/>
                <a:gd name="T34" fmla="*/ 93 w 147"/>
                <a:gd name="T35" fmla="*/ 237 h 268"/>
                <a:gd name="T36" fmla="*/ 90 w 147"/>
                <a:gd name="T37" fmla="*/ 241 h 268"/>
                <a:gd name="T38" fmla="*/ 85 w 147"/>
                <a:gd name="T39" fmla="*/ 254 h 268"/>
                <a:gd name="T40" fmla="*/ 79 w 147"/>
                <a:gd name="T41" fmla="*/ 256 h 268"/>
                <a:gd name="T42" fmla="*/ 73 w 147"/>
                <a:gd name="T43" fmla="*/ 254 h 268"/>
                <a:gd name="T44" fmla="*/ 68 w 147"/>
                <a:gd name="T45" fmla="*/ 256 h 268"/>
                <a:gd name="T46" fmla="*/ 65 w 147"/>
                <a:gd name="T47" fmla="*/ 262 h 268"/>
                <a:gd name="T48" fmla="*/ 59 w 147"/>
                <a:gd name="T49" fmla="*/ 264 h 268"/>
                <a:gd name="T50" fmla="*/ 54 w 147"/>
                <a:gd name="T51" fmla="*/ 258 h 268"/>
                <a:gd name="T52" fmla="*/ 48 w 147"/>
                <a:gd name="T53" fmla="*/ 258 h 268"/>
                <a:gd name="T54" fmla="*/ 45 w 147"/>
                <a:gd name="T55" fmla="*/ 264 h 268"/>
                <a:gd name="T56" fmla="*/ 39 w 147"/>
                <a:gd name="T57" fmla="*/ 264 h 268"/>
                <a:gd name="T58" fmla="*/ 37 w 147"/>
                <a:gd name="T59" fmla="*/ 262 h 268"/>
                <a:gd name="T60" fmla="*/ 34 w 147"/>
                <a:gd name="T61" fmla="*/ 260 h 268"/>
                <a:gd name="T62" fmla="*/ 28 w 147"/>
                <a:gd name="T63" fmla="*/ 266 h 268"/>
                <a:gd name="T64" fmla="*/ 22 w 147"/>
                <a:gd name="T65" fmla="*/ 266 h 268"/>
                <a:gd name="T66" fmla="*/ 22 w 147"/>
                <a:gd name="T67" fmla="*/ 258 h 268"/>
                <a:gd name="T68" fmla="*/ 17 w 147"/>
                <a:gd name="T69" fmla="*/ 252 h 268"/>
                <a:gd name="T70" fmla="*/ 8 w 147"/>
                <a:gd name="T71" fmla="*/ 256 h 268"/>
                <a:gd name="T72" fmla="*/ 5 w 147"/>
                <a:gd name="T73" fmla="*/ 252 h 268"/>
                <a:gd name="T74" fmla="*/ 2 w 147"/>
                <a:gd name="T75" fmla="*/ 241 h 268"/>
                <a:gd name="T76" fmla="*/ 5 w 147"/>
                <a:gd name="T77" fmla="*/ 211 h 268"/>
                <a:gd name="T78" fmla="*/ 51 w 147"/>
                <a:gd name="T79" fmla="*/ 147 h 268"/>
                <a:gd name="T80" fmla="*/ 45 w 147"/>
                <a:gd name="T81" fmla="*/ 89 h 268"/>
                <a:gd name="T82" fmla="*/ 37 w 147"/>
                <a:gd name="T83" fmla="*/ 35 h 268"/>
                <a:gd name="T84" fmla="*/ 42 w 147"/>
                <a:gd name="T85" fmla="*/ 0 h 2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7"/>
                <a:gd name="T130" fmla="*/ 0 h 268"/>
                <a:gd name="T131" fmla="*/ 147 w 147"/>
                <a:gd name="T132" fmla="*/ 268 h 2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7" h="268">
                  <a:moveTo>
                    <a:pt x="42" y="0"/>
                  </a:moveTo>
                  <a:lnTo>
                    <a:pt x="42" y="27"/>
                  </a:lnTo>
                  <a:lnTo>
                    <a:pt x="48" y="62"/>
                  </a:lnTo>
                  <a:lnTo>
                    <a:pt x="54" y="97"/>
                  </a:lnTo>
                  <a:lnTo>
                    <a:pt x="68" y="118"/>
                  </a:lnTo>
                  <a:lnTo>
                    <a:pt x="88" y="126"/>
                  </a:lnTo>
                  <a:lnTo>
                    <a:pt x="107" y="130"/>
                  </a:lnTo>
                  <a:lnTo>
                    <a:pt x="127" y="134"/>
                  </a:lnTo>
                  <a:lnTo>
                    <a:pt x="139" y="136"/>
                  </a:lnTo>
                  <a:lnTo>
                    <a:pt x="144" y="138"/>
                  </a:lnTo>
                  <a:lnTo>
                    <a:pt x="147" y="144"/>
                  </a:lnTo>
                  <a:lnTo>
                    <a:pt x="147" y="149"/>
                  </a:lnTo>
                  <a:lnTo>
                    <a:pt x="144" y="155"/>
                  </a:lnTo>
                  <a:lnTo>
                    <a:pt x="144" y="159"/>
                  </a:lnTo>
                  <a:lnTo>
                    <a:pt x="144" y="161"/>
                  </a:lnTo>
                  <a:lnTo>
                    <a:pt x="144" y="165"/>
                  </a:lnTo>
                  <a:lnTo>
                    <a:pt x="144" y="169"/>
                  </a:lnTo>
                  <a:lnTo>
                    <a:pt x="142" y="171"/>
                  </a:lnTo>
                  <a:lnTo>
                    <a:pt x="142" y="173"/>
                  </a:lnTo>
                  <a:lnTo>
                    <a:pt x="139" y="175"/>
                  </a:lnTo>
                  <a:lnTo>
                    <a:pt x="136" y="177"/>
                  </a:lnTo>
                  <a:lnTo>
                    <a:pt x="136" y="182"/>
                  </a:lnTo>
                  <a:lnTo>
                    <a:pt x="136" y="186"/>
                  </a:lnTo>
                  <a:lnTo>
                    <a:pt x="136" y="190"/>
                  </a:lnTo>
                  <a:lnTo>
                    <a:pt x="133" y="194"/>
                  </a:lnTo>
                  <a:lnTo>
                    <a:pt x="130" y="198"/>
                  </a:lnTo>
                  <a:lnTo>
                    <a:pt x="127" y="200"/>
                  </a:lnTo>
                  <a:lnTo>
                    <a:pt x="122" y="204"/>
                  </a:lnTo>
                  <a:lnTo>
                    <a:pt x="119" y="208"/>
                  </a:lnTo>
                  <a:lnTo>
                    <a:pt x="116" y="215"/>
                  </a:lnTo>
                  <a:lnTo>
                    <a:pt x="107" y="227"/>
                  </a:lnTo>
                  <a:lnTo>
                    <a:pt x="102" y="237"/>
                  </a:lnTo>
                  <a:lnTo>
                    <a:pt x="96" y="244"/>
                  </a:lnTo>
                  <a:lnTo>
                    <a:pt x="93" y="241"/>
                  </a:lnTo>
                  <a:lnTo>
                    <a:pt x="93" y="239"/>
                  </a:lnTo>
                  <a:lnTo>
                    <a:pt x="93" y="237"/>
                  </a:lnTo>
                  <a:lnTo>
                    <a:pt x="90" y="235"/>
                  </a:lnTo>
                  <a:lnTo>
                    <a:pt x="90" y="241"/>
                  </a:lnTo>
                  <a:lnTo>
                    <a:pt x="88" y="248"/>
                  </a:lnTo>
                  <a:lnTo>
                    <a:pt x="85" y="254"/>
                  </a:lnTo>
                  <a:lnTo>
                    <a:pt x="82" y="256"/>
                  </a:lnTo>
                  <a:lnTo>
                    <a:pt x="79" y="256"/>
                  </a:lnTo>
                  <a:lnTo>
                    <a:pt x="76" y="254"/>
                  </a:lnTo>
                  <a:lnTo>
                    <a:pt x="73" y="254"/>
                  </a:lnTo>
                  <a:lnTo>
                    <a:pt x="71" y="254"/>
                  </a:lnTo>
                  <a:lnTo>
                    <a:pt x="68" y="256"/>
                  </a:lnTo>
                  <a:lnTo>
                    <a:pt x="68" y="260"/>
                  </a:lnTo>
                  <a:lnTo>
                    <a:pt x="65" y="262"/>
                  </a:lnTo>
                  <a:lnTo>
                    <a:pt x="62" y="264"/>
                  </a:lnTo>
                  <a:lnTo>
                    <a:pt x="59" y="264"/>
                  </a:lnTo>
                  <a:lnTo>
                    <a:pt x="56" y="260"/>
                  </a:lnTo>
                  <a:lnTo>
                    <a:pt x="54" y="258"/>
                  </a:lnTo>
                  <a:lnTo>
                    <a:pt x="51" y="256"/>
                  </a:lnTo>
                  <a:lnTo>
                    <a:pt x="48" y="258"/>
                  </a:lnTo>
                  <a:lnTo>
                    <a:pt x="45" y="260"/>
                  </a:lnTo>
                  <a:lnTo>
                    <a:pt x="45" y="264"/>
                  </a:lnTo>
                  <a:lnTo>
                    <a:pt x="42" y="264"/>
                  </a:lnTo>
                  <a:lnTo>
                    <a:pt x="39" y="264"/>
                  </a:lnTo>
                  <a:lnTo>
                    <a:pt x="37" y="264"/>
                  </a:lnTo>
                  <a:lnTo>
                    <a:pt x="37" y="262"/>
                  </a:lnTo>
                  <a:lnTo>
                    <a:pt x="37" y="260"/>
                  </a:lnTo>
                  <a:lnTo>
                    <a:pt x="34" y="260"/>
                  </a:lnTo>
                  <a:lnTo>
                    <a:pt x="31" y="264"/>
                  </a:lnTo>
                  <a:lnTo>
                    <a:pt x="28" y="266"/>
                  </a:lnTo>
                  <a:lnTo>
                    <a:pt x="25" y="268"/>
                  </a:lnTo>
                  <a:lnTo>
                    <a:pt x="22" y="266"/>
                  </a:lnTo>
                  <a:lnTo>
                    <a:pt x="22" y="262"/>
                  </a:lnTo>
                  <a:lnTo>
                    <a:pt x="22" y="258"/>
                  </a:lnTo>
                  <a:lnTo>
                    <a:pt x="20" y="254"/>
                  </a:lnTo>
                  <a:lnTo>
                    <a:pt x="17" y="252"/>
                  </a:lnTo>
                  <a:lnTo>
                    <a:pt x="11" y="254"/>
                  </a:lnTo>
                  <a:lnTo>
                    <a:pt x="8" y="256"/>
                  </a:lnTo>
                  <a:lnTo>
                    <a:pt x="8" y="254"/>
                  </a:lnTo>
                  <a:lnTo>
                    <a:pt x="5" y="252"/>
                  </a:lnTo>
                  <a:lnTo>
                    <a:pt x="2" y="246"/>
                  </a:lnTo>
                  <a:lnTo>
                    <a:pt x="2" y="241"/>
                  </a:lnTo>
                  <a:lnTo>
                    <a:pt x="0" y="235"/>
                  </a:lnTo>
                  <a:lnTo>
                    <a:pt x="5" y="211"/>
                  </a:lnTo>
                  <a:lnTo>
                    <a:pt x="28" y="180"/>
                  </a:lnTo>
                  <a:lnTo>
                    <a:pt x="51" y="147"/>
                  </a:lnTo>
                  <a:lnTo>
                    <a:pt x="54" y="118"/>
                  </a:lnTo>
                  <a:lnTo>
                    <a:pt x="45" y="89"/>
                  </a:lnTo>
                  <a:lnTo>
                    <a:pt x="39" y="62"/>
                  </a:lnTo>
                  <a:lnTo>
                    <a:pt x="37" y="35"/>
                  </a:lnTo>
                  <a:lnTo>
                    <a:pt x="37" y="1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0" name="Freeform 53"/>
            <p:cNvSpPr>
              <a:spLocks/>
            </p:cNvSpPr>
            <p:nvPr/>
          </p:nvSpPr>
          <p:spPr bwMode="auto">
            <a:xfrm>
              <a:off x="2496" y="2928"/>
              <a:ext cx="139" cy="106"/>
            </a:xfrm>
            <a:custGeom>
              <a:avLst/>
              <a:gdLst>
                <a:gd name="T0" fmla="*/ 60 w 139"/>
                <a:gd name="T1" fmla="*/ 58 h 106"/>
                <a:gd name="T2" fmla="*/ 40 w 139"/>
                <a:gd name="T3" fmla="*/ 50 h 106"/>
                <a:gd name="T4" fmla="*/ 17 w 139"/>
                <a:gd name="T5" fmla="*/ 35 h 106"/>
                <a:gd name="T6" fmla="*/ 0 w 139"/>
                <a:gd name="T7" fmla="*/ 19 h 106"/>
                <a:gd name="T8" fmla="*/ 0 w 139"/>
                <a:gd name="T9" fmla="*/ 4 h 106"/>
                <a:gd name="T10" fmla="*/ 8 w 139"/>
                <a:gd name="T11" fmla="*/ 0 h 106"/>
                <a:gd name="T12" fmla="*/ 20 w 139"/>
                <a:gd name="T13" fmla="*/ 11 h 106"/>
                <a:gd name="T14" fmla="*/ 31 w 139"/>
                <a:gd name="T15" fmla="*/ 29 h 106"/>
                <a:gd name="T16" fmla="*/ 45 w 139"/>
                <a:gd name="T17" fmla="*/ 42 h 106"/>
                <a:gd name="T18" fmla="*/ 60 w 139"/>
                <a:gd name="T19" fmla="*/ 37 h 106"/>
                <a:gd name="T20" fmla="*/ 82 w 139"/>
                <a:gd name="T21" fmla="*/ 33 h 106"/>
                <a:gd name="T22" fmla="*/ 105 w 139"/>
                <a:gd name="T23" fmla="*/ 33 h 106"/>
                <a:gd name="T24" fmla="*/ 119 w 139"/>
                <a:gd name="T25" fmla="*/ 46 h 106"/>
                <a:gd name="T26" fmla="*/ 133 w 139"/>
                <a:gd name="T27" fmla="*/ 52 h 106"/>
                <a:gd name="T28" fmla="*/ 139 w 139"/>
                <a:gd name="T29" fmla="*/ 68 h 106"/>
                <a:gd name="T30" fmla="*/ 133 w 139"/>
                <a:gd name="T31" fmla="*/ 87 h 106"/>
                <a:gd name="T32" fmla="*/ 111 w 139"/>
                <a:gd name="T33" fmla="*/ 106 h 106"/>
                <a:gd name="T34" fmla="*/ 96 w 139"/>
                <a:gd name="T35" fmla="*/ 97 h 106"/>
                <a:gd name="T36" fmla="*/ 79 w 139"/>
                <a:gd name="T37" fmla="*/ 83 h 106"/>
                <a:gd name="T38" fmla="*/ 65 w 139"/>
                <a:gd name="T39" fmla="*/ 68 h 106"/>
                <a:gd name="T40" fmla="*/ 60 w 139"/>
                <a:gd name="T41" fmla="*/ 58 h 10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9"/>
                <a:gd name="T64" fmla="*/ 0 h 106"/>
                <a:gd name="T65" fmla="*/ 139 w 139"/>
                <a:gd name="T66" fmla="*/ 106 h 10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9" h="106">
                  <a:moveTo>
                    <a:pt x="60" y="58"/>
                  </a:moveTo>
                  <a:lnTo>
                    <a:pt x="40" y="50"/>
                  </a:lnTo>
                  <a:lnTo>
                    <a:pt x="17" y="35"/>
                  </a:lnTo>
                  <a:lnTo>
                    <a:pt x="0" y="19"/>
                  </a:lnTo>
                  <a:lnTo>
                    <a:pt x="0" y="4"/>
                  </a:lnTo>
                  <a:lnTo>
                    <a:pt x="8" y="0"/>
                  </a:lnTo>
                  <a:lnTo>
                    <a:pt x="20" y="11"/>
                  </a:lnTo>
                  <a:lnTo>
                    <a:pt x="31" y="29"/>
                  </a:lnTo>
                  <a:lnTo>
                    <a:pt x="45" y="42"/>
                  </a:lnTo>
                  <a:lnTo>
                    <a:pt x="60" y="37"/>
                  </a:lnTo>
                  <a:lnTo>
                    <a:pt x="82" y="33"/>
                  </a:lnTo>
                  <a:lnTo>
                    <a:pt x="105" y="33"/>
                  </a:lnTo>
                  <a:lnTo>
                    <a:pt x="119" y="46"/>
                  </a:lnTo>
                  <a:lnTo>
                    <a:pt x="133" y="52"/>
                  </a:lnTo>
                  <a:lnTo>
                    <a:pt x="139" y="68"/>
                  </a:lnTo>
                  <a:lnTo>
                    <a:pt x="133" y="87"/>
                  </a:lnTo>
                  <a:lnTo>
                    <a:pt x="111" y="106"/>
                  </a:lnTo>
                  <a:lnTo>
                    <a:pt x="96" y="97"/>
                  </a:lnTo>
                  <a:lnTo>
                    <a:pt x="79" y="83"/>
                  </a:lnTo>
                  <a:lnTo>
                    <a:pt x="65" y="68"/>
                  </a:lnTo>
                  <a:lnTo>
                    <a:pt x="60" y="5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1" name="Freeform 54"/>
            <p:cNvSpPr>
              <a:spLocks/>
            </p:cNvSpPr>
            <p:nvPr/>
          </p:nvSpPr>
          <p:spPr bwMode="auto">
            <a:xfrm>
              <a:off x="2256" y="2976"/>
              <a:ext cx="593" cy="409"/>
            </a:xfrm>
            <a:custGeom>
              <a:avLst/>
              <a:gdLst>
                <a:gd name="T0" fmla="*/ 130 w 593"/>
                <a:gd name="T1" fmla="*/ 389 h 409"/>
                <a:gd name="T2" fmla="*/ 107 w 593"/>
                <a:gd name="T3" fmla="*/ 405 h 409"/>
                <a:gd name="T4" fmla="*/ 22 w 593"/>
                <a:gd name="T5" fmla="*/ 374 h 409"/>
                <a:gd name="T6" fmla="*/ 17 w 593"/>
                <a:gd name="T7" fmla="*/ 343 h 409"/>
                <a:gd name="T8" fmla="*/ 59 w 593"/>
                <a:gd name="T9" fmla="*/ 356 h 409"/>
                <a:gd name="T10" fmla="*/ 76 w 593"/>
                <a:gd name="T11" fmla="*/ 345 h 409"/>
                <a:gd name="T12" fmla="*/ 159 w 593"/>
                <a:gd name="T13" fmla="*/ 263 h 409"/>
                <a:gd name="T14" fmla="*/ 244 w 593"/>
                <a:gd name="T15" fmla="*/ 252 h 409"/>
                <a:gd name="T16" fmla="*/ 266 w 593"/>
                <a:gd name="T17" fmla="*/ 244 h 409"/>
                <a:gd name="T18" fmla="*/ 272 w 593"/>
                <a:gd name="T19" fmla="*/ 219 h 409"/>
                <a:gd name="T20" fmla="*/ 201 w 593"/>
                <a:gd name="T21" fmla="*/ 213 h 409"/>
                <a:gd name="T22" fmla="*/ 159 w 593"/>
                <a:gd name="T23" fmla="*/ 199 h 409"/>
                <a:gd name="T24" fmla="*/ 130 w 593"/>
                <a:gd name="T25" fmla="*/ 178 h 409"/>
                <a:gd name="T26" fmla="*/ 150 w 593"/>
                <a:gd name="T27" fmla="*/ 162 h 409"/>
                <a:gd name="T28" fmla="*/ 181 w 593"/>
                <a:gd name="T29" fmla="*/ 172 h 409"/>
                <a:gd name="T30" fmla="*/ 195 w 593"/>
                <a:gd name="T31" fmla="*/ 186 h 409"/>
                <a:gd name="T32" fmla="*/ 249 w 593"/>
                <a:gd name="T33" fmla="*/ 186 h 409"/>
                <a:gd name="T34" fmla="*/ 235 w 593"/>
                <a:gd name="T35" fmla="*/ 155 h 409"/>
                <a:gd name="T36" fmla="*/ 232 w 593"/>
                <a:gd name="T37" fmla="*/ 137 h 409"/>
                <a:gd name="T38" fmla="*/ 193 w 593"/>
                <a:gd name="T39" fmla="*/ 126 h 409"/>
                <a:gd name="T40" fmla="*/ 178 w 593"/>
                <a:gd name="T41" fmla="*/ 108 h 409"/>
                <a:gd name="T42" fmla="*/ 170 w 593"/>
                <a:gd name="T43" fmla="*/ 93 h 409"/>
                <a:gd name="T44" fmla="*/ 161 w 593"/>
                <a:gd name="T45" fmla="*/ 58 h 409"/>
                <a:gd name="T46" fmla="*/ 184 w 593"/>
                <a:gd name="T47" fmla="*/ 9 h 409"/>
                <a:gd name="T48" fmla="*/ 193 w 593"/>
                <a:gd name="T49" fmla="*/ 21 h 409"/>
                <a:gd name="T50" fmla="*/ 238 w 593"/>
                <a:gd name="T51" fmla="*/ 13 h 409"/>
                <a:gd name="T52" fmla="*/ 298 w 593"/>
                <a:gd name="T53" fmla="*/ 31 h 409"/>
                <a:gd name="T54" fmla="*/ 295 w 593"/>
                <a:gd name="T55" fmla="*/ 46 h 409"/>
                <a:gd name="T56" fmla="*/ 306 w 593"/>
                <a:gd name="T57" fmla="*/ 73 h 409"/>
                <a:gd name="T58" fmla="*/ 315 w 593"/>
                <a:gd name="T59" fmla="*/ 83 h 409"/>
                <a:gd name="T60" fmla="*/ 283 w 593"/>
                <a:gd name="T61" fmla="*/ 110 h 409"/>
                <a:gd name="T62" fmla="*/ 335 w 593"/>
                <a:gd name="T63" fmla="*/ 124 h 409"/>
                <a:gd name="T64" fmla="*/ 405 w 593"/>
                <a:gd name="T65" fmla="*/ 126 h 409"/>
                <a:gd name="T66" fmla="*/ 448 w 593"/>
                <a:gd name="T67" fmla="*/ 162 h 409"/>
                <a:gd name="T68" fmla="*/ 459 w 593"/>
                <a:gd name="T69" fmla="*/ 201 h 409"/>
                <a:gd name="T70" fmla="*/ 459 w 593"/>
                <a:gd name="T71" fmla="*/ 238 h 409"/>
                <a:gd name="T72" fmla="*/ 434 w 593"/>
                <a:gd name="T73" fmla="*/ 236 h 409"/>
                <a:gd name="T74" fmla="*/ 420 w 593"/>
                <a:gd name="T75" fmla="*/ 223 h 409"/>
                <a:gd name="T76" fmla="*/ 417 w 593"/>
                <a:gd name="T77" fmla="*/ 203 h 409"/>
                <a:gd name="T78" fmla="*/ 417 w 593"/>
                <a:gd name="T79" fmla="*/ 192 h 409"/>
                <a:gd name="T80" fmla="*/ 400 w 593"/>
                <a:gd name="T81" fmla="*/ 159 h 409"/>
                <a:gd name="T82" fmla="*/ 380 w 593"/>
                <a:gd name="T83" fmla="*/ 157 h 409"/>
                <a:gd name="T84" fmla="*/ 383 w 593"/>
                <a:gd name="T85" fmla="*/ 215 h 409"/>
                <a:gd name="T86" fmla="*/ 388 w 593"/>
                <a:gd name="T87" fmla="*/ 252 h 409"/>
                <a:gd name="T88" fmla="*/ 423 w 593"/>
                <a:gd name="T89" fmla="*/ 300 h 409"/>
                <a:gd name="T90" fmla="*/ 454 w 593"/>
                <a:gd name="T91" fmla="*/ 300 h 409"/>
                <a:gd name="T92" fmla="*/ 528 w 593"/>
                <a:gd name="T93" fmla="*/ 294 h 409"/>
                <a:gd name="T94" fmla="*/ 564 w 593"/>
                <a:gd name="T95" fmla="*/ 294 h 409"/>
                <a:gd name="T96" fmla="*/ 573 w 593"/>
                <a:gd name="T97" fmla="*/ 370 h 409"/>
                <a:gd name="T98" fmla="*/ 556 w 593"/>
                <a:gd name="T99" fmla="*/ 349 h 409"/>
                <a:gd name="T100" fmla="*/ 539 w 593"/>
                <a:gd name="T101" fmla="*/ 333 h 409"/>
                <a:gd name="T102" fmla="*/ 479 w 593"/>
                <a:gd name="T103" fmla="*/ 341 h 409"/>
                <a:gd name="T104" fmla="*/ 391 w 593"/>
                <a:gd name="T105" fmla="*/ 358 h 409"/>
                <a:gd name="T106" fmla="*/ 332 w 593"/>
                <a:gd name="T107" fmla="*/ 308 h 409"/>
                <a:gd name="T108" fmla="*/ 255 w 593"/>
                <a:gd name="T109" fmla="*/ 296 h 409"/>
                <a:gd name="T110" fmla="*/ 193 w 593"/>
                <a:gd name="T111" fmla="*/ 306 h 40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93"/>
                <a:gd name="T169" fmla="*/ 0 h 409"/>
                <a:gd name="T170" fmla="*/ 593 w 593"/>
                <a:gd name="T171" fmla="*/ 409 h 40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93" h="409">
                  <a:moveTo>
                    <a:pt x="184" y="318"/>
                  </a:moveTo>
                  <a:lnTo>
                    <a:pt x="170" y="345"/>
                  </a:lnTo>
                  <a:lnTo>
                    <a:pt x="159" y="366"/>
                  </a:lnTo>
                  <a:lnTo>
                    <a:pt x="144" y="380"/>
                  </a:lnTo>
                  <a:lnTo>
                    <a:pt x="133" y="389"/>
                  </a:lnTo>
                  <a:lnTo>
                    <a:pt x="130" y="389"/>
                  </a:lnTo>
                  <a:lnTo>
                    <a:pt x="127" y="386"/>
                  </a:lnTo>
                  <a:lnTo>
                    <a:pt x="122" y="386"/>
                  </a:lnTo>
                  <a:lnTo>
                    <a:pt x="116" y="382"/>
                  </a:lnTo>
                  <a:lnTo>
                    <a:pt x="116" y="389"/>
                  </a:lnTo>
                  <a:lnTo>
                    <a:pt x="116" y="399"/>
                  </a:lnTo>
                  <a:lnTo>
                    <a:pt x="107" y="405"/>
                  </a:lnTo>
                  <a:lnTo>
                    <a:pt x="96" y="409"/>
                  </a:lnTo>
                  <a:lnTo>
                    <a:pt x="85" y="405"/>
                  </a:lnTo>
                  <a:lnTo>
                    <a:pt x="71" y="397"/>
                  </a:lnTo>
                  <a:lnTo>
                    <a:pt x="56" y="389"/>
                  </a:lnTo>
                  <a:lnTo>
                    <a:pt x="37" y="380"/>
                  </a:lnTo>
                  <a:lnTo>
                    <a:pt x="22" y="374"/>
                  </a:lnTo>
                  <a:lnTo>
                    <a:pt x="11" y="366"/>
                  </a:lnTo>
                  <a:lnTo>
                    <a:pt x="2" y="358"/>
                  </a:lnTo>
                  <a:lnTo>
                    <a:pt x="0" y="349"/>
                  </a:lnTo>
                  <a:lnTo>
                    <a:pt x="2" y="343"/>
                  </a:lnTo>
                  <a:lnTo>
                    <a:pt x="11" y="343"/>
                  </a:lnTo>
                  <a:lnTo>
                    <a:pt x="17" y="343"/>
                  </a:lnTo>
                  <a:lnTo>
                    <a:pt x="22" y="345"/>
                  </a:lnTo>
                  <a:lnTo>
                    <a:pt x="28" y="349"/>
                  </a:lnTo>
                  <a:lnTo>
                    <a:pt x="37" y="353"/>
                  </a:lnTo>
                  <a:lnTo>
                    <a:pt x="45" y="356"/>
                  </a:lnTo>
                  <a:lnTo>
                    <a:pt x="51" y="356"/>
                  </a:lnTo>
                  <a:lnTo>
                    <a:pt x="59" y="356"/>
                  </a:lnTo>
                  <a:lnTo>
                    <a:pt x="68" y="356"/>
                  </a:lnTo>
                  <a:lnTo>
                    <a:pt x="76" y="356"/>
                  </a:lnTo>
                  <a:lnTo>
                    <a:pt x="88" y="356"/>
                  </a:lnTo>
                  <a:lnTo>
                    <a:pt x="82" y="351"/>
                  </a:lnTo>
                  <a:lnTo>
                    <a:pt x="79" y="349"/>
                  </a:lnTo>
                  <a:lnTo>
                    <a:pt x="76" y="345"/>
                  </a:lnTo>
                  <a:lnTo>
                    <a:pt x="73" y="345"/>
                  </a:lnTo>
                  <a:lnTo>
                    <a:pt x="99" y="331"/>
                  </a:lnTo>
                  <a:lnTo>
                    <a:pt x="122" y="308"/>
                  </a:lnTo>
                  <a:lnTo>
                    <a:pt x="139" y="285"/>
                  </a:lnTo>
                  <a:lnTo>
                    <a:pt x="153" y="271"/>
                  </a:lnTo>
                  <a:lnTo>
                    <a:pt x="159" y="263"/>
                  </a:lnTo>
                  <a:lnTo>
                    <a:pt x="167" y="256"/>
                  </a:lnTo>
                  <a:lnTo>
                    <a:pt x="181" y="254"/>
                  </a:lnTo>
                  <a:lnTo>
                    <a:pt x="190" y="254"/>
                  </a:lnTo>
                  <a:lnTo>
                    <a:pt x="204" y="254"/>
                  </a:lnTo>
                  <a:lnTo>
                    <a:pt x="224" y="252"/>
                  </a:lnTo>
                  <a:lnTo>
                    <a:pt x="244" y="252"/>
                  </a:lnTo>
                  <a:lnTo>
                    <a:pt x="258" y="254"/>
                  </a:lnTo>
                  <a:lnTo>
                    <a:pt x="261" y="254"/>
                  </a:lnTo>
                  <a:lnTo>
                    <a:pt x="264" y="252"/>
                  </a:lnTo>
                  <a:lnTo>
                    <a:pt x="269" y="250"/>
                  </a:lnTo>
                  <a:lnTo>
                    <a:pt x="272" y="248"/>
                  </a:lnTo>
                  <a:lnTo>
                    <a:pt x="266" y="244"/>
                  </a:lnTo>
                  <a:lnTo>
                    <a:pt x="266" y="240"/>
                  </a:lnTo>
                  <a:lnTo>
                    <a:pt x="266" y="238"/>
                  </a:lnTo>
                  <a:lnTo>
                    <a:pt x="269" y="234"/>
                  </a:lnTo>
                  <a:lnTo>
                    <a:pt x="272" y="232"/>
                  </a:lnTo>
                  <a:lnTo>
                    <a:pt x="272" y="225"/>
                  </a:lnTo>
                  <a:lnTo>
                    <a:pt x="272" y="219"/>
                  </a:lnTo>
                  <a:lnTo>
                    <a:pt x="269" y="213"/>
                  </a:lnTo>
                  <a:lnTo>
                    <a:pt x="261" y="217"/>
                  </a:lnTo>
                  <a:lnTo>
                    <a:pt x="244" y="219"/>
                  </a:lnTo>
                  <a:lnTo>
                    <a:pt x="227" y="219"/>
                  </a:lnTo>
                  <a:lnTo>
                    <a:pt x="212" y="217"/>
                  </a:lnTo>
                  <a:lnTo>
                    <a:pt x="201" y="213"/>
                  </a:lnTo>
                  <a:lnTo>
                    <a:pt x="187" y="209"/>
                  </a:lnTo>
                  <a:lnTo>
                    <a:pt x="170" y="205"/>
                  </a:lnTo>
                  <a:lnTo>
                    <a:pt x="156" y="201"/>
                  </a:lnTo>
                  <a:lnTo>
                    <a:pt x="159" y="199"/>
                  </a:lnTo>
                  <a:lnTo>
                    <a:pt x="161" y="197"/>
                  </a:lnTo>
                  <a:lnTo>
                    <a:pt x="142" y="195"/>
                  </a:lnTo>
                  <a:lnTo>
                    <a:pt x="130" y="188"/>
                  </a:lnTo>
                  <a:lnTo>
                    <a:pt x="127" y="182"/>
                  </a:lnTo>
                  <a:lnTo>
                    <a:pt x="133" y="180"/>
                  </a:lnTo>
                  <a:lnTo>
                    <a:pt x="130" y="178"/>
                  </a:lnTo>
                  <a:lnTo>
                    <a:pt x="133" y="174"/>
                  </a:lnTo>
                  <a:lnTo>
                    <a:pt x="136" y="172"/>
                  </a:lnTo>
                  <a:lnTo>
                    <a:pt x="142" y="170"/>
                  </a:lnTo>
                  <a:lnTo>
                    <a:pt x="142" y="168"/>
                  </a:lnTo>
                  <a:lnTo>
                    <a:pt x="144" y="164"/>
                  </a:lnTo>
                  <a:lnTo>
                    <a:pt x="150" y="162"/>
                  </a:lnTo>
                  <a:lnTo>
                    <a:pt x="153" y="164"/>
                  </a:lnTo>
                  <a:lnTo>
                    <a:pt x="156" y="159"/>
                  </a:lnTo>
                  <a:lnTo>
                    <a:pt x="164" y="159"/>
                  </a:lnTo>
                  <a:lnTo>
                    <a:pt x="170" y="164"/>
                  </a:lnTo>
                  <a:lnTo>
                    <a:pt x="176" y="170"/>
                  </a:lnTo>
                  <a:lnTo>
                    <a:pt x="181" y="172"/>
                  </a:lnTo>
                  <a:lnTo>
                    <a:pt x="184" y="176"/>
                  </a:lnTo>
                  <a:lnTo>
                    <a:pt x="184" y="180"/>
                  </a:lnTo>
                  <a:lnTo>
                    <a:pt x="181" y="186"/>
                  </a:lnTo>
                  <a:lnTo>
                    <a:pt x="184" y="184"/>
                  </a:lnTo>
                  <a:lnTo>
                    <a:pt x="187" y="184"/>
                  </a:lnTo>
                  <a:lnTo>
                    <a:pt x="195" y="186"/>
                  </a:lnTo>
                  <a:lnTo>
                    <a:pt x="204" y="188"/>
                  </a:lnTo>
                  <a:lnTo>
                    <a:pt x="212" y="186"/>
                  </a:lnTo>
                  <a:lnTo>
                    <a:pt x="221" y="186"/>
                  </a:lnTo>
                  <a:lnTo>
                    <a:pt x="232" y="186"/>
                  </a:lnTo>
                  <a:lnTo>
                    <a:pt x="241" y="186"/>
                  </a:lnTo>
                  <a:lnTo>
                    <a:pt x="249" y="186"/>
                  </a:lnTo>
                  <a:lnTo>
                    <a:pt x="249" y="184"/>
                  </a:lnTo>
                  <a:lnTo>
                    <a:pt x="249" y="182"/>
                  </a:lnTo>
                  <a:lnTo>
                    <a:pt x="247" y="178"/>
                  </a:lnTo>
                  <a:lnTo>
                    <a:pt x="244" y="174"/>
                  </a:lnTo>
                  <a:lnTo>
                    <a:pt x="235" y="164"/>
                  </a:lnTo>
                  <a:lnTo>
                    <a:pt x="235" y="155"/>
                  </a:lnTo>
                  <a:lnTo>
                    <a:pt x="238" y="149"/>
                  </a:lnTo>
                  <a:lnTo>
                    <a:pt x="244" y="147"/>
                  </a:lnTo>
                  <a:lnTo>
                    <a:pt x="244" y="145"/>
                  </a:lnTo>
                  <a:lnTo>
                    <a:pt x="241" y="141"/>
                  </a:lnTo>
                  <a:lnTo>
                    <a:pt x="238" y="139"/>
                  </a:lnTo>
                  <a:lnTo>
                    <a:pt x="232" y="137"/>
                  </a:lnTo>
                  <a:lnTo>
                    <a:pt x="244" y="131"/>
                  </a:lnTo>
                  <a:lnTo>
                    <a:pt x="238" y="122"/>
                  </a:lnTo>
                  <a:lnTo>
                    <a:pt x="230" y="122"/>
                  </a:lnTo>
                  <a:lnTo>
                    <a:pt x="215" y="122"/>
                  </a:lnTo>
                  <a:lnTo>
                    <a:pt x="204" y="126"/>
                  </a:lnTo>
                  <a:lnTo>
                    <a:pt x="193" y="126"/>
                  </a:lnTo>
                  <a:lnTo>
                    <a:pt x="190" y="124"/>
                  </a:lnTo>
                  <a:lnTo>
                    <a:pt x="187" y="120"/>
                  </a:lnTo>
                  <a:lnTo>
                    <a:pt x="184" y="116"/>
                  </a:lnTo>
                  <a:lnTo>
                    <a:pt x="181" y="114"/>
                  </a:lnTo>
                  <a:lnTo>
                    <a:pt x="181" y="110"/>
                  </a:lnTo>
                  <a:lnTo>
                    <a:pt x="178" y="108"/>
                  </a:lnTo>
                  <a:lnTo>
                    <a:pt x="176" y="106"/>
                  </a:lnTo>
                  <a:lnTo>
                    <a:pt x="170" y="106"/>
                  </a:lnTo>
                  <a:lnTo>
                    <a:pt x="167" y="104"/>
                  </a:lnTo>
                  <a:lnTo>
                    <a:pt x="164" y="100"/>
                  </a:lnTo>
                  <a:lnTo>
                    <a:pt x="167" y="95"/>
                  </a:lnTo>
                  <a:lnTo>
                    <a:pt x="170" y="93"/>
                  </a:lnTo>
                  <a:lnTo>
                    <a:pt x="173" y="89"/>
                  </a:lnTo>
                  <a:lnTo>
                    <a:pt x="173" y="85"/>
                  </a:lnTo>
                  <a:lnTo>
                    <a:pt x="170" y="83"/>
                  </a:lnTo>
                  <a:lnTo>
                    <a:pt x="164" y="77"/>
                  </a:lnTo>
                  <a:lnTo>
                    <a:pt x="161" y="69"/>
                  </a:lnTo>
                  <a:lnTo>
                    <a:pt x="161" y="58"/>
                  </a:lnTo>
                  <a:lnTo>
                    <a:pt x="170" y="48"/>
                  </a:lnTo>
                  <a:lnTo>
                    <a:pt x="161" y="42"/>
                  </a:lnTo>
                  <a:lnTo>
                    <a:pt x="159" y="34"/>
                  </a:lnTo>
                  <a:lnTo>
                    <a:pt x="161" y="23"/>
                  </a:lnTo>
                  <a:lnTo>
                    <a:pt x="173" y="15"/>
                  </a:lnTo>
                  <a:lnTo>
                    <a:pt x="184" y="9"/>
                  </a:lnTo>
                  <a:lnTo>
                    <a:pt x="198" y="5"/>
                  </a:lnTo>
                  <a:lnTo>
                    <a:pt x="212" y="0"/>
                  </a:lnTo>
                  <a:lnTo>
                    <a:pt x="227" y="3"/>
                  </a:lnTo>
                  <a:lnTo>
                    <a:pt x="212" y="5"/>
                  </a:lnTo>
                  <a:lnTo>
                    <a:pt x="201" y="13"/>
                  </a:lnTo>
                  <a:lnTo>
                    <a:pt x="193" y="21"/>
                  </a:lnTo>
                  <a:lnTo>
                    <a:pt x="190" y="29"/>
                  </a:lnTo>
                  <a:lnTo>
                    <a:pt x="198" y="21"/>
                  </a:lnTo>
                  <a:lnTo>
                    <a:pt x="215" y="17"/>
                  </a:lnTo>
                  <a:lnTo>
                    <a:pt x="232" y="13"/>
                  </a:lnTo>
                  <a:lnTo>
                    <a:pt x="244" y="11"/>
                  </a:lnTo>
                  <a:lnTo>
                    <a:pt x="238" y="13"/>
                  </a:lnTo>
                  <a:lnTo>
                    <a:pt x="232" y="15"/>
                  </a:lnTo>
                  <a:lnTo>
                    <a:pt x="230" y="19"/>
                  </a:lnTo>
                  <a:lnTo>
                    <a:pt x="227" y="21"/>
                  </a:lnTo>
                  <a:lnTo>
                    <a:pt x="249" y="17"/>
                  </a:lnTo>
                  <a:lnTo>
                    <a:pt x="275" y="21"/>
                  </a:lnTo>
                  <a:lnTo>
                    <a:pt x="298" y="31"/>
                  </a:lnTo>
                  <a:lnTo>
                    <a:pt x="309" y="36"/>
                  </a:lnTo>
                  <a:lnTo>
                    <a:pt x="306" y="40"/>
                  </a:lnTo>
                  <a:lnTo>
                    <a:pt x="300" y="42"/>
                  </a:lnTo>
                  <a:lnTo>
                    <a:pt x="292" y="46"/>
                  </a:lnTo>
                  <a:lnTo>
                    <a:pt x="295" y="46"/>
                  </a:lnTo>
                  <a:lnTo>
                    <a:pt x="298" y="46"/>
                  </a:lnTo>
                  <a:lnTo>
                    <a:pt x="303" y="46"/>
                  </a:lnTo>
                  <a:lnTo>
                    <a:pt x="309" y="46"/>
                  </a:lnTo>
                  <a:lnTo>
                    <a:pt x="312" y="52"/>
                  </a:lnTo>
                  <a:lnTo>
                    <a:pt x="309" y="62"/>
                  </a:lnTo>
                  <a:lnTo>
                    <a:pt x="306" y="73"/>
                  </a:lnTo>
                  <a:lnTo>
                    <a:pt x="300" y="79"/>
                  </a:lnTo>
                  <a:lnTo>
                    <a:pt x="303" y="79"/>
                  </a:lnTo>
                  <a:lnTo>
                    <a:pt x="309" y="77"/>
                  </a:lnTo>
                  <a:lnTo>
                    <a:pt x="315" y="77"/>
                  </a:lnTo>
                  <a:lnTo>
                    <a:pt x="320" y="77"/>
                  </a:lnTo>
                  <a:lnTo>
                    <a:pt x="315" y="83"/>
                  </a:lnTo>
                  <a:lnTo>
                    <a:pt x="303" y="89"/>
                  </a:lnTo>
                  <a:lnTo>
                    <a:pt x="292" y="95"/>
                  </a:lnTo>
                  <a:lnTo>
                    <a:pt x="286" y="100"/>
                  </a:lnTo>
                  <a:lnTo>
                    <a:pt x="283" y="102"/>
                  </a:lnTo>
                  <a:lnTo>
                    <a:pt x="283" y="106"/>
                  </a:lnTo>
                  <a:lnTo>
                    <a:pt x="283" y="110"/>
                  </a:lnTo>
                  <a:lnTo>
                    <a:pt x="286" y="116"/>
                  </a:lnTo>
                  <a:lnTo>
                    <a:pt x="306" y="110"/>
                  </a:lnTo>
                  <a:lnTo>
                    <a:pt x="306" y="126"/>
                  </a:lnTo>
                  <a:lnTo>
                    <a:pt x="318" y="122"/>
                  </a:lnTo>
                  <a:lnTo>
                    <a:pt x="326" y="122"/>
                  </a:lnTo>
                  <a:lnTo>
                    <a:pt x="335" y="124"/>
                  </a:lnTo>
                  <a:lnTo>
                    <a:pt x="343" y="126"/>
                  </a:lnTo>
                  <a:lnTo>
                    <a:pt x="352" y="124"/>
                  </a:lnTo>
                  <a:lnTo>
                    <a:pt x="363" y="124"/>
                  </a:lnTo>
                  <a:lnTo>
                    <a:pt x="377" y="124"/>
                  </a:lnTo>
                  <a:lnTo>
                    <a:pt x="391" y="124"/>
                  </a:lnTo>
                  <a:lnTo>
                    <a:pt x="405" y="126"/>
                  </a:lnTo>
                  <a:lnTo>
                    <a:pt x="417" y="128"/>
                  </a:lnTo>
                  <a:lnTo>
                    <a:pt x="428" y="128"/>
                  </a:lnTo>
                  <a:lnTo>
                    <a:pt x="434" y="131"/>
                  </a:lnTo>
                  <a:lnTo>
                    <a:pt x="440" y="137"/>
                  </a:lnTo>
                  <a:lnTo>
                    <a:pt x="445" y="149"/>
                  </a:lnTo>
                  <a:lnTo>
                    <a:pt x="448" y="162"/>
                  </a:lnTo>
                  <a:lnTo>
                    <a:pt x="448" y="170"/>
                  </a:lnTo>
                  <a:lnTo>
                    <a:pt x="448" y="178"/>
                  </a:lnTo>
                  <a:lnTo>
                    <a:pt x="451" y="184"/>
                  </a:lnTo>
                  <a:lnTo>
                    <a:pt x="457" y="190"/>
                  </a:lnTo>
                  <a:lnTo>
                    <a:pt x="462" y="197"/>
                  </a:lnTo>
                  <a:lnTo>
                    <a:pt x="459" y="201"/>
                  </a:lnTo>
                  <a:lnTo>
                    <a:pt x="462" y="205"/>
                  </a:lnTo>
                  <a:lnTo>
                    <a:pt x="468" y="211"/>
                  </a:lnTo>
                  <a:lnTo>
                    <a:pt x="471" y="217"/>
                  </a:lnTo>
                  <a:lnTo>
                    <a:pt x="468" y="225"/>
                  </a:lnTo>
                  <a:lnTo>
                    <a:pt x="462" y="234"/>
                  </a:lnTo>
                  <a:lnTo>
                    <a:pt x="459" y="238"/>
                  </a:lnTo>
                  <a:lnTo>
                    <a:pt x="454" y="238"/>
                  </a:lnTo>
                  <a:lnTo>
                    <a:pt x="451" y="236"/>
                  </a:lnTo>
                  <a:lnTo>
                    <a:pt x="448" y="234"/>
                  </a:lnTo>
                  <a:lnTo>
                    <a:pt x="442" y="236"/>
                  </a:lnTo>
                  <a:lnTo>
                    <a:pt x="437" y="236"/>
                  </a:lnTo>
                  <a:lnTo>
                    <a:pt x="434" y="236"/>
                  </a:lnTo>
                  <a:lnTo>
                    <a:pt x="434" y="232"/>
                  </a:lnTo>
                  <a:lnTo>
                    <a:pt x="428" y="236"/>
                  </a:lnTo>
                  <a:lnTo>
                    <a:pt x="425" y="232"/>
                  </a:lnTo>
                  <a:lnTo>
                    <a:pt x="423" y="228"/>
                  </a:lnTo>
                  <a:lnTo>
                    <a:pt x="423" y="221"/>
                  </a:lnTo>
                  <a:lnTo>
                    <a:pt x="420" y="223"/>
                  </a:lnTo>
                  <a:lnTo>
                    <a:pt x="414" y="225"/>
                  </a:lnTo>
                  <a:lnTo>
                    <a:pt x="411" y="223"/>
                  </a:lnTo>
                  <a:lnTo>
                    <a:pt x="408" y="213"/>
                  </a:lnTo>
                  <a:lnTo>
                    <a:pt x="411" y="209"/>
                  </a:lnTo>
                  <a:lnTo>
                    <a:pt x="414" y="205"/>
                  </a:lnTo>
                  <a:lnTo>
                    <a:pt x="417" y="203"/>
                  </a:lnTo>
                  <a:lnTo>
                    <a:pt x="423" y="201"/>
                  </a:lnTo>
                  <a:lnTo>
                    <a:pt x="423" y="199"/>
                  </a:lnTo>
                  <a:lnTo>
                    <a:pt x="423" y="197"/>
                  </a:lnTo>
                  <a:lnTo>
                    <a:pt x="420" y="197"/>
                  </a:lnTo>
                  <a:lnTo>
                    <a:pt x="417" y="195"/>
                  </a:lnTo>
                  <a:lnTo>
                    <a:pt x="417" y="192"/>
                  </a:lnTo>
                  <a:lnTo>
                    <a:pt x="420" y="188"/>
                  </a:lnTo>
                  <a:lnTo>
                    <a:pt x="420" y="184"/>
                  </a:lnTo>
                  <a:lnTo>
                    <a:pt x="417" y="178"/>
                  </a:lnTo>
                  <a:lnTo>
                    <a:pt x="411" y="174"/>
                  </a:lnTo>
                  <a:lnTo>
                    <a:pt x="403" y="166"/>
                  </a:lnTo>
                  <a:lnTo>
                    <a:pt x="400" y="159"/>
                  </a:lnTo>
                  <a:lnTo>
                    <a:pt x="397" y="153"/>
                  </a:lnTo>
                  <a:lnTo>
                    <a:pt x="394" y="155"/>
                  </a:lnTo>
                  <a:lnTo>
                    <a:pt x="388" y="157"/>
                  </a:lnTo>
                  <a:lnTo>
                    <a:pt x="383" y="157"/>
                  </a:lnTo>
                  <a:lnTo>
                    <a:pt x="380" y="157"/>
                  </a:lnTo>
                  <a:lnTo>
                    <a:pt x="374" y="159"/>
                  </a:lnTo>
                  <a:lnTo>
                    <a:pt x="366" y="164"/>
                  </a:lnTo>
                  <a:lnTo>
                    <a:pt x="357" y="164"/>
                  </a:lnTo>
                  <a:lnTo>
                    <a:pt x="371" y="180"/>
                  </a:lnTo>
                  <a:lnTo>
                    <a:pt x="380" y="199"/>
                  </a:lnTo>
                  <a:lnTo>
                    <a:pt x="383" y="215"/>
                  </a:lnTo>
                  <a:lnTo>
                    <a:pt x="383" y="228"/>
                  </a:lnTo>
                  <a:lnTo>
                    <a:pt x="388" y="234"/>
                  </a:lnTo>
                  <a:lnTo>
                    <a:pt x="386" y="238"/>
                  </a:lnTo>
                  <a:lnTo>
                    <a:pt x="383" y="244"/>
                  </a:lnTo>
                  <a:lnTo>
                    <a:pt x="380" y="248"/>
                  </a:lnTo>
                  <a:lnTo>
                    <a:pt x="388" y="252"/>
                  </a:lnTo>
                  <a:lnTo>
                    <a:pt x="394" y="259"/>
                  </a:lnTo>
                  <a:lnTo>
                    <a:pt x="394" y="265"/>
                  </a:lnTo>
                  <a:lnTo>
                    <a:pt x="388" y="269"/>
                  </a:lnTo>
                  <a:lnTo>
                    <a:pt x="400" y="279"/>
                  </a:lnTo>
                  <a:lnTo>
                    <a:pt x="411" y="289"/>
                  </a:lnTo>
                  <a:lnTo>
                    <a:pt x="423" y="300"/>
                  </a:lnTo>
                  <a:lnTo>
                    <a:pt x="425" y="308"/>
                  </a:lnTo>
                  <a:lnTo>
                    <a:pt x="428" y="306"/>
                  </a:lnTo>
                  <a:lnTo>
                    <a:pt x="434" y="304"/>
                  </a:lnTo>
                  <a:lnTo>
                    <a:pt x="440" y="302"/>
                  </a:lnTo>
                  <a:lnTo>
                    <a:pt x="454" y="300"/>
                  </a:lnTo>
                  <a:lnTo>
                    <a:pt x="479" y="294"/>
                  </a:lnTo>
                  <a:lnTo>
                    <a:pt x="505" y="287"/>
                  </a:lnTo>
                  <a:lnTo>
                    <a:pt x="519" y="281"/>
                  </a:lnTo>
                  <a:lnTo>
                    <a:pt x="519" y="283"/>
                  </a:lnTo>
                  <a:lnTo>
                    <a:pt x="525" y="289"/>
                  </a:lnTo>
                  <a:lnTo>
                    <a:pt x="528" y="294"/>
                  </a:lnTo>
                  <a:lnTo>
                    <a:pt x="528" y="298"/>
                  </a:lnTo>
                  <a:lnTo>
                    <a:pt x="533" y="294"/>
                  </a:lnTo>
                  <a:lnTo>
                    <a:pt x="545" y="292"/>
                  </a:lnTo>
                  <a:lnTo>
                    <a:pt x="556" y="292"/>
                  </a:lnTo>
                  <a:lnTo>
                    <a:pt x="564" y="292"/>
                  </a:lnTo>
                  <a:lnTo>
                    <a:pt x="564" y="294"/>
                  </a:lnTo>
                  <a:lnTo>
                    <a:pt x="567" y="298"/>
                  </a:lnTo>
                  <a:lnTo>
                    <a:pt x="573" y="308"/>
                  </a:lnTo>
                  <a:lnTo>
                    <a:pt x="584" y="323"/>
                  </a:lnTo>
                  <a:lnTo>
                    <a:pt x="593" y="339"/>
                  </a:lnTo>
                  <a:lnTo>
                    <a:pt x="587" y="358"/>
                  </a:lnTo>
                  <a:lnTo>
                    <a:pt x="573" y="370"/>
                  </a:lnTo>
                  <a:lnTo>
                    <a:pt x="556" y="380"/>
                  </a:lnTo>
                  <a:lnTo>
                    <a:pt x="547" y="372"/>
                  </a:lnTo>
                  <a:lnTo>
                    <a:pt x="547" y="366"/>
                  </a:lnTo>
                  <a:lnTo>
                    <a:pt x="553" y="360"/>
                  </a:lnTo>
                  <a:lnTo>
                    <a:pt x="556" y="356"/>
                  </a:lnTo>
                  <a:lnTo>
                    <a:pt x="556" y="349"/>
                  </a:lnTo>
                  <a:lnTo>
                    <a:pt x="550" y="341"/>
                  </a:lnTo>
                  <a:lnTo>
                    <a:pt x="542" y="335"/>
                  </a:lnTo>
                  <a:lnTo>
                    <a:pt x="533" y="329"/>
                  </a:lnTo>
                  <a:lnTo>
                    <a:pt x="533" y="333"/>
                  </a:lnTo>
                  <a:lnTo>
                    <a:pt x="536" y="333"/>
                  </a:lnTo>
                  <a:lnTo>
                    <a:pt x="539" y="333"/>
                  </a:lnTo>
                  <a:lnTo>
                    <a:pt x="539" y="335"/>
                  </a:lnTo>
                  <a:lnTo>
                    <a:pt x="533" y="335"/>
                  </a:lnTo>
                  <a:lnTo>
                    <a:pt x="525" y="335"/>
                  </a:lnTo>
                  <a:lnTo>
                    <a:pt x="513" y="337"/>
                  </a:lnTo>
                  <a:lnTo>
                    <a:pt x="496" y="339"/>
                  </a:lnTo>
                  <a:lnTo>
                    <a:pt x="479" y="341"/>
                  </a:lnTo>
                  <a:lnTo>
                    <a:pt x="459" y="345"/>
                  </a:lnTo>
                  <a:lnTo>
                    <a:pt x="442" y="349"/>
                  </a:lnTo>
                  <a:lnTo>
                    <a:pt x="428" y="353"/>
                  </a:lnTo>
                  <a:lnTo>
                    <a:pt x="417" y="356"/>
                  </a:lnTo>
                  <a:lnTo>
                    <a:pt x="403" y="358"/>
                  </a:lnTo>
                  <a:lnTo>
                    <a:pt x="391" y="358"/>
                  </a:lnTo>
                  <a:lnTo>
                    <a:pt x="383" y="356"/>
                  </a:lnTo>
                  <a:lnTo>
                    <a:pt x="380" y="349"/>
                  </a:lnTo>
                  <a:lnTo>
                    <a:pt x="371" y="341"/>
                  </a:lnTo>
                  <a:lnTo>
                    <a:pt x="357" y="331"/>
                  </a:lnTo>
                  <a:lnTo>
                    <a:pt x="343" y="318"/>
                  </a:lnTo>
                  <a:lnTo>
                    <a:pt x="332" y="308"/>
                  </a:lnTo>
                  <a:lnTo>
                    <a:pt x="326" y="302"/>
                  </a:lnTo>
                  <a:lnTo>
                    <a:pt x="318" y="298"/>
                  </a:lnTo>
                  <a:lnTo>
                    <a:pt x="303" y="298"/>
                  </a:lnTo>
                  <a:lnTo>
                    <a:pt x="286" y="296"/>
                  </a:lnTo>
                  <a:lnTo>
                    <a:pt x="272" y="296"/>
                  </a:lnTo>
                  <a:lnTo>
                    <a:pt x="255" y="296"/>
                  </a:lnTo>
                  <a:lnTo>
                    <a:pt x="232" y="298"/>
                  </a:lnTo>
                  <a:lnTo>
                    <a:pt x="212" y="298"/>
                  </a:lnTo>
                  <a:lnTo>
                    <a:pt x="207" y="300"/>
                  </a:lnTo>
                  <a:lnTo>
                    <a:pt x="201" y="304"/>
                  </a:lnTo>
                  <a:lnTo>
                    <a:pt x="195" y="306"/>
                  </a:lnTo>
                  <a:lnTo>
                    <a:pt x="193" y="306"/>
                  </a:lnTo>
                  <a:lnTo>
                    <a:pt x="184" y="31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2" name="Freeform 55"/>
            <p:cNvSpPr>
              <a:spLocks/>
            </p:cNvSpPr>
            <p:nvPr/>
          </p:nvSpPr>
          <p:spPr bwMode="auto">
            <a:xfrm>
              <a:off x="1392" y="2880"/>
              <a:ext cx="454" cy="491"/>
            </a:xfrm>
            <a:custGeom>
              <a:avLst/>
              <a:gdLst>
                <a:gd name="T0" fmla="*/ 139 w 454"/>
                <a:gd name="T1" fmla="*/ 72 h 491"/>
                <a:gd name="T2" fmla="*/ 165 w 454"/>
                <a:gd name="T3" fmla="*/ 31 h 491"/>
                <a:gd name="T4" fmla="*/ 241 w 454"/>
                <a:gd name="T5" fmla="*/ 16 h 491"/>
                <a:gd name="T6" fmla="*/ 273 w 454"/>
                <a:gd name="T7" fmla="*/ 25 h 491"/>
                <a:gd name="T8" fmla="*/ 292 w 454"/>
                <a:gd name="T9" fmla="*/ 16 h 491"/>
                <a:gd name="T10" fmla="*/ 315 w 454"/>
                <a:gd name="T11" fmla="*/ 66 h 491"/>
                <a:gd name="T12" fmla="*/ 318 w 454"/>
                <a:gd name="T13" fmla="*/ 78 h 491"/>
                <a:gd name="T14" fmla="*/ 346 w 454"/>
                <a:gd name="T15" fmla="*/ 101 h 491"/>
                <a:gd name="T16" fmla="*/ 295 w 454"/>
                <a:gd name="T17" fmla="*/ 109 h 491"/>
                <a:gd name="T18" fmla="*/ 312 w 454"/>
                <a:gd name="T19" fmla="*/ 120 h 491"/>
                <a:gd name="T20" fmla="*/ 261 w 454"/>
                <a:gd name="T21" fmla="*/ 109 h 491"/>
                <a:gd name="T22" fmla="*/ 250 w 454"/>
                <a:gd name="T23" fmla="*/ 117 h 491"/>
                <a:gd name="T24" fmla="*/ 264 w 454"/>
                <a:gd name="T25" fmla="*/ 120 h 491"/>
                <a:gd name="T26" fmla="*/ 295 w 454"/>
                <a:gd name="T27" fmla="*/ 167 h 491"/>
                <a:gd name="T28" fmla="*/ 301 w 454"/>
                <a:gd name="T29" fmla="*/ 202 h 491"/>
                <a:gd name="T30" fmla="*/ 304 w 454"/>
                <a:gd name="T31" fmla="*/ 231 h 491"/>
                <a:gd name="T32" fmla="*/ 378 w 454"/>
                <a:gd name="T33" fmla="*/ 278 h 491"/>
                <a:gd name="T34" fmla="*/ 432 w 454"/>
                <a:gd name="T35" fmla="*/ 340 h 491"/>
                <a:gd name="T36" fmla="*/ 375 w 454"/>
                <a:gd name="T37" fmla="*/ 353 h 491"/>
                <a:gd name="T38" fmla="*/ 375 w 454"/>
                <a:gd name="T39" fmla="*/ 392 h 491"/>
                <a:gd name="T40" fmla="*/ 417 w 454"/>
                <a:gd name="T41" fmla="*/ 431 h 491"/>
                <a:gd name="T42" fmla="*/ 454 w 454"/>
                <a:gd name="T43" fmla="*/ 454 h 491"/>
                <a:gd name="T44" fmla="*/ 403 w 454"/>
                <a:gd name="T45" fmla="*/ 491 h 491"/>
                <a:gd name="T46" fmla="*/ 355 w 454"/>
                <a:gd name="T47" fmla="*/ 481 h 491"/>
                <a:gd name="T48" fmla="*/ 380 w 454"/>
                <a:gd name="T49" fmla="*/ 468 h 491"/>
                <a:gd name="T50" fmla="*/ 383 w 454"/>
                <a:gd name="T51" fmla="*/ 456 h 491"/>
                <a:gd name="T52" fmla="*/ 395 w 454"/>
                <a:gd name="T53" fmla="*/ 448 h 491"/>
                <a:gd name="T54" fmla="*/ 349 w 454"/>
                <a:gd name="T55" fmla="*/ 423 h 491"/>
                <a:gd name="T56" fmla="*/ 295 w 454"/>
                <a:gd name="T57" fmla="*/ 394 h 491"/>
                <a:gd name="T58" fmla="*/ 256 w 454"/>
                <a:gd name="T59" fmla="*/ 386 h 491"/>
                <a:gd name="T60" fmla="*/ 193 w 454"/>
                <a:gd name="T61" fmla="*/ 367 h 491"/>
                <a:gd name="T62" fmla="*/ 148 w 454"/>
                <a:gd name="T63" fmla="*/ 400 h 491"/>
                <a:gd name="T64" fmla="*/ 105 w 454"/>
                <a:gd name="T65" fmla="*/ 454 h 491"/>
                <a:gd name="T66" fmla="*/ 82 w 454"/>
                <a:gd name="T67" fmla="*/ 475 h 491"/>
                <a:gd name="T68" fmla="*/ 37 w 454"/>
                <a:gd name="T69" fmla="*/ 456 h 491"/>
                <a:gd name="T70" fmla="*/ 0 w 454"/>
                <a:gd name="T71" fmla="*/ 433 h 491"/>
                <a:gd name="T72" fmla="*/ 17 w 454"/>
                <a:gd name="T73" fmla="*/ 429 h 491"/>
                <a:gd name="T74" fmla="*/ 43 w 454"/>
                <a:gd name="T75" fmla="*/ 427 h 491"/>
                <a:gd name="T76" fmla="*/ 63 w 454"/>
                <a:gd name="T77" fmla="*/ 427 h 491"/>
                <a:gd name="T78" fmla="*/ 99 w 454"/>
                <a:gd name="T79" fmla="*/ 396 h 491"/>
                <a:gd name="T80" fmla="*/ 108 w 454"/>
                <a:gd name="T81" fmla="*/ 334 h 491"/>
                <a:gd name="T82" fmla="*/ 153 w 454"/>
                <a:gd name="T83" fmla="*/ 285 h 491"/>
                <a:gd name="T84" fmla="*/ 204 w 454"/>
                <a:gd name="T85" fmla="*/ 229 h 491"/>
                <a:gd name="T86" fmla="*/ 213 w 454"/>
                <a:gd name="T87" fmla="*/ 219 h 491"/>
                <a:gd name="T88" fmla="*/ 204 w 454"/>
                <a:gd name="T89" fmla="*/ 206 h 491"/>
                <a:gd name="T90" fmla="*/ 207 w 454"/>
                <a:gd name="T91" fmla="*/ 134 h 491"/>
                <a:gd name="T92" fmla="*/ 190 w 454"/>
                <a:gd name="T93" fmla="*/ 124 h 491"/>
                <a:gd name="T94" fmla="*/ 170 w 454"/>
                <a:gd name="T95" fmla="*/ 111 h 491"/>
                <a:gd name="T96" fmla="*/ 165 w 454"/>
                <a:gd name="T97" fmla="*/ 103 h 491"/>
                <a:gd name="T98" fmla="*/ 156 w 454"/>
                <a:gd name="T99" fmla="*/ 93 h 491"/>
                <a:gd name="T100" fmla="*/ 153 w 454"/>
                <a:gd name="T101" fmla="*/ 80 h 49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54"/>
                <a:gd name="T154" fmla="*/ 0 h 491"/>
                <a:gd name="T155" fmla="*/ 454 w 454"/>
                <a:gd name="T156" fmla="*/ 491 h 49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54" h="491">
                  <a:moveTo>
                    <a:pt x="153" y="66"/>
                  </a:moveTo>
                  <a:lnTo>
                    <a:pt x="148" y="66"/>
                  </a:lnTo>
                  <a:lnTo>
                    <a:pt x="145" y="66"/>
                  </a:lnTo>
                  <a:lnTo>
                    <a:pt x="142" y="68"/>
                  </a:lnTo>
                  <a:lnTo>
                    <a:pt x="139" y="72"/>
                  </a:lnTo>
                  <a:lnTo>
                    <a:pt x="133" y="64"/>
                  </a:lnTo>
                  <a:lnTo>
                    <a:pt x="136" y="53"/>
                  </a:lnTo>
                  <a:lnTo>
                    <a:pt x="145" y="45"/>
                  </a:lnTo>
                  <a:lnTo>
                    <a:pt x="162" y="43"/>
                  </a:lnTo>
                  <a:lnTo>
                    <a:pt x="165" y="31"/>
                  </a:lnTo>
                  <a:lnTo>
                    <a:pt x="176" y="23"/>
                  </a:lnTo>
                  <a:lnTo>
                    <a:pt x="187" y="16"/>
                  </a:lnTo>
                  <a:lnTo>
                    <a:pt x="204" y="16"/>
                  </a:lnTo>
                  <a:lnTo>
                    <a:pt x="224" y="18"/>
                  </a:lnTo>
                  <a:lnTo>
                    <a:pt x="241" y="16"/>
                  </a:lnTo>
                  <a:lnTo>
                    <a:pt x="256" y="12"/>
                  </a:lnTo>
                  <a:lnTo>
                    <a:pt x="258" y="0"/>
                  </a:lnTo>
                  <a:lnTo>
                    <a:pt x="267" y="4"/>
                  </a:lnTo>
                  <a:lnTo>
                    <a:pt x="273" y="14"/>
                  </a:lnTo>
                  <a:lnTo>
                    <a:pt x="273" y="25"/>
                  </a:lnTo>
                  <a:lnTo>
                    <a:pt x="258" y="33"/>
                  </a:lnTo>
                  <a:lnTo>
                    <a:pt x="270" y="35"/>
                  </a:lnTo>
                  <a:lnTo>
                    <a:pt x="284" y="35"/>
                  </a:lnTo>
                  <a:lnTo>
                    <a:pt x="292" y="29"/>
                  </a:lnTo>
                  <a:lnTo>
                    <a:pt x="292" y="16"/>
                  </a:lnTo>
                  <a:lnTo>
                    <a:pt x="307" y="23"/>
                  </a:lnTo>
                  <a:lnTo>
                    <a:pt x="321" y="35"/>
                  </a:lnTo>
                  <a:lnTo>
                    <a:pt x="326" y="47"/>
                  </a:lnTo>
                  <a:lnTo>
                    <a:pt x="324" y="60"/>
                  </a:lnTo>
                  <a:lnTo>
                    <a:pt x="315" y="66"/>
                  </a:lnTo>
                  <a:lnTo>
                    <a:pt x="307" y="70"/>
                  </a:lnTo>
                  <a:lnTo>
                    <a:pt x="298" y="72"/>
                  </a:lnTo>
                  <a:lnTo>
                    <a:pt x="292" y="72"/>
                  </a:lnTo>
                  <a:lnTo>
                    <a:pt x="304" y="76"/>
                  </a:lnTo>
                  <a:lnTo>
                    <a:pt x="318" y="78"/>
                  </a:lnTo>
                  <a:lnTo>
                    <a:pt x="329" y="76"/>
                  </a:lnTo>
                  <a:lnTo>
                    <a:pt x="338" y="72"/>
                  </a:lnTo>
                  <a:lnTo>
                    <a:pt x="344" y="80"/>
                  </a:lnTo>
                  <a:lnTo>
                    <a:pt x="346" y="91"/>
                  </a:lnTo>
                  <a:lnTo>
                    <a:pt x="346" y="101"/>
                  </a:lnTo>
                  <a:lnTo>
                    <a:pt x="344" y="107"/>
                  </a:lnTo>
                  <a:lnTo>
                    <a:pt x="332" y="111"/>
                  </a:lnTo>
                  <a:lnTo>
                    <a:pt x="321" y="111"/>
                  </a:lnTo>
                  <a:lnTo>
                    <a:pt x="307" y="111"/>
                  </a:lnTo>
                  <a:lnTo>
                    <a:pt x="295" y="109"/>
                  </a:lnTo>
                  <a:lnTo>
                    <a:pt x="301" y="111"/>
                  </a:lnTo>
                  <a:lnTo>
                    <a:pt x="309" y="113"/>
                  </a:lnTo>
                  <a:lnTo>
                    <a:pt x="315" y="115"/>
                  </a:lnTo>
                  <a:lnTo>
                    <a:pt x="321" y="117"/>
                  </a:lnTo>
                  <a:lnTo>
                    <a:pt x="312" y="120"/>
                  </a:lnTo>
                  <a:lnTo>
                    <a:pt x="301" y="122"/>
                  </a:lnTo>
                  <a:lnTo>
                    <a:pt x="284" y="122"/>
                  </a:lnTo>
                  <a:lnTo>
                    <a:pt x="273" y="117"/>
                  </a:lnTo>
                  <a:lnTo>
                    <a:pt x="264" y="111"/>
                  </a:lnTo>
                  <a:lnTo>
                    <a:pt x="261" y="109"/>
                  </a:lnTo>
                  <a:lnTo>
                    <a:pt x="258" y="109"/>
                  </a:lnTo>
                  <a:lnTo>
                    <a:pt x="256" y="109"/>
                  </a:lnTo>
                  <a:lnTo>
                    <a:pt x="253" y="113"/>
                  </a:lnTo>
                  <a:lnTo>
                    <a:pt x="250" y="115"/>
                  </a:lnTo>
                  <a:lnTo>
                    <a:pt x="250" y="117"/>
                  </a:lnTo>
                  <a:lnTo>
                    <a:pt x="250" y="120"/>
                  </a:lnTo>
                  <a:lnTo>
                    <a:pt x="256" y="120"/>
                  </a:lnTo>
                  <a:lnTo>
                    <a:pt x="261" y="120"/>
                  </a:lnTo>
                  <a:lnTo>
                    <a:pt x="264" y="120"/>
                  </a:lnTo>
                  <a:lnTo>
                    <a:pt x="270" y="124"/>
                  </a:lnTo>
                  <a:lnTo>
                    <a:pt x="278" y="126"/>
                  </a:lnTo>
                  <a:lnTo>
                    <a:pt x="287" y="134"/>
                  </a:lnTo>
                  <a:lnTo>
                    <a:pt x="292" y="148"/>
                  </a:lnTo>
                  <a:lnTo>
                    <a:pt x="295" y="167"/>
                  </a:lnTo>
                  <a:lnTo>
                    <a:pt x="295" y="184"/>
                  </a:lnTo>
                  <a:lnTo>
                    <a:pt x="295" y="192"/>
                  </a:lnTo>
                  <a:lnTo>
                    <a:pt x="298" y="194"/>
                  </a:lnTo>
                  <a:lnTo>
                    <a:pt x="301" y="198"/>
                  </a:lnTo>
                  <a:lnTo>
                    <a:pt x="301" y="202"/>
                  </a:lnTo>
                  <a:lnTo>
                    <a:pt x="304" y="206"/>
                  </a:lnTo>
                  <a:lnTo>
                    <a:pt x="301" y="208"/>
                  </a:lnTo>
                  <a:lnTo>
                    <a:pt x="292" y="210"/>
                  </a:lnTo>
                  <a:lnTo>
                    <a:pt x="295" y="221"/>
                  </a:lnTo>
                  <a:lnTo>
                    <a:pt x="304" y="231"/>
                  </a:lnTo>
                  <a:lnTo>
                    <a:pt x="309" y="237"/>
                  </a:lnTo>
                  <a:lnTo>
                    <a:pt x="321" y="241"/>
                  </a:lnTo>
                  <a:lnTo>
                    <a:pt x="332" y="250"/>
                  </a:lnTo>
                  <a:lnTo>
                    <a:pt x="355" y="262"/>
                  </a:lnTo>
                  <a:lnTo>
                    <a:pt x="378" y="278"/>
                  </a:lnTo>
                  <a:lnTo>
                    <a:pt x="397" y="295"/>
                  </a:lnTo>
                  <a:lnTo>
                    <a:pt x="412" y="309"/>
                  </a:lnTo>
                  <a:lnTo>
                    <a:pt x="420" y="322"/>
                  </a:lnTo>
                  <a:lnTo>
                    <a:pt x="426" y="332"/>
                  </a:lnTo>
                  <a:lnTo>
                    <a:pt x="432" y="340"/>
                  </a:lnTo>
                  <a:lnTo>
                    <a:pt x="420" y="340"/>
                  </a:lnTo>
                  <a:lnTo>
                    <a:pt x="406" y="342"/>
                  </a:lnTo>
                  <a:lnTo>
                    <a:pt x="392" y="345"/>
                  </a:lnTo>
                  <a:lnTo>
                    <a:pt x="383" y="349"/>
                  </a:lnTo>
                  <a:lnTo>
                    <a:pt x="375" y="353"/>
                  </a:lnTo>
                  <a:lnTo>
                    <a:pt x="366" y="359"/>
                  </a:lnTo>
                  <a:lnTo>
                    <a:pt x="355" y="365"/>
                  </a:lnTo>
                  <a:lnTo>
                    <a:pt x="346" y="369"/>
                  </a:lnTo>
                  <a:lnTo>
                    <a:pt x="358" y="380"/>
                  </a:lnTo>
                  <a:lnTo>
                    <a:pt x="375" y="392"/>
                  </a:lnTo>
                  <a:lnTo>
                    <a:pt x="386" y="404"/>
                  </a:lnTo>
                  <a:lnTo>
                    <a:pt x="395" y="415"/>
                  </a:lnTo>
                  <a:lnTo>
                    <a:pt x="403" y="421"/>
                  </a:lnTo>
                  <a:lnTo>
                    <a:pt x="412" y="427"/>
                  </a:lnTo>
                  <a:lnTo>
                    <a:pt x="417" y="431"/>
                  </a:lnTo>
                  <a:lnTo>
                    <a:pt x="426" y="433"/>
                  </a:lnTo>
                  <a:lnTo>
                    <a:pt x="437" y="437"/>
                  </a:lnTo>
                  <a:lnTo>
                    <a:pt x="446" y="444"/>
                  </a:lnTo>
                  <a:lnTo>
                    <a:pt x="451" y="450"/>
                  </a:lnTo>
                  <a:lnTo>
                    <a:pt x="454" y="454"/>
                  </a:lnTo>
                  <a:lnTo>
                    <a:pt x="454" y="458"/>
                  </a:lnTo>
                  <a:lnTo>
                    <a:pt x="449" y="466"/>
                  </a:lnTo>
                  <a:lnTo>
                    <a:pt x="437" y="477"/>
                  </a:lnTo>
                  <a:lnTo>
                    <a:pt x="420" y="485"/>
                  </a:lnTo>
                  <a:lnTo>
                    <a:pt x="403" y="491"/>
                  </a:lnTo>
                  <a:lnTo>
                    <a:pt x="383" y="491"/>
                  </a:lnTo>
                  <a:lnTo>
                    <a:pt x="369" y="489"/>
                  </a:lnTo>
                  <a:lnTo>
                    <a:pt x="358" y="487"/>
                  </a:lnTo>
                  <a:lnTo>
                    <a:pt x="352" y="485"/>
                  </a:lnTo>
                  <a:lnTo>
                    <a:pt x="355" y="481"/>
                  </a:lnTo>
                  <a:lnTo>
                    <a:pt x="361" y="477"/>
                  </a:lnTo>
                  <a:lnTo>
                    <a:pt x="366" y="475"/>
                  </a:lnTo>
                  <a:lnTo>
                    <a:pt x="372" y="475"/>
                  </a:lnTo>
                  <a:lnTo>
                    <a:pt x="378" y="473"/>
                  </a:lnTo>
                  <a:lnTo>
                    <a:pt x="380" y="468"/>
                  </a:lnTo>
                  <a:lnTo>
                    <a:pt x="383" y="464"/>
                  </a:lnTo>
                  <a:lnTo>
                    <a:pt x="375" y="464"/>
                  </a:lnTo>
                  <a:lnTo>
                    <a:pt x="375" y="462"/>
                  </a:lnTo>
                  <a:lnTo>
                    <a:pt x="380" y="458"/>
                  </a:lnTo>
                  <a:lnTo>
                    <a:pt x="383" y="456"/>
                  </a:lnTo>
                  <a:lnTo>
                    <a:pt x="383" y="454"/>
                  </a:lnTo>
                  <a:lnTo>
                    <a:pt x="389" y="458"/>
                  </a:lnTo>
                  <a:lnTo>
                    <a:pt x="392" y="454"/>
                  </a:lnTo>
                  <a:lnTo>
                    <a:pt x="395" y="450"/>
                  </a:lnTo>
                  <a:lnTo>
                    <a:pt x="395" y="448"/>
                  </a:lnTo>
                  <a:lnTo>
                    <a:pt x="389" y="444"/>
                  </a:lnTo>
                  <a:lnTo>
                    <a:pt x="383" y="442"/>
                  </a:lnTo>
                  <a:lnTo>
                    <a:pt x="375" y="437"/>
                  </a:lnTo>
                  <a:lnTo>
                    <a:pt x="363" y="431"/>
                  </a:lnTo>
                  <a:lnTo>
                    <a:pt x="349" y="423"/>
                  </a:lnTo>
                  <a:lnTo>
                    <a:pt x="335" y="415"/>
                  </a:lnTo>
                  <a:lnTo>
                    <a:pt x="324" y="406"/>
                  </a:lnTo>
                  <a:lnTo>
                    <a:pt x="309" y="400"/>
                  </a:lnTo>
                  <a:lnTo>
                    <a:pt x="301" y="396"/>
                  </a:lnTo>
                  <a:lnTo>
                    <a:pt x="295" y="394"/>
                  </a:lnTo>
                  <a:lnTo>
                    <a:pt x="292" y="390"/>
                  </a:lnTo>
                  <a:lnTo>
                    <a:pt x="292" y="388"/>
                  </a:lnTo>
                  <a:lnTo>
                    <a:pt x="292" y="386"/>
                  </a:lnTo>
                  <a:lnTo>
                    <a:pt x="275" y="388"/>
                  </a:lnTo>
                  <a:lnTo>
                    <a:pt x="256" y="386"/>
                  </a:lnTo>
                  <a:lnTo>
                    <a:pt x="241" y="384"/>
                  </a:lnTo>
                  <a:lnTo>
                    <a:pt x="227" y="380"/>
                  </a:lnTo>
                  <a:lnTo>
                    <a:pt x="216" y="375"/>
                  </a:lnTo>
                  <a:lnTo>
                    <a:pt x="204" y="369"/>
                  </a:lnTo>
                  <a:lnTo>
                    <a:pt x="193" y="367"/>
                  </a:lnTo>
                  <a:lnTo>
                    <a:pt x="182" y="369"/>
                  </a:lnTo>
                  <a:lnTo>
                    <a:pt x="179" y="375"/>
                  </a:lnTo>
                  <a:lnTo>
                    <a:pt x="173" y="384"/>
                  </a:lnTo>
                  <a:lnTo>
                    <a:pt x="162" y="392"/>
                  </a:lnTo>
                  <a:lnTo>
                    <a:pt x="148" y="400"/>
                  </a:lnTo>
                  <a:lnTo>
                    <a:pt x="136" y="409"/>
                  </a:lnTo>
                  <a:lnTo>
                    <a:pt x="122" y="419"/>
                  </a:lnTo>
                  <a:lnTo>
                    <a:pt x="111" y="431"/>
                  </a:lnTo>
                  <a:lnTo>
                    <a:pt x="105" y="444"/>
                  </a:lnTo>
                  <a:lnTo>
                    <a:pt x="105" y="454"/>
                  </a:lnTo>
                  <a:lnTo>
                    <a:pt x="102" y="464"/>
                  </a:lnTo>
                  <a:lnTo>
                    <a:pt x="99" y="470"/>
                  </a:lnTo>
                  <a:lnTo>
                    <a:pt x="91" y="475"/>
                  </a:lnTo>
                  <a:lnTo>
                    <a:pt x="88" y="475"/>
                  </a:lnTo>
                  <a:lnTo>
                    <a:pt x="82" y="475"/>
                  </a:lnTo>
                  <a:lnTo>
                    <a:pt x="77" y="473"/>
                  </a:lnTo>
                  <a:lnTo>
                    <a:pt x="65" y="468"/>
                  </a:lnTo>
                  <a:lnTo>
                    <a:pt x="57" y="462"/>
                  </a:lnTo>
                  <a:lnTo>
                    <a:pt x="48" y="458"/>
                  </a:lnTo>
                  <a:lnTo>
                    <a:pt x="37" y="456"/>
                  </a:lnTo>
                  <a:lnTo>
                    <a:pt x="28" y="454"/>
                  </a:lnTo>
                  <a:lnTo>
                    <a:pt x="20" y="450"/>
                  </a:lnTo>
                  <a:lnTo>
                    <a:pt x="11" y="446"/>
                  </a:lnTo>
                  <a:lnTo>
                    <a:pt x="3" y="439"/>
                  </a:lnTo>
                  <a:lnTo>
                    <a:pt x="0" y="433"/>
                  </a:lnTo>
                  <a:lnTo>
                    <a:pt x="0" y="429"/>
                  </a:lnTo>
                  <a:lnTo>
                    <a:pt x="3" y="427"/>
                  </a:lnTo>
                  <a:lnTo>
                    <a:pt x="9" y="427"/>
                  </a:lnTo>
                  <a:lnTo>
                    <a:pt x="14" y="427"/>
                  </a:lnTo>
                  <a:lnTo>
                    <a:pt x="17" y="429"/>
                  </a:lnTo>
                  <a:lnTo>
                    <a:pt x="26" y="431"/>
                  </a:lnTo>
                  <a:lnTo>
                    <a:pt x="34" y="431"/>
                  </a:lnTo>
                  <a:lnTo>
                    <a:pt x="46" y="431"/>
                  </a:lnTo>
                  <a:lnTo>
                    <a:pt x="40" y="427"/>
                  </a:lnTo>
                  <a:lnTo>
                    <a:pt x="43" y="427"/>
                  </a:lnTo>
                  <a:lnTo>
                    <a:pt x="46" y="425"/>
                  </a:lnTo>
                  <a:lnTo>
                    <a:pt x="54" y="423"/>
                  </a:lnTo>
                  <a:lnTo>
                    <a:pt x="60" y="423"/>
                  </a:lnTo>
                  <a:lnTo>
                    <a:pt x="60" y="427"/>
                  </a:lnTo>
                  <a:lnTo>
                    <a:pt x="63" y="427"/>
                  </a:lnTo>
                  <a:lnTo>
                    <a:pt x="68" y="427"/>
                  </a:lnTo>
                  <a:lnTo>
                    <a:pt x="71" y="427"/>
                  </a:lnTo>
                  <a:lnTo>
                    <a:pt x="74" y="427"/>
                  </a:lnTo>
                  <a:lnTo>
                    <a:pt x="82" y="417"/>
                  </a:lnTo>
                  <a:lnTo>
                    <a:pt x="99" y="396"/>
                  </a:lnTo>
                  <a:lnTo>
                    <a:pt x="116" y="373"/>
                  </a:lnTo>
                  <a:lnTo>
                    <a:pt x="125" y="357"/>
                  </a:lnTo>
                  <a:lnTo>
                    <a:pt x="119" y="351"/>
                  </a:lnTo>
                  <a:lnTo>
                    <a:pt x="114" y="342"/>
                  </a:lnTo>
                  <a:lnTo>
                    <a:pt x="108" y="334"/>
                  </a:lnTo>
                  <a:lnTo>
                    <a:pt x="105" y="330"/>
                  </a:lnTo>
                  <a:lnTo>
                    <a:pt x="114" y="322"/>
                  </a:lnTo>
                  <a:lnTo>
                    <a:pt x="125" y="314"/>
                  </a:lnTo>
                  <a:lnTo>
                    <a:pt x="139" y="301"/>
                  </a:lnTo>
                  <a:lnTo>
                    <a:pt x="153" y="285"/>
                  </a:lnTo>
                  <a:lnTo>
                    <a:pt x="165" y="268"/>
                  </a:lnTo>
                  <a:lnTo>
                    <a:pt x="176" y="252"/>
                  </a:lnTo>
                  <a:lnTo>
                    <a:pt x="185" y="239"/>
                  </a:lnTo>
                  <a:lnTo>
                    <a:pt x="193" y="231"/>
                  </a:lnTo>
                  <a:lnTo>
                    <a:pt x="204" y="229"/>
                  </a:lnTo>
                  <a:lnTo>
                    <a:pt x="213" y="227"/>
                  </a:lnTo>
                  <a:lnTo>
                    <a:pt x="219" y="223"/>
                  </a:lnTo>
                  <a:lnTo>
                    <a:pt x="219" y="219"/>
                  </a:lnTo>
                  <a:lnTo>
                    <a:pt x="216" y="219"/>
                  </a:lnTo>
                  <a:lnTo>
                    <a:pt x="213" y="219"/>
                  </a:lnTo>
                  <a:lnTo>
                    <a:pt x="207" y="219"/>
                  </a:lnTo>
                  <a:lnTo>
                    <a:pt x="204" y="219"/>
                  </a:lnTo>
                  <a:lnTo>
                    <a:pt x="207" y="212"/>
                  </a:lnTo>
                  <a:lnTo>
                    <a:pt x="207" y="210"/>
                  </a:lnTo>
                  <a:lnTo>
                    <a:pt x="204" y="206"/>
                  </a:lnTo>
                  <a:lnTo>
                    <a:pt x="199" y="202"/>
                  </a:lnTo>
                  <a:lnTo>
                    <a:pt x="193" y="192"/>
                  </a:lnTo>
                  <a:lnTo>
                    <a:pt x="190" y="173"/>
                  </a:lnTo>
                  <a:lnTo>
                    <a:pt x="193" y="153"/>
                  </a:lnTo>
                  <a:lnTo>
                    <a:pt x="207" y="134"/>
                  </a:lnTo>
                  <a:lnTo>
                    <a:pt x="207" y="130"/>
                  </a:lnTo>
                  <a:lnTo>
                    <a:pt x="207" y="128"/>
                  </a:lnTo>
                  <a:lnTo>
                    <a:pt x="204" y="124"/>
                  </a:lnTo>
                  <a:lnTo>
                    <a:pt x="199" y="124"/>
                  </a:lnTo>
                  <a:lnTo>
                    <a:pt x="190" y="124"/>
                  </a:lnTo>
                  <a:lnTo>
                    <a:pt x="182" y="124"/>
                  </a:lnTo>
                  <a:lnTo>
                    <a:pt x="173" y="122"/>
                  </a:lnTo>
                  <a:lnTo>
                    <a:pt x="170" y="117"/>
                  </a:lnTo>
                  <a:lnTo>
                    <a:pt x="170" y="115"/>
                  </a:lnTo>
                  <a:lnTo>
                    <a:pt x="170" y="111"/>
                  </a:lnTo>
                  <a:lnTo>
                    <a:pt x="168" y="109"/>
                  </a:lnTo>
                  <a:lnTo>
                    <a:pt x="168" y="107"/>
                  </a:lnTo>
                  <a:lnTo>
                    <a:pt x="168" y="105"/>
                  </a:lnTo>
                  <a:lnTo>
                    <a:pt x="165" y="103"/>
                  </a:lnTo>
                  <a:lnTo>
                    <a:pt x="162" y="101"/>
                  </a:lnTo>
                  <a:lnTo>
                    <a:pt x="156" y="101"/>
                  </a:lnTo>
                  <a:lnTo>
                    <a:pt x="156" y="99"/>
                  </a:lnTo>
                  <a:lnTo>
                    <a:pt x="153" y="95"/>
                  </a:lnTo>
                  <a:lnTo>
                    <a:pt x="156" y="93"/>
                  </a:lnTo>
                  <a:lnTo>
                    <a:pt x="159" y="91"/>
                  </a:lnTo>
                  <a:lnTo>
                    <a:pt x="162" y="89"/>
                  </a:lnTo>
                  <a:lnTo>
                    <a:pt x="159" y="87"/>
                  </a:lnTo>
                  <a:lnTo>
                    <a:pt x="156" y="82"/>
                  </a:lnTo>
                  <a:lnTo>
                    <a:pt x="153" y="80"/>
                  </a:lnTo>
                  <a:lnTo>
                    <a:pt x="153" y="76"/>
                  </a:lnTo>
                  <a:lnTo>
                    <a:pt x="153" y="72"/>
                  </a:lnTo>
                  <a:lnTo>
                    <a:pt x="153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3" name="Freeform 56"/>
            <p:cNvSpPr>
              <a:spLocks/>
            </p:cNvSpPr>
            <p:nvPr/>
          </p:nvSpPr>
          <p:spPr bwMode="auto">
            <a:xfrm>
              <a:off x="1344" y="3024"/>
              <a:ext cx="253" cy="117"/>
            </a:xfrm>
            <a:custGeom>
              <a:avLst/>
              <a:gdLst>
                <a:gd name="T0" fmla="*/ 179 w 253"/>
                <a:gd name="T1" fmla="*/ 74 h 117"/>
                <a:gd name="T2" fmla="*/ 176 w 253"/>
                <a:gd name="T3" fmla="*/ 82 h 117"/>
                <a:gd name="T4" fmla="*/ 168 w 253"/>
                <a:gd name="T5" fmla="*/ 86 h 117"/>
                <a:gd name="T6" fmla="*/ 151 w 253"/>
                <a:gd name="T7" fmla="*/ 82 h 117"/>
                <a:gd name="T8" fmla="*/ 125 w 253"/>
                <a:gd name="T9" fmla="*/ 82 h 117"/>
                <a:gd name="T10" fmla="*/ 88 w 253"/>
                <a:gd name="T11" fmla="*/ 76 h 117"/>
                <a:gd name="T12" fmla="*/ 80 w 253"/>
                <a:gd name="T13" fmla="*/ 60 h 117"/>
                <a:gd name="T14" fmla="*/ 71 w 253"/>
                <a:gd name="T15" fmla="*/ 51 h 117"/>
                <a:gd name="T16" fmla="*/ 63 w 253"/>
                <a:gd name="T17" fmla="*/ 41 h 117"/>
                <a:gd name="T18" fmla="*/ 54 w 253"/>
                <a:gd name="T19" fmla="*/ 45 h 117"/>
                <a:gd name="T20" fmla="*/ 60 w 253"/>
                <a:gd name="T21" fmla="*/ 53 h 117"/>
                <a:gd name="T22" fmla="*/ 60 w 253"/>
                <a:gd name="T23" fmla="*/ 60 h 117"/>
                <a:gd name="T24" fmla="*/ 46 w 253"/>
                <a:gd name="T25" fmla="*/ 56 h 117"/>
                <a:gd name="T26" fmla="*/ 23 w 253"/>
                <a:gd name="T27" fmla="*/ 45 h 117"/>
                <a:gd name="T28" fmla="*/ 15 w 253"/>
                <a:gd name="T29" fmla="*/ 49 h 117"/>
                <a:gd name="T30" fmla="*/ 26 w 253"/>
                <a:gd name="T31" fmla="*/ 58 h 117"/>
                <a:gd name="T32" fmla="*/ 35 w 253"/>
                <a:gd name="T33" fmla="*/ 62 h 117"/>
                <a:gd name="T34" fmla="*/ 26 w 253"/>
                <a:gd name="T35" fmla="*/ 64 h 117"/>
                <a:gd name="T36" fmla="*/ 9 w 253"/>
                <a:gd name="T37" fmla="*/ 64 h 117"/>
                <a:gd name="T38" fmla="*/ 0 w 253"/>
                <a:gd name="T39" fmla="*/ 66 h 117"/>
                <a:gd name="T40" fmla="*/ 12 w 253"/>
                <a:gd name="T41" fmla="*/ 72 h 117"/>
                <a:gd name="T42" fmla="*/ 32 w 253"/>
                <a:gd name="T43" fmla="*/ 74 h 117"/>
                <a:gd name="T44" fmla="*/ 29 w 253"/>
                <a:gd name="T45" fmla="*/ 76 h 117"/>
                <a:gd name="T46" fmla="*/ 18 w 253"/>
                <a:gd name="T47" fmla="*/ 80 h 117"/>
                <a:gd name="T48" fmla="*/ 6 w 253"/>
                <a:gd name="T49" fmla="*/ 84 h 117"/>
                <a:gd name="T50" fmla="*/ 12 w 253"/>
                <a:gd name="T51" fmla="*/ 91 h 117"/>
                <a:gd name="T52" fmla="*/ 29 w 253"/>
                <a:gd name="T53" fmla="*/ 86 h 117"/>
                <a:gd name="T54" fmla="*/ 37 w 253"/>
                <a:gd name="T55" fmla="*/ 86 h 117"/>
                <a:gd name="T56" fmla="*/ 29 w 253"/>
                <a:gd name="T57" fmla="*/ 91 h 117"/>
                <a:gd name="T58" fmla="*/ 23 w 253"/>
                <a:gd name="T59" fmla="*/ 101 h 117"/>
                <a:gd name="T60" fmla="*/ 23 w 253"/>
                <a:gd name="T61" fmla="*/ 105 h 117"/>
                <a:gd name="T62" fmla="*/ 35 w 253"/>
                <a:gd name="T63" fmla="*/ 99 h 117"/>
                <a:gd name="T64" fmla="*/ 46 w 253"/>
                <a:gd name="T65" fmla="*/ 93 h 117"/>
                <a:gd name="T66" fmla="*/ 77 w 253"/>
                <a:gd name="T67" fmla="*/ 93 h 117"/>
                <a:gd name="T68" fmla="*/ 105 w 253"/>
                <a:gd name="T69" fmla="*/ 101 h 117"/>
                <a:gd name="T70" fmla="*/ 123 w 253"/>
                <a:gd name="T71" fmla="*/ 109 h 117"/>
                <a:gd name="T72" fmla="*/ 154 w 253"/>
                <a:gd name="T73" fmla="*/ 117 h 117"/>
                <a:gd name="T74" fmla="*/ 199 w 253"/>
                <a:gd name="T75" fmla="*/ 113 h 117"/>
                <a:gd name="T76" fmla="*/ 222 w 253"/>
                <a:gd name="T77" fmla="*/ 91 h 117"/>
                <a:gd name="T78" fmla="*/ 230 w 253"/>
                <a:gd name="T79" fmla="*/ 70 h 117"/>
                <a:gd name="T80" fmla="*/ 245 w 253"/>
                <a:gd name="T81" fmla="*/ 49 h 117"/>
                <a:gd name="T82" fmla="*/ 245 w 253"/>
                <a:gd name="T83" fmla="*/ 10 h 117"/>
                <a:gd name="T84" fmla="*/ 188 w 253"/>
                <a:gd name="T85" fmla="*/ 8 h 117"/>
                <a:gd name="T86" fmla="*/ 179 w 253"/>
                <a:gd name="T87" fmla="*/ 35 h 117"/>
                <a:gd name="T88" fmla="*/ 171 w 253"/>
                <a:gd name="T89" fmla="*/ 66 h 11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3"/>
                <a:gd name="T136" fmla="*/ 0 h 117"/>
                <a:gd name="T137" fmla="*/ 253 w 253"/>
                <a:gd name="T138" fmla="*/ 117 h 11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3" h="117">
                  <a:moveTo>
                    <a:pt x="171" y="66"/>
                  </a:moveTo>
                  <a:lnTo>
                    <a:pt x="179" y="70"/>
                  </a:lnTo>
                  <a:lnTo>
                    <a:pt x="179" y="74"/>
                  </a:lnTo>
                  <a:lnTo>
                    <a:pt x="179" y="76"/>
                  </a:lnTo>
                  <a:lnTo>
                    <a:pt x="176" y="80"/>
                  </a:lnTo>
                  <a:lnTo>
                    <a:pt x="176" y="82"/>
                  </a:lnTo>
                  <a:lnTo>
                    <a:pt x="176" y="84"/>
                  </a:lnTo>
                  <a:lnTo>
                    <a:pt x="174" y="86"/>
                  </a:lnTo>
                  <a:lnTo>
                    <a:pt x="168" y="86"/>
                  </a:lnTo>
                  <a:lnTo>
                    <a:pt x="165" y="86"/>
                  </a:lnTo>
                  <a:lnTo>
                    <a:pt x="159" y="84"/>
                  </a:lnTo>
                  <a:lnTo>
                    <a:pt x="151" y="82"/>
                  </a:lnTo>
                  <a:lnTo>
                    <a:pt x="140" y="82"/>
                  </a:lnTo>
                  <a:lnTo>
                    <a:pt x="134" y="82"/>
                  </a:lnTo>
                  <a:lnTo>
                    <a:pt x="125" y="82"/>
                  </a:lnTo>
                  <a:lnTo>
                    <a:pt x="111" y="80"/>
                  </a:lnTo>
                  <a:lnTo>
                    <a:pt x="97" y="78"/>
                  </a:lnTo>
                  <a:lnTo>
                    <a:pt x="88" y="76"/>
                  </a:lnTo>
                  <a:lnTo>
                    <a:pt x="86" y="70"/>
                  </a:lnTo>
                  <a:lnTo>
                    <a:pt x="83" y="66"/>
                  </a:lnTo>
                  <a:lnTo>
                    <a:pt x="80" y="60"/>
                  </a:lnTo>
                  <a:lnTo>
                    <a:pt x="77" y="56"/>
                  </a:lnTo>
                  <a:lnTo>
                    <a:pt x="74" y="53"/>
                  </a:lnTo>
                  <a:lnTo>
                    <a:pt x="71" y="51"/>
                  </a:lnTo>
                  <a:lnTo>
                    <a:pt x="66" y="47"/>
                  </a:lnTo>
                  <a:lnTo>
                    <a:pt x="63" y="43"/>
                  </a:lnTo>
                  <a:lnTo>
                    <a:pt x="63" y="41"/>
                  </a:lnTo>
                  <a:lnTo>
                    <a:pt x="60" y="41"/>
                  </a:lnTo>
                  <a:lnTo>
                    <a:pt x="57" y="43"/>
                  </a:lnTo>
                  <a:lnTo>
                    <a:pt x="54" y="45"/>
                  </a:lnTo>
                  <a:lnTo>
                    <a:pt x="54" y="47"/>
                  </a:lnTo>
                  <a:lnTo>
                    <a:pt x="57" y="49"/>
                  </a:lnTo>
                  <a:lnTo>
                    <a:pt x="60" y="53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0" y="60"/>
                  </a:lnTo>
                  <a:lnTo>
                    <a:pt x="57" y="60"/>
                  </a:lnTo>
                  <a:lnTo>
                    <a:pt x="54" y="60"/>
                  </a:lnTo>
                  <a:lnTo>
                    <a:pt x="46" y="56"/>
                  </a:lnTo>
                  <a:lnTo>
                    <a:pt x="37" y="51"/>
                  </a:lnTo>
                  <a:lnTo>
                    <a:pt x="29" y="49"/>
                  </a:lnTo>
                  <a:lnTo>
                    <a:pt x="23" y="45"/>
                  </a:lnTo>
                  <a:lnTo>
                    <a:pt x="18" y="45"/>
                  </a:lnTo>
                  <a:lnTo>
                    <a:pt x="15" y="47"/>
                  </a:lnTo>
                  <a:lnTo>
                    <a:pt x="15" y="49"/>
                  </a:lnTo>
                  <a:lnTo>
                    <a:pt x="18" y="53"/>
                  </a:lnTo>
                  <a:lnTo>
                    <a:pt x="23" y="56"/>
                  </a:lnTo>
                  <a:lnTo>
                    <a:pt x="26" y="58"/>
                  </a:lnTo>
                  <a:lnTo>
                    <a:pt x="32" y="60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23" y="64"/>
                  </a:lnTo>
                  <a:lnTo>
                    <a:pt x="15" y="64"/>
                  </a:lnTo>
                  <a:lnTo>
                    <a:pt x="9" y="64"/>
                  </a:lnTo>
                  <a:lnTo>
                    <a:pt x="3" y="64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12" y="72"/>
                  </a:lnTo>
                  <a:lnTo>
                    <a:pt x="18" y="74"/>
                  </a:lnTo>
                  <a:lnTo>
                    <a:pt x="26" y="74"/>
                  </a:lnTo>
                  <a:lnTo>
                    <a:pt x="32" y="74"/>
                  </a:lnTo>
                  <a:lnTo>
                    <a:pt x="35" y="74"/>
                  </a:lnTo>
                  <a:lnTo>
                    <a:pt x="29" y="76"/>
                  </a:lnTo>
                  <a:lnTo>
                    <a:pt x="26" y="76"/>
                  </a:lnTo>
                  <a:lnTo>
                    <a:pt x="23" y="78"/>
                  </a:lnTo>
                  <a:lnTo>
                    <a:pt x="18" y="80"/>
                  </a:lnTo>
                  <a:lnTo>
                    <a:pt x="12" y="82"/>
                  </a:lnTo>
                  <a:lnTo>
                    <a:pt x="9" y="82"/>
                  </a:lnTo>
                  <a:lnTo>
                    <a:pt x="6" y="84"/>
                  </a:lnTo>
                  <a:lnTo>
                    <a:pt x="6" y="86"/>
                  </a:lnTo>
                  <a:lnTo>
                    <a:pt x="9" y="89"/>
                  </a:lnTo>
                  <a:lnTo>
                    <a:pt x="12" y="91"/>
                  </a:lnTo>
                  <a:lnTo>
                    <a:pt x="18" y="89"/>
                  </a:lnTo>
                  <a:lnTo>
                    <a:pt x="23" y="86"/>
                  </a:lnTo>
                  <a:lnTo>
                    <a:pt x="29" y="86"/>
                  </a:lnTo>
                  <a:lnTo>
                    <a:pt x="32" y="86"/>
                  </a:lnTo>
                  <a:lnTo>
                    <a:pt x="35" y="86"/>
                  </a:lnTo>
                  <a:lnTo>
                    <a:pt x="37" y="86"/>
                  </a:lnTo>
                  <a:lnTo>
                    <a:pt x="35" y="89"/>
                  </a:lnTo>
                  <a:lnTo>
                    <a:pt x="32" y="91"/>
                  </a:lnTo>
                  <a:lnTo>
                    <a:pt x="29" y="91"/>
                  </a:lnTo>
                  <a:lnTo>
                    <a:pt x="26" y="95"/>
                  </a:lnTo>
                  <a:lnTo>
                    <a:pt x="26" y="97"/>
                  </a:lnTo>
                  <a:lnTo>
                    <a:pt x="23" y="101"/>
                  </a:lnTo>
                  <a:lnTo>
                    <a:pt x="20" y="101"/>
                  </a:lnTo>
                  <a:lnTo>
                    <a:pt x="20" y="103"/>
                  </a:lnTo>
                  <a:lnTo>
                    <a:pt x="23" y="105"/>
                  </a:lnTo>
                  <a:lnTo>
                    <a:pt x="26" y="103"/>
                  </a:lnTo>
                  <a:lnTo>
                    <a:pt x="29" y="101"/>
                  </a:lnTo>
                  <a:lnTo>
                    <a:pt x="35" y="99"/>
                  </a:lnTo>
                  <a:lnTo>
                    <a:pt x="37" y="95"/>
                  </a:lnTo>
                  <a:lnTo>
                    <a:pt x="40" y="93"/>
                  </a:lnTo>
                  <a:lnTo>
                    <a:pt x="46" y="93"/>
                  </a:lnTo>
                  <a:lnTo>
                    <a:pt x="57" y="95"/>
                  </a:lnTo>
                  <a:lnTo>
                    <a:pt x="69" y="95"/>
                  </a:lnTo>
                  <a:lnTo>
                    <a:pt x="77" y="93"/>
                  </a:lnTo>
                  <a:lnTo>
                    <a:pt x="83" y="95"/>
                  </a:lnTo>
                  <a:lnTo>
                    <a:pt x="94" y="97"/>
                  </a:lnTo>
                  <a:lnTo>
                    <a:pt x="105" y="101"/>
                  </a:lnTo>
                  <a:lnTo>
                    <a:pt x="111" y="103"/>
                  </a:lnTo>
                  <a:lnTo>
                    <a:pt x="117" y="105"/>
                  </a:lnTo>
                  <a:lnTo>
                    <a:pt x="123" y="109"/>
                  </a:lnTo>
                  <a:lnTo>
                    <a:pt x="131" y="111"/>
                  </a:lnTo>
                  <a:lnTo>
                    <a:pt x="142" y="115"/>
                  </a:lnTo>
                  <a:lnTo>
                    <a:pt x="154" y="117"/>
                  </a:lnTo>
                  <a:lnTo>
                    <a:pt x="168" y="117"/>
                  </a:lnTo>
                  <a:lnTo>
                    <a:pt x="182" y="117"/>
                  </a:lnTo>
                  <a:lnTo>
                    <a:pt x="199" y="113"/>
                  </a:lnTo>
                  <a:lnTo>
                    <a:pt x="205" y="109"/>
                  </a:lnTo>
                  <a:lnTo>
                    <a:pt x="213" y="101"/>
                  </a:lnTo>
                  <a:lnTo>
                    <a:pt x="222" y="91"/>
                  </a:lnTo>
                  <a:lnTo>
                    <a:pt x="222" y="80"/>
                  </a:lnTo>
                  <a:lnTo>
                    <a:pt x="228" y="80"/>
                  </a:lnTo>
                  <a:lnTo>
                    <a:pt x="230" y="70"/>
                  </a:lnTo>
                  <a:lnTo>
                    <a:pt x="233" y="62"/>
                  </a:lnTo>
                  <a:lnTo>
                    <a:pt x="239" y="56"/>
                  </a:lnTo>
                  <a:lnTo>
                    <a:pt x="245" y="49"/>
                  </a:lnTo>
                  <a:lnTo>
                    <a:pt x="253" y="41"/>
                  </a:lnTo>
                  <a:lnTo>
                    <a:pt x="253" y="27"/>
                  </a:lnTo>
                  <a:lnTo>
                    <a:pt x="245" y="10"/>
                  </a:lnTo>
                  <a:lnTo>
                    <a:pt x="216" y="0"/>
                  </a:lnTo>
                  <a:lnTo>
                    <a:pt x="199" y="2"/>
                  </a:lnTo>
                  <a:lnTo>
                    <a:pt x="188" y="8"/>
                  </a:lnTo>
                  <a:lnTo>
                    <a:pt x="179" y="18"/>
                  </a:lnTo>
                  <a:lnTo>
                    <a:pt x="179" y="27"/>
                  </a:lnTo>
                  <a:lnTo>
                    <a:pt x="179" y="35"/>
                  </a:lnTo>
                  <a:lnTo>
                    <a:pt x="176" y="49"/>
                  </a:lnTo>
                  <a:lnTo>
                    <a:pt x="174" y="60"/>
                  </a:lnTo>
                  <a:lnTo>
                    <a:pt x="171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4" name="Freeform 57"/>
            <p:cNvSpPr>
              <a:spLocks/>
            </p:cNvSpPr>
            <p:nvPr/>
          </p:nvSpPr>
          <p:spPr bwMode="auto">
            <a:xfrm>
              <a:off x="1872" y="2832"/>
              <a:ext cx="454" cy="491"/>
            </a:xfrm>
            <a:custGeom>
              <a:avLst/>
              <a:gdLst>
                <a:gd name="T0" fmla="*/ 66 w 454"/>
                <a:gd name="T1" fmla="*/ 21 h 491"/>
                <a:gd name="T2" fmla="*/ 74 w 454"/>
                <a:gd name="T3" fmla="*/ 21 h 491"/>
                <a:gd name="T4" fmla="*/ 117 w 454"/>
                <a:gd name="T5" fmla="*/ 0 h 491"/>
                <a:gd name="T6" fmla="*/ 154 w 454"/>
                <a:gd name="T7" fmla="*/ 10 h 491"/>
                <a:gd name="T8" fmla="*/ 176 w 454"/>
                <a:gd name="T9" fmla="*/ 21 h 491"/>
                <a:gd name="T10" fmla="*/ 236 w 454"/>
                <a:gd name="T11" fmla="*/ 51 h 491"/>
                <a:gd name="T12" fmla="*/ 208 w 454"/>
                <a:gd name="T13" fmla="*/ 78 h 491"/>
                <a:gd name="T14" fmla="*/ 188 w 454"/>
                <a:gd name="T15" fmla="*/ 91 h 491"/>
                <a:gd name="T16" fmla="*/ 188 w 454"/>
                <a:gd name="T17" fmla="*/ 95 h 491"/>
                <a:gd name="T18" fmla="*/ 168 w 454"/>
                <a:gd name="T19" fmla="*/ 97 h 491"/>
                <a:gd name="T20" fmla="*/ 173 w 454"/>
                <a:gd name="T21" fmla="*/ 103 h 491"/>
                <a:gd name="T22" fmla="*/ 196 w 454"/>
                <a:gd name="T23" fmla="*/ 113 h 491"/>
                <a:gd name="T24" fmla="*/ 205 w 454"/>
                <a:gd name="T25" fmla="*/ 148 h 491"/>
                <a:gd name="T26" fmla="*/ 213 w 454"/>
                <a:gd name="T27" fmla="*/ 153 h 491"/>
                <a:gd name="T28" fmla="*/ 219 w 454"/>
                <a:gd name="T29" fmla="*/ 179 h 491"/>
                <a:gd name="T30" fmla="*/ 225 w 454"/>
                <a:gd name="T31" fmla="*/ 202 h 491"/>
                <a:gd name="T32" fmla="*/ 261 w 454"/>
                <a:gd name="T33" fmla="*/ 233 h 491"/>
                <a:gd name="T34" fmla="*/ 330 w 454"/>
                <a:gd name="T35" fmla="*/ 262 h 491"/>
                <a:gd name="T36" fmla="*/ 361 w 454"/>
                <a:gd name="T37" fmla="*/ 283 h 491"/>
                <a:gd name="T38" fmla="*/ 307 w 454"/>
                <a:gd name="T39" fmla="*/ 297 h 491"/>
                <a:gd name="T40" fmla="*/ 278 w 454"/>
                <a:gd name="T41" fmla="*/ 320 h 491"/>
                <a:gd name="T42" fmla="*/ 293 w 454"/>
                <a:gd name="T43" fmla="*/ 336 h 491"/>
                <a:gd name="T44" fmla="*/ 327 w 454"/>
                <a:gd name="T45" fmla="*/ 338 h 491"/>
                <a:gd name="T46" fmla="*/ 395 w 454"/>
                <a:gd name="T47" fmla="*/ 355 h 491"/>
                <a:gd name="T48" fmla="*/ 443 w 454"/>
                <a:gd name="T49" fmla="*/ 355 h 491"/>
                <a:gd name="T50" fmla="*/ 452 w 454"/>
                <a:gd name="T51" fmla="*/ 390 h 491"/>
                <a:gd name="T52" fmla="*/ 443 w 454"/>
                <a:gd name="T53" fmla="*/ 425 h 491"/>
                <a:gd name="T54" fmla="*/ 412 w 454"/>
                <a:gd name="T55" fmla="*/ 427 h 491"/>
                <a:gd name="T56" fmla="*/ 409 w 454"/>
                <a:gd name="T57" fmla="*/ 404 h 491"/>
                <a:gd name="T58" fmla="*/ 395 w 454"/>
                <a:gd name="T59" fmla="*/ 382 h 491"/>
                <a:gd name="T60" fmla="*/ 355 w 454"/>
                <a:gd name="T61" fmla="*/ 376 h 491"/>
                <a:gd name="T62" fmla="*/ 290 w 454"/>
                <a:gd name="T63" fmla="*/ 369 h 491"/>
                <a:gd name="T64" fmla="*/ 242 w 454"/>
                <a:gd name="T65" fmla="*/ 351 h 491"/>
                <a:gd name="T66" fmla="*/ 210 w 454"/>
                <a:gd name="T67" fmla="*/ 330 h 491"/>
                <a:gd name="T68" fmla="*/ 159 w 454"/>
                <a:gd name="T69" fmla="*/ 347 h 491"/>
                <a:gd name="T70" fmla="*/ 148 w 454"/>
                <a:gd name="T71" fmla="*/ 382 h 491"/>
                <a:gd name="T72" fmla="*/ 103 w 454"/>
                <a:gd name="T73" fmla="*/ 440 h 491"/>
                <a:gd name="T74" fmla="*/ 88 w 454"/>
                <a:gd name="T75" fmla="*/ 481 h 491"/>
                <a:gd name="T76" fmla="*/ 60 w 454"/>
                <a:gd name="T77" fmla="*/ 481 h 491"/>
                <a:gd name="T78" fmla="*/ 17 w 454"/>
                <a:gd name="T79" fmla="*/ 487 h 491"/>
                <a:gd name="T80" fmla="*/ 0 w 454"/>
                <a:gd name="T81" fmla="*/ 473 h 491"/>
                <a:gd name="T82" fmla="*/ 20 w 454"/>
                <a:gd name="T83" fmla="*/ 466 h 491"/>
                <a:gd name="T84" fmla="*/ 37 w 454"/>
                <a:gd name="T85" fmla="*/ 456 h 491"/>
                <a:gd name="T86" fmla="*/ 51 w 454"/>
                <a:gd name="T87" fmla="*/ 446 h 491"/>
                <a:gd name="T88" fmla="*/ 74 w 454"/>
                <a:gd name="T89" fmla="*/ 421 h 491"/>
                <a:gd name="T90" fmla="*/ 105 w 454"/>
                <a:gd name="T91" fmla="*/ 340 h 491"/>
                <a:gd name="T92" fmla="*/ 100 w 454"/>
                <a:gd name="T93" fmla="*/ 330 h 491"/>
                <a:gd name="T94" fmla="*/ 108 w 454"/>
                <a:gd name="T95" fmla="*/ 297 h 491"/>
                <a:gd name="T96" fmla="*/ 125 w 454"/>
                <a:gd name="T97" fmla="*/ 221 h 491"/>
                <a:gd name="T98" fmla="*/ 139 w 454"/>
                <a:gd name="T99" fmla="*/ 206 h 491"/>
                <a:gd name="T100" fmla="*/ 108 w 454"/>
                <a:gd name="T101" fmla="*/ 159 h 491"/>
                <a:gd name="T102" fmla="*/ 103 w 454"/>
                <a:gd name="T103" fmla="*/ 115 h 491"/>
                <a:gd name="T104" fmla="*/ 120 w 454"/>
                <a:gd name="T105" fmla="*/ 101 h 491"/>
                <a:gd name="T106" fmla="*/ 80 w 454"/>
                <a:gd name="T107" fmla="*/ 87 h 491"/>
                <a:gd name="T108" fmla="*/ 74 w 454"/>
                <a:gd name="T109" fmla="*/ 70 h 491"/>
                <a:gd name="T110" fmla="*/ 71 w 454"/>
                <a:gd name="T111" fmla="*/ 62 h 491"/>
                <a:gd name="T112" fmla="*/ 66 w 454"/>
                <a:gd name="T113" fmla="*/ 51 h 49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54"/>
                <a:gd name="T172" fmla="*/ 0 h 491"/>
                <a:gd name="T173" fmla="*/ 454 w 454"/>
                <a:gd name="T174" fmla="*/ 491 h 49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54" h="491">
                  <a:moveTo>
                    <a:pt x="66" y="43"/>
                  </a:moveTo>
                  <a:lnTo>
                    <a:pt x="63" y="41"/>
                  </a:lnTo>
                  <a:lnTo>
                    <a:pt x="60" y="33"/>
                  </a:lnTo>
                  <a:lnTo>
                    <a:pt x="60" y="27"/>
                  </a:lnTo>
                  <a:lnTo>
                    <a:pt x="66" y="21"/>
                  </a:lnTo>
                  <a:lnTo>
                    <a:pt x="66" y="23"/>
                  </a:lnTo>
                  <a:lnTo>
                    <a:pt x="68" y="25"/>
                  </a:lnTo>
                  <a:lnTo>
                    <a:pt x="74" y="27"/>
                  </a:lnTo>
                  <a:lnTo>
                    <a:pt x="77" y="27"/>
                  </a:lnTo>
                  <a:lnTo>
                    <a:pt x="74" y="21"/>
                  </a:lnTo>
                  <a:lnTo>
                    <a:pt x="74" y="16"/>
                  </a:lnTo>
                  <a:lnTo>
                    <a:pt x="80" y="10"/>
                  </a:lnTo>
                  <a:lnTo>
                    <a:pt x="88" y="4"/>
                  </a:lnTo>
                  <a:lnTo>
                    <a:pt x="100" y="2"/>
                  </a:lnTo>
                  <a:lnTo>
                    <a:pt x="117" y="0"/>
                  </a:lnTo>
                  <a:lnTo>
                    <a:pt x="137" y="2"/>
                  </a:lnTo>
                  <a:lnTo>
                    <a:pt x="165" y="6"/>
                  </a:lnTo>
                  <a:lnTo>
                    <a:pt x="159" y="6"/>
                  </a:lnTo>
                  <a:lnTo>
                    <a:pt x="156" y="6"/>
                  </a:lnTo>
                  <a:lnTo>
                    <a:pt x="154" y="10"/>
                  </a:lnTo>
                  <a:lnTo>
                    <a:pt x="151" y="14"/>
                  </a:lnTo>
                  <a:lnTo>
                    <a:pt x="154" y="10"/>
                  </a:lnTo>
                  <a:lnTo>
                    <a:pt x="162" y="12"/>
                  </a:lnTo>
                  <a:lnTo>
                    <a:pt x="168" y="16"/>
                  </a:lnTo>
                  <a:lnTo>
                    <a:pt x="176" y="21"/>
                  </a:lnTo>
                  <a:lnTo>
                    <a:pt x="185" y="29"/>
                  </a:lnTo>
                  <a:lnTo>
                    <a:pt x="202" y="39"/>
                  </a:lnTo>
                  <a:lnTo>
                    <a:pt x="219" y="47"/>
                  </a:lnTo>
                  <a:lnTo>
                    <a:pt x="233" y="43"/>
                  </a:lnTo>
                  <a:lnTo>
                    <a:pt x="236" y="51"/>
                  </a:lnTo>
                  <a:lnTo>
                    <a:pt x="236" y="64"/>
                  </a:lnTo>
                  <a:lnTo>
                    <a:pt x="225" y="72"/>
                  </a:lnTo>
                  <a:lnTo>
                    <a:pt x="196" y="74"/>
                  </a:lnTo>
                  <a:lnTo>
                    <a:pt x="202" y="76"/>
                  </a:lnTo>
                  <a:lnTo>
                    <a:pt x="208" y="78"/>
                  </a:lnTo>
                  <a:lnTo>
                    <a:pt x="213" y="78"/>
                  </a:lnTo>
                  <a:lnTo>
                    <a:pt x="219" y="78"/>
                  </a:lnTo>
                  <a:lnTo>
                    <a:pt x="213" y="85"/>
                  </a:lnTo>
                  <a:lnTo>
                    <a:pt x="202" y="89"/>
                  </a:lnTo>
                  <a:lnTo>
                    <a:pt x="188" y="91"/>
                  </a:lnTo>
                  <a:lnTo>
                    <a:pt x="168" y="89"/>
                  </a:lnTo>
                  <a:lnTo>
                    <a:pt x="176" y="91"/>
                  </a:lnTo>
                  <a:lnTo>
                    <a:pt x="179" y="93"/>
                  </a:lnTo>
                  <a:lnTo>
                    <a:pt x="185" y="95"/>
                  </a:lnTo>
                  <a:lnTo>
                    <a:pt x="188" y="95"/>
                  </a:lnTo>
                  <a:lnTo>
                    <a:pt x="185" y="97"/>
                  </a:lnTo>
                  <a:lnTo>
                    <a:pt x="182" y="99"/>
                  </a:lnTo>
                  <a:lnTo>
                    <a:pt x="179" y="99"/>
                  </a:lnTo>
                  <a:lnTo>
                    <a:pt x="176" y="99"/>
                  </a:lnTo>
                  <a:lnTo>
                    <a:pt x="168" y="97"/>
                  </a:lnTo>
                  <a:lnTo>
                    <a:pt x="162" y="97"/>
                  </a:lnTo>
                  <a:lnTo>
                    <a:pt x="159" y="99"/>
                  </a:lnTo>
                  <a:lnTo>
                    <a:pt x="159" y="101"/>
                  </a:lnTo>
                  <a:lnTo>
                    <a:pt x="165" y="101"/>
                  </a:lnTo>
                  <a:lnTo>
                    <a:pt x="173" y="103"/>
                  </a:lnTo>
                  <a:lnTo>
                    <a:pt x="182" y="105"/>
                  </a:lnTo>
                  <a:lnTo>
                    <a:pt x="188" y="107"/>
                  </a:lnTo>
                  <a:lnTo>
                    <a:pt x="188" y="109"/>
                  </a:lnTo>
                  <a:lnTo>
                    <a:pt x="193" y="111"/>
                  </a:lnTo>
                  <a:lnTo>
                    <a:pt x="196" y="113"/>
                  </a:lnTo>
                  <a:lnTo>
                    <a:pt x="196" y="115"/>
                  </a:lnTo>
                  <a:lnTo>
                    <a:pt x="202" y="120"/>
                  </a:lnTo>
                  <a:lnTo>
                    <a:pt x="205" y="128"/>
                  </a:lnTo>
                  <a:lnTo>
                    <a:pt x="208" y="140"/>
                  </a:lnTo>
                  <a:lnTo>
                    <a:pt x="205" y="148"/>
                  </a:lnTo>
                  <a:lnTo>
                    <a:pt x="208" y="148"/>
                  </a:lnTo>
                  <a:lnTo>
                    <a:pt x="210" y="148"/>
                  </a:lnTo>
                  <a:lnTo>
                    <a:pt x="213" y="153"/>
                  </a:lnTo>
                  <a:lnTo>
                    <a:pt x="219" y="159"/>
                  </a:lnTo>
                  <a:lnTo>
                    <a:pt x="222" y="165"/>
                  </a:lnTo>
                  <a:lnTo>
                    <a:pt x="225" y="169"/>
                  </a:lnTo>
                  <a:lnTo>
                    <a:pt x="222" y="173"/>
                  </a:lnTo>
                  <a:lnTo>
                    <a:pt x="219" y="179"/>
                  </a:lnTo>
                  <a:lnTo>
                    <a:pt x="216" y="188"/>
                  </a:lnTo>
                  <a:lnTo>
                    <a:pt x="219" y="196"/>
                  </a:lnTo>
                  <a:lnTo>
                    <a:pt x="222" y="200"/>
                  </a:lnTo>
                  <a:lnTo>
                    <a:pt x="225" y="202"/>
                  </a:lnTo>
                  <a:lnTo>
                    <a:pt x="227" y="202"/>
                  </a:lnTo>
                  <a:lnTo>
                    <a:pt x="239" y="208"/>
                  </a:lnTo>
                  <a:lnTo>
                    <a:pt x="250" y="217"/>
                  </a:lnTo>
                  <a:lnTo>
                    <a:pt x="259" y="227"/>
                  </a:lnTo>
                  <a:lnTo>
                    <a:pt x="261" y="233"/>
                  </a:lnTo>
                  <a:lnTo>
                    <a:pt x="267" y="239"/>
                  </a:lnTo>
                  <a:lnTo>
                    <a:pt x="278" y="246"/>
                  </a:lnTo>
                  <a:lnTo>
                    <a:pt x="293" y="252"/>
                  </a:lnTo>
                  <a:lnTo>
                    <a:pt x="310" y="258"/>
                  </a:lnTo>
                  <a:lnTo>
                    <a:pt x="330" y="262"/>
                  </a:lnTo>
                  <a:lnTo>
                    <a:pt x="349" y="266"/>
                  </a:lnTo>
                  <a:lnTo>
                    <a:pt x="369" y="268"/>
                  </a:lnTo>
                  <a:lnTo>
                    <a:pt x="386" y="266"/>
                  </a:lnTo>
                  <a:lnTo>
                    <a:pt x="375" y="276"/>
                  </a:lnTo>
                  <a:lnTo>
                    <a:pt x="361" y="283"/>
                  </a:lnTo>
                  <a:lnTo>
                    <a:pt x="347" y="287"/>
                  </a:lnTo>
                  <a:lnTo>
                    <a:pt x="335" y="287"/>
                  </a:lnTo>
                  <a:lnTo>
                    <a:pt x="327" y="289"/>
                  </a:lnTo>
                  <a:lnTo>
                    <a:pt x="318" y="293"/>
                  </a:lnTo>
                  <a:lnTo>
                    <a:pt x="307" y="297"/>
                  </a:lnTo>
                  <a:lnTo>
                    <a:pt x="298" y="303"/>
                  </a:lnTo>
                  <a:lnTo>
                    <a:pt x="293" y="310"/>
                  </a:lnTo>
                  <a:lnTo>
                    <a:pt x="290" y="316"/>
                  </a:lnTo>
                  <a:lnTo>
                    <a:pt x="284" y="318"/>
                  </a:lnTo>
                  <a:lnTo>
                    <a:pt x="278" y="320"/>
                  </a:lnTo>
                  <a:lnTo>
                    <a:pt x="284" y="324"/>
                  </a:lnTo>
                  <a:lnTo>
                    <a:pt x="287" y="328"/>
                  </a:lnTo>
                  <a:lnTo>
                    <a:pt x="293" y="332"/>
                  </a:lnTo>
                  <a:lnTo>
                    <a:pt x="293" y="334"/>
                  </a:lnTo>
                  <a:lnTo>
                    <a:pt x="293" y="336"/>
                  </a:lnTo>
                  <a:lnTo>
                    <a:pt x="296" y="338"/>
                  </a:lnTo>
                  <a:lnTo>
                    <a:pt x="301" y="340"/>
                  </a:lnTo>
                  <a:lnTo>
                    <a:pt x="307" y="340"/>
                  </a:lnTo>
                  <a:lnTo>
                    <a:pt x="315" y="340"/>
                  </a:lnTo>
                  <a:lnTo>
                    <a:pt x="327" y="338"/>
                  </a:lnTo>
                  <a:lnTo>
                    <a:pt x="341" y="338"/>
                  </a:lnTo>
                  <a:lnTo>
                    <a:pt x="355" y="340"/>
                  </a:lnTo>
                  <a:lnTo>
                    <a:pt x="369" y="345"/>
                  </a:lnTo>
                  <a:lnTo>
                    <a:pt x="381" y="351"/>
                  </a:lnTo>
                  <a:lnTo>
                    <a:pt x="395" y="355"/>
                  </a:lnTo>
                  <a:lnTo>
                    <a:pt x="406" y="357"/>
                  </a:lnTo>
                  <a:lnTo>
                    <a:pt x="418" y="357"/>
                  </a:lnTo>
                  <a:lnTo>
                    <a:pt x="426" y="355"/>
                  </a:lnTo>
                  <a:lnTo>
                    <a:pt x="435" y="353"/>
                  </a:lnTo>
                  <a:lnTo>
                    <a:pt x="443" y="355"/>
                  </a:lnTo>
                  <a:lnTo>
                    <a:pt x="452" y="359"/>
                  </a:lnTo>
                  <a:lnTo>
                    <a:pt x="454" y="367"/>
                  </a:lnTo>
                  <a:lnTo>
                    <a:pt x="454" y="376"/>
                  </a:lnTo>
                  <a:lnTo>
                    <a:pt x="452" y="384"/>
                  </a:lnTo>
                  <a:lnTo>
                    <a:pt x="452" y="390"/>
                  </a:lnTo>
                  <a:lnTo>
                    <a:pt x="449" y="398"/>
                  </a:lnTo>
                  <a:lnTo>
                    <a:pt x="446" y="404"/>
                  </a:lnTo>
                  <a:lnTo>
                    <a:pt x="446" y="413"/>
                  </a:lnTo>
                  <a:lnTo>
                    <a:pt x="446" y="419"/>
                  </a:lnTo>
                  <a:lnTo>
                    <a:pt x="443" y="425"/>
                  </a:lnTo>
                  <a:lnTo>
                    <a:pt x="437" y="431"/>
                  </a:lnTo>
                  <a:lnTo>
                    <a:pt x="429" y="435"/>
                  </a:lnTo>
                  <a:lnTo>
                    <a:pt x="420" y="433"/>
                  </a:lnTo>
                  <a:lnTo>
                    <a:pt x="415" y="431"/>
                  </a:lnTo>
                  <a:lnTo>
                    <a:pt x="412" y="427"/>
                  </a:lnTo>
                  <a:lnTo>
                    <a:pt x="415" y="421"/>
                  </a:lnTo>
                  <a:lnTo>
                    <a:pt x="415" y="419"/>
                  </a:lnTo>
                  <a:lnTo>
                    <a:pt x="415" y="413"/>
                  </a:lnTo>
                  <a:lnTo>
                    <a:pt x="412" y="409"/>
                  </a:lnTo>
                  <a:lnTo>
                    <a:pt x="409" y="404"/>
                  </a:lnTo>
                  <a:lnTo>
                    <a:pt x="406" y="400"/>
                  </a:lnTo>
                  <a:lnTo>
                    <a:pt x="403" y="394"/>
                  </a:lnTo>
                  <a:lnTo>
                    <a:pt x="401" y="388"/>
                  </a:lnTo>
                  <a:lnTo>
                    <a:pt x="401" y="384"/>
                  </a:lnTo>
                  <a:lnTo>
                    <a:pt x="395" y="382"/>
                  </a:lnTo>
                  <a:lnTo>
                    <a:pt x="386" y="380"/>
                  </a:lnTo>
                  <a:lnTo>
                    <a:pt x="378" y="376"/>
                  </a:lnTo>
                  <a:lnTo>
                    <a:pt x="372" y="376"/>
                  </a:lnTo>
                  <a:lnTo>
                    <a:pt x="366" y="376"/>
                  </a:lnTo>
                  <a:lnTo>
                    <a:pt x="355" y="376"/>
                  </a:lnTo>
                  <a:lnTo>
                    <a:pt x="344" y="373"/>
                  </a:lnTo>
                  <a:lnTo>
                    <a:pt x="330" y="373"/>
                  </a:lnTo>
                  <a:lnTo>
                    <a:pt x="313" y="371"/>
                  </a:lnTo>
                  <a:lnTo>
                    <a:pt x="301" y="369"/>
                  </a:lnTo>
                  <a:lnTo>
                    <a:pt x="290" y="369"/>
                  </a:lnTo>
                  <a:lnTo>
                    <a:pt x="284" y="367"/>
                  </a:lnTo>
                  <a:lnTo>
                    <a:pt x="276" y="365"/>
                  </a:lnTo>
                  <a:lnTo>
                    <a:pt x="264" y="363"/>
                  </a:lnTo>
                  <a:lnTo>
                    <a:pt x="253" y="357"/>
                  </a:lnTo>
                  <a:lnTo>
                    <a:pt x="242" y="351"/>
                  </a:lnTo>
                  <a:lnTo>
                    <a:pt x="230" y="343"/>
                  </a:lnTo>
                  <a:lnTo>
                    <a:pt x="225" y="336"/>
                  </a:lnTo>
                  <a:lnTo>
                    <a:pt x="219" y="330"/>
                  </a:lnTo>
                  <a:lnTo>
                    <a:pt x="216" y="328"/>
                  </a:lnTo>
                  <a:lnTo>
                    <a:pt x="210" y="330"/>
                  </a:lnTo>
                  <a:lnTo>
                    <a:pt x="199" y="334"/>
                  </a:lnTo>
                  <a:lnTo>
                    <a:pt x="185" y="338"/>
                  </a:lnTo>
                  <a:lnTo>
                    <a:pt x="168" y="338"/>
                  </a:lnTo>
                  <a:lnTo>
                    <a:pt x="165" y="340"/>
                  </a:lnTo>
                  <a:lnTo>
                    <a:pt x="159" y="347"/>
                  </a:lnTo>
                  <a:lnTo>
                    <a:pt x="156" y="351"/>
                  </a:lnTo>
                  <a:lnTo>
                    <a:pt x="154" y="355"/>
                  </a:lnTo>
                  <a:lnTo>
                    <a:pt x="154" y="361"/>
                  </a:lnTo>
                  <a:lnTo>
                    <a:pt x="151" y="371"/>
                  </a:lnTo>
                  <a:lnTo>
                    <a:pt x="148" y="382"/>
                  </a:lnTo>
                  <a:lnTo>
                    <a:pt x="139" y="392"/>
                  </a:lnTo>
                  <a:lnTo>
                    <a:pt x="131" y="402"/>
                  </a:lnTo>
                  <a:lnTo>
                    <a:pt x="120" y="413"/>
                  </a:lnTo>
                  <a:lnTo>
                    <a:pt x="108" y="425"/>
                  </a:lnTo>
                  <a:lnTo>
                    <a:pt x="103" y="440"/>
                  </a:lnTo>
                  <a:lnTo>
                    <a:pt x="103" y="450"/>
                  </a:lnTo>
                  <a:lnTo>
                    <a:pt x="103" y="458"/>
                  </a:lnTo>
                  <a:lnTo>
                    <a:pt x="100" y="468"/>
                  </a:lnTo>
                  <a:lnTo>
                    <a:pt x="94" y="479"/>
                  </a:lnTo>
                  <a:lnTo>
                    <a:pt x="88" y="481"/>
                  </a:lnTo>
                  <a:lnTo>
                    <a:pt x="85" y="481"/>
                  </a:lnTo>
                  <a:lnTo>
                    <a:pt x="80" y="479"/>
                  </a:lnTo>
                  <a:lnTo>
                    <a:pt x="77" y="479"/>
                  </a:lnTo>
                  <a:lnTo>
                    <a:pt x="71" y="479"/>
                  </a:lnTo>
                  <a:lnTo>
                    <a:pt x="60" y="481"/>
                  </a:lnTo>
                  <a:lnTo>
                    <a:pt x="51" y="485"/>
                  </a:lnTo>
                  <a:lnTo>
                    <a:pt x="43" y="489"/>
                  </a:lnTo>
                  <a:lnTo>
                    <a:pt x="34" y="491"/>
                  </a:lnTo>
                  <a:lnTo>
                    <a:pt x="26" y="489"/>
                  </a:lnTo>
                  <a:lnTo>
                    <a:pt x="17" y="487"/>
                  </a:lnTo>
                  <a:lnTo>
                    <a:pt x="12" y="483"/>
                  </a:lnTo>
                  <a:lnTo>
                    <a:pt x="6" y="481"/>
                  </a:lnTo>
                  <a:lnTo>
                    <a:pt x="3" y="477"/>
                  </a:lnTo>
                  <a:lnTo>
                    <a:pt x="0" y="475"/>
                  </a:lnTo>
                  <a:lnTo>
                    <a:pt x="0" y="473"/>
                  </a:lnTo>
                  <a:lnTo>
                    <a:pt x="0" y="468"/>
                  </a:lnTo>
                  <a:lnTo>
                    <a:pt x="3" y="466"/>
                  </a:lnTo>
                  <a:lnTo>
                    <a:pt x="9" y="464"/>
                  </a:lnTo>
                  <a:lnTo>
                    <a:pt x="15" y="466"/>
                  </a:lnTo>
                  <a:lnTo>
                    <a:pt x="20" y="466"/>
                  </a:lnTo>
                  <a:lnTo>
                    <a:pt x="23" y="466"/>
                  </a:lnTo>
                  <a:lnTo>
                    <a:pt x="29" y="464"/>
                  </a:lnTo>
                  <a:lnTo>
                    <a:pt x="29" y="462"/>
                  </a:lnTo>
                  <a:lnTo>
                    <a:pt x="34" y="460"/>
                  </a:lnTo>
                  <a:lnTo>
                    <a:pt x="37" y="456"/>
                  </a:lnTo>
                  <a:lnTo>
                    <a:pt x="43" y="454"/>
                  </a:lnTo>
                  <a:lnTo>
                    <a:pt x="43" y="452"/>
                  </a:lnTo>
                  <a:lnTo>
                    <a:pt x="37" y="448"/>
                  </a:lnTo>
                  <a:lnTo>
                    <a:pt x="51" y="442"/>
                  </a:lnTo>
                  <a:lnTo>
                    <a:pt x="51" y="446"/>
                  </a:lnTo>
                  <a:lnTo>
                    <a:pt x="54" y="446"/>
                  </a:lnTo>
                  <a:lnTo>
                    <a:pt x="60" y="444"/>
                  </a:lnTo>
                  <a:lnTo>
                    <a:pt x="63" y="440"/>
                  </a:lnTo>
                  <a:lnTo>
                    <a:pt x="66" y="435"/>
                  </a:lnTo>
                  <a:lnTo>
                    <a:pt x="74" y="421"/>
                  </a:lnTo>
                  <a:lnTo>
                    <a:pt x="85" y="394"/>
                  </a:lnTo>
                  <a:lnTo>
                    <a:pt x="94" y="367"/>
                  </a:lnTo>
                  <a:lnTo>
                    <a:pt x="100" y="351"/>
                  </a:lnTo>
                  <a:lnTo>
                    <a:pt x="100" y="345"/>
                  </a:lnTo>
                  <a:lnTo>
                    <a:pt x="105" y="340"/>
                  </a:lnTo>
                  <a:lnTo>
                    <a:pt x="108" y="334"/>
                  </a:lnTo>
                  <a:lnTo>
                    <a:pt x="108" y="330"/>
                  </a:lnTo>
                  <a:lnTo>
                    <a:pt x="105" y="330"/>
                  </a:lnTo>
                  <a:lnTo>
                    <a:pt x="103" y="330"/>
                  </a:lnTo>
                  <a:lnTo>
                    <a:pt x="100" y="330"/>
                  </a:lnTo>
                  <a:lnTo>
                    <a:pt x="105" y="322"/>
                  </a:lnTo>
                  <a:lnTo>
                    <a:pt x="111" y="314"/>
                  </a:lnTo>
                  <a:lnTo>
                    <a:pt x="111" y="305"/>
                  </a:lnTo>
                  <a:lnTo>
                    <a:pt x="108" y="297"/>
                  </a:lnTo>
                  <a:lnTo>
                    <a:pt x="108" y="283"/>
                  </a:lnTo>
                  <a:lnTo>
                    <a:pt x="108" y="262"/>
                  </a:lnTo>
                  <a:lnTo>
                    <a:pt x="111" y="243"/>
                  </a:lnTo>
                  <a:lnTo>
                    <a:pt x="117" y="229"/>
                  </a:lnTo>
                  <a:lnTo>
                    <a:pt x="125" y="221"/>
                  </a:lnTo>
                  <a:lnTo>
                    <a:pt x="128" y="217"/>
                  </a:lnTo>
                  <a:lnTo>
                    <a:pt x="134" y="215"/>
                  </a:lnTo>
                  <a:lnTo>
                    <a:pt x="137" y="212"/>
                  </a:lnTo>
                  <a:lnTo>
                    <a:pt x="139" y="210"/>
                  </a:lnTo>
                  <a:lnTo>
                    <a:pt x="139" y="206"/>
                  </a:lnTo>
                  <a:lnTo>
                    <a:pt x="139" y="200"/>
                  </a:lnTo>
                  <a:lnTo>
                    <a:pt x="131" y="192"/>
                  </a:lnTo>
                  <a:lnTo>
                    <a:pt x="122" y="184"/>
                  </a:lnTo>
                  <a:lnTo>
                    <a:pt x="114" y="171"/>
                  </a:lnTo>
                  <a:lnTo>
                    <a:pt x="108" y="159"/>
                  </a:lnTo>
                  <a:lnTo>
                    <a:pt x="108" y="144"/>
                  </a:lnTo>
                  <a:lnTo>
                    <a:pt x="108" y="132"/>
                  </a:lnTo>
                  <a:lnTo>
                    <a:pt x="108" y="124"/>
                  </a:lnTo>
                  <a:lnTo>
                    <a:pt x="105" y="118"/>
                  </a:lnTo>
                  <a:lnTo>
                    <a:pt x="103" y="115"/>
                  </a:lnTo>
                  <a:lnTo>
                    <a:pt x="108" y="111"/>
                  </a:lnTo>
                  <a:lnTo>
                    <a:pt x="114" y="107"/>
                  </a:lnTo>
                  <a:lnTo>
                    <a:pt x="120" y="105"/>
                  </a:lnTo>
                  <a:lnTo>
                    <a:pt x="122" y="105"/>
                  </a:lnTo>
                  <a:lnTo>
                    <a:pt x="120" y="101"/>
                  </a:lnTo>
                  <a:lnTo>
                    <a:pt x="114" y="97"/>
                  </a:lnTo>
                  <a:lnTo>
                    <a:pt x="108" y="93"/>
                  </a:lnTo>
                  <a:lnTo>
                    <a:pt x="94" y="91"/>
                  </a:lnTo>
                  <a:lnTo>
                    <a:pt x="85" y="89"/>
                  </a:lnTo>
                  <a:lnTo>
                    <a:pt x="80" y="87"/>
                  </a:lnTo>
                  <a:lnTo>
                    <a:pt x="77" y="80"/>
                  </a:lnTo>
                  <a:lnTo>
                    <a:pt x="77" y="74"/>
                  </a:lnTo>
                  <a:lnTo>
                    <a:pt x="77" y="72"/>
                  </a:lnTo>
                  <a:lnTo>
                    <a:pt x="77" y="70"/>
                  </a:lnTo>
                  <a:lnTo>
                    <a:pt x="74" y="70"/>
                  </a:lnTo>
                  <a:lnTo>
                    <a:pt x="71" y="70"/>
                  </a:lnTo>
                  <a:lnTo>
                    <a:pt x="66" y="70"/>
                  </a:lnTo>
                  <a:lnTo>
                    <a:pt x="66" y="66"/>
                  </a:lnTo>
                  <a:lnTo>
                    <a:pt x="68" y="64"/>
                  </a:lnTo>
                  <a:lnTo>
                    <a:pt x="71" y="62"/>
                  </a:lnTo>
                  <a:lnTo>
                    <a:pt x="74" y="60"/>
                  </a:lnTo>
                  <a:lnTo>
                    <a:pt x="74" y="58"/>
                  </a:lnTo>
                  <a:lnTo>
                    <a:pt x="68" y="56"/>
                  </a:lnTo>
                  <a:lnTo>
                    <a:pt x="66" y="54"/>
                  </a:lnTo>
                  <a:lnTo>
                    <a:pt x="66" y="51"/>
                  </a:lnTo>
                  <a:lnTo>
                    <a:pt x="66" y="47"/>
                  </a:lnTo>
                  <a:lnTo>
                    <a:pt x="66" y="45"/>
                  </a:lnTo>
                  <a:lnTo>
                    <a:pt x="66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5" name="Freeform 58"/>
            <p:cNvSpPr>
              <a:spLocks/>
            </p:cNvSpPr>
            <p:nvPr/>
          </p:nvSpPr>
          <p:spPr bwMode="auto">
            <a:xfrm>
              <a:off x="2064" y="2928"/>
              <a:ext cx="79" cy="74"/>
            </a:xfrm>
            <a:custGeom>
              <a:avLst/>
              <a:gdLst>
                <a:gd name="T0" fmla="*/ 0 w 79"/>
                <a:gd name="T1" fmla="*/ 43 h 74"/>
                <a:gd name="T2" fmla="*/ 5 w 79"/>
                <a:gd name="T3" fmla="*/ 35 h 74"/>
                <a:gd name="T4" fmla="*/ 14 w 79"/>
                <a:gd name="T5" fmla="*/ 23 h 74"/>
                <a:gd name="T6" fmla="*/ 22 w 79"/>
                <a:gd name="T7" fmla="*/ 8 h 74"/>
                <a:gd name="T8" fmla="*/ 28 w 79"/>
                <a:gd name="T9" fmla="*/ 0 h 74"/>
                <a:gd name="T10" fmla="*/ 36 w 79"/>
                <a:gd name="T11" fmla="*/ 0 h 74"/>
                <a:gd name="T12" fmla="*/ 45 w 79"/>
                <a:gd name="T13" fmla="*/ 2 h 74"/>
                <a:gd name="T14" fmla="*/ 56 w 79"/>
                <a:gd name="T15" fmla="*/ 8 h 74"/>
                <a:gd name="T16" fmla="*/ 68 w 79"/>
                <a:gd name="T17" fmla="*/ 12 h 74"/>
                <a:gd name="T18" fmla="*/ 71 w 79"/>
                <a:gd name="T19" fmla="*/ 21 h 74"/>
                <a:gd name="T20" fmla="*/ 76 w 79"/>
                <a:gd name="T21" fmla="*/ 27 h 74"/>
                <a:gd name="T22" fmla="*/ 71 w 79"/>
                <a:gd name="T23" fmla="*/ 33 h 74"/>
                <a:gd name="T24" fmla="*/ 51 w 79"/>
                <a:gd name="T25" fmla="*/ 39 h 74"/>
                <a:gd name="T26" fmla="*/ 62 w 79"/>
                <a:gd name="T27" fmla="*/ 39 h 74"/>
                <a:gd name="T28" fmla="*/ 71 w 79"/>
                <a:gd name="T29" fmla="*/ 41 h 74"/>
                <a:gd name="T30" fmla="*/ 73 w 79"/>
                <a:gd name="T31" fmla="*/ 43 h 74"/>
                <a:gd name="T32" fmla="*/ 79 w 79"/>
                <a:gd name="T33" fmla="*/ 43 h 74"/>
                <a:gd name="T34" fmla="*/ 79 w 79"/>
                <a:gd name="T35" fmla="*/ 49 h 74"/>
                <a:gd name="T36" fmla="*/ 79 w 79"/>
                <a:gd name="T37" fmla="*/ 62 h 74"/>
                <a:gd name="T38" fmla="*/ 71 w 79"/>
                <a:gd name="T39" fmla="*/ 72 h 74"/>
                <a:gd name="T40" fmla="*/ 59 w 79"/>
                <a:gd name="T41" fmla="*/ 74 h 74"/>
                <a:gd name="T42" fmla="*/ 45 w 79"/>
                <a:gd name="T43" fmla="*/ 70 h 74"/>
                <a:gd name="T44" fmla="*/ 34 w 79"/>
                <a:gd name="T45" fmla="*/ 66 h 74"/>
                <a:gd name="T46" fmla="*/ 25 w 79"/>
                <a:gd name="T47" fmla="*/ 64 h 74"/>
                <a:gd name="T48" fmla="*/ 22 w 79"/>
                <a:gd name="T49" fmla="*/ 64 h 74"/>
                <a:gd name="T50" fmla="*/ 0 w 79"/>
                <a:gd name="T51" fmla="*/ 43 h 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74"/>
                <a:gd name="T80" fmla="*/ 79 w 79"/>
                <a:gd name="T81" fmla="*/ 74 h 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74">
                  <a:moveTo>
                    <a:pt x="0" y="43"/>
                  </a:moveTo>
                  <a:lnTo>
                    <a:pt x="5" y="35"/>
                  </a:lnTo>
                  <a:lnTo>
                    <a:pt x="14" y="23"/>
                  </a:lnTo>
                  <a:lnTo>
                    <a:pt x="22" y="8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45" y="2"/>
                  </a:lnTo>
                  <a:lnTo>
                    <a:pt x="56" y="8"/>
                  </a:lnTo>
                  <a:lnTo>
                    <a:pt x="68" y="12"/>
                  </a:lnTo>
                  <a:lnTo>
                    <a:pt x="71" y="21"/>
                  </a:lnTo>
                  <a:lnTo>
                    <a:pt x="76" y="27"/>
                  </a:lnTo>
                  <a:lnTo>
                    <a:pt x="71" y="33"/>
                  </a:lnTo>
                  <a:lnTo>
                    <a:pt x="51" y="39"/>
                  </a:lnTo>
                  <a:lnTo>
                    <a:pt x="62" y="39"/>
                  </a:lnTo>
                  <a:lnTo>
                    <a:pt x="71" y="41"/>
                  </a:lnTo>
                  <a:lnTo>
                    <a:pt x="73" y="43"/>
                  </a:lnTo>
                  <a:lnTo>
                    <a:pt x="79" y="43"/>
                  </a:lnTo>
                  <a:lnTo>
                    <a:pt x="79" y="49"/>
                  </a:lnTo>
                  <a:lnTo>
                    <a:pt x="79" y="62"/>
                  </a:lnTo>
                  <a:lnTo>
                    <a:pt x="71" y="72"/>
                  </a:lnTo>
                  <a:lnTo>
                    <a:pt x="59" y="74"/>
                  </a:lnTo>
                  <a:lnTo>
                    <a:pt x="45" y="70"/>
                  </a:lnTo>
                  <a:lnTo>
                    <a:pt x="34" y="66"/>
                  </a:lnTo>
                  <a:lnTo>
                    <a:pt x="25" y="64"/>
                  </a:lnTo>
                  <a:lnTo>
                    <a:pt x="22" y="64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6" name="Freeform 59"/>
            <p:cNvSpPr>
              <a:spLocks/>
            </p:cNvSpPr>
            <p:nvPr/>
          </p:nvSpPr>
          <p:spPr bwMode="auto">
            <a:xfrm>
              <a:off x="1824" y="2928"/>
              <a:ext cx="196" cy="186"/>
            </a:xfrm>
            <a:custGeom>
              <a:avLst/>
              <a:gdLst>
                <a:gd name="T0" fmla="*/ 184 w 196"/>
                <a:gd name="T1" fmla="*/ 95 h 186"/>
                <a:gd name="T2" fmla="*/ 187 w 196"/>
                <a:gd name="T3" fmla="*/ 79 h 186"/>
                <a:gd name="T4" fmla="*/ 190 w 196"/>
                <a:gd name="T5" fmla="*/ 72 h 186"/>
                <a:gd name="T6" fmla="*/ 193 w 196"/>
                <a:gd name="T7" fmla="*/ 66 h 186"/>
                <a:gd name="T8" fmla="*/ 196 w 196"/>
                <a:gd name="T9" fmla="*/ 56 h 186"/>
                <a:gd name="T10" fmla="*/ 193 w 196"/>
                <a:gd name="T11" fmla="*/ 31 h 186"/>
                <a:gd name="T12" fmla="*/ 167 w 196"/>
                <a:gd name="T13" fmla="*/ 2 h 186"/>
                <a:gd name="T14" fmla="*/ 133 w 196"/>
                <a:gd name="T15" fmla="*/ 4 h 186"/>
                <a:gd name="T16" fmla="*/ 119 w 196"/>
                <a:gd name="T17" fmla="*/ 17 h 186"/>
                <a:gd name="T18" fmla="*/ 116 w 196"/>
                <a:gd name="T19" fmla="*/ 33 h 186"/>
                <a:gd name="T20" fmla="*/ 111 w 196"/>
                <a:gd name="T21" fmla="*/ 46 h 186"/>
                <a:gd name="T22" fmla="*/ 111 w 196"/>
                <a:gd name="T23" fmla="*/ 58 h 186"/>
                <a:gd name="T24" fmla="*/ 128 w 196"/>
                <a:gd name="T25" fmla="*/ 72 h 186"/>
                <a:gd name="T26" fmla="*/ 130 w 196"/>
                <a:gd name="T27" fmla="*/ 89 h 186"/>
                <a:gd name="T28" fmla="*/ 136 w 196"/>
                <a:gd name="T29" fmla="*/ 95 h 186"/>
                <a:gd name="T30" fmla="*/ 133 w 196"/>
                <a:gd name="T31" fmla="*/ 101 h 186"/>
                <a:gd name="T32" fmla="*/ 125 w 196"/>
                <a:gd name="T33" fmla="*/ 110 h 186"/>
                <a:gd name="T34" fmla="*/ 102 w 196"/>
                <a:gd name="T35" fmla="*/ 118 h 186"/>
                <a:gd name="T36" fmla="*/ 85 w 196"/>
                <a:gd name="T37" fmla="*/ 126 h 186"/>
                <a:gd name="T38" fmla="*/ 65 w 196"/>
                <a:gd name="T39" fmla="*/ 139 h 186"/>
                <a:gd name="T40" fmla="*/ 57 w 196"/>
                <a:gd name="T41" fmla="*/ 143 h 186"/>
                <a:gd name="T42" fmla="*/ 48 w 196"/>
                <a:gd name="T43" fmla="*/ 141 h 186"/>
                <a:gd name="T44" fmla="*/ 42 w 196"/>
                <a:gd name="T45" fmla="*/ 136 h 186"/>
                <a:gd name="T46" fmla="*/ 34 w 196"/>
                <a:gd name="T47" fmla="*/ 136 h 186"/>
                <a:gd name="T48" fmla="*/ 25 w 196"/>
                <a:gd name="T49" fmla="*/ 136 h 186"/>
                <a:gd name="T50" fmla="*/ 23 w 196"/>
                <a:gd name="T51" fmla="*/ 141 h 186"/>
                <a:gd name="T52" fmla="*/ 28 w 196"/>
                <a:gd name="T53" fmla="*/ 143 h 186"/>
                <a:gd name="T54" fmla="*/ 34 w 196"/>
                <a:gd name="T55" fmla="*/ 147 h 186"/>
                <a:gd name="T56" fmla="*/ 20 w 196"/>
                <a:gd name="T57" fmla="*/ 155 h 186"/>
                <a:gd name="T58" fmla="*/ 5 w 196"/>
                <a:gd name="T59" fmla="*/ 163 h 186"/>
                <a:gd name="T60" fmla="*/ 0 w 196"/>
                <a:gd name="T61" fmla="*/ 169 h 186"/>
                <a:gd name="T62" fmla="*/ 3 w 196"/>
                <a:gd name="T63" fmla="*/ 172 h 186"/>
                <a:gd name="T64" fmla="*/ 8 w 196"/>
                <a:gd name="T65" fmla="*/ 167 h 186"/>
                <a:gd name="T66" fmla="*/ 20 w 196"/>
                <a:gd name="T67" fmla="*/ 163 h 186"/>
                <a:gd name="T68" fmla="*/ 17 w 196"/>
                <a:gd name="T69" fmla="*/ 167 h 186"/>
                <a:gd name="T70" fmla="*/ 8 w 196"/>
                <a:gd name="T71" fmla="*/ 174 h 186"/>
                <a:gd name="T72" fmla="*/ 8 w 196"/>
                <a:gd name="T73" fmla="*/ 178 h 186"/>
                <a:gd name="T74" fmla="*/ 17 w 196"/>
                <a:gd name="T75" fmla="*/ 182 h 186"/>
                <a:gd name="T76" fmla="*/ 20 w 196"/>
                <a:gd name="T77" fmla="*/ 182 h 186"/>
                <a:gd name="T78" fmla="*/ 25 w 196"/>
                <a:gd name="T79" fmla="*/ 182 h 186"/>
                <a:gd name="T80" fmla="*/ 28 w 196"/>
                <a:gd name="T81" fmla="*/ 178 h 186"/>
                <a:gd name="T82" fmla="*/ 37 w 196"/>
                <a:gd name="T83" fmla="*/ 174 h 186"/>
                <a:gd name="T84" fmla="*/ 34 w 196"/>
                <a:gd name="T85" fmla="*/ 176 h 186"/>
                <a:gd name="T86" fmla="*/ 34 w 196"/>
                <a:gd name="T87" fmla="*/ 182 h 186"/>
                <a:gd name="T88" fmla="*/ 31 w 196"/>
                <a:gd name="T89" fmla="*/ 184 h 186"/>
                <a:gd name="T90" fmla="*/ 37 w 196"/>
                <a:gd name="T91" fmla="*/ 186 h 186"/>
                <a:gd name="T92" fmla="*/ 42 w 196"/>
                <a:gd name="T93" fmla="*/ 178 h 186"/>
                <a:gd name="T94" fmla="*/ 57 w 196"/>
                <a:gd name="T95" fmla="*/ 172 h 186"/>
                <a:gd name="T96" fmla="*/ 62 w 196"/>
                <a:gd name="T97" fmla="*/ 167 h 186"/>
                <a:gd name="T98" fmla="*/ 68 w 196"/>
                <a:gd name="T99" fmla="*/ 163 h 186"/>
                <a:gd name="T100" fmla="*/ 74 w 196"/>
                <a:gd name="T101" fmla="*/ 157 h 186"/>
                <a:gd name="T102" fmla="*/ 91 w 196"/>
                <a:gd name="T103" fmla="*/ 151 h 186"/>
                <a:gd name="T104" fmla="*/ 116 w 196"/>
                <a:gd name="T105" fmla="*/ 145 h 186"/>
                <a:gd name="T106" fmla="*/ 153 w 196"/>
                <a:gd name="T107" fmla="*/ 130 h 186"/>
                <a:gd name="T108" fmla="*/ 167 w 196"/>
                <a:gd name="T109" fmla="*/ 118 h 186"/>
                <a:gd name="T110" fmla="*/ 176 w 196"/>
                <a:gd name="T111" fmla="*/ 101 h 18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6"/>
                <a:gd name="T169" fmla="*/ 0 h 186"/>
                <a:gd name="T170" fmla="*/ 196 w 196"/>
                <a:gd name="T171" fmla="*/ 186 h 18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6" h="186">
                  <a:moveTo>
                    <a:pt x="176" y="95"/>
                  </a:moveTo>
                  <a:lnTo>
                    <a:pt x="184" y="95"/>
                  </a:lnTo>
                  <a:lnTo>
                    <a:pt x="184" y="83"/>
                  </a:lnTo>
                  <a:lnTo>
                    <a:pt x="187" y="79"/>
                  </a:lnTo>
                  <a:lnTo>
                    <a:pt x="190" y="75"/>
                  </a:lnTo>
                  <a:lnTo>
                    <a:pt x="190" y="72"/>
                  </a:lnTo>
                  <a:lnTo>
                    <a:pt x="190" y="68"/>
                  </a:lnTo>
                  <a:lnTo>
                    <a:pt x="193" y="66"/>
                  </a:lnTo>
                  <a:lnTo>
                    <a:pt x="196" y="62"/>
                  </a:lnTo>
                  <a:lnTo>
                    <a:pt x="196" y="56"/>
                  </a:lnTo>
                  <a:lnTo>
                    <a:pt x="196" y="46"/>
                  </a:lnTo>
                  <a:lnTo>
                    <a:pt x="193" y="31"/>
                  </a:lnTo>
                  <a:lnTo>
                    <a:pt x="181" y="15"/>
                  </a:lnTo>
                  <a:lnTo>
                    <a:pt x="167" y="2"/>
                  </a:lnTo>
                  <a:lnTo>
                    <a:pt x="147" y="0"/>
                  </a:lnTo>
                  <a:lnTo>
                    <a:pt x="133" y="4"/>
                  </a:lnTo>
                  <a:lnTo>
                    <a:pt x="125" y="11"/>
                  </a:lnTo>
                  <a:lnTo>
                    <a:pt x="119" y="17"/>
                  </a:lnTo>
                  <a:lnTo>
                    <a:pt x="116" y="25"/>
                  </a:lnTo>
                  <a:lnTo>
                    <a:pt x="116" y="33"/>
                  </a:lnTo>
                  <a:lnTo>
                    <a:pt x="113" y="39"/>
                  </a:lnTo>
                  <a:lnTo>
                    <a:pt x="111" y="46"/>
                  </a:lnTo>
                  <a:lnTo>
                    <a:pt x="111" y="52"/>
                  </a:lnTo>
                  <a:lnTo>
                    <a:pt x="111" y="58"/>
                  </a:lnTo>
                  <a:lnTo>
                    <a:pt x="119" y="64"/>
                  </a:lnTo>
                  <a:lnTo>
                    <a:pt x="128" y="72"/>
                  </a:lnTo>
                  <a:lnTo>
                    <a:pt x="136" y="79"/>
                  </a:lnTo>
                  <a:lnTo>
                    <a:pt x="130" y="89"/>
                  </a:lnTo>
                  <a:lnTo>
                    <a:pt x="136" y="93"/>
                  </a:lnTo>
                  <a:lnTo>
                    <a:pt x="136" y="95"/>
                  </a:lnTo>
                  <a:lnTo>
                    <a:pt x="136" y="99"/>
                  </a:lnTo>
                  <a:lnTo>
                    <a:pt x="133" y="101"/>
                  </a:lnTo>
                  <a:lnTo>
                    <a:pt x="130" y="105"/>
                  </a:lnTo>
                  <a:lnTo>
                    <a:pt x="125" y="110"/>
                  </a:lnTo>
                  <a:lnTo>
                    <a:pt x="113" y="114"/>
                  </a:lnTo>
                  <a:lnTo>
                    <a:pt x="102" y="118"/>
                  </a:lnTo>
                  <a:lnTo>
                    <a:pt x="93" y="122"/>
                  </a:lnTo>
                  <a:lnTo>
                    <a:pt x="85" y="126"/>
                  </a:lnTo>
                  <a:lnTo>
                    <a:pt x="74" y="132"/>
                  </a:lnTo>
                  <a:lnTo>
                    <a:pt x="65" y="139"/>
                  </a:lnTo>
                  <a:lnTo>
                    <a:pt x="59" y="143"/>
                  </a:lnTo>
                  <a:lnTo>
                    <a:pt x="57" y="143"/>
                  </a:lnTo>
                  <a:lnTo>
                    <a:pt x="54" y="143"/>
                  </a:lnTo>
                  <a:lnTo>
                    <a:pt x="48" y="141"/>
                  </a:lnTo>
                  <a:lnTo>
                    <a:pt x="45" y="139"/>
                  </a:lnTo>
                  <a:lnTo>
                    <a:pt x="42" y="136"/>
                  </a:lnTo>
                  <a:lnTo>
                    <a:pt x="40" y="136"/>
                  </a:lnTo>
                  <a:lnTo>
                    <a:pt x="34" y="136"/>
                  </a:lnTo>
                  <a:lnTo>
                    <a:pt x="28" y="136"/>
                  </a:lnTo>
                  <a:lnTo>
                    <a:pt x="25" y="136"/>
                  </a:lnTo>
                  <a:lnTo>
                    <a:pt x="23" y="139"/>
                  </a:lnTo>
                  <a:lnTo>
                    <a:pt x="23" y="141"/>
                  </a:lnTo>
                  <a:lnTo>
                    <a:pt x="23" y="143"/>
                  </a:lnTo>
                  <a:lnTo>
                    <a:pt x="28" y="143"/>
                  </a:lnTo>
                  <a:lnTo>
                    <a:pt x="34" y="145"/>
                  </a:lnTo>
                  <a:lnTo>
                    <a:pt x="34" y="147"/>
                  </a:lnTo>
                  <a:lnTo>
                    <a:pt x="28" y="149"/>
                  </a:lnTo>
                  <a:lnTo>
                    <a:pt x="20" y="155"/>
                  </a:lnTo>
                  <a:lnTo>
                    <a:pt x="11" y="159"/>
                  </a:lnTo>
                  <a:lnTo>
                    <a:pt x="5" y="163"/>
                  </a:lnTo>
                  <a:lnTo>
                    <a:pt x="0" y="167"/>
                  </a:lnTo>
                  <a:lnTo>
                    <a:pt x="0" y="169"/>
                  </a:lnTo>
                  <a:lnTo>
                    <a:pt x="0" y="172"/>
                  </a:lnTo>
                  <a:lnTo>
                    <a:pt x="3" y="172"/>
                  </a:lnTo>
                  <a:lnTo>
                    <a:pt x="5" y="169"/>
                  </a:lnTo>
                  <a:lnTo>
                    <a:pt x="8" y="167"/>
                  </a:lnTo>
                  <a:lnTo>
                    <a:pt x="14" y="165"/>
                  </a:lnTo>
                  <a:lnTo>
                    <a:pt x="20" y="163"/>
                  </a:lnTo>
                  <a:lnTo>
                    <a:pt x="23" y="163"/>
                  </a:lnTo>
                  <a:lnTo>
                    <a:pt x="17" y="167"/>
                  </a:lnTo>
                  <a:lnTo>
                    <a:pt x="11" y="172"/>
                  </a:lnTo>
                  <a:lnTo>
                    <a:pt x="8" y="174"/>
                  </a:lnTo>
                  <a:lnTo>
                    <a:pt x="8" y="176"/>
                  </a:lnTo>
                  <a:lnTo>
                    <a:pt x="8" y="178"/>
                  </a:lnTo>
                  <a:lnTo>
                    <a:pt x="11" y="180"/>
                  </a:lnTo>
                  <a:lnTo>
                    <a:pt x="17" y="182"/>
                  </a:lnTo>
                  <a:lnTo>
                    <a:pt x="20" y="180"/>
                  </a:lnTo>
                  <a:lnTo>
                    <a:pt x="20" y="182"/>
                  </a:lnTo>
                  <a:lnTo>
                    <a:pt x="23" y="182"/>
                  </a:lnTo>
                  <a:lnTo>
                    <a:pt x="25" y="182"/>
                  </a:lnTo>
                  <a:lnTo>
                    <a:pt x="28" y="180"/>
                  </a:lnTo>
                  <a:lnTo>
                    <a:pt x="28" y="178"/>
                  </a:lnTo>
                  <a:lnTo>
                    <a:pt x="34" y="176"/>
                  </a:lnTo>
                  <a:lnTo>
                    <a:pt x="37" y="174"/>
                  </a:lnTo>
                  <a:lnTo>
                    <a:pt x="34" y="176"/>
                  </a:lnTo>
                  <a:lnTo>
                    <a:pt x="34" y="178"/>
                  </a:lnTo>
                  <a:lnTo>
                    <a:pt x="34" y="182"/>
                  </a:lnTo>
                  <a:lnTo>
                    <a:pt x="34" y="184"/>
                  </a:lnTo>
                  <a:lnTo>
                    <a:pt x="31" y="184"/>
                  </a:lnTo>
                  <a:lnTo>
                    <a:pt x="34" y="186"/>
                  </a:lnTo>
                  <a:lnTo>
                    <a:pt x="37" y="186"/>
                  </a:lnTo>
                  <a:lnTo>
                    <a:pt x="37" y="184"/>
                  </a:lnTo>
                  <a:lnTo>
                    <a:pt x="42" y="178"/>
                  </a:lnTo>
                  <a:lnTo>
                    <a:pt x="48" y="176"/>
                  </a:lnTo>
                  <a:lnTo>
                    <a:pt x="57" y="172"/>
                  </a:lnTo>
                  <a:lnTo>
                    <a:pt x="59" y="169"/>
                  </a:lnTo>
                  <a:lnTo>
                    <a:pt x="62" y="167"/>
                  </a:lnTo>
                  <a:lnTo>
                    <a:pt x="65" y="165"/>
                  </a:lnTo>
                  <a:lnTo>
                    <a:pt x="68" y="163"/>
                  </a:lnTo>
                  <a:lnTo>
                    <a:pt x="71" y="159"/>
                  </a:lnTo>
                  <a:lnTo>
                    <a:pt x="74" y="157"/>
                  </a:lnTo>
                  <a:lnTo>
                    <a:pt x="82" y="153"/>
                  </a:lnTo>
                  <a:lnTo>
                    <a:pt x="91" y="151"/>
                  </a:lnTo>
                  <a:lnTo>
                    <a:pt x="102" y="149"/>
                  </a:lnTo>
                  <a:lnTo>
                    <a:pt x="116" y="145"/>
                  </a:lnTo>
                  <a:lnTo>
                    <a:pt x="136" y="139"/>
                  </a:lnTo>
                  <a:lnTo>
                    <a:pt x="153" y="130"/>
                  </a:lnTo>
                  <a:lnTo>
                    <a:pt x="162" y="122"/>
                  </a:lnTo>
                  <a:lnTo>
                    <a:pt x="167" y="118"/>
                  </a:lnTo>
                  <a:lnTo>
                    <a:pt x="173" y="110"/>
                  </a:lnTo>
                  <a:lnTo>
                    <a:pt x="176" y="101"/>
                  </a:lnTo>
                  <a:lnTo>
                    <a:pt x="176" y="95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7" name="Freeform 60"/>
            <p:cNvSpPr>
              <a:spLocks/>
            </p:cNvSpPr>
            <p:nvPr/>
          </p:nvSpPr>
          <p:spPr bwMode="auto">
            <a:xfrm>
              <a:off x="1008" y="3072"/>
              <a:ext cx="417" cy="409"/>
            </a:xfrm>
            <a:custGeom>
              <a:avLst/>
              <a:gdLst>
                <a:gd name="T0" fmla="*/ 366 w 417"/>
                <a:gd name="T1" fmla="*/ 309 h 409"/>
                <a:gd name="T2" fmla="*/ 371 w 417"/>
                <a:gd name="T3" fmla="*/ 316 h 409"/>
                <a:gd name="T4" fmla="*/ 388 w 417"/>
                <a:gd name="T5" fmla="*/ 318 h 409"/>
                <a:gd name="T6" fmla="*/ 417 w 417"/>
                <a:gd name="T7" fmla="*/ 376 h 409"/>
                <a:gd name="T8" fmla="*/ 391 w 417"/>
                <a:gd name="T9" fmla="*/ 400 h 409"/>
                <a:gd name="T10" fmla="*/ 377 w 417"/>
                <a:gd name="T11" fmla="*/ 384 h 409"/>
                <a:gd name="T12" fmla="*/ 357 w 417"/>
                <a:gd name="T13" fmla="*/ 365 h 409"/>
                <a:gd name="T14" fmla="*/ 346 w 417"/>
                <a:gd name="T15" fmla="*/ 347 h 409"/>
                <a:gd name="T16" fmla="*/ 337 w 417"/>
                <a:gd name="T17" fmla="*/ 349 h 409"/>
                <a:gd name="T18" fmla="*/ 326 w 417"/>
                <a:gd name="T19" fmla="*/ 349 h 409"/>
                <a:gd name="T20" fmla="*/ 292 w 417"/>
                <a:gd name="T21" fmla="*/ 340 h 409"/>
                <a:gd name="T22" fmla="*/ 258 w 417"/>
                <a:gd name="T23" fmla="*/ 330 h 409"/>
                <a:gd name="T24" fmla="*/ 227 w 417"/>
                <a:gd name="T25" fmla="*/ 312 h 409"/>
                <a:gd name="T26" fmla="*/ 201 w 417"/>
                <a:gd name="T27" fmla="*/ 285 h 409"/>
                <a:gd name="T28" fmla="*/ 184 w 417"/>
                <a:gd name="T29" fmla="*/ 274 h 409"/>
                <a:gd name="T30" fmla="*/ 144 w 417"/>
                <a:gd name="T31" fmla="*/ 303 h 409"/>
                <a:gd name="T32" fmla="*/ 136 w 417"/>
                <a:gd name="T33" fmla="*/ 336 h 409"/>
                <a:gd name="T34" fmla="*/ 124 w 417"/>
                <a:gd name="T35" fmla="*/ 367 h 409"/>
                <a:gd name="T36" fmla="*/ 116 w 417"/>
                <a:gd name="T37" fmla="*/ 367 h 409"/>
                <a:gd name="T38" fmla="*/ 119 w 417"/>
                <a:gd name="T39" fmla="*/ 400 h 409"/>
                <a:gd name="T40" fmla="*/ 93 w 417"/>
                <a:gd name="T41" fmla="*/ 404 h 409"/>
                <a:gd name="T42" fmla="*/ 34 w 417"/>
                <a:gd name="T43" fmla="*/ 390 h 409"/>
                <a:gd name="T44" fmla="*/ 0 w 417"/>
                <a:gd name="T45" fmla="*/ 382 h 409"/>
                <a:gd name="T46" fmla="*/ 19 w 417"/>
                <a:gd name="T47" fmla="*/ 363 h 409"/>
                <a:gd name="T48" fmla="*/ 56 w 417"/>
                <a:gd name="T49" fmla="*/ 361 h 409"/>
                <a:gd name="T50" fmla="*/ 59 w 417"/>
                <a:gd name="T51" fmla="*/ 357 h 409"/>
                <a:gd name="T52" fmla="*/ 68 w 417"/>
                <a:gd name="T53" fmla="*/ 283 h 409"/>
                <a:gd name="T54" fmla="*/ 99 w 417"/>
                <a:gd name="T55" fmla="*/ 252 h 409"/>
                <a:gd name="T56" fmla="*/ 130 w 417"/>
                <a:gd name="T57" fmla="*/ 237 h 409"/>
                <a:gd name="T58" fmla="*/ 133 w 417"/>
                <a:gd name="T59" fmla="*/ 223 h 409"/>
                <a:gd name="T60" fmla="*/ 99 w 417"/>
                <a:gd name="T61" fmla="*/ 179 h 409"/>
                <a:gd name="T62" fmla="*/ 96 w 417"/>
                <a:gd name="T63" fmla="*/ 132 h 409"/>
                <a:gd name="T64" fmla="*/ 59 w 417"/>
                <a:gd name="T65" fmla="*/ 107 h 409"/>
                <a:gd name="T66" fmla="*/ 31 w 417"/>
                <a:gd name="T67" fmla="*/ 101 h 409"/>
                <a:gd name="T68" fmla="*/ 25 w 417"/>
                <a:gd name="T69" fmla="*/ 84 h 409"/>
                <a:gd name="T70" fmla="*/ 17 w 417"/>
                <a:gd name="T71" fmla="*/ 76 h 409"/>
                <a:gd name="T72" fmla="*/ 19 w 417"/>
                <a:gd name="T73" fmla="*/ 68 h 409"/>
                <a:gd name="T74" fmla="*/ 28 w 417"/>
                <a:gd name="T75" fmla="*/ 62 h 409"/>
                <a:gd name="T76" fmla="*/ 22 w 417"/>
                <a:gd name="T77" fmla="*/ 45 h 409"/>
                <a:gd name="T78" fmla="*/ 25 w 417"/>
                <a:gd name="T79" fmla="*/ 16 h 409"/>
                <a:gd name="T80" fmla="*/ 39 w 417"/>
                <a:gd name="T81" fmla="*/ 6 h 409"/>
                <a:gd name="T82" fmla="*/ 42 w 417"/>
                <a:gd name="T83" fmla="*/ 16 h 409"/>
                <a:gd name="T84" fmla="*/ 73 w 417"/>
                <a:gd name="T85" fmla="*/ 0 h 409"/>
                <a:gd name="T86" fmla="*/ 90 w 417"/>
                <a:gd name="T87" fmla="*/ 8 h 409"/>
                <a:gd name="T88" fmla="*/ 96 w 417"/>
                <a:gd name="T89" fmla="*/ 10 h 409"/>
                <a:gd name="T90" fmla="*/ 153 w 417"/>
                <a:gd name="T91" fmla="*/ 35 h 409"/>
                <a:gd name="T92" fmla="*/ 141 w 417"/>
                <a:gd name="T93" fmla="*/ 35 h 409"/>
                <a:gd name="T94" fmla="*/ 150 w 417"/>
                <a:gd name="T95" fmla="*/ 41 h 409"/>
                <a:gd name="T96" fmla="*/ 153 w 417"/>
                <a:gd name="T97" fmla="*/ 62 h 409"/>
                <a:gd name="T98" fmla="*/ 139 w 417"/>
                <a:gd name="T99" fmla="*/ 64 h 409"/>
                <a:gd name="T100" fmla="*/ 144 w 417"/>
                <a:gd name="T101" fmla="*/ 78 h 409"/>
                <a:gd name="T102" fmla="*/ 122 w 417"/>
                <a:gd name="T103" fmla="*/ 91 h 409"/>
                <a:gd name="T104" fmla="*/ 127 w 417"/>
                <a:gd name="T105" fmla="*/ 95 h 409"/>
                <a:gd name="T106" fmla="*/ 139 w 417"/>
                <a:gd name="T107" fmla="*/ 107 h 409"/>
                <a:gd name="T108" fmla="*/ 170 w 417"/>
                <a:gd name="T109" fmla="*/ 120 h 409"/>
                <a:gd name="T110" fmla="*/ 218 w 417"/>
                <a:gd name="T111" fmla="*/ 165 h 409"/>
                <a:gd name="T112" fmla="*/ 232 w 417"/>
                <a:gd name="T113" fmla="*/ 208 h 409"/>
                <a:gd name="T114" fmla="*/ 241 w 417"/>
                <a:gd name="T115" fmla="*/ 206 h 409"/>
                <a:gd name="T116" fmla="*/ 246 w 417"/>
                <a:gd name="T117" fmla="*/ 231 h 409"/>
                <a:gd name="T118" fmla="*/ 272 w 417"/>
                <a:gd name="T119" fmla="*/ 260 h 409"/>
                <a:gd name="T120" fmla="*/ 309 w 417"/>
                <a:gd name="T121" fmla="*/ 297 h 409"/>
                <a:gd name="T122" fmla="*/ 366 w 417"/>
                <a:gd name="T123" fmla="*/ 303 h 4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17"/>
                <a:gd name="T187" fmla="*/ 0 h 409"/>
                <a:gd name="T188" fmla="*/ 417 w 417"/>
                <a:gd name="T189" fmla="*/ 409 h 40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17" h="409">
                  <a:moveTo>
                    <a:pt x="366" y="303"/>
                  </a:moveTo>
                  <a:lnTo>
                    <a:pt x="366" y="307"/>
                  </a:lnTo>
                  <a:lnTo>
                    <a:pt x="366" y="309"/>
                  </a:lnTo>
                  <a:lnTo>
                    <a:pt x="366" y="314"/>
                  </a:lnTo>
                  <a:lnTo>
                    <a:pt x="366" y="318"/>
                  </a:lnTo>
                  <a:lnTo>
                    <a:pt x="371" y="316"/>
                  </a:lnTo>
                  <a:lnTo>
                    <a:pt x="377" y="316"/>
                  </a:lnTo>
                  <a:lnTo>
                    <a:pt x="383" y="318"/>
                  </a:lnTo>
                  <a:lnTo>
                    <a:pt x="388" y="318"/>
                  </a:lnTo>
                  <a:lnTo>
                    <a:pt x="397" y="330"/>
                  </a:lnTo>
                  <a:lnTo>
                    <a:pt x="411" y="351"/>
                  </a:lnTo>
                  <a:lnTo>
                    <a:pt x="417" y="376"/>
                  </a:lnTo>
                  <a:lnTo>
                    <a:pt x="408" y="402"/>
                  </a:lnTo>
                  <a:lnTo>
                    <a:pt x="397" y="402"/>
                  </a:lnTo>
                  <a:lnTo>
                    <a:pt x="391" y="400"/>
                  </a:lnTo>
                  <a:lnTo>
                    <a:pt x="386" y="396"/>
                  </a:lnTo>
                  <a:lnTo>
                    <a:pt x="383" y="392"/>
                  </a:lnTo>
                  <a:lnTo>
                    <a:pt x="377" y="384"/>
                  </a:lnTo>
                  <a:lnTo>
                    <a:pt x="371" y="376"/>
                  </a:lnTo>
                  <a:lnTo>
                    <a:pt x="363" y="369"/>
                  </a:lnTo>
                  <a:lnTo>
                    <a:pt x="357" y="365"/>
                  </a:lnTo>
                  <a:lnTo>
                    <a:pt x="354" y="361"/>
                  </a:lnTo>
                  <a:lnTo>
                    <a:pt x="349" y="353"/>
                  </a:lnTo>
                  <a:lnTo>
                    <a:pt x="346" y="347"/>
                  </a:lnTo>
                  <a:lnTo>
                    <a:pt x="346" y="345"/>
                  </a:lnTo>
                  <a:lnTo>
                    <a:pt x="340" y="347"/>
                  </a:lnTo>
                  <a:lnTo>
                    <a:pt x="337" y="349"/>
                  </a:lnTo>
                  <a:lnTo>
                    <a:pt x="334" y="351"/>
                  </a:lnTo>
                  <a:lnTo>
                    <a:pt x="326" y="349"/>
                  </a:lnTo>
                  <a:lnTo>
                    <a:pt x="317" y="347"/>
                  </a:lnTo>
                  <a:lnTo>
                    <a:pt x="306" y="345"/>
                  </a:lnTo>
                  <a:lnTo>
                    <a:pt x="292" y="340"/>
                  </a:lnTo>
                  <a:lnTo>
                    <a:pt x="278" y="338"/>
                  </a:lnTo>
                  <a:lnTo>
                    <a:pt x="266" y="334"/>
                  </a:lnTo>
                  <a:lnTo>
                    <a:pt x="258" y="330"/>
                  </a:lnTo>
                  <a:lnTo>
                    <a:pt x="249" y="328"/>
                  </a:lnTo>
                  <a:lnTo>
                    <a:pt x="241" y="320"/>
                  </a:lnTo>
                  <a:lnTo>
                    <a:pt x="227" y="312"/>
                  </a:lnTo>
                  <a:lnTo>
                    <a:pt x="215" y="301"/>
                  </a:lnTo>
                  <a:lnTo>
                    <a:pt x="207" y="293"/>
                  </a:lnTo>
                  <a:lnTo>
                    <a:pt x="201" y="285"/>
                  </a:lnTo>
                  <a:lnTo>
                    <a:pt x="195" y="279"/>
                  </a:lnTo>
                  <a:lnTo>
                    <a:pt x="187" y="276"/>
                  </a:lnTo>
                  <a:lnTo>
                    <a:pt x="184" y="274"/>
                  </a:lnTo>
                  <a:lnTo>
                    <a:pt x="175" y="283"/>
                  </a:lnTo>
                  <a:lnTo>
                    <a:pt x="161" y="293"/>
                  </a:lnTo>
                  <a:lnTo>
                    <a:pt x="144" y="303"/>
                  </a:lnTo>
                  <a:lnTo>
                    <a:pt x="124" y="307"/>
                  </a:lnTo>
                  <a:lnTo>
                    <a:pt x="133" y="320"/>
                  </a:lnTo>
                  <a:lnTo>
                    <a:pt x="136" y="336"/>
                  </a:lnTo>
                  <a:lnTo>
                    <a:pt x="136" y="355"/>
                  </a:lnTo>
                  <a:lnTo>
                    <a:pt x="133" y="367"/>
                  </a:lnTo>
                  <a:lnTo>
                    <a:pt x="124" y="367"/>
                  </a:lnTo>
                  <a:lnTo>
                    <a:pt x="119" y="367"/>
                  </a:lnTo>
                  <a:lnTo>
                    <a:pt x="116" y="367"/>
                  </a:lnTo>
                  <a:lnTo>
                    <a:pt x="119" y="378"/>
                  </a:lnTo>
                  <a:lnTo>
                    <a:pt x="119" y="390"/>
                  </a:lnTo>
                  <a:lnTo>
                    <a:pt x="119" y="400"/>
                  </a:lnTo>
                  <a:lnTo>
                    <a:pt x="116" y="409"/>
                  </a:lnTo>
                  <a:lnTo>
                    <a:pt x="107" y="407"/>
                  </a:lnTo>
                  <a:lnTo>
                    <a:pt x="93" y="404"/>
                  </a:lnTo>
                  <a:lnTo>
                    <a:pt x="76" y="400"/>
                  </a:lnTo>
                  <a:lnTo>
                    <a:pt x="53" y="394"/>
                  </a:lnTo>
                  <a:lnTo>
                    <a:pt x="34" y="390"/>
                  </a:lnTo>
                  <a:lnTo>
                    <a:pt x="17" y="386"/>
                  </a:lnTo>
                  <a:lnTo>
                    <a:pt x="5" y="384"/>
                  </a:lnTo>
                  <a:lnTo>
                    <a:pt x="0" y="382"/>
                  </a:lnTo>
                  <a:lnTo>
                    <a:pt x="2" y="376"/>
                  </a:lnTo>
                  <a:lnTo>
                    <a:pt x="8" y="369"/>
                  </a:lnTo>
                  <a:lnTo>
                    <a:pt x="19" y="363"/>
                  </a:lnTo>
                  <a:lnTo>
                    <a:pt x="31" y="361"/>
                  </a:lnTo>
                  <a:lnTo>
                    <a:pt x="45" y="363"/>
                  </a:lnTo>
                  <a:lnTo>
                    <a:pt x="56" y="361"/>
                  </a:lnTo>
                  <a:lnTo>
                    <a:pt x="68" y="359"/>
                  </a:lnTo>
                  <a:lnTo>
                    <a:pt x="73" y="357"/>
                  </a:lnTo>
                  <a:lnTo>
                    <a:pt x="59" y="357"/>
                  </a:lnTo>
                  <a:lnTo>
                    <a:pt x="59" y="334"/>
                  </a:lnTo>
                  <a:lnTo>
                    <a:pt x="62" y="307"/>
                  </a:lnTo>
                  <a:lnTo>
                    <a:pt x="68" y="283"/>
                  </a:lnTo>
                  <a:lnTo>
                    <a:pt x="73" y="270"/>
                  </a:lnTo>
                  <a:lnTo>
                    <a:pt x="82" y="262"/>
                  </a:lnTo>
                  <a:lnTo>
                    <a:pt x="99" y="252"/>
                  </a:lnTo>
                  <a:lnTo>
                    <a:pt x="119" y="243"/>
                  </a:lnTo>
                  <a:lnTo>
                    <a:pt x="133" y="239"/>
                  </a:lnTo>
                  <a:lnTo>
                    <a:pt x="130" y="237"/>
                  </a:lnTo>
                  <a:lnTo>
                    <a:pt x="130" y="231"/>
                  </a:lnTo>
                  <a:lnTo>
                    <a:pt x="130" y="227"/>
                  </a:lnTo>
                  <a:lnTo>
                    <a:pt x="133" y="223"/>
                  </a:lnTo>
                  <a:lnTo>
                    <a:pt x="122" y="212"/>
                  </a:lnTo>
                  <a:lnTo>
                    <a:pt x="110" y="196"/>
                  </a:lnTo>
                  <a:lnTo>
                    <a:pt x="99" y="179"/>
                  </a:lnTo>
                  <a:lnTo>
                    <a:pt x="96" y="165"/>
                  </a:lnTo>
                  <a:lnTo>
                    <a:pt x="99" y="151"/>
                  </a:lnTo>
                  <a:lnTo>
                    <a:pt x="96" y="132"/>
                  </a:lnTo>
                  <a:lnTo>
                    <a:pt x="88" y="115"/>
                  </a:lnTo>
                  <a:lnTo>
                    <a:pt x="68" y="107"/>
                  </a:lnTo>
                  <a:lnTo>
                    <a:pt x="59" y="107"/>
                  </a:lnTo>
                  <a:lnTo>
                    <a:pt x="48" y="107"/>
                  </a:lnTo>
                  <a:lnTo>
                    <a:pt x="36" y="107"/>
                  </a:lnTo>
                  <a:lnTo>
                    <a:pt x="31" y="101"/>
                  </a:lnTo>
                  <a:lnTo>
                    <a:pt x="28" y="95"/>
                  </a:lnTo>
                  <a:lnTo>
                    <a:pt x="28" y="91"/>
                  </a:lnTo>
                  <a:lnTo>
                    <a:pt x="25" y="84"/>
                  </a:lnTo>
                  <a:lnTo>
                    <a:pt x="22" y="80"/>
                  </a:lnTo>
                  <a:lnTo>
                    <a:pt x="19" y="78"/>
                  </a:lnTo>
                  <a:lnTo>
                    <a:pt x="17" y="76"/>
                  </a:lnTo>
                  <a:lnTo>
                    <a:pt x="17" y="74"/>
                  </a:lnTo>
                  <a:lnTo>
                    <a:pt x="17" y="72"/>
                  </a:lnTo>
                  <a:lnTo>
                    <a:pt x="19" y="68"/>
                  </a:lnTo>
                  <a:lnTo>
                    <a:pt x="22" y="66"/>
                  </a:lnTo>
                  <a:lnTo>
                    <a:pt x="28" y="64"/>
                  </a:lnTo>
                  <a:lnTo>
                    <a:pt x="28" y="62"/>
                  </a:lnTo>
                  <a:lnTo>
                    <a:pt x="25" y="56"/>
                  </a:lnTo>
                  <a:lnTo>
                    <a:pt x="25" y="51"/>
                  </a:lnTo>
                  <a:lnTo>
                    <a:pt x="22" y="45"/>
                  </a:lnTo>
                  <a:lnTo>
                    <a:pt x="28" y="35"/>
                  </a:lnTo>
                  <a:lnTo>
                    <a:pt x="25" y="27"/>
                  </a:lnTo>
                  <a:lnTo>
                    <a:pt x="25" y="16"/>
                  </a:lnTo>
                  <a:lnTo>
                    <a:pt x="31" y="8"/>
                  </a:lnTo>
                  <a:lnTo>
                    <a:pt x="42" y="4"/>
                  </a:lnTo>
                  <a:lnTo>
                    <a:pt x="39" y="6"/>
                  </a:lnTo>
                  <a:lnTo>
                    <a:pt x="39" y="10"/>
                  </a:lnTo>
                  <a:lnTo>
                    <a:pt x="39" y="14"/>
                  </a:lnTo>
                  <a:lnTo>
                    <a:pt x="42" y="16"/>
                  </a:lnTo>
                  <a:lnTo>
                    <a:pt x="45" y="10"/>
                  </a:lnTo>
                  <a:lnTo>
                    <a:pt x="56" y="2"/>
                  </a:lnTo>
                  <a:lnTo>
                    <a:pt x="73" y="0"/>
                  </a:lnTo>
                  <a:lnTo>
                    <a:pt x="96" y="4"/>
                  </a:lnTo>
                  <a:lnTo>
                    <a:pt x="93" y="4"/>
                  </a:lnTo>
                  <a:lnTo>
                    <a:pt x="90" y="8"/>
                  </a:lnTo>
                  <a:lnTo>
                    <a:pt x="88" y="10"/>
                  </a:lnTo>
                  <a:lnTo>
                    <a:pt x="88" y="14"/>
                  </a:lnTo>
                  <a:lnTo>
                    <a:pt x="96" y="10"/>
                  </a:lnTo>
                  <a:lnTo>
                    <a:pt x="113" y="8"/>
                  </a:lnTo>
                  <a:lnTo>
                    <a:pt x="130" y="16"/>
                  </a:lnTo>
                  <a:lnTo>
                    <a:pt x="153" y="35"/>
                  </a:lnTo>
                  <a:lnTo>
                    <a:pt x="147" y="35"/>
                  </a:lnTo>
                  <a:lnTo>
                    <a:pt x="144" y="35"/>
                  </a:lnTo>
                  <a:lnTo>
                    <a:pt x="141" y="35"/>
                  </a:lnTo>
                  <a:lnTo>
                    <a:pt x="139" y="37"/>
                  </a:lnTo>
                  <a:lnTo>
                    <a:pt x="144" y="37"/>
                  </a:lnTo>
                  <a:lnTo>
                    <a:pt x="150" y="41"/>
                  </a:lnTo>
                  <a:lnTo>
                    <a:pt x="153" y="49"/>
                  </a:lnTo>
                  <a:lnTo>
                    <a:pt x="153" y="64"/>
                  </a:lnTo>
                  <a:lnTo>
                    <a:pt x="153" y="62"/>
                  </a:lnTo>
                  <a:lnTo>
                    <a:pt x="147" y="62"/>
                  </a:lnTo>
                  <a:lnTo>
                    <a:pt x="144" y="62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72"/>
                  </a:lnTo>
                  <a:lnTo>
                    <a:pt x="144" y="78"/>
                  </a:lnTo>
                  <a:lnTo>
                    <a:pt x="133" y="84"/>
                  </a:lnTo>
                  <a:lnTo>
                    <a:pt x="124" y="89"/>
                  </a:lnTo>
                  <a:lnTo>
                    <a:pt x="122" y="91"/>
                  </a:lnTo>
                  <a:lnTo>
                    <a:pt x="124" y="91"/>
                  </a:lnTo>
                  <a:lnTo>
                    <a:pt x="127" y="95"/>
                  </a:lnTo>
                  <a:lnTo>
                    <a:pt x="133" y="99"/>
                  </a:lnTo>
                  <a:lnTo>
                    <a:pt x="136" y="105"/>
                  </a:lnTo>
                  <a:lnTo>
                    <a:pt x="139" y="107"/>
                  </a:lnTo>
                  <a:lnTo>
                    <a:pt x="144" y="109"/>
                  </a:lnTo>
                  <a:lnTo>
                    <a:pt x="156" y="113"/>
                  </a:lnTo>
                  <a:lnTo>
                    <a:pt x="170" y="120"/>
                  </a:lnTo>
                  <a:lnTo>
                    <a:pt x="181" y="128"/>
                  </a:lnTo>
                  <a:lnTo>
                    <a:pt x="198" y="144"/>
                  </a:lnTo>
                  <a:lnTo>
                    <a:pt x="218" y="165"/>
                  </a:lnTo>
                  <a:lnTo>
                    <a:pt x="229" y="190"/>
                  </a:lnTo>
                  <a:lnTo>
                    <a:pt x="227" y="210"/>
                  </a:lnTo>
                  <a:lnTo>
                    <a:pt x="232" y="208"/>
                  </a:lnTo>
                  <a:lnTo>
                    <a:pt x="235" y="206"/>
                  </a:lnTo>
                  <a:lnTo>
                    <a:pt x="241" y="206"/>
                  </a:lnTo>
                  <a:lnTo>
                    <a:pt x="244" y="212"/>
                  </a:lnTo>
                  <a:lnTo>
                    <a:pt x="246" y="221"/>
                  </a:lnTo>
                  <a:lnTo>
                    <a:pt x="246" y="231"/>
                  </a:lnTo>
                  <a:lnTo>
                    <a:pt x="244" y="239"/>
                  </a:lnTo>
                  <a:lnTo>
                    <a:pt x="255" y="246"/>
                  </a:lnTo>
                  <a:lnTo>
                    <a:pt x="272" y="260"/>
                  </a:lnTo>
                  <a:lnTo>
                    <a:pt x="283" y="276"/>
                  </a:lnTo>
                  <a:lnTo>
                    <a:pt x="292" y="293"/>
                  </a:lnTo>
                  <a:lnTo>
                    <a:pt x="309" y="297"/>
                  </a:lnTo>
                  <a:lnTo>
                    <a:pt x="334" y="299"/>
                  </a:lnTo>
                  <a:lnTo>
                    <a:pt x="354" y="301"/>
                  </a:lnTo>
                  <a:lnTo>
                    <a:pt x="366" y="30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8" name="Freeform 61"/>
            <p:cNvSpPr>
              <a:spLocks/>
            </p:cNvSpPr>
            <p:nvPr/>
          </p:nvSpPr>
          <p:spPr bwMode="auto">
            <a:xfrm>
              <a:off x="912" y="3216"/>
              <a:ext cx="224" cy="101"/>
            </a:xfrm>
            <a:custGeom>
              <a:avLst/>
              <a:gdLst>
                <a:gd name="T0" fmla="*/ 141 w 224"/>
                <a:gd name="T1" fmla="*/ 41 h 101"/>
                <a:gd name="T2" fmla="*/ 167 w 224"/>
                <a:gd name="T3" fmla="*/ 16 h 101"/>
                <a:gd name="T4" fmla="*/ 178 w 224"/>
                <a:gd name="T5" fmla="*/ 4 h 101"/>
                <a:gd name="T6" fmla="*/ 198 w 224"/>
                <a:gd name="T7" fmla="*/ 0 h 101"/>
                <a:gd name="T8" fmla="*/ 221 w 224"/>
                <a:gd name="T9" fmla="*/ 14 h 101"/>
                <a:gd name="T10" fmla="*/ 221 w 224"/>
                <a:gd name="T11" fmla="*/ 35 h 101"/>
                <a:gd name="T12" fmla="*/ 210 w 224"/>
                <a:gd name="T13" fmla="*/ 51 h 101"/>
                <a:gd name="T14" fmla="*/ 190 w 224"/>
                <a:gd name="T15" fmla="*/ 78 h 101"/>
                <a:gd name="T16" fmla="*/ 181 w 224"/>
                <a:gd name="T17" fmla="*/ 86 h 101"/>
                <a:gd name="T18" fmla="*/ 173 w 224"/>
                <a:gd name="T19" fmla="*/ 80 h 101"/>
                <a:gd name="T20" fmla="*/ 167 w 224"/>
                <a:gd name="T21" fmla="*/ 86 h 101"/>
                <a:gd name="T22" fmla="*/ 156 w 224"/>
                <a:gd name="T23" fmla="*/ 95 h 101"/>
                <a:gd name="T24" fmla="*/ 141 w 224"/>
                <a:gd name="T25" fmla="*/ 101 h 101"/>
                <a:gd name="T26" fmla="*/ 107 w 224"/>
                <a:gd name="T27" fmla="*/ 95 h 101"/>
                <a:gd name="T28" fmla="*/ 88 w 224"/>
                <a:gd name="T29" fmla="*/ 82 h 101"/>
                <a:gd name="T30" fmla="*/ 62 w 224"/>
                <a:gd name="T31" fmla="*/ 72 h 101"/>
                <a:gd name="T32" fmla="*/ 39 w 224"/>
                <a:gd name="T33" fmla="*/ 72 h 101"/>
                <a:gd name="T34" fmla="*/ 19 w 224"/>
                <a:gd name="T35" fmla="*/ 74 h 101"/>
                <a:gd name="T36" fmla="*/ 11 w 224"/>
                <a:gd name="T37" fmla="*/ 68 h 101"/>
                <a:gd name="T38" fmla="*/ 5 w 224"/>
                <a:gd name="T39" fmla="*/ 62 h 101"/>
                <a:gd name="T40" fmla="*/ 2 w 224"/>
                <a:gd name="T41" fmla="*/ 57 h 101"/>
                <a:gd name="T42" fmla="*/ 0 w 224"/>
                <a:gd name="T43" fmla="*/ 53 h 101"/>
                <a:gd name="T44" fmla="*/ 0 w 224"/>
                <a:gd name="T45" fmla="*/ 47 h 101"/>
                <a:gd name="T46" fmla="*/ 5 w 224"/>
                <a:gd name="T47" fmla="*/ 37 h 101"/>
                <a:gd name="T48" fmla="*/ 17 w 224"/>
                <a:gd name="T49" fmla="*/ 37 h 101"/>
                <a:gd name="T50" fmla="*/ 17 w 224"/>
                <a:gd name="T51" fmla="*/ 33 h 101"/>
                <a:gd name="T52" fmla="*/ 22 w 224"/>
                <a:gd name="T53" fmla="*/ 31 h 101"/>
                <a:gd name="T54" fmla="*/ 31 w 224"/>
                <a:gd name="T55" fmla="*/ 33 h 101"/>
                <a:gd name="T56" fmla="*/ 39 w 224"/>
                <a:gd name="T57" fmla="*/ 35 h 101"/>
                <a:gd name="T58" fmla="*/ 51 w 224"/>
                <a:gd name="T59" fmla="*/ 41 h 101"/>
                <a:gd name="T60" fmla="*/ 56 w 224"/>
                <a:gd name="T61" fmla="*/ 45 h 101"/>
                <a:gd name="T62" fmla="*/ 65 w 224"/>
                <a:gd name="T63" fmla="*/ 51 h 101"/>
                <a:gd name="T64" fmla="*/ 76 w 224"/>
                <a:gd name="T65" fmla="*/ 53 h 101"/>
                <a:gd name="T66" fmla="*/ 105 w 224"/>
                <a:gd name="T67" fmla="*/ 57 h 101"/>
                <a:gd name="T68" fmla="*/ 127 w 224"/>
                <a:gd name="T69" fmla="*/ 55 h 101"/>
                <a:gd name="T70" fmla="*/ 139 w 224"/>
                <a:gd name="T71" fmla="*/ 57 h 101"/>
                <a:gd name="T72" fmla="*/ 139 w 224"/>
                <a:gd name="T73" fmla="*/ 55 h 101"/>
                <a:gd name="T74" fmla="*/ 133 w 224"/>
                <a:gd name="T75" fmla="*/ 51 h 1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24"/>
                <a:gd name="T115" fmla="*/ 0 h 101"/>
                <a:gd name="T116" fmla="*/ 224 w 224"/>
                <a:gd name="T117" fmla="*/ 101 h 1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24" h="101">
                  <a:moveTo>
                    <a:pt x="133" y="51"/>
                  </a:moveTo>
                  <a:lnTo>
                    <a:pt x="141" y="41"/>
                  </a:lnTo>
                  <a:lnTo>
                    <a:pt x="156" y="29"/>
                  </a:lnTo>
                  <a:lnTo>
                    <a:pt x="167" y="16"/>
                  </a:lnTo>
                  <a:lnTo>
                    <a:pt x="176" y="6"/>
                  </a:lnTo>
                  <a:lnTo>
                    <a:pt x="178" y="4"/>
                  </a:lnTo>
                  <a:lnTo>
                    <a:pt x="187" y="0"/>
                  </a:lnTo>
                  <a:lnTo>
                    <a:pt x="198" y="0"/>
                  </a:lnTo>
                  <a:lnTo>
                    <a:pt x="212" y="4"/>
                  </a:lnTo>
                  <a:lnTo>
                    <a:pt x="221" y="14"/>
                  </a:lnTo>
                  <a:lnTo>
                    <a:pt x="224" y="24"/>
                  </a:lnTo>
                  <a:lnTo>
                    <a:pt x="221" y="35"/>
                  </a:lnTo>
                  <a:lnTo>
                    <a:pt x="218" y="43"/>
                  </a:lnTo>
                  <a:lnTo>
                    <a:pt x="210" y="51"/>
                  </a:lnTo>
                  <a:lnTo>
                    <a:pt x="198" y="66"/>
                  </a:lnTo>
                  <a:lnTo>
                    <a:pt x="190" y="78"/>
                  </a:lnTo>
                  <a:lnTo>
                    <a:pt x="184" y="88"/>
                  </a:lnTo>
                  <a:lnTo>
                    <a:pt x="181" y="86"/>
                  </a:lnTo>
                  <a:lnTo>
                    <a:pt x="176" y="82"/>
                  </a:lnTo>
                  <a:lnTo>
                    <a:pt x="173" y="80"/>
                  </a:lnTo>
                  <a:lnTo>
                    <a:pt x="170" y="80"/>
                  </a:lnTo>
                  <a:lnTo>
                    <a:pt x="167" y="86"/>
                  </a:lnTo>
                  <a:lnTo>
                    <a:pt x="161" y="90"/>
                  </a:lnTo>
                  <a:lnTo>
                    <a:pt x="156" y="95"/>
                  </a:lnTo>
                  <a:lnTo>
                    <a:pt x="153" y="97"/>
                  </a:lnTo>
                  <a:lnTo>
                    <a:pt x="141" y="101"/>
                  </a:lnTo>
                  <a:lnTo>
                    <a:pt x="124" y="99"/>
                  </a:lnTo>
                  <a:lnTo>
                    <a:pt x="107" y="95"/>
                  </a:lnTo>
                  <a:lnTo>
                    <a:pt x="96" y="90"/>
                  </a:lnTo>
                  <a:lnTo>
                    <a:pt x="88" y="82"/>
                  </a:lnTo>
                  <a:lnTo>
                    <a:pt x="76" y="76"/>
                  </a:lnTo>
                  <a:lnTo>
                    <a:pt x="62" y="72"/>
                  </a:lnTo>
                  <a:lnTo>
                    <a:pt x="51" y="70"/>
                  </a:lnTo>
                  <a:lnTo>
                    <a:pt x="39" y="72"/>
                  </a:lnTo>
                  <a:lnTo>
                    <a:pt x="28" y="74"/>
                  </a:lnTo>
                  <a:lnTo>
                    <a:pt x="19" y="74"/>
                  </a:lnTo>
                  <a:lnTo>
                    <a:pt x="17" y="70"/>
                  </a:lnTo>
                  <a:lnTo>
                    <a:pt x="11" y="68"/>
                  </a:lnTo>
                  <a:lnTo>
                    <a:pt x="8" y="66"/>
                  </a:lnTo>
                  <a:lnTo>
                    <a:pt x="5" y="62"/>
                  </a:lnTo>
                  <a:lnTo>
                    <a:pt x="8" y="60"/>
                  </a:lnTo>
                  <a:lnTo>
                    <a:pt x="2" y="57"/>
                  </a:lnTo>
                  <a:lnTo>
                    <a:pt x="2" y="55"/>
                  </a:lnTo>
                  <a:lnTo>
                    <a:pt x="0" y="53"/>
                  </a:lnTo>
                  <a:lnTo>
                    <a:pt x="2" y="51"/>
                  </a:lnTo>
                  <a:lnTo>
                    <a:pt x="0" y="47"/>
                  </a:lnTo>
                  <a:lnTo>
                    <a:pt x="0" y="41"/>
                  </a:lnTo>
                  <a:lnTo>
                    <a:pt x="5" y="37"/>
                  </a:lnTo>
                  <a:lnTo>
                    <a:pt x="17" y="37"/>
                  </a:lnTo>
                  <a:lnTo>
                    <a:pt x="17" y="35"/>
                  </a:lnTo>
                  <a:lnTo>
                    <a:pt x="17" y="33"/>
                  </a:lnTo>
                  <a:lnTo>
                    <a:pt x="17" y="31"/>
                  </a:lnTo>
                  <a:lnTo>
                    <a:pt x="22" y="31"/>
                  </a:lnTo>
                  <a:lnTo>
                    <a:pt x="28" y="31"/>
                  </a:lnTo>
                  <a:lnTo>
                    <a:pt x="31" y="33"/>
                  </a:lnTo>
                  <a:lnTo>
                    <a:pt x="36" y="33"/>
                  </a:lnTo>
                  <a:lnTo>
                    <a:pt x="39" y="35"/>
                  </a:lnTo>
                  <a:lnTo>
                    <a:pt x="45" y="37"/>
                  </a:lnTo>
                  <a:lnTo>
                    <a:pt x="51" y="41"/>
                  </a:lnTo>
                  <a:lnTo>
                    <a:pt x="53" y="43"/>
                  </a:lnTo>
                  <a:lnTo>
                    <a:pt x="56" y="45"/>
                  </a:lnTo>
                  <a:lnTo>
                    <a:pt x="62" y="49"/>
                  </a:lnTo>
                  <a:lnTo>
                    <a:pt x="65" y="51"/>
                  </a:lnTo>
                  <a:lnTo>
                    <a:pt x="68" y="53"/>
                  </a:lnTo>
                  <a:lnTo>
                    <a:pt x="76" y="53"/>
                  </a:lnTo>
                  <a:lnTo>
                    <a:pt x="90" y="55"/>
                  </a:lnTo>
                  <a:lnTo>
                    <a:pt x="105" y="57"/>
                  </a:lnTo>
                  <a:lnTo>
                    <a:pt x="119" y="57"/>
                  </a:lnTo>
                  <a:lnTo>
                    <a:pt x="127" y="55"/>
                  </a:lnTo>
                  <a:lnTo>
                    <a:pt x="136" y="55"/>
                  </a:lnTo>
                  <a:lnTo>
                    <a:pt x="139" y="57"/>
                  </a:lnTo>
                  <a:lnTo>
                    <a:pt x="141" y="57"/>
                  </a:lnTo>
                  <a:lnTo>
                    <a:pt x="139" y="55"/>
                  </a:lnTo>
                  <a:lnTo>
                    <a:pt x="136" y="53"/>
                  </a:lnTo>
                  <a:lnTo>
                    <a:pt x="133" y="51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2928" y="2544"/>
            <a:ext cx="768" cy="8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6" name="Bitmap Image" r:id="rId4" imgW="1219370" imgH="1228571" progId="Paint.Picture">
                    <p:embed/>
                  </p:oleObj>
                </mc:Choice>
                <mc:Fallback>
                  <p:oleObj name="Bitmap Image" r:id="rId4" imgW="1219370" imgH="1228571" progId="Paint.Picture">
                    <p:embed/>
                    <p:pic>
                      <p:nvPicPr>
                        <p:cNvPr id="102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" y="2544"/>
                          <a:ext cx="768" cy="8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28" name="WordArt 63" descr="Paper bag"/>
          <p:cNvSpPr>
            <a:spLocks noChangeArrowheads="1" noChangeShapeType="1" noTextEdit="1"/>
          </p:cNvSpPr>
          <p:nvPr/>
        </p:nvSpPr>
        <p:spPr bwMode="auto">
          <a:xfrm>
            <a:off x="3361452" y="558801"/>
            <a:ext cx="5549900" cy="1047751"/>
          </a:xfrm>
          <a:prstGeom prst="rect">
            <a:avLst/>
          </a:prstGeom>
        </p:spPr>
        <p:txBody>
          <a:bodyPr wrap="none" lIns="121903" tIns="60952" rIns="121903" bIns="60952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48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 you!</a:t>
            </a:r>
          </a:p>
          <a:p>
            <a:pPr algn="ctr"/>
            <a:r>
              <a:rPr lang="en-GB" sz="48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Goodbye!</a:t>
            </a:r>
          </a:p>
        </p:txBody>
      </p:sp>
    </p:spTree>
    <p:extLst>
      <p:ext uri="{BB962C8B-B14F-4D97-AF65-F5344CB8AC3E}">
        <p14:creationId xmlns:p14="http://schemas.microsoft.com/office/powerpoint/2010/main" val="247817573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>
            <a:grpSpLocks noGrp="1" noUngrp="1" noRot="1" noChangeAspect="1" noMove="1" noResize="1"/>
          </p:cNvGrpSpPr>
          <p:nvPr/>
        </p:nvGrpSpPr>
        <p:grpSpPr>
          <a:xfrm>
            <a:off x="0" y="2095500"/>
            <a:ext cx="4466590" cy="3869055"/>
            <a:chOff x="-19221" y="197691"/>
            <a:chExt cx="5378624" cy="6402614"/>
          </a:xfrm>
        </p:grpSpPr>
        <p:sp>
          <p:nvSpPr>
            <p:cNvPr id="2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298404" y="1066657"/>
            <a:ext cx="9644899" cy="7569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u="sng" dirty="0">
                <a:solidFill>
                  <a:srgbClr val="C00000"/>
                </a:solidFill>
              </a:rPr>
              <a:t>Past: </a:t>
            </a:r>
            <a:r>
              <a:rPr lang="en-US" sz="3200" dirty="0"/>
              <a:t>playing folk games, wearing ao dai, riding a cyclo, eating pho, living in a traditional village.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2720" y="3417570"/>
            <a:ext cx="34982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4189853" y="2598552"/>
            <a:ext cx="7545705" cy="7569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u="sng" dirty="0">
                <a:solidFill>
                  <a:srgbClr val="C00000"/>
                </a:solidFill>
              </a:rPr>
              <a:t>Present: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/>
              <a:t>using modern technology, living in a modern apartment, eating fast food, shopping at a mall, watching movies at a cinema.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2283" y="106935"/>
            <a:ext cx="2919087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52435" y="51369"/>
            <a:ext cx="3626792" cy="7569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>
                <a:solidFill>
                  <a:srgbClr val="C00000"/>
                </a:solidFill>
              </a:rPr>
              <a:t>- Work in teams.</a:t>
            </a:r>
          </a:p>
          <a:p>
            <a:pPr>
              <a:lnSpc>
                <a:spcPct val="100000"/>
              </a:lnSpc>
            </a:pPr>
            <a:endParaRPr lang="en-US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" grpId="0"/>
      <p:bldP spid="2" grpId="1"/>
      <p:bldP spid="17" grpId="0"/>
      <p:bldP spid="1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1905" y="4163786"/>
            <a:ext cx="34925" cy="76577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5" h="1206">
                <a:moveTo>
                  <a:pt x="0" y="0"/>
                </a:moveTo>
                <a:lnTo>
                  <a:pt x="55" y="393"/>
                </a:lnTo>
                <a:lnTo>
                  <a:pt x="0" y="120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0" y="3389630"/>
            <a:ext cx="12143740" cy="31153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121" h="4906">
                <a:moveTo>
                  <a:pt x="19121" y="0"/>
                </a:moveTo>
                <a:cubicBezTo>
                  <a:pt x="18896" y="1785"/>
                  <a:pt x="19098" y="3167"/>
                  <a:pt x="19086" y="4750"/>
                </a:cubicBezTo>
                <a:lnTo>
                  <a:pt x="14752" y="3710"/>
                </a:lnTo>
                <a:lnTo>
                  <a:pt x="9292" y="4906"/>
                </a:lnTo>
                <a:lnTo>
                  <a:pt x="2618" y="3814"/>
                </a:lnTo>
                <a:lnTo>
                  <a:pt x="0" y="4761"/>
                </a:lnTo>
                <a:lnTo>
                  <a:pt x="0" y="2425"/>
                </a:lnTo>
                <a:lnTo>
                  <a:pt x="55" y="1612"/>
                </a:lnTo>
                <a:lnTo>
                  <a:pt x="0" y="1219"/>
                </a:lnTo>
                <a:lnTo>
                  <a:pt x="0" y="96"/>
                </a:lnTo>
                <a:lnTo>
                  <a:pt x="2739" y="676"/>
                </a:lnTo>
                <a:lnTo>
                  <a:pt x="4389" y="867"/>
                </a:lnTo>
                <a:lnTo>
                  <a:pt x="8654" y="693"/>
                </a:lnTo>
                <a:lnTo>
                  <a:pt x="10003" y="225"/>
                </a:lnTo>
                <a:lnTo>
                  <a:pt x="12745" y="1092"/>
                </a:lnTo>
                <a:lnTo>
                  <a:pt x="14648" y="1109"/>
                </a:lnTo>
                <a:lnTo>
                  <a:pt x="1912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141446" y="359719"/>
            <a:ext cx="787400" cy="709295"/>
            <a:chOff x="2180974" y="148629"/>
            <a:chExt cx="712319" cy="709214"/>
          </a:xfrm>
        </p:grpSpPr>
        <p:sp>
          <p:nvSpPr>
            <p:cNvPr id="10" name="Oval 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>
                <a:solidFill>
                  <a:schemeClr val="tx1"/>
                </a:solidFill>
              </a:endParaRPr>
            </a:p>
          </p:txBody>
        </p:sp>
        <p:sp>
          <p:nvSpPr>
            <p:cNvPr id="11" name="Chord 1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39"/>
          <p:cNvSpPr txBox="1"/>
          <p:nvPr/>
        </p:nvSpPr>
        <p:spPr>
          <a:xfrm>
            <a:off x="-167414" y="129144"/>
            <a:ext cx="230886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u="sng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 pitchFamily="34" charset="0"/>
              </a:rPr>
              <a:t>Unit</a:t>
            </a:r>
          </a:p>
        </p:txBody>
      </p:sp>
      <p:sp>
        <p:nvSpPr>
          <p:cNvPr id="13" name="TextBox 16"/>
          <p:cNvSpPr txBox="1"/>
          <p:nvPr/>
        </p:nvSpPr>
        <p:spPr>
          <a:xfrm>
            <a:off x="2121126" y="343209"/>
            <a:ext cx="8070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4000" b="1" dirty="0">
                <a:solidFill>
                  <a:schemeClr val="bg1"/>
                </a:solidFill>
                <a:latin typeface="Myriad Pro" pitchFamily="34" charset="0"/>
              </a:rPr>
              <a:t>6</a:t>
            </a:r>
          </a:p>
        </p:txBody>
      </p:sp>
      <p:sp>
        <p:nvSpPr>
          <p:cNvPr id="20" name="TextBox 40"/>
          <p:cNvSpPr txBox="1"/>
          <p:nvPr/>
        </p:nvSpPr>
        <p:spPr>
          <a:xfrm>
            <a:off x="2605405" y="166686"/>
            <a:ext cx="958659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n>
                  <a:noFill/>
                </a:ln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 pitchFamily="34" charset="0"/>
              </a:rPr>
              <a:t>VIETNAMESE LIFESTYLE: THEN AND NOW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738880" y="2086969"/>
            <a:ext cx="5208270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5"/>
          <p:cNvSpPr txBox="1"/>
          <p:nvPr/>
        </p:nvSpPr>
        <p:spPr>
          <a:xfrm>
            <a:off x="4264180" y="2122371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3: A CLOSER LOOK 2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194154" y="1917898"/>
            <a:ext cx="990895" cy="941618"/>
            <a:chOff x="2766630" y="1746890"/>
            <a:chExt cx="990895" cy="9416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606" y="3080732"/>
            <a:ext cx="5378558" cy="298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637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14" grpId="1" animBg="1"/>
      <p:bldP spid="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551" y="2507226"/>
            <a:ext cx="2443985" cy="22124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35358" y="873341"/>
            <a:ext cx="4439265" cy="7155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28625" indent="-428625">
              <a:buFont typeface="Wingdings" panose="05000000000000000000" pitchFamily="2" charset="2"/>
              <a:buChar char="q"/>
            </a:pPr>
            <a:r>
              <a:rPr lang="en-US" sz="405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 VOCABULARY</a:t>
            </a:r>
          </a:p>
        </p:txBody>
      </p:sp>
    </p:spTree>
    <p:extLst>
      <p:ext uri="{BB962C8B-B14F-4D97-AF65-F5344CB8AC3E}">
        <p14:creationId xmlns:p14="http://schemas.microsoft.com/office/powerpoint/2010/main" val="19188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-582768" y="5467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take note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6193" y="3227316"/>
            <a:ext cx="4050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 err="1"/>
              <a:t>ghi</a:t>
            </a:r>
            <a:r>
              <a:rPr lang="en-US" sz="5400" dirty="0"/>
              <a:t> </a:t>
            </a:r>
            <a:r>
              <a:rPr lang="en-US" sz="5400" dirty="0" err="1"/>
              <a:t>chép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1095714" y="1974812"/>
            <a:ext cx="28371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teɪk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nəʊt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609" y="0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200" b="1" u="sng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404848" y="276603"/>
            <a:ext cx="6531513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8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to write something down or remember it carefully</a:t>
            </a:r>
          </a:p>
        </p:txBody>
      </p:sp>
      <p:pic>
        <p:nvPicPr>
          <p:cNvPr id="10" name="take not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220" y="880707"/>
            <a:ext cx="1094105" cy="10941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974812"/>
            <a:ext cx="3913239" cy="351158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763734" y="628411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 err="1">
                <a:solidFill>
                  <a:srgbClr val="AD4F0F"/>
                </a:solidFill>
              </a:rPr>
              <a:t>memorise</a:t>
            </a:r>
            <a:r>
              <a:rPr lang="en-US" sz="5400" b="1" dirty="0">
                <a:solidFill>
                  <a:srgbClr val="AD4F0F"/>
                </a:solidFill>
              </a:rPr>
              <a:t>  (v)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2824525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ghi</a:t>
            </a:r>
            <a:r>
              <a:rPr lang="en-US" sz="4800" dirty="0"/>
              <a:t> </a:t>
            </a:r>
            <a:r>
              <a:rPr lang="en-US" sz="4800" dirty="0" err="1"/>
              <a:t>nhớ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801590" y="1724699"/>
            <a:ext cx="343471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meməraɪz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779338" y="478838"/>
            <a:ext cx="5943475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to learn something so that you remember it exactly</a:t>
            </a:r>
          </a:p>
        </p:txBody>
      </p:sp>
      <p:pic>
        <p:nvPicPr>
          <p:cNvPr id="3" name="memoris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856" y="1472038"/>
            <a:ext cx="783590" cy="783590"/>
          </a:xfrm>
          <a:prstGeom prst="rect">
            <a:avLst/>
          </a:prstGeom>
        </p:spPr>
      </p:pic>
      <p:pic>
        <p:nvPicPr>
          <p:cNvPr id="5" name="Content Placeholder 4" descr="think-winniethepooh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861332" y="2513115"/>
            <a:ext cx="3334732" cy="299226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3609" y="0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200" b="1" u="sng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4809" y="2513115"/>
            <a:ext cx="3139587" cy="306575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768350" y="810817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solidFill>
                  <a:srgbClr val="AD4F0F"/>
                </a:solidFill>
              </a:rPr>
              <a:t>pursue (v)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8389" y="2938242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theo</a:t>
            </a:r>
            <a:r>
              <a:rPr lang="en-US" sz="4800" dirty="0"/>
              <a:t> </a:t>
            </a:r>
            <a:r>
              <a:rPr lang="en-US" sz="4800" dirty="0" err="1"/>
              <a:t>đuổi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311864" y="1829282"/>
            <a:ext cx="241300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pəˈsju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ː/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388507" y="426949"/>
            <a:ext cx="6627407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to follow someone or something</a:t>
            </a:r>
          </a:p>
        </p:txBody>
      </p:sp>
      <p:pic>
        <p:nvPicPr>
          <p:cNvPr id="4" name="pursu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3493" y="1355078"/>
            <a:ext cx="1313815" cy="1313815"/>
          </a:xfrm>
          <a:prstGeom prst="rect">
            <a:avLst/>
          </a:prstGeom>
        </p:spPr>
      </p:pic>
      <p:pic>
        <p:nvPicPr>
          <p:cNvPr id="10" name="Content Placeholder 9" descr="istockphoto-452114521-612x61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559039" y="3082855"/>
            <a:ext cx="3143172" cy="258989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3609" y="0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200" b="1" u="sng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4053" y="3082856"/>
            <a:ext cx="2584847" cy="258989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365125" y="781075"/>
            <a:ext cx="6459855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solidFill>
                  <a:srgbClr val="AD4F0F"/>
                </a:solidFill>
              </a:rPr>
              <a:t>democratic (</a:t>
            </a:r>
            <a:r>
              <a:rPr lang="en-US" sz="5400" b="1" dirty="0" err="1">
                <a:solidFill>
                  <a:srgbClr val="AD4F0F"/>
                </a:solidFill>
              </a:rPr>
              <a:t>adj</a:t>
            </a:r>
            <a:r>
              <a:rPr lang="en-US" sz="5400" b="1" dirty="0">
                <a:solidFill>
                  <a:srgbClr val="AD4F0F"/>
                </a:solidFill>
              </a:rPr>
              <a:t>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839" y="3127692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thuộc</a:t>
            </a:r>
            <a:r>
              <a:rPr lang="en-US" sz="4800" dirty="0"/>
              <a:t> </a:t>
            </a:r>
            <a:r>
              <a:rPr lang="en-US" sz="4800" dirty="0" err="1"/>
              <a:t>dân</a:t>
            </a:r>
            <a:r>
              <a:rPr lang="en-US" sz="4800" dirty="0"/>
              <a:t> </a:t>
            </a:r>
            <a:r>
              <a:rPr lang="en-US" sz="4800" dirty="0" err="1"/>
              <a:t>chủ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13803" y="1915254"/>
            <a:ext cx="416369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deməˈkrætɪk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226810" y="448528"/>
            <a:ext cx="579755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8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based on the principles of democracy.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702492" y="4417060"/>
            <a:ext cx="616775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EX: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We must accept the results of a democratic election (= an election in which all people can vote).</a:t>
            </a:r>
          </a:p>
        </p:txBody>
      </p:sp>
      <p:pic>
        <p:nvPicPr>
          <p:cNvPr id="6" name="DEMOCRATIC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088" y="2016978"/>
            <a:ext cx="1123315" cy="112331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3609" y="0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200" b="1" u="sng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  <p:bldP spid="5" grpId="0"/>
      <p:bldP spid="5" grpId="1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538</TotalTime>
  <Words>1578</Words>
  <Application>Microsoft Office PowerPoint</Application>
  <PresentationFormat>Custom</PresentationFormat>
  <Paragraphs>310</Paragraphs>
  <Slides>29</Slides>
  <Notes>24</Notes>
  <HiddenSlides>0</HiddenSlides>
  <MMClips>18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Retrospect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Windows User</cp:lastModifiedBy>
  <cp:revision>291</cp:revision>
  <dcterms:created xsi:type="dcterms:W3CDTF">2020-12-09T02:04:00Z</dcterms:created>
  <dcterms:modified xsi:type="dcterms:W3CDTF">2024-12-02T08:22:52Z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67ECEDA3FDA048D29AA9BFC6749F8295_13</vt:lpwstr>
  </property>
  <property fmtid="{D5CDD505-2E9C-101B-9397-08002B2CF9AE}" pid="3" name="KSOProductBuildVer">
    <vt:lpwstr>1033-12.2.0.13306</vt:lpwstr>
  </property>
</Properties>
</file>