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6" r:id="rId1"/>
  </p:sldMasterIdLst>
  <p:notesMasterIdLst>
    <p:notesMasterId r:id="rId23"/>
  </p:notesMasterIdLst>
  <p:handoutMasterIdLst>
    <p:handoutMasterId r:id="rId24"/>
  </p:handoutMasterIdLst>
  <p:sldIdLst>
    <p:sldId id="729" r:id="rId2"/>
    <p:sldId id="733" r:id="rId3"/>
    <p:sldId id="741" r:id="rId4"/>
    <p:sldId id="734" r:id="rId5"/>
    <p:sldId id="636" r:id="rId6"/>
    <p:sldId id="738" r:id="rId7"/>
    <p:sldId id="599" r:id="rId8"/>
    <p:sldId id="627" r:id="rId9"/>
    <p:sldId id="707" r:id="rId10"/>
    <p:sldId id="725" r:id="rId11"/>
    <p:sldId id="739" r:id="rId12"/>
    <p:sldId id="737" r:id="rId13"/>
    <p:sldId id="605" r:id="rId14"/>
    <p:sldId id="727" r:id="rId15"/>
    <p:sldId id="713" r:id="rId16"/>
    <p:sldId id="730" r:id="rId17"/>
    <p:sldId id="731" r:id="rId18"/>
    <p:sldId id="732" r:id="rId19"/>
    <p:sldId id="735" r:id="rId20"/>
    <p:sldId id="740" r:id="rId21"/>
    <p:sldId id="73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59" userDrawn="1">
          <p15:clr>
            <a:srgbClr val="A4A3A4"/>
          </p15:clr>
        </p15:guide>
        <p15:guide id="2" pos="40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ED4"/>
    <a:srgbClr val="FEE8B0"/>
    <a:srgbClr val="6DA9E4"/>
    <a:srgbClr val="F6BA6F"/>
    <a:srgbClr val="FFEBEB"/>
    <a:srgbClr val="ADE4DB"/>
    <a:srgbClr val="B0926A"/>
    <a:srgbClr val="E1C78F"/>
    <a:srgbClr val="FAE7C9"/>
    <a:srgbClr val="687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82" d="100"/>
          <a:sy n="82" d="100"/>
        </p:scale>
        <p:origin x="-869" y="-91"/>
      </p:cViewPr>
      <p:guideLst>
        <p:guide orient="horz" pos="2159"/>
        <p:guide pos="400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12/2/2024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788717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3898493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1875779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1459298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281560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785254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9674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07172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0092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60918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19707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45007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526A92-8AAF-4BF0-85FE-B336BF0F8D2D}"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728806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526A92-8AAF-4BF0-85FE-B336BF0F8D2D}"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18354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35713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98105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634157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4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52971006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4.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0"/>
            <a:ext cx="12395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86424" y="2589108"/>
            <a:ext cx="8415951" cy="1200329"/>
          </a:xfrm>
          <a:prstGeom prst="rect">
            <a:avLst/>
          </a:prstGeom>
          <a:noFill/>
        </p:spPr>
        <p:txBody>
          <a:bodyPr wrap="square" rtlCol="0">
            <a:spAutoFit/>
          </a:bodyPr>
          <a:lstStyle/>
          <a:p>
            <a:r>
              <a:rPr lang="en-US" sz="7200" b="1" dirty="0">
                <a:solidFill>
                  <a:srgbClr val="F7931D"/>
                </a:solidFill>
                <a:latin typeface="Berlin Sans FB" panose="020E0602020502020306" pitchFamily="34" charset="0"/>
              </a:rPr>
              <a:t>Hello everyone !!!</a:t>
            </a:r>
          </a:p>
        </p:txBody>
      </p:sp>
      <p:sp>
        <p:nvSpPr>
          <p:cNvPr id="11" name="TextBox 10"/>
          <p:cNvSpPr txBox="1"/>
          <p:nvPr/>
        </p:nvSpPr>
        <p:spPr>
          <a:xfrm>
            <a:off x="3864079" y="1251464"/>
            <a:ext cx="4906296" cy="1015663"/>
          </a:xfrm>
          <a:prstGeom prst="rect">
            <a:avLst/>
          </a:prstGeom>
          <a:noFill/>
          <a:ln>
            <a:solidFill>
              <a:schemeClr val="accent1"/>
            </a:solidFill>
          </a:ln>
        </p:spPr>
        <p:txBody>
          <a:bodyPr wrap="square" rtlCol="0">
            <a:spAutoFit/>
          </a:bodyPr>
          <a:lstStyle/>
          <a:p>
            <a:pPr algn="ctr"/>
            <a:r>
              <a:rPr lang="en-US" sz="6000" b="1" dirty="0">
                <a:solidFill>
                  <a:schemeClr val="accent2">
                    <a:lumMod val="75000"/>
                  </a:schemeClr>
                </a:solidFill>
                <a:latin typeface="Cooper Black" panose="0208090404030B020404" pitchFamily="18" charset="0"/>
              </a:rPr>
              <a:t>ENGLISH </a:t>
            </a:r>
            <a:r>
              <a:rPr lang="en-US" sz="6000" b="1" dirty="0" smtClean="0">
                <a:solidFill>
                  <a:schemeClr val="accent2">
                    <a:lumMod val="75000"/>
                  </a:schemeClr>
                </a:solidFill>
                <a:latin typeface="Cooper Black" panose="0208090404030B020404" pitchFamily="18" charset="0"/>
              </a:rPr>
              <a:t>9</a:t>
            </a:r>
            <a:endParaRPr lang="en-US" sz="6000" b="1" dirty="0">
              <a:solidFill>
                <a:schemeClr val="accent2">
                  <a:lumMod val="75000"/>
                </a:schemeClr>
              </a:solidFill>
              <a:latin typeface="Cooper Black" panose="0208090404030B020404" pitchFamily="18" charset="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5930" t="18036" r="15012" b="18522"/>
          <a:stretch/>
        </p:blipFill>
        <p:spPr>
          <a:xfrm>
            <a:off x="-129458" y="5541931"/>
            <a:ext cx="1414920" cy="1381323"/>
          </a:xfrm>
          <a:prstGeom prst="ellipse">
            <a:avLst/>
          </a:prstGeom>
          <a:ln>
            <a:noFill/>
          </a:ln>
          <a:effectLst>
            <a:softEdge rad="112500"/>
          </a:effectLst>
        </p:spPr>
      </p:pic>
    </p:spTree>
    <p:extLst>
      <p:ext uri="{BB962C8B-B14F-4D97-AF65-F5344CB8AC3E}">
        <p14:creationId xmlns:p14="http://schemas.microsoft.com/office/powerpoint/2010/main" val="38976019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50024" y="187325"/>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Choose the correct answer.</a:t>
            </a:r>
          </a:p>
        </p:txBody>
      </p:sp>
      <p:sp>
        <p:nvSpPr>
          <p:cNvPr id="16" name="Rounded Rectangle 15"/>
          <p:cNvSpPr/>
          <p:nvPr/>
        </p:nvSpPr>
        <p:spPr>
          <a:xfrm>
            <a:off x="528942" y="26818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1727" y="16554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4" name="Oval 3"/>
          <p:cNvSpPr/>
          <p:nvPr/>
        </p:nvSpPr>
        <p:spPr>
          <a:xfrm>
            <a:off x="1094945" y="1569197"/>
            <a:ext cx="406400" cy="431984"/>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Oval 5"/>
          <p:cNvSpPr/>
          <p:nvPr/>
        </p:nvSpPr>
        <p:spPr>
          <a:xfrm>
            <a:off x="978762" y="4285775"/>
            <a:ext cx="468384"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 name="026">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8035024" y="0"/>
            <a:ext cx="862330" cy="862330"/>
          </a:xfrm>
          <a:prstGeom prst="rect">
            <a:avLst/>
          </a:prstGeom>
        </p:spPr>
      </p:pic>
      <p:sp>
        <p:nvSpPr>
          <p:cNvPr id="2" name="Rectangle 1"/>
          <p:cNvSpPr/>
          <p:nvPr/>
        </p:nvSpPr>
        <p:spPr>
          <a:xfrm>
            <a:off x="780243" y="877656"/>
            <a:ext cx="9543627" cy="584775"/>
          </a:xfrm>
          <a:prstGeom prst="rect">
            <a:avLst/>
          </a:prstGeom>
        </p:spPr>
        <p:txBody>
          <a:bodyPr wrap="square">
            <a:spAutoFit/>
          </a:bodyPr>
          <a:lstStyle/>
          <a:p>
            <a:pPr lvl="0" algn="just"/>
            <a:r>
              <a:rPr lang="en-US" sz="3200" b="1" dirty="0">
                <a:solidFill>
                  <a:srgbClr val="C00000"/>
                </a:solidFill>
              </a:rPr>
              <a:t>3. </a:t>
            </a:r>
            <a:r>
              <a:rPr lang="en-US" sz="3200" b="1" dirty="0" err="1">
                <a:solidFill>
                  <a:srgbClr val="0070C0"/>
                </a:solidFill>
              </a:rPr>
              <a:t>Thanh’s</a:t>
            </a:r>
            <a:r>
              <a:rPr lang="en-US" sz="3200" b="1" dirty="0">
                <a:solidFill>
                  <a:srgbClr val="0070C0"/>
                </a:solidFill>
              </a:rPr>
              <a:t> grandma ______ went to school on foot</a:t>
            </a:r>
          </a:p>
        </p:txBody>
      </p:sp>
      <p:sp>
        <p:nvSpPr>
          <p:cNvPr id="7" name="Rectangle 6"/>
          <p:cNvSpPr/>
          <p:nvPr/>
        </p:nvSpPr>
        <p:spPr>
          <a:xfrm>
            <a:off x="1050023" y="1477757"/>
            <a:ext cx="10040763" cy="584775"/>
          </a:xfrm>
          <a:prstGeom prst="rect">
            <a:avLst/>
          </a:prstGeom>
        </p:spPr>
        <p:txBody>
          <a:bodyPr wrap="square">
            <a:spAutoFit/>
          </a:bodyPr>
          <a:lstStyle/>
          <a:p>
            <a:pPr lvl="0"/>
            <a:r>
              <a:rPr lang="en-US" sz="3200" b="1" dirty="0">
                <a:solidFill>
                  <a:prstClr val="black"/>
                </a:solidFill>
              </a:rPr>
              <a:t>A</a:t>
            </a:r>
            <a:r>
              <a:rPr lang="en-US" sz="3200" dirty="0">
                <a:solidFill>
                  <a:prstClr val="black"/>
                </a:solidFill>
              </a:rPr>
              <a:t>. always </a:t>
            </a:r>
            <a:r>
              <a:rPr lang="en-US" sz="3200" dirty="0" smtClean="0">
                <a:solidFill>
                  <a:prstClr val="black"/>
                </a:solidFill>
              </a:rPr>
              <a:t>		</a:t>
            </a:r>
            <a:r>
              <a:rPr lang="en-US" sz="3200" b="1" dirty="0" smtClean="0">
                <a:solidFill>
                  <a:prstClr val="black"/>
                </a:solidFill>
              </a:rPr>
              <a:t>B</a:t>
            </a:r>
            <a:r>
              <a:rPr lang="en-US" sz="3200" dirty="0">
                <a:solidFill>
                  <a:prstClr val="black"/>
                </a:solidFill>
              </a:rPr>
              <a:t>. </a:t>
            </a:r>
            <a:r>
              <a:rPr lang="en-US" sz="3200" dirty="0" smtClean="0">
                <a:solidFill>
                  <a:prstClr val="black"/>
                </a:solidFill>
              </a:rPr>
              <a:t>sometimes		 </a:t>
            </a:r>
            <a:r>
              <a:rPr lang="en-US" sz="3200" b="1" dirty="0" smtClean="0">
                <a:solidFill>
                  <a:prstClr val="black"/>
                </a:solidFill>
              </a:rPr>
              <a:t>C</a:t>
            </a:r>
            <a:r>
              <a:rPr lang="en-US" sz="3200" dirty="0">
                <a:solidFill>
                  <a:prstClr val="black"/>
                </a:solidFill>
              </a:rPr>
              <a:t>. never</a:t>
            </a:r>
          </a:p>
        </p:txBody>
      </p:sp>
      <p:sp>
        <p:nvSpPr>
          <p:cNvPr id="9" name="Rectangle 8"/>
          <p:cNvSpPr/>
          <p:nvPr/>
        </p:nvSpPr>
        <p:spPr>
          <a:xfrm>
            <a:off x="789532" y="2362945"/>
            <a:ext cx="10576558" cy="584775"/>
          </a:xfrm>
          <a:prstGeom prst="rect">
            <a:avLst/>
          </a:prstGeom>
        </p:spPr>
        <p:txBody>
          <a:bodyPr wrap="square">
            <a:spAutoFit/>
          </a:bodyPr>
          <a:lstStyle/>
          <a:p>
            <a:pPr lvl="0" algn="just"/>
            <a:r>
              <a:rPr lang="en-US" sz="3200" b="1" dirty="0">
                <a:solidFill>
                  <a:srgbClr val="C00000"/>
                </a:solidFill>
              </a:rPr>
              <a:t>4. </a:t>
            </a:r>
            <a:r>
              <a:rPr lang="en-US" sz="3200" b="1" dirty="0">
                <a:solidFill>
                  <a:srgbClr val="0070C0"/>
                </a:solidFill>
              </a:rPr>
              <a:t>Students in the past played ______during break time.</a:t>
            </a:r>
          </a:p>
        </p:txBody>
      </p:sp>
      <p:sp>
        <p:nvSpPr>
          <p:cNvPr id="10" name="Rectangle 9"/>
          <p:cNvSpPr/>
          <p:nvPr/>
        </p:nvSpPr>
        <p:spPr>
          <a:xfrm>
            <a:off x="978762" y="3224858"/>
            <a:ext cx="6096000" cy="1569660"/>
          </a:xfrm>
          <a:prstGeom prst="rect">
            <a:avLst/>
          </a:prstGeom>
        </p:spPr>
        <p:txBody>
          <a:bodyPr>
            <a:spAutoFit/>
          </a:bodyPr>
          <a:lstStyle/>
          <a:p>
            <a:pPr lvl="0"/>
            <a:r>
              <a:rPr lang="en-US" sz="3200" b="1" dirty="0">
                <a:solidFill>
                  <a:prstClr val="black"/>
                </a:solidFill>
              </a:rPr>
              <a:t>A.</a:t>
            </a:r>
            <a:r>
              <a:rPr lang="en-US" sz="3200" dirty="0">
                <a:solidFill>
                  <a:prstClr val="black"/>
                </a:solidFill>
              </a:rPr>
              <a:t> computer games </a:t>
            </a:r>
          </a:p>
          <a:p>
            <a:pPr lvl="0"/>
            <a:r>
              <a:rPr lang="en-US" sz="3200" b="1" dirty="0">
                <a:solidFill>
                  <a:prstClr val="black"/>
                </a:solidFill>
              </a:rPr>
              <a:t>B</a:t>
            </a:r>
            <a:r>
              <a:rPr lang="en-US" sz="3200" dirty="0">
                <a:solidFill>
                  <a:prstClr val="black"/>
                </a:solidFill>
              </a:rPr>
              <a:t>. games on mobile phones</a:t>
            </a:r>
          </a:p>
          <a:p>
            <a:pPr lvl="0"/>
            <a:r>
              <a:rPr lang="en-US" sz="3200" b="1" dirty="0">
                <a:solidFill>
                  <a:prstClr val="black"/>
                </a:solidFill>
              </a:rPr>
              <a:t>C</a:t>
            </a:r>
            <a:r>
              <a:rPr lang="en-US" sz="3200" dirty="0">
                <a:solidFill>
                  <a:prstClr val="black"/>
                </a:solidFill>
              </a:rPr>
              <a:t>. traditional games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20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5"/>
                </p:tgtEl>
              </p:cMediaNode>
            </p:audio>
          </p:childTnLst>
        </p:cTn>
      </p:par>
    </p:tnLst>
    <p:bldLst>
      <p:bldP spid="4" grpId="0" bldLvl="0" animBg="1"/>
      <p:bldP spid="4" grpId="1" animBg="1"/>
      <p:bldP spid="6" grpId="0" bldLvl="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797" y="658311"/>
            <a:ext cx="11760062" cy="5847755"/>
          </a:xfrm>
          <a:prstGeom prst="rect">
            <a:avLst/>
          </a:prstGeom>
        </p:spPr>
        <p:txBody>
          <a:bodyPr wrap="square">
            <a:spAutoFit/>
          </a:bodyPr>
          <a:lstStyle/>
          <a:p>
            <a:r>
              <a:rPr lang="en-US" sz="2200" b="1" dirty="0" err="1" smtClean="0">
                <a:solidFill>
                  <a:srgbClr val="0070C0"/>
                </a:solidFill>
              </a:rPr>
              <a:t>Thanh</a:t>
            </a:r>
            <a:r>
              <a:rPr lang="en-US" sz="2200" b="1" dirty="0">
                <a:solidFill>
                  <a:srgbClr val="0070C0"/>
                </a:solidFill>
              </a:rPr>
              <a:t>: </a:t>
            </a:r>
            <a:r>
              <a:rPr lang="en-US" sz="2200" dirty="0"/>
              <a:t>Grandma, you say that you had three months for summer holiday when you were a pupil?</a:t>
            </a:r>
          </a:p>
          <a:p>
            <a:r>
              <a:rPr lang="en-US" sz="2200" b="1" dirty="0">
                <a:solidFill>
                  <a:srgbClr val="C00000"/>
                </a:solidFill>
              </a:rPr>
              <a:t>Grandma: </a:t>
            </a:r>
            <a:r>
              <a:rPr lang="en-US" sz="2200" dirty="0"/>
              <a:t>Right. And we did lots of things during the summer.</a:t>
            </a:r>
          </a:p>
          <a:p>
            <a:r>
              <a:rPr lang="en-US" sz="2200" b="1" dirty="0" err="1">
                <a:solidFill>
                  <a:srgbClr val="0070C0"/>
                </a:solidFill>
              </a:rPr>
              <a:t>Thanh</a:t>
            </a:r>
            <a:r>
              <a:rPr lang="en-US" sz="2200" b="1" dirty="0">
                <a:solidFill>
                  <a:srgbClr val="0070C0"/>
                </a:solidFill>
              </a:rPr>
              <a:t>: </a:t>
            </a:r>
            <a:r>
              <a:rPr lang="en-US" sz="2200" dirty="0"/>
              <a:t>Wow, I wish we had a three-month summer holiday! Did you stay at school all day during the school year?</a:t>
            </a:r>
          </a:p>
          <a:p>
            <a:r>
              <a:rPr lang="en-US" sz="2200" b="1" dirty="0">
                <a:solidFill>
                  <a:srgbClr val="C00000"/>
                </a:solidFill>
              </a:rPr>
              <a:t>Grandma: </a:t>
            </a:r>
            <a:r>
              <a:rPr lang="en-US" sz="2200" dirty="0"/>
              <a:t>No, we had lessons in the morning only.</a:t>
            </a:r>
          </a:p>
          <a:p>
            <a:r>
              <a:rPr lang="en-US" sz="2200" b="1" dirty="0" err="1">
                <a:solidFill>
                  <a:srgbClr val="0070C0"/>
                </a:solidFill>
              </a:rPr>
              <a:t>Thanh</a:t>
            </a:r>
            <a:r>
              <a:rPr lang="en-US" sz="2200" b="1" dirty="0">
                <a:solidFill>
                  <a:srgbClr val="0070C0"/>
                </a:solidFill>
              </a:rPr>
              <a:t>: </a:t>
            </a:r>
            <a:r>
              <a:rPr lang="en-US" sz="2200" dirty="0"/>
              <a:t>Did you have a lot of homework?</a:t>
            </a:r>
          </a:p>
          <a:p>
            <a:r>
              <a:rPr lang="en-US" sz="2200" b="1" dirty="0">
                <a:solidFill>
                  <a:srgbClr val="C00000"/>
                </a:solidFill>
              </a:rPr>
              <a:t>Grandma: </a:t>
            </a:r>
            <a:r>
              <a:rPr lang="en-US" sz="2200" dirty="0"/>
              <a:t>Not a lot. And we never had extra lessons.</a:t>
            </a:r>
          </a:p>
          <a:p>
            <a:r>
              <a:rPr lang="en-US" sz="2200" b="1" dirty="0" err="1">
                <a:solidFill>
                  <a:srgbClr val="0070C0"/>
                </a:solidFill>
              </a:rPr>
              <a:t>Thanh:</a:t>
            </a:r>
            <a:r>
              <a:rPr lang="en-US" sz="2200" dirty="0" err="1"/>
              <a:t>Really</a:t>
            </a:r>
            <a:r>
              <a:rPr lang="en-US" sz="2200" dirty="0"/>
              <a:t>? Did you study the same subjects as we do now?</a:t>
            </a:r>
          </a:p>
          <a:p>
            <a:r>
              <a:rPr lang="en-US" sz="2200" b="1" dirty="0">
                <a:solidFill>
                  <a:srgbClr val="C00000"/>
                </a:solidFill>
              </a:rPr>
              <a:t>Grandma:  </a:t>
            </a:r>
            <a:r>
              <a:rPr lang="en-US" sz="2200" dirty="0"/>
              <a:t>Yes and no. We didn’t have music and arts, or computer science.	</a:t>
            </a:r>
          </a:p>
          <a:p>
            <a:r>
              <a:rPr lang="en-US" sz="2200" b="1" dirty="0" err="1">
                <a:solidFill>
                  <a:srgbClr val="0070C0"/>
                </a:solidFill>
              </a:rPr>
              <a:t>Thanh</a:t>
            </a:r>
            <a:r>
              <a:rPr lang="en-US" sz="2200" b="1" dirty="0">
                <a:solidFill>
                  <a:srgbClr val="0070C0"/>
                </a:solidFill>
              </a:rPr>
              <a:t>: </a:t>
            </a:r>
            <a:r>
              <a:rPr lang="en-US" sz="2200" dirty="0"/>
              <a:t>How did you go to school then?</a:t>
            </a:r>
          </a:p>
          <a:p>
            <a:r>
              <a:rPr lang="en-US" sz="2200" b="1" dirty="0">
                <a:solidFill>
                  <a:srgbClr val="C00000"/>
                </a:solidFill>
              </a:rPr>
              <a:t>Grandma: </a:t>
            </a:r>
            <a:r>
              <a:rPr lang="en-US" sz="2200" dirty="0"/>
              <a:t>Well, we walked all the time. And we didn’t have shoes or sandals. We were walking barefoot.</a:t>
            </a:r>
          </a:p>
          <a:p>
            <a:r>
              <a:rPr lang="en-US" sz="2200" b="1" dirty="0" err="1">
                <a:solidFill>
                  <a:srgbClr val="0070C0"/>
                </a:solidFill>
              </a:rPr>
              <a:t>Thanh</a:t>
            </a:r>
            <a:r>
              <a:rPr lang="en-US" sz="2200" b="1" dirty="0">
                <a:solidFill>
                  <a:srgbClr val="0070C0"/>
                </a:solidFill>
              </a:rPr>
              <a:t>: </a:t>
            </a:r>
            <a:r>
              <a:rPr lang="en-US" sz="2200" dirty="0"/>
              <a:t>Poor you! But what did you do during break time? Did you chat with your friends </a:t>
            </a:r>
          </a:p>
          <a:p>
            <a:r>
              <a:rPr lang="en-US" sz="2200" dirty="0"/>
              <a:t>or …?</a:t>
            </a:r>
          </a:p>
          <a:p>
            <a:r>
              <a:rPr lang="en-US" sz="2200" b="1" dirty="0" err="1">
                <a:solidFill>
                  <a:srgbClr val="C00000"/>
                </a:solidFill>
              </a:rPr>
              <a:t>Grandma:</a:t>
            </a:r>
            <a:r>
              <a:rPr lang="en-US" sz="2200" dirty="0" err="1"/>
              <a:t>Yes</a:t>
            </a:r>
            <a:r>
              <a:rPr lang="en-US" sz="2200" dirty="0"/>
              <a:t>, but … face-to-face. And we played traditional games such as hide-and- seek, tug of war, skipping, etc. There were no mobile phones or iPads then.</a:t>
            </a:r>
          </a:p>
          <a:p>
            <a:r>
              <a:rPr lang="en-US" sz="2200" b="1" dirty="0" err="1"/>
              <a:t>Thanh:</a:t>
            </a:r>
            <a:r>
              <a:rPr lang="en-US" sz="2200" dirty="0" err="1"/>
              <a:t>Well</a:t>
            </a:r>
            <a:r>
              <a:rPr lang="en-US" sz="2200" dirty="0"/>
              <a:t>, those were the days …</a:t>
            </a:r>
          </a:p>
        </p:txBody>
      </p:sp>
      <p:sp>
        <p:nvSpPr>
          <p:cNvPr id="5" name="Rectangle 4"/>
          <p:cNvSpPr/>
          <p:nvPr/>
        </p:nvSpPr>
        <p:spPr>
          <a:xfrm>
            <a:off x="4696596" y="0"/>
            <a:ext cx="2158348" cy="461665"/>
          </a:xfrm>
          <a:prstGeom prst="rect">
            <a:avLst/>
          </a:prstGeom>
        </p:spPr>
        <p:txBody>
          <a:bodyPr wrap="none">
            <a:spAutoFit/>
          </a:bodyPr>
          <a:lstStyle/>
          <a:p>
            <a:pPr marL="342900" lvl="0" indent="-342900">
              <a:buFont typeface="Wingdings" panose="05000000000000000000" pitchFamily="2" charset="2"/>
              <a:buChar char="v"/>
            </a:pPr>
            <a:r>
              <a:rPr lang="en-US" sz="2400" b="1" i="1" dirty="0">
                <a:solidFill>
                  <a:srgbClr val="FF0000"/>
                </a:solidFill>
              </a:rPr>
              <a:t>Audio-script </a:t>
            </a:r>
          </a:p>
        </p:txBody>
      </p:sp>
    </p:spTree>
    <p:extLst>
      <p:ext uri="{BB962C8B-B14F-4D97-AF65-F5344CB8AC3E}">
        <p14:creationId xmlns:p14="http://schemas.microsoft.com/office/powerpoint/2010/main" val="2064545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4670" y="914690"/>
            <a:ext cx="5607761" cy="1200329"/>
          </a:xfrm>
          <a:prstGeom prst="rect">
            <a:avLst/>
          </a:prstGeom>
          <a:noFill/>
          <a:effectLst/>
        </p:spPr>
        <p:txBody>
          <a:bodyPr wrap="square" rtlCol="0">
            <a:spAutoFit/>
          </a:bodyPr>
          <a:lstStyle/>
          <a:p>
            <a:r>
              <a:rPr lang="en-US" sz="7200" b="1" dirty="0" smtClean="0">
                <a:solidFill>
                  <a:srgbClr val="0087B2"/>
                </a:solidFill>
                <a:effectLst>
                  <a:glow rad="88900">
                    <a:schemeClr val="bg1"/>
                  </a:glow>
                </a:effectLst>
                <a:latin typeface="Algerian" panose="04020705040A02060702" pitchFamily="82" charset="0"/>
                <a:cs typeface="Arial" panose="020B0604020202020204" pitchFamily="34" charset="0"/>
              </a:rPr>
              <a:t>II. WRITING</a:t>
            </a:r>
            <a:endParaRPr lang="en-US" sz="7200" b="1" dirty="0">
              <a:solidFill>
                <a:srgbClr val="0087B2"/>
              </a:solidFill>
              <a:effectLst>
                <a:glow rad="88900">
                  <a:schemeClr val="bg1"/>
                </a:glow>
              </a:effectLst>
              <a:latin typeface="Algerian" panose="04020705040A02060702" pitchFamily="82" charset="0"/>
              <a:cs typeface="Arial" panose="020B0604020202020204" pitchFamily="34" charset="0"/>
            </a:endParaRPr>
          </a:p>
        </p:txBody>
      </p:sp>
      <p:pic>
        <p:nvPicPr>
          <p:cNvPr id="5" name="Picture 24" descr="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60338"/>
            <a:ext cx="1581256" cy="108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2" descr="Cần Thơ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2" descr="Cần Thơ – Wikipedia tiếng Việt"/>
          <p:cNvSpPr>
            <a:spLocks noChangeAspect="1" noChangeArrowheads="1"/>
          </p:cNvSpPr>
          <p:nvPr/>
        </p:nvSpPr>
        <p:spPr bwMode="auto">
          <a:xfrm>
            <a:off x="7074629" y="-317949"/>
            <a:ext cx="207920" cy="1965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520966" y="2396359"/>
            <a:ext cx="4761186" cy="2921875"/>
          </a:xfrm>
          <a:prstGeom prst="rect">
            <a:avLst/>
          </a:prstGeom>
        </p:spPr>
      </p:pic>
    </p:spTree>
    <p:extLst>
      <p:ext uri="{BB962C8B-B14F-4D97-AF65-F5344CB8AC3E}">
        <p14:creationId xmlns:p14="http://schemas.microsoft.com/office/powerpoint/2010/main" val="20814682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42340" y="358754"/>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Work in pairs. Ask and answer about school days in the past.</a:t>
            </a:r>
          </a:p>
        </p:txBody>
      </p:sp>
      <p:sp>
        <p:nvSpPr>
          <p:cNvPr id="16" name="Rounded Rectangle 15"/>
          <p:cNvSpPr/>
          <p:nvPr/>
        </p:nvSpPr>
        <p:spPr>
          <a:xfrm>
            <a:off x="439673" y="37865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92458" y="27601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00" name="Text Box 99"/>
          <p:cNvSpPr txBox="1"/>
          <p:nvPr/>
        </p:nvSpPr>
        <p:spPr>
          <a:xfrm>
            <a:off x="492760" y="907394"/>
            <a:ext cx="11123930" cy="1076325"/>
          </a:xfrm>
          <a:prstGeom prst="rect">
            <a:avLst/>
          </a:prstGeom>
          <a:no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 Work in pairs. You can use the cues given to ask and answer about school days in the past. </a:t>
            </a:r>
          </a:p>
        </p:txBody>
      </p:sp>
      <p:sp>
        <p:nvSpPr>
          <p:cNvPr id="2" name="Text Box 1"/>
          <p:cNvSpPr txBox="1"/>
          <p:nvPr/>
        </p:nvSpPr>
        <p:spPr>
          <a:xfrm>
            <a:off x="1052830" y="1896089"/>
            <a:ext cx="10961370" cy="3046095"/>
          </a:xfrm>
          <a:prstGeom prst="rect">
            <a:avLst/>
          </a:prstGeom>
          <a:solidFill>
            <a:schemeClr val="accent4">
              <a:lumMod val="20000"/>
              <a:lumOff val="80000"/>
            </a:schemeClr>
          </a:solidFill>
        </p:spPr>
        <p:txBody>
          <a:bodyPr wrap="square" rtlCol="0" anchor="t">
            <a:spAutoFit/>
          </a:bodyPr>
          <a:lstStyle/>
          <a:p>
            <a:r>
              <a:rPr lang="en-US" sz="3200" b="1" dirty="0"/>
              <a:t>Your talk may include the following:</a:t>
            </a:r>
          </a:p>
          <a:p>
            <a:r>
              <a:rPr lang="en-US" sz="3200" dirty="0"/>
              <a:t>– school time (When …)</a:t>
            </a:r>
          </a:p>
          <a:p>
            <a:r>
              <a:rPr lang="en-US" sz="3200" dirty="0"/>
              <a:t>– school subjects (What …)</a:t>
            </a:r>
          </a:p>
          <a:p>
            <a:r>
              <a:rPr lang="en-US" sz="3200" dirty="0"/>
              <a:t>– leisure time activities (What …)</a:t>
            </a:r>
          </a:p>
          <a:p>
            <a:r>
              <a:rPr lang="en-US" sz="3200" dirty="0"/>
              <a:t>– summer holiday (How long …)</a:t>
            </a:r>
          </a:p>
          <a:p>
            <a:r>
              <a:rPr lang="en-US" sz="3200" dirty="0"/>
              <a:t>– means of transport to school (How …)</a:t>
            </a:r>
          </a:p>
        </p:txBody>
      </p:sp>
      <p:sp>
        <p:nvSpPr>
          <p:cNvPr id="5" name="Text Box 4"/>
          <p:cNvSpPr txBox="1"/>
          <p:nvPr/>
        </p:nvSpPr>
        <p:spPr>
          <a:xfrm>
            <a:off x="358140" y="5018384"/>
            <a:ext cx="9303385" cy="583565"/>
          </a:xfrm>
          <a:prstGeom prst="rect">
            <a:avLst/>
          </a:prstGeom>
          <a:noFill/>
          <a:ln w="9525">
            <a:noFill/>
          </a:ln>
        </p:spPr>
        <p:txBody>
          <a:bodyPr wrap="square">
            <a:spAutoFit/>
          </a:bodyPr>
          <a:lstStyle/>
          <a:p>
            <a:pPr marL="635" indent="-635"/>
            <a:r>
              <a:rPr lang="en-US" sz="3200" b="0">
                <a:solidFill>
                  <a:srgbClr val="000000"/>
                </a:solidFill>
                <a:latin typeface="Calibri" panose="020F0502020204030204" pitchFamily="34" charset="0"/>
                <a:cs typeface="Calibri" panose="020F0502020204030204" pitchFamily="34" charset="0"/>
              </a:rPr>
              <a:t>- You can refer to the listening text for your answers.</a:t>
            </a:r>
          </a:p>
        </p:txBody>
      </p:sp>
      <p:sp>
        <p:nvSpPr>
          <p:cNvPr id="6" name="Text Box 5"/>
          <p:cNvSpPr txBox="1"/>
          <p:nvPr/>
        </p:nvSpPr>
        <p:spPr>
          <a:xfrm>
            <a:off x="5334000" y="2392024"/>
            <a:ext cx="3608705" cy="583565"/>
          </a:xfrm>
          <a:prstGeom prst="rect">
            <a:avLst/>
          </a:prstGeom>
          <a:noFill/>
          <a:ln w="9525">
            <a:noFill/>
          </a:ln>
        </p:spPr>
        <p:txBody>
          <a:bodyPr wrap="square">
            <a:spAutoFit/>
          </a:bodyPr>
          <a:lstStyle/>
          <a:p>
            <a:pPr marL="635" indent="-635"/>
            <a:r>
              <a:rPr lang="en-US" sz="3200" b="1" dirty="0">
                <a:solidFill>
                  <a:srgbClr val="C00000"/>
                </a:solidFill>
                <a:latin typeface="Calibri" panose="020F0502020204030204" pitchFamily="34" charset="0"/>
                <a:cs typeface="Calibri" panose="020F0502020204030204" pitchFamily="34" charset="0"/>
              </a:rPr>
              <a:t>in the morning only</a:t>
            </a:r>
          </a:p>
        </p:txBody>
      </p:sp>
      <p:sp>
        <p:nvSpPr>
          <p:cNvPr id="9" name="Text Box 8"/>
          <p:cNvSpPr txBox="1"/>
          <p:nvPr/>
        </p:nvSpPr>
        <p:spPr>
          <a:xfrm>
            <a:off x="5551170" y="2851764"/>
            <a:ext cx="6640830" cy="583565"/>
          </a:xfrm>
          <a:prstGeom prst="rect">
            <a:avLst/>
          </a:prstGeom>
          <a:noFill/>
          <a:ln w="9525">
            <a:noFill/>
          </a:ln>
        </p:spPr>
        <p:txBody>
          <a:bodyPr wrap="square">
            <a:spAutoFit/>
          </a:bodyPr>
          <a:lstStyle/>
          <a:p>
            <a:pPr marL="635" indent="-635"/>
            <a:r>
              <a:rPr lang="en-US" sz="3200" b="1">
                <a:solidFill>
                  <a:srgbClr val="C00000"/>
                </a:solidFill>
                <a:latin typeface="Calibri" panose="020F0502020204030204" pitchFamily="34" charset="0"/>
                <a:cs typeface="Calibri" panose="020F0502020204030204" pitchFamily="34" charset="0"/>
                <a:sym typeface="+mn-ea"/>
              </a:rPr>
              <a:t>maths, language, history, physics, etc. </a:t>
            </a:r>
          </a:p>
        </p:txBody>
      </p:sp>
      <p:sp>
        <p:nvSpPr>
          <p:cNvPr id="10" name="Text Box 9"/>
          <p:cNvSpPr txBox="1"/>
          <p:nvPr/>
        </p:nvSpPr>
        <p:spPr>
          <a:xfrm>
            <a:off x="6637020" y="3303884"/>
            <a:ext cx="3677920" cy="583565"/>
          </a:xfrm>
          <a:prstGeom prst="rect">
            <a:avLst/>
          </a:prstGeom>
          <a:noFill/>
          <a:ln w="9525">
            <a:noFill/>
          </a:ln>
        </p:spPr>
        <p:txBody>
          <a:bodyPr wrap="square">
            <a:spAutoFit/>
          </a:bodyPr>
          <a:lstStyle/>
          <a:p>
            <a:pPr marL="635" indent="-635"/>
            <a:r>
              <a:rPr lang="en-US" sz="3200" b="1">
                <a:solidFill>
                  <a:srgbClr val="C00000"/>
                </a:solidFill>
                <a:latin typeface="Calibri" panose="020F0502020204030204" pitchFamily="34" charset="0"/>
                <a:cs typeface="Calibri" panose="020F0502020204030204" pitchFamily="34" charset="0"/>
                <a:sym typeface="+mn-ea"/>
              </a:rPr>
              <a:t>traditional games </a:t>
            </a:r>
          </a:p>
        </p:txBody>
      </p:sp>
      <p:sp>
        <p:nvSpPr>
          <p:cNvPr id="13" name="Text Box 12"/>
          <p:cNvSpPr txBox="1"/>
          <p:nvPr/>
        </p:nvSpPr>
        <p:spPr>
          <a:xfrm>
            <a:off x="6637020" y="3819504"/>
            <a:ext cx="3677920" cy="583565"/>
          </a:xfrm>
          <a:prstGeom prst="rect">
            <a:avLst/>
          </a:prstGeom>
          <a:noFill/>
          <a:ln w="9525">
            <a:noFill/>
          </a:ln>
        </p:spPr>
        <p:txBody>
          <a:bodyPr wrap="square">
            <a:spAutoFit/>
          </a:bodyPr>
          <a:lstStyle/>
          <a:p>
            <a:pPr marL="635" indent="-635"/>
            <a:r>
              <a:rPr lang="en-US" sz="3200" b="1">
                <a:solidFill>
                  <a:srgbClr val="C00000"/>
                </a:solidFill>
                <a:latin typeface="Calibri" panose="020F0502020204030204" pitchFamily="34" charset="0"/>
                <a:cs typeface="Calibri" panose="020F0502020204030204" pitchFamily="34" charset="0"/>
                <a:sym typeface="+mn-ea"/>
              </a:rPr>
              <a:t>three months</a:t>
            </a:r>
          </a:p>
        </p:txBody>
      </p:sp>
      <p:sp>
        <p:nvSpPr>
          <p:cNvPr id="14" name="Text Box 13"/>
          <p:cNvSpPr txBox="1"/>
          <p:nvPr/>
        </p:nvSpPr>
        <p:spPr>
          <a:xfrm>
            <a:off x="7868285" y="4303374"/>
            <a:ext cx="1571625" cy="583565"/>
          </a:xfrm>
          <a:prstGeom prst="rect">
            <a:avLst/>
          </a:prstGeom>
          <a:noFill/>
          <a:ln w="9525">
            <a:noFill/>
          </a:ln>
        </p:spPr>
        <p:txBody>
          <a:bodyPr wrap="square">
            <a:spAutoFit/>
          </a:bodyPr>
          <a:lstStyle/>
          <a:p>
            <a:pPr marL="635" indent="-635"/>
            <a:r>
              <a:rPr lang="en-US" sz="3200" b="1">
                <a:solidFill>
                  <a:srgbClr val="C00000"/>
                </a:solidFill>
                <a:latin typeface="Calibri" panose="020F0502020204030204" pitchFamily="34" charset="0"/>
                <a:cs typeface="Calibri" panose="020F0502020204030204" pitchFamily="34" charset="0"/>
                <a:sym typeface="+mn-ea"/>
              </a:rPr>
              <a:t>walk</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bldLvl="0" animBg="1"/>
      <p:bldP spid="2" grpId="1" animBg="1"/>
      <p:bldP spid="5" grpId="0"/>
      <p:bldP spid="5" grpId="1"/>
      <p:bldP spid="6" grpId="0"/>
      <p:bldP spid="6" grpId="1"/>
      <p:bldP spid="9" grpId="0"/>
      <p:bldP spid="9" grpId="1"/>
      <p:bldP spid="10" grpId="0"/>
      <p:bldP spid="10" grpId="1"/>
      <p:bldP spid="13" grpId="0"/>
      <p:bldP spid="13" grpId="1"/>
      <p:bldP spid="14" grpId="0"/>
      <p:bldP spid="1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92280" y="240767"/>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Write a paragraph (100 - 120 words) about school days in the past.</a:t>
            </a:r>
          </a:p>
        </p:txBody>
      </p:sp>
      <p:sp>
        <p:nvSpPr>
          <p:cNvPr id="16" name="Rounded Rectangle 15"/>
          <p:cNvSpPr/>
          <p:nvPr/>
        </p:nvSpPr>
        <p:spPr>
          <a:xfrm>
            <a:off x="489613" y="26066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2398" y="15802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542700" y="789407"/>
            <a:ext cx="11123930" cy="583565"/>
          </a:xfrm>
          <a:prstGeom prst="rect">
            <a:avLst/>
          </a:prstGeom>
          <a:no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 Use the ideas in </a:t>
            </a:r>
            <a:r>
              <a:rPr lang="en-US" sz="3200" b="1" u="sng">
                <a:solidFill>
                  <a:srgbClr val="000000"/>
                </a:solidFill>
                <a:latin typeface="Calibri" panose="020F0502020204030204" pitchFamily="34" charset="0"/>
                <a:cs typeface="Calibri" panose="020F0502020204030204" pitchFamily="34" charset="0"/>
              </a:rPr>
              <a:t>Activity 4</a:t>
            </a:r>
            <a:r>
              <a:rPr lang="en-US" sz="3200" b="0">
                <a:solidFill>
                  <a:srgbClr val="000000"/>
                </a:solidFill>
                <a:latin typeface="Calibri" panose="020F0502020204030204" pitchFamily="34" charset="0"/>
                <a:cs typeface="Calibri" panose="020F0502020204030204" pitchFamily="34" charset="0"/>
              </a:rPr>
              <a:t> for your writing.</a:t>
            </a:r>
          </a:p>
        </p:txBody>
      </p:sp>
      <p:sp>
        <p:nvSpPr>
          <p:cNvPr id="3" name="Text Box 2"/>
          <p:cNvSpPr txBox="1"/>
          <p:nvPr/>
        </p:nvSpPr>
        <p:spPr>
          <a:xfrm>
            <a:off x="1279300" y="1576172"/>
            <a:ext cx="9207500" cy="3046095"/>
          </a:xfrm>
          <a:prstGeom prst="rect">
            <a:avLst/>
          </a:prstGeom>
          <a:solidFill>
            <a:srgbClr val="E0EED4"/>
          </a:solidFill>
        </p:spPr>
        <p:txBody>
          <a:bodyPr wrap="square" rtlCol="0" anchor="t">
            <a:spAutoFit/>
          </a:bodyPr>
          <a:lstStyle/>
          <a:p>
            <a:r>
              <a:rPr lang="en-US" sz="3200"/>
              <a:t>In the past, students had lessons in the morning only. ___________________________________________</a:t>
            </a:r>
          </a:p>
          <a:p>
            <a:r>
              <a:rPr lang="en-US" sz="3200">
                <a:sym typeface="+mn-ea"/>
              </a:rPr>
              <a:t>___________________________________________</a:t>
            </a:r>
          </a:p>
          <a:p>
            <a:r>
              <a:rPr lang="en-US" sz="3200">
                <a:sym typeface="+mn-ea"/>
              </a:rPr>
              <a:t>___________________________________________</a:t>
            </a:r>
          </a:p>
          <a:p>
            <a:r>
              <a:rPr lang="en-US" sz="3200">
                <a:sym typeface="+mn-ea"/>
              </a:rPr>
              <a:t>___________________________________________</a:t>
            </a:r>
          </a:p>
          <a:p>
            <a:r>
              <a:rPr lang="en-US" sz="3200">
                <a:sym typeface="+mn-ea"/>
              </a:rPr>
              <a:t>___________________________________________.</a:t>
            </a:r>
            <a:endParaRPr lang="en-US" sz="32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870738" y="1823392"/>
            <a:ext cx="11131427" cy="4401205"/>
          </a:xfrm>
          <a:prstGeom prst="rect">
            <a:avLst/>
          </a:prstGeom>
          <a:solidFill>
            <a:srgbClr val="E0EED4"/>
          </a:solidFill>
          <a:ln w="9525">
            <a:noFill/>
          </a:ln>
        </p:spPr>
        <p:txBody>
          <a:bodyPr wrap="square">
            <a:spAutoFit/>
          </a:bodyPr>
          <a:lstStyle/>
          <a:p>
            <a:pPr indent="0" algn="just"/>
            <a:r>
              <a:rPr lang="en-US" sz="2800" dirty="0">
                <a:solidFill>
                  <a:srgbClr val="000000"/>
                </a:solidFill>
                <a:latin typeface="Calibri" panose="020F0502020204030204" pitchFamily="34" charset="0"/>
                <a:cs typeface="Calibri" panose="020F0502020204030204" pitchFamily="34" charset="0"/>
              </a:rPr>
              <a:t>In the past, students had lessons in the morning only. In the afternoon, they stayed home and did other things to help their parents. At school, they learned subjects such as </a:t>
            </a:r>
            <a:r>
              <a:rPr lang="en-US" sz="2800" dirty="0" err="1">
                <a:solidFill>
                  <a:srgbClr val="000000"/>
                </a:solidFill>
                <a:latin typeface="Calibri" panose="020F0502020204030204" pitchFamily="34" charset="0"/>
                <a:cs typeface="Calibri" panose="020F0502020204030204" pitchFamily="34" charset="0"/>
              </a:rPr>
              <a:t>maths</a:t>
            </a:r>
            <a:r>
              <a:rPr lang="en-US" sz="2800" dirty="0">
                <a:solidFill>
                  <a:srgbClr val="000000"/>
                </a:solidFill>
                <a:latin typeface="Calibri" panose="020F0502020204030204" pitchFamily="34" charset="0"/>
                <a:cs typeface="Calibri" panose="020F0502020204030204" pitchFamily="34" charset="0"/>
              </a:rPr>
              <a:t>, language, history, physics, etc. but they did not have music and arts, or sciences. They did not have extra lessons. In their free time they played traditional games such as hide-and-seek, tug of war, skipping, and so on. Every day they went to school on foot. My grandmother told me that they walked barefoot all the time, as they did not have shoes or sandals. They were lucky in that they had a long summer holiday – about three months!</a:t>
            </a:r>
          </a:p>
          <a:p>
            <a:pPr indent="0" algn="r"/>
            <a:r>
              <a:rPr lang="en-US" sz="2800" dirty="0">
                <a:solidFill>
                  <a:srgbClr val="000000"/>
                </a:solidFill>
                <a:latin typeface="Calibri" panose="020F0502020204030204" pitchFamily="34" charset="0"/>
                <a:cs typeface="Calibri" panose="020F0502020204030204" pitchFamily="34" charset="0"/>
              </a:rPr>
              <a:t> </a:t>
            </a:r>
            <a:endParaRPr lang="en-US" sz="2800" i="1" dirty="0">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1027923" y="910272"/>
            <a:ext cx="4144645" cy="583565"/>
          </a:xfrm>
          <a:prstGeom prst="rect">
            <a:avLst/>
          </a:prstGeom>
          <a:noFill/>
        </p:spPr>
        <p:txBody>
          <a:bodyPr wrap="square" rtlCol="0" anchor="t">
            <a:spAutoFit/>
          </a:bodyPr>
          <a:lstStyle/>
          <a:p>
            <a:pPr marL="457200" indent="-457200">
              <a:buFont typeface="Wingdings" panose="05000000000000000000" pitchFamily="2" charset="2"/>
              <a:buChar char="Ø"/>
            </a:pPr>
            <a:r>
              <a:rPr lang="en-US" sz="3200" b="1" i="1" dirty="0">
                <a:solidFill>
                  <a:srgbClr val="C00000"/>
                </a:solidFill>
              </a:rPr>
              <a:t>Sample paragraph:</a:t>
            </a:r>
          </a:p>
        </p:txBody>
      </p:sp>
      <p:sp>
        <p:nvSpPr>
          <p:cNvPr id="4" name="Text Box 3"/>
          <p:cNvSpPr txBox="1"/>
          <p:nvPr/>
        </p:nvSpPr>
        <p:spPr>
          <a:xfrm>
            <a:off x="1367790" y="-4192905"/>
            <a:ext cx="9207500" cy="3046095"/>
          </a:xfrm>
          <a:prstGeom prst="rect">
            <a:avLst/>
          </a:prstGeom>
          <a:solidFill>
            <a:srgbClr val="E0EED4"/>
          </a:solidFill>
        </p:spPr>
        <p:txBody>
          <a:bodyPr wrap="square" rtlCol="0" anchor="t">
            <a:spAutoFit/>
          </a:bodyPr>
          <a:lstStyle/>
          <a:p>
            <a:r>
              <a:rPr lang="en-US" sz="3200"/>
              <a:t>In the past, students had lessons in the morning only. ___________________________________________</a:t>
            </a:r>
          </a:p>
          <a:p>
            <a:r>
              <a:rPr lang="en-US" sz="3200">
                <a:sym typeface="+mn-ea"/>
              </a:rPr>
              <a:t>___________________________________________</a:t>
            </a:r>
          </a:p>
          <a:p>
            <a:r>
              <a:rPr lang="en-US" sz="3200">
                <a:sym typeface="+mn-ea"/>
              </a:rPr>
              <a:t>___________________________________________</a:t>
            </a:r>
          </a:p>
          <a:p>
            <a:r>
              <a:rPr lang="en-US" sz="3200">
                <a:sym typeface="+mn-ea"/>
              </a:rPr>
              <a:t>___________________________________________</a:t>
            </a:r>
          </a:p>
          <a:p>
            <a:r>
              <a:rPr lang="en-US" sz="3200">
                <a:sym typeface="+mn-ea"/>
              </a:rPr>
              <a:t>___________________________________________.</a:t>
            </a:r>
            <a:endParaRPr lang="en-US" sz="3200"/>
          </a:p>
        </p:txBody>
      </p:sp>
      <p:sp>
        <p:nvSpPr>
          <p:cNvPr id="12" name="TextBox 11"/>
          <p:cNvSpPr txBox="1"/>
          <p:nvPr/>
        </p:nvSpPr>
        <p:spPr>
          <a:xfrm>
            <a:off x="992280" y="240767"/>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Write a paragraph (100 - 120 words) about school days in the past.</a:t>
            </a:r>
          </a:p>
        </p:txBody>
      </p:sp>
      <p:sp>
        <p:nvSpPr>
          <p:cNvPr id="13" name="Rounded Rectangle 12"/>
          <p:cNvSpPr/>
          <p:nvPr/>
        </p:nvSpPr>
        <p:spPr>
          <a:xfrm>
            <a:off x="489613" y="26066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4" name="TextBox 13"/>
          <p:cNvSpPr txBox="1"/>
          <p:nvPr/>
        </p:nvSpPr>
        <p:spPr>
          <a:xfrm>
            <a:off x="542398" y="15802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Tree>
  </p:cSld>
  <p:clrMapOvr>
    <a:masterClrMapping/>
  </p:clrMapOvr>
  <p:transition spd="slow">
    <p:fade/>
  </p:transition>
  <p:timing>
    <p:tnLst>
      <p:par>
        <p:cTn id="1" dur="indefinite" restart="never" nodeType="tmRoot"/>
      </p:par>
    </p:tnLst>
    <p:bldLst>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682550" y="129006"/>
            <a:ext cx="4674869" cy="615553"/>
          </a:xfrm>
          <a:prstGeom prst="rect">
            <a:avLst/>
          </a:prstGeom>
          <a:solidFill>
            <a:schemeClr val="accent1">
              <a:lumMod val="40000"/>
              <a:lumOff val="60000"/>
            </a:schemeClr>
          </a:solidFill>
          <a:effectLst/>
        </p:spPr>
        <p:txBody>
          <a:bodyPr wrap="square" rtlCol="0">
            <a:spAutoFit/>
          </a:bodyPr>
          <a:lstStyle/>
          <a:p>
            <a:pPr marL="571500" indent="-571500">
              <a:buFont typeface="Wingdings" panose="05000000000000000000" pitchFamily="2" charset="2"/>
              <a:buChar char="q"/>
            </a:pPr>
            <a:r>
              <a:rPr lang="en-US" sz="3400" b="1" dirty="0">
                <a:effectLst>
                  <a:glow rad="88900">
                    <a:schemeClr val="bg1"/>
                  </a:glow>
                </a:effectLst>
                <a:latin typeface="Arial" panose="020B0604020202020204" pitchFamily="34" charset="0"/>
                <a:cs typeface="Arial" panose="020B0604020202020204" pitchFamily="34" charset="0"/>
              </a:rPr>
              <a:t>CONSOLIDATION</a:t>
            </a:r>
          </a:p>
        </p:txBody>
      </p:sp>
      <p:pic>
        <p:nvPicPr>
          <p:cNvPr id="2050" name="Picture 2" descr="Recruiting Action Plan Wrap-Up – firecra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3508" y="299422"/>
            <a:ext cx="2223770" cy="14941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85636" y="1008625"/>
            <a:ext cx="8868696" cy="817981"/>
          </a:xfrm>
          <a:prstGeom prst="rect">
            <a:avLst/>
          </a:prstGeom>
        </p:spPr>
        <p:txBody>
          <a:bodyPr wrap="square">
            <a:spAutoFit/>
          </a:bodyPr>
          <a:lstStyle/>
          <a:p>
            <a:pPr marL="571500" lvl="0" indent="-571500">
              <a:lnSpc>
                <a:spcPct val="150000"/>
              </a:lnSpc>
              <a:buFont typeface="Wingdings" panose="05000000000000000000" pitchFamily="2" charset="2"/>
              <a:buChar char="Ø"/>
            </a:pPr>
            <a:r>
              <a:rPr lang="en-US" sz="3600" b="1" dirty="0">
                <a:solidFill>
                  <a:srgbClr val="0070C0"/>
                </a:solidFill>
              </a:rPr>
              <a:t>What have we learnt in this lesson?</a:t>
            </a:r>
          </a:p>
        </p:txBody>
      </p:sp>
      <p:sp>
        <p:nvSpPr>
          <p:cNvPr id="3" name="Rectangle 2"/>
          <p:cNvSpPr/>
          <p:nvPr/>
        </p:nvSpPr>
        <p:spPr>
          <a:xfrm>
            <a:off x="1268361" y="1966647"/>
            <a:ext cx="9379974" cy="2585323"/>
          </a:xfrm>
          <a:prstGeom prst="rect">
            <a:avLst/>
          </a:prstGeom>
        </p:spPr>
        <p:txBody>
          <a:bodyPr wrap="square">
            <a:spAutoFit/>
          </a:bodyPr>
          <a:lstStyle/>
          <a:p>
            <a:pPr marL="457200" lvl="0" indent="-457200">
              <a:lnSpc>
                <a:spcPct val="150000"/>
              </a:lnSpc>
              <a:buFont typeface="Wingdings" panose="05000000000000000000" pitchFamily="2" charset="2"/>
              <a:buChar char="ü"/>
            </a:pPr>
            <a:r>
              <a:rPr lang="en-US" sz="3600" dirty="0">
                <a:solidFill>
                  <a:prstClr val="black"/>
                </a:solidFill>
                <a:sym typeface="+mn-ea"/>
              </a:rPr>
              <a:t>Listen for general and specific information about old school days.</a:t>
            </a:r>
          </a:p>
          <a:p>
            <a:pPr marL="457200" lvl="0" indent="-457200">
              <a:lnSpc>
                <a:spcPct val="150000"/>
              </a:lnSpc>
              <a:buFont typeface="Wingdings" panose="05000000000000000000" pitchFamily="2" charset="2"/>
              <a:buChar char="ü"/>
            </a:pPr>
            <a:r>
              <a:rPr lang="en-US" sz="3600" dirty="0">
                <a:solidFill>
                  <a:prstClr val="black"/>
                </a:solidFill>
                <a:sym typeface="+mn-ea"/>
              </a:rPr>
              <a:t>Write about old school days.</a:t>
            </a:r>
          </a:p>
        </p:txBody>
      </p:sp>
    </p:spTree>
    <p:extLst>
      <p:ext uri="{BB962C8B-B14F-4D97-AF65-F5344CB8AC3E}">
        <p14:creationId xmlns:p14="http://schemas.microsoft.com/office/powerpoint/2010/main" val="42498471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05084" y="214466"/>
            <a:ext cx="4404852" cy="923330"/>
          </a:xfrm>
          <a:prstGeom prst="rect">
            <a:avLst/>
          </a:prstGeom>
          <a:noFill/>
          <a:ln>
            <a:noFill/>
          </a:ln>
          <a:effectLst/>
        </p:spPr>
        <p:txBody>
          <a:bodyPr wrap="square" rtlCol="0">
            <a:spAutoFit/>
          </a:bodyPr>
          <a:lstStyle/>
          <a:p>
            <a:r>
              <a:rPr lang="en-US" sz="5400" b="1" dirty="0" smtClean="0">
                <a:solidFill>
                  <a:schemeClr val="accent6"/>
                </a:solidFill>
                <a:effectLst>
                  <a:glow rad="88900">
                    <a:schemeClr val="bg1"/>
                  </a:glow>
                </a:effectLst>
                <a:latin typeface="Algerian" panose="04020705040A02060702" pitchFamily="82" charset="0"/>
                <a:cs typeface="Arial" panose="020B0604020202020204" pitchFamily="34" charset="0"/>
              </a:rPr>
              <a:t>* Homework</a:t>
            </a:r>
            <a:endParaRPr lang="en-US" sz="5400" b="1" dirty="0">
              <a:solidFill>
                <a:schemeClr val="accent6"/>
              </a:solidFill>
              <a:effectLst>
                <a:glow rad="88900">
                  <a:schemeClr val="bg1"/>
                </a:glow>
              </a:effectLst>
              <a:latin typeface="Algerian" panose="04020705040A02060702" pitchFamily="82"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0309" y="4470384"/>
            <a:ext cx="2639591" cy="2117227"/>
          </a:xfrm>
          <a:prstGeom prst="rect">
            <a:avLst/>
          </a:prstGeom>
        </p:spPr>
      </p:pic>
      <p:pic>
        <p:nvPicPr>
          <p:cNvPr id="5" name="Picture 46" descr="16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167" y="214466"/>
            <a:ext cx="160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87067" y="1793577"/>
            <a:ext cx="11184255" cy="1753235"/>
          </a:xfrm>
          <a:prstGeom prst="rect">
            <a:avLst/>
          </a:prstGeom>
          <a:noFill/>
        </p:spPr>
        <p:txBody>
          <a:bodyPr wrap="square" rtlCol="0">
            <a:spAutoFit/>
          </a:bodyPr>
          <a:lstStyle/>
          <a:p>
            <a:pPr>
              <a:lnSpc>
                <a:spcPct val="150000"/>
              </a:lnSpc>
            </a:pPr>
            <a:r>
              <a:rPr lang="en-US" sz="3600" dirty="0"/>
              <a:t>- Rewrite the paragraph in the notebooks.</a:t>
            </a:r>
          </a:p>
          <a:p>
            <a:pPr>
              <a:lnSpc>
                <a:spcPct val="150000"/>
              </a:lnSpc>
            </a:pPr>
            <a:r>
              <a:rPr lang="en-US" sz="3600" dirty="0"/>
              <a:t>- Do exercises in the workbook.</a:t>
            </a:r>
          </a:p>
        </p:txBody>
      </p:sp>
    </p:spTree>
    <p:extLst>
      <p:ext uri="{BB962C8B-B14F-4D97-AF65-F5344CB8AC3E}">
        <p14:creationId xmlns:p14="http://schemas.microsoft.com/office/powerpoint/2010/main" val="4109895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1031" name="Bitmap Image" r:id="rId4" imgW="1219370" imgH="1228571" progId="Paint.Picture">
                    <p:embed/>
                  </p:oleObj>
                </mc:Choice>
                <mc:Fallback>
                  <p:oleObj name="Bitmap Image" r:id="rId4" imgW="1219370" imgH="1228571" progId="Paint.Picture">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454402" y="7620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Thank you!</a:t>
            </a:r>
          </a:p>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2627687344"/>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5" name="TextBox 20"/>
          <p:cNvSpPr txBox="1"/>
          <p:nvPr/>
        </p:nvSpPr>
        <p:spPr>
          <a:xfrm>
            <a:off x="2289810" y="5192395"/>
            <a:ext cx="7842250" cy="915670"/>
          </a:xfrm>
          <a:prstGeom prst="rect">
            <a:avLst/>
          </a:prstGeom>
          <a:noFill/>
        </p:spPr>
        <p:txBody>
          <a:bodyPr wrap="square">
            <a:noAutofit/>
          </a:bodyPr>
          <a:lstStyle/>
          <a:p>
            <a:pPr algn="ctr">
              <a:lnSpc>
                <a:spcPct val="100000"/>
              </a:lnSpc>
            </a:pPr>
            <a:r>
              <a:rPr lang="en-US" sz="4800" b="1" dirty="0">
                <a:solidFill>
                  <a:srgbClr val="FF0000"/>
                </a:solidFill>
              </a:rPr>
              <a:t>COMPARE AND CONTRAST</a:t>
            </a:r>
          </a:p>
        </p:txBody>
      </p:sp>
      <p:pic>
        <p:nvPicPr>
          <p:cNvPr id="7" name="Content Placeholder 6" descr="giphy (1)"/>
          <p:cNvPicPr>
            <a:picLocks noGrp="1" noChangeAspect="1"/>
          </p:cNvPicPr>
          <p:nvPr>
            <p:ph idx="1"/>
          </p:nvPr>
        </p:nvPicPr>
        <p:blipFill>
          <a:blip r:embed="rId3"/>
          <a:stretch>
            <a:fillRect/>
          </a:stretch>
        </p:blipFill>
        <p:spPr>
          <a:xfrm>
            <a:off x="3140075" y="1450975"/>
            <a:ext cx="6141085" cy="3454400"/>
          </a:xfrm>
          <a:prstGeom prst="rect">
            <a:avLst/>
          </a:prstGeom>
        </p:spPr>
      </p:pic>
    </p:spTree>
    <p:extLst>
      <p:ext uri="{BB962C8B-B14F-4D97-AF65-F5344CB8AC3E}">
        <p14:creationId xmlns:p14="http://schemas.microsoft.com/office/powerpoint/2010/main" val="2310018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2368906" y="14743"/>
            <a:ext cx="6891671" cy="784830"/>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500" b="1" dirty="0">
                <a:solidFill>
                  <a:srgbClr val="0070C0"/>
                </a:solidFill>
                <a:latin typeface="Times New Roman" panose="02020603050405020304" pitchFamily="18" charset="0"/>
                <a:cs typeface="Times New Roman" panose="02020603050405020304" pitchFamily="18" charset="0"/>
              </a:rPr>
              <a:t> </a:t>
            </a:r>
            <a:r>
              <a:rPr lang="en-US" altLang="en-US" sz="4500" b="1" dirty="0" smtClean="0">
                <a:solidFill>
                  <a:srgbClr val="0070C0"/>
                </a:solidFill>
                <a:latin typeface="Times New Roman" panose="02020603050405020304" pitchFamily="18" charset="0"/>
                <a:cs typeface="Times New Roman" panose="02020603050405020304" pitchFamily="18" charset="0"/>
              </a:rPr>
              <a:t>SCHOOL IN THE PAST  </a:t>
            </a:r>
            <a:endParaRPr lang="en-US" altLang="en-US" sz="4500" b="1" dirty="0">
              <a:solidFill>
                <a:srgbClr val="0070C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810518" y="1037046"/>
            <a:ext cx="5654163" cy="3947908"/>
          </a:xfrm>
          <a:prstGeom prst="rect">
            <a:avLst/>
          </a:prstGeom>
        </p:spPr>
      </p:pic>
      <p:sp>
        <p:nvSpPr>
          <p:cNvPr id="13" name="Text Box 99"/>
          <p:cNvSpPr txBox="1"/>
          <p:nvPr/>
        </p:nvSpPr>
        <p:spPr>
          <a:xfrm>
            <a:off x="810518" y="5319305"/>
            <a:ext cx="10471355" cy="1169551"/>
          </a:xfrm>
          <a:prstGeom prst="rect">
            <a:avLst/>
          </a:prstGeom>
          <a:noFill/>
          <a:ln w="9525">
            <a:noFill/>
          </a:ln>
        </p:spPr>
        <p:txBody>
          <a:bodyPr wrap="square">
            <a:spAutoFit/>
          </a:bodyPr>
          <a:lstStyle/>
          <a:p>
            <a:pPr marL="457200" indent="-457200">
              <a:buFont typeface="Wingdings" panose="05000000000000000000" pitchFamily="2" charset="2"/>
              <a:buChar char="Ø"/>
            </a:pPr>
            <a:r>
              <a:rPr lang="en-US" sz="3500" b="0" dirty="0">
                <a:solidFill>
                  <a:srgbClr val="000000"/>
                </a:solidFill>
                <a:latin typeface="Calibri" panose="020F0502020204030204" pitchFamily="34" charset="0"/>
                <a:cs typeface="Calibri" panose="020F0502020204030204" pitchFamily="34" charset="0"/>
              </a:rPr>
              <a:t>What do you know about schools and school days in the past?</a:t>
            </a:r>
          </a:p>
        </p:txBody>
      </p:sp>
      <p:pic>
        <p:nvPicPr>
          <p:cNvPr id="14" name="Picture 13"/>
          <p:cNvPicPr>
            <a:picLocks noChangeAspect="1"/>
          </p:cNvPicPr>
          <p:nvPr/>
        </p:nvPicPr>
        <p:blipFill>
          <a:blip r:embed="rId3"/>
          <a:stretch>
            <a:fillRect/>
          </a:stretch>
        </p:blipFill>
        <p:spPr>
          <a:xfrm>
            <a:off x="6715432" y="1037046"/>
            <a:ext cx="5132439" cy="3947908"/>
          </a:xfrm>
          <a:prstGeom prst="rect">
            <a:avLst/>
          </a:prstGeom>
        </p:spPr>
      </p:pic>
    </p:spTree>
    <p:extLst>
      <p:ext uri="{BB962C8B-B14F-4D97-AF65-F5344CB8AC3E}">
        <p14:creationId xmlns:p14="http://schemas.microsoft.com/office/powerpoint/2010/main" val="150017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
                                        </p:tgtEl>
                                        <p:attrNameLst>
                                          <p:attrName>style.visibility</p:attrName>
                                        </p:attrNameLst>
                                      </p:cBhvr>
                                      <p:to>
                                        <p:strVal val="visible"/>
                                      </p:to>
                                    </p:set>
                                    <p:anim calcmode="discrete" valueType="clr">
                                      <p:cBhvr override="childStyle">
                                        <p:cTn id="1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
                                        </p:tgtEl>
                                        <p:attrNameLst>
                                          <p:attrName>fillcolor</p:attrName>
                                        </p:attrNameLst>
                                      </p:cBhvr>
                                      <p:tavLst>
                                        <p:tav tm="0">
                                          <p:val>
                                            <p:clrVal>
                                              <a:schemeClr val="accent2"/>
                                            </p:clrVal>
                                          </p:val>
                                        </p:tav>
                                        <p:tav tm="50000">
                                          <p:val>
                                            <p:clrVal>
                                              <a:schemeClr val="hlink"/>
                                            </p:clrVal>
                                          </p:val>
                                        </p:tav>
                                      </p:tavLst>
                                    </p:anim>
                                    <p:set>
                                      <p:cBhvr>
                                        <p:cTn id="14"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027364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5" name="TextBox 20"/>
          <p:cNvSpPr txBox="1"/>
          <p:nvPr/>
        </p:nvSpPr>
        <p:spPr>
          <a:xfrm>
            <a:off x="75565" y="1118870"/>
            <a:ext cx="11825605" cy="915670"/>
          </a:xfrm>
          <a:prstGeom prst="rect">
            <a:avLst/>
          </a:prstGeom>
          <a:noFill/>
        </p:spPr>
        <p:txBody>
          <a:bodyPr wrap="square">
            <a:noAutofit/>
          </a:bodyPr>
          <a:lstStyle/>
          <a:p>
            <a:pPr algn="just">
              <a:lnSpc>
                <a:spcPct val="100000"/>
              </a:lnSpc>
            </a:pPr>
            <a:r>
              <a:rPr lang="en-US" sz="3200" dirty="0"/>
              <a:t>- Create a Venn diagram to compare and contrast school days in the past and school days to day with information.</a:t>
            </a:r>
          </a:p>
        </p:txBody>
      </p:sp>
      <p:sp>
        <p:nvSpPr>
          <p:cNvPr id="3" name="Oval 2"/>
          <p:cNvSpPr/>
          <p:nvPr/>
        </p:nvSpPr>
        <p:spPr>
          <a:xfrm>
            <a:off x="3724910" y="2032635"/>
            <a:ext cx="2539365" cy="2133600"/>
          </a:xfrm>
          <a:prstGeom prst="ellipse">
            <a:avLst/>
          </a:prstGeom>
          <a:noFill/>
          <a:ln>
            <a:solidFill>
              <a:srgbClr val="FFC000"/>
            </a:solidFill>
          </a:ln>
          <a:extLst>
            <a:ext uri="{909E8E84-426E-40DD-AFC4-6F175D3DCCD1}">
              <a14:hiddenFill xmlns:a14="http://schemas.microsoft.com/office/drawing/2010/main">
                <a:solidFill>
                  <a:srgbClr val="FFC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a:solidFill>
                  <a:schemeClr val="tx1"/>
                </a:solidFill>
              </a:rPr>
              <a:t>IN THE PAST</a:t>
            </a:r>
          </a:p>
        </p:txBody>
      </p:sp>
      <p:sp>
        <p:nvSpPr>
          <p:cNvPr id="4" name="Oval 3"/>
          <p:cNvSpPr/>
          <p:nvPr/>
        </p:nvSpPr>
        <p:spPr>
          <a:xfrm>
            <a:off x="5744845" y="2032000"/>
            <a:ext cx="2559685" cy="2158365"/>
          </a:xfrm>
          <a:prstGeom prst="ellipse">
            <a:avLst/>
          </a:prstGeom>
          <a:noFill/>
          <a:ln>
            <a:solidFill>
              <a:srgbClr val="00B05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a:solidFill>
                  <a:schemeClr val="tx1"/>
                </a:solidFill>
              </a:rPr>
              <a:t>TODAY</a:t>
            </a:r>
          </a:p>
        </p:txBody>
      </p:sp>
      <p:sp>
        <p:nvSpPr>
          <p:cNvPr id="9" name="Text Box 8"/>
          <p:cNvSpPr txBox="1"/>
          <p:nvPr/>
        </p:nvSpPr>
        <p:spPr>
          <a:xfrm>
            <a:off x="-5718810" y="2430780"/>
            <a:ext cx="3777615" cy="597535"/>
          </a:xfrm>
          <a:prstGeom prst="rect">
            <a:avLst/>
          </a:prstGeom>
          <a:solidFill>
            <a:srgbClr val="FFEBEB"/>
          </a:solidFill>
        </p:spPr>
        <p:txBody>
          <a:bodyPr wrap="square" rtlCol="0" anchor="t">
            <a:noAutofit/>
          </a:bodyPr>
          <a:lstStyle/>
          <a:p>
            <a:r>
              <a:rPr lang="en-US" sz="3200"/>
              <a:t>1. walking barefoot</a:t>
            </a:r>
          </a:p>
          <a:p>
            <a:endParaRPr lang="en-US" sz="3200"/>
          </a:p>
        </p:txBody>
      </p:sp>
      <p:sp>
        <p:nvSpPr>
          <p:cNvPr id="10" name="Text Box 9"/>
          <p:cNvSpPr txBox="1"/>
          <p:nvPr/>
        </p:nvSpPr>
        <p:spPr>
          <a:xfrm>
            <a:off x="-4658360" y="-1442720"/>
            <a:ext cx="3864610" cy="572135"/>
          </a:xfrm>
          <a:prstGeom prst="rect">
            <a:avLst/>
          </a:prstGeom>
          <a:solidFill>
            <a:srgbClr val="ADE4DB"/>
          </a:solidFill>
        </p:spPr>
        <p:txBody>
          <a:bodyPr wrap="square" rtlCol="0" anchor="t">
            <a:noAutofit/>
          </a:bodyPr>
          <a:lstStyle/>
          <a:p>
            <a:r>
              <a:rPr lang="en-US" sz="3200">
                <a:sym typeface="+mn-ea"/>
              </a:rPr>
              <a:t>2. talking face to face</a:t>
            </a:r>
            <a:endParaRPr lang="en-US" sz="3200"/>
          </a:p>
          <a:p>
            <a:endParaRPr lang="en-US" sz="3200">
              <a:sym typeface="+mn-ea"/>
            </a:endParaRPr>
          </a:p>
        </p:txBody>
      </p:sp>
      <p:sp>
        <p:nvSpPr>
          <p:cNvPr id="11" name="Text Box 10"/>
          <p:cNvSpPr txBox="1"/>
          <p:nvPr/>
        </p:nvSpPr>
        <p:spPr>
          <a:xfrm>
            <a:off x="-6659245" y="4926965"/>
            <a:ext cx="3763010" cy="583565"/>
          </a:xfrm>
          <a:prstGeom prst="rect">
            <a:avLst/>
          </a:prstGeom>
          <a:solidFill>
            <a:srgbClr val="FFEBEB"/>
          </a:solidFill>
        </p:spPr>
        <p:txBody>
          <a:bodyPr wrap="square" rtlCol="0" anchor="t">
            <a:spAutoFit/>
          </a:bodyPr>
          <a:lstStyle/>
          <a:p>
            <a:r>
              <a:rPr lang="en-US" sz="3200">
                <a:sym typeface="+mn-ea"/>
              </a:rPr>
              <a:t>3. traditional game</a:t>
            </a:r>
          </a:p>
        </p:txBody>
      </p:sp>
    </p:spTree>
    <p:extLst>
      <p:ext uri="{BB962C8B-B14F-4D97-AF65-F5344CB8AC3E}">
        <p14:creationId xmlns:p14="http://schemas.microsoft.com/office/powerpoint/2010/main" val="206635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p:nvPr/>
        </p:nvSpPr>
        <p:spPr>
          <a:xfrm>
            <a:off x="620212" y="3934779"/>
            <a:ext cx="10961370" cy="2062103"/>
          </a:xfrm>
          <a:prstGeom prst="rect">
            <a:avLst/>
          </a:prstGeom>
          <a:solidFill>
            <a:schemeClr val="accent4">
              <a:lumMod val="20000"/>
              <a:lumOff val="80000"/>
            </a:schemeClr>
          </a:solidFill>
        </p:spPr>
        <p:txBody>
          <a:bodyPr wrap="square" rtlCol="0" anchor="t">
            <a:spAutoFit/>
          </a:bodyPr>
          <a:lstStyle/>
          <a:p>
            <a:r>
              <a:rPr lang="en-US" sz="3200" dirty="0" smtClean="0"/>
              <a:t>– school </a:t>
            </a:r>
            <a:r>
              <a:rPr lang="en-US" sz="3200" dirty="0"/>
              <a:t>subjects (What …)</a:t>
            </a:r>
          </a:p>
          <a:p>
            <a:r>
              <a:rPr lang="en-US" sz="3200" dirty="0"/>
              <a:t>– leisure time activities (What …)</a:t>
            </a:r>
          </a:p>
          <a:p>
            <a:r>
              <a:rPr lang="en-US" sz="3200" dirty="0"/>
              <a:t>– summer holiday (How long …)</a:t>
            </a:r>
          </a:p>
          <a:p>
            <a:r>
              <a:rPr lang="en-US" sz="3200" dirty="0"/>
              <a:t>– means of transport to school (How …)</a:t>
            </a:r>
          </a:p>
        </p:txBody>
      </p:sp>
      <p:sp>
        <p:nvSpPr>
          <p:cNvPr id="7" name="Text Box 8"/>
          <p:cNvSpPr txBox="1"/>
          <p:nvPr/>
        </p:nvSpPr>
        <p:spPr>
          <a:xfrm>
            <a:off x="5708486" y="3914049"/>
            <a:ext cx="6640830" cy="583565"/>
          </a:xfrm>
          <a:prstGeom prst="rect">
            <a:avLst/>
          </a:prstGeom>
          <a:noFill/>
          <a:ln w="9525">
            <a:noFill/>
          </a:ln>
        </p:spPr>
        <p:txBody>
          <a:bodyPr wrap="square">
            <a:spAutoFit/>
          </a:bodyPr>
          <a:lstStyle/>
          <a:p>
            <a:pPr marL="635" indent="-635"/>
            <a:r>
              <a:rPr lang="en-US" sz="3200" b="1" dirty="0" err="1">
                <a:solidFill>
                  <a:srgbClr val="C00000"/>
                </a:solidFill>
                <a:latin typeface="Calibri" panose="020F0502020204030204" pitchFamily="34" charset="0"/>
                <a:cs typeface="Calibri" panose="020F0502020204030204" pitchFamily="34" charset="0"/>
                <a:sym typeface="+mn-ea"/>
              </a:rPr>
              <a:t>maths</a:t>
            </a:r>
            <a:r>
              <a:rPr lang="en-US" sz="3200" b="1" dirty="0">
                <a:solidFill>
                  <a:srgbClr val="C00000"/>
                </a:solidFill>
                <a:latin typeface="Calibri" panose="020F0502020204030204" pitchFamily="34" charset="0"/>
                <a:cs typeface="Calibri" panose="020F0502020204030204" pitchFamily="34" charset="0"/>
                <a:sym typeface="+mn-ea"/>
              </a:rPr>
              <a:t>, language, history, physics, etc. </a:t>
            </a:r>
          </a:p>
        </p:txBody>
      </p:sp>
      <p:sp>
        <p:nvSpPr>
          <p:cNvPr id="8" name="Text Box 9"/>
          <p:cNvSpPr txBox="1"/>
          <p:nvPr/>
        </p:nvSpPr>
        <p:spPr>
          <a:xfrm>
            <a:off x="6794336" y="4366169"/>
            <a:ext cx="3677920" cy="583565"/>
          </a:xfrm>
          <a:prstGeom prst="rect">
            <a:avLst/>
          </a:prstGeom>
          <a:noFill/>
          <a:ln w="9525">
            <a:noFill/>
          </a:ln>
        </p:spPr>
        <p:txBody>
          <a:bodyPr wrap="square">
            <a:spAutoFit/>
          </a:bodyPr>
          <a:lstStyle/>
          <a:p>
            <a:pPr marL="635" indent="-635"/>
            <a:r>
              <a:rPr lang="en-US" sz="3200" b="1">
                <a:solidFill>
                  <a:srgbClr val="C00000"/>
                </a:solidFill>
                <a:latin typeface="Calibri" panose="020F0502020204030204" pitchFamily="34" charset="0"/>
                <a:cs typeface="Calibri" panose="020F0502020204030204" pitchFamily="34" charset="0"/>
                <a:sym typeface="+mn-ea"/>
              </a:rPr>
              <a:t>traditional games </a:t>
            </a:r>
          </a:p>
        </p:txBody>
      </p:sp>
      <p:sp>
        <p:nvSpPr>
          <p:cNvPr id="9" name="Text Box 12"/>
          <p:cNvSpPr txBox="1"/>
          <p:nvPr/>
        </p:nvSpPr>
        <p:spPr>
          <a:xfrm>
            <a:off x="6794336" y="4881789"/>
            <a:ext cx="3677920" cy="583565"/>
          </a:xfrm>
          <a:prstGeom prst="rect">
            <a:avLst/>
          </a:prstGeom>
          <a:noFill/>
          <a:ln w="9525">
            <a:noFill/>
          </a:ln>
        </p:spPr>
        <p:txBody>
          <a:bodyPr wrap="square">
            <a:spAutoFit/>
          </a:bodyPr>
          <a:lstStyle/>
          <a:p>
            <a:pPr marL="635" indent="-635"/>
            <a:r>
              <a:rPr lang="en-US" sz="3200" b="1">
                <a:solidFill>
                  <a:srgbClr val="C00000"/>
                </a:solidFill>
                <a:latin typeface="Calibri" panose="020F0502020204030204" pitchFamily="34" charset="0"/>
                <a:cs typeface="Calibri" panose="020F0502020204030204" pitchFamily="34" charset="0"/>
                <a:sym typeface="+mn-ea"/>
              </a:rPr>
              <a:t>three months</a:t>
            </a:r>
          </a:p>
        </p:txBody>
      </p:sp>
      <p:sp>
        <p:nvSpPr>
          <p:cNvPr id="10" name="Text Box 13"/>
          <p:cNvSpPr txBox="1"/>
          <p:nvPr/>
        </p:nvSpPr>
        <p:spPr>
          <a:xfrm>
            <a:off x="8025601" y="5365659"/>
            <a:ext cx="1571625" cy="583565"/>
          </a:xfrm>
          <a:prstGeom prst="rect">
            <a:avLst/>
          </a:prstGeom>
          <a:noFill/>
          <a:ln w="9525">
            <a:noFill/>
          </a:ln>
        </p:spPr>
        <p:txBody>
          <a:bodyPr wrap="square">
            <a:spAutoFit/>
          </a:bodyPr>
          <a:lstStyle/>
          <a:p>
            <a:pPr marL="635" indent="-635"/>
            <a:r>
              <a:rPr lang="en-US" sz="3200" b="1">
                <a:solidFill>
                  <a:srgbClr val="C00000"/>
                </a:solidFill>
                <a:latin typeface="Calibri" panose="020F0502020204030204" pitchFamily="34" charset="0"/>
                <a:cs typeface="Calibri" panose="020F0502020204030204" pitchFamily="34" charset="0"/>
                <a:sym typeface="+mn-ea"/>
              </a:rPr>
              <a:t>walk</a:t>
            </a:r>
          </a:p>
        </p:txBody>
      </p:sp>
      <p:pic>
        <p:nvPicPr>
          <p:cNvPr id="11" name="Picture 10"/>
          <p:cNvPicPr>
            <a:picLocks noChangeAspect="1"/>
          </p:cNvPicPr>
          <p:nvPr/>
        </p:nvPicPr>
        <p:blipFill>
          <a:blip r:embed="rId2"/>
          <a:stretch>
            <a:fillRect/>
          </a:stretch>
        </p:blipFill>
        <p:spPr>
          <a:xfrm>
            <a:off x="195054" y="786581"/>
            <a:ext cx="3723474" cy="2480601"/>
          </a:xfrm>
          <a:prstGeom prst="rect">
            <a:avLst/>
          </a:prstGeom>
        </p:spPr>
      </p:pic>
      <p:pic>
        <p:nvPicPr>
          <p:cNvPr id="12" name="Picture 11"/>
          <p:cNvPicPr>
            <a:picLocks noChangeAspect="1"/>
          </p:cNvPicPr>
          <p:nvPr/>
        </p:nvPicPr>
        <p:blipFill>
          <a:blip r:embed="rId3"/>
          <a:stretch>
            <a:fillRect/>
          </a:stretch>
        </p:blipFill>
        <p:spPr>
          <a:xfrm>
            <a:off x="4245428" y="786581"/>
            <a:ext cx="3480740" cy="2531972"/>
          </a:xfrm>
          <a:prstGeom prst="rect">
            <a:avLst/>
          </a:prstGeom>
        </p:spPr>
      </p:pic>
      <p:sp>
        <p:nvSpPr>
          <p:cNvPr id="13" name="TextBox 12"/>
          <p:cNvSpPr txBox="1">
            <a:spLocks noChangeArrowheads="1"/>
          </p:cNvSpPr>
          <p:nvPr/>
        </p:nvSpPr>
        <p:spPr bwMode="auto">
          <a:xfrm>
            <a:off x="2368906" y="14743"/>
            <a:ext cx="6891671" cy="584775"/>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smtClean="0">
                <a:solidFill>
                  <a:srgbClr val="0070C0"/>
                </a:solidFill>
                <a:latin typeface="Times New Roman" panose="02020603050405020304" pitchFamily="18" charset="0"/>
                <a:cs typeface="Times New Roman" panose="02020603050405020304" pitchFamily="18" charset="0"/>
              </a:rPr>
              <a:t>SCHOOL IN THE PAST  </a:t>
            </a:r>
            <a:endParaRPr lang="en-US" altLang="en-US" sz="3200" b="1" dirty="0">
              <a:solidFill>
                <a:srgbClr val="0070C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8053068" y="1399618"/>
            <a:ext cx="3955570" cy="477054"/>
          </a:xfrm>
          <a:prstGeom prst="rect">
            <a:avLst/>
          </a:prstGeom>
        </p:spPr>
        <p:txBody>
          <a:bodyPr wrap="none">
            <a:spAutoFit/>
          </a:bodyPr>
          <a:lstStyle/>
          <a:p>
            <a:pPr marL="342900" indent="-342900">
              <a:buFont typeface="Courier New" panose="02070309020205020404" pitchFamily="49" charset="0"/>
              <a:buChar char="o"/>
            </a:pPr>
            <a:r>
              <a:rPr lang="en-US" sz="2500" b="1" i="1" dirty="0">
                <a:solidFill>
                  <a:srgbClr val="0070C0"/>
                </a:solidFill>
              </a:rPr>
              <a:t>There are no extra classes</a:t>
            </a:r>
          </a:p>
        </p:txBody>
      </p:sp>
      <p:sp>
        <p:nvSpPr>
          <p:cNvPr id="15" name="Rectangle 14"/>
          <p:cNvSpPr/>
          <p:nvPr/>
        </p:nvSpPr>
        <p:spPr>
          <a:xfrm>
            <a:off x="8053068" y="983693"/>
            <a:ext cx="3136500" cy="477054"/>
          </a:xfrm>
          <a:prstGeom prst="rect">
            <a:avLst/>
          </a:prstGeom>
        </p:spPr>
        <p:txBody>
          <a:bodyPr wrap="none">
            <a:spAutoFit/>
          </a:bodyPr>
          <a:lstStyle/>
          <a:p>
            <a:pPr marL="342900" indent="-342900">
              <a:buFont typeface="Courier New" panose="02070309020205020404" pitchFamily="49" charset="0"/>
              <a:buChar char="o"/>
            </a:pPr>
            <a:r>
              <a:rPr lang="en-US" sz="2500" b="1" i="1" dirty="0">
                <a:solidFill>
                  <a:srgbClr val="0070C0"/>
                </a:solidFill>
              </a:rPr>
              <a:t>wear casual clothes</a:t>
            </a:r>
          </a:p>
        </p:txBody>
      </p:sp>
      <p:sp>
        <p:nvSpPr>
          <p:cNvPr id="16" name="Rectangle 15"/>
          <p:cNvSpPr/>
          <p:nvPr/>
        </p:nvSpPr>
        <p:spPr>
          <a:xfrm>
            <a:off x="8053068" y="1810344"/>
            <a:ext cx="3865545" cy="1246495"/>
          </a:xfrm>
          <a:prstGeom prst="rect">
            <a:avLst/>
          </a:prstGeom>
        </p:spPr>
        <p:txBody>
          <a:bodyPr wrap="none">
            <a:spAutoFit/>
          </a:bodyPr>
          <a:lstStyle/>
          <a:p>
            <a:pPr marL="342900" indent="-342900">
              <a:buFont typeface="Courier New" panose="02070309020205020404" pitchFamily="49" charset="0"/>
              <a:buChar char="o"/>
            </a:pPr>
            <a:r>
              <a:rPr lang="en-US" sz="2500" b="1" i="1" dirty="0">
                <a:solidFill>
                  <a:srgbClr val="0070C0"/>
                </a:solidFill>
              </a:rPr>
              <a:t>white chalk, blackboard; </a:t>
            </a:r>
            <a:endParaRPr lang="en-US" sz="2500" b="1" i="1" dirty="0" smtClean="0">
              <a:solidFill>
                <a:srgbClr val="0070C0"/>
              </a:solidFill>
            </a:endParaRPr>
          </a:p>
          <a:p>
            <a:pPr marL="342900" indent="-342900">
              <a:buFont typeface="Courier New" panose="02070309020205020404" pitchFamily="49" charset="0"/>
              <a:buChar char="o"/>
            </a:pPr>
            <a:r>
              <a:rPr lang="en-US" sz="2500" b="1" i="1" dirty="0" smtClean="0">
                <a:solidFill>
                  <a:srgbClr val="0070C0"/>
                </a:solidFill>
              </a:rPr>
              <a:t>There </a:t>
            </a:r>
            <a:r>
              <a:rPr lang="en-US" sz="2500" b="1" i="1" dirty="0">
                <a:solidFill>
                  <a:srgbClr val="0070C0"/>
                </a:solidFill>
              </a:rPr>
              <a:t>are no modern </a:t>
            </a:r>
            <a:endParaRPr lang="en-US" sz="2500" b="1" i="1" dirty="0" smtClean="0">
              <a:solidFill>
                <a:srgbClr val="0070C0"/>
              </a:solidFill>
            </a:endParaRPr>
          </a:p>
          <a:p>
            <a:r>
              <a:rPr lang="en-US" sz="2500" b="1" i="1" dirty="0" smtClean="0">
                <a:solidFill>
                  <a:srgbClr val="0070C0"/>
                </a:solidFill>
              </a:rPr>
              <a:t>equipment</a:t>
            </a:r>
            <a:endParaRPr lang="en-US" sz="2500" b="1" i="1" dirty="0">
              <a:solidFill>
                <a:srgbClr val="0070C0"/>
              </a:solidFill>
            </a:endParaRPr>
          </a:p>
        </p:txBody>
      </p:sp>
    </p:spTree>
    <p:extLst>
      <p:ext uri="{BB962C8B-B14F-4D97-AF65-F5344CB8AC3E}">
        <p14:creationId xmlns:p14="http://schemas.microsoft.com/office/powerpoint/2010/main" val="16500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p:bldP spid="7" grpId="1"/>
      <p:bldP spid="8" grpId="0"/>
      <p:bldP spid="8" grpId="1"/>
      <p:bldP spid="9" grpId="0"/>
      <p:bldP spid="9" grpId="1"/>
      <p:bldP spid="10" grpId="0"/>
      <p:bldP spid="10" grpId="1"/>
      <p:bldP spid="13" grpId="0" animBg="1"/>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007368" y="674719"/>
            <a:ext cx="244792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500" b="1" dirty="0">
                <a:solidFill>
                  <a:srgbClr val="C00000"/>
                </a:solidFill>
                <a:latin typeface="Times New Roman" panose="02020603050405020304" pitchFamily="18" charset="0"/>
                <a:cs typeface="Times New Roman" panose="02020603050405020304" pitchFamily="18" charset="0"/>
              </a:rPr>
              <a:t>in the past </a:t>
            </a:r>
          </a:p>
        </p:txBody>
      </p:sp>
      <p:sp>
        <p:nvSpPr>
          <p:cNvPr id="8" name="TextBox 7"/>
          <p:cNvSpPr txBox="1">
            <a:spLocks noChangeArrowheads="1"/>
          </p:cNvSpPr>
          <p:nvPr/>
        </p:nvSpPr>
        <p:spPr bwMode="auto">
          <a:xfrm>
            <a:off x="8414649" y="813465"/>
            <a:ext cx="219322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500" b="1" dirty="0">
                <a:solidFill>
                  <a:srgbClr val="C00000"/>
                </a:solidFill>
                <a:latin typeface="Times New Roman" panose="02020603050405020304" pitchFamily="18" charset="0"/>
                <a:cs typeface="Times New Roman" panose="02020603050405020304" pitchFamily="18" charset="0"/>
              </a:rPr>
              <a:t>nowadays </a:t>
            </a:r>
          </a:p>
        </p:txBody>
      </p:sp>
      <p:pic>
        <p:nvPicPr>
          <p:cNvPr id="9" name="Picture 8"/>
          <p:cNvPicPr>
            <a:picLocks noChangeAspect="1"/>
          </p:cNvPicPr>
          <p:nvPr/>
        </p:nvPicPr>
        <p:blipFill>
          <a:blip r:embed="rId2"/>
          <a:stretch>
            <a:fillRect/>
          </a:stretch>
        </p:blipFill>
        <p:spPr>
          <a:xfrm>
            <a:off x="648314" y="1444407"/>
            <a:ext cx="5378859" cy="3500285"/>
          </a:xfrm>
          <a:prstGeom prst="rect">
            <a:avLst/>
          </a:prstGeom>
        </p:spPr>
      </p:pic>
      <p:pic>
        <p:nvPicPr>
          <p:cNvPr id="10" name="Picture 9"/>
          <p:cNvPicPr>
            <a:picLocks noChangeAspect="1"/>
          </p:cNvPicPr>
          <p:nvPr/>
        </p:nvPicPr>
        <p:blipFill>
          <a:blip r:embed="rId3"/>
          <a:stretch>
            <a:fillRect/>
          </a:stretch>
        </p:blipFill>
        <p:spPr>
          <a:xfrm>
            <a:off x="6912077" y="1527726"/>
            <a:ext cx="4965290" cy="3416966"/>
          </a:xfrm>
          <a:prstGeom prst="rect">
            <a:avLst/>
          </a:prstGeom>
        </p:spPr>
      </p:pic>
      <p:sp>
        <p:nvSpPr>
          <p:cNvPr id="3" name="Rectangle 2"/>
          <p:cNvSpPr/>
          <p:nvPr/>
        </p:nvSpPr>
        <p:spPr>
          <a:xfrm>
            <a:off x="2759383" y="0"/>
            <a:ext cx="7848495" cy="630942"/>
          </a:xfrm>
          <a:prstGeom prst="rect">
            <a:avLst/>
          </a:prstGeom>
        </p:spPr>
        <p:txBody>
          <a:bodyPr wrap="none">
            <a:spAutoFit/>
          </a:bodyPr>
          <a:lstStyle/>
          <a:p>
            <a:pPr marL="457200" indent="-457200">
              <a:buFont typeface="Wingdings" panose="05000000000000000000" pitchFamily="2" charset="2"/>
              <a:buChar char="Ø"/>
            </a:pPr>
            <a:r>
              <a:rPr lang="en-US" sz="3500" b="1" dirty="0">
                <a:solidFill>
                  <a:srgbClr val="0070C0"/>
                </a:solidFill>
              </a:rPr>
              <a:t>Compare schools in the past and today</a:t>
            </a:r>
          </a:p>
        </p:txBody>
      </p:sp>
      <p:sp>
        <p:nvSpPr>
          <p:cNvPr id="12" name="Text Box 99"/>
          <p:cNvSpPr txBox="1"/>
          <p:nvPr/>
        </p:nvSpPr>
        <p:spPr>
          <a:xfrm>
            <a:off x="2363254" y="4564808"/>
            <a:ext cx="9097645" cy="2553335"/>
          </a:xfrm>
          <a:prstGeom prst="rect">
            <a:avLst/>
          </a:prstGeom>
          <a:noFill/>
          <a:ln w="9525">
            <a:noFill/>
          </a:ln>
        </p:spPr>
        <p:txBody>
          <a:bodyPr wrap="square">
            <a:spAutoFit/>
          </a:bodyPr>
          <a:lstStyle/>
          <a:p>
            <a:pPr marL="1270" indent="-1270"/>
            <a:endParaRPr lang="en-US" sz="3200" b="0" dirty="0">
              <a:latin typeface="Times New Roman" panose="02020603050405020304" charset="0"/>
              <a:cs typeface="Calibri" panose="020F0502020204030204" pitchFamily="34" charset="0"/>
            </a:endParaRPr>
          </a:p>
          <a:p>
            <a:pPr marL="1270" indent="-1270"/>
            <a:r>
              <a:rPr lang="en-US" sz="3200" b="0" dirty="0">
                <a:latin typeface="Times New Roman" panose="02020603050405020304" charset="0"/>
                <a:cs typeface="Calibri" panose="020F0502020204030204" pitchFamily="34" charset="0"/>
              </a:rPr>
              <a:t>- What students wore to school?</a:t>
            </a:r>
          </a:p>
          <a:p>
            <a:pPr marL="1270" indent="-1270"/>
            <a:r>
              <a:rPr lang="en-US" sz="3200" b="0" dirty="0">
                <a:latin typeface="Times New Roman" panose="02020603050405020304" charset="0"/>
                <a:cs typeface="Calibri" panose="020F0502020204030204" pitchFamily="34" charset="0"/>
              </a:rPr>
              <a:t>- What subjects students studied?</a:t>
            </a:r>
          </a:p>
          <a:p>
            <a:pPr marL="1270" indent="-1270"/>
            <a:r>
              <a:rPr lang="en-US" sz="3200" b="0" dirty="0">
                <a:latin typeface="Times New Roman" panose="02020603050405020304" charset="0"/>
                <a:cs typeface="Calibri" panose="020F0502020204030204" pitchFamily="34" charset="0"/>
              </a:rPr>
              <a:t>- How students got to school?</a:t>
            </a:r>
          </a:p>
          <a:p>
            <a:pPr marL="1270" indent="-1270"/>
            <a:r>
              <a:rPr lang="en-US" sz="3200" b="0" dirty="0">
                <a:latin typeface="Times New Roman" panose="02020603050405020304" charset="0"/>
                <a:cs typeface="Calibri" panose="020F0502020204030204" pitchFamily="34" charset="0"/>
              </a:rPr>
              <a:t>….…….</a:t>
            </a:r>
          </a:p>
        </p:txBody>
      </p:sp>
    </p:spTree>
    <p:extLst>
      <p:ext uri="{BB962C8B-B14F-4D97-AF65-F5344CB8AC3E}">
        <p14:creationId xmlns:p14="http://schemas.microsoft.com/office/powerpoint/2010/main" val="307169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iphy (1)"/>
          <p:cNvPicPr>
            <a:picLocks noChangeAspect="1"/>
          </p:cNvPicPr>
          <p:nvPr/>
        </p:nvPicPr>
        <p:blipFill>
          <a:blip r:embed="rId2"/>
          <a:stretch>
            <a:fillRect/>
          </a:stretch>
        </p:blipFill>
        <p:spPr>
          <a:xfrm>
            <a:off x="0" y="-1121410"/>
            <a:ext cx="12192635" cy="8188960"/>
          </a:xfrm>
          <a:prstGeom prst="rect">
            <a:avLst/>
          </a:prstGeom>
        </p:spPr>
      </p:pic>
      <p:sp>
        <p:nvSpPr>
          <p:cNvPr id="17" name="Freeform 16"/>
          <p:cNvSpPr/>
          <p:nvPr/>
        </p:nvSpPr>
        <p:spPr>
          <a:xfrm>
            <a:off x="-33020" y="-1175385"/>
            <a:ext cx="12266295" cy="8446770"/>
          </a:xfrm>
          <a:custGeom>
            <a:avLst/>
            <a:gdLst/>
            <a:ahLst/>
            <a:cxnLst>
              <a:cxn ang="3">
                <a:pos x="hc" y="t"/>
              </a:cxn>
              <a:cxn ang="cd2">
                <a:pos x="l" y="vc"/>
              </a:cxn>
              <a:cxn ang="cd4">
                <a:pos x="hc" y="b"/>
              </a:cxn>
              <a:cxn ang="0">
                <a:pos x="r" y="vc"/>
              </a:cxn>
            </a:cxnLst>
            <a:rect l="l" t="t" r="r" b="b"/>
            <a:pathLst>
              <a:path w="19242" h="13302">
                <a:moveTo>
                  <a:pt x="10212" y="2824"/>
                </a:moveTo>
                <a:cubicBezTo>
                  <a:pt x="8187" y="2824"/>
                  <a:pt x="6545" y="4537"/>
                  <a:pt x="6545" y="6651"/>
                </a:cubicBezTo>
                <a:cubicBezTo>
                  <a:pt x="6545" y="8765"/>
                  <a:pt x="8187" y="10478"/>
                  <a:pt x="10212" y="10478"/>
                </a:cubicBezTo>
                <a:cubicBezTo>
                  <a:pt x="12237" y="10478"/>
                  <a:pt x="13879" y="8765"/>
                  <a:pt x="13879" y="6651"/>
                </a:cubicBezTo>
                <a:cubicBezTo>
                  <a:pt x="13879" y="4537"/>
                  <a:pt x="12237" y="2824"/>
                  <a:pt x="10212" y="2824"/>
                </a:cubicBezTo>
                <a:close/>
                <a:moveTo>
                  <a:pt x="0" y="0"/>
                </a:moveTo>
                <a:lnTo>
                  <a:pt x="19242" y="0"/>
                </a:lnTo>
                <a:lnTo>
                  <a:pt x="19242" y="13302"/>
                </a:lnTo>
                <a:lnTo>
                  <a:pt x="0" y="13302"/>
                </a:lnTo>
                <a:lnTo>
                  <a:pt x="0" y="0"/>
                </a:lnTo>
                <a:close/>
              </a:path>
            </a:pathLst>
          </a:cu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p>
        </p:txBody>
      </p:sp>
      <p:grpSp>
        <p:nvGrpSpPr>
          <p:cNvPr id="3" name="Group 2"/>
          <p:cNvGrpSpPr/>
          <p:nvPr/>
        </p:nvGrpSpPr>
        <p:grpSpPr>
          <a:xfrm>
            <a:off x="-929189" y="533374"/>
            <a:ext cx="6467475" cy="2135547"/>
            <a:chOff x="2276264" y="396833"/>
            <a:chExt cx="6467475" cy="2135547"/>
          </a:xfrm>
        </p:grpSpPr>
        <p:grpSp>
          <p:nvGrpSpPr>
            <p:cNvPr id="4" name="Group 3"/>
            <p:cNvGrpSpPr/>
            <p:nvPr/>
          </p:nvGrpSpPr>
          <p:grpSpPr>
            <a:xfrm>
              <a:off x="4871957" y="413386"/>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6" name="TextBox 39"/>
            <p:cNvSpPr txBox="1"/>
            <p:nvPr/>
          </p:nvSpPr>
          <p:spPr>
            <a:xfrm>
              <a:off x="3034454" y="574040"/>
              <a:ext cx="2089150" cy="706755"/>
            </a:xfrm>
            <a:prstGeom prst="rect">
              <a:avLst/>
            </a:prstGeom>
            <a:noFill/>
          </p:spPr>
          <p:txBody>
            <a:bodyPr wrap="square" rtlCol="0">
              <a:spAutoFit/>
            </a:bodyPr>
            <a:lstStyle/>
            <a:p>
              <a:pPr algn="ctr"/>
              <a:r>
                <a:rPr lang="en-US" sz="4000" b="1" dirty="0">
                  <a:solidFill>
                    <a:srgbClr val="FF0000"/>
                  </a:solidFill>
                  <a:latin typeface="Myriad Pro" pitchFamily="34" charset="0"/>
                </a:rPr>
                <a:t>Unit</a:t>
              </a:r>
            </a:p>
          </p:txBody>
        </p:sp>
        <p:sp>
          <p:nvSpPr>
            <p:cNvPr id="8" name="TextBox 16"/>
            <p:cNvSpPr txBox="1"/>
            <p:nvPr/>
          </p:nvSpPr>
          <p:spPr>
            <a:xfrm>
              <a:off x="4853882" y="396833"/>
              <a:ext cx="730394" cy="706755"/>
            </a:xfrm>
            <a:prstGeom prst="rect">
              <a:avLst/>
            </a:prstGeom>
            <a:noFill/>
          </p:spPr>
          <p:txBody>
            <a:bodyPr wrap="square" rtlCol="0">
              <a:spAutoFit/>
            </a:bodyPr>
            <a:lstStyle/>
            <a:p>
              <a:pPr algn="ctr"/>
              <a:r>
                <a:rPr lang="en-US" sz="4000" b="1">
                  <a:solidFill>
                    <a:schemeClr val="bg1"/>
                  </a:solidFill>
                  <a:latin typeface="Myriad Pro" pitchFamily="34" charset="0"/>
                </a:rPr>
                <a:t>4</a:t>
              </a:r>
              <a:endParaRPr lang="en-US" sz="4000" b="1" dirty="0">
                <a:solidFill>
                  <a:schemeClr val="bg1"/>
                </a:solidFill>
                <a:latin typeface="Myriad Pro" pitchFamily="34" charset="0"/>
              </a:endParaRPr>
            </a:p>
          </p:txBody>
        </p:sp>
        <p:sp>
          <p:nvSpPr>
            <p:cNvPr id="9" name="TextBox 40"/>
            <p:cNvSpPr txBox="1"/>
            <p:nvPr/>
          </p:nvSpPr>
          <p:spPr>
            <a:xfrm>
              <a:off x="2276264" y="1210310"/>
              <a:ext cx="6467475" cy="1322070"/>
            </a:xfrm>
            <a:prstGeom prst="rect">
              <a:avLst/>
            </a:prstGeom>
            <a:noFill/>
          </p:spPr>
          <p:txBody>
            <a:bodyPr wrap="square" rtlCol="0">
              <a:spAutoFit/>
            </a:bodyPr>
            <a:lstStyle/>
            <a:p>
              <a:pPr algn="ctr"/>
              <a:r>
                <a:rPr lang="en-US" sz="4000" b="1" dirty="0">
                  <a:solidFill>
                    <a:srgbClr val="FF0000"/>
                  </a:solidFill>
                  <a:latin typeface="Myriad Pro" pitchFamily="34" charset="0"/>
                  <a:sym typeface="+mn-ea"/>
                </a:rPr>
                <a:t>REMEMBERING </a:t>
              </a:r>
            </a:p>
            <a:p>
              <a:pPr algn="ctr"/>
              <a:r>
                <a:rPr lang="en-US" sz="4000" b="1" dirty="0">
                  <a:solidFill>
                    <a:srgbClr val="FF0000"/>
                  </a:solidFill>
                  <a:latin typeface="Myriad Pro" pitchFamily="34" charset="0"/>
                  <a:sym typeface="+mn-ea"/>
                </a:rPr>
                <a:t>THE PAST</a:t>
              </a:r>
            </a:p>
          </p:txBody>
        </p:sp>
      </p:grpSp>
      <p:sp>
        <p:nvSpPr>
          <p:cNvPr id="12" name="Rounded Rectangle 13"/>
          <p:cNvSpPr/>
          <p:nvPr/>
        </p:nvSpPr>
        <p:spPr>
          <a:xfrm>
            <a:off x="511810" y="2760980"/>
            <a:ext cx="342138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5"/>
          <p:cNvSpPr txBox="1"/>
          <p:nvPr/>
        </p:nvSpPr>
        <p:spPr>
          <a:xfrm>
            <a:off x="856615" y="2822575"/>
            <a:ext cx="4350385" cy="491490"/>
          </a:xfrm>
          <a:prstGeom prst="rect">
            <a:avLst/>
          </a:prstGeom>
          <a:noFill/>
        </p:spPr>
        <p:txBody>
          <a:bodyPr wrap="square" rtlCol="0">
            <a:spAutoFit/>
          </a:bodyPr>
          <a:lstStyle/>
          <a:p>
            <a:r>
              <a:rPr lang="en-US" sz="2600" b="1" dirty="0">
                <a:solidFill>
                  <a:schemeClr val="bg1"/>
                </a:solidFill>
              </a:rPr>
              <a:t>LESSON 6: SKILLS 2</a:t>
            </a:r>
          </a:p>
        </p:txBody>
      </p:sp>
      <p:grpSp>
        <p:nvGrpSpPr>
          <p:cNvPr id="14" name="Group 13"/>
          <p:cNvGrpSpPr/>
          <p:nvPr/>
        </p:nvGrpSpPr>
        <p:grpSpPr>
          <a:xfrm>
            <a:off x="-32385" y="2591882"/>
            <a:ext cx="990895" cy="941618"/>
            <a:chOff x="2766630" y="1746890"/>
            <a:chExt cx="990895" cy="941618"/>
          </a:xfrm>
        </p:grpSpPr>
        <p:pic>
          <p:nvPicPr>
            <p:cNvPr id="15" name="Picture 14"/>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6" name="Picture 15"/>
            <p:cNvPicPr>
              <a:picLocks noChangeAspect="1"/>
            </p:cNvPicPr>
            <p:nvPr/>
          </p:nvPicPr>
          <p:blipFill rotWithShape="1">
            <a:blip r:embed="rId5"/>
            <a:srcRect t="5582"/>
            <a:stretch>
              <a:fillRect/>
            </a:stretch>
          </p:blipFill>
          <p:spPr>
            <a:xfrm>
              <a:off x="2906617" y="1968106"/>
              <a:ext cx="710920" cy="499184"/>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17"/>
                                        </p:tgtEl>
                                      </p:cBhvr>
                                      <p:by x="150000" y="150000"/>
                                    </p:animScale>
                                  </p:childTnLst>
                                </p:cTn>
                              </p:par>
                              <p:par>
                                <p:cTn id="7" presetID="2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12" grpId="0" bldLvl="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5432" y="639299"/>
            <a:ext cx="5795010" cy="1346779"/>
          </a:xfrm>
          <a:prstGeom prst="rect">
            <a:avLst/>
          </a:prstGeom>
          <a:noFill/>
        </p:spPr>
        <p:txBody>
          <a:bodyPr wrap="square" rtlCol="0">
            <a:spAutoFit/>
          </a:bodyPr>
          <a:lstStyle/>
          <a:p>
            <a:pPr>
              <a:lnSpc>
                <a:spcPct val="150000"/>
              </a:lnSpc>
            </a:pPr>
            <a:r>
              <a:rPr lang="en-US" sz="6000" b="1" dirty="0" smtClean="0">
                <a:solidFill>
                  <a:srgbClr val="0087B2"/>
                </a:solidFill>
                <a:latin typeface="Stencil" panose="040409050D0802020404" pitchFamily="82" charset="0"/>
              </a:rPr>
              <a:t>I. LISTENING</a:t>
            </a:r>
          </a:p>
        </p:txBody>
      </p:sp>
      <p:pic>
        <p:nvPicPr>
          <p:cNvPr id="4" name="Picture 3"/>
          <p:cNvPicPr>
            <a:picLocks noChangeAspect="1"/>
          </p:cNvPicPr>
          <p:nvPr/>
        </p:nvPicPr>
        <p:blipFill>
          <a:blip r:embed="rId2"/>
          <a:stretch>
            <a:fillRect/>
          </a:stretch>
        </p:blipFill>
        <p:spPr>
          <a:xfrm>
            <a:off x="3530489" y="2385849"/>
            <a:ext cx="4467883" cy="2609686"/>
          </a:xfrm>
          <a:prstGeom prst="rect">
            <a:avLst/>
          </a:prstGeom>
        </p:spPr>
      </p:pic>
    </p:spTree>
    <p:extLst>
      <p:ext uri="{BB962C8B-B14F-4D97-AF65-F5344CB8AC3E}">
        <p14:creationId xmlns:p14="http://schemas.microsoft.com/office/powerpoint/2010/main" val="234153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70899" y="2216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Match each phrase with the right picture.</a:t>
            </a:r>
          </a:p>
        </p:txBody>
      </p:sp>
      <p:sp>
        <p:nvSpPr>
          <p:cNvPr id="16" name="Rounded Rectangle 15"/>
          <p:cNvSpPr/>
          <p:nvPr/>
        </p:nvSpPr>
        <p:spPr>
          <a:xfrm>
            <a:off x="617432" y="2154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70217" y="1128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400644" y="2363470"/>
            <a:ext cx="3777615" cy="597535"/>
          </a:xfrm>
          <a:prstGeom prst="rect">
            <a:avLst/>
          </a:prstGeom>
          <a:noFill/>
        </p:spPr>
        <p:txBody>
          <a:bodyPr wrap="square" rtlCol="0" anchor="t">
            <a:noAutofit/>
          </a:bodyPr>
          <a:lstStyle/>
          <a:p>
            <a:r>
              <a:rPr lang="en-US" sz="3200" b="1">
                <a:solidFill>
                  <a:srgbClr val="C00000"/>
                </a:solidFill>
              </a:rPr>
              <a:t>1. walking barefoot</a:t>
            </a:r>
          </a:p>
          <a:p>
            <a:endParaRPr lang="en-US" sz="3200" b="1">
              <a:solidFill>
                <a:srgbClr val="C00000"/>
              </a:solidFill>
            </a:endParaRPr>
          </a:p>
        </p:txBody>
      </p:sp>
      <p:sp>
        <p:nvSpPr>
          <p:cNvPr id="7" name="Text Box 6"/>
          <p:cNvSpPr txBox="1"/>
          <p:nvPr/>
        </p:nvSpPr>
        <p:spPr>
          <a:xfrm>
            <a:off x="383499" y="3126105"/>
            <a:ext cx="3864610" cy="572135"/>
          </a:xfrm>
          <a:prstGeom prst="rect">
            <a:avLst/>
          </a:prstGeom>
          <a:noFill/>
        </p:spPr>
        <p:txBody>
          <a:bodyPr wrap="square" rtlCol="0" anchor="t">
            <a:noAutofit/>
          </a:bodyPr>
          <a:lstStyle/>
          <a:p>
            <a:r>
              <a:rPr lang="en-US" sz="3200" b="1">
                <a:solidFill>
                  <a:srgbClr val="C00000"/>
                </a:solidFill>
                <a:sym typeface="+mn-ea"/>
              </a:rPr>
              <a:t>2. talking face to face</a:t>
            </a:r>
            <a:endParaRPr lang="en-US" sz="3200" b="1">
              <a:solidFill>
                <a:srgbClr val="C00000"/>
              </a:solidFill>
            </a:endParaRPr>
          </a:p>
          <a:p>
            <a:endParaRPr lang="en-US" sz="3200" b="1">
              <a:solidFill>
                <a:srgbClr val="C00000"/>
              </a:solidFill>
              <a:sym typeface="+mn-ea"/>
            </a:endParaRPr>
          </a:p>
        </p:txBody>
      </p:sp>
      <p:sp>
        <p:nvSpPr>
          <p:cNvPr id="11" name="Text Box 10"/>
          <p:cNvSpPr txBox="1"/>
          <p:nvPr/>
        </p:nvSpPr>
        <p:spPr>
          <a:xfrm>
            <a:off x="364449" y="3820160"/>
            <a:ext cx="3763010" cy="583565"/>
          </a:xfrm>
          <a:prstGeom prst="rect">
            <a:avLst/>
          </a:prstGeom>
          <a:noFill/>
        </p:spPr>
        <p:txBody>
          <a:bodyPr wrap="square" rtlCol="0" anchor="t">
            <a:spAutoFit/>
          </a:bodyPr>
          <a:lstStyle/>
          <a:p>
            <a:r>
              <a:rPr lang="en-US" sz="3200" b="1">
                <a:solidFill>
                  <a:srgbClr val="C00000"/>
                </a:solidFill>
                <a:sym typeface="+mn-ea"/>
              </a:rPr>
              <a:t>3. traditional game</a:t>
            </a:r>
          </a:p>
        </p:txBody>
      </p:sp>
      <p:pic>
        <p:nvPicPr>
          <p:cNvPr id="23" name="Picture 22"/>
          <p:cNvPicPr>
            <a:picLocks noChangeAspect="1"/>
          </p:cNvPicPr>
          <p:nvPr/>
        </p:nvPicPr>
        <p:blipFill>
          <a:blip r:embed="rId3"/>
          <a:stretch>
            <a:fillRect/>
          </a:stretch>
        </p:blipFill>
        <p:spPr>
          <a:xfrm>
            <a:off x="4938354" y="718185"/>
            <a:ext cx="3103880" cy="2064385"/>
          </a:xfrm>
          <a:prstGeom prst="rect">
            <a:avLst/>
          </a:prstGeom>
        </p:spPr>
      </p:pic>
      <p:pic>
        <p:nvPicPr>
          <p:cNvPr id="25" name="Content Placeholder 24"/>
          <p:cNvPicPr>
            <a:picLocks noGrp="1" noChangeAspect="1"/>
          </p:cNvPicPr>
          <p:nvPr>
            <p:ph idx="1"/>
          </p:nvPr>
        </p:nvPicPr>
        <p:blipFill>
          <a:blip r:embed="rId4">
            <a:clrChange>
              <a:clrFrom>
                <a:srgbClr val="FBF6E9">
                  <a:alpha val="100000"/>
                </a:srgbClr>
              </a:clrFrom>
              <a:clrTo>
                <a:srgbClr val="FBF6E9">
                  <a:alpha val="100000"/>
                  <a:alpha val="0"/>
                </a:srgbClr>
              </a:clrTo>
            </a:clrChange>
          </a:blip>
          <a:stretch>
            <a:fillRect/>
          </a:stretch>
        </p:blipFill>
        <p:spPr>
          <a:xfrm>
            <a:off x="8637864" y="708660"/>
            <a:ext cx="3239770" cy="2174875"/>
          </a:xfrm>
          <a:prstGeom prst="rect">
            <a:avLst/>
          </a:prstGeom>
        </p:spPr>
      </p:pic>
      <p:pic>
        <p:nvPicPr>
          <p:cNvPr id="27" name="Picture 26"/>
          <p:cNvPicPr>
            <a:picLocks noChangeAspect="1"/>
          </p:cNvPicPr>
          <p:nvPr/>
        </p:nvPicPr>
        <p:blipFill>
          <a:blip r:embed="rId5"/>
          <a:stretch>
            <a:fillRect/>
          </a:stretch>
        </p:blipFill>
        <p:spPr>
          <a:xfrm>
            <a:off x="6522679" y="3331845"/>
            <a:ext cx="3033395" cy="2032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16667E-7 -4.44444E-6 L 0.65703 0.072 " pathEditMode="relative" rAng="0" ptsTypes="AA">
                                      <p:cBhvr>
                                        <p:cTn id="6" dur="2000" fill="hold"/>
                                        <p:tgtEl>
                                          <p:spTgt spid="3"/>
                                        </p:tgtEl>
                                        <p:attrNameLst>
                                          <p:attrName>ppt_x</p:attrName>
                                          <p:attrName>ppt_y</p:attrName>
                                        </p:attrNameLst>
                                      </p:cBhvr>
                                      <p:rCtr x="32852" y="3588"/>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3.95833E-6 -3.7037E-6 L 0.34545 -0.04467 " pathEditMode="relative" rAng="0" ptsTypes="AA">
                                      <p:cBhvr>
                                        <p:cTn id="10" dur="2000" fill="hold"/>
                                        <p:tgtEl>
                                          <p:spTgt spid="7"/>
                                        </p:tgtEl>
                                        <p:attrNameLst>
                                          <p:attrName>ppt_x</p:attrName>
                                          <p:attrName>ppt_y</p:attrName>
                                        </p:attrNameLst>
                                      </p:cBhvr>
                                      <p:rCtr x="17266" y="-2245"/>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4.79167E-6 2.96296E-6 L 0.49284 0.2199 " pathEditMode="relative" rAng="0" ptsTypes="AA">
                                      <p:cBhvr>
                                        <p:cTn id="14" dur="2000" fill="hold"/>
                                        <p:tgtEl>
                                          <p:spTgt spid="11"/>
                                        </p:tgtEl>
                                        <p:attrNameLst>
                                          <p:attrName>ppt_x</p:attrName>
                                          <p:attrName>ppt_y</p:attrName>
                                        </p:attrNameLst>
                                      </p:cBhvr>
                                      <p:rCtr x="24635" y="10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11"/>
          <p:cNvSpPr txBox="1"/>
          <p:nvPr/>
        </p:nvSpPr>
        <p:spPr>
          <a:xfrm>
            <a:off x="964422" y="1733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Listen to the talk between Thanh and his grandma and tick (√) the things you hear.</a:t>
            </a:r>
          </a:p>
        </p:txBody>
      </p:sp>
      <p:sp>
        <p:nvSpPr>
          <p:cNvPr id="40" name="Rounded Rectangle 39"/>
          <p:cNvSpPr/>
          <p:nvPr/>
        </p:nvSpPr>
        <p:spPr>
          <a:xfrm>
            <a:off x="410702" y="205105"/>
            <a:ext cx="502920" cy="53340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463740" y="9251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 name="Text Box 2"/>
          <p:cNvSpPr txBox="1"/>
          <p:nvPr/>
        </p:nvSpPr>
        <p:spPr>
          <a:xfrm>
            <a:off x="674862" y="962660"/>
            <a:ext cx="6403340" cy="5015865"/>
          </a:xfrm>
          <a:prstGeom prst="rect">
            <a:avLst/>
          </a:prstGeom>
          <a:noFill/>
        </p:spPr>
        <p:txBody>
          <a:bodyPr wrap="square" rtlCol="0" anchor="t">
            <a:spAutoFit/>
          </a:bodyPr>
          <a:lstStyle/>
          <a:p>
            <a:pPr>
              <a:lnSpc>
                <a:spcPct val="200000"/>
              </a:lnSpc>
            </a:pPr>
            <a:r>
              <a:rPr lang="en-US" sz="3200" dirty="0"/>
              <a:t>1. Three-month summer holiday</a:t>
            </a:r>
          </a:p>
          <a:p>
            <a:pPr>
              <a:lnSpc>
                <a:spcPct val="200000"/>
              </a:lnSpc>
            </a:pPr>
            <a:r>
              <a:rPr lang="en-US" sz="3200" dirty="0"/>
              <a:t>2. Lessons in the morning only</a:t>
            </a:r>
          </a:p>
          <a:p>
            <a:pPr>
              <a:lnSpc>
                <a:spcPct val="200000"/>
              </a:lnSpc>
            </a:pPr>
            <a:r>
              <a:rPr lang="en-US" sz="3200" dirty="0"/>
              <a:t>3. A lot of extra lessons</a:t>
            </a:r>
          </a:p>
          <a:p>
            <a:pPr>
              <a:lnSpc>
                <a:spcPct val="200000"/>
              </a:lnSpc>
            </a:pPr>
            <a:r>
              <a:rPr lang="en-US" sz="3200" dirty="0"/>
              <a:t>4. Walking barefoot </a:t>
            </a:r>
          </a:p>
          <a:p>
            <a:pPr>
              <a:lnSpc>
                <a:spcPct val="200000"/>
              </a:lnSpc>
            </a:pPr>
            <a:r>
              <a:rPr lang="en-US" sz="3200" dirty="0"/>
              <a:t>5. Chatting on mobile phones</a:t>
            </a:r>
          </a:p>
        </p:txBody>
      </p:sp>
      <p:sp>
        <p:nvSpPr>
          <p:cNvPr id="4" name="Rectangles 3"/>
          <p:cNvSpPr/>
          <p:nvPr/>
        </p:nvSpPr>
        <p:spPr>
          <a:xfrm>
            <a:off x="8441547" y="140652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5" name="Rectangles 4"/>
          <p:cNvSpPr/>
          <p:nvPr/>
        </p:nvSpPr>
        <p:spPr>
          <a:xfrm>
            <a:off x="8441547" y="234505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Rectangles 5"/>
          <p:cNvSpPr/>
          <p:nvPr/>
        </p:nvSpPr>
        <p:spPr>
          <a:xfrm>
            <a:off x="8441547" y="328358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Rectangles 6"/>
          <p:cNvSpPr/>
          <p:nvPr/>
        </p:nvSpPr>
        <p:spPr>
          <a:xfrm>
            <a:off x="8441547" y="422211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9" name="Rectangles 8"/>
          <p:cNvSpPr/>
          <p:nvPr/>
        </p:nvSpPr>
        <p:spPr>
          <a:xfrm>
            <a:off x="8441547" y="516064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16" name="025">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4471527" y="495300"/>
            <a:ext cx="962025" cy="911860"/>
          </a:xfrm>
          <a:prstGeom prst="rect">
            <a:avLst/>
          </a:prstGeom>
        </p:spPr>
      </p:pic>
      <p:sp>
        <p:nvSpPr>
          <p:cNvPr id="17" name="Text Box 16"/>
          <p:cNvSpPr txBox="1"/>
          <p:nvPr/>
        </p:nvSpPr>
        <p:spPr>
          <a:xfrm>
            <a:off x="8485362" y="132016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1" name="Text Box 20"/>
          <p:cNvSpPr txBox="1"/>
          <p:nvPr/>
        </p:nvSpPr>
        <p:spPr>
          <a:xfrm>
            <a:off x="8485362" y="228028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2" name="Text Box 21"/>
          <p:cNvSpPr txBox="1"/>
          <p:nvPr/>
        </p:nvSpPr>
        <p:spPr>
          <a:xfrm>
            <a:off x="8485362" y="4145280"/>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3606"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16"/>
                </p:tgtEl>
              </p:cMediaNode>
            </p:audio>
          </p:childTnLst>
        </p:cTn>
      </p:par>
    </p:tnLst>
    <p:bldLst>
      <p:bldP spid="17" grpId="0"/>
      <p:bldP spid="17" grpId="1"/>
      <p:bldP spid="21" grpId="0"/>
      <p:bldP spid="21" grpId="1"/>
      <p:bldP spid="22" grpId="0"/>
      <p:bldP spid="2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59856" y="187325"/>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Choose the correct answer.</a:t>
            </a:r>
          </a:p>
        </p:txBody>
      </p:sp>
      <p:sp>
        <p:nvSpPr>
          <p:cNvPr id="16" name="Rounded Rectangle 15"/>
          <p:cNvSpPr/>
          <p:nvPr/>
        </p:nvSpPr>
        <p:spPr>
          <a:xfrm>
            <a:off x="538774" y="26818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91559" y="16554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6" name="Oval 5"/>
          <p:cNvSpPr/>
          <p:nvPr/>
        </p:nvSpPr>
        <p:spPr>
          <a:xfrm>
            <a:off x="759521" y="4177264"/>
            <a:ext cx="489175"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 name="026">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8044856" y="0"/>
            <a:ext cx="862330" cy="862330"/>
          </a:xfrm>
          <a:prstGeom prst="rect">
            <a:avLst/>
          </a:prstGeom>
        </p:spPr>
      </p:pic>
      <p:sp>
        <p:nvSpPr>
          <p:cNvPr id="7" name="Rectangle 6"/>
          <p:cNvSpPr/>
          <p:nvPr/>
        </p:nvSpPr>
        <p:spPr>
          <a:xfrm>
            <a:off x="538774" y="1099522"/>
            <a:ext cx="10571678" cy="584775"/>
          </a:xfrm>
          <a:prstGeom prst="rect">
            <a:avLst/>
          </a:prstGeom>
        </p:spPr>
        <p:txBody>
          <a:bodyPr wrap="square">
            <a:spAutoFit/>
          </a:bodyPr>
          <a:lstStyle/>
          <a:p>
            <a:pPr lvl="0"/>
            <a:r>
              <a:rPr lang="en-US" sz="3200" b="1" dirty="0">
                <a:solidFill>
                  <a:srgbClr val="C00000"/>
                </a:solidFill>
              </a:rPr>
              <a:t>1. </a:t>
            </a:r>
            <a:r>
              <a:rPr lang="en-US" sz="3200" b="1" dirty="0">
                <a:solidFill>
                  <a:srgbClr val="0070C0"/>
                </a:solidFill>
              </a:rPr>
              <a:t>The conversation is generally about </a:t>
            </a:r>
            <a:r>
              <a:rPr lang="en-US" sz="3200" b="1" dirty="0" err="1">
                <a:solidFill>
                  <a:srgbClr val="0070C0"/>
                </a:solidFill>
              </a:rPr>
              <a:t>Thanh’s</a:t>
            </a:r>
            <a:r>
              <a:rPr lang="en-US" sz="3200" b="1" dirty="0">
                <a:solidFill>
                  <a:srgbClr val="0070C0"/>
                </a:solidFill>
              </a:rPr>
              <a:t> </a:t>
            </a:r>
            <a:r>
              <a:rPr lang="en-US" sz="3200" b="1" dirty="0" smtClean="0">
                <a:solidFill>
                  <a:srgbClr val="0070C0"/>
                </a:solidFill>
              </a:rPr>
              <a:t>______</a:t>
            </a:r>
            <a:r>
              <a:rPr lang="en-US" sz="3200" b="1" dirty="0">
                <a:solidFill>
                  <a:srgbClr val="0070C0"/>
                </a:solidFill>
              </a:rPr>
              <a:t>__</a:t>
            </a:r>
            <a:r>
              <a:rPr lang="en-US" sz="3200" b="1" dirty="0" smtClean="0">
                <a:solidFill>
                  <a:srgbClr val="0070C0"/>
                </a:solidFill>
              </a:rPr>
              <a:t>.</a:t>
            </a:r>
            <a:endParaRPr lang="en-US" sz="3200" b="1" dirty="0">
              <a:solidFill>
                <a:srgbClr val="0070C0"/>
              </a:solidFill>
            </a:endParaRPr>
          </a:p>
        </p:txBody>
      </p:sp>
      <p:sp>
        <p:nvSpPr>
          <p:cNvPr id="9" name="Rectangle 8"/>
          <p:cNvSpPr/>
          <p:nvPr/>
        </p:nvSpPr>
        <p:spPr>
          <a:xfrm>
            <a:off x="790076" y="1688362"/>
            <a:ext cx="6096000" cy="1569660"/>
          </a:xfrm>
          <a:prstGeom prst="rect">
            <a:avLst/>
          </a:prstGeom>
        </p:spPr>
        <p:txBody>
          <a:bodyPr>
            <a:spAutoFit/>
          </a:bodyPr>
          <a:lstStyle/>
          <a:p>
            <a:pPr lvl="0"/>
            <a:r>
              <a:rPr lang="en-US" sz="3200" b="1" dirty="0">
                <a:solidFill>
                  <a:prstClr val="black"/>
                </a:solidFill>
                <a:effectLst>
                  <a:innerShdw blurRad="63500" dist="50800" dir="18900000">
                    <a:prstClr val="black">
                      <a:alpha val="50000"/>
                    </a:prstClr>
                  </a:innerShdw>
                </a:effectLst>
              </a:rPr>
              <a:t>A.</a:t>
            </a:r>
            <a:r>
              <a:rPr lang="en-US" sz="3200" dirty="0">
                <a:solidFill>
                  <a:prstClr val="black"/>
                </a:solidFill>
                <a:effectLst>
                  <a:innerShdw blurRad="63500" dist="50800" dir="18900000">
                    <a:prstClr val="black">
                      <a:alpha val="50000"/>
                    </a:prstClr>
                  </a:innerShdw>
                </a:effectLst>
              </a:rPr>
              <a:t> school days </a:t>
            </a:r>
          </a:p>
          <a:p>
            <a:pPr lvl="0"/>
            <a:r>
              <a:rPr lang="en-US" sz="3200" b="1" dirty="0">
                <a:solidFill>
                  <a:prstClr val="black"/>
                </a:solidFill>
                <a:effectLst>
                  <a:innerShdw blurRad="63500" dist="50800" dir="18900000">
                    <a:prstClr val="black">
                      <a:alpha val="50000"/>
                    </a:prstClr>
                  </a:innerShdw>
                </a:effectLst>
              </a:rPr>
              <a:t>B.</a:t>
            </a:r>
            <a:r>
              <a:rPr lang="en-US" sz="3200" dirty="0">
                <a:solidFill>
                  <a:prstClr val="black"/>
                </a:solidFill>
                <a:effectLst>
                  <a:innerShdw blurRad="63500" dist="50800" dir="18900000">
                    <a:prstClr val="black">
                      <a:alpha val="50000"/>
                    </a:prstClr>
                  </a:innerShdw>
                </a:effectLst>
              </a:rPr>
              <a:t> grandma’s school days</a:t>
            </a:r>
          </a:p>
          <a:p>
            <a:pPr lvl="0"/>
            <a:r>
              <a:rPr lang="en-US" sz="3200" b="1" dirty="0">
                <a:solidFill>
                  <a:prstClr val="black"/>
                </a:solidFill>
                <a:effectLst>
                  <a:innerShdw blurRad="63500" dist="50800" dir="18900000">
                    <a:prstClr val="black">
                      <a:alpha val="50000"/>
                    </a:prstClr>
                  </a:innerShdw>
                </a:effectLst>
              </a:rPr>
              <a:t>C.</a:t>
            </a:r>
            <a:r>
              <a:rPr lang="en-US" sz="3200" dirty="0">
                <a:solidFill>
                  <a:prstClr val="black"/>
                </a:solidFill>
                <a:effectLst>
                  <a:innerShdw blurRad="63500" dist="50800" dir="18900000">
                    <a:prstClr val="black">
                      <a:alpha val="50000"/>
                    </a:prstClr>
                  </a:innerShdw>
                </a:effectLst>
              </a:rPr>
              <a:t> grandma’s life in the past</a:t>
            </a:r>
          </a:p>
        </p:txBody>
      </p:sp>
      <p:sp>
        <p:nvSpPr>
          <p:cNvPr id="18" name="Oval 17"/>
          <p:cNvSpPr/>
          <p:nvPr/>
        </p:nvSpPr>
        <p:spPr>
          <a:xfrm>
            <a:off x="785393" y="2261819"/>
            <a:ext cx="463303" cy="461716"/>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 name="Rectangle 9"/>
          <p:cNvSpPr/>
          <p:nvPr/>
        </p:nvSpPr>
        <p:spPr>
          <a:xfrm>
            <a:off x="591558" y="3422883"/>
            <a:ext cx="11462789" cy="584775"/>
          </a:xfrm>
          <a:prstGeom prst="rect">
            <a:avLst/>
          </a:prstGeom>
        </p:spPr>
        <p:txBody>
          <a:bodyPr wrap="square">
            <a:spAutoFit/>
          </a:bodyPr>
          <a:lstStyle/>
          <a:p>
            <a:pPr lvl="0" algn="just"/>
            <a:r>
              <a:rPr lang="en-US" sz="3200" b="1" dirty="0">
                <a:solidFill>
                  <a:srgbClr val="0070C0"/>
                </a:solidFill>
              </a:rPr>
              <a:t>2. </a:t>
            </a:r>
            <a:r>
              <a:rPr lang="en-US" sz="3200" b="1" dirty="0" err="1">
                <a:solidFill>
                  <a:srgbClr val="0070C0"/>
                </a:solidFill>
              </a:rPr>
              <a:t>Thanh’s</a:t>
            </a:r>
            <a:r>
              <a:rPr lang="en-US" sz="3200" b="1" dirty="0">
                <a:solidFill>
                  <a:srgbClr val="0070C0"/>
                </a:solidFill>
              </a:rPr>
              <a:t> grandma didn’t have a lot of ______.</a:t>
            </a:r>
          </a:p>
        </p:txBody>
      </p:sp>
      <p:sp>
        <p:nvSpPr>
          <p:cNvPr id="11" name="Rectangle 10"/>
          <p:cNvSpPr/>
          <p:nvPr/>
        </p:nvSpPr>
        <p:spPr>
          <a:xfrm>
            <a:off x="759009" y="4127572"/>
            <a:ext cx="9522090" cy="584775"/>
          </a:xfrm>
          <a:prstGeom prst="rect">
            <a:avLst/>
          </a:prstGeom>
        </p:spPr>
        <p:txBody>
          <a:bodyPr wrap="square">
            <a:spAutoFit/>
          </a:bodyPr>
          <a:lstStyle/>
          <a:p>
            <a:pPr lvl="0"/>
            <a:r>
              <a:rPr lang="en-US" sz="3200" b="1" dirty="0">
                <a:solidFill>
                  <a:prstClr val="black"/>
                </a:solidFill>
              </a:rPr>
              <a:t>A.</a:t>
            </a:r>
            <a:r>
              <a:rPr lang="en-US" sz="3200" dirty="0">
                <a:solidFill>
                  <a:prstClr val="black"/>
                </a:solidFill>
              </a:rPr>
              <a:t> homework </a:t>
            </a:r>
            <a:r>
              <a:rPr lang="en-US" sz="3200" dirty="0" smtClean="0">
                <a:solidFill>
                  <a:prstClr val="black"/>
                </a:solidFill>
              </a:rPr>
              <a:t>		</a:t>
            </a:r>
            <a:r>
              <a:rPr lang="en-US" sz="3200" b="1" dirty="0" smtClean="0">
                <a:solidFill>
                  <a:prstClr val="black"/>
                </a:solidFill>
              </a:rPr>
              <a:t>B</a:t>
            </a:r>
            <a:r>
              <a:rPr lang="en-US" sz="3200" b="1" dirty="0">
                <a:solidFill>
                  <a:prstClr val="black"/>
                </a:solidFill>
              </a:rPr>
              <a:t>.</a:t>
            </a:r>
            <a:r>
              <a:rPr lang="en-US" sz="3200" dirty="0">
                <a:solidFill>
                  <a:prstClr val="black"/>
                </a:solidFill>
              </a:rPr>
              <a:t> lessons </a:t>
            </a:r>
            <a:r>
              <a:rPr lang="en-US" sz="3200" dirty="0" smtClean="0">
                <a:solidFill>
                  <a:prstClr val="black"/>
                </a:solidFill>
              </a:rPr>
              <a:t>		</a:t>
            </a:r>
            <a:r>
              <a:rPr lang="en-US" sz="3200" b="1" dirty="0" smtClean="0">
                <a:solidFill>
                  <a:prstClr val="black"/>
                </a:solidFill>
              </a:rPr>
              <a:t>C</a:t>
            </a:r>
            <a:r>
              <a:rPr lang="en-US" sz="3200" b="1" dirty="0">
                <a:solidFill>
                  <a:prstClr val="black"/>
                </a:solidFill>
              </a:rPr>
              <a:t>.</a:t>
            </a:r>
            <a:r>
              <a:rPr lang="en-US" sz="3200" dirty="0">
                <a:solidFill>
                  <a:prstClr val="black"/>
                </a:solidFill>
              </a:rPr>
              <a:t> subjects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20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5"/>
                </p:tgtEl>
              </p:cMediaNode>
            </p:audio>
          </p:childTnLst>
        </p:cTn>
      </p:par>
    </p:tnLst>
    <p:bldLst>
      <p:bldP spid="6" grpId="0" bldLvl="0" animBg="1"/>
      <p:bldP spid="6" grpId="1" animBg="1"/>
      <p:bldP spid="18" grpId="0" bldLvl="0" animBg="1"/>
      <p:bldP spid="18"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TotalTime>
  <Words>867</Words>
  <Application>Microsoft Office PowerPoint</Application>
  <PresentationFormat>Custom</PresentationFormat>
  <Paragraphs>143</Paragraphs>
  <Slides>21</Slides>
  <Notes>11</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Windows User</cp:lastModifiedBy>
  <cp:revision>316</cp:revision>
  <dcterms:created xsi:type="dcterms:W3CDTF">2020-12-09T02:04:00Z</dcterms:created>
  <dcterms:modified xsi:type="dcterms:W3CDTF">2024-12-02T08:16:48Z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1033-12.2.0.13266</vt:lpwstr>
  </property>
</Properties>
</file>