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0" r:id="rId1"/>
  </p:sldMasterIdLst>
  <p:notesMasterIdLst>
    <p:notesMasterId r:id="rId34"/>
  </p:notesMasterIdLst>
  <p:handoutMasterIdLst>
    <p:handoutMasterId r:id="rId35"/>
  </p:handoutMasterIdLst>
  <p:sldIdLst>
    <p:sldId id="636" r:id="rId2"/>
    <p:sldId id="717" r:id="rId3"/>
    <p:sldId id="714" r:id="rId4"/>
    <p:sldId id="436" r:id="rId5"/>
    <p:sldId id="729" r:id="rId6"/>
    <p:sldId id="599" r:id="rId7"/>
    <p:sldId id="627" r:id="rId8"/>
    <p:sldId id="707" r:id="rId9"/>
    <p:sldId id="708" r:id="rId10"/>
    <p:sldId id="730" r:id="rId11"/>
    <p:sldId id="709" r:id="rId12"/>
    <p:sldId id="731" r:id="rId13"/>
    <p:sldId id="457" r:id="rId14"/>
    <p:sldId id="732" r:id="rId15"/>
    <p:sldId id="605" r:id="rId16"/>
    <p:sldId id="713" r:id="rId17"/>
    <p:sldId id="733" r:id="rId18"/>
    <p:sldId id="314" r:id="rId19"/>
    <p:sldId id="330" r:id="rId20"/>
    <p:sldId id="734" r:id="rId21"/>
    <p:sldId id="735" r:id="rId22"/>
    <p:sldId id="718" r:id="rId23"/>
    <p:sldId id="719" r:id="rId24"/>
    <p:sldId id="720" r:id="rId25"/>
    <p:sldId id="721" r:id="rId26"/>
    <p:sldId id="722" r:id="rId27"/>
    <p:sldId id="723" r:id="rId28"/>
    <p:sldId id="724" r:id="rId29"/>
    <p:sldId id="725" r:id="rId30"/>
    <p:sldId id="726" r:id="rId31"/>
    <p:sldId id="727" r:id="rId32"/>
    <p:sldId id="72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9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99CC00"/>
    <a:srgbClr val="687EFF"/>
    <a:srgbClr val="B0926A"/>
    <a:srgbClr val="E1C78F"/>
    <a:srgbClr val="FAE7C9"/>
    <a:srgbClr val="B6FFFA"/>
    <a:srgbClr val="EC5858"/>
    <a:srgbClr val="FD8C04"/>
    <a:srgbClr val="93A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869" y="-91"/>
      </p:cViewPr>
      <p:guideLst>
        <p:guide orient="horz" pos="2160"/>
        <p:guide pos="39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65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93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72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73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68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28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0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8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10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01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87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45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44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21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93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83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50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6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647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7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21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37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13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44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0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02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331" y="316881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760368" y="1356827"/>
            <a:ext cx="48185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1667259" y="1445161"/>
            <a:ext cx="471298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5900" y="1187897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5666740" y="-301625"/>
            <a:ext cx="7519035" cy="7234555"/>
            <a:chOff x="8924" y="-322"/>
            <a:chExt cx="11841" cy="11393"/>
          </a:xfrm>
          <a:blipFill rotWithShape="1">
            <a:blip r:embed="rId5"/>
            <a:stretch>
              <a:fillRect/>
            </a:stretch>
          </a:blipFill>
        </p:grpSpPr>
        <p:sp>
          <p:nvSpPr>
            <p:cNvPr id="20" name="Oval 19"/>
            <p:cNvSpPr/>
            <p:nvPr/>
          </p:nvSpPr>
          <p:spPr>
            <a:xfrm>
              <a:off x="15674" y="-172"/>
              <a:ext cx="2228" cy="2317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" name="Oval 21"/>
            <p:cNvSpPr/>
            <p:nvPr/>
          </p:nvSpPr>
          <p:spPr>
            <a:xfrm>
              <a:off x="11228" y="1921"/>
              <a:ext cx="3078" cy="3201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" name="Oval 22"/>
            <p:cNvSpPr/>
            <p:nvPr/>
          </p:nvSpPr>
          <p:spPr>
            <a:xfrm>
              <a:off x="14875" y="2686"/>
              <a:ext cx="2986" cy="3104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" name="Oval 23"/>
            <p:cNvSpPr/>
            <p:nvPr/>
          </p:nvSpPr>
          <p:spPr>
            <a:xfrm>
              <a:off x="18431" y="3375"/>
              <a:ext cx="1659" cy="1726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" name="Oval 24"/>
            <p:cNvSpPr/>
            <p:nvPr/>
          </p:nvSpPr>
          <p:spPr>
            <a:xfrm>
              <a:off x="18965" y="-322"/>
              <a:ext cx="1800" cy="1872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Oval 33"/>
            <p:cNvSpPr/>
            <p:nvPr/>
          </p:nvSpPr>
          <p:spPr>
            <a:xfrm>
              <a:off x="12605" y="-322"/>
              <a:ext cx="2005" cy="208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/>
            <p:cNvSpPr/>
            <p:nvPr/>
          </p:nvSpPr>
          <p:spPr>
            <a:xfrm>
              <a:off x="12605" y="5859"/>
              <a:ext cx="2796" cy="2909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/>
            <p:cNvSpPr/>
            <p:nvPr/>
          </p:nvSpPr>
          <p:spPr>
            <a:xfrm>
              <a:off x="17149" y="6505"/>
              <a:ext cx="1967" cy="204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/>
            <p:cNvSpPr/>
            <p:nvPr/>
          </p:nvSpPr>
          <p:spPr>
            <a:xfrm>
              <a:off x="10284" y="8949"/>
              <a:ext cx="1575" cy="1639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9" name="Oval 38"/>
            <p:cNvSpPr/>
            <p:nvPr/>
          </p:nvSpPr>
          <p:spPr>
            <a:xfrm>
              <a:off x="8924" y="5313"/>
              <a:ext cx="2645" cy="2751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0" name="Oval 39"/>
            <p:cNvSpPr/>
            <p:nvPr/>
          </p:nvSpPr>
          <p:spPr>
            <a:xfrm>
              <a:off x="14610" y="8837"/>
              <a:ext cx="2148" cy="223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8927" y="811186"/>
            <a:ext cx="11120285" cy="52629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Narrator: </a:t>
            </a:r>
            <a:r>
              <a:rPr lang="en-US" sz="2400" i="1" dirty="0"/>
              <a:t>In today's show, we ask three teens how they feel about living in their city and how to make it a more </a:t>
            </a:r>
            <a:r>
              <a:rPr lang="en-US" sz="2400" i="1" dirty="0" err="1"/>
              <a:t>liveable</a:t>
            </a:r>
            <a:r>
              <a:rPr lang="en-US" sz="2400" i="1" dirty="0"/>
              <a:t> place. Hi, Tom. Do you want to start first</a:t>
            </a:r>
            <a:r>
              <a:rPr lang="en-US" sz="2400" i="1" dirty="0" smtClean="0"/>
              <a:t>?</a:t>
            </a:r>
          </a:p>
          <a:p>
            <a:r>
              <a:rPr lang="en-US" sz="2400" b="1" i="1" dirty="0" smtClean="0">
                <a:solidFill>
                  <a:srgbClr val="0070C0"/>
                </a:solidFill>
              </a:rPr>
              <a:t>Tom</a:t>
            </a:r>
            <a:r>
              <a:rPr lang="en-US" sz="2400" b="1" i="1" dirty="0">
                <a:solidFill>
                  <a:srgbClr val="0070C0"/>
                </a:solidFill>
              </a:rPr>
              <a:t>: </a:t>
            </a:r>
            <a:r>
              <a:rPr lang="en-US" sz="2400" i="1" dirty="0"/>
              <a:t>Hi everyone. I love my city. It has good parks, libraries, and cinemas. However, traffic is getting worse, and the buses are quite old and uncomfortable. I think they should widen the roads and have more air-conditioned buses</a:t>
            </a:r>
            <a:r>
              <a:rPr lang="en-US" sz="2400" i="1" dirty="0" smtClean="0"/>
              <a:t>.</a:t>
            </a:r>
          </a:p>
          <a:p>
            <a:r>
              <a:rPr lang="en-US" sz="2400" i="1" dirty="0" smtClean="0">
                <a:solidFill>
                  <a:srgbClr val="0070C0"/>
                </a:solidFill>
              </a:rPr>
              <a:t>Narrator</a:t>
            </a:r>
            <a:r>
              <a:rPr lang="en-US" sz="2400" i="1" dirty="0">
                <a:solidFill>
                  <a:srgbClr val="0070C0"/>
                </a:solidFill>
              </a:rPr>
              <a:t>:</a:t>
            </a:r>
            <a:r>
              <a:rPr lang="en-US" sz="2400" i="1" dirty="0"/>
              <a:t> Thanks, Tom. How about you, Elena</a:t>
            </a:r>
            <a:r>
              <a:rPr lang="en-US" sz="2400" i="1" dirty="0" smtClean="0"/>
              <a:t>?</a:t>
            </a:r>
          </a:p>
          <a:p>
            <a:r>
              <a:rPr lang="en-US" sz="2400" b="1" i="1" dirty="0" smtClean="0">
                <a:solidFill>
                  <a:srgbClr val="0070C0"/>
                </a:solidFill>
              </a:rPr>
              <a:t>Elena</a:t>
            </a:r>
            <a:r>
              <a:rPr lang="en-US" sz="2400" b="1" i="1" dirty="0">
                <a:solidFill>
                  <a:srgbClr val="0070C0"/>
                </a:solidFill>
              </a:rPr>
              <a:t>:</a:t>
            </a:r>
            <a:r>
              <a:rPr lang="en-US" sz="2400" i="1" dirty="0"/>
              <a:t> Well, I'm not happy with my city. The only place teens can find entertainment is a shopping mall but it's very costly, so I don't like it. I want more free sports facilities so that we can do physical activities</a:t>
            </a:r>
            <a:r>
              <a:rPr lang="en-US" sz="2400" i="1" dirty="0" smtClean="0"/>
              <a:t>.</a:t>
            </a:r>
          </a:p>
          <a:p>
            <a:r>
              <a:rPr lang="en-US" sz="2400" b="1" i="1" dirty="0" smtClean="0">
                <a:solidFill>
                  <a:srgbClr val="0070C0"/>
                </a:solidFill>
              </a:rPr>
              <a:t>Narrator</a:t>
            </a:r>
            <a:r>
              <a:rPr lang="en-US" sz="2400" b="1" i="1" dirty="0">
                <a:solidFill>
                  <a:srgbClr val="0070C0"/>
                </a:solidFill>
              </a:rPr>
              <a:t>:</a:t>
            </a:r>
            <a:r>
              <a:rPr lang="en-US" sz="2400" i="1" dirty="0"/>
              <a:t> Nice idea, Elena. And what about your city, Chi</a:t>
            </a:r>
            <a:r>
              <a:rPr lang="en-US" sz="2400" i="1" dirty="0" smtClean="0"/>
              <a:t>?</a:t>
            </a:r>
          </a:p>
          <a:p>
            <a:r>
              <a:rPr lang="en-US" sz="2400" b="1" i="1" dirty="0" smtClean="0">
                <a:solidFill>
                  <a:srgbClr val="0070C0"/>
                </a:solidFill>
              </a:rPr>
              <a:t>Chi</a:t>
            </a:r>
            <a:r>
              <a:rPr lang="en-US" sz="2400" b="1" i="1" dirty="0">
                <a:solidFill>
                  <a:srgbClr val="0070C0"/>
                </a:solidFill>
              </a:rPr>
              <a:t>: </a:t>
            </a:r>
            <a:r>
              <a:rPr lang="en-US" sz="2400" i="1" dirty="0"/>
              <a:t>It's really convenient living in my city. There are food stalls at almost all street corners. Many teens like street food and are too lazy to cook on their own. I think schools and parents should warn them about the hygiene risks of street food. Parents should also teach their children how to cook</a:t>
            </a:r>
            <a:r>
              <a:rPr lang="en-US" sz="2400" i="1" dirty="0" smtClean="0"/>
              <a:t>. </a:t>
            </a:r>
            <a:endParaRPr lang="en-US" sz="2400" i="1" dirty="0"/>
          </a:p>
        </p:txBody>
      </p:sp>
      <p:sp>
        <p:nvSpPr>
          <p:cNvPr id="5" name="Rectangle 4"/>
          <p:cNvSpPr/>
          <p:nvPr/>
        </p:nvSpPr>
        <p:spPr>
          <a:xfrm>
            <a:off x="5296354" y="78709"/>
            <a:ext cx="2518638" cy="522259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marL="170180" indent="-17145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Audio script: 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388" y="44560"/>
            <a:ext cx="1000135" cy="808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11"/>
            <a:ext cx="876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9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0564" y="0"/>
            <a:ext cx="352377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0070C0"/>
                </a:solidFill>
                <a:sym typeface="+mn-ea"/>
              </a:rPr>
              <a:t>TRANSITION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75001" y="686375"/>
            <a:ext cx="1151379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</a:t>
            </a:r>
            <a:r>
              <a:rPr lang="en-US" sz="3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pairs and recall information about Tom, Elena and Chi.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75001" y="1261684"/>
            <a:ext cx="10934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</a:t>
            </a:r>
            <a:r>
              <a:rPr lang="en-US" sz="3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the answers to the questions: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953726"/>
              </p:ext>
            </p:extLst>
          </p:nvPr>
        </p:nvGraphicFramePr>
        <p:xfrm>
          <a:off x="13111" y="1937065"/>
          <a:ext cx="11975689" cy="4446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6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190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059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30127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l"/>
                      <a: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What does each person like about life in their city?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l"/>
                      <a: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What does each person dislike about life in their city?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4129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Tom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5274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Elena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858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b="1" dirty="0" smtClean="0">
                          <a:solidFill>
                            <a:schemeClr val="tx1"/>
                          </a:solidFill>
                        </a:rPr>
                        <a:t>Chi</a:t>
                      </a:r>
                    </a:p>
                    <a:p>
                      <a:pPr algn="just">
                        <a:buNone/>
                      </a:pPr>
                      <a:endParaRPr lang="en-US" sz="3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1" name="Text Box 17"/>
          <p:cNvSpPr txBox="1"/>
          <p:nvPr/>
        </p:nvSpPr>
        <p:spPr>
          <a:xfrm>
            <a:off x="1347020" y="3303612"/>
            <a:ext cx="4819445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has good parks, libraries, and cinemas</a:t>
            </a:r>
          </a:p>
        </p:txBody>
      </p:sp>
      <p:sp>
        <p:nvSpPr>
          <p:cNvPr id="12" name="Text Box 1"/>
          <p:cNvSpPr txBox="1"/>
          <p:nvPr/>
        </p:nvSpPr>
        <p:spPr>
          <a:xfrm>
            <a:off x="6305756" y="3369537"/>
            <a:ext cx="5683044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traffic is getting worse. The buses are quite old and uncomfortable.</a:t>
            </a:r>
          </a:p>
        </p:txBody>
      </p:sp>
      <p:sp>
        <p:nvSpPr>
          <p:cNvPr id="13" name="Text Box 2"/>
          <p:cNvSpPr txBox="1"/>
          <p:nvPr/>
        </p:nvSpPr>
        <p:spPr>
          <a:xfrm>
            <a:off x="1347020" y="4575327"/>
            <a:ext cx="448350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a shopping mall.</a:t>
            </a:r>
          </a:p>
        </p:txBody>
      </p:sp>
      <p:sp>
        <p:nvSpPr>
          <p:cNvPr id="14" name="Text Box 3"/>
          <p:cNvSpPr txBox="1"/>
          <p:nvPr/>
        </p:nvSpPr>
        <p:spPr>
          <a:xfrm>
            <a:off x="6305756" y="4431313"/>
            <a:ext cx="5404463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shopping mall 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very costly.</a:t>
            </a:r>
          </a:p>
          <a:p>
            <a:pPr indent="0"/>
            <a:r>
              <a:rPr lang="en-US" sz="2800" b="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lacks free sport facilities</a:t>
            </a:r>
          </a:p>
        </p:txBody>
      </p:sp>
      <p:sp>
        <p:nvSpPr>
          <p:cNvPr id="16" name="Text Box 4"/>
          <p:cNvSpPr txBox="1"/>
          <p:nvPr/>
        </p:nvSpPr>
        <p:spPr>
          <a:xfrm>
            <a:off x="1140919" y="5407447"/>
            <a:ext cx="5348372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700" b="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really convenient. There are food stalls at almost all street corners.</a:t>
            </a:r>
          </a:p>
        </p:txBody>
      </p:sp>
      <p:sp>
        <p:nvSpPr>
          <p:cNvPr id="17" name="Text Box 5"/>
          <p:cNvSpPr txBox="1"/>
          <p:nvPr/>
        </p:nvSpPr>
        <p:spPr>
          <a:xfrm>
            <a:off x="6437507" y="5407447"/>
            <a:ext cx="514096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teens like street food and are too lazy to cook on their own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6" grpId="0"/>
      <p:bldP spid="16" grpId="1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3724" y="453660"/>
            <a:ext cx="560776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II. WRITING</a:t>
            </a:r>
            <a:endParaRPr lang="en-US" sz="7200" b="1" dirty="0">
              <a:solidFill>
                <a:srgbClr val="0087B2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5" name="Picture 24" descr="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45" y="335672"/>
            <a:ext cx="1581256" cy="108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7266987" y="1876651"/>
            <a:ext cx="1896110" cy="197104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glow rad="203200">
              <a:srgbClr val="FFDFDF">
                <a:alpha val="40000"/>
              </a:srgbClr>
            </a:glow>
            <a:outerShdw blurRad="508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95" y="1876651"/>
            <a:ext cx="2116201" cy="2056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043" y="4021177"/>
            <a:ext cx="2206113" cy="21296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100" y="1653989"/>
            <a:ext cx="2619530" cy="2571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6173" y="3612125"/>
            <a:ext cx="2402437" cy="2287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AutoShape 2" descr="Cần Thơ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097" y="3847691"/>
            <a:ext cx="1504903" cy="1373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AutoShape 2" descr="Cần Thơ – Wikipedia tiếng Việt"/>
          <p:cNvSpPr>
            <a:spLocks noChangeAspect="1" noChangeArrowheads="1"/>
          </p:cNvSpPr>
          <p:nvPr/>
        </p:nvSpPr>
        <p:spPr bwMode="auto">
          <a:xfrm>
            <a:off x="7074629" y="-317949"/>
            <a:ext cx="207920" cy="1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5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4851" y="45279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Put the phrases from the box in the correct column.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2184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969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842446456"/>
              </p:ext>
            </p:extLst>
          </p:nvPr>
        </p:nvGraphicFramePr>
        <p:xfrm>
          <a:off x="552184" y="3128317"/>
          <a:ext cx="11079480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What I like about city life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What I dislike about city life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964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2953822167"/>
              </p:ext>
            </p:extLst>
          </p:nvPr>
        </p:nvGraphicFramePr>
        <p:xfrm>
          <a:off x="2092694" y="706755"/>
          <a:ext cx="79984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8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25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too much noise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good health service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 high crime rate 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beautiful buildings 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 easy shopping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air pollution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heavy traffic 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green space</a:t>
                      </a:r>
                      <a:endParaRPr lang="en-US" sz="2800" dirty="0"/>
                    </a:p>
                    <a:p>
                      <a:pPr algn="ctr">
                        <a:buNone/>
                      </a:pPr>
                      <a:endParaRPr lang="en-US" sz="2800" dirty="0"/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4851" y="45279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Put the phrases from the box in the correct column.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2184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969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1951130466"/>
              </p:ext>
            </p:extLst>
          </p:nvPr>
        </p:nvGraphicFramePr>
        <p:xfrm>
          <a:off x="552184" y="3128317"/>
          <a:ext cx="11079480" cy="3016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83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What I like about city life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/>
                        <a:t>What I dislike about city life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385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/>
          <p:nvPr/>
        </p:nvGraphicFramePr>
        <p:xfrm>
          <a:off x="2092694" y="706755"/>
          <a:ext cx="79984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8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25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too much noise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good health service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 high crime rate 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/>
                        <a:t>beautiful buildings 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 easy shopping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air pollution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heavy traffic </a:t>
                      </a:r>
                    </a:p>
                    <a:p>
                      <a:pPr algn="ctr">
                        <a:buNone/>
                      </a:pPr>
                      <a:r>
                        <a:rPr lang="en-US" sz="2800" dirty="0">
                          <a:sym typeface="+mn-ea"/>
                        </a:rPr>
                        <a:t>green space</a:t>
                      </a:r>
                      <a:endParaRPr lang="en-US" sz="2800" dirty="0"/>
                    </a:p>
                    <a:p>
                      <a:pPr algn="ctr">
                        <a:buNone/>
                      </a:pPr>
                      <a:endParaRPr lang="en-US" sz="2800" dirty="0"/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" name="Text Box 17"/>
          <p:cNvSpPr txBox="1"/>
          <p:nvPr/>
        </p:nvSpPr>
        <p:spPr>
          <a:xfrm>
            <a:off x="1309371" y="3870573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shopping</a:t>
            </a:r>
          </a:p>
        </p:txBody>
      </p:sp>
      <p:sp>
        <p:nvSpPr>
          <p:cNvPr id="8" name="Text Box 2"/>
          <p:cNvSpPr txBox="1"/>
          <p:nvPr/>
        </p:nvSpPr>
        <p:spPr>
          <a:xfrm>
            <a:off x="1309371" y="5358633"/>
            <a:ext cx="23272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space</a:t>
            </a:r>
          </a:p>
        </p:txBody>
      </p:sp>
      <p:sp>
        <p:nvSpPr>
          <p:cNvPr id="9" name="Text Box 4"/>
          <p:cNvSpPr txBox="1"/>
          <p:nvPr/>
        </p:nvSpPr>
        <p:spPr>
          <a:xfrm>
            <a:off x="1309371" y="4871301"/>
            <a:ext cx="33286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 buildings </a:t>
            </a:r>
          </a:p>
        </p:txBody>
      </p:sp>
      <p:sp>
        <p:nvSpPr>
          <p:cNvPr id="10" name="Text Box 5"/>
          <p:cNvSpPr txBox="1"/>
          <p:nvPr/>
        </p:nvSpPr>
        <p:spPr>
          <a:xfrm>
            <a:off x="1309371" y="4319589"/>
            <a:ext cx="43414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health service</a:t>
            </a:r>
          </a:p>
        </p:txBody>
      </p:sp>
      <p:sp>
        <p:nvSpPr>
          <p:cNvPr id="11" name="Text Box 6"/>
          <p:cNvSpPr txBox="1"/>
          <p:nvPr/>
        </p:nvSpPr>
        <p:spPr>
          <a:xfrm>
            <a:off x="6610694" y="3736024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 much noise 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6610693" y="5454866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 traffic </a:t>
            </a:r>
          </a:p>
        </p:txBody>
      </p:sp>
      <p:sp>
        <p:nvSpPr>
          <p:cNvPr id="14" name="Text Box 8"/>
          <p:cNvSpPr txBox="1"/>
          <p:nvPr/>
        </p:nvSpPr>
        <p:spPr>
          <a:xfrm>
            <a:off x="6610694" y="4279584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pollution </a:t>
            </a:r>
          </a:p>
        </p:txBody>
      </p:sp>
      <p:sp>
        <p:nvSpPr>
          <p:cNvPr id="15" name="Text Box 9"/>
          <p:cNvSpPr txBox="1"/>
          <p:nvPr/>
        </p:nvSpPr>
        <p:spPr>
          <a:xfrm>
            <a:off x="6610694" y="4803346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crime rate</a:t>
            </a:r>
          </a:p>
        </p:txBody>
      </p:sp>
    </p:spTree>
    <p:extLst>
      <p:ext uri="{BB962C8B-B14F-4D97-AF65-F5344CB8AC3E}">
        <p14:creationId xmlns:p14="http://schemas.microsoft.com/office/powerpoint/2010/main" val="647630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52950" y="0"/>
            <a:ext cx="10888345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paragraph (about 100 words) about what you like or dislike about living in a city. You can use the ideas in 4 or your own ideas.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0283" y="2770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068" y="17443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50283" y="993064"/>
            <a:ext cx="247973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</a:rPr>
              <a:t>Outline: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930013" y="1285451"/>
            <a:ext cx="7945264" cy="45231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I love / dislike city life. First, 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Second, _______________________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Third, _________________________</a:t>
            </a:r>
          </a:p>
          <a:p>
            <a:r>
              <a:rPr lang="en-US" sz="3200" dirty="0"/>
              <a:t>______________________________</a:t>
            </a:r>
          </a:p>
          <a:p>
            <a:r>
              <a:rPr lang="en-US" sz="3200" dirty="0"/>
              <a:t>In conclusion, ___________________</a:t>
            </a:r>
          </a:p>
          <a:p>
            <a:r>
              <a:rPr lang="en-US" sz="3200" dirty="0"/>
              <a:t>______________________________.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939328" y="1479263"/>
            <a:ext cx="10662736" cy="43999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love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city life.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is very convenient to live in the city. The public transport system reaches almost all areas of the city, so it is easy for me to get around.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addition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there are many shops that sell all kinds of goods, so I can buy almost everything I need.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city often has many good schools and hospitals.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Therefore, 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here can enjoy quality education and healthcare.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Finally,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city life is exciting. There are many entertainment places for me and my friends.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For example,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can hang out at shopping malls, watch movies at the cinema, and visit beautiful parks downtown. </a:t>
            </a:r>
            <a:r>
              <a:rPr lang="en-US" sz="2800" b="0" i="1" dirty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conclusion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 find the city a </a:t>
            </a:r>
            <a:r>
              <a:rPr lang="en-US" sz="2800" b="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liveable</a:t>
            </a:r>
            <a:r>
              <a:rPr lang="en-US" sz="2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place for me. </a:t>
            </a:r>
            <a:r>
              <a:rPr lang="en-US" sz="28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(120 words)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39328" y="99735"/>
            <a:ext cx="41446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</a:rPr>
              <a:t>Sample paragraph: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065342" y="3392129"/>
            <a:ext cx="1848464" cy="2949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99071" y="2605548"/>
            <a:ext cx="707923" cy="2654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96465" y="1799303"/>
            <a:ext cx="1022554" cy="304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06994" y="1022555"/>
            <a:ext cx="825909" cy="3244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1"/>
          <p:cNvSpPr txBox="1"/>
          <p:nvPr/>
        </p:nvSpPr>
        <p:spPr>
          <a:xfrm>
            <a:off x="939328" y="99735"/>
            <a:ext cx="41446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</a:rPr>
              <a:t>Sample paragraph:</a:t>
            </a:r>
          </a:p>
        </p:txBody>
      </p:sp>
      <p:sp>
        <p:nvSpPr>
          <p:cNvPr id="8" name="Rectangle 7"/>
          <p:cNvSpPr/>
          <p:nvPr/>
        </p:nvSpPr>
        <p:spPr>
          <a:xfrm>
            <a:off x="1209367" y="914399"/>
            <a:ext cx="10343536" cy="36933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600" i="1" dirty="0">
                <a:solidFill>
                  <a:prstClr val="black"/>
                </a:solidFill>
              </a:rPr>
              <a:t>I love city life. First, the availability of good and reliable health services that are available whenever needed is an important aspect that ensures a sense of security and well-being. Second, the convenience of easy shopping with numerous markets and malls, so that buying daily necessities is quicker and simpler. Third, cities offer a wealth of public amenities, ranging from parks and recreational spaces to cultural institutions and educational facilities, making city living a well-rounded and fulfilling experience. In conclusion, the combination of these factors collectively contribute to a vibrant and livable urban lifestyle, and enhance the quality of city.</a:t>
            </a:r>
          </a:p>
        </p:txBody>
      </p:sp>
    </p:spTree>
    <p:extLst>
      <p:ext uri="{BB962C8B-B14F-4D97-AF65-F5344CB8AC3E}">
        <p14:creationId xmlns:p14="http://schemas.microsoft.com/office/powerpoint/2010/main" val="274398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03661" y="73385"/>
            <a:ext cx="4960004" cy="6155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650" y="1942456"/>
            <a:ext cx="1173319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smtClean="0">
                <a:sym typeface="+mn-ea"/>
              </a:rPr>
              <a:t>Listen </a:t>
            </a:r>
            <a:r>
              <a:rPr lang="en-US" sz="3200" dirty="0">
                <a:sym typeface="+mn-ea"/>
              </a:rPr>
              <a:t>for specific information in an interview about life in the city.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ym typeface="+mn-ea"/>
              </a:rPr>
              <a:t>Write a paragraph about what they like or dislike about city life.</a:t>
            </a:r>
            <a:endParaRPr lang="en-US" sz="32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173" y="178005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753" y="884698"/>
            <a:ext cx="819027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</a:rPr>
              <a:t>What have we learnt in this lesson?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045" y="179387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Rewrite the paragraph in the notebooks.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uble Wave 3"/>
          <p:cNvSpPr/>
          <p:nvPr/>
        </p:nvSpPr>
        <p:spPr>
          <a:xfrm>
            <a:off x="1852772" y="1737360"/>
            <a:ext cx="8852899" cy="3184988"/>
          </a:xfrm>
          <a:prstGeom prst="doubleWav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C00000"/>
                </a:solidFill>
                <a:latin typeface="Arial Black" panose="020B0A04020102020204" pitchFamily="34" charset="0"/>
              </a:rPr>
              <a:t>Let's watch a video and </a:t>
            </a:r>
            <a:endParaRPr lang="en-US" sz="36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en-US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write </a:t>
            </a:r>
            <a:r>
              <a:rPr lang="en-US" sz="3600" dirty="0">
                <a:solidFill>
                  <a:srgbClr val="C00000"/>
                </a:solidFill>
                <a:latin typeface="Arial Black" panose="020B0A04020102020204" pitchFamily="34" charset="0"/>
              </a:rPr>
              <a:t>the names of 10 </a:t>
            </a:r>
            <a:r>
              <a:rPr lang="en-US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big </a:t>
            </a:r>
            <a:r>
              <a:rPr lang="en-US" sz="3600" dirty="0">
                <a:solidFill>
                  <a:srgbClr val="C00000"/>
                </a:solidFill>
                <a:latin typeface="Arial Black" panose="020B0A04020102020204" pitchFamily="34" charset="0"/>
              </a:rPr>
              <a:t>cities in Vietnam</a:t>
            </a:r>
          </a:p>
        </p:txBody>
      </p:sp>
    </p:spTree>
    <p:extLst>
      <p:ext uri="{BB962C8B-B14F-4D97-AF65-F5344CB8AC3E}">
        <p14:creationId xmlns:p14="http://schemas.microsoft.com/office/powerpoint/2010/main" val="428018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16340" y="79683"/>
            <a:ext cx="6253316" cy="12157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q"/>
            </a:pPr>
            <a:r>
              <a:rPr lang="en-US" sz="7300" b="1" dirty="0" smtClean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Bauhaus 93" panose="04030905020B02020C02" pitchFamily="82" charset="0"/>
                <a:cs typeface="Arial" panose="020B0604020202020204" pitchFamily="34" charset="0"/>
              </a:rPr>
              <a:t> Homework</a:t>
            </a:r>
            <a:endParaRPr lang="en-US" sz="7300" b="1" dirty="0">
              <a:solidFill>
                <a:srgbClr val="0087B2"/>
              </a:solidFill>
              <a:effectLst>
                <a:glow rad="88900">
                  <a:schemeClr val="bg1"/>
                </a:glow>
              </a:effectLst>
              <a:latin typeface="Bauhaus 93" panose="04030905020B02020C02" pitchFamily="8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8344" y="1709862"/>
            <a:ext cx="100951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Rewrite </a:t>
            </a:r>
            <a:r>
              <a:rPr lang="en-US" sz="3600" dirty="0"/>
              <a:t>the paragraph in the notebooks</a:t>
            </a:r>
            <a:r>
              <a:rPr lang="en-US" sz="3600" dirty="0" smtClean="0"/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Do </a:t>
            </a:r>
            <a:r>
              <a:rPr lang="en-US" sz="3600" dirty="0"/>
              <a:t>exercises in the Workbook</a:t>
            </a:r>
            <a:r>
              <a:rPr lang="en-US" sz="3600" dirty="0" smtClean="0"/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 smtClean="0"/>
              <a:t>Prepair</a:t>
            </a:r>
            <a:r>
              <a:rPr lang="en-US" sz="3600" dirty="0" smtClean="0"/>
              <a:t> lesson 7 ( looking back &amp; Project)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220" y="4296697"/>
            <a:ext cx="2413449" cy="2077428"/>
          </a:xfrm>
          <a:prstGeom prst="rect">
            <a:avLst/>
          </a:prstGeom>
        </p:spPr>
      </p:pic>
      <p:pic>
        <p:nvPicPr>
          <p:cNvPr id="13" name="Picture 46" descr="1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7" y="69698"/>
            <a:ext cx="1435230" cy="113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0" descr="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50" y="0"/>
            <a:ext cx="1098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82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851" y="0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266" y="2273710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30" y="1553497"/>
            <a:ext cx="3865563" cy="462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23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4" name="Rectangles 3"/>
          <p:cNvSpPr/>
          <p:nvPr/>
        </p:nvSpPr>
        <p:spPr>
          <a:xfrm>
            <a:off x="10795" y="614045"/>
            <a:ext cx="1213866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—Pngtree—cricket ball on fire flame_506630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13855" y="25400"/>
            <a:ext cx="6177915" cy="6443980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1533525" y="2651125"/>
            <a:ext cx="9068435" cy="18611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1500" b="1" dirty="0">
                <a:ln w="6600">
                  <a:solidFill>
                    <a:schemeClr val="accent2"/>
                  </a:solidFill>
                  <a:prstDash val="solid"/>
                </a:ln>
                <a:noFill/>
                <a:effectLst>
                  <a:outerShdw dist="38100" dir="2700000" algn="tl" rotWithShape="0">
                    <a:schemeClr val="accent2"/>
                  </a:outerShdw>
                </a:effectLst>
              </a:rPr>
              <a:t>PASS THE BALL</a:t>
            </a:r>
          </a:p>
        </p:txBody>
      </p:sp>
    </p:spTree>
    <p:extLst>
      <p:ext uri="{BB962C8B-B14F-4D97-AF65-F5344CB8AC3E}">
        <p14:creationId xmlns:p14="http://schemas.microsoft.com/office/powerpoint/2010/main" val="2004260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59118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12712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HOW TO PLAY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840230"/>
            <a:ext cx="899223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- When the music starts, students pass the balls to the students next to them. </a:t>
            </a:r>
          </a:p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- When the music stops, the two students has a ball must stand up to ask and answer the questions on the PPT.</a:t>
            </a:r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tretch>
            <a:fillRect/>
          </a:stretch>
        </p:blipFill>
        <p:spPr>
          <a:xfrm>
            <a:off x="0" y="590550"/>
            <a:ext cx="1543050" cy="161131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60018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1143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2801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546100"/>
            <a:ext cx="5307013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25420" y="283718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8" name="y2mate.com - Funny Quirky Comedy Free Download Background Mus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530" y="354965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571282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11430" y="693420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693738"/>
            <a:ext cx="5307013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247515" y="2680335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35757774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63893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235204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2542772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095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7280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669925"/>
            <a:ext cx="5305425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640965" y="2962275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y2mate.com - ROUND THE BEND MUSIC FROM ZZZAP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055" y="3126105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904748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159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1060430" y="73723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720725"/>
            <a:ext cx="5307013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247515" y="270764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713723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04584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75895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453234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P 10 BIGGEST CITIES IN VIETNAM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967" y="167148"/>
            <a:ext cx="1164139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8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254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72165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601663"/>
            <a:ext cx="5307013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674620" y="289306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y2mate.com - ROUND THE BEND MUSIC FROM ZZZAP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055" y="3126105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965215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445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tretch>
            <a:fillRect/>
          </a:stretch>
        </p:blipFill>
        <p:spPr>
          <a:xfrm>
            <a:off x="0" y="601663"/>
            <a:ext cx="5305425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163060" y="258826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267842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04584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75895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2416082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0"/>
          <p:cNvSpPr txBox="1"/>
          <p:nvPr/>
        </p:nvSpPr>
        <p:spPr>
          <a:xfrm>
            <a:off x="2802132" y="5083523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/>
              <a:t>- Do you like this city? Why?</a:t>
            </a:r>
          </a:p>
        </p:txBody>
      </p:sp>
      <p:pic>
        <p:nvPicPr>
          <p:cNvPr id="7" name="Content Placeholder 6" descr="Things-to-do-in-Da-nang-canivalvn.com_-pg6c3bmx4yr99ss7ghuyh05v7vc77ovo9bq42vw91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20575" y="584775"/>
            <a:ext cx="7678831" cy="4753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99792" y="0"/>
            <a:ext cx="425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Which city is this?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996" y="0"/>
            <a:ext cx="217157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* WARM - UP</a:t>
            </a:r>
            <a:endParaRPr lang="en-US" sz="3200" b="1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786" y="2045110"/>
            <a:ext cx="5407743" cy="3205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8189" y="480101"/>
            <a:ext cx="543423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600" b="1" dirty="0" err="1" smtClean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i</a:t>
            </a:r>
            <a:r>
              <a:rPr lang="en-US" sz="5600" b="1" dirty="0" smtClean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. LISTENING</a:t>
            </a:r>
            <a:endParaRPr lang="en-US" sz="5600" b="1" dirty="0">
              <a:solidFill>
                <a:srgbClr val="0087B2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4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44757" y="360496"/>
            <a:ext cx="10888345" cy="10763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Tick (√) the things that you want in your home town. Add more ideas if you have any.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1290" y="39245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075" y="28981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85852" y="1311726"/>
            <a:ext cx="621284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a. Nice parks </a:t>
            </a:r>
          </a:p>
          <a:p>
            <a:pPr>
              <a:lnSpc>
                <a:spcPct val="150000"/>
              </a:lnSpc>
            </a:pPr>
            <a:r>
              <a:rPr lang="en-US" sz="3200"/>
              <a:t>b. Modern cinemas </a:t>
            </a:r>
          </a:p>
          <a:p>
            <a:pPr>
              <a:lnSpc>
                <a:spcPct val="150000"/>
              </a:lnSpc>
            </a:pPr>
            <a:r>
              <a:rPr lang="en-US" sz="3200"/>
              <a:t>c. Air-conditioned buses </a:t>
            </a:r>
          </a:p>
          <a:p>
            <a:pPr>
              <a:lnSpc>
                <a:spcPct val="150000"/>
              </a:lnSpc>
            </a:pPr>
            <a:r>
              <a:rPr lang="en-US" sz="3200"/>
              <a:t>d. Free sports facilities </a:t>
            </a:r>
          </a:p>
          <a:p>
            <a:pPr>
              <a:lnSpc>
                <a:spcPct val="150000"/>
              </a:lnSpc>
            </a:pPr>
            <a:r>
              <a:rPr lang="en-US" sz="3200"/>
              <a:t>e. Convenient food stalls </a:t>
            </a:r>
          </a:p>
          <a:p>
            <a:pPr>
              <a:lnSpc>
                <a:spcPct val="150000"/>
              </a:lnSpc>
            </a:pPr>
            <a:r>
              <a:rPr lang="en-US" sz="3200"/>
              <a:t>f. Wide roads</a:t>
            </a:r>
          </a:p>
        </p:txBody>
      </p:sp>
      <p:sp>
        <p:nvSpPr>
          <p:cNvPr id="4" name="Rectangles 3"/>
          <p:cNvSpPr/>
          <p:nvPr/>
        </p:nvSpPr>
        <p:spPr>
          <a:xfrm>
            <a:off x="8018340" y="149016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8018340" y="224835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8018340" y="300654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8018340" y="376473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s 20"/>
          <p:cNvSpPr/>
          <p:nvPr/>
        </p:nvSpPr>
        <p:spPr>
          <a:xfrm>
            <a:off x="8018340" y="452292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s 21"/>
          <p:cNvSpPr/>
          <p:nvPr/>
        </p:nvSpPr>
        <p:spPr>
          <a:xfrm>
            <a:off x="8018340" y="5227771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11"/>
          <p:cNvSpPr txBox="1"/>
          <p:nvPr/>
        </p:nvSpPr>
        <p:spPr>
          <a:xfrm>
            <a:off x="984086" y="26184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an interview with three teenagers about life in their cities. Decide if the statements are true (T) or false (F).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30366" y="29359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483404" y="18100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3656708695"/>
              </p:ext>
            </p:extLst>
          </p:nvPr>
        </p:nvGraphicFramePr>
        <p:xfrm>
          <a:off x="245807" y="1318946"/>
          <a:ext cx="11336593" cy="4183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94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05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65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5316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2921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1. There are many facilities for public use in Tom’s city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237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2. Elena likes spending her free time in shopping malls.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1791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3. Food stalls are not popular in Chi’s city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3237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4. In Chi’s city, many teens like street food more than food prepared at home</a:t>
                      </a:r>
                      <a:r>
                        <a:rPr lang="en-US" sz="30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0" name="0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5411" y="28482"/>
            <a:ext cx="1085850" cy="798513"/>
          </a:xfrm>
          <a:prstGeom prst="rect">
            <a:avLst/>
          </a:prstGeom>
        </p:spPr>
      </p:pic>
      <p:pic>
        <p:nvPicPr>
          <p:cNvPr id="16" name="รูปภาพ 25">
            <a:extLst>
              <a:ext uri="{FF2B5EF4-FFF2-40B4-BE49-F238E27FC236}">
                <a16:creationId xmlns:a16="http://schemas.microsoft.com/office/drawing/2014/main" xmlns="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419024" y="2123433"/>
            <a:ext cx="604964" cy="605018"/>
          </a:xfrm>
          <a:prstGeom prst="rect">
            <a:avLst/>
          </a:prstGeom>
        </p:spPr>
      </p:pic>
      <p:pic>
        <p:nvPicPr>
          <p:cNvPr id="17" name="รูปภาพ 25">
            <a:extLst>
              <a:ext uri="{FF2B5EF4-FFF2-40B4-BE49-F238E27FC236}">
                <a16:creationId xmlns:a16="http://schemas.microsoft.com/office/drawing/2014/main" xmlns="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711966" y="3180400"/>
            <a:ext cx="604964" cy="605018"/>
          </a:xfrm>
          <a:prstGeom prst="rect">
            <a:avLst/>
          </a:prstGeom>
        </p:spPr>
      </p:pic>
      <p:pic>
        <p:nvPicPr>
          <p:cNvPr id="21" name="รูปภาพ 25">
            <a:extLst>
              <a:ext uri="{FF2B5EF4-FFF2-40B4-BE49-F238E27FC236}">
                <a16:creationId xmlns:a16="http://schemas.microsoft.com/office/drawing/2014/main" xmlns="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711966" y="3920885"/>
            <a:ext cx="604964" cy="605018"/>
          </a:xfrm>
          <a:prstGeom prst="rect">
            <a:avLst/>
          </a:prstGeom>
        </p:spPr>
      </p:pic>
      <p:pic>
        <p:nvPicPr>
          <p:cNvPr id="22" name="รูปภาพ 25">
            <a:extLst>
              <a:ext uri="{FF2B5EF4-FFF2-40B4-BE49-F238E27FC236}">
                <a16:creationId xmlns:a16="http://schemas.microsoft.com/office/drawing/2014/main" xmlns="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419024" y="4733898"/>
            <a:ext cx="604964" cy="6050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3404" y="2469285"/>
            <a:ext cx="52826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It </a:t>
            </a:r>
            <a:r>
              <a:rPr lang="en-US" sz="2000" b="1" i="1" dirty="0">
                <a:solidFill>
                  <a:srgbClr val="C00000"/>
                </a:solidFill>
              </a:rPr>
              <a:t>has good parks, libraries, and cinemas.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37514" y="3410448"/>
            <a:ext cx="9347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The only place teens can find entertainment is a shopping mall but it's very costly, so I don't </a:t>
            </a:r>
            <a:r>
              <a:rPr lang="en-US" b="1" i="1" dirty="0" smtClean="0">
                <a:solidFill>
                  <a:srgbClr val="C00000"/>
                </a:solidFill>
              </a:rPr>
              <a:t>like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5140" y="421775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There are food stalls at almost all street corners.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45807" y="5563803"/>
            <a:ext cx="6992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Many teens like street food and are too lazy to cook on their </a:t>
            </a:r>
            <a:r>
              <a:rPr lang="en-US" b="1" i="1" dirty="0" smtClean="0">
                <a:solidFill>
                  <a:srgbClr val="C00000"/>
                </a:solidFill>
              </a:rPr>
              <a:t>own.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04217" y="183781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again. Choose the correct answer A, B, or C.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3135" y="26463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920" y="16199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708442880"/>
              </p:ext>
            </p:extLst>
          </p:nvPr>
        </p:nvGraphicFramePr>
        <p:xfrm>
          <a:off x="167148" y="1656981"/>
          <a:ext cx="11788878" cy="323112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574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314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8896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1.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Where might this interview come from?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 smtClean="0">
                          <a:solidFill>
                            <a:srgbClr val="C00000"/>
                          </a:solidFill>
                        </a:rPr>
                        <a:t>2.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What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is a 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problem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in Tom’s city?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42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A chat show.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</a:t>
                      </a:r>
                      <a:r>
                        <a:rPr lang="en-US" sz="3200" dirty="0"/>
                        <a:t>. A documentary.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The daily news.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Some buses don’t have air-conditioners.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There are no parks.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Some roads are too wide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20015" y="2898877"/>
            <a:ext cx="51263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87934" y="2898877"/>
            <a:ext cx="444039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645" y="774228"/>
            <a:ext cx="882650" cy="8826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0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04113" y="43123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6898" y="32859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4231853152"/>
              </p:ext>
            </p:extLst>
          </p:nvPr>
        </p:nvGraphicFramePr>
        <p:xfrm>
          <a:off x="0" y="1823577"/>
          <a:ext cx="11813540" cy="34455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44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544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. What change does Elena suggest for her city?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4.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Chi thinks that ______ should tell teens about the drawbacks of street food.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91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A new shopping mall.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More free sports facilities.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More modern sports </a:t>
                      </a:r>
                      <a:r>
                        <a:rPr lang="en-US" sz="3200" dirty="0" err="1"/>
                        <a:t>centres</a:t>
                      </a:r>
                      <a:r>
                        <a:rPr lang="en-US" sz="3200" dirty="0"/>
                        <a:t>.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parents and the city council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the city council and schools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parents and schools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0" y="3869646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03570" y="440005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5235" y="933942"/>
            <a:ext cx="882650" cy="882650"/>
          </a:xfrm>
          <a:prstGeom prst="rect">
            <a:avLst/>
          </a:prstGeom>
        </p:spPr>
      </p:pic>
      <p:sp>
        <p:nvSpPr>
          <p:cNvPr id="5" name="TextBox 11"/>
          <p:cNvSpPr txBox="1"/>
          <p:nvPr/>
        </p:nvSpPr>
        <p:spPr>
          <a:xfrm>
            <a:off x="925195" y="350377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again. Choose the correct answer A, B, or C.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0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227</TotalTime>
  <Words>1393</Words>
  <Application>Microsoft Office PowerPoint</Application>
  <PresentationFormat>Custom</PresentationFormat>
  <Paragraphs>183</Paragraphs>
  <Slides>32</Slides>
  <Notes>24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320</cp:revision>
  <dcterms:created xsi:type="dcterms:W3CDTF">2020-12-09T02:04:00Z</dcterms:created>
  <dcterms:modified xsi:type="dcterms:W3CDTF">2024-11-28T11:00:53Z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A723FD78B3B74991B1F3F51F5BF441AD_13</vt:lpwstr>
  </property>
  <property fmtid="{D5CDD505-2E9C-101B-9397-08002B2CF9AE}" pid="3" name="KSOProductBuildVer">
    <vt:lpwstr>1033-12.2.0.13266</vt:lpwstr>
  </property>
</Properties>
</file>