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614" r:id="rId2"/>
    <p:sldId id="616" r:id="rId3"/>
    <p:sldId id="613" r:id="rId4"/>
    <p:sldId id="615" r:id="rId5"/>
    <p:sldId id="497" r:id="rId6"/>
    <p:sldId id="598" r:id="rId7"/>
    <p:sldId id="623" r:id="rId8"/>
    <p:sldId id="599" r:id="rId9"/>
    <p:sldId id="600" r:id="rId10"/>
    <p:sldId id="456" r:id="rId11"/>
    <p:sldId id="601" r:id="rId12"/>
    <p:sldId id="602" r:id="rId13"/>
    <p:sldId id="625" r:id="rId14"/>
    <p:sldId id="624" r:id="rId15"/>
    <p:sldId id="626" r:id="rId16"/>
    <p:sldId id="604" r:id="rId17"/>
    <p:sldId id="605" r:id="rId18"/>
    <p:sldId id="627" r:id="rId19"/>
    <p:sldId id="628" r:id="rId20"/>
    <p:sldId id="630" r:id="rId21"/>
    <p:sldId id="638" r:id="rId22"/>
    <p:sldId id="639" r:id="rId23"/>
    <p:sldId id="640" r:id="rId24"/>
    <p:sldId id="641" r:id="rId25"/>
    <p:sldId id="637" r:id="rId26"/>
    <p:sldId id="629" r:id="rId27"/>
    <p:sldId id="636" r:id="rId28"/>
    <p:sldId id="631" r:id="rId29"/>
    <p:sldId id="606" r:id="rId30"/>
    <p:sldId id="607" r:id="rId31"/>
    <p:sldId id="608" r:id="rId32"/>
    <p:sldId id="298" r:id="rId33"/>
    <p:sldId id="611" r:id="rId34"/>
    <p:sldId id="610" r:id="rId35"/>
    <p:sldId id="612" r:id="rId36"/>
    <p:sldId id="314" r:id="rId37"/>
    <p:sldId id="330" r:id="rId38"/>
    <p:sldId id="644" r:id="rId39"/>
    <p:sldId id="617" r:id="rId40"/>
    <p:sldId id="618" r:id="rId41"/>
    <p:sldId id="619" r:id="rId42"/>
    <p:sldId id="620" r:id="rId43"/>
    <p:sldId id="621" r:id="rId44"/>
    <p:sldId id="62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0" userDrawn="1">
          <p15:clr>
            <a:srgbClr val="A4A3A4"/>
          </p15:clr>
        </p15:guide>
        <p15:guide id="2" pos="39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6C2"/>
    <a:srgbClr val="3366FF"/>
    <a:srgbClr val="FF5050"/>
    <a:srgbClr val="F7C8E0"/>
    <a:srgbClr val="DFFFD8"/>
    <a:srgbClr val="FFAACF"/>
    <a:srgbClr val="EA8FEA"/>
    <a:srgbClr val="B9F3E4"/>
    <a:srgbClr val="9E9FA5"/>
    <a:srgbClr val="C4C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869" y="-91"/>
      </p:cViewPr>
      <p:guideLst>
        <p:guide orient="horz" pos="2260"/>
        <p:guide pos="39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09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4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54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99DFB8-C703-432B-A5E1-9A92BA2E5E6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91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12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36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01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1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24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1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30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03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81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68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4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C1678-985F-4029-B3B7-4A533A57D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6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6">
                <a:lumMod val="40000"/>
                <a:lumOff val="60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26.xml"/><Relationship Id="rId3" Type="http://schemas.openxmlformats.org/officeDocument/2006/relationships/image" Target="../media/image9.png"/><Relationship Id="rId7" Type="http://schemas.openxmlformats.org/officeDocument/2006/relationships/slide" Target="slide22.xml"/><Relationship Id="rId12" Type="http://schemas.openxmlformats.org/officeDocument/2006/relationships/slide" Target="slide2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21.xml"/><Relationship Id="rId5" Type="http://schemas.openxmlformats.org/officeDocument/2006/relationships/image" Target="../media/image10.gif"/><Relationship Id="rId10" Type="http://schemas.openxmlformats.org/officeDocument/2006/relationships/slide" Target="slide20.xml"/><Relationship Id="rId4" Type="http://schemas.openxmlformats.org/officeDocument/2006/relationships/slide" Target="slide28.xml"/><Relationship Id="rId9" Type="http://schemas.openxmlformats.org/officeDocument/2006/relationships/slide" Target="slide24.xml"/><Relationship Id="rId1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9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1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1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/>
                </a:solidFill>
                <a:latin typeface="Cooper Black" panose="0208090404030B020404" pitchFamily="18" charset="0"/>
              </a:rPr>
              <a:t>ENGLISH </a:t>
            </a:r>
            <a:r>
              <a:rPr lang="en-US" sz="6000" b="1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9</a:t>
            </a:r>
            <a:endParaRPr lang="en-US" sz="6000" b="1" dirty="0">
              <a:solidFill>
                <a:schemeClr val="accent6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2712" y="715236"/>
            <a:ext cx="11016516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6145" y="74939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930" y="64675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14655" y="1179523"/>
            <a:ext cx="117221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love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spicy food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this city.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hottest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food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the more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I like it.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69900" y="3217873"/>
            <a:ext cx="117221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got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stuck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in a traffic jam yesterday. The more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congested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road,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tired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became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969260" y="226092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122160" y="226092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538460" y="226092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915160" y="430943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9192260" y="438563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283970" y="5553403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1" name="Multiply 20"/>
          <p:cNvSpPr/>
          <p:nvPr/>
        </p:nvSpPr>
        <p:spPr>
          <a:xfrm>
            <a:off x="6704647" y="1743273"/>
            <a:ext cx="1524953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ext Box 22"/>
          <p:cNvSpPr txBox="1"/>
          <p:nvPr/>
        </p:nvSpPr>
        <p:spPr>
          <a:xfrm>
            <a:off x="6490970" y="1169363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4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hotter</a:t>
            </a:r>
          </a:p>
        </p:txBody>
      </p:sp>
      <p:sp>
        <p:nvSpPr>
          <p:cNvPr id="24" name="Multiply 23"/>
          <p:cNvSpPr/>
          <p:nvPr/>
        </p:nvSpPr>
        <p:spPr>
          <a:xfrm>
            <a:off x="800100" y="5020003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972820" y="4612968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tired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xmlns="" id="{FB1788DE-3042-E077-EC9C-05B5051392B4}"/>
              </a:ext>
            </a:extLst>
          </p:cNvPr>
          <p:cNvSpPr txBox="1"/>
          <p:nvPr/>
        </p:nvSpPr>
        <p:spPr>
          <a:xfrm>
            <a:off x="9571355" y="2246745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xmlns="" id="{950D9433-937F-3812-2F84-AF3A1FC4AAF9}"/>
              </a:ext>
            </a:extLst>
          </p:cNvPr>
          <p:cNvSpPr txBox="1"/>
          <p:nvPr/>
        </p:nvSpPr>
        <p:spPr>
          <a:xfrm>
            <a:off x="2729230" y="5546696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78382" y="97979"/>
            <a:ext cx="5245100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000" b="1" dirty="0">
                <a:sym typeface="+mn-ea"/>
              </a:rPr>
              <a:t>DOUBLE COMPARATIVES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  <p:bldP spid="24" grpId="0" bldLvl="0" animBg="1"/>
      <p:bldP spid="24" grpId="1" animBg="1"/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3508" y="681384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741" y="76922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26" y="66658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53590" y="1756922"/>
            <a:ext cx="11722100" cy="11240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modern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library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more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attractive it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to teenagers.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12315" y="3019937"/>
            <a:ext cx="11722100" cy="23551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streets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getting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dirtier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crowded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this city is, </a:t>
            </a:r>
          </a:p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polluted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it becomes.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919195" y="277101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559015" y="275831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650195" y="275323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624295" y="4081022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7385275" y="409943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046223" y="544309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1" name="Multiply 20"/>
          <p:cNvSpPr/>
          <p:nvPr/>
        </p:nvSpPr>
        <p:spPr>
          <a:xfrm>
            <a:off x="1317215" y="2367792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1370555" y="1712034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modern</a:t>
            </a:r>
          </a:p>
        </p:txBody>
      </p:sp>
      <p:sp>
        <p:nvSpPr>
          <p:cNvPr id="24" name="Multiply 23"/>
          <p:cNvSpPr/>
          <p:nvPr/>
        </p:nvSpPr>
        <p:spPr>
          <a:xfrm>
            <a:off x="253590" y="4791587"/>
            <a:ext cx="2880995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355441" y="4371166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more polluted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xmlns="" id="{15AF4BFB-0C27-D074-8380-6E2CF955B102}"/>
              </a:ext>
            </a:extLst>
          </p:cNvPr>
          <p:cNvSpPr txBox="1"/>
          <p:nvPr/>
        </p:nvSpPr>
        <p:spPr>
          <a:xfrm>
            <a:off x="4562065" y="273203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xmlns="" id="{077FA3CB-8CB4-94B9-6E72-A7298A956D9E}"/>
              </a:ext>
            </a:extLst>
          </p:cNvPr>
          <p:cNvSpPr txBox="1"/>
          <p:nvPr/>
        </p:nvSpPr>
        <p:spPr>
          <a:xfrm>
            <a:off x="2649762" y="398770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18552" y="120158"/>
            <a:ext cx="4961034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  <p:bldP spid="24" grpId="0" bldLvl="0" animBg="1"/>
      <p:bldP spid="24" grpId="1" animBg="1"/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0379" y="835557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9612" y="92339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397" y="82075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81409" y="1973477"/>
            <a:ext cx="11722100" cy="23551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denser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buildings are,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ugly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city becomes. It’ll soon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like a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concrete jungle.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56514" y="3139972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058434" y="3051072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952014" y="4341392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1" name="Multiply 20"/>
          <p:cNvSpPr/>
          <p:nvPr/>
        </p:nvSpPr>
        <p:spPr>
          <a:xfrm>
            <a:off x="6551704" y="2511322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6714899" y="1912517"/>
            <a:ext cx="17329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uglier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E6F34608-527D-8937-DDA9-3F8A393D28F3}"/>
              </a:ext>
            </a:extLst>
          </p:cNvPr>
          <p:cNvSpPr txBox="1"/>
          <p:nvPr/>
        </p:nvSpPr>
        <p:spPr>
          <a:xfrm>
            <a:off x="1540919" y="430646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8552" y="120158"/>
            <a:ext cx="4961034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9260" y="811239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a phrasal verb in column A with a suitable word / phrase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9780" y="91387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565" y="81123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9363" y="59055"/>
            <a:ext cx="477319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271719532"/>
              </p:ext>
            </p:extLst>
          </p:nvPr>
        </p:nvGraphicFramePr>
        <p:xfrm>
          <a:off x="1477645" y="2381250"/>
          <a:ext cx="8442325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0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47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6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Keys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 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a. noise pollution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1.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b. friends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2.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c. a project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3.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d. the city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4.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e. the flu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5.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68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1247" y="143070"/>
            <a:ext cx="413269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6284" y="1697277"/>
            <a:ext cx="7315200" cy="2554545"/>
          </a:xfrm>
          <a:prstGeom prst="rect">
            <a:avLst/>
          </a:prstGeom>
          <a:solidFill>
            <a:srgbClr val="F6E6C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/>
              <a:t> </a:t>
            </a:r>
            <a:r>
              <a:rPr lang="vi-VN" sz="3200" dirty="0" smtClean="0"/>
              <a:t>get </a:t>
            </a:r>
            <a:r>
              <a:rPr lang="vi-VN" sz="3200" dirty="0"/>
              <a:t>around: đi vòng </a:t>
            </a:r>
            <a:r>
              <a:rPr lang="vi-VN" sz="3200" dirty="0" smtClean="0"/>
              <a:t>quanh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 smtClean="0"/>
              <a:t>carry </a:t>
            </a:r>
            <a:r>
              <a:rPr lang="vi-VN" sz="3200" dirty="0"/>
              <a:t>out: thực </a:t>
            </a:r>
            <a:r>
              <a:rPr lang="vi-VN" sz="3200" dirty="0" smtClean="0"/>
              <a:t>hiện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 smtClean="0"/>
              <a:t>come </a:t>
            </a:r>
            <a:r>
              <a:rPr lang="vi-VN" sz="3200" dirty="0"/>
              <a:t>down with: bị/mắc bệnh </a:t>
            </a:r>
            <a:r>
              <a:rPr lang="vi-VN" sz="3200" dirty="0" smtClean="0"/>
              <a:t>gì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 smtClean="0"/>
              <a:t>hang </a:t>
            </a:r>
            <a:r>
              <a:rPr lang="vi-VN" sz="3200" dirty="0"/>
              <a:t>out with: đi chơi </a:t>
            </a:r>
            <a:r>
              <a:rPr lang="vi-VN" sz="3200" dirty="0" smtClean="0"/>
              <a:t>với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 smtClean="0"/>
              <a:t>cut </a:t>
            </a:r>
            <a:r>
              <a:rPr lang="vi-VN" sz="3200" dirty="0"/>
              <a:t>down on: cắt </a:t>
            </a:r>
            <a:r>
              <a:rPr lang="vi-VN" sz="3200" dirty="0" smtClean="0"/>
              <a:t>giảm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451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9260" y="811239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a phrasal verb in column A with a suitable word / phrase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9780" y="91387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565" y="81123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9363" y="59055"/>
            <a:ext cx="477319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graphicFrame>
        <p:nvGraphicFramePr>
          <p:cNvPr id="2" name="Table 1"/>
          <p:cNvGraphicFramePr/>
          <p:nvPr/>
        </p:nvGraphicFramePr>
        <p:xfrm>
          <a:off x="1477645" y="2381250"/>
          <a:ext cx="8442325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0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47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6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 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a. noise pollution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b. friends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c. a project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d. the city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e. the flu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3" name="Text Box 22"/>
          <p:cNvSpPr txBox="1"/>
          <p:nvPr/>
        </p:nvSpPr>
        <p:spPr>
          <a:xfrm>
            <a:off x="8817609" y="2920119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883650" y="354012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883650" y="407987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817610" y="4678680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8872855" y="526097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60044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8" grpId="0"/>
      <p:bldP spid="8" grpId="1"/>
      <p:bldP spid="10" grpId="0"/>
      <p:bldP spid="10" grpId="1"/>
      <p:bldP spid="18" grpId="0"/>
      <p:bldP spid="18" grpId="1"/>
      <p:bldP spid="19" grpId="0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13092" y="25083"/>
            <a:ext cx="413269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389368686"/>
              </p:ext>
            </p:extLst>
          </p:nvPr>
        </p:nvGraphicFramePr>
        <p:xfrm>
          <a:off x="991316" y="1099288"/>
          <a:ext cx="9900920" cy="4444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81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32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64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PHRASAL VERBS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/>
                        <a:t>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5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 dirty="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5542996" y="2047343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just"/>
            <a:endParaRPr lang="en-US" sz="3200" b="1">
              <a:ln>
                <a:noFill/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078811" y="1756513"/>
            <a:ext cx="55238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move from place to place </a:t>
            </a:r>
            <a:endParaRPr lang="en-US" sz="3200" b="1" dirty="0">
              <a:ln>
                <a:noFill/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/ go to a lot of different places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991181" y="2832838"/>
            <a:ext cx="5523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conduct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055951" y="3486253"/>
            <a:ext cx="5523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catch (a disease)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991181" y="4078073"/>
            <a:ext cx="5901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spend time a lot of time with sb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866721" y="4798163"/>
            <a:ext cx="5901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reduce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53486" y="1223649"/>
            <a:ext cx="113235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I’m </a:t>
            </a:r>
            <a:r>
              <a:rPr lang="en-US" sz="3200" u="sng" dirty="0"/>
              <a:t>			</a:t>
            </a:r>
            <a:r>
              <a:rPr lang="en-US" sz="3200" dirty="0"/>
              <a:t> a cold. I have a runny nose and a sore throat.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53487" y="1889061"/>
            <a:ext cx="11323596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We all need to </a:t>
            </a:r>
            <a:r>
              <a:rPr lang="en-US" sz="3200" u="sng"/>
              <a:t> 			 </a:t>
            </a:r>
            <a:r>
              <a:rPr lang="en-US" sz="3200"/>
              <a:t>using our cars and ride our bikes more to reduce air pollution.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53487" y="2981896"/>
            <a:ext cx="11323596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 When I was in town, I chose to </a:t>
            </a:r>
            <a:r>
              <a:rPr lang="en-US" sz="3200" u="sng"/>
              <a:t>			</a:t>
            </a:r>
            <a:r>
              <a:rPr lang="en-US" sz="3200"/>
              <a:t>by bus.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53487" y="3581971"/>
            <a:ext cx="11323596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Where do teenagers in your neighbourhood often </a:t>
            </a:r>
            <a:r>
              <a:rPr lang="en-US" sz="3200" u="sng"/>
              <a:t>				</a:t>
            </a:r>
            <a:r>
              <a:rPr lang="en-US" sz="3200"/>
              <a:t>each other?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53487" y="4648771"/>
            <a:ext cx="11323596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The authority is </a:t>
            </a:r>
            <a:r>
              <a:rPr lang="en-US" sz="3200" u="sng"/>
              <a:t>				</a:t>
            </a:r>
            <a:r>
              <a:rPr lang="en-US" sz="3200"/>
              <a:t> a plan to solve traffic congestion in the downtown area.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2957050" y="626807"/>
            <a:ext cx="6629401" cy="1336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UTM Bell" pitchFamily="18" charset="0"/>
                <a:cs typeface="Times New Roman"/>
              </a:rPr>
              <a:t> Lucky Star Game</a:t>
            </a:r>
          </a:p>
        </p:txBody>
      </p:sp>
      <p:pic>
        <p:nvPicPr>
          <p:cNvPr id="9" name="Picture 2" descr="Bộ môn Dược lý - Trường Đại học Y Dược Thái B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1" y="5161936"/>
            <a:ext cx="10841327" cy="160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uyển tập 5350 ảnh động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6" y="2091358"/>
            <a:ext cx="1009067" cy="25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uyển tập 5350 ảnh động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271" y="1963538"/>
            <a:ext cx="762000" cy="25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21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12" y="12329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3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5712" y="575005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row: Right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BEC44B04-3228-40EA-A0A9-E5937FB710F2}"/>
              </a:ext>
            </a:extLst>
          </p:cNvPr>
          <p:cNvSpPr/>
          <p:nvPr/>
        </p:nvSpPr>
        <p:spPr>
          <a:xfrm>
            <a:off x="11006191" y="6340667"/>
            <a:ext cx="762000" cy="4572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-4473766" y="5769167"/>
            <a:ext cx="6019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Lucky Star Game</a:t>
            </a:r>
          </a:p>
        </p:txBody>
      </p:sp>
      <p:pic>
        <p:nvPicPr>
          <p:cNvPr id="1026" name="Picture 2" descr="Hình ảnh động dây ngang PowerPoint đẹ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30" y="-13772"/>
            <a:ext cx="7429197" cy="131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>
            <a:hlinkClick r:id="rId6" action="ppaction://hlinksldjump"/>
          </p:cNvPr>
          <p:cNvSpPr/>
          <p:nvPr/>
        </p:nvSpPr>
        <p:spPr>
          <a:xfrm>
            <a:off x="1571626" y="1571626"/>
            <a:ext cx="1447800" cy="14478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5-Point Star 16">
            <a:hlinkClick r:id="rId7" action="ppaction://hlinksldjump"/>
          </p:cNvPr>
          <p:cNvSpPr/>
          <p:nvPr/>
        </p:nvSpPr>
        <p:spPr>
          <a:xfrm>
            <a:off x="2638426" y="1952626"/>
            <a:ext cx="1447800" cy="14478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5-Point Star 17">
            <a:hlinkClick r:id="rId8" action="ppaction://hlinksldjump"/>
          </p:cNvPr>
          <p:cNvSpPr/>
          <p:nvPr/>
        </p:nvSpPr>
        <p:spPr>
          <a:xfrm>
            <a:off x="3705226" y="2317560"/>
            <a:ext cx="1447800" cy="14478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3</a:t>
            </a:r>
          </a:p>
        </p:txBody>
      </p:sp>
      <p:sp>
        <p:nvSpPr>
          <p:cNvPr id="19" name="5-Point Star 18">
            <a:hlinkClick r:id="rId9" action="ppaction://hlinksldjump"/>
          </p:cNvPr>
          <p:cNvSpPr/>
          <p:nvPr/>
        </p:nvSpPr>
        <p:spPr>
          <a:xfrm>
            <a:off x="4772026" y="2682494"/>
            <a:ext cx="1447800" cy="14478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5-Point Star 19">
            <a:hlinkClick r:id="rId10" action="ppaction://hlinksldjump"/>
          </p:cNvPr>
          <p:cNvSpPr/>
          <p:nvPr/>
        </p:nvSpPr>
        <p:spPr>
          <a:xfrm>
            <a:off x="5870039" y="3053396"/>
            <a:ext cx="1447800" cy="14478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5-Point Star 20">
            <a:hlinkClick r:id="rId11" action="ppaction://hlinksldjump"/>
          </p:cNvPr>
          <p:cNvSpPr/>
          <p:nvPr/>
        </p:nvSpPr>
        <p:spPr>
          <a:xfrm>
            <a:off x="6947856" y="3429347"/>
            <a:ext cx="1447800" cy="1447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5-Point Star 21">
            <a:hlinkClick r:id="rId12" action="ppaction://hlinksldjump"/>
          </p:cNvPr>
          <p:cNvSpPr/>
          <p:nvPr/>
        </p:nvSpPr>
        <p:spPr>
          <a:xfrm>
            <a:off x="8046788" y="3805298"/>
            <a:ext cx="1447800" cy="144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5-Point Star 22">
            <a:hlinkClick r:id="rId13" action="ppaction://hlinksldjump"/>
          </p:cNvPr>
          <p:cNvSpPr/>
          <p:nvPr/>
        </p:nvSpPr>
        <p:spPr>
          <a:xfrm>
            <a:off x="9118179" y="4238626"/>
            <a:ext cx="1447800" cy="1447800"/>
          </a:xfrm>
          <a:prstGeom prst="star5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15" name="Picture 14" descr="duck4[1]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7" y="-86016"/>
            <a:ext cx="1085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4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151784" y="2780930"/>
            <a:ext cx="3886474" cy="2795659"/>
            <a:chOff x="2294917" y="2751433"/>
            <a:chExt cx="3886474" cy="2795659"/>
          </a:xfrm>
          <a:solidFill>
            <a:srgbClr val="00B050"/>
          </a:solidFill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4887205" y="3188126"/>
              <a:ext cx="940020" cy="36731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>
              <a:off x="5337768" y="4106932"/>
              <a:ext cx="843623" cy="0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755916" y="4551007"/>
              <a:ext cx="820400" cy="64869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2294917" y="4323216"/>
              <a:ext cx="691382" cy="5124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 flipV="1">
              <a:off x="2640608" y="3543520"/>
              <a:ext cx="663201" cy="271871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314912" y="4701609"/>
              <a:ext cx="0" cy="845483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20769" y="4551007"/>
              <a:ext cx="706456" cy="64869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" idx="6"/>
            </p:cNvCxnSpPr>
            <p:nvPr/>
          </p:nvCxnSpPr>
          <p:spPr>
            <a:xfrm flipV="1">
              <a:off x="4314912" y="2796097"/>
              <a:ext cx="83781" cy="392029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3118094" y="2751433"/>
              <a:ext cx="616983" cy="804010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7-Point Star 1"/>
            <p:cNvSpPr/>
            <p:nvPr/>
          </p:nvSpPr>
          <p:spPr>
            <a:xfrm>
              <a:off x="2905696" y="3188126"/>
              <a:ext cx="2818432" cy="1854546"/>
            </a:xfrm>
            <a:prstGeom prst="star7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r>
                <a:rPr lang="en-US" sz="2800" b="1" dirty="0">
                  <a:ln w="1270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Adjectives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5307828" y="1693428"/>
            <a:ext cx="2376264" cy="108012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modern</a:t>
            </a:r>
            <a:endParaRPr lang="en-US" sz="2800" dirty="0"/>
          </a:p>
        </p:txBody>
      </p:sp>
      <p:sp>
        <p:nvSpPr>
          <p:cNvPr id="26" name="Oval 25"/>
          <p:cNvSpPr/>
          <p:nvPr/>
        </p:nvSpPr>
        <p:spPr>
          <a:xfrm>
            <a:off x="7615711" y="2334709"/>
            <a:ext cx="2372348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busy</a:t>
            </a:r>
            <a:endParaRPr lang="en-US" sz="2800" dirty="0"/>
          </a:p>
        </p:txBody>
      </p:sp>
      <p:sp>
        <p:nvSpPr>
          <p:cNvPr id="36" name="Oval 35"/>
          <p:cNvSpPr/>
          <p:nvPr/>
        </p:nvSpPr>
        <p:spPr>
          <a:xfrm>
            <a:off x="8172604" y="3573017"/>
            <a:ext cx="2674465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fashionable</a:t>
            </a:r>
            <a:endParaRPr lang="en-US" sz="2600" dirty="0"/>
          </a:p>
        </p:txBody>
      </p:sp>
      <p:sp>
        <p:nvSpPr>
          <p:cNvPr id="37" name="Oval 36"/>
          <p:cNvSpPr/>
          <p:nvPr/>
        </p:nvSpPr>
        <p:spPr>
          <a:xfrm>
            <a:off x="7751908" y="5123141"/>
            <a:ext cx="2747856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8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polluted</a:t>
            </a:r>
            <a:endParaRPr lang="en-US" sz="2800" spc="-180" dirty="0"/>
          </a:p>
        </p:txBody>
      </p:sp>
      <p:sp>
        <p:nvSpPr>
          <p:cNvPr id="38" name="Oval 37"/>
          <p:cNvSpPr/>
          <p:nvPr/>
        </p:nvSpPr>
        <p:spPr>
          <a:xfrm>
            <a:off x="4804453" y="5661353"/>
            <a:ext cx="2818432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exciting</a:t>
            </a:r>
            <a:endParaRPr lang="en-US" sz="2800" spc="-160" dirty="0"/>
          </a:p>
        </p:txBody>
      </p:sp>
      <p:sp>
        <p:nvSpPr>
          <p:cNvPr id="40" name="Oval 39"/>
          <p:cNvSpPr/>
          <p:nvPr/>
        </p:nvSpPr>
        <p:spPr>
          <a:xfrm>
            <a:off x="1956089" y="2682938"/>
            <a:ext cx="2484016" cy="108012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historical</a:t>
            </a:r>
            <a:endParaRPr lang="en-US" sz="2800" spc="-100" dirty="0"/>
          </a:p>
        </p:txBody>
      </p:sp>
      <p:sp>
        <p:nvSpPr>
          <p:cNvPr id="41" name="Oval 40"/>
          <p:cNvSpPr/>
          <p:nvPr/>
        </p:nvSpPr>
        <p:spPr>
          <a:xfrm>
            <a:off x="2287072" y="5213038"/>
            <a:ext cx="2343607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expensive</a:t>
            </a:r>
            <a:endParaRPr lang="en-US" sz="2800" spc="-150" dirty="0"/>
          </a:p>
        </p:txBody>
      </p:sp>
      <p:sp>
        <p:nvSpPr>
          <p:cNvPr id="42" name="Oval 41"/>
          <p:cNvSpPr/>
          <p:nvPr/>
        </p:nvSpPr>
        <p:spPr>
          <a:xfrm>
            <a:off x="1727681" y="3932986"/>
            <a:ext cx="2546369" cy="1117568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convenient</a:t>
            </a:r>
            <a:endParaRPr lang="en-US" sz="2600" dirty="0"/>
          </a:p>
        </p:txBody>
      </p:sp>
      <p:sp>
        <p:nvSpPr>
          <p:cNvPr id="49" name="Rectangle 48"/>
          <p:cNvSpPr/>
          <p:nvPr/>
        </p:nvSpPr>
        <p:spPr>
          <a:xfrm>
            <a:off x="1022674" y="810667"/>
            <a:ext cx="1029820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Adjectives related the cities and city life: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583439" y="1933858"/>
            <a:ext cx="1592002" cy="792088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800" spc="-100" dirty="0"/>
          </a:p>
        </p:txBody>
      </p:sp>
      <p:sp>
        <p:nvSpPr>
          <p:cNvPr id="3" name="TextBox 2"/>
          <p:cNvSpPr txBox="1"/>
          <p:nvPr/>
        </p:nvSpPr>
        <p:spPr>
          <a:xfrm>
            <a:off x="4948097" y="27869"/>
            <a:ext cx="244736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* WARM </a:t>
            </a:r>
            <a:r>
              <a:rPr lang="en-US" sz="3200" b="1" dirty="0">
                <a:solidFill>
                  <a:srgbClr val="7030A0"/>
                </a:solidFill>
              </a:rPr>
              <a:t>-UP</a:t>
            </a:r>
          </a:p>
        </p:txBody>
      </p:sp>
    </p:spTree>
    <p:extLst>
      <p:ext uri="{BB962C8B-B14F-4D97-AF65-F5344CB8AC3E}">
        <p14:creationId xmlns:p14="http://schemas.microsoft.com/office/powerpoint/2010/main" val="181416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53487" y="3271822"/>
            <a:ext cx="11081430" cy="1138773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/>
              <a:t>1.</a:t>
            </a:r>
            <a:r>
              <a:rPr lang="en-US" sz="3400" dirty="0"/>
              <a:t> I’m </a:t>
            </a:r>
            <a:r>
              <a:rPr lang="en-US" sz="3400" u="sng" dirty="0"/>
              <a:t>			</a:t>
            </a:r>
            <a:r>
              <a:rPr lang="en-US" sz="3400" u="sng" dirty="0" smtClean="0"/>
              <a:t>      </a:t>
            </a:r>
            <a:r>
              <a:rPr lang="en-US" sz="3400" dirty="0" smtClean="0"/>
              <a:t> </a:t>
            </a:r>
            <a:r>
              <a:rPr lang="en-US" sz="3400" dirty="0"/>
              <a:t>a cold. I have a runny nose and a sore throat.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447663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612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54389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3.7037E-6 L 0.01484 0.22592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3" grpId="1"/>
      <p:bldP spid="13" grpId="2"/>
      <p:bldP spid="14" grpId="1"/>
      <p:bldP spid="20" grpId="1"/>
      <p:bldP spid="21" grpId="1"/>
      <p:bldP spid="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486" y="2811319"/>
            <a:ext cx="1130136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</a:rPr>
              <a:t>2.</a:t>
            </a:r>
            <a:r>
              <a:rPr lang="en-US" sz="3200" dirty="0">
                <a:solidFill>
                  <a:prstClr val="black"/>
                </a:solidFill>
              </a:rPr>
              <a:t> We all need to </a:t>
            </a:r>
            <a:r>
              <a:rPr lang="en-US" sz="3200" u="sng" dirty="0">
                <a:solidFill>
                  <a:prstClr val="black"/>
                </a:solidFill>
              </a:rPr>
              <a:t> 			 </a:t>
            </a:r>
            <a:r>
              <a:rPr lang="en-US" sz="3200" dirty="0">
                <a:solidFill>
                  <a:prstClr val="black"/>
                </a:solidFill>
              </a:rPr>
              <a:t>using our cars and ride our bikes more to reduce air pollution.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586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04331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18724 0.2375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4" grpId="1"/>
      <p:bldP spid="14" grpId="2"/>
      <p:bldP spid="20" grpId="1"/>
      <p:bldP spid="21" grpId="1"/>
      <p:bldP spid="2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552003" y="3025379"/>
            <a:ext cx="10281376" cy="583565"/>
          </a:xfrm>
          <a:prstGeom prst="rect">
            <a:avLst/>
          </a:prstGeom>
          <a:solidFill>
            <a:srgbClr val="F7C8E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3.</a:t>
            </a:r>
            <a:r>
              <a:rPr lang="en-US" sz="3200" dirty="0"/>
              <a:t> When I was in town, I chose to </a:t>
            </a:r>
            <a:r>
              <a:rPr lang="en-US" sz="3200" u="sng" dirty="0"/>
              <a:t>		</a:t>
            </a:r>
            <a:r>
              <a:rPr lang="en-US" sz="3200" u="sng" dirty="0" smtClean="0"/>
              <a:t>  </a:t>
            </a:r>
            <a:r>
              <a:rPr lang="en-US" sz="3200" dirty="0" smtClean="0"/>
              <a:t>by </a:t>
            </a:r>
            <a:r>
              <a:rPr lang="en-US" sz="3200" dirty="0"/>
              <a:t>bus.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612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17194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15391 0.26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3" grpId="1"/>
      <p:bldP spid="14" grpId="1"/>
      <p:bldP spid="20" grpId="1"/>
      <p:bldP spid="20" grpId="2"/>
      <p:bldP spid="21" grpId="1"/>
      <p:bldP spid="2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/>
          <p:nvPr/>
        </p:nvSpPr>
        <p:spPr>
          <a:xfrm>
            <a:off x="209644" y="3581971"/>
            <a:ext cx="11402254" cy="1076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4.</a:t>
            </a:r>
            <a:r>
              <a:rPr lang="en-US" sz="3200" dirty="0"/>
              <a:t> Where do teenagers in your </a:t>
            </a:r>
            <a:r>
              <a:rPr lang="en-US" sz="3200" dirty="0" err="1"/>
              <a:t>neighbourhood</a:t>
            </a:r>
            <a:r>
              <a:rPr lang="en-US" sz="3200" dirty="0"/>
              <a:t> often </a:t>
            </a:r>
            <a:r>
              <a:rPr lang="en-US" sz="3200" u="sng" dirty="0"/>
              <a:t>			</a:t>
            </a:r>
            <a:r>
              <a:rPr lang="en-US" sz="3200" u="sng" dirty="0" smtClean="0"/>
              <a:t>      </a:t>
            </a:r>
            <a:r>
              <a:rPr lang="en-US" sz="3200" dirty="0" smtClean="0"/>
              <a:t>each </a:t>
            </a:r>
            <a:r>
              <a:rPr lang="en-US" sz="3200" dirty="0"/>
              <a:t>other?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612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39376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14323 0.35393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3" grpId="1"/>
      <p:bldP spid="14" grpId="1"/>
      <p:bldP spid="20" grpId="1"/>
      <p:bldP spid="21" grpId="1"/>
      <p:bldP spid="21" grpId="2"/>
      <p:bldP spid="2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/>
          <p:nvPr/>
        </p:nvSpPr>
        <p:spPr>
          <a:xfrm>
            <a:off x="353486" y="3113548"/>
            <a:ext cx="11453495" cy="1076325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5.</a:t>
            </a:r>
            <a:r>
              <a:rPr lang="en-US" sz="3200" dirty="0"/>
              <a:t> The authority is </a:t>
            </a:r>
            <a:r>
              <a:rPr lang="en-US" sz="3200" u="sng" dirty="0"/>
              <a:t>			</a:t>
            </a:r>
            <a:r>
              <a:rPr lang="en-US" sz="3200" dirty="0" smtClean="0"/>
              <a:t> </a:t>
            </a:r>
            <a:r>
              <a:rPr lang="en-US" sz="3200" dirty="0"/>
              <a:t>a plan to solve traffic congestion in the downtown area.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612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59365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-0.16094 0.2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3" grpId="1"/>
      <p:bldP spid="14" grpId="1"/>
      <p:bldP spid="20" grpId="1"/>
      <p:bldP spid="21" grpId="1"/>
      <p:bldP spid="22" grpId="1"/>
      <p:bldP spid="22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7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2632" y="133817"/>
            <a:ext cx="5781369" cy="7848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6" y="4"/>
            <a:ext cx="649817" cy="649817"/>
          </a:xfrm>
          <a:prstGeom prst="rect">
            <a:avLst/>
          </a:prstGeom>
        </p:spPr>
      </p:pic>
      <p:sp>
        <p:nvSpPr>
          <p:cNvPr id="9" name="Action Button: Home 8">
            <a:hlinkClick r:id="rId6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2733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5945" y="3668277"/>
            <a:ext cx="3498236" cy="680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 ! </a:t>
            </a:r>
          </a:p>
          <a:p>
            <a:pPr marL="609600" indent="-609600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104845" y="216310"/>
            <a:ext cx="5562600" cy="1600200"/>
          </a:xfrm>
          <a:prstGeom prst="cloudCallout">
            <a:avLst>
              <a:gd name="adj1" fmla="val -32361"/>
              <a:gd name="adj2" fmla="val 79861"/>
            </a:avLst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60" y="2826482"/>
            <a:ext cx="3712191" cy="236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angela_looking_at_world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" y="2423359"/>
            <a:ext cx="2511927" cy="21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014227" y="629060"/>
            <a:ext cx="3835968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Lucky </a:t>
            </a:r>
            <a:r>
              <a:rPr lang="en-US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number</a:t>
            </a:r>
            <a:endParaRPr lang="en-US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81646962"/>
      </p:ext>
    </p:extLst>
  </p:cSld>
  <p:clrMapOvr>
    <a:masterClrMapping/>
  </p:clrMapOvr>
  <p:transition>
    <p:cover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5945" y="3668277"/>
            <a:ext cx="3498236" cy="680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 ! </a:t>
            </a:r>
          </a:p>
          <a:p>
            <a:pPr marL="609600" indent="-609600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104845" y="216310"/>
            <a:ext cx="5562600" cy="1600200"/>
          </a:xfrm>
          <a:prstGeom prst="cloudCallout">
            <a:avLst>
              <a:gd name="adj1" fmla="val -32361"/>
              <a:gd name="adj2" fmla="val 79861"/>
            </a:avLst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60" y="2826482"/>
            <a:ext cx="3712191" cy="236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angela_looking_at_world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" y="2423359"/>
            <a:ext cx="2511927" cy="21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014227" y="629060"/>
            <a:ext cx="3835968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Lucky </a:t>
            </a:r>
            <a:r>
              <a:rPr lang="en-US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number</a:t>
            </a:r>
            <a:endParaRPr lang="en-US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Action Button: Home 8">
            <a:hlinkClick r:id="rId5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56705184"/>
      </p:ext>
    </p:extLst>
  </p:cSld>
  <p:clrMapOvr>
    <a:masterClrMapping/>
  </p:clrMapOvr>
  <p:transition>
    <p:cover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6">
                <a:lumMod val="40000"/>
                <a:lumOff val="60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7000">
              <a:schemeClr val="accent1">
                <a:lumMod val="30000"/>
                <a:lumOff val="7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62983" y="1289621"/>
            <a:ext cx="114534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</a:t>
            </a:r>
            <a:r>
              <a:rPr lang="en-US" sz="3200"/>
              <a:t> I’m </a:t>
            </a:r>
            <a:r>
              <a:rPr lang="en-US" sz="3200" u="sng"/>
              <a:t>			</a:t>
            </a:r>
            <a:r>
              <a:rPr lang="en-US" sz="3200"/>
              <a:t> a cold. I have a runny nose and a sore throat.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09643" y="1889061"/>
            <a:ext cx="114534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We all need to </a:t>
            </a:r>
            <a:r>
              <a:rPr lang="en-US" sz="3200" u="sng" dirty="0"/>
              <a:t> 			 </a:t>
            </a:r>
            <a:r>
              <a:rPr lang="en-US" sz="3200" dirty="0"/>
              <a:t>using our cars and ride our bikes more to reduce air pollution.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09643" y="2981896"/>
            <a:ext cx="114534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3.</a:t>
            </a:r>
            <a:r>
              <a:rPr lang="en-US" sz="3200" dirty="0"/>
              <a:t> When I was in town, I chose to </a:t>
            </a:r>
            <a:r>
              <a:rPr lang="en-US" sz="3200" u="sng" dirty="0"/>
              <a:t>			</a:t>
            </a:r>
            <a:r>
              <a:rPr lang="en-US" sz="3200" dirty="0"/>
              <a:t>by bus.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09643" y="3581971"/>
            <a:ext cx="114534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4.</a:t>
            </a:r>
            <a:r>
              <a:rPr lang="en-US" sz="3200" dirty="0"/>
              <a:t> Where do teenagers in your </a:t>
            </a:r>
            <a:r>
              <a:rPr lang="en-US" sz="3200" dirty="0" err="1"/>
              <a:t>neighbourhood</a:t>
            </a:r>
            <a:r>
              <a:rPr lang="en-US" sz="3200" dirty="0"/>
              <a:t> often </a:t>
            </a:r>
            <a:r>
              <a:rPr lang="en-US" sz="3200" u="sng" dirty="0"/>
              <a:t>				</a:t>
            </a:r>
            <a:r>
              <a:rPr lang="en-US" sz="3200" dirty="0"/>
              <a:t>each other?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09643" y="4648771"/>
            <a:ext cx="114534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5.</a:t>
            </a:r>
            <a:r>
              <a:rPr lang="en-US" sz="3200" dirty="0"/>
              <a:t> The authority is </a:t>
            </a:r>
            <a:r>
              <a:rPr lang="en-US" sz="3200" u="sng" dirty="0"/>
              <a:t>				</a:t>
            </a:r>
            <a:r>
              <a:rPr lang="en-US" sz="3200" dirty="0"/>
              <a:t> a plan to solve traffic congestion in the downtown area.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253217" y="1289621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35089" y="1907794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108755" y="2946236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9162875" y="3640085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3828838" y="4626546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62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  <p:bldP spid="4" grpId="0"/>
      <p:bldP spid="4" grpId="1"/>
      <p:bldP spid="5" grpId="0"/>
      <p:bldP spid="5" grpId="1"/>
      <p:bldP spid="13" grpId="0"/>
      <p:bldP spid="13" grpId="1"/>
      <p:bldP spid="14" grpId="0"/>
      <p:bldP spid="14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6885" y="3054350"/>
            <a:ext cx="6214745" cy="583565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“FIND SOMEONE WHO............”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8430" y="1906905"/>
            <a:ext cx="2878455" cy="28784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04167 0.0518519 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16616" y="88294"/>
            <a:ext cx="251177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* </a:t>
            </a:r>
            <a:r>
              <a:rPr lang="en-US" sz="30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WARM-UP</a:t>
            </a:r>
            <a:endParaRPr lang="en-US" sz="30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4438" y="1012410"/>
            <a:ext cx="9736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Do you like living in the city or in the countryside? Why?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9200" y="1769807"/>
            <a:ext cx="10343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</a:rPr>
              <a:t>I like living in the…………………………. Because ……………………………………..</a:t>
            </a: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80516" y="4320798"/>
            <a:ext cx="8641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( </a:t>
            </a:r>
            <a:r>
              <a:rPr lang="en-US" sz="2800" i="1" dirty="0" err="1" smtClean="0"/>
              <a:t>Thành</a:t>
            </a:r>
            <a:r>
              <a:rPr lang="en-US" sz="2800" i="1" dirty="0" smtClean="0"/>
              <a:t> </a:t>
            </a:r>
            <a:r>
              <a:rPr lang="en-US" sz="2800" i="1" dirty="0" err="1"/>
              <a:t>phố</a:t>
            </a:r>
            <a:r>
              <a:rPr lang="en-US" sz="2800" i="1" dirty="0"/>
              <a:t> </a:t>
            </a:r>
            <a:r>
              <a:rPr lang="en-US" sz="2800" i="1" dirty="0" err="1"/>
              <a:t>càng</a:t>
            </a:r>
            <a:r>
              <a:rPr lang="en-US" sz="2800" i="1" dirty="0"/>
              <a:t> </a:t>
            </a:r>
            <a:r>
              <a:rPr lang="en-US" sz="2800" i="1" dirty="0" err="1"/>
              <a:t>phát</a:t>
            </a:r>
            <a:r>
              <a:rPr lang="en-US" sz="2800" i="1" dirty="0"/>
              <a:t> </a:t>
            </a:r>
            <a:r>
              <a:rPr lang="en-US" sz="2800" i="1" dirty="0" err="1"/>
              <a:t>triển</a:t>
            </a:r>
            <a:r>
              <a:rPr lang="en-US" sz="2800" i="1" dirty="0"/>
              <a:t> </a:t>
            </a:r>
            <a:r>
              <a:rPr lang="en-US" sz="2800" i="1" dirty="0" err="1"/>
              <a:t>thì</a:t>
            </a:r>
            <a:r>
              <a:rPr lang="en-US" sz="2800" i="1" dirty="0"/>
              <a:t> </a:t>
            </a:r>
            <a:r>
              <a:rPr lang="en-US" sz="2800" i="1" dirty="0" err="1"/>
              <a:t>càng</a:t>
            </a:r>
            <a:r>
              <a:rPr lang="en-US" sz="2800" i="1" dirty="0"/>
              <a:t> </a:t>
            </a:r>
            <a:r>
              <a:rPr lang="en-US" sz="2800" i="1" dirty="0" err="1"/>
              <a:t>đông</a:t>
            </a:r>
            <a:r>
              <a:rPr lang="en-US" sz="2800" i="1" dirty="0"/>
              <a:t> </a:t>
            </a:r>
            <a:r>
              <a:rPr lang="en-US" sz="2800" i="1" dirty="0" err="1"/>
              <a:t>đúc</a:t>
            </a:r>
            <a:r>
              <a:rPr lang="en-US" sz="2800" i="1" dirty="0" smtClean="0"/>
              <a:t>.)</a:t>
            </a:r>
            <a:endParaRPr lang="en-US" sz="2800" i="1" dirty="0"/>
          </a:p>
        </p:txBody>
      </p:sp>
      <p:sp>
        <p:nvSpPr>
          <p:cNvPr id="15" name="Rectangle 14"/>
          <p:cNvSpPr/>
          <p:nvPr/>
        </p:nvSpPr>
        <p:spPr>
          <a:xfrm>
            <a:off x="345910" y="3546297"/>
            <a:ext cx="11710220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prstClr val="black"/>
                </a:solidFill>
              </a:rPr>
              <a:t>The more developed the city is, the more crowded </a:t>
            </a:r>
            <a:r>
              <a:rPr lang="en-US" sz="3400" dirty="0" smtClean="0">
                <a:solidFill>
                  <a:prstClr val="black"/>
                </a:solidFill>
              </a:rPr>
              <a:t>it </a:t>
            </a:r>
            <a:r>
              <a:rPr lang="en-US" sz="3400" dirty="0"/>
              <a:t>becomes</a:t>
            </a:r>
            <a:r>
              <a:rPr lang="en-US" sz="3400" dirty="0" smtClean="0"/>
              <a:t>.</a:t>
            </a:r>
            <a:r>
              <a:rPr lang="en-US" sz="3400" dirty="0" smtClean="0">
                <a:solidFill>
                  <a:prstClr val="black"/>
                </a:solidFill>
              </a:rPr>
              <a:t> </a:t>
            </a:r>
            <a:endParaRPr lang="en-US" sz="3400" dirty="0"/>
          </a:p>
        </p:txBody>
      </p:sp>
      <p:sp>
        <p:nvSpPr>
          <p:cNvPr id="16" name="Rectangle 15"/>
          <p:cNvSpPr/>
          <p:nvPr/>
        </p:nvSpPr>
        <p:spPr>
          <a:xfrm>
            <a:off x="2145030" y="5248771"/>
            <a:ext cx="6484620" cy="584775"/>
          </a:xfrm>
          <a:prstGeom prst="rect">
            <a:avLst/>
          </a:prstGeom>
          <a:solidFill>
            <a:srgbClr val="F7C8E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Double comparatives (So </a:t>
            </a:r>
            <a:r>
              <a:rPr lang="en-US" sz="3200" dirty="0" err="1"/>
              <a:t>sánh</a:t>
            </a:r>
            <a:r>
              <a:rPr lang="en-US" sz="3200" dirty="0"/>
              <a:t> </a:t>
            </a:r>
            <a:r>
              <a:rPr lang="en-US" sz="3200" dirty="0" err="1"/>
              <a:t>kép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9080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430" y="2682240"/>
            <a:ext cx="2433955" cy="243395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3568700" y="1540510"/>
            <a:ext cx="686332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- Copy the table into notebooks.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568700" y="2215515"/>
            <a:ext cx="827849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- Ask  your classmates to find at least one person who says  “Yes” to each statement.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568700" y="4104005"/>
            <a:ext cx="827849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- The person who finishes table first will say Bingo and become the winner of the game.</a:t>
            </a:r>
          </a:p>
        </p:txBody>
      </p:sp>
      <p:graphicFrame>
        <p:nvGraphicFramePr>
          <p:cNvPr id="8" name="Table 7"/>
          <p:cNvGraphicFramePr/>
          <p:nvPr/>
        </p:nvGraphicFramePr>
        <p:xfrm>
          <a:off x="4502150" y="9129395"/>
          <a:ext cx="11711940" cy="540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1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51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Find someone who…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More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1. likes getting around by public transport.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carried out a project last week.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came down with a flu or a cold last year.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often hangs out with friends in their free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33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wants to cut down on the amount of water they are using each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/>
      <p:bldP spid="4" grpId="1"/>
      <p:bldP spid="5" grpId="0"/>
      <p:bldP spid="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/>
          <p:nvPr/>
        </p:nvGraphicFramePr>
        <p:xfrm>
          <a:off x="249555" y="1235075"/>
          <a:ext cx="11711940" cy="540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1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51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Find someone who…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More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1. likes getting around by public transport.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carried out a project last week.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came down with a flu or a cold last year.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often hangs out with friends in their free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33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wants to cut down on the amount of water they are using each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0127" y="786691"/>
            <a:ext cx="1033824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each other whether you agree or disagree with the following ideas.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4539" y="99106"/>
            <a:ext cx="369631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62122" y="9497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907" y="829490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42925" y="2326640"/>
            <a:ext cx="11342370" cy="1322070"/>
          </a:xfrm>
          <a:prstGeom prst="rect">
            <a:avLst/>
          </a:prstGeom>
          <a:solidFill>
            <a:srgbClr val="B9F3E4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1. The busier the city is, the more unhappy its people are.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20065" y="3525520"/>
            <a:ext cx="11365865" cy="1322070"/>
          </a:xfrm>
          <a:prstGeom prst="rect">
            <a:avLst/>
          </a:prstGeom>
          <a:solidFill>
            <a:srgbClr val="FFAACF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2. The older the city becomes, the less attractive it is to immigrants.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11810" y="4855845"/>
            <a:ext cx="11374120" cy="1322070"/>
          </a:xfrm>
          <a:prstGeom prst="rect">
            <a:avLst/>
          </a:prstGeom>
          <a:solidFill>
            <a:srgbClr val="F6E6C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3. Your home town should cut down on noise pollution.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/>
      <p:bldP spid="7" grpId="0" bldLvl="0" animBg="1"/>
      <p:bldP spid="7" grpId="1"/>
      <p:bldP spid="8" grpId="0" bldLvl="0" animBg="1"/>
      <p:bldP spid="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8200" y="786691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3060412687"/>
              </p:ext>
            </p:extLst>
          </p:nvPr>
        </p:nvGraphicFramePr>
        <p:xfrm>
          <a:off x="213114" y="1599237"/>
          <a:ext cx="1173099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2. The older the city becomes, the less attractive it is to tourists.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Old cities: not many entertainment facilities, lack of public amenities, inconvenient public transportation.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Old cities: lots of cultural places, historical value, quiet and safe.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74539" y="72185"/>
            <a:ext cx="369631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2565796675"/>
              </p:ext>
            </p:extLst>
          </p:nvPr>
        </p:nvGraphicFramePr>
        <p:xfrm>
          <a:off x="281940" y="1579573"/>
          <a:ext cx="11730990" cy="297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1. The busier the city is, the more unhappy its people are.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Busy cities: high living costs, congested roads, long travelling time, etc.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Busy cities: lots of entertainment facilities, parks, playgrounds, etc.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74539" y="72185"/>
            <a:ext cx="369631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200" y="786691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399" y="5149091"/>
            <a:ext cx="9684776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Open Sans" panose="020B0606030504020204" pitchFamily="34" charset="0"/>
              </a:rPr>
              <a:t>I disagree. Although the city is very busy, it offers various opportunities and </a:t>
            </a:r>
            <a:r>
              <a:rPr lang="en-US" sz="2800" i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it has </a:t>
            </a:r>
            <a:r>
              <a:rPr lang="en-US" sz="2800" i="1" dirty="0"/>
              <a:t>lots of entertainment facilities, parks, playgrounds, </a:t>
            </a:r>
            <a:r>
              <a:rPr lang="en-US" sz="2800" i="1" dirty="0" err="1" smtClean="0"/>
              <a:t>etc</a:t>
            </a:r>
            <a:r>
              <a:rPr lang="en-US" sz="2800" i="1" dirty="0" smtClean="0"/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that </a:t>
            </a:r>
            <a:r>
              <a:rPr lang="en-US" sz="2800" i="1" dirty="0">
                <a:solidFill>
                  <a:srgbClr val="000000"/>
                </a:solidFill>
                <a:latin typeface="Open Sans" panose="020B0606030504020204" pitchFamily="34" charset="0"/>
              </a:rPr>
              <a:t>can contribute to people's happiness.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63794" y="4748981"/>
            <a:ext cx="1366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</a:rPr>
              <a:t>* Example: </a:t>
            </a:r>
            <a:endParaRPr lang="en-US" sz="2000" b="1" i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3602050917"/>
              </p:ext>
            </p:extLst>
          </p:nvPr>
        </p:nvGraphicFramePr>
        <p:xfrm>
          <a:off x="281940" y="1703705"/>
          <a:ext cx="1173099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8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835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636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3. Your home town should cut down on noise pollution.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My home town: lots of trucks and heavy lorries running on roads, construction sites everywhere, people playing music very loud at night.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My home town: a small and peaceful town, people mostly riding bikes, no big events happening in the town       no noise pollution.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8200" y="786691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74539" y="99106"/>
            <a:ext cx="369631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82318" y="191569"/>
            <a:ext cx="4724030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912" y="1390852"/>
            <a:ext cx="114456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082" y="608014"/>
            <a:ext cx="2806607" cy="188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4037" y="2326647"/>
            <a:ext cx="10453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prstClr val="black"/>
                </a:solidFill>
                <a:sym typeface="+mn-ea"/>
              </a:rPr>
              <a:t>Recognise</a:t>
            </a:r>
            <a:r>
              <a:rPr lang="en-US" sz="3600" dirty="0">
                <a:solidFill>
                  <a:prstClr val="black"/>
                </a:solidFill>
                <a:sym typeface="+mn-ea"/>
              </a:rPr>
              <a:t> and use comparison of adjectives and some phrasal verbs.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24748" y="122964"/>
            <a:ext cx="473915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045" y="1080770"/>
            <a:ext cx="111842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 algn="just">
              <a:lnSpc>
                <a:spcPct val="150000"/>
              </a:lnSpc>
            </a:pPr>
            <a:r>
              <a:rPr lang="en-US" sz="3600" dirty="0"/>
              <a:t>- Make 5 sentences by using double comparatives and phrasal verbs that you have learnt.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11" y="4063181"/>
            <a:ext cx="2112010" cy="21120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1a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0835"/>
            <a:ext cx="12192000" cy="6968836"/>
          </a:xfrm>
          <a:prstGeom prst="rect">
            <a:avLst/>
          </a:prstGeom>
          <a:solidFill>
            <a:srgbClr val="FFCC66"/>
          </a:solidFill>
        </p:spPr>
      </p:pic>
      <p:sp>
        <p:nvSpPr>
          <p:cNvPr id="3" name="Rectangle 2"/>
          <p:cNvSpPr/>
          <p:nvPr/>
        </p:nvSpPr>
        <p:spPr>
          <a:xfrm>
            <a:off x="2874943" y="2698218"/>
            <a:ext cx="6490012" cy="2339086"/>
          </a:xfrm>
          <a:prstGeom prst="rect">
            <a:avLst/>
          </a:prstGeom>
          <a:noFill/>
        </p:spPr>
        <p:txBody>
          <a:bodyPr wrap="none" lIns="121903" tIns="60952" rIns="121903" bIns="60952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4980" y="667459"/>
            <a:ext cx="8118221" cy="214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333" b="1" spc="533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333" b="1" spc="533" dirty="0">
                <a:ln w="28575">
                  <a:solidFill>
                    <a:schemeClr val="bg1"/>
                  </a:solidFill>
                </a:ln>
                <a:solidFill>
                  <a:srgbClr val="008000"/>
                </a:solidFill>
                <a:latin typeface=".VnAvantH" pitchFamily="34" charset="0"/>
              </a:rPr>
              <a:t>See you again</a:t>
            </a:r>
            <a:endParaRPr lang="en-US" sz="5333" dirty="0"/>
          </a:p>
        </p:txBody>
      </p:sp>
    </p:spTree>
    <p:extLst>
      <p:ext uri="{BB962C8B-B14F-4D97-AF65-F5344CB8AC3E}">
        <p14:creationId xmlns:p14="http://schemas.microsoft.com/office/powerpoint/2010/main" val="37045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DOUBLE COMPARATIVES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510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PHRASAL VERBS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242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63320"/>
            <a:ext cx="6311900" cy="61785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Option 1: Think!</a:t>
            </a:r>
          </a:p>
          <a:p>
            <a:r>
              <a:rPr lang="en-GB" dirty="0">
                <a:solidFill>
                  <a:schemeClr val="tx1"/>
                </a:solidFill>
              </a:rPr>
              <a:t>Option 2: Comparative Chain game.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855" y="1854835"/>
            <a:ext cx="6329680" cy="137414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option to complete each</a:t>
            </a:r>
            <a:r>
              <a:rPr lang="en-US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sentence. 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Find a mistake in the underlined parts in each sentence below and correct it.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665" y="3300730"/>
            <a:ext cx="6327775" cy="160655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a phrasal verb in column A with a suitable word / phrase in column B.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each sentence with a phrasal verb in 3. You can change the form of the verb when necessary.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6095" y="5079365"/>
            <a:ext cx="6315075" cy="56261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pairs. Tell each other whether you agree or disagree with the following ideas.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500" y="2541905"/>
            <a:ext cx="728345" cy="100901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51910"/>
            <a:ext cx="1012190" cy="117221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5325110"/>
            <a:ext cx="1011555" cy="6013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635" y="5863590"/>
            <a:ext cx="6311900" cy="68516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0182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168" y="1102200"/>
            <a:ext cx="9144000" cy="23876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23174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28951" y="1"/>
            <a:ext cx="712319" cy="709214"/>
            <a:chOff x="2180974" y="148629"/>
            <a:chExt cx="712319" cy="709214"/>
          </a:xfrm>
        </p:grpSpPr>
        <p:sp>
          <p:nvSpPr>
            <p:cNvPr id="7" name="Oval 6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hord 7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59345" y="3390"/>
            <a:ext cx="652110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CITY LIFE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8951" y="2460"/>
            <a:ext cx="7303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9159" y="1817044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b="1" dirty="0" err="1">
                <a:solidFill>
                  <a:srgbClr val="FF0000"/>
                </a:solidFill>
              </a:rPr>
              <a:t>How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 err="1">
                <a:solidFill>
                  <a:srgbClr val="FF0000"/>
                </a:solidFill>
              </a:rPr>
              <a:t>is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 err="1">
                <a:solidFill>
                  <a:srgbClr val="FF0000"/>
                </a:solidFill>
              </a:rPr>
              <a:t>your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 err="1">
                <a:solidFill>
                  <a:srgbClr val="FF0000"/>
                </a:solidFill>
              </a:rPr>
              <a:t>city</a:t>
            </a:r>
            <a:r>
              <a:rPr lang="vi-VN" sz="3600" b="1" dirty="0">
                <a:solidFill>
                  <a:srgbClr val="FF0000"/>
                </a:solidFill>
              </a:rPr>
              <a:t>?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53640" y="927395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79198" y="962938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09172" y="775756"/>
            <a:ext cx="990895" cy="941618"/>
            <a:chOff x="2766630" y="1746890"/>
            <a:chExt cx="990895" cy="94161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290048" y="2460"/>
            <a:ext cx="20891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88533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 animBg="1"/>
      <p:bldP spid="14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804545" y="659130"/>
            <a:ext cx="799020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/>
              <a:t>- Look at two bowls of spicy noodles.</a:t>
            </a:r>
          </a:p>
        </p:txBody>
      </p:sp>
      <p:pic>
        <p:nvPicPr>
          <p:cNvPr id="18" name="Content Placeholder 17" descr="Chili-Garlic-Noodles-8-1440x2160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1893" r="1620" b="20196"/>
          <a:stretch>
            <a:fillRect/>
          </a:stretch>
        </p:blipFill>
        <p:spPr>
          <a:xfrm>
            <a:off x="4273550" y="1757045"/>
            <a:ext cx="3348355" cy="3467735"/>
          </a:xfrm>
          <a:prstGeom prst="roundRect">
            <a:avLst/>
          </a:prstGeom>
        </p:spPr>
      </p:pic>
      <p:pic>
        <p:nvPicPr>
          <p:cNvPr id="20" name="Content Placeholder 19" descr="Chilli-Garlic-Noodles-2-1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3371" t="27273" r="1182" b="11732"/>
          <a:stretch>
            <a:fillRect/>
          </a:stretch>
        </p:blipFill>
        <p:spPr>
          <a:xfrm>
            <a:off x="399415" y="1852295"/>
            <a:ext cx="3417570" cy="3276600"/>
          </a:xfrm>
          <a:prstGeom prst="roundRect">
            <a:avLst/>
          </a:prstGeom>
        </p:spPr>
      </p:pic>
      <p:sp>
        <p:nvSpPr>
          <p:cNvPr id="22" name="TextBox 20"/>
          <p:cNvSpPr txBox="1"/>
          <p:nvPr/>
        </p:nvSpPr>
        <p:spPr>
          <a:xfrm>
            <a:off x="7723505" y="1579245"/>
            <a:ext cx="439166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F0000"/>
                </a:solidFill>
              </a:rPr>
              <a:t>- Which bowl of noodles do you prefer?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627505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326380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153150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7621270" y="4377690"/>
            <a:ext cx="439166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B050"/>
                </a:solidFill>
              </a:rPr>
              <a:t>=&gt; I like the second bowl more than the first bowl.</a:t>
            </a:r>
          </a:p>
        </p:txBody>
      </p:sp>
    </p:spTree>
    <p:extLst>
      <p:ext uri="{BB962C8B-B14F-4D97-AF65-F5344CB8AC3E}">
        <p14:creationId xmlns:p14="http://schemas.microsoft.com/office/powerpoint/2010/main" val="4040049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2120265" y="1718945"/>
            <a:ext cx="810006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Comparative Chain game.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60722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8415" y="855345"/>
            <a:ext cx="12141200" cy="6141720"/>
          </a:xfrm>
          <a:prstGeom prst="rect">
            <a:avLst/>
          </a:prstGeom>
          <a:gradFill flip="none">
            <a:gsLst>
              <a:gs pos="0">
                <a:srgbClr val="B6FFFA"/>
              </a:gs>
              <a:gs pos="41000">
                <a:srgbClr val="98E4FF"/>
              </a:gs>
              <a:gs pos="75000">
                <a:srgbClr val="7FB3FF"/>
              </a:gs>
              <a:gs pos="100000">
                <a:srgbClr val="687EFF"/>
              </a:gs>
            </a:gsLst>
            <a:lin ang="492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4935220" y="822960"/>
            <a:ext cx="6885305" cy="3512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3000" b="1" dirty="0"/>
              <a:t>- </a:t>
            </a:r>
            <a:r>
              <a:rPr lang="en-US" sz="3000" dirty="0"/>
              <a:t>Work in teams.</a:t>
            </a:r>
          </a:p>
          <a:p>
            <a:pPr>
              <a:lnSpc>
                <a:spcPct val="200000"/>
              </a:lnSpc>
            </a:pPr>
            <a:r>
              <a:rPr lang="en-US" sz="3000" dirty="0"/>
              <a:t>- Teacher chooses a category such as “transportation”.</a:t>
            </a:r>
          </a:p>
          <a:p>
            <a:pPr algn="just">
              <a:lnSpc>
                <a:spcPct val="200000"/>
              </a:lnSpc>
            </a:pPr>
            <a:r>
              <a:rPr lang="en-US" sz="3000" dirty="0"/>
              <a:t>- The first team names something related to the category, such as </a:t>
            </a:r>
            <a:r>
              <a:rPr lang="en-US" sz="3000" b="1" dirty="0"/>
              <a:t>“underground train.”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497205" y="2698750"/>
            <a:ext cx="3256915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HOW TO PLAY</a:t>
            </a:r>
          </a:p>
        </p:txBody>
      </p:sp>
    </p:spTree>
    <p:extLst>
      <p:ext uri="{BB962C8B-B14F-4D97-AF65-F5344CB8AC3E}">
        <p14:creationId xmlns:p14="http://schemas.microsoft.com/office/powerpoint/2010/main" val="4064394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8415" y="855345"/>
            <a:ext cx="12141200" cy="6141720"/>
          </a:xfrm>
          <a:prstGeom prst="rect">
            <a:avLst/>
          </a:prstGeom>
          <a:gradFill flip="none">
            <a:gsLst>
              <a:gs pos="0">
                <a:srgbClr val="B6FFFA"/>
              </a:gs>
              <a:gs pos="41000">
                <a:srgbClr val="98E4FF"/>
              </a:gs>
              <a:gs pos="75000">
                <a:srgbClr val="7FB3FF"/>
              </a:gs>
              <a:gs pos="100000">
                <a:srgbClr val="687EFF"/>
              </a:gs>
            </a:gsLst>
            <a:lin ang="492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632200" y="755650"/>
            <a:ext cx="8519795" cy="3512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/>
              <a:t>- The next team must name something that is comparative to the previous item, such as “bus” or “taxi.” Then you use comparative to form a statement.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/>
              <a:t>E.g. The bus is slower than the underground train.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174625" y="2698750"/>
            <a:ext cx="3256915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HOW TO PLAY</a:t>
            </a:r>
          </a:p>
        </p:txBody>
      </p:sp>
      <p:sp>
        <p:nvSpPr>
          <p:cNvPr id="3" name="TextBox 20"/>
          <p:cNvSpPr txBox="1"/>
          <p:nvPr/>
        </p:nvSpPr>
        <p:spPr>
          <a:xfrm>
            <a:off x="3533140" y="4030980"/>
            <a:ext cx="8358505" cy="3512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/>
              <a:t>- If a team cannot think of anything, they are out of the game.</a:t>
            </a:r>
          </a:p>
          <a:p>
            <a:pPr algn="just">
              <a:lnSpc>
                <a:spcPct val="200000"/>
              </a:lnSpc>
            </a:pPr>
            <a:r>
              <a:rPr lang="en-US" sz="2800" dirty="0"/>
              <a:t>- The last team remaining wins.</a:t>
            </a:r>
          </a:p>
        </p:txBody>
      </p:sp>
    </p:spTree>
    <p:extLst>
      <p:ext uri="{BB962C8B-B14F-4D97-AF65-F5344CB8AC3E}">
        <p14:creationId xmlns:p14="http://schemas.microsoft.com/office/powerpoint/2010/main" val="4158929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143885" y="1686560"/>
            <a:ext cx="645795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8800" b="1" dirty="0">
                <a:solidFill>
                  <a:srgbClr val="FF0000"/>
                </a:solidFill>
              </a:rPr>
              <a:t>LET’S PLAY</a:t>
            </a:r>
          </a:p>
        </p:txBody>
      </p:sp>
    </p:spTree>
    <p:extLst>
      <p:ext uri="{BB962C8B-B14F-4D97-AF65-F5344CB8AC3E}">
        <p14:creationId xmlns:p14="http://schemas.microsoft.com/office/powerpoint/2010/main" val="33560089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02610" y="79058"/>
            <a:ext cx="52451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14350" indent="-51435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61315" y="867945"/>
            <a:ext cx="5734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Look at the sentence: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50240" y="1769745"/>
            <a:ext cx="109823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3200" b="0" dirty="0">
                <a:latin typeface="Comic Sans MS" panose="030F0702030302020204" charset="0"/>
                <a:cs typeface="Comic Sans MS" panose="030F0702030302020204" charset="0"/>
              </a:rPr>
              <a:t>The more expensive the rent in the city is, the fewer people can afford to live there.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41375" y="2310130"/>
            <a:ext cx="37096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9035845" y="2310130"/>
            <a:ext cx="18681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650240" y="3023235"/>
            <a:ext cx="11125200" cy="1076325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marL="635" indent="-635" algn="just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You can use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“the”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with comparative adjectives to emphasize that one thing depends on another.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91440" y="4884420"/>
            <a:ext cx="1016635" cy="573405"/>
          </a:xfrm>
          <a:prstGeom prst="rightArrow">
            <a:avLst/>
          </a:prstGeom>
          <a:solidFill>
            <a:srgbClr val="95BDFF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1120775" y="4725035"/>
            <a:ext cx="10654030" cy="1076325"/>
          </a:xfrm>
          <a:prstGeom prst="rect">
            <a:avLst/>
          </a:prstGeom>
          <a:solidFill>
            <a:srgbClr val="F7C8E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 i="1">
                <a:latin typeface="Calibri" panose="020F0502020204030204" pitchFamily="34" charset="0"/>
                <a:cs typeface="Calibri" panose="020F0502020204030204" pitchFamily="34" charset="0"/>
              </a:rPr>
              <a:t>The + comparative adj 1 + clause 1, the + comparative adj 2 + clause 2</a:t>
            </a:r>
            <a:r>
              <a:rPr lang="en-US" sz="3200" b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51045" y="640834"/>
            <a:ext cx="20267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 smtClean="0">
                <a:solidFill>
                  <a:srgbClr val="C00000"/>
                </a:solidFill>
              </a:rPr>
              <a:t>(So </a:t>
            </a:r>
            <a:r>
              <a:rPr lang="en-US" sz="2600" b="1" i="1" dirty="0" err="1">
                <a:solidFill>
                  <a:srgbClr val="C00000"/>
                </a:solidFill>
              </a:rPr>
              <a:t>sánh</a:t>
            </a:r>
            <a:r>
              <a:rPr lang="en-US" sz="2600" b="1" i="1" dirty="0">
                <a:solidFill>
                  <a:srgbClr val="C00000"/>
                </a:solidFill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</a:rPr>
              <a:t>kép</a:t>
            </a:r>
            <a:r>
              <a:rPr lang="en-US" sz="2600" b="1" i="1" dirty="0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2" grpId="0" bldLvl="0" animBg="1"/>
      <p:bldP spid="12" grpId="1"/>
      <p:bldP spid="17" grpId="0" animBg="1"/>
      <p:bldP spid="17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28340" y="72073"/>
            <a:ext cx="52451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64540" y="717233"/>
            <a:ext cx="5734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Look at Remember! box (p. 21):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1592580"/>
            <a:ext cx="8919210" cy="50996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2610" y="79058"/>
            <a:ext cx="52451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1045" y="640834"/>
            <a:ext cx="20267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 smtClean="0">
                <a:solidFill>
                  <a:srgbClr val="C00000"/>
                </a:solidFill>
              </a:rPr>
              <a:t>(So </a:t>
            </a:r>
            <a:r>
              <a:rPr lang="en-US" sz="2600" b="1" i="1" dirty="0" err="1">
                <a:solidFill>
                  <a:srgbClr val="C00000"/>
                </a:solidFill>
              </a:rPr>
              <a:t>sánh</a:t>
            </a:r>
            <a:r>
              <a:rPr lang="en-US" sz="2600" b="1" i="1" dirty="0">
                <a:solidFill>
                  <a:srgbClr val="C00000"/>
                </a:solidFill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</a:rPr>
              <a:t>kép</a:t>
            </a:r>
            <a:r>
              <a:rPr lang="en-US" sz="2600" b="1" i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34038" y="1652045"/>
            <a:ext cx="10205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i="1" dirty="0"/>
              <a:t>Chúng ta sử dụng </a:t>
            </a:r>
            <a:r>
              <a:rPr lang="vi-VN" sz="2400" b="1" i="1" dirty="0">
                <a:solidFill>
                  <a:srgbClr val="C00000"/>
                </a:solidFill>
              </a:rPr>
              <a:t>the</a:t>
            </a:r>
            <a:r>
              <a:rPr lang="vi-VN" sz="2400" i="1" dirty="0"/>
              <a:t> với </a:t>
            </a:r>
            <a:r>
              <a:rPr lang="vi-VN" sz="2400" b="1" i="1" dirty="0"/>
              <a:t>tính từ so sánh hơn </a:t>
            </a:r>
            <a:r>
              <a:rPr lang="vi-VN" sz="2400" i="1" dirty="0"/>
              <a:t>để chỉ ra rằng một sự việc hoặc tình huống này phụ thuộc vào một sự việc hoặc tình huống khác</a:t>
            </a:r>
            <a:r>
              <a:rPr lang="vi-VN" sz="2400" i="1" dirty="0" smtClean="0"/>
              <a:t>.</a:t>
            </a:r>
            <a:endParaRPr lang="en-US" sz="2400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73" r="53001" b="80522"/>
          <a:stretch/>
        </p:blipFill>
        <p:spPr>
          <a:xfrm>
            <a:off x="300417" y="779274"/>
            <a:ext cx="2802193" cy="75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976284" y="2740200"/>
            <a:ext cx="862354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The </a:t>
            </a:r>
            <a:r>
              <a:rPr lang="en-US" sz="2800" b="1" dirty="0">
                <a:solidFill>
                  <a:srgbClr val="C00000"/>
                </a:solidFill>
              </a:rPr>
              <a:t>+ so </a:t>
            </a:r>
            <a:r>
              <a:rPr lang="en-US" sz="2800" b="1" dirty="0" err="1">
                <a:solidFill>
                  <a:srgbClr val="C00000"/>
                </a:solidFill>
              </a:rPr>
              <a:t>sánh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hơn</a:t>
            </a:r>
            <a:r>
              <a:rPr lang="en-US" sz="2800" b="1" dirty="0">
                <a:solidFill>
                  <a:srgbClr val="C00000"/>
                </a:solidFill>
              </a:rPr>
              <a:t> + S + V, t</a:t>
            </a:r>
            <a:r>
              <a:rPr lang="en-US" sz="2800" b="1" dirty="0" smtClean="0">
                <a:solidFill>
                  <a:srgbClr val="C00000"/>
                </a:solidFill>
              </a:rPr>
              <a:t>he </a:t>
            </a:r>
            <a:r>
              <a:rPr lang="en-US" sz="2800" b="1" dirty="0">
                <a:solidFill>
                  <a:srgbClr val="C00000"/>
                </a:solidFill>
              </a:rPr>
              <a:t>+ so </a:t>
            </a:r>
            <a:r>
              <a:rPr lang="en-US" sz="2800" b="1" dirty="0" err="1">
                <a:solidFill>
                  <a:srgbClr val="C00000"/>
                </a:solidFill>
              </a:rPr>
              <a:t>sánh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hơn</a:t>
            </a:r>
            <a:r>
              <a:rPr lang="en-US" sz="2800" b="1" dirty="0">
                <a:solidFill>
                  <a:srgbClr val="C00000"/>
                </a:solidFill>
              </a:rPr>
              <a:t> + S </a:t>
            </a:r>
            <a:r>
              <a:rPr lang="en-US" sz="2800" b="1" dirty="0" smtClean="0">
                <a:solidFill>
                  <a:srgbClr val="C00000"/>
                </a:solidFill>
              </a:rPr>
              <a:t>+ V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            </a:t>
            </a:r>
            <a:r>
              <a:rPr lang="en-US" sz="2800" b="1" i="1" dirty="0" smtClean="0">
                <a:solidFill>
                  <a:srgbClr val="0070C0"/>
                </a:solidFill>
              </a:rPr>
              <a:t>(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càng</a:t>
            </a:r>
            <a:r>
              <a:rPr lang="en-US" sz="2800" b="1" i="1" dirty="0" smtClean="0">
                <a:solidFill>
                  <a:srgbClr val="0070C0"/>
                </a:solidFill>
              </a:rPr>
              <a:t> ………,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thì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càng</a:t>
            </a:r>
            <a:r>
              <a:rPr lang="en-US" sz="2800" b="1" i="1" dirty="0" smtClean="0">
                <a:solidFill>
                  <a:srgbClr val="0070C0"/>
                </a:solidFill>
              </a:rPr>
              <a:t> ……………)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7767" y="4006164"/>
            <a:ext cx="10510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b="1" dirty="0">
                <a:solidFill>
                  <a:srgbClr val="7030A0"/>
                </a:solidFill>
              </a:rPr>
              <a:t>The more developed the city is, the more crowded it becomes</a:t>
            </a:r>
            <a:r>
              <a:rPr lang="vi-VN" sz="2400" b="1" dirty="0" smtClean="0">
                <a:solidFill>
                  <a:srgbClr val="7030A0"/>
                </a:solidFill>
              </a:rPr>
              <a:t>.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/>
              <a:t>         </a:t>
            </a:r>
            <a:r>
              <a:rPr lang="vi-VN" sz="2400" i="1" dirty="0" smtClean="0"/>
              <a:t>(</a:t>
            </a:r>
            <a:r>
              <a:rPr lang="vi-VN" sz="2400" i="1" dirty="0"/>
              <a:t>Thành phố càng phát triển thì càng đông đúc</a:t>
            </a:r>
            <a:r>
              <a:rPr lang="vi-VN" sz="2400" i="1" dirty="0" smtClean="0"/>
              <a:t>.)</a:t>
            </a:r>
            <a:endParaRPr lang="en-US" sz="24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b="1" dirty="0" smtClean="0">
                <a:solidFill>
                  <a:srgbClr val="7030A0"/>
                </a:solidFill>
              </a:rPr>
              <a:t>The </a:t>
            </a:r>
            <a:r>
              <a:rPr lang="vi-VN" sz="2400" b="1" dirty="0">
                <a:solidFill>
                  <a:srgbClr val="7030A0"/>
                </a:solidFill>
              </a:rPr>
              <a:t>nearer we got to the suburb, the less busy the road was</a:t>
            </a:r>
            <a:r>
              <a:rPr lang="vi-VN" sz="2400" b="1" dirty="0" smtClean="0">
                <a:solidFill>
                  <a:srgbClr val="7030A0"/>
                </a:solidFill>
              </a:rPr>
              <a:t>.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i="1" dirty="0" smtClean="0"/>
              <a:t>(</a:t>
            </a:r>
            <a:r>
              <a:rPr lang="vi-VN" sz="2400" i="1" dirty="0"/>
              <a:t>Càng đến gần vùng ngoại ô, con đường càng bớt nhộn nhịp</a:t>
            </a:r>
            <a:r>
              <a:rPr lang="vi-VN" sz="2400" i="1" dirty="0" smtClean="0"/>
              <a:t>.)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0839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18552" y="120158"/>
            <a:ext cx="4961034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1844" y="882158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option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8377" y="91411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1162" y="81147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50660" y="1708293"/>
            <a:ext cx="1126462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Lan isn’t home yet. The </a:t>
            </a:r>
            <a:r>
              <a:rPr lang="en-US" sz="3200" b="1" dirty="0">
                <a:solidFill>
                  <a:schemeClr val="accent2"/>
                </a:solidFill>
              </a:rPr>
              <a:t>later / more late</a:t>
            </a:r>
            <a:r>
              <a:rPr lang="en-US" sz="3200" dirty="0"/>
              <a:t> it gets, the more worried I get about her.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50659" y="3038618"/>
            <a:ext cx="1126462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He wants a new house. The larger the house is, the </a:t>
            </a:r>
            <a:r>
              <a:rPr lang="en-US" sz="3200" b="1" dirty="0">
                <a:solidFill>
                  <a:schemeClr val="accent2"/>
                </a:solidFill>
              </a:rPr>
              <a:t>comfortable / more comfortable</a:t>
            </a:r>
            <a:r>
              <a:rPr lang="en-US" sz="3200" dirty="0"/>
              <a:t> he feels.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50659" y="4351163"/>
            <a:ext cx="1126462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3.</a:t>
            </a:r>
            <a:r>
              <a:rPr lang="en-US" sz="3200" dirty="0"/>
              <a:t> She thinks the bigger the city is, </a:t>
            </a:r>
            <a:r>
              <a:rPr lang="en-US" sz="3200" b="1" dirty="0">
                <a:solidFill>
                  <a:schemeClr val="accent2"/>
                </a:solidFill>
              </a:rPr>
              <a:t>higher / the higher</a:t>
            </a:r>
            <a:r>
              <a:rPr lang="en-US" sz="3200" dirty="0"/>
              <a:t> the cost of living gets.</a:t>
            </a:r>
          </a:p>
        </p:txBody>
      </p:sp>
      <p:sp>
        <p:nvSpPr>
          <p:cNvPr id="11" name="Oval 10"/>
          <p:cNvSpPr/>
          <p:nvPr/>
        </p:nvSpPr>
        <p:spPr>
          <a:xfrm>
            <a:off x="5397039" y="1757291"/>
            <a:ext cx="1106784" cy="52357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9679" y="3543786"/>
            <a:ext cx="3250779" cy="65707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25200" y="4271331"/>
            <a:ext cx="1937992" cy="753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1449" y="4702318"/>
            <a:ext cx="3103245" cy="17741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5596" y="704625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option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7365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63394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91949" y="3308051"/>
            <a:ext cx="10222054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/>
              <a:t>5.</a:t>
            </a:r>
            <a:r>
              <a:rPr lang="en-US" sz="3400" dirty="0"/>
              <a:t> The larger population the town has, </a:t>
            </a:r>
            <a:r>
              <a:rPr lang="en-US" sz="3400" b="1" dirty="0">
                <a:solidFill>
                  <a:schemeClr val="accent2"/>
                </a:solidFill>
              </a:rPr>
              <a:t>more difficult </a:t>
            </a:r>
            <a:r>
              <a:rPr lang="en-US" sz="3400" b="1" dirty="0" smtClean="0">
                <a:solidFill>
                  <a:schemeClr val="accent2"/>
                </a:solidFill>
              </a:rPr>
              <a:t> / </a:t>
            </a:r>
            <a:r>
              <a:rPr lang="en-US" sz="3400" b="1" dirty="0">
                <a:solidFill>
                  <a:schemeClr val="accent2"/>
                </a:solidFill>
              </a:rPr>
              <a:t>the more difficult</a:t>
            </a:r>
            <a:r>
              <a:rPr lang="en-US" sz="3400" dirty="0"/>
              <a:t> it is to find a job.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91949" y="1940326"/>
            <a:ext cx="10222054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/>
              <a:t>4.</a:t>
            </a:r>
            <a:r>
              <a:rPr lang="en-US" sz="3400" dirty="0"/>
              <a:t> The </a:t>
            </a:r>
            <a:r>
              <a:rPr lang="en-US" sz="3400" b="1" dirty="0" err="1">
                <a:solidFill>
                  <a:schemeClr val="accent2"/>
                </a:solidFill>
              </a:rPr>
              <a:t>famouser</a:t>
            </a:r>
            <a:r>
              <a:rPr lang="en-US" sz="3400" b="1" dirty="0">
                <a:solidFill>
                  <a:schemeClr val="accent2"/>
                </a:solidFill>
              </a:rPr>
              <a:t> / more famous</a:t>
            </a:r>
            <a:r>
              <a:rPr lang="en-US" sz="3400" dirty="0"/>
              <a:t> the city is, the higher number of tourists it can attract.</a:t>
            </a:r>
          </a:p>
        </p:txBody>
      </p:sp>
      <p:sp>
        <p:nvSpPr>
          <p:cNvPr id="11" name="Oval 10"/>
          <p:cNvSpPr/>
          <p:nvPr/>
        </p:nvSpPr>
        <p:spPr>
          <a:xfrm>
            <a:off x="4359283" y="1925168"/>
            <a:ext cx="2672653" cy="75628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91948" y="3798700"/>
            <a:ext cx="3368970" cy="751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18552" y="120158"/>
            <a:ext cx="4961034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bldLvl="0" animBg="1"/>
      <p:bldP spid="11" grpId="1" animBg="1"/>
      <p:bldP spid="2" grpId="0" bldLvl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2030</Words>
  <Application>Microsoft Office PowerPoint</Application>
  <PresentationFormat>Custom</PresentationFormat>
  <Paragraphs>377</Paragraphs>
  <Slides>44</Slides>
  <Notes>33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Lucky number</vt:lpstr>
      <vt:lpstr>Lucky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294</cp:revision>
  <dcterms:created xsi:type="dcterms:W3CDTF">2020-12-09T02:04:00Z</dcterms:created>
  <dcterms:modified xsi:type="dcterms:W3CDTF">2024-11-28T10:59:50Z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823C590716E34869B370A41AA84A4474_13</vt:lpwstr>
  </property>
  <property fmtid="{D5CDD505-2E9C-101B-9397-08002B2CF9AE}" pid="3" name="KSOProductBuildVer">
    <vt:lpwstr>1033-12.2.0.13266</vt:lpwstr>
  </property>
</Properties>
</file>