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5"/>
  </p:notesMasterIdLst>
  <p:sldIdLst>
    <p:sldId id="256" r:id="rId2"/>
    <p:sldId id="279" r:id="rId3"/>
    <p:sldId id="316" r:id="rId4"/>
    <p:sldId id="370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53" r:id="rId16"/>
    <p:sldId id="276" r:id="rId17"/>
    <p:sldId id="371" r:id="rId18"/>
    <p:sldId id="298" r:id="rId19"/>
    <p:sldId id="314" r:id="rId20"/>
    <p:sldId id="330" r:id="rId21"/>
    <p:sldId id="359" r:id="rId22"/>
    <p:sldId id="350" r:id="rId23"/>
    <p:sldId id="3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3AF"/>
    <a:srgbClr val="0070C0"/>
    <a:srgbClr val="0087B2"/>
    <a:srgbClr val="CC9900"/>
    <a:srgbClr val="F26648"/>
    <a:srgbClr val="6D9FB1"/>
    <a:srgbClr val="F7931D"/>
    <a:srgbClr val="FBC864"/>
    <a:srgbClr val="F8B417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99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C0-4776-B751-8D77C0852F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C0-4776-B751-8D77C0852F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C0-4776-B751-8D77C0852F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CC0-4776-B751-8D77C0852F7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CC0-4776-B751-8D77C0852F7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CC0-4776-B751-8D77C0852F7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CC0-4776-B751-8D77C0852F7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CC0-4776-B751-8D77C0852F7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CC0-4776-B751-8D77C0852F7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CC0-4776-B751-8D77C0852F7E}"/>
              </c:ext>
            </c:extLst>
          </c:dPt>
          <c:dLbls>
            <c:dLbl>
              <c:idx val="3"/>
              <c:layout>
                <c:manualLayout>
                  <c:x val="-0.11126995148723652"/>
                  <c:y val="-0.1454549760554499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C0-4776-B751-8D77C0852F7E}"/>
                </c:ext>
              </c:extLst>
            </c:dLbl>
            <c:dLbl>
              <c:idx val="6"/>
              <c:layout>
                <c:manualLayout>
                  <c:x val="0.16666875562451902"/>
                  <c:y val="-4.1675852071724119E-2"/>
                </c:manualLayout>
              </c:layout>
              <c:tx>
                <c:rich>
                  <a:bodyPr/>
                  <a:lstStyle/>
                  <a:p>
                    <a:fld id="{FFD8A3CA-44FF-49D3-888F-8F194323982F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0</a:t>
                    </a:r>
                    <a:r>
                      <a:rPr lang="en-US" baseline="0" dirty="0" smtClean="0"/>
                      <a:t> mark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CC0-4776-B751-8D77C0852F7E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5k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C0-4776-B751-8D77C0852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5K</c:v>
                </c:pt>
                <c:pt idx="1">
                  <c:v>2 candies</c:v>
                </c:pt>
                <c:pt idx="2">
                  <c:v>1+</c:v>
                </c:pt>
                <c:pt idx="3">
                  <c:v>2candies</c:v>
                </c:pt>
                <c:pt idx="4">
                  <c:v>4 candies</c:v>
                </c:pt>
                <c:pt idx="5">
                  <c:v>5K</c:v>
                </c:pt>
                <c:pt idx="6">
                  <c:v>2 candies</c:v>
                </c:pt>
                <c:pt idx="7">
                  <c:v>10 K</c:v>
                </c:pt>
                <c:pt idx="8">
                  <c:v>1+</c:v>
                </c:pt>
                <c:pt idx="9">
                  <c:v>4 candies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2CC0-4776-B751-8D77C0852F7E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9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21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42893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2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9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05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621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8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54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19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2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4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1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6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8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2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6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7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82000">
              <a:schemeClr val="accent3">
                <a:alpha val="54000"/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2.xml"/><Relationship Id="rId7" Type="http://schemas.openxmlformats.org/officeDocument/2006/relationships/slide" Target="slide10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chemeClr val="accent4">
              <a:lumMod val="75000"/>
            </a:schemeClr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409421" y="1416791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34979" y="1493109"/>
            <a:ext cx="53683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LOCAL COMMUNITY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64953" y="1265152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481485"/>
            <a:ext cx="11314628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you tell me _______ to do to get on well with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E01FB19A-B886-06EE-7085-EF810C9EFA60}"/>
              </a:ext>
            </a:extLst>
          </p:cNvPr>
          <p:cNvSpPr txBox="1"/>
          <p:nvPr/>
        </p:nvSpPr>
        <p:spPr>
          <a:xfrm>
            <a:off x="2913876" y="175012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asked _______ to take out the rubbish, at 5 or 6 p.m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E532E8F9-AACF-BA3F-9C1F-32180731DC93}"/>
              </a:ext>
            </a:extLst>
          </p:cNvPr>
          <p:cNvSpPr txBox="1"/>
          <p:nvPr/>
        </p:nvSpPr>
        <p:spPr>
          <a:xfrm>
            <a:off x="1795517" y="1596827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can't decide _______ to give his books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A18F9BB6-4800-0357-9F13-DB9AF4988446}"/>
              </a:ext>
            </a:extLst>
          </p:cNvPr>
          <p:cNvSpPr txBox="1"/>
          <p:nvPr/>
        </p:nvSpPr>
        <p:spPr>
          <a:xfrm>
            <a:off x="2387439" y="158448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5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don't know _______ to deal with this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sister wondered _______ to buy the best cakes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Could you tell me _______ to do to get on well with my new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They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asked _______ to take out the rubbish, at 5 or 6 p.m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can't decide _______ to give his books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696FCE47-94A3-C30A-894D-2C7C8F7673AB}"/>
              </a:ext>
            </a:extLst>
          </p:cNvPr>
          <p:cNvSpPr txBox="1"/>
          <p:nvPr/>
        </p:nvSpPr>
        <p:spPr>
          <a:xfrm>
            <a:off x="2081491" y="156329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C9629CA-66F7-01B9-D060-4C876C4958AD}"/>
              </a:ext>
            </a:extLst>
          </p:cNvPr>
          <p:cNvSpPr txBox="1"/>
          <p:nvPr/>
        </p:nvSpPr>
        <p:spPr>
          <a:xfrm>
            <a:off x="3308725" y="231883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xmlns="" id="{E01FB19A-B886-06EE-7085-EF810C9EFA60}"/>
              </a:ext>
            </a:extLst>
          </p:cNvPr>
          <p:cNvSpPr txBox="1"/>
          <p:nvPr/>
        </p:nvSpPr>
        <p:spPr>
          <a:xfrm>
            <a:off x="2943373" y="307438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E532E8F9-AACF-BA3F-9C1F-32180731DC93}"/>
              </a:ext>
            </a:extLst>
          </p:cNvPr>
          <p:cNvSpPr txBox="1"/>
          <p:nvPr/>
        </p:nvSpPr>
        <p:spPr>
          <a:xfrm>
            <a:off x="1884008" y="443888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xmlns="" id="{A18F9BB6-4800-0357-9F13-DB9AF4988446}"/>
              </a:ext>
            </a:extLst>
          </p:cNvPr>
          <p:cNvSpPr txBox="1"/>
          <p:nvPr/>
        </p:nvSpPr>
        <p:spPr>
          <a:xfrm>
            <a:off x="2544755" y="519443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5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7083" y="1109545"/>
            <a:ext cx="107073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vi-VN" sz="2800" dirty="0" smtClean="0"/>
              <a:t>I </a:t>
            </a:r>
            <a:r>
              <a:rPr lang="vi-VN" sz="2800" dirty="0"/>
              <a:t>don't know how I can get to the swimming pool</a:t>
            </a:r>
            <a:r>
              <a:rPr lang="vi-VN" sz="2800" dirty="0" smtClean="0"/>
              <a:t>.</a:t>
            </a:r>
            <a:endParaRPr lang="en-US" sz="2800" dirty="0" smtClean="0"/>
          </a:p>
          <a:p>
            <a:r>
              <a:rPr lang="en-US" sz="2800" b="1" dirty="0" smtClean="0">
                <a:sym typeface="Wingdings" panose="05000000000000000000" pitchFamily="2" charset="2"/>
              </a:rPr>
              <a:t></a:t>
            </a:r>
            <a:endParaRPr lang="en-US" sz="2800" b="1" dirty="0" smtClean="0"/>
          </a:p>
          <a:p>
            <a:r>
              <a:rPr lang="vi-VN" sz="2800" b="1" dirty="0" smtClean="0">
                <a:solidFill>
                  <a:srgbClr val="C00000"/>
                </a:solidFill>
              </a:rPr>
              <a:t>2</a:t>
            </a:r>
            <a:r>
              <a:rPr lang="vi-VN" sz="2800" b="1" dirty="0">
                <a:solidFill>
                  <a:srgbClr val="C00000"/>
                </a:solidFill>
              </a:rPr>
              <a:t>. </a:t>
            </a:r>
            <a:r>
              <a:rPr lang="vi-VN" sz="2800" dirty="0"/>
              <a:t>They are wondering where they can buy traditional </a:t>
            </a:r>
            <a:r>
              <a:rPr lang="vi-VN" sz="2800" dirty="0" smtClean="0"/>
              <a:t>handicrafts</a:t>
            </a:r>
            <a:endParaRPr lang="en-US" sz="2800" dirty="0" smtClean="0"/>
          </a:p>
          <a:p>
            <a:r>
              <a:rPr lang="en-US" sz="2800" dirty="0" smtClean="0">
                <a:sym typeface="Wingdings" panose="05000000000000000000" pitchFamily="2" charset="2"/>
              </a:rPr>
              <a:t></a:t>
            </a:r>
            <a:endParaRPr lang="en-US" sz="2800" dirty="0"/>
          </a:p>
          <a:p>
            <a:r>
              <a:rPr lang="vi-VN" sz="2800" b="1" dirty="0" smtClean="0">
                <a:solidFill>
                  <a:srgbClr val="C00000"/>
                </a:solidFill>
              </a:rPr>
              <a:t>3</a:t>
            </a:r>
            <a:r>
              <a:rPr lang="vi-VN" sz="2800" b="1" dirty="0">
                <a:solidFill>
                  <a:srgbClr val="C00000"/>
                </a:solidFill>
              </a:rPr>
              <a:t>. </a:t>
            </a:r>
            <a:r>
              <a:rPr lang="vi-VN" sz="2800" dirty="0"/>
              <a:t>She asked what she should give to her new neighbour at his house-warming party</a:t>
            </a:r>
            <a:r>
              <a:rPr lang="vi-VN" sz="2800" dirty="0" smtClean="0"/>
              <a:t>.</a:t>
            </a:r>
            <a:endParaRPr lang="en-US" sz="2800" dirty="0" smtClean="0"/>
          </a:p>
          <a:p>
            <a:r>
              <a:rPr lang="en-US" sz="2800" dirty="0" smtClean="0">
                <a:sym typeface="Wingdings" panose="05000000000000000000" pitchFamily="2" charset="2"/>
              </a:rPr>
              <a:t></a:t>
            </a:r>
            <a:endParaRPr lang="en-US" sz="2800" dirty="0" smtClean="0"/>
          </a:p>
          <a:p>
            <a:r>
              <a:rPr lang="vi-VN" sz="2800" b="1" dirty="0" smtClean="0">
                <a:solidFill>
                  <a:srgbClr val="C00000"/>
                </a:solidFill>
              </a:rPr>
              <a:t>4</a:t>
            </a:r>
            <a:r>
              <a:rPr lang="vi-VN" sz="2800" b="1" dirty="0">
                <a:solidFill>
                  <a:srgbClr val="C00000"/>
                </a:solidFill>
              </a:rPr>
              <a:t>. </a:t>
            </a:r>
            <a:r>
              <a:rPr lang="vi-VN" sz="2800" dirty="0"/>
              <a:t>I can't decide who I should ask for </a:t>
            </a:r>
            <a:r>
              <a:rPr lang="vi-VN" sz="2800" dirty="0" smtClean="0"/>
              <a:t>advice</a:t>
            </a:r>
            <a:endParaRPr lang="en-US" sz="2800" dirty="0" smtClean="0"/>
          </a:p>
          <a:p>
            <a:r>
              <a:rPr lang="en-US" sz="2800" dirty="0" smtClean="0">
                <a:sym typeface="Wingdings" panose="05000000000000000000" pitchFamily="2" charset="2"/>
              </a:rPr>
              <a:t></a:t>
            </a:r>
            <a:endParaRPr lang="en-US" sz="2800" dirty="0"/>
          </a:p>
          <a:p>
            <a:r>
              <a:rPr lang="vi-VN" sz="2800" b="1" dirty="0" smtClean="0">
                <a:solidFill>
                  <a:srgbClr val="C00000"/>
                </a:solidFill>
              </a:rPr>
              <a:t>5</a:t>
            </a:r>
            <a:r>
              <a:rPr lang="vi-VN" sz="2800" dirty="0"/>
              <a:t>. Could you tell me when I have to pay the water bill</a:t>
            </a:r>
            <a:r>
              <a:rPr lang="vi-VN" sz="2800" dirty="0" smtClean="0"/>
              <a:t>?</a:t>
            </a:r>
            <a:endParaRPr lang="en-US" sz="2800" dirty="0" smtClean="0"/>
          </a:p>
          <a:p>
            <a:r>
              <a:rPr lang="en-US" sz="2800" dirty="0" smtClean="0">
                <a:sym typeface="Wingdings" panose="05000000000000000000" pitchFamily="2" charset="2"/>
              </a:rPr>
              <a:t>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13602" y="426538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Rewrite the sentences using question words +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-infinitives.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8211" y="40606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996" y="303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696FCE47-94A3-C30A-894D-2C7C8F7673AB}"/>
              </a:ext>
            </a:extLst>
          </p:cNvPr>
          <p:cNvSpPr txBox="1"/>
          <p:nvPr/>
        </p:nvSpPr>
        <p:spPr>
          <a:xfrm>
            <a:off x="1316334" y="1529399"/>
            <a:ext cx="1002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don’t know how to get to the swimming pool.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D7BBDD-0916-C159-E1DE-38AD6482C62A}"/>
              </a:ext>
            </a:extLst>
          </p:cNvPr>
          <p:cNvSpPr txBox="1"/>
          <p:nvPr/>
        </p:nvSpPr>
        <p:spPr>
          <a:xfrm>
            <a:off x="1181461" y="2340270"/>
            <a:ext cx="1002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are wondering where to buy traditional handicrafts.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D7BBDD-0916-C159-E1DE-38AD6482C62A}"/>
              </a:ext>
            </a:extLst>
          </p:cNvPr>
          <p:cNvSpPr txBox="1"/>
          <p:nvPr/>
        </p:nvSpPr>
        <p:spPr>
          <a:xfrm>
            <a:off x="1181461" y="3666154"/>
            <a:ext cx="107843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She asked what to give to her new </a:t>
            </a:r>
            <a:r>
              <a:rPr lang="en-US" sz="27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neighbour</a:t>
            </a:r>
            <a:r>
              <a:rPr lang="en-US" sz="2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at his house-warming </a:t>
            </a:r>
            <a:r>
              <a:rPr lang="en-US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party</a:t>
            </a:r>
            <a:endParaRPr lang="en-US" sz="27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xmlns="" id="{696FCE47-94A3-C30A-894D-2C7C8F7673AB}"/>
              </a:ext>
            </a:extLst>
          </p:cNvPr>
          <p:cNvSpPr txBox="1"/>
          <p:nvPr/>
        </p:nvSpPr>
        <p:spPr>
          <a:xfrm>
            <a:off x="1185976" y="4480730"/>
            <a:ext cx="1028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can’t decide who to ask for advice. 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0BE724E7-8CF4-924D-0DD1-AB1409258285}"/>
              </a:ext>
            </a:extLst>
          </p:cNvPr>
          <p:cNvSpPr txBox="1"/>
          <p:nvPr/>
        </p:nvSpPr>
        <p:spPr>
          <a:xfrm>
            <a:off x="1184115" y="5423804"/>
            <a:ext cx="1028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Could you tell me when to pay the water bill?</a:t>
            </a:r>
          </a:p>
        </p:txBody>
      </p:sp>
    </p:spTree>
    <p:extLst>
      <p:ext uri="{BB962C8B-B14F-4D97-AF65-F5344CB8AC3E}">
        <p14:creationId xmlns:p14="http://schemas.microsoft.com/office/powerpoint/2010/main" val="279877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4E771DC9-488B-AE75-A724-CABFCDBC07F9}"/>
              </a:ext>
            </a:extLst>
          </p:cNvPr>
          <p:cNvSpPr txBox="1"/>
          <p:nvPr/>
        </p:nvSpPr>
        <p:spPr>
          <a:xfrm>
            <a:off x="609854" y="1092655"/>
            <a:ext cx="107915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A phrasal verb consists of </a:t>
            </a:r>
            <a:r>
              <a:rPr lang="en-US" sz="280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a verb and one or two particles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, such as </a:t>
            </a:r>
            <a:r>
              <a:rPr lang="en-US" sz="2800" b="0" i="1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up, down, back, on, round, …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A phrasal verb usually has a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special meaning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C248DE82-9D11-9D6D-06FC-00DC244308DF}"/>
              </a:ext>
            </a:extLst>
          </p:cNvPr>
          <p:cNvSpPr txBox="1"/>
          <p:nvPr/>
        </p:nvSpPr>
        <p:spPr>
          <a:xfrm>
            <a:off x="1062138" y="2901262"/>
            <a:ext cx="1095288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 out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leave your house to go to a social event</a:t>
            </a:r>
          </a:p>
          <a:p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pass down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give or teach something to your children</a:t>
            </a:r>
          </a:p>
          <a:p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cut down on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reduce the amount or number of something</a:t>
            </a:r>
          </a:p>
          <a:p>
            <a:r>
              <a:rPr lang="en-US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run out of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0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 no more of</a:t>
            </a:r>
            <a:endParaRPr lang="vi-VN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7648" y="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5400" b="1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Phrasal verbs</a:t>
            </a:r>
            <a:endParaRPr lang="en-US" sz="5400" b="1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8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62064" y="274309"/>
            <a:ext cx="110871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Bahnschrift" panose="020B0502040204020203" pitchFamily="34" charset="0"/>
                <a:cs typeface="Arial" panose="020B0604020202020204" pitchFamily="34" charset="0"/>
              </a:rPr>
              <a:t>Match each phrasal verb with its meaning.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5046" y="22306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16649"/>
              </a:solidFill>
              <a:latin typeface="Bahnschrift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832" y="120421"/>
            <a:ext cx="3970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800" b="1" dirty="0">
                <a:solidFill>
                  <a:srgbClr val="C00000"/>
                </a:solidFill>
                <a:latin typeface="Bahnschrift" panose="020B0502040204020203" pitchFamily="34" charset="0"/>
              </a:rPr>
              <a:t>3</a:t>
            </a:r>
            <a:endParaRPr lang="en-US" sz="3800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38035367-AD78-5157-5DDA-35D31F02A9A0}"/>
              </a:ext>
            </a:extLst>
          </p:cNvPr>
          <p:cNvSpPr txBox="1"/>
          <p:nvPr/>
        </p:nvSpPr>
        <p:spPr>
          <a:xfrm>
            <a:off x="9590019" y="1274996"/>
            <a:ext cx="2759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1-b</a:t>
            </a:r>
            <a:endParaRPr lang="vi-VN" sz="3600" b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2-d</a:t>
            </a:r>
            <a:endParaRPr lang="vi-VN" sz="3600" b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3-e</a:t>
            </a:r>
            <a:endParaRPr lang="vi-VN" sz="3600" b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4-c</a:t>
            </a:r>
            <a:endParaRPr lang="vi-VN" sz="3600" b="1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pt-BR" sz="36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5-a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53F1D8-69EE-EC50-D912-DB54318A1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33" y="1203134"/>
            <a:ext cx="9576710" cy="529598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824657" y="1935864"/>
            <a:ext cx="668594" cy="6096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87006" y="2920180"/>
            <a:ext cx="806245" cy="158299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87006" y="3976625"/>
            <a:ext cx="737419" cy="120497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234722" y="3711677"/>
            <a:ext cx="1258529" cy="101009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98400" y="1717267"/>
            <a:ext cx="594851" cy="393876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8911" y="1817841"/>
            <a:ext cx="112741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_______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our home town last Saturday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artisans in my village usually __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skills to their eldest children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want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our community, you can go to the local museum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aren't at home, our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 our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to a new place, I spend time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  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773" y="13952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each sentence using the correct form of a phrasal verb in </a:t>
            </a:r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2382" y="10264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167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3716" y="847522"/>
            <a:ext cx="10349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 down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came back     find out     looking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 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takes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of 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696FCE47-94A3-C30A-894D-2C7C8F7673AB}"/>
              </a:ext>
            </a:extLst>
          </p:cNvPr>
          <p:cNvSpPr txBox="1"/>
          <p:nvPr/>
        </p:nvSpPr>
        <p:spPr>
          <a:xfrm>
            <a:off x="812202" y="1858349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came back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E27C8BD0-B3A7-DFF6-03CD-6852DD45D1C3}"/>
              </a:ext>
            </a:extLst>
          </p:cNvPr>
          <p:cNvSpPr txBox="1"/>
          <p:nvPr/>
        </p:nvSpPr>
        <p:spPr>
          <a:xfrm>
            <a:off x="5833118" y="2319606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hand down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xmlns="" id="{043EF96A-BD0D-230E-8044-89BA1385120F}"/>
              </a:ext>
            </a:extLst>
          </p:cNvPr>
          <p:cNvSpPr txBox="1"/>
          <p:nvPr/>
        </p:nvSpPr>
        <p:spPr>
          <a:xfrm>
            <a:off x="2542018" y="3351480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find out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xmlns="" id="{B7D71CD3-BCDF-70AD-8C9A-30E854B462BF}"/>
              </a:ext>
            </a:extLst>
          </p:cNvPr>
          <p:cNvSpPr txBox="1"/>
          <p:nvPr/>
        </p:nvSpPr>
        <p:spPr>
          <a:xfrm>
            <a:off x="6808527" y="4245479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takes care of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76D52C1D-6286-5625-CAE2-B463E38FADEE}"/>
              </a:ext>
            </a:extLst>
          </p:cNvPr>
          <p:cNvSpPr txBox="1"/>
          <p:nvPr/>
        </p:nvSpPr>
        <p:spPr>
          <a:xfrm>
            <a:off x="7716769" y="4801375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looking around</a:t>
            </a:r>
          </a:p>
        </p:txBody>
      </p:sp>
    </p:spTree>
    <p:extLst>
      <p:ext uri="{BB962C8B-B14F-4D97-AF65-F5344CB8AC3E}">
        <p14:creationId xmlns:p14="http://schemas.microsoft.com/office/powerpoint/2010/main" val="28189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0820" y="382174"/>
            <a:ext cx="10671747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Find someone who … Ask as many friends as you can the following questions. Then write their names in the table if they say “yes”.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98215" y="37504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000" y="2547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E3645383-7041-C277-28B1-603FBA0B6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031" y="1885078"/>
            <a:ext cx="3624536" cy="37088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9250C3-EF20-4BB2-5BEB-8A9CEA331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819" y="1774299"/>
            <a:ext cx="5981761" cy="4439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1265" y="2479152"/>
            <a:ext cx="159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Tuan, </a:t>
            </a:r>
            <a:r>
              <a:rPr lang="en-US" b="1" i="1" dirty="0" err="1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Nga</a:t>
            </a:r>
            <a:r>
              <a:rPr lang="en-US" b="1" i="1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,..</a:t>
            </a:r>
            <a:endParaRPr lang="en-US" b="1" i="1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8777" y="227329"/>
            <a:ext cx="4132696" cy="646331"/>
          </a:xfrm>
          <a:prstGeom prst="rect">
            <a:avLst/>
          </a:prstGeom>
          <a:solidFill>
            <a:srgbClr val="FEE3AF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* CONSOLIDATION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689653" y="2543796"/>
            <a:ext cx="975814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questions words before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-infinitives and some phrasal verbs.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828" y="39114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26163" y="1352302"/>
            <a:ext cx="8804418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we learnt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066009" y="29497"/>
            <a:ext cx="2708417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WARM-UP</a:t>
            </a:r>
            <a:endParaRPr lang="en-US" sz="30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7A5E1E-3CA0-4464-8CDD-31E8FAFCE4DB}"/>
              </a:ext>
            </a:extLst>
          </p:cNvPr>
          <p:cNvSpPr txBox="1"/>
          <p:nvPr/>
        </p:nvSpPr>
        <p:spPr>
          <a:xfrm>
            <a:off x="2811239" y="978263"/>
            <a:ext cx="5217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C29AD98B-1BF4-8D7A-B304-6945A80AD8F8}"/>
              </a:ext>
            </a:extLst>
          </p:cNvPr>
          <p:cNvSpPr txBox="1"/>
          <p:nvPr/>
        </p:nvSpPr>
        <p:spPr>
          <a:xfrm>
            <a:off x="1055517" y="2041298"/>
            <a:ext cx="99305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Source Sans Pro SemiBold" panose="020B0603030403020204" pitchFamily="34" charset="0"/>
              </a:rPr>
              <a:t>What do you do when you don’t know </a:t>
            </a:r>
            <a:endParaRPr lang="en-US" sz="4000" b="1" dirty="0" smtClean="0">
              <a:solidFill>
                <a:srgbClr val="000000"/>
              </a:solidFill>
              <a:effectLst/>
              <a:latin typeface="Bahnschrift" panose="020B0502040204020203" pitchFamily="34" charset="0"/>
              <a:ea typeface="Source Sans Pro SemiBold" panose="020B0603030403020204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Source Sans Pro SemiBold" panose="020B0603030403020204" pitchFamily="34" charset="0"/>
              </a:rPr>
              <a:t>how </a:t>
            </a:r>
            <a:r>
              <a:rPr lang="en-US" sz="4000" b="1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Source Sans Pro SemiBold" panose="020B0603030403020204" pitchFamily="34" charset="0"/>
              </a:rPr>
              <a:t>to get to a place in your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Source Sans Pro SemiBold" panose="020B0603030403020204" pitchFamily="34" charset="0"/>
              </a:rPr>
              <a:t>neighbourhood</a:t>
            </a:r>
            <a:r>
              <a:rPr lang="en-US" sz="4000" b="1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Source Sans Pro SemiBold" panose="020B0603030403020204" pitchFamily="34" charset="0"/>
              </a:rPr>
              <a:t>? </a:t>
            </a:r>
            <a:endParaRPr lang="vi-VN" sz="4000" b="1" dirty="0">
              <a:latin typeface="Bahnschrift" panose="020B0502040204020203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xmlns="" id="{AFBB44FE-EC47-448A-4012-61481C894FE1}"/>
              </a:ext>
            </a:extLst>
          </p:cNvPr>
          <p:cNvSpPr/>
          <p:nvPr/>
        </p:nvSpPr>
        <p:spPr>
          <a:xfrm>
            <a:off x="2556387" y="2700317"/>
            <a:ext cx="2765507" cy="6209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xmlns="" id="{400175C0-D0CC-1638-E80B-86A8D65E76A9}"/>
              </a:ext>
            </a:extLst>
          </p:cNvPr>
          <p:cNvSpPr txBox="1"/>
          <p:nvPr/>
        </p:nvSpPr>
        <p:spPr>
          <a:xfrm>
            <a:off x="1632155" y="5126293"/>
            <a:ext cx="868188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WORDS BEFORE </a:t>
            </a:r>
            <a:endParaRPr lang="en-US" sz="3200" b="1" dirty="0" smtClean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-INFINITIVES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xmlns="" id="{0F2BD1C7-84D4-B00E-D1BC-A93A7525CDD6}"/>
              </a:ext>
            </a:extLst>
          </p:cNvPr>
          <p:cNvCxnSpPr>
            <a:cxnSpLocks/>
          </p:cNvCxnSpPr>
          <p:nvPr/>
        </p:nvCxnSpPr>
        <p:spPr>
          <a:xfrm>
            <a:off x="3902920" y="3321271"/>
            <a:ext cx="36220" cy="1722677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37935" y="197212"/>
            <a:ext cx="567321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Homework</a:t>
            </a:r>
            <a:endParaRPr lang="en-US" sz="5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4760" y="1904166"/>
            <a:ext cx="10176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Bahnschrift SemiBold" panose="020B0502040204020203" pitchFamily="34" charset="0"/>
              </a:rPr>
              <a:t>Do </a:t>
            </a:r>
            <a:r>
              <a:rPr lang="en-US" sz="3600" dirty="0">
                <a:latin typeface="Bahnschrift SemiBold" panose="020B0502040204020203" pitchFamily="34" charset="0"/>
              </a:rPr>
              <a:t>exercises in the Workbook.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Bahnschrift SemiBold" panose="020B0502040204020203" pitchFamily="34" charset="0"/>
              </a:rPr>
              <a:t>Make </a:t>
            </a:r>
            <a:r>
              <a:rPr lang="en-US" sz="3600" dirty="0">
                <a:latin typeface="Bahnschrift SemiBold" panose="020B0502040204020203" pitchFamily="34" charset="0"/>
              </a:rPr>
              <a:t>5 sentences using phrasal verbs.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34" y="773456"/>
            <a:ext cx="2305295" cy="210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48993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7050" y="1234448"/>
            <a:ext cx="6520179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Brainstorming.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56954" y="2008673"/>
            <a:ext cx="6540369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Question words with to </a:t>
            </a:r>
            <a:r>
              <a:rPr lang="en-US" dirty="0" err="1">
                <a:solidFill>
                  <a:schemeClr val="tx1"/>
                </a:solidFill>
              </a:rPr>
              <a:t>Vinf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- Phrasal verbs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04868" y="2818839"/>
            <a:ext cx="6536433" cy="2784639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Fill in each blank with a suitable question word.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Rewrite the sentences using question words + </a:t>
            </a:r>
            <a:r>
              <a:rPr lang="en-US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-infinitives.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each phrasal verb with its meaning.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each sentence using the correct form of a phrasal verb in 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Find someone who … Ask as many friends as you can the following questions. Then write their names in the table if they say “yes”.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02580" y="5683025"/>
            <a:ext cx="2129795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</p:cNvCxnSpPr>
          <p:nvPr/>
        </p:nvCxnSpPr>
        <p:spPr>
          <a:xfrm rot="16200000" flipH="1">
            <a:off x="1752452" y="4337851"/>
            <a:ext cx="1577903" cy="1080129"/>
          </a:xfrm>
          <a:prstGeom prst="curvedConnector3">
            <a:avLst>
              <a:gd name="adj1" fmla="val 50000"/>
            </a:avLst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22870" y="5727428"/>
            <a:ext cx="6520179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 A CLOSER LOOK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73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4E771DC9-488B-AE75-A724-CABFCDBC07F9}"/>
              </a:ext>
            </a:extLst>
          </p:cNvPr>
          <p:cNvSpPr txBox="1"/>
          <p:nvPr/>
        </p:nvSpPr>
        <p:spPr>
          <a:xfrm>
            <a:off x="618428" y="1501035"/>
            <a:ext cx="107915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We use a question word such as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who, what, where, when, or how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before a to-infinitive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to express an indirect question about what we should do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– We often use a verb such as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ask, wonder, (not) decide, (not) tell, or (not) know </a:t>
            </a:r>
            <a:r>
              <a:rPr lang="en-US" sz="2800" b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before the question word </a:t>
            </a:r>
            <a:r>
              <a:rPr lang="en-US" sz="2800" b="0" i="1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+ to-</a:t>
            </a:r>
            <a:r>
              <a:rPr lang="en-US" sz="2800" b="0" dirty="0">
                <a:solidFill>
                  <a:srgbClr val="FF0000"/>
                </a:solidFill>
                <a:effectLst/>
                <a:latin typeface="Aptos Narrow" panose="020B0004020202020204" pitchFamily="34" charset="0"/>
              </a:rPr>
              <a:t>infinitive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.</a:t>
            </a:r>
            <a:r>
              <a:rPr lang="en-US" sz="2800" dirty="0">
                <a:latin typeface="Aptos Narrow" panose="020B0004020202020204" pitchFamily="34" charset="0"/>
              </a:rPr>
              <a:t> 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781AF605-3F35-594A-116E-50B7D0C230F3}"/>
              </a:ext>
            </a:extLst>
          </p:cNvPr>
          <p:cNvSpPr txBox="1"/>
          <p:nvPr/>
        </p:nvSpPr>
        <p:spPr>
          <a:xfrm>
            <a:off x="901097" y="676081"/>
            <a:ext cx="102262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words before </a:t>
            </a: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to-infinitives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C248DE82-9D11-9D6D-06FC-00DC244308DF}"/>
              </a:ext>
            </a:extLst>
          </p:cNvPr>
          <p:cNvSpPr txBox="1"/>
          <p:nvPr/>
        </p:nvSpPr>
        <p:spPr>
          <a:xfrm>
            <a:off x="1197323" y="4055834"/>
            <a:ext cx="92112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Aptos Narrow" panose="020B0004020202020204" pitchFamily="34" charset="0"/>
              </a:rPr>
              <a:t>Example: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We don’t know </a:t>
            </a:r>
            <a:r>
              <a:rPr lang="en-US" sz="2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what to do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help the community.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She asked </a:t>
            </a:r>
            <a:r>
              <a:rPr lang="en-US" sz="2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how to get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the nearest shopping mall.</a:t>
            </a:r>
            <a:endParaRPr lang="vi-VN" sz="2800" dirty="0">
              <a:latin typeface="Aptos Narrow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066009" y="29497"/>
            <a:ext cx="2708417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n-US" sz="30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Grammar</a:t>
            </a:r>
            <a:endParaRPr lang="en-US" sz="30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612" y="294052"/>
            <a:ext cx="10364451" cy="1596177"/>
          </a:xfrm>
        </p:spPr>
        <p:txBody>
          <a:bodyPr>
            <a:norm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Grammar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1038" y="2342513"/>
            <a:ext cx="8802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 fontAlgn="ctr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C00000"/>
                </a:solidFill>
                <a:latin typeface="OpenSans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OpenSans"/>
              </a:rPr>
              <a:t>Question </a:t>
            </a:r>
            <a:r>
              <a:rPr lang="en-US" sz="3600" b="1" dirty="0">
                <a:solidFill>
                  <a:srgbClr val="0070C0"/>
                </a:solidFill>
                <a:latin typeface="OpenSans"/>
              </a:rPr>
              <a:t>words before </a:t>
            </a:r>
            <a:r>
              <a:rPr lang="en-US" sz="3600" b="1" dirty="0" smtClean="0">
                <a:solidFill>
                  <a:srgbClr val="0070C0"/>
                </a:solidFill>
                <a:latin typeface="OpenSans"/>
              </a:rPr>
              <a:t>to-infinitives </a:t>
            </a:r>
            <a:endParaRPr lang="vi-VN" sz="3600" b="1" i="0" dirty="0">
              <a:solidFill>
                <a:srgbClr val="0070C0"/>
              </a:solidFill>
              <a:effectLst/>
              <a:latin typeface="Open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5158" y="32602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Phrasal verbs</a:t>
            </a:r>
            <a:endParaRPr lang="en-US" sz="3600" b="1" dirty="0">
              <a:solidFill>
                <a:srgbClr val="0070C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52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2392" y="668283"/>
            <a:ext cx="8448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 fontAlgn="ctr">
              <a:buFont typeface="Wingdings" panose="05000000000000000000" pitchFamily="2" charset="2"/>
              <a:buChar char="q"/>
            </a:pPr>
            <a:r>
              <a:rPr lang="vi-VN" sz="2800" b="1" dirty="0" smtClean="0">
                <a:solidFill>
                  <a:schemeClr val="accent5">
                    <a:lumMod val="50000"/>
                  </a:schemeClr>
                </a:solidFill>
                <a:latin typeface="OpenSans"/>
              </a:rPr>
              <a:t>Từ </a:t>
            </a:r>
            <a:r>
              <a:rPr lang="vi-VN" sz="2800" b="1" dirty="0">
                <a:solidFill>
                  <a:schemeClr val="accent5">
                    <a:lumMod val="50000"/>
                  </a:schemeClr>
                </a:solidFill>
                <a:latin typeface="OpenSans"/>
              </a:rPr>
              <a:t>để hỏi trước động từ nguyên thể có “to”</a:t>
            </a:r>
            <a:endParaRPr lang="vi-VN" sz="2800" b="1" i="0" dirty="0">
              <a:solidFill>
                <a:schemeClr val="accent5">
                  <a:lumMod val="50000"/>
                </a:schemeClr>
              </a:solidFill>
              <a:effectLst/>
              <a:latin typeface="Open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066009" y="29497"/>
            <a:ext cx="2708417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n-US" sz="30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Grammar</a:t>
            </a:r>
            <a:endParaRPr lang="en-US" sz="30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0541" y="1276291"/>
            <a:ext cx="9635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400" i="1" dirty="0"/>
              <a:t>Chúng ta sử dụng từ để hỏi như ai, cái gì, ở đâu, khi nào hoặc như thế nào trước động từ to-infinitive để diễn đạt một câu hỏi gián tiếp về việc chúng ta nên làm gì.</a:t>
            </a:r>
            <a:endParaRPr lang="en-US" sz="2400" i="1" dirty="0"/>
          </a:p>
        </p:txBody>
      </p:sp>
      <p:sp>
        <p:nvSpPr>
          <p:cNvPr id="8" name="Rectangle 7"/>
          <p:cNvSpPr/>
          <p:nvPr/>
        </p:nvSpPr>
        <p:spPr>
          <a:xfrm>
            <a:off x="1553496" y="3990172"/>
            <a:ext cx="5447072" cy="553998"/>
          </a:xfrm>
          <a:prstGeom prst="rect">
            <a:avLst/>
          </a:prstGeom>
          <a:solidFill>
            <a:srgbClr val="FEE3AF"/>
          </a:solidFill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S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>
                <a:solidFill>
                  <a:srgbClr val="C00000"/>
                </a:solidFill>
              </a:rPr>
              <a:t>+ </a:t>
            </a:r>
            <a:r>
              <a:rPr lang="en-US" sz="3000" b="1" u="sng" dirty="0" smtClean="0">
                <a:solidFill>
                  <a:srgbClr val="C00000"/>
                </a:solidFill>
              </a:rPr>
              <a:t>V</a:t>
            </a:r>
            <a:r>
              <a:rPr lang="en-US" sz="3000" b="1" dirty="0" smtClean="0">
                <a:solidFill>
                  <a:srgbClr val="C00000"/>
                </a:solidFill>
              </a:rPr>
              <a:t>  </a:t>
            </a:r>
            <a:r>
              <a:rPr lang="en-US" sz="3000" b="1" dirty="0">
                <a:solidFill>
                  <a:srgbClr val="C00000"/>
                </a:solidFill>
              </a:rPr>
              <a:t>+ </a:t>
            </a:r>
            <a:r>
              <a:rPr lang="en-US" sz="3000" b="1" dirty="0" err="1">
                <a:solidFill>
                  <a:srgbClr val="C00000"/>
                </a:solidFill>
              </a:rPr>
              <a:t>từ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để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hỏi</a:t>
            </a:r>
            <a:r>
              <a:rPr lang="en-US" sz="3000" b="1" dirty="0">
                <a:solidFill>
                  <a:srgbClr val="C00000"/>
                </a:solidFill>
              </a:rPr>
              <a:t> + </a:t>
            </a:r>
            <a:r>
              <a:rPr lang="en-US" sz="3000" b="1" dirty="0" smtClean="0">
                <a:solidFill>
                  <a:srgbClr val="C00000"/>
                </a:solidFill>
              </a:rPr>
              <a:t>to V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199" y="2658505"/>
            <a:ext cx="101665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2600" i="1" dirty="0"/>
              <a:t>Chúng ta thường sử dụng các động từ như </a:t>
            </a:r>
            <a:r>
              <a:rPr lang="en-US" sz="2600" i="1" dirty="0" smtClean="0"/>
              <a:t>: a</a:t>
            </a:r>
            <a:r>
              <a:rPr lang="vi-VN" sz="2600" i="1" dirty="0" smtClean="0"/>
              <a:t>sk</a:t>
            </a:r>
            <a:r>
              <a:rPr lang="vi-VN" sz="2600" i="1" dirty="0"/>
              <a:t>, </a:t>
            </a:r>
            <a:r>
              <a:rPr lang="en-US" sz="2600" i="1" dirty="0"/>
              <a:t>w</a:t>
            </a:r>
            <a:r>
              <a:rPr lang="vi-VN" sz="2600" i="1" dirty="0" smtClean="0"/>
              <a:t>onder</a:t>
            </a:r>
            <a:r>
              <a:rPr lang="vi-VN" sz="2600" i="1" dirty="0"/>
              <a:t>, (not) </a:t>
            </a:r>
            <a:r>
              <a:rPr lang="en-US" sz="2600" i="1" dirty="0" smtClean="0"/>
              <a:t>d</a:t>
            </a:r>
            <a:r>
              <a:rPr lang="vi-VN" sz="2600" i="1" dirty="0" smtClean="0"/>
              <a:t>eci</a:t>
            </a:r>
            <a:r>
              <a:rPr lang="en-US" sz="2600" i="1" dirty="0" smtClean="0"/>
              <a:t>de</a:t>
            </a:r>
            <a:r>
              <a:rPr lang="vi-VN" sz="2600" i="1" dirty="0" smtClean="0"/>
              <a:t>, </a:t>
            </a:r>
            <a:r>
              <a:rPr lang="vi-VN" sz="2600" i="1" dirty="0"/>
              <a:t>(not) </a:t>
            </a:r>
            <a:r>
              <a:rPr lang="en-US" sz="2600" i="1" dirty="0" smtClean="0"/>
              <a:t>t</a:t>
            </a:r>
            <a:r>
              <a:rPr lang="vi-VN" sz="2600" i="1" dirty="0" smtClean="0"/>
              <a:t>ell</a:t>
            </a:r>
            <a:r>
              <a:rPr lang="vi-VN" sz="2600" i="1" dirty="0"/>
              <a:t>, hoặc (not) </a:t>
            </a:r>
            <a:r>
              <a:rPr lang="en-US" sz="2600" i="1" dirty="0" smtClean="0"/>
              <a:t>k</a:t>
            </a:r>
            <a:r>
              <a:rPr lang="vi-VN" sz="2600" i="1" dirty="0" smtClean="0"/>
              <a:t>now </a:t>
            </a:r>
            <a:r>
              <a:rPr lang="vi-VN" sz="2600" i="1" dirty="0"/>
              <a:t>trước từ để hỏi + to-infinitive.</a:t>
            </a:r>
            <a:endParaRPr lang="en-US" sz="2600" i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07226" y="4409596"/>
            <a:ext cx="19664" cy="437707"/>
          </a:xfrm>
          <a:prstGeom prst="straightConnector1">
            <a:avLst/>
          </a:prstGeom>
          <a:ln w="38100">
            <a:solidFill>
              <a:srgbClr val="0087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43660" y="4855439"/>
            <a:ext cx="182614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a</a:t>
            </a:r>
            <a:r>
              <a:rPr lang="vi-VN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sk </a:t>
            </a:r>
            <a:endParaRPr lang="en-US" sz="2400" b="1" dirty="0" smtClean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w</a:t>
            </a:r>
            <a:r>
              <a:rPr lang="vi-VN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onder</a:t>
            </a:r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not) </a:t>
            </a:r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decide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(not) </a:t>
            </a:r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tell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Bahnschrift" panose="020B0502040204020203" pitchFamily="34" charset="0"/>
              </a:rPr>
              <a:t>(not) know </a:t>
            </a: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xmlns="" id="{C248DE82-9D11-9D6D-06FC-00DC244308DF}"/>
              </a:ext>
            </a:extLst>
          </p:cNvPr>
          <p:cNvSpPr txBox="1"/>
          <p:nvPr/>
        </p:nvSpPr>
        <p:spPr>
          <a:xfrm>
            <a:off x="4208206" y="4847303"/>
            <a:ext cx="75020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Aptos Narrow" panose="020B0004020202020204" pitchFamily="34" charset="0"/>
              </a:rPr>
              <a:t>Example: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We don’t know </a:t>
            </a:r>
            <a:r>
              <a:rPr lang="en-US" sz="24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what to do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help the community.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- She asked </a:t>
            </a:r>
            <a:r>
              <a:rPr lang="en-US" sz="24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Narrow" panose="020B0004020202020204" pitchFamily="34" charset="0"/>
              </a:rPr>
              <a:t>how to get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ptos Narrow" panose="020B0004020202020204" pitchFamily="34" charset="0"/>
              </a:rPr>
              <a:t>to the nearest shopping mall.</a:t>
            </a:r>
            <a:endParaRPr lang="vi-VN" sz="2400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9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don't know _______ to deal with this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sister wondered _______ to buy the best cakes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Could you tell me _______ to do to get on well with my new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They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asked _______ to take out the rubbish, at 5 or 6 p.m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can't decide _______ to give his books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4745215" y="6017342"/>
            <a:ext cx="1543665" cy="840658"/>
          </a:xfrm>
          <a:prstGeom prst="downArrowCallout">
            <a:avLst/>
          </a:prstGeom>
          <a:solidFill>
            <a:srgbClr val="FEE3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Game</a:t>
            </a:r>
            <a:endParaRPr lang="en-US" b="1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57503744"/>
              </p:ext>
            </p:extLst>
          </p:nvPr>
        </p:nvGraphicFramePr>
        <p:xfrm>
          <a:off x="-1392905" y="1100261"/>
          <a:ext cx="8377383" cy="506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Isosceles Triangle 4"/>
          <p:cNvSpPr/>
          <p:nvPr/>
        </p:nvSpPr>
        <p:spPr>
          <a:xfrm rot="5400000">
            <a:off x="277950" y="3241097"/>
            <a:ext cx="424873" cy="969819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03937" y="3380177"/>
            <a:ext cx="573677" cy="55826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ln>
                <a:solidFill>
                  <a:srgbClr val="FFFF00"/>
                </a:solidFill>
              </a:ln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5327555" y="1742208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1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6280055" y="3633719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4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8581945" y="3633719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7" name="Rounded Rectangle 16">
            <a:hlinkClick r:id="rId6" action="ppaction://hlinksldjump"/>
          </p:cNvPr>
          <p:cNvSpPr/>
          <p:nvPr/>
        </p:nvSpPr>
        <p:spPr>
          <a:xfrm>
            <a:off x="9754105" y="1742209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8" name="Rounded Rectangle 17">
            <a:hlinkClick r:id="rId7" action="ppaction://hlinksldjump"/>
          </p:cNvPr>
          <p:cNvSpPr/>
          <p:nvPr/>
        </p:nvSpPr>
        <p:spPr>
          <a:xfrm>
            <a:off x="7540830" y="1742208"/>
            <a:ext cx="1905000" cy="138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sz="5400" b="1" dirty="0">
                <a:solidFill>
                  <a:srgbClr val="FF0000"/>
                </a:solidFill>
                <a:latin typeface="Calibri" panose="020F0502020204030204"/>
              </a:rPr>
              <a:t>2</a:t>
            </a:r>
            <a:endParaRPr lang="en-US" sz="5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35" name="Right Arrow 34">
            <a:hlinkClick r:id="rId8" action="ppaction://hlinksldjump"/>
          </p:cNvPr>
          <p:cNvSpPr/>
          <p:nvPr/>
        </p:nvSpPr>
        <p:spPr>
          <a:xfrm>
            <a:off x="10849511" y="6290393"/>
            <a:ext cx="711272" cy="462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99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566" y="1350605"/>
            <a:ext cx="11314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don't know _______ to deal with this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696FCE47-94A3-C30A-894D-2C7C8F7673AB}"/>
              </a:ext>
            </a:extLst>
          </p:cNvPr>
          <p:cNvSpPr txBox="1"/>
          <p:nvPr/>
        </p:nvSpPr>
        <p:spPr>
          <a:xfrm>
            <a:off x="2032329" y="1596827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408" y="20979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66" y="1688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351" y="662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684351" y="1370901"/>
            <a:ext cx="11314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sister wondered _______ to buy the best cakes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9629CA-66F7-01B9-D060-4C876C4958AD}"/>
              </a:ext>
            </a:extLst>
          </p:cNvPr>
          <p:cNvSpPr txBox="1"/>
          <p:nvPr/>
        </p:nvSpPr>
        <p:spPr>
          <a:xfrm>
            <a:off x="3298893" y="159745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/>
        </p:nvSpPr>
        <p:spPr>
          <a:xfrm>
            <a:off x="10903975" y="6320914"/>
            <a:ext cx="580102" cy="431390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4206</TotalTime>
  <Words>1127</Words>
  <Application>Microsoft Office PowerPoint</Application>
  <PresentationFormat>Custom</PresentationFormat>
  <Paragraphs>166</Paragraphs>
  <Slides>23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Droplet</vt:lpstr>
      <vt:lpstr>PowerPoint Presentation</vt:lpstr>
      <vt:lpstr>PowerPoint Presentation</vt:lpstr>
      <vt:lpstr>PowerPoint Presentation</vt:lpstr>
      <vt:lpstr>Grammar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243</cp:revision>
  <dcterms:created xsi:type="dcterms:W3CDTF">2020-12-09T02:04:09Z</dcterms:created>
  <dcterms:modified xsi:type="dcterms:W3CDTF">2024-11-28T10:57:38Z</dcterms:modified>
</cp:coreProperties>
</file>