
<file path=[Content_Types].xml><?xml version="1.0" encoding="utf-8"?>
<Types xmlns="http://schemas.openxmlformats.org/package/2006/content-types">
  <Default Extension="png" ContentType="image/png"/>
  <Default Extension="jfif" ContentType="image/jpe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Lst>
  <p:notesMasterIdLst>
    <p:notesMasterId r:id="rId28"/>
  </p:notesMasterIdLst>
  <p:sldIdLst>
    <p:sldId id="281" r:id="rId2"/>
    <p:sldId id="257" r:id="rId3"/>
    <p:sldId id="269" r:id="rId4"/>
    <p:sldId id="256" r:id="rId5"/>
    <p:sldId id="347" r:id="rId6"/>
    <p:sldId id="270" r:id="rId7"/>
    <p:sldId id="318" r:id="rId8"/>
    <p:sldId id="325" r:id="rId9"/>
    <p:sldId id="314" r:id="rId10"/>
    <p:sldId id="335" r:id="rId11"/>
    <p:sldId id="336" r:id="rId12"/>
    <p:sldId id="337" r:id="rId13"/>
    <p:sldId id="338" r:id="rId14"/>
    <p:sldId id="334" r:id="rId15"/>
    <p:sldId id="339" r:id="rId16"/>
    <p:sldId id="340" r:id="rId17"/>
    <p:sldId id="341" r:id="rId18"/>
    <p:sldId id="342" r:id="rId19"/>
    <p:sldId id="258" r:id="rId20"/>
    <p:sldId id="331" r:id="rId21"/>
    <p:sldId id="343" r:id="rId22"/>
    <p:sldId id="344" r:id="rId23"/>
    <p:sldId id="345" r:id="rId24"/>
    <p:sldId id="261" r:id="rId25"/>
    <p:sldId id="263" r:id="rId26"/>
    <p:sldId id="266" r:id="rId27"/>
  </p:sldIdLst>
  <p:sldSz cx="18288000" cy="10287000"/>
  <p:notesSz cx="6858000" cy="9144000"/>
  <p:embeddedFontLst>
    <p:embeddedFont>
      <p:font typeface="Impact" panose="020B0806030902050204" pitchFamily="34" charset="0"/>
      <p:regular r:id="rId29"/>
    </p:embeddedFont>
    <p:embeddedFont>
      <p:font typeface="SimSun" panose="02010600030101010101" pitchFamily="2" charset="-122"/>
      <p:regular r:id="rId30"/>
    </p:embeddedFont>
    <p:embeddedFont>
      <p:font typeface="Calibri" panose="020F0502020204030204" pitchFamily="34" charset="0"/>
      <p:regular r:id="rId31"/>
      <p:bold r:id="rId32"/>
      <p:italic r:id="rId33"/>
      <p:boldItalic r:id="rId34"/>
    </p:embeddedFont>
    <p:embeddedFont>
      <p:font typeface="Agrandir Grand Bold" panose="020B0604020202020204" charset="0"/>
      <p:regular r:id="rId35"/>
    </p:embeddedFont>
    <p:embeddedFont>
      <p:font typeface="Microsoft YaHei" panose="020B0503020204020204" pitchFamily="34" charset="-122"/>
      <p:regular r:id="rId36"/>
      <p:bold r:id="rId37"/>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DF9EC"/>
    <a:srgbClr val="EA3B04"/>
    <a:srgbClr val="BDE3B3"/>
    <a:srgbClr val="FFFFFF"/>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69CF1AB2-1976-4502-BF36-3FF5EA218861}" styleName="Medium Style 4 - Accent 1">
    <a:wholeTbl>
      <a:tcTxStyle>
        <a:fontRef idx="minor">
          <a:scrgbClr r="0" g="0" b="0"/>
        </a:fontRef>
        <a:schemeClr val="dk1"/>
      </a:tcTxStyle>
      <a:tcStyle>
        <a:tcBdr>
          <a:left>
            <a:ln w="12700" cmpd="sng">
              <a:solidFill>
                <a:schemeClr val="accent1"/>
              </a:solidFill>
            </a:ln>
          </a:left>
          <a:right>
            <a:ln w="12700" cmpd="sng">
              <a:solidFill>
                <a:schemeClr val="accent1"/>
              </a:solidFill>
            </a:ln>
          </a:right>
          <a:top>
            <a:ln w="12700" cmpd="sng">
              <a:solidFill>
                <a:schemeClr val="accent1"/>
              </a:solidFill>
            </a:ln>
          </a:top>
          <a:bottom>
            <a:ln w="12700" cmpd="sng">
              <a:solidFill>
                <a:schemeClr val="accent1"/>
              </a:solidFill>
            </a:ln>
          </a:bottom>
          <a:insideH>
            <a:ln w="12700" cmpd="sng">
              <a:solidFill>
                <a:schemeClr val="accent1"/>
              </a:solidFill>
            </a:ln>
          </a:insideH>
          <a:insideV>
            <a:ln w="12700" cmpd="sng">
              <a:solidFill>
                <a:schemeClr val="accent1"/>
              </a:solidFill>
            </a:ln>
          </a:insideV>
        </a:tcBdr>
        <a:fill>
          <a:solidFill>
            <a:schemeClr val="accent1">
              <a:tint val="20000"/>
            </a:schemeClr>
          </a:solidFill>
        </a:fill>
      </a:tcStyle>
    </a:wholeTbl>
    <a:band1H>
      <a:tcStyle>
        <a:tcBdr/>
        <a:fill>
          <a:solidFill>
            <a:schemeClr val="accent1">
              <a:tint val="40000"/>
            </a:schemeClr>
          </a:solidFill>
        </a:fill>
      </a:tcStyle>
    </a:band1H>
    <a:band1V>
      <a:tcStyle>
        <a:tcBdr/>
        <a:fill>
          <a:solidFill>
            <a:schemeClr val="accent1">
              <a:tint val="40000"/>
            </a:schemeClr>
          </a:solidFill>
        </a:fill>
      </a:tcStyle>
    </a:band1V>
    <a:lastCol>
      <a:tcTxStyle b="on"/>
      <a:tcStyle>
        <a:tcBdr/>
      </a:tcStyle>
    </a:lastCol>
    <a:firstCol>
      <a:tcTxStyle b="on"/>
      <a:tcStyle>
        <a:tcBdr/>
      </a:tcStyle>
    </a:firstCol>
    <a:lastRow>
      <a:tcTxStyle b="on"/>
      <a:tcStyle>
        <a:tcBdr>
          <a:top>
            <a:ln w="25400" cmpd="sng">
              <a:solidFill>
                <a:schemeClr val="accent1"/>
              </a:solidFill>
            </a:ln>
          </a:top>
        </a:tcBdr>
        <a:fill>
          <a:solidFill>
            <a:schemeClr val="accent1">
              <a:tint val="20000"/>
            </a:schemeClr>
          </a:solidFill>
        </a:fill>
      </a:tcStyle>
    </a:lastRow>
    <a:firstRow>
      <a:tcTxStyle b="on"/>
      <a:tcStyle>
        <a:tcBdr/>
        <a:fill>
          <a:solidFill>
            <a:schemeClr val="accent1">
              <a:tint val="20000"/>
            </a:schemeClr>
          </a:solidFill>
        </a:fill>
      </a:tcStyle>
    </a:firstRow>
  </a:tblStyle>
  <a:tblStyle styleId="{93296810-A885-4BE3-A3E7-6D5BEEA58F35}" styleName="Medium Style 2 - Accent 6">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6">
              <a:tint val="20000"/>
            </a:schemeClr>
          </a:solidFill>
        </a:fill>
      </a:tcStyle>
    </a:wholeTbl>
    <a:band1H>
      <a:tcStyle>
        <a:tcBdr/>
        <a:fill>
          <a:solidFill>
            <a:schemeClr val="accent6">
              <a:tint val="40000"/>
            </a:schemeClr>
          </a:solidFill>
        </a:fill>
      </a:tcStyle>
    </a:band1H>
    <a:band2H>
      <a:tcStyle>
        <a:tcBdr/>
      </a:tcStyle>
    </a:band2H>
    <a:band1V>
      <a:tcStyle>
        <a:tcBdr/>
        <a:fill>
          <a:solidFill>
            <a:schemeClr val="accent6">
              <a:tint val="40000"/>
            </a:schemeClr>
          </a:solidFill>
        </a:fill>
      </a:tcStyle>
    </a:band1V>
    <a:band2V>
      <a:tcStyle>
        <a:tcBdr/>
      </a:tcStyle>
    </a:band2V>
    <a:lastCol>
      <a:tcTxStyle b="on">
        <a:fontRef idx="minor">
          <a:prstClr val="black"/>
        </a:fontRef>
        <a:schemeClr val="lt1"/>
      </a:tcTxStyle>
      <a:tcStyle>
        <a:tcBdr/>
        <a:fill>
          <a:solidFill>
            <a:schemeClr val="accent6"/>
          </a:solidFill>
        </a:fill>
      </a:tcStyle>
    </a:lastCol>
    <a:firstCol>
      <a:tcTxStyle b="on">
        <a:fontRef idx="minor">
          <a:prstClr val="black"/>
        </a:fontRef>
        <a:schemeClr val="lt1"/>
      </a:tcTxStyle>
      <a:tcStyle>
        <a:tcBdr/>
        <a:fill>
          <a:solidFill>
            <a:schemeClr val="accent6"/>
          </a:solidFill>
        </a:fill>
      </a:tcStyle>
    </a:firstCol>
    <a:lastRow>
      <a:tcTxStyle b="on">
        <a:fontRef idx="minor">
          <a:prstClr val="black"/>
        </a:fontRef>
        <a:schemeClr val="lt1"/>
      </a:tcTxStyle>
      <a:tcStyle>
        <a:tcBdr>
          <a:top>
            <a:ln w="38100" cmpd="sng">
              <a:solidFill>
                <a:schemeClr val="lt1"/>
              </a:solidFill>
            </a:ln>
          </a:top>
        </a:tcBdr>
        <a:fill>
          <a:solidFill>
            <a:schemeClr val="accent6"/>
          </a:solidFill>
        </a:fill>
      </a:tcStyle>
    </a:lastRow>
    <a:firstRow>
      <a:tcTxStyle b="on">
        <a:fontRef idx="minor">
          <a:prstClr val="black"/>
        </a:fontRef>
        <a:schemeClr val="lt1"/>
      </a:tcTxStyle>
      <a:tcStyle>
        <a:tcBdr>
          <a:bottom>
            <a:ln w="38100" cmpd="sng">
              <a:solidFill>
                <a:schemeClr val="lt1"/>
              </a:solidFill>
            </a:ln>
          </a:bottom>
        </a:tcBdr>
        <a:fill>
          <a:solidFill>
            <a:schemeClr val="accent6"/>
          </a:solidFill>
        </a:fill>
      </a:tcStyle>
    </a:firstRow>
  </a:tblStyle>
  <a:tblStyle styleId="{16D9F66E-5EB9-4882-86FB-DCBF35E3C3E4}" styleName="Medium Style 4 - Accent 6">
    <a:wholeTbl>
      <a:tcTxStyle>
        <a:fontRef idx="minor">
          <a:scrgbClr r="0" g="0" b="0"/>
        </a:fontRef>
        <a:schemeClr val="dk1"/>
      </a:tcTxStyle>
      <a:tcStyle>
        <a:tcBdr>
          <a:left>
            <a:ln w="12700" cmpd="sng">
              <a:solidFill>
                <a:schemeClr val="accent6"/>
              </a:solidFill>
            </a:ln>
          </a:left>
          <a:right>
            <a:ln w="12700" cmpd="sng">
              <a:solidFill>
                <a:schemeClr val="accent6"/>
              </a:solidFill>
            </a:ln>
          </a:right>
          <a:top>
            <a:ln w="12700" cmpd="sng">
              <a:solidFill>
                <a:schemeClr val="accent6"/>
              </a:solidFill>
            </a:ln>
          </a:top>
          <a:bottom>
            <a:ln w="12700" cmpd="sng">
              <a:solidFill>
                <a:schemeClr val="accent6"/>
              </a:solidFill>
            </a:ln>
          </a:bottom>
          <a:insideH>
            <a:ln w="12700" cmpd="sng">
              <a:solidFill>
                <a:schemeClr val="accent6"/>
              </a:solidFill>
            </a:ln>
          </a:insideH>
          <a:insideV>
            <a:ln w="12700" cmpd="sng">
              <a:solidFill>
                <a:schemeClr val="accent6"/>
              </a:solidFill>
            </a:ln>
          </a:insideV>
        </a:tcBdr>
        <a:fill>
          <a:solidFill>
            <a:schemeClr val="accent6">
              <a:tint val="20000"/>
            </a:schemeClr>
          </a:solidFill>
        </a:fill>
      </a:tcStyle>
    </a:wholeTbl>
    <a:band1H>
      <a:tcStyle>
        <a:tcBdr/>
        <a:fill>
          <a:solidFill>
            <a:schemeClr val="accent6">
              <a:tint val="40000"/>
            </a:schemeClr>
          </a:solidFill>
        </a:fill>
      </a:tcStyle>
    </a:band1H>
    <a:band1V>
      <a:tcStyle>
        <a:tcBdr/>
        <a:fill>
          <a:solidFill>
            <a:schemeClr val="accent6">
              <a:tint val="40000"/>
            </a:schemeClr>
          </a:solidFill>
        </a:fill>
      </a:tcStyle>
    </a:band1V>
    <a:lastCol>
      <a:tcTxStyle b="on"/>
      <a:tcStyle>
        <a:tcBdr/>
      </a:tcStyle>
    </a:lastCol>
    <a:firstCol>
      <a:tcTxStyle b="on"/>
      <a:tcStyle>
        <a:tcBdr/>
      </a:tcStyle>
    </a:firstCol>
    <a:lastRow>
      <a:tcTxStyle b="on"/>
      <a:tcStyle>
        <a:tcBdr>
          <a:top>
            <a:ln w="25400" cmpd="sng">
              <a:solidFill>
                <a:schemeClr val="accent6"/>
              </a:solidFill>
            </a:ln>
          </a:top>
        </a:tcBdr>
        <a:fill>
          <a:solidFill>
            <a:schemeClr val="accent6">
              <a:tint val="20000"/>
            </a:schemeClr>
          </a:solidFill>
        </a:fill>
      </a:tcStyle>
    </a:lastRow>
    <a:firstRow>
      <a:tcTxStyle b="on"/>
      <a:tcStyle>
        <a:tcBdr/>
        <a:fill>
          <a:solidFill>
            <a:schemeClr val="accent6">
              <a:tint val="20000"/>
            </a:schemeClr>
          </a:solidFill>
        </a:fill>
      </a:tcStyle>
    </a:firstRow>
  </a:tblStyle>
  <a:tblStyle styleId="{22838BEF-8BB2-4498-84A7-C5851F593DF1}" styleName="Medium Style 4 - Accent 5">
    <a:wholeTbl>
      <a:tcTxStyle>
        <a:fontRef idx="minor">
          <a:scrgbClr r="0" g="0" b="0"/>
        </a:fontRef>
        <a:schemeClr val="dk1"/>
      </a:tcTxStyle>
      <a:tcStyle>
        <a:tcBdr>
          <a:left>
            <a:ln w="12700" cmpd="sng">
              <a:solidFill>
                <a:schemeClr val="accent5"/>
              </a:solidFill>
            </a:ln>
          </a:left>
          <a:right>
            <a:ln w="12700" cmpd="sng">
              <a:solidFill>
                <a:schemeClr val="accent5"/>
              </a:solidFill>
            </a:ln>
          </a:right>
          <a:top>
            <a:ln w="12700" cmpd="sng">
              <a:solidFill>
                <a:schemeClr val="accent5"/>
              </a:solidFill>
            </a:ln>
          </a:top>
          <a:bottom>
            <a:ln w="12700" cmpd="sng">
              <a:solidFill>
                <a:schemeClr val="accent5"/>
              </a:solidFill>
            </a:ln>
          </a:bottom>
          <a:insideH>
            <a:ln w="12700" cmpd="sng">
              <a:solidFill>
                <a:schemeClr val="accent5"/>
              </a:solidFill>
            </a:ln>
          </a:insideH>
          <a:insideV>
            <a:ln w="12700" cmpd="sng">
              <a:solidFill>
                <a:schemeClr val="accent5"/>
              </a:solidFill>
            </a:ln>
          </a:insideV>
        </a:tcBdr>
        <a:fill>
          <a:solidFill>
            <a:schemeClr val="accent5">
              <a:tint val="20000"/>
            </a:schemeClr>
          </a:solidFill>
        </a:fill>
      </a:tcStyle>
    </a:wholeTbl>
    <a:band1H>
      <a:tcStyle>
        <a:tcBdr/>
        <a:fill>
          <a:solidFill>
            <a:schemeClr val="accent5">
              <a:tint val="40000"/>
            </a:schemeClr>
          </a:solidFill>
        </a:fill>
      </a:tcStyle>
    </a:band1H>
    <a:band1V>
      <a:tcStyle>
        <a:tcBdr/>
        <a:fill>
          <a:solidFill>
            <a:schemeClr val="accent5">
              <a:tint val="40000"/>
            </a:schemeClr>
          </a:solidFill>
        </a:fill>
      </a:tcStyle>
    </a:band1V>
    <a:lastCol>
      <a:tcTxStyle b="on"/>
      <a:tcStyle>
        <a:tcBdr/>
      </a:tcStyle>
    </a:lastCol>
    <a:firstCol>
      <a:tcTxStyle b="on"/>
      <a:tcStyle>
        <a:tcBdr/>
      </a:tcStyle>
    </a:firstCol>
    <a:lastRow>
      <a:tcTxStyle b="on"/>
      <a:tcStyle>
        <a:tcBdr>
          <a:top>
            <a:ln w="25400" cmpd="sng">
              <a:solidFill>
                <a:schemeClr val="accent5"/>
              </a:solidFill>
            </a:ln>
          </a:top>
        </a:tcBdr>
        <a:fill>
          <a:solidFill>
            <a:schemeClr val="accent5">
              <a:tint val="20000"/>
            </a:schemeClr>
          </a:solidFill>
        </a:fill>
      </a:tcStyle>
    </a:lastRow>
    <a:firstRow>
      <a:tcTxStyle b="on"/>
      <a:tcStyle>
        <a:tcBdr/>
        <a:fill>
          <a:solidFill>
            <a:schemeClr val="accent5">
              <a:tint val="20000"/>
            </a:schemeClr>
          </a:solidFill>
        </a:fill>
      </a:tcStyle>
    </a:firstRow>
  </a:tblStyle>
  <a:tblStyle styleId="{8A107856-5554-42FB-B03E-39F5DBC370BA}" styleName="Medium Style 4 - Accent 2">
    <a:wholeTbl>
      <a:tcTxStyle>
        <a:fontRef idx="minor">
          <a:scrgbClr r="0" g="0" b="0"/>
        </a:fontRef>
        <a:schemeClr val="dk1"/>
      </a:tcTxStyle>
      <a:tcStyle>
        <a:tcBdr>
          <a:left>
            <a:ln w="12700" cmpd="sng">
              <a:solidFill>
                <a:schemeClr val="accent2"/>
              </a:solidFill>
            </a:ln>
          </a:left>
          <a:right>
            <a:ln w="12700" cmpd="sng">
              <a:solidFill>
                <a:schemeClr val="accent2"/>
              </a:solidFill>
            </a:ln>
          </a:right>
          <a:top>
            <a:ln w="12700" cmpd="sng">
              <a:solidFill>
                <a:schemeClr val="accent2"/>
              </a:solidFill>
            </a:ln>
          </a:top>
          <a:bottom>
            <a:ln w="12700" cmpd="sng">
              <a:solidFill>
                <a:schemeClr val="accent2"/>
              </a:solidFill>
            </a:ln>
          </a:bottom>
          <a:insideH>
            <a:ln w="12700" cmpd="sng">
              <a:solidFill>
                <a:schemeClr val="accent2"/>
              </a:solidFill>
            </a:ln>
          </a:insideH>
          <a:insideV>
            <a:ln w="12700" cmpd="sng">
              <a:solidFill>
                <a:schemeClr val="accent2"/>
              </a:solidFill>
            </a:ln>
          </a:insideV>
        </a:tcBdr>
        <a:fill>
          <a:solidFill>
            <a:schemeClr val="accent2">
              <a:tint val="20000"/>
            </a:schemeClr>
          </a:solidFill>
        </a:fill>
      </a:tcStyle>
    </a:wholeTbl>
    <a:band1H>
      <a:tcStyle>
        <a:tcBdr/>
        <a:fill>
          <a:solidFill>
            <a:schemeClr val="accent2">
              <a:tint val="40000"/>
            </a:schemeClr>
          </a:solidFill>
        </a:fill>
      </a:tcStyle>
    </a:band1H>
    <a:band1V>
      <a:tcStyle>
        <a:tcBdr/>
        <a:fill>
          <a:solidFill>
            <a:schemeClr val="accent2">
              <a:tint val="40000"/>
            </a:schemeClr>
          </a:solidFill>
        </a:fill>
      </a:tcStyle>
    </a:band1V>
    <a:lastCol>
      <a:tcTxStyle b="on"/>
      <a:tcStyle>
        <a:tcBdr/>
      </a:tcStyle>
    </a:lastCol>
    <a:firstCol>
      <a:tcTxStyle b="on"/>
      <a:tcStyle>
        <a:tcBdr/>
      </a:tcStyle>
    </a:firstCol>
    <a:lastRow>
      <a:tcTxStyle b="on"/>
      <a:tcStyle>
        <a:tcBdr>
          <a:top>
            <a:ln w="25400" cmpd="sng">
              <a:solidFill>
                <a:schemeClr val="accent2"/>
              </a:solidFill>
            </a:ln>
          </a:top>
        </a:tcBdr>
        <a:fill>
          <a:solidFill>
            <a:schemeClr val="accent2">
              <a:tint val="20000"/>
            </a:schemeClr>
          </a:solidFill>
        </a:fill>
      </a:tcStyle>
    </a:lastRow>
    <a:firstRow>
      <a:tcTxStyle b="on"/>
      <a:tcStyle>
        <a:tcBdr/>
        <a:fill>
          <a:solidFill>
            <a:schemeClr val="accent2">
              <a:tint val="20000"/>
            </a:schemeClr>
          </a:solidFill>
        </a:fill>
      </a:tcStyle>
    </a:firstRow>
  </a:tblStyle>
  <a:tblStyle styleId="{C4B1156A-380E-4F78-BDF5-A606A8083BF9}" styleName="Medium Style 4 - Accent 4">
    <a:wholeTbl>
      <a:tcTxStyle>
        <a:fontRef idx="minor">
          <a:scrgbClr r="0" g="0" b="0"/>
        </a:fontRef>
        <a:schemeClr val="dk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solidFill>
            <a:schemeClr val="accent4">
              <a:tint val="20000"/>
            </a:schemeClr>
          </a:solidFill>
        </a:fill>
      </a:tcStyle>
    </a:wholeTbl>
    <a:band1H>
      <a:tcStyle>
        <a:tcBdr/>
        <a:fill>
          <a:solidFill>
            <a:schemeClr val="accent4">
              <a:tint val="40000"/>
            </a:schemeClr>
          </a:solidFill>
        </a:fill>
      </a:tcStyle>
    </a:band1H>
    <a:band1V>
      <a:tcStyle>
        <a:tcBdr/>
        <a:fill>
          <a:solidFill>
            <a:schemeClr val="accent4">
              <a:tint val="40000"/>
            </a:schemeClr>
          </a:solidFill>
        </a:fill>
      </a:tcStyle>
    </a:band1V>
    <a:lastCol>
      <a:tcTxStyle b="on"/>
      <a:tcStyle>
        <a:tcBdr/>
      </a:tcStyle>
    </a:lastCol>
    <a:firstCol>
      <a:tcTxStyle b="on"/>
      <a:tcStyle>
        <a:tcBdr/>
      </a:tcStyle>
    </a:firstCol>
    <a:lastRow>
      <a:tcTxStyle b="on"/>
      <a:tcStyle>
        <a:tcBdr>
          <a:top>
            <a:ln w="25400" cmpd="sng">
              <a:solidFill>
                <a:schemeClr val="accent4"/>
              </a:solidFill>
            </a:ln>
          </a:top>
        </a:tcBdr>
        <a:fill>
          <a:solidFill>
            <a:schemeClr val="accent4">
              <a:tint val="20000"/>
            </a:schemeClr>
          </a:solidFill>
        </a:fill>
      </a:tcStyle>
    </a:lastRow>
    <a:firstRow>
      <a:tcTxStyle b="on"/>
      <a:tcStyle>
        <a:tcBdr/>
        <a:fill>
          <a:solidFill>
            <a:schemeClr val="accent4">
              <a:tint val="20000"/>
            </a:schemeClr>
          </a:solidFill>
        </a:fill>
      </a:tcStyle>
    </a:firstRow>
  </a:tblStyle>
  <a:tblStyle styleId="{2A488322-F2BA-4B5B-9748-0D474271808F}" styleName="Medium Style 3 - Accent 6">
    <a:wholeTbl>
      <a:tcTxStyle>
        <a:fontRef idx="minor">
          <a:scrgbClr r="0" g="0" b="0"/>
        </a:fontRef>
        <a:schemeClr val="dk1"/>
      </a:tcTxStyle>
      <a:tcStyle>
        <a:tcBdr>
          <a:left>
            <a:ln>
              <a:noFill/>
            </a:ln>
          </a:left>
          <a:right>
            <a:ln>
              <a:noFill/>
            </a:ln>
          </a:right>
          <a:top>
            <a:ln w="25400" cmpd="sng">
              <a:solidFill>
                <a:schemeClr val="dk1"/>
              </a:solidFill>
            </a:ln>
          </a:top>
          <a:bottom>
            <a:ln w="25400" cmpd="sng">
              <a:solidFill>
                <a:schemeClr val="dk1"/>
              </a:solidFill>
            </a:ln>
          </a:bottom>
          <a:insideH>
            <a:ln>
              <a:noFill/>
            </a:ln>
          </a:insideH>
          <a:insideV>
            <a:ln>
              <a:noFill/>
            </a:ln>
          </a:insideV>
        </a:tcBdr>
        <a:fill>
          <a:solidFill>
            <a:schemeClr val="lt1"/>
          </a:solidFill>
        </a:fill>
      </a:tcStyle>
    </a:wholeTbl>
    <a:band1H>
      <a:tcStyle>
        <a:tcBdr/>
        <a:fill>
          <a:solidFill>
            <a:schemeClr val="dk1">
              <a:tint val="20000"/>
            </a:schemeClr>
          </a:solidFill>
        </a:fill>
      </a:tcStyle>
    </a:band1H>
    <a:band1V>
      <a:tcStyle>
        <a:tcBdr/>
        <a:fill>
          <a:solidFill>
            <a:schemeClr val="dk1">
              <a:tint val="20000"/>
            </a:schemeClr>
          </a:solidFill>
        </a:fill>
      </a:tcStyle>
    </a:band1V>
    <a:lastCol>
      <a:tcTxStyle b="on">
        <a:fontRef idx="minor">
          <a:scrgbClr r="0" g="0" b="0"/>
        </a:fontRef>
        <a:schemeClr val="lt1"/>
      </a:tcTxStyle>
      <a:tcStyle>
        <a:tcBdr/>
        <a:fill>
          <a:solidFill>
            <a:schemeClr val="accent6"/>
          </a:solidFill>
        </a:fill>
      </a:tcStyle>
    </a:lastCol>
    <a:firstCol>
      <a:tcTxStyle b="on">
        <a:fontRef idx="minor">
          <a:scrgbClr r="0" g="0" b="0"/>
        </a:fontRef>
        <a:schemeClr val="lt1"/>
      </a:tcTxStyle>
      <a:tcStyle>
        <a:tcBdr/>
        <a:fill>
          <a:solidFill>
            <a:schemeClr val="accent6"/>
          </a:solidFill>
        </a:fill>
      </a:tcStyle>
    </a:firstCol>
    <a:lastRow>
      <a:tcTxStyle b="on"/>
      <a:tcStyle>
        <a:tcBdr>
          <a:top>
            <a:ln w="50800" cmpd="dbl">
              <a:solidFill>
                <a:schemeClr val="dk1"/>
              </a:solidFill>
            </a:ln>
          </a:top>
        </a:tcBdr>
        <a:fill>
          <a:solidFill>
            <a:schemeClr val="lt1"/>
          </a:solidFill>
        </a:fill>
      </a:tcStyle>
    </a:lastRow>
    <a:seCell>
      <a:tcTxStyle b="on">
        <a:fontRef idx="minor">
          <a:scrgbClr r="0" g="0" b="0"/>
        </a:fontRef>
        <a:schemeClr val="dk1"/>
      </a:tcTxStyle>
      <a:tcStyle>
        <a:tcBdr/>
      </a:tcStyle>
    </a:seCell>
    <a:swCell>
      <a:tcTxStyle b="on">
        <a:fontRef idx="minor">
          <a:scrgbClr r="0" g="0" b="0"/>
        </a:fontRef>
        <a:schemeClr val="dk1"/>
      </a:tcTxStyle>
      <a:tcStyle>
        <a:tcBdr/>
      </a:tcStyle>
    </a:swCell>
    <a:firstRow>
      <a:tcTxStyle b="on">
        <a:fontRef idx="minor">
          <a:scrgbClr r="0" g="0" b="0"/>
        </a:fontRef>
        <a:schemeClr val="lt1"/>
      </a:tcTxStyle>
      <a:tcStyle>
        <a:tcBdr>
          <a:bottom>
            <a:ln w="25400" cmpd="sng">
              <a:solidFill>
                <a:schemeClr val="dk1"/>
              </a:solidFill>
            </a:ln>
          </a:bottom>
        </a:tcBdr>
        <a:fill>
          <a:solidFill>
            <a:schemeClr val="accent6"/>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2359" autoAdjust="0"/>
    <p:restoredTop sz="85489" autoAdjust="0"/>
  </p:normalViewPr>
  <p:slideViewPr>
    <p:cSldViewPr>
      <p:cViewPr varScale="1">
        <p:scale>
          <a:sx n="37" d="100"/>
          <a:sy n="37" d="100"/>
        </p:scale>
        <p:origin x="1118" y="4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viewProps" Target="viewProps.xml"/><Relationship Id="rId21" Type="http://schemas.openxmlformats.org/officeDocument/2006/relationships/slide" Target="slides/slide20.xml"/><Relationship Id="rId34" Type="http://schemas.openxmlformats.org/officeDocument/2006/relationships/font" Target="fonts/font6.fntdata"/><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font" Target="fonts/font1.fntdata"/><Relationship Id="rId41"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font" Target="fonts/font4.fntdata"/><Relationship Id="rId37" Type="http://schemas.openxmlformats.org/officeDocument/2006/relationships/font" Target="fonts/font9.fntdata"/><Relationship Id="rId40" Type="http://schemas.openxmlformats.org/officeDocument/2006/relationships/theme" Target="theme/theme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notesMaster" Target="notesMasters/notesMaster1.xml"/><Relationship Id="rId36" Type="http://schemas.openxmlformats.org/officeDocument/2006/relationships/font" Target="fonts/font8.fntdata"/><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font" Target="fonts/font3.fntdata"/><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font" Target="fonts/font2.fntdata"/><Relationship Id="rId35" Type="http://schemas.openxmlformats.org/officeDocument/2006/relationships/font" Target="fonts/font7.fntdata"/><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font" Target="fonts/font5.fntdata"/><Relationship Id="rId38" Type="http://schemas.openxmlformats.org/officeDocument/2006/relationships/presProps" Target="pres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741B983-96FC-46B4-AA05-4A1729955D39}" type="datetimeFigureOut">
              <a:rPr lang="en-US" smtClean="0"/>
              <a:t>7/27/2024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C6EF6ED-B711-40B1-9E45-0254EEF2EBD7}" type="slidenum">
              <a:rPr lang="en-US" smtClean="0"/>
              <a:t>‹#›</a:t>
            </a:fld>
            <a:endParaRPr lang="en-US"/>
          </a:p>
        </p:txBody>
      </p:sp>
    </p:spTree>
    <p:extLst>
      <p:ext uri="{BB962C8B-B14F-4D97-AF65-F5344CB8AC3E}">
        <p14:creationId xmlns:p14="http://schemas.microsoft.com/office/powerpoint/2010/main" val="47550078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1"/>
        <p:cNvGrpSpPr/>
        <p:nvPr/>
      </p:nvGrpSpPr>
      <p:grpSpPr>
        <a:xfrm>
          <a:off x="0" y="0"/>
          <a:ext cx="0" cy="0"/>
          <a:chOff x="0" y="0"/>
          <a:chExt cx="0" cy="0"/>
        </a:xfrm>
      </p:grpSpPr>
      <p:sp>
        <p:nvSpPr>
          <p:cNvPr id="2332" name="Google Shape;2332;p: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3" name="Google Shape;2333;p: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55358933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3</a:t>
            </a:fld>
            <a:endParaRPr lang="zh-CN" altLang="en-US">
              <a:solidFill>
                <a:prstClr val="black"/>
              </a:solidFill>
              <a:ea typeface="宋体"/>
            </a:endParaRPr>
          </a:p>
        </p:txBody>
      </p:sp>
    </p:spTree>
    <p:extLst>
      <p:ext uri="{BB962C8B-B14F-4D97-AF65-F5344CB8AC3E}">
        <p14:creationId xmlns:p14="http://schemas.microsoft.com/office/powerpoint/2010/main" val="279933609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3" name="Rectangle 7">
            <a:extLst>
              <a:ext uri="{FF2B5EF4-FFF2-40B4-BE49-F238E27FC236}">
                <a16:creationId xmlns:a16="http://schemas.microsoft.com/office/drawing/2014/main" id="{813A1717-A496-4FB5-08AD-3D02C3EBA85E}"/>
              </a:ext>
            </a:extLst>
          </p:cNvPr>
          <p:cNvSpPr>
            <a:spLocks noGrp="1" noChangeArrowheads="1"/>
          </p:cNvSpPr>
          <p:nvPr>
            <p:ph type="sldNum" sz="quarter" idx="5"/>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lvl1pPr>
              <a:spcBef>
                <a:spcPct val="30000"/>
              </a:spcBef>
              <a:defRPr sz="1200">
                <a:solidFill>
                  <a:schemeClr val="tx1"/>
                </a:solidFill>
                <a:latin typeface="Arial" panose="020B0604020202020204" pitchFamily="34" charset="0"/>
                <a:ea typeface="宋体" panose="02010600030101010101" pitchFamily="2" charset="-122"/>
              </a:defRPr>
            </a:lvl1pPr>
            <a:lvl2pPr marL="742950" indent="-285750">
              <a:spcBef>
                <a:spcPct val="30000"/>
              </a:spcBef>
              <a:defRPr sz="1200">
                <a:solidFill>
                  <a:schemeClr val="tx1"/>
                </a:solidFill>
                <a:latin typeface="Arial" panose="020B0604020202020204" pitchFamily="34" charset="0"/>
                <a:ea typeface="宋体" panose="02010600030101010101" pitchFamily="2" charset="-122"/>
              </a:defRPr>
            </a:lvl2pPr>
            <a:lvl3pPr marL="1143000" indent="-228600">
              <a:spcBef>
                <a:spcPct val="30000"/>
              </a:spcBef>
              <a:defRPr sz="1200">
                <a:solidFill>
                  <a:schemeClr val="tx1"/>
                </a:solidFill>
                <a:latin typeface="Arial" panose="020B0604020202020204" pitchFamily="34" charset="0"/>
                <a:ea typeface="宋体" panose="02010600030101010101" pitchFamily="2" charset="-122"/>
              </a:defRPr>
            </a:lvl3pPr>
            <a:lvl4pPr marL="1600200" indent="-228600">
              <a:spcBef>
                <a:spcPct val="30000"/>
              </a:spcBef>
              <a:defRPr sz="1200">
                <a:solidFill>
                  <a:schemeClr val="tx1"/>
                </a:solidFill>
                <a:latin typeface="Arial" panose="020B0604020202020204" pitchFamily="34" charset="0"/>
                <a:ea typeface="宋体" panose="02010600030101010101" pitchFamily="2" charset="-122"/>
              </a:defRPr>
            </a:lvl4pPr>
            <a:lvl5pPr marL="2057400" indent="-228600">
              <a:spcBef>
                <a:spcPct val="30000"/>
              </a:spcBef>
              <a:defRPr sz="1200">
                <a:solidFill>
                  <a:schemeClr val="tx1"/>
                </a:solidFill>
                <a:latin typeface="Arial" panose="020B0604020202020204" pitchFamily="34" charset="0"/>
                <a:ea typeface="宋体" panose="02010600030101010101" pitchFamily="2" charset="-122"/>
              </a:defRPr>
            </a:lvl5pPr>
            <a:lvl6pPr marL="25146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6pPr>
            <a:lvl7pPr marL="29718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7pPr>
            <a:lvl8pPr marL="34290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8pPr>
            <a:lvl9pPr marL="3886200" indent="-228600" eaLnBrk="0" fontAlgn="base" hangingPunct="0">
              <a:spcBef>
                <a:spcPct val="30000"/>
              </a:spcBef>
              <a:spcAft>
                <a:spcPct val="0"/>
              </a:spcAft>
              <a:defRPr sz="1200">
                <a:solidFill>
                  <a:schemeClr val="tx1"/>
                </a:solidFill>
                <a:latin typeface="Arial" panose="020B0604020202020204" pitchFamily="34" charset="0"/>
                <a:ea typeface="宋体" panose="02010600030101010101" pitchFamily="2" charset="-122"/>
              </a:defRPr>
            </a:lvl9pPr>
          </a:lstStyle>
          <a:p>
            <a:pPr>
              <a:spcBef>
                <a:spcPct val="0"/>
              </a:spcBef>
            </a:pPr>
            <a:fld id="{BAFB7C66-EA33-3D4A-A6E5-C5AD0E00980F}" type="slidenum">
              <a:rPr lang="en-US" altLang="zh-CN"/>
              <a:pPr>
                <a:spcBef>
                  <a:spcPct val="0"/>
                </a:spcBef>
              </a:pPr>
              <a:t>5</a:t>
            </a:fld>
            <a:endParaRPr lang="en-US" altLang="zh-CN"/>
          </a:p>
        </p:txBody>
      </p:sp>
      <p:sp>
        <p:nvSpPr>
          <p:cNvPr id="8194" name="Rectangle 2">
            <a:extLst>
              <a:ext uri="{FF2B5EF4-FFF2-40B4-BE49-F238E27FC236}">
                <a16:creationId xmlns:a16="http://schemas.microsoft.com/office/drawing/2014/main" id="{D74F6545-51C0-F9B4-78BD-4656770CC626}"/>
              </a:ext>
            </a:extLst>
          </p:cNvPr>
          <p:cNvSpPr>
            <a:spLocks noGrp="1" noRot="1" noChangeAspect="1" noChangeArrowheads="1" noTextEdit="1"/>
          </p:cNvSpPr>
          <p:nvPr>
            <p:ph type="sldImg"/>
          </p:nvPr>
        </p:nvSpPr>
        <p:spPr>
          <a:ln/>
        </p:spPr>
      </p:sp>
      <p:sp>
        <p:nvSpPr>
          <p:cNvPr id="8195" name="Rectangle 3">
            <a:extLst>
              <a:ext uri="{FF2B5EF4-FFF2-40B4-BE49-F238E27FC236}">
                <a16:creationId xmlns:a16="http://schemas.microsoft.com/office/drawing/2014/main" id="{212EF9FF-2183-F824-2418-176F3A5EDBBB}"/>
              </a:ext>
            </a:extLst>
          </p:cNvPr>
          <p:cNvSpPr>
            <a:spLocks noGrp="1" noChangeArrowheads="1"/>
          </p:cNvSpPr>
          <p:nvPr>
            <p:ph type="body" idx="1"/>
          </p:nvPr>
        </p:nvSpPr>
        <p:spPr>
          <a:noFill/>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a:lstStyle/>
          <a:p>
            <a:pPr eaLnBrk="1" hangingPunct="1"/>
            <a:endParaRPr lang="zh-CN" altLang="zh-CN">
              <a:latin typeface="Arial" panose="020B0604020202020204" pitchFamily="34" charset="0"/>
            </a:endParaRPr>
          </a:p>
        </p:txBody>
      </p:sp>
    </p:spTree>
    <p:extLst>
      <p:ext uri="{BB962C8B-B14F-4D97-AF65-F5344CB8AC3E}">
        <p14:creationId xmlns:p14="http://schemas.microsoft.com/office/powerpoint/2010/main" val="3443504981"/>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fld id="{3849D3E0-124D-4DFF-AE99-4EA4CC201DB4}" type="slidenum">
              <a:rPr lang="zh-CN" altLang="en-US" smtClean="0">
                <a:solidFill>
                  <a:prstClr val="black"/>
                </a:solidFill>
                <a:ea typeface="宋体"/>
              </a:rPr>
              <a:pPr/>
              <a:t>6</a:t>
            </a:fld>
            <a:endParaRPr lang="zh-CN" altLang="en-US">
              <a:solidFill>
                <a:prstClr val="black"/>
              </a:solidFill>
              <a:ea typeface="宋体"/>
            </a:endParaRPr>
          </a:p>
        </p:txBody>
      </p:sp>
    </p:spTree>
    <p:extLst>
      <p:ext uri="{BB962C8B-B14F-4D97-AF65-F5344CB8AC3E}">
        <p14:creationId xmlns:p14="http://schemas.microsoft.com/office/powerpoint/2010/main" val="280001514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6EF6ED-B711-40B1-9E45-0254EEF2EBD7}" type="slidenum">
              <a:rPr lang="en-US" smtClean="0"/>
              <a:t>10</a:t>
            </a:fld>
            <a:endParaRPr lang="en-US"/>
          </a:p>
        </p:txBody>
      </p:sp>
    </p:spTree>
    <p:extLst>
      <p:ext uri="{BB962C8B-B14F-4D97-AF65-F5344CB8AC3E}">
        <p14:creationId xmlns:p14="http://schemas.microsoft.com/office/powerpoint/2010/main" val="144131180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6EF6ED-B711-40B1-9E45-0254EEF2EBD7}" type="slidenum">
              <a:rPr lang="en-US" smtClean="0"/>
              <a:t>11</a:t>
            </a:fld>
            <a:endParaRPr lang="en-US"/>
          </a:p>
        </p:txBody>
      </p:sp>
    </p:spTree>
    <p:extLst>
      <p:ext uri="{BB962C8B-B14F-4D97-AF65-F5344CB8AC3E}">
        <p14:creationId xmlns:p14="http://schemas.microsoft.com/office/powerpoint/2010/main" val="2725718492"/>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5C6EF6ED-B711-40B1-9E45-0254EEF2EBD7}" type="slidenum">
              <a:rPr lang="en-US" smtClean="0"/>
              <a:t>20</a:t>
            </a:fld>
            <a:endParaRPr lang="en-US"/>
          </a:p>
        </p:txBody>
      </p:sp>
    </p:spTree>
    <p:extLst>
      <p:ext uri="{BB962C8B-B14F-4D97-AF65-F5344CB8AC3E}">
        <p14:creationId xmlns:p14="http://schemas.microsoft.com/office/powerpoint/2010/main" val="213032664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1D8BD707-D9CF-40AE-B4C6-C98DA3205C09}" type="datetimeFigureOut">
              <a:rPr lang="en-US" smtClean="0"/>
              <a:pPr/>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7/27/2024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1D8BD707-D9CF-40AE-B4C6-C98DA3205C09}" type="datetimeFigureOut">
              <a:rPr lang="en-US" smtClean="0"/>
              <a:pPr/>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1D8BD707-D9CF-40AE-B4C6-C98DA3205C09}" type="datetimeFigureOut">
              <a:rPr lang="en-US" smtClean="0"/>
              <a:pPr/>
              <a:t>7/27/2024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1D8BD707-D9CF-40AE-B4C6-C98DA3205C09}" type="datetimeFigureOut">
              <a:rPr lang="en-US" smtClean="0"/>
              <a:pPr/>
              <a:t>7/27/2024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7/27/2024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7/27/2024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FDF9EC"/>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7/27/2024</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image" Target="../media/image18.pn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2" Type="http://schemas.openxmlformats.org/officeDocument/2006/relationships/image" Target="../media/image24.jfif"/><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9.xml.rels><?xml version="1.0" encoding="UTF-8" standalone="yes"?>
<Relationships xmlns="http://schemas.openxmlformats.org/package/2006/relationships"><Relationship Id="rId3" Type="http://schemas.openxmlformats.org/officeDocument/2006/relationships/image" Target="../media/image8.svg"/><Relationship Id="rId2" Type="http://schemas.openxmlformats.org/officeDocument/2006/relationships/image" Target="../media/image4.png"/><Relationship Id="rId1" Type="http://schemas.openxmlformats.org/officeDocument/2006/relationships/slideLayout" Target="../slideLayouts/slideLayout7.xml"/><Relationship Id="rId5" Type="http://schemas.openxmlformats.org/officeDocument/2006/relationships/image" Target="../media/image18.svg"/><Relationship Id="rId4" Type="http://schemas.openxmlformats.org/officeDocument/2006/relationships/image" Target="../media/image3.png"/></Relationships>
</file>

<file path=ppt/slides/_rels/slide2.xml.rels><?xml version="1.0" encoding="UTF-8" standalone="yes"?>
<Relationships xmlns="http://schemas.openxmlformats.org/package/2006/relationships"><Relationship Id="rId8" Type="http://schemas.openxmlformats.org/officeDocument/2006/relationships/image" Target="../media/image4.png"/><Relationship Id="rId3" Type="http://schemas.openxmlformats.org/officeDocument/2006/relationships/image" Target="../media/image14.svg"/><Relationship Id="rId7" Type="http://schemas.openxmlformats.org/officeDocument/2006/relationships/image" Target="../media/image18.svg"/><Relationship Id="rId2" Type="http://schemas.openxmlformats.org/officeDocument/2006/relationships/image" Target="../media/image1.png"/><Relationship Id="rId1" Type="http://schemas.openxmlformats.org/officeDocument/2006/relationships/slideLayout" Target="../slideLayouts/slideLayout7.xml"/><Relationship Id="rId6" Type="http://schemas.openxmlformats.org/officeDocument/2006/relationships/image" Target="../media/image3.png"/><Relationship Id="rId11" Type="http://schemas.openxmlformats.org/officeDocument/2006/relationships/image" Target="../media/image6.png"/><Relationship Id="rId5" Type="http://schemas.openxmlformats.org/officeDocument/2006/relationships/image" Target="../media/image16.svg"/><Relationship Id="rId10" Type="http://schemas.openxmlformats.org/officeDocument/2006/relationships/image" Target="../media/image5.png"/><Relationship Id="rId4" Type="http://schemas.openxmlformats.org/officeDocument/2006/relationships/image" Target="../media/image2.png"/><Relationship Id="rId9" Type="http://schemas.openxmlformats.org/officeDocument/2006/relationships/image" Target="../media/image8.svg"/></Relationships>
</file>

<file path=ppt/slides/_rels/slide20.xml.rels><?xml version="1.0" encoding="UTF-8" standalone="yes"?>
<Relationships xmlns="http://schemas.openxmlformats.org/package/2006/relationships"><Relationship Id="rId3" Type="http://schemas.openxmlformats.org/officeDocument/2006/relationships/image" Target="../media/image21.jfif"/><Relationship Id="rId2" Type="http://schemas.openxmlformats.org/officeDocument/2006/relationships/notesSlide" Target="../notesSlides/notesSlide7.xml"/><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2" Type="http://schemas.openxmlformats.org/officeDocument/2006/relationships/image" Target="../media/image21.jfif"/><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3" Type="http://schemas.openxmlformats.org/officeDocument/2006/relationships/image" Target="../media/image28.svg"/><Relationship Id="rId2" Type="http://schemas.openxmlformats.org/officeDocument/2006/relationships/image" Target="../media/image25.png"/><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14.svg"/><Relationship Id="rId2" Type="http://schemas.openxmlformats.org/officeDocument/2006/relationships/image" Target="../media/image1.png"/><Relationship Id="rId1" Type="http://schemas.openxmlformats.org/officeDocument/2006/relationships/slideLayout" Target="../slideLayouts/slideLayout7.xml"/><Relationship Id="rId4" Type="http://schemas.openxmlformats.org/officeDocument/2006/relationships/image" Target="../media/image26.png"/></Relationships>
</file>

<file path=ppt/slides/_rels/slide26.xml.rels><?xml version="1.0" encoding="UTF-8" standalone="yes"?>
<Relationships xmlns="http://schemas.openxmlformats.org/package/2006/relationships"><Relationship Id="rId8" Type="http://schemas.openxmlformats.org/officeDocument/2006/relationships/image" Target="../media/image30.png"/><Relationship Id="rId3" Type="http://schemas.openxmlformats.org/officeDocument/2006/relationships/image" Target="../media/image24.svg"/><Relationship Id="rId7" Type="http://schemas.openxmlformats.org/officeDocument/2006/relationships/image" Target="../media/image36.svg"/><Relationship Id="rId2" Type="http://schemas.openxmlformats.org/officeDocument/2006/relationships/image" Target="../media/image27.png"/><Relationship Id="rId1" Type="http://schemas.openxmlformats.org/officeDocument/2006/relationships/slideLayout" Target="../slideLayouts/slideLayout7.xml"/><Relationship Id="rId6" Type="http://schemas.openxmlformats.org/officeDocument/2006/relationships/image" Target="../media/image29.png"/><Relationship Id="rId5" Type="http://schemas.openxmlformats.org/officeDocument/2006/relationships/image" Target="../media/image34.svg"/><Relationship Id="rId4" Type="http://schemas.openxmlformats.org/officeDocument/2006/relationships/image" Target="../media/image28.png"/></Relationships>
</file>

<file path=ppt/slides/_rels/slide3.xml.rels><?xml version="1.0" encoding="UTF-8" standalone="yes"?>
<Relationships xmlns="http://schemas.openxmlformats.org/package/2006/relationships"><Relationship Id="rId3" Type="http://schemas.openxmlformats.org/officeDocument/2006/relationships/image" Target="../media/image7.jfif"/><Relationship Id="rId2" Type="http://schemas.openxmlformats.org/officeDocument/2006/relationships/notesSlide" Target="../notesSlides/notesSlide2.xml"/><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8" Type="http://schemas.openxmlformats.org/officeDocument/2006/relationships/image" Target="../media/image4.png"/><Relationship Id="rId13" Type="http://schemas.openxmlformats.org/officeDocument/2006/relationships/image" Target="../media/image12.svg"/><Relationship Id="rId7" Type="http://schemas.openxmlformats.org/officeDocument/2006/relationships/image" Target="../media/image6.svg"/><Relationship Id="rId12" Type="http://schemas.openxmlformats.org/officeDocument/2006/relationships/image" Target="../media/image11.png"/><Relationship Id="rId2" Type="http://schemas.openxmlformats.org/officeDocument/2006/relationships/image" Target="../media/image8.png"/><Relationship Id="rId1" Type="http://schemas.openxmlformats.org/officeDocument/2006/relationships/slideLayout" Target="../slideLayouts/slideLayout7.xml"/><Relationship Id="rId6" Type="http://schemas.openxmlformats.org/officeDocument/2006/relationships/image" Target="../media/image9.png"/><Relationship Id="rId11" Type="http://schemas.openxmlformats.org/officeDocument/2006/relationships/image" Target="../media/image10.svg"/><Relationship Id="rId5" Type="http://schemas.openxmlformats.org/officeDocument/2006/relationships/image" Target="../media/image4.svg"/><Relationship Id="rId15" Type="http://schemas.openxmlformats.org/officeDocument/2006/relationships/image" Target="../media/image14.svg"/><Relationship Id="rId10" Type="http://schemas.openxmlformats.org/officeDocument/2006/relationships/image" Target="../media/image10.png"/><Relationship Id="rId9" Type="http://schemas.openxmlformats.org/officeDocument/2006/relationships/image" Target="../media/image8.svg"/><Relationship Id="rId14" Type="http://schemas.openxmlformats.org/officeDocument/2006/relationships/image" Target="../media/image1.png"/></Relationships>
</file>

<file path=ppt/slides/_rels/slide5.xml.rels><?xml version="1.0" encoding="UTF-8" standalone="yes"?>
<Relationships xmlns="http://schemas.openxmlformats.org/package/2006/relationships"><Relationship Id="rId3" Type="http://schemas.openxmlformats.org/officeDocument/2006/relationships/image" Target="../media/image12.png"/><Relationship Id="rId7" Type="http://schemas.openxmlformats.org/officeDocument/2006/relationships/image" Target="../media/image16.png"/><Relationship Id="rId2" Type="http://schemas.openxmlformats.org/officeDocument/2006/relationships/notesSlide" Target="../notesSlides/notesSlide3.xml"/><Relationship Id="rId1" Type="http://schemas.openxmlformats.org/officeDocument/2006/relationships/slideLayout" Target="../slideLayouts/slideLayout2.xml"/><Relationship Id="rId6" Type="http://schemas.openxmlformats.org/officeDocument/2006/relationships/image" Target="../media/image15.png"/><Relationship Id="rId5" Type="http://schemas.openxmlformats.org/officeDocument/2006/relationships/image" Target="../media/image14.png"/><Relationship Id="rId4" Type="http://schemas.openxmlformats.org/officeDocument/2006/relationships/image" Target="../media/image13.png"/></Relationships>
</file>

<file path=ppt/slides/_rels/slide6.xml.rels><?xml version="1.0" encoding="UTF-8" standalone="yes"?>
<Relationships xmlns="http://schemas.openxmlformats.org/package/2006/relationships"><Relationship Id="rId3" Type="http://schemas.openxmlformats.org/officeDocument/2006/relationships/image" Target="../media/image17.png"/><Relationship Id="rId7" Type="http://schemas.openxmlformats.org/officeDocument/2006/relationships/image" Target="../media/image19.jfif"/><Relationship Id="rId2" Type="http://schemas.openxmlformats.org/officeDocument/2006/relationships/notesSlide" Target="../notesSlides/notesSlide4.xml"/><Relationship Id="rId1" Type="http://schemas.openxmlformats.org/officeDocument/2006/relationships/slideLayout" Target="../slideLayouts/slideLayout7.xml"/><Relationship Id="rId6" Type="http://schemas.openxmlformats.org/officeDocument/2006/relationships/image" Target="../media/image18.png"/><Relationship Id="rId5" Type="http://schemas.openxmlformats.org/officeDocument/2006/relationships/image" Target="../media/image18.svg"/><Relationship Id="rId4" Type="http://schemas.openxmlformats.org/officeDocument/2006/relationships/image" Target="../media/image3.png"/></Relationships>
</file>

<file path=ppt/slides/_rels/slide7.xml.rels><?xml version="1.0" encoding="UTF-8" standalone="yes"?>
<Relationships xmlns="http://schemas.openxmlformats.org/package/2006/relationships"><Relationship Id="rId8" Type="http://schemas.openxmlformats.org/officeDocument/2006/relationships/image" Target="../media/image6.svg"/><Relationship Id="rId3" Type="http://schemas.openxmlformats.org/officeDocument/2006/relationships/slideLayout" Target="../slideLayouts/slideLayout7.xml"/><Relationship Id="rId7" Type="http://schemas.openxmlformats.org/officeDocument/2006/relationships/image" Target="../media/image9.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4.svg"/><Relationship Id="rId5" Type="http://schemas.openxmlformats.org/officeDocument/2006/relationships/image" Target="../media/image8.png"/><Relationship Id="rId10" Type="http://schemas.openxmlformats.org/officeDocument/2006/relationships/image" Target="../media/image22.png"/><Relationship Id="rId4" Type="http://schemas.openxmlformats.org/officeDocument/2006/relationships/image" Target="../media/image20.jfif"/><Relationship Id="rId9" Type="http://schemas.openxmlformats.org/officeDocument/2006/relationships/image" Target="../media/image21.jfif"/></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mp4"/><Relationship Id="rId1" Type="http://schemas.microsoft.com/office/2007/relationships/media" Target="../media/media2.mp4"/><Relationship Id="rId5" Type="http://schemas.openxmlformats.org/officeDocument/2006/relationships/image" Target="../media/image23.png"/><Relationship Id="rId4" Type="http://schemas.openxmlformats.org/officeDocument/2006/relationships/image" Target="../media/image18.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Shape 2334"/>
        <p:cNvGrpSpPr/>
        <p:nvPr/>
      </p:nvGrpSpPr>
      <p:grpSpPr>
        <a:xfrm>
          <a:off x="0" y="0"/>
          <a:ext cx="0" cy="0"/>
          <a:chOff x="0" y="0"/>
          <a:chExt cx="0" cy="0"/>
        </a:xfrm>
      </p:grpSpPr>
      <p:sp>
        <p:nvSpPr>
          <p:cNvPr id="4" name="Title 3"/>
          <p:cNvSpPr>
            <a:spLocks noGrp="1"/>
          </p:cNvSpPr>
          <p:nvPr>
            <p:ph type="ctrTitle"/>
          </p:nvPr>
        </p:nvSpPr>
        <p:spPr/>
        <p:txBody>
          <a:bodyPr/>
          <a:lstStyle/>
          <a:p>
            <a:endParaRPr lang="en-US"/>
          </a:p>
        </p:txBody>
      </p:sp>
    </p:spTree>
    <p:extLst>
      <p:ext uri="{BB962C8B-B14F-4D97-AF65-F5344CB8AC3E}">
        <p14:creationId xmlns:p14="http://schemas.microsoft.com/office/powerpoint/2010/main" val="4277152506"/>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0" y="495300"/>
            <a:ext cx="18288000" cy="9525000"/>
            <a:chOff x="0" y="495300"/>
            <a:chExt cx="18288000" cy="9525000"/>
          </a:xfrm>
        </p:grpSpPr>
        <p:sp>
          <p:nvSpPr>
            <p:cNvPr id="3" name="Double Wave 2"/>
            <p:cNvSpPr/>
            <p:nvPr/>
          </p:nvSpPr>
          <p:spPr>
            <a:xfrm>
              <a:off x="0" y="495300"/>
              <a:ext cx="18288000" cy="9525000"/>
            </a:xfrm>
            <a:prstGeom prst="doubleWave">
              <a:avLst>
                <a:gd name="adj1" fmla="val 3195"/>
                <a:gd name="adj2" fmla="val 0"/>
              </a:avLst>
            </a:prstGeom>
            <a:gradFill>
              <a:gsLst>
                <a:gs pos="0">
                  <a:schemeClr val="accent4">
                    <a:lumMod val="60000"/>
                    <a:lumOff val="40000"/>
                  </a:schemeClr>
                </a:gs>
                <a:gs pos="74000">
                  <a:schemeClr val="accent4">
                    <a:lumMod val="20000"/>
                    <a:lumOff val="80000"/>
                  </a:schemeClr>
                </a:gs>
                <a:gs pos="83000">
                  <a:schemeClr val="accent4">
                    <a:lumMod val="20000"/>
                    <a:lumOff val="80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152400" y="905345"/>
              <a:ext cx="17983200" cy="8657755"/>
            </a:xfrm>
            <a:prstGeom prst="rect">
              <a:avLst/>
            </a:prstGeom>
          </p:spPr>
          <p:txBody>
            <a:bodyPr wrap="square">
              <a:spAutoFit/>
            </a:bodyPr>
            <a:lstStyle/>
            <a:p>
              <a:pPr indent="457200" algn="just">
                <a:lnSpc>
                  <a:spcPct val="115000"/>
                </a:lnSpc>
                <a:spcAft>
                  <a:spcPts val="0"/>
                </a:spcAft>
              </a:pPr>
              <a:r>
                <a:rPr lang="en-US" sz="4400" b="1">
                  <a:latin typeface="Times New Roman" panose="02020603050405020304" pitchFamily="18" charset="0"/>
                  <a:ea typeface="Arial" panose="020B0604020202020204" pitchFamily="34" charset="0"/>
                  <a:cs typeface="Times New Roman" panose="02020603050405020304" pitchFamily="18" charset="0"/>
                </a:rPr>
                <a:t>+ Nhóm </a:t>
              </a:r>
              <a:r>
                <a:rPr lang="en-US" sz="4400" b="1" smtClean="0">
                  <a:latin typeface="Times New Roman" panose="02020603050405020304" pitchFamily="18" charset="0"/>
                  <a:ea typeface="Arial" panose="020B0604020202020204" pitchFamily="34" charset="0"/>
                  <a:cs typeface="Times New Roman" panose="02020603050405020304" pitchFamily="18" charset="0"/>
                </a:rPr>
                <a:t>1</a:t>
              </a:r>
              <a:r>
                <a:rPr lang="en-US" sz="4400" b="1">
                  <a:latin typeface="Times New Roman" panose="02020603050405020304" pitchFamily="18" charset="0"/>
                  <a:ea typeface="Arial" panose="020B0604020202020204" pitchFamily="34" charset="0"/>
                  <a:cs typeface="Times New Roman" panose="02020603050405020304" pitchFamily="18" charset="0"/>
                </a:rPr>
                <a:t> </a:t>
              </a:r>
              <a:r>
                <a:rPr lang="en-US" sz="4400" b="1" smtClean="0">
                  <a:latin typeface="Times New Roman" panose="02020603050405020304" pitchFamily="18" charset="0"/>
                  <a:ea typeface="Arial" panose="020B0604020202020204" pitchFamily="34" charset="0"/>
                  <a:cs typeface="Times New Roman" panose="02020603050405020304" pitchFamily="18" charset="0"/>
                </a:rPr>
                <a:t>và nhóm 2:</a:t>
              </a:r>
              <a:r>
                <a:rPr lang="en-US" sz="4400" smtClean="0">
                  <a:latin typeface="Times New Roman" panose="02020603050405020304" pitchFamily="18" charset="0"/>
                  <a:ea typeface="Arial" panose="020B0604020202020204" pitchFamily="34" charset="0"/>
                  <a:cs typeface="Times New Roman" panose="02020603050405020304" pitchFamily="18" charset="0"/>
                </a:rPr>
                <a:t> </a:t>
              </a:r>
            </a:p>
            <a:p>
              <a:pPr indent="457200" algn="just">
                <a:lnSpc>
                  <a:spcPct val="115000"/>
                </a:lnSpc>
                <a:spcAft>
                  <a:spcPts val="0"/>
                </a:spcAft>
              </a:pPr>
              <a:r>
                <a:rPr lang="en-US" sz="4400" smtClean="0">
                  <a:latin typeface="Times New Roman" panose="02020603050405020304" pitchFamily="18" charset="0"/>
                  <a:ea typeface="Arial" panose="020B0604020202020204" pitchFamily="34" charset="0"/>
                  <a:cs typeface="Times New Roman" panose="02020603050405020304" pitchFamily="18" charset="0"/>
                </a:rPr>
                <a:t>Giai </a:t>
              </a:r>
              <a:r>
                <a:rPr lang="en-US" sz="4400">
                  <a:latin typeface="Times New Roman" panose="02020603050405020304" pitchFamily="18" charset="0"/>
                  <a:ea typeface="Arial" panose="020B0604020202020204" pitchFamily="34" charset="0"/>
                  <a:cs typeface="Times New Roman" panose="02020603050405020304" pitchFamily="18" charset="0"/>
                </a:rPr>
                <a:t>đoạn 1930-1939: tiến hành cuộc cách mạng tư sản dân quyền, giải quyết hai nhiệm vụ là dân tộc và dân chủ là chống đế quốc và làm cách mạng ruộng đất. Từ năm 1939, khi tình hình thế giới và trong nước có những chuyển biến lớn lao, Hội nghị Ban chấp hành Trung ương Đảng tháng 11-1939 đã xác định nhiệm vụ cách mạng lúc này là đánh đổ đế quốc Pháp và tay sai để giải phong dân tộc. Đến Hội nghị Ban Chấp hành Trung ương lần thứ tám (5-1941), Đảng đã nhấn mạnh hơn nữa nhiệm vụ giải phóng dân tộc, coi đó là nhiệm vụ cấp bách, quan trọng hàng đầu. Để thực hiện nhiệm vụ cấp bách đó Ban Chấp hành Trung ương Đảng đã đề ra nhiều biện pháp sáng tạo (chuẩn bị khởi nghĩa vũ tranh, dự báo về thời cơ của tổng khởi nghĩa, hình thái của cuộc khởi nghĩa..)</a:t>
              </a:r>
            </a:p>
          </p:txBody>
        </p:sp>
      </p:grpSp>
    </p:spTree>
    <p:extLst>
      <p:ext uri="{BB962C8B-B14F-4D97-AF65-F5344CB8AC3E}">
        <p14:creationId xmlns:p14="http://schemas.microsoft.com/office/powerpoint/2010/main" val="358592493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0"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edge">
                                      <p:cBhvr>
                                        <p:cTn id="7" dur="20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190500"/>
            <a:ext cx="18135600" cy="10020300"/>
            <a:chOff x="76200" y="190500"/>
            <a:chExt cx="18135600" cy="10020300"/>
          </a:xfrm>
        </p:grpSpPr>
        <p:sp>
          <p:nvSpPr>
            <p:cNvPr id="3" name="Double Wave 2"/>
            <p:cNvSpPr/>
            <p:nvPr/>
          </p:nvSpPr>
          <p:spPr>
            <a:xfrm>
              <a:off x="76200" y="190500"/>
              <a:ext cx="18135600" cy="10020300"/>
            </a:xfrm>
            <a:prstGeom prst="doubleWave">
              <a:avLst>
                <a:gd name="adj1" fmla="val 2517"/>
                <a:gd name="adj2" fmla="val 0"/>
              </a:avLst>
            </a:prstGeom>
            <a:gradFill>
              <a:gsLst>
                <a:gs pos="0">
                  <a:schemeClr val="accent4">
                    <a:lumMod val="60000"/>
                    <a:lumOff val="40000"/>
                  </a:schemeClr>
                </a:gs>
                <a:gs pos="74000">
                  <a:schemeClr val="accent4">
                    <a:lumMod val="20000"/>
                    <a:lumOff val="80000"/>
                  </a:schemeClr>
                </a:gs>
                <a:gs pos="83000">
                  <a:schemeClr val="accent4">
                    <a:lumMod val="20000"/>
                    <a:lumOff val="80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381000" y="417659"/>
              <a:ext cx="17602200" cy="9374041"/>
            </a:xfrm>
            <a:prstGeom prst="rect">
              <a:avLst/>
            </a:prstGeom>
          </p:spPr>
          <p:txBody>
            <a:bodyPr wrap="square">
              <a:spAutoFit/>
            </a:bodyPr>
            <a:lstStyle/>
            <a:p>
              <a:pPr indent="457200" algn="just">
                <a:lnSpc>
                  <a:spcPct val="115000"/>
                </a:lnSpc>
                <a:spcAft>
                  <a:spcPts val="0"/>
                </a:spcAft>
              </a:pPr>
              <a:r>
                <a:rPr lang="en-US" sz="4400" b="1">
                  <a:latin typeface="Times New Roman" panose="02020603050405020304" pitchFamily="18" charset="0"/>
                  <a:ea typeface="Arial" panose="020B0604020202020204" pitchFamily="34" charset="0"/>
                  <a:cs typeface="Times New Roman" panose="02020603050405020304" pitchFamily="18" charset="0"/>
                </a:rPr>
                <a:t>+ Nhóm </a:t>
              </a:r>
              <a:r>
                <a:rPr lang="en-US" sz="4400" b="1" smtClean="0">
                  <a:latin typeface="Times New Roman" panose="02020603050405020304" pitchFamily="18" charset="0"/>
                  <a:ea typeface="Arial" panose="020B0604020202020204" pitchFamily="34" charset="0"/>
                  <a:cs typeface="Times New Roman" panose="02020603050405020304" pitchFamily="18" charset="0"/>
                </a:rPr>
                <a:t>3 và nhóm 4:</a:t>
              </a:r>
            </a:p>
            <a:p>
              <a:pPr indent="457200" algn="just">
                <a:lnSpc>
                  <a:spcPct val="115000"/>
                </a:lnSpc>
                <a:spcAft>
                  <a:spcPts val="0"/>
                </a:spcAft>
              </a:pPr>
              <a:r>
                <a:rPr lang="en-US" sz="4400" smtClean="0">
                  <a:latin typeface="Times New Roman" panose="02020603050405020304" pitchFamily="18" charset="0"/>
                  <a:ea typeface="Arial" panose="020B0604020202020204" pitchFamily="34" charset="0"/>
                  <a:cs typeface="Times New Roman" panose="02020603050405020304" pitchFamily="18" charset="0"/>
                </a:rPr>
                <a:t>Công </a:t>
              </a:r>
              <a:r>
                <a:rPr lang="en-US" sz="4400">
                  <a:latin typeface="Times New Roman" panose="02020603050405020304" pitchFamily="18" charset="0"/>
                  <a:ea typeface="Arial" panose="020B0604020202020204" pitchFamily="34" charset="0"/>
                  <a:cs typeface="Times New Roman" panose="02020603050405020304" pitchFamily="18" charset="0"/>
                </a:rPr>
                <a:t>cuộc chuẩn bị về lực lượng. Vai trò của Mặt Trận Việt Minh</a:t>
              </a:r>
            </a:p>
            <a:p>
              <a:pPr indent="457200" algn="just">
                <a:lnSpc>
                  <a:spcPct val="115000"/>
                </a:lnSpc>
                <a:spcAft>
                  <a:spcPts val="0"/>
                </a:spcAft>
              </a:pPr>
              <a:r>
                <a:rPr lang="en-US" sz="4400">
                  <a:latin typeface="Times New Roman" panose="02020603050405020304" pitchFamily="18" charset="0"/>
                  <a:ea typeface="Arial" panose="020B0604020202020204" pitchFamily="34" charset="0"/>
                  <a:cs typeface="Times New Roman" panose="02020603050405020304" pitchFamily="18" charset="0"/>
                </a:rPr>
                <a:t>- Chuẩn bị về lực lượng: Ngày 19-5-1941, Mặt trận Việt Minh được thành lập. Mục đích: Nhằm liên hiệp hết thẩy các giới đồng bào yêu nước, không phân biệt giàu nghèo, già trẻ, trai gái, không phân biệt tôn giáo và xu hướng chính trị, cùng nhau thực hiện cuộc cách mạng giải phóng dân tộc. Mặt trận bao gồm các tổ chức quần chúng lấy tên là Hội cứu quốc, đã thu hút đông đảo quần chúng nhân dân, nhất là ở Cao Bằng, tham gia vào các Hội cứu quốc. Dưới ngọn cờ Mặt trận Việt Minh công cuộc chuẩn bị mọi mặt cho cuộc Tổng khởi nghĩa vũ trang giành chính quyền được xúc tiến gấp rút. Ngày 22-12-1944, Đội Việt Nam Tuyên truyển Giải phóng quân (tiền thân của quân đội nhân dân Việt Nam) được thành lập tại Cao Bằng.</a:t>
              </a:r>
            </a:p>
          </p:txBody>
        </p:sp>
      </p:grpSp>
    </p:spTree>
    <p:extLst>
      <p:ext uri="{BB962C8B-B14F-4D97-AF65-F5344CB8AC3E}">
        <p14:creationId xmlns:p14="http://schemas.microsoft.com/office/powerpoint/2010/main" val="2415000550"/>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 presetClass="entr" presetSubtype="1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checkerboard(across)">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4" name="Group 3"/>
          <p:cNvGrpSpPr/>
          <p:nvPr/>
        </p:nvGrpSpPr>
        <p:grpSpPr>
          <a:xfrm>
            <a:off x="76200" y="228600"/>
            <a:ext cx="18059400" cy="9944100"/>
            <a:chOff x="76200" y="228600"/>
            <a:chExt cx="18059400" cy="9944100"/>
          </a:xfrm>
        </p:grpSpPr>
        <p:sp>
          <p:nvSpPr>
            <p:cNvPr id="3" name="Double Wave 2"/>
            <p:cNvSpPr/>
            <p:nvPr/>
          </p:nvSpPr>
          <p:spPr>
            <a:xfrm>
              <a:off x="76200" y="228600"/>
              <a:ext cx="18059400" cy="9944100"/>
            </a:xfrm>
            <a:prstGeom prst="doubleWave">
              <a:avLst>
                <a:gd name="adj1" fmla="val 2191"/>
                <a:gd name="adj2" fmla="val 0"/>
              </a:avLst>
            </a:prstGeom>
            <a:gradFill>
              <a:gsLst>
                <a:gs pos="0">
                  <a:schemeClr val="accent4">
                    <a:lumMod val="60000"/>
                    <a:lumOff val="40000"/>
                  </a:schemeClr>
                </a:gs>
                <a:gs pos="74000">
                  <a:schemeClr val="accent4">
                    <a:lumMod val="20000"/>
                    <a:lumOff val="80000"/>
                  </a:schemeClr>
                </a:gs>
                <a:gs pos="83000">
                  <a:schemeClr val="accent4">
                    <a:lumMod val="20000"/>
                    <a:lumOff val="80000"/>
                  </a:schemeClr>
                </a:gs>
                <a:gs pos="100000">
                  <a:schemeClr val="accent1">
                    <a:lumMod val="30000"/>
                    <a:lumOff val="70000"/>
                  </a:schemeClr>
                </a:gs>
              </a:gsLst>
              <a:lin ang="5400000" scaled="1"/>
            </a:gra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 name="Rectangle 1"/>
            <p:cNvSpPr/>
            <p:nvPr/>
          </p:nvSpPr>
          <p:spPr>
            <a:xfrm>
              <a:off x="228600" y="553594"/>
              <a:ext cx="17830800" cy="9365641"/>
            </a:xfrm>
            <a:prstGeom prst="rect">
              <a:avLst/>
            </a:prstGeom>
          </p:spPr>
          <p:txBody>
            <a:bodyPr wrap="square">
              <a:spAutoFit/>
            </a:bodyPr>
            <a:lstStyle/>
            <a:p>
              <a:pPr indent="457200" algn="just">
                <a:lnSpc>
                  <a:spcPct val="115000"/>
                </a:lnSpc>
                <a:spcAft>
                  <a:spcPts val="0"/>
                </a:spcAft>
              </a:pPr>
              <a:r>
                <a:rPr lang="en-US" sz="4400" b="1">
                  <a:latin typeface="Times New Roman" panose="02020603050405020304" pitchFamily="18" charset="0"/>
                  <a:ea typeface="Arial" panose="020B0604020202020204" pitchFamily="34" charset="0"/>
                  <a:cs typeface="Times New Roman" panose="02020603050405020304" pitchFamily="18" charset="0"/>
                </a:rPr>
                <a:t>+ Nhóm </a:t>
              </a:r>
              <a:r>
                <a:rPr lang="en-US" sz="4400" b="1" smtClean="0">
                  <a:latin typeface="Times New Roman" panose="02020603050405020304" pitchFamily="18" charset="0"/>
                  <a:ea typeface="Arial" panose="020B0604020202020204" pitchFamily="34" charset="0"/>
                  <a:cs typeface="Times New Roman" panose="02020603050405020304" pitchFamily="18" charset="0"/>
                </a:rPr>
                <a:t>5 nhóm 6</a:t>
              </a:r>
              <a:r>
                <a:rPr lang="en-US" sz="4400" b="1">
                  <a:latin typeface="Times New Roman" panose="02020603050405020304" pitchFamily="18" charset="0"/>
                  <a:ea typeface="Arial" panose="020B0604020202020204" pitchFamily="34" charset="0"/>
                  <a:cs typeface="Times New Roman" panose="02020603050405020304" pitchFamily="18" charset="0"/>
                </a:rPr>
                <a:t>: </a:t>
              </a:r>
              <a:endParaRPr lang="en-US" sz="4400" b="1" smtClean="0">
                <a:latin typeface="Times New Roman" panose="02020603050405020304" pitchFamily="18" charset="0"/>
                <a:ea typeface="Arial" panose="020B0604020202020204" pitchFamily="34" charset="0"/>
                <a:cs typeface="Times New Roman" panose="02020603050405020304" pitchFamily="18" charset="0"/>
              </a:endParaRPr>
            </a:p>
            <a:p>
              <a:pPr indent="457200" algn="just">
                <a:lnSpc>
                  <a:spcPct val="115000"/>
                </a:lnSpc>
                <a:spcAft>
                  <a:spcPts val="0"/>
                </a:spcAft>
              </a:pPr>
              <a:r>
                <a:rPr lang="en-US" sz="4000" smtClean="0">
                  <a:latin typeface="Times New Roman" panose="02020603050405020304" pitchFamily="18" charset="0"/>
                  <a:ea typeface="Arial" panose="020B0604020202020204" pitchFamily="34" charset="0"/>
                  <a:cs typeface="Times New Roman" panose="02020603050405020304" pitchFamily="18" charset="0"/>
                </a:rPr>
                <a:t>Do </a:t>
              </a:r>
              <a:r>
                <a:rPr lang="en-US" sz="4000">
                  <a:latin typeface="Times New Roman" panose="02020603050405020304" pitchFamily="18" charset="0"/>
                  <a:ea typeface="Arial" panose="020B0604020202020204" pitchFamily="34" charset="0"/>
                  <a:cs typeface="Times New Roman" panose="02020603050405020304" pitchFamily="18" charset="0"/>
                </a:rPr>
                <a:t>mâu thuẫn Nhật-Pháp ngày càng trở nên gây gắt, tối 9-3-1945, quân Nhật đảo chính Pháp trên toàn cõi Đông Dương. Ngày 12-3-1945, Ban Thường -vụ Trung ương Đảng Cộng sản Đông Dương ra chỉ thị “Nhật-Pháp bắn nhau và hành động của chúng ra”, phát động cao trào “Kháng Nhật cứu nước” làm tiền đề cho cuộc tổng khởi nghĩa. Cao trào “Kháng Nhật cứu nước” đã phát triển mạnh mẽ và rộng khắp cả nước. Ở Bắc Kì, Trung Kì phong trào “Phá kho thóc, giải quyết nạn đói” diễn ra quyết liệt chưa từng có. Khởi nghĩa từng phần diễn ra ở nhiều nơi như Tiên Du (Bắc Ninh), Ba Tơ (Quảng Ngãi), Bần Yên Nhân (Hưng Yên). Ngày 15-4-1945, Hội nghị quân sự Bắc Kì được triệu tập, thống nhất Cứu quốc quân và Việt Nam tuyên truyền giải phóng quân thành Việt Nam Giải phóng quân. Tháng 5-1945, lãnh tụ Nguyễn Ái Quốc rời Pác Pó về Tân Trào (Tuyên Quang). Theo Chỉ thị của Hồ Chí Minh, khu giải phóng Việt Bắc được thành lập, trở thành căn cứ địa chính của cách mạng cả nước.</a:t>
              </a:r>
            </a:p>
          </p:txBody>
        </p:sp>
      </p:grpSp>
    </p:spTree>
    <p:extLst>
      <p:ext uri="{BB962C8B-B14F-4D97-AF65-F5344CB8AC3E}">
        <p14:creationId xmlns:p14="http://schemas.microsoft.com/office/powerpoint/2010/main" val="401845758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304800" y="1150947"/>
            <a:ext cx="2475288" cy="2338864"/>
          </a:xfrm>
          <a:prstGeom prst="rect">
            <a:avLst/>
          </a:prstGeom>
        </p:spPr>
      </p:pic>
      <p:pic>
        <p:nvPicPr>
          <p:cNvPr id="12"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7665027" y="7754224"/>
            <a:ext cx="3124200" cy="1757362"/>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1828800" y="1638300"/>
            <a:ext cx="16060882" cy="1600438"/>
          </a:xfrm>
          <a:prstGeom prst="rect">
            <a:avLst/>
          </a:prstGeom>
        </p:spPr>
        <p:txBody>
          <a:bodyPr wrap="square">
            <a:spAutoFit/>
          </a:bodyPr>
          <a:lstStyle/>
          <a:p>
            <a:pPr algn="ctr"/>
            <a:r>
              <a:rPr lang="en-US" sz="5400" b="1" smtClean="0">
                <a:solidFill>
                  <a:srgbClr val="FF0000"/>
                </a:solidFill>
                <a:latin typeface="Times New Roman" panose="02020603050405020304" pitchFamily="18" charset="0"/>
                <a:cs typeface="Times New Roman" panose="02020603050405020304" pitchFamily="18" charset="0"/>
              </a:rPr>
              <a:t>Thảo luận nhóm</a:t>
            </a:r>
          </a:p>
          <a:p>
            <a:pPr algn="ctr"/>
            <a:r>
              <a:rPr lang="en-US" sz="4400" smtClean="0">
                <a:solidFill>
                  <a:srgbClr val="FF0000"/>
                </a:solidFill>
                <a:latin typeface="Times New Roman" panose="02020603050405020304" pitchFamily="18" charset="0"/>
                <a:cs typeface="Times New Roman" panose="02020603050405020304" pitchFamily="18" charset="0"/>
              </a:rPr>
              <a:t>Khai </a:t>
            </a:r>
            <a:r>
              <a:rPr lang="en-US" sz="4400">
                <a:solidFill>
                  <a:srgbClr val="FF0000"/>
                </a:solidFill>
                <a:latin typeface="Times New Roman" panose="02020603050405020304" pitchFamily="18" charset="0"/>
                <a:cs typeface="Times New Roman" panose="02020603050405020304" pitchFamily="18" charset="0"/>
              </a:rPr>
              <a:t>thác thông tin, hình ảnh trong SGK để thực hiện nhiệm </a:t>
            </a:r>
            <a:r>
              <a:rPr lang="en-US" sz="4400" smtClean="0">
                <a:solidFill>
                  <a:srgbClr val="FF0000"/>
                </a:solidFill>
                <a:latin typeface="Times New Roman" panose="02020603050405020304" pitchFamily="18" charset="0"/>
                <a:cs typeface="Times New Roman" panose="02020603050405020304" pitchFamily="18" charset="0"/>
              </a:rPr>
              <a:t>vụ ?</a:t>
            </a:r>
            <a:endParaRPr lang="en-US" sz="4400">
              <a:solidFill>
                <a:srgbClr val="FF0000"/>
              </a:solidFill>
              <a:latin typeface="Times New Roman" panose="02020603050405020304" pitchFamily="18" charset="0"/>
              <a:cs typeface="Times New Roman" panose="02020603050405020304" pitchFamily="18" charset="0"/>
            </a:endParaRPr>
          </a:p>
        </p:txBody>
      </p:sp>
      <p:sp>
        <p:nvSpPr>
          <p:cNvPr id="6" name="Rectangle 5"/>
          <p:cNvSpPr/>
          <p:nvPr/>
        </p:nvSpPr>
        <p:spPr>
          <a:xfrm>
            <a:off x="235527" y="3585369"/>
            <a:ext cx="5735782" cy="6392519"/>
          </a:xfrm>
          <a:prstGeom prst="rect">
            <a:avLst/>
          </a:prstGeom>
        </p:spPr>
        <p:txBody>
          <a:bodyPr wrap="square">
            <a:spAutoFit/>
          </a:bodyPr>
          <a:lstStyle/>
          <a:p>
            <a:pPr indent="457200" algn="just">
              <a:lnSpc>
                <a:spcPct val="115000"/>
              </a:lnSpc>
              <a:spcAft>
                <a:spcPts val="0"/>
              </a:spcAft>
            </a:pPr>
            <a:r>
              <a:rPr lang="en-US" sz="4000" b="1">
                <a:latin typeface="Times New Roman" panose="02020603050405020304" pitchFamily="18" charset="0"/>
                <a:ea typeface="Arial" panose="020B0604020202020204" pitchFamily="34" charset="0"/>
                <a:cs typeface="Times New Roman" panose="02020603050405020304" pitchFamily="18" charset="0"/>
              </a:rPr>
              <a:t>+ Nhóm </a:t>
            </a:r>
            <a:r>
              <a:rPr lang="en-US" sz="4000" b="1" smtClean="0">
                <a:latin typeface="Times New Roman" panose="02020603050405020304" pitchFamily="18" charset="0"/>
                <a:ea typeface="Arial" panose="020B0604020202020204" pitchFamily="34" charset="0"/>
                <a:cs typeface="Times New Roman" panose="02020603050405020304" pitchFamily="18" charset="0"/>
              </a:rPr>
              <a:t>1 và nhóm 2</a:t>
            </a:r>
            <a:r>
              <a:rPr lang="en-US" sz="4000" b="1">
                <a:latin typeface="Times New Roman" panose="02020603050405020304" pitchFamily="18" charset="0"/>
                <a:ea typeface="Arial" panose="020B0604020202020204" pitchFamily="34" charset="0"/>
                <a:cs typeface="Times New Roman" panose="02020603050405020304" pitchFamily="18" charset="0"/>
              </a:rPr>
              <a:t>:  </a:t>
            </a:r>
            <a:endParaRPr lang="en-US" sz="4000" b="1" smtClean="0">
              <a:latin typeface="Times New Roman" panose="02020603050405020304" pitchFamily="18" charset="0"/>
              <a:ea typeface="Arial" panose="020B0604020202020204" pitchFamily="34" charset="0"/>
              <a:cs typeface="Times New Roman" panose="02020603050405020304" pitchFamily="18" charset="0"/>
            </a:endParaRPr>
          </a:p>
          <a:p>
            <a:pPr indent="457200" algn="just">
              <a:lnSpc>
                <a:spcPct val="115000"/>
              </a:lnSpc>
              <a:spcAft>
                <a:spcPts val="0"/>
              </a:spcAft>
            </a:pPr>
            <a:r>
              <a:rPr lang="en-US" sz="4000">
                <a:latin typeface="Times New Roman" panose="02020603050405020304" pitchFamily="18" charset="0"/>
                <a:cs typeface="Times New Roman" panose="02020603050405020304" pitchFamily="18" charset="0"/>
              </a:rPr>
              <a:t>Tìm hiểu và nêu vắn tắt bối cảnh lịch sử và chủ trương, hoạt động của Đảng, Mặt trận Việt Minh trong nửa đầu tháng </a:t>
            </a:r>
            <a:r>
              <a:rPr lang="en-US" sz="4000" smtClean="0">
                <a:latin typeface="Times New Roman" panose="02020603050405020304" pitchFamily="18" charset="0"/>
                <a:cs typeface="Times New Roman" panose="02020603050405020304" pitchFamily="18" charset="0"/>
              </a:rPr>
              <a:t>8-1945?</a:t>
            </a:r>
          </a:p>
          <a:p>
            <a:pPr algn="just">
              <a:lnSpc>
                <a:spcPct val="115000"/>
              </a:lnSpc>
              <a:spcAft>
                <a:spcPts val="0"/>
              </a:spcAft>
            </a:pPr>
            <a:r>
              <a:rPr lang="en-US" sz="4000" i="1" smtClean="0">
                <a:latin typeface="Times New Roman" panose="02020603050405020304" pitchFamily="18" charset="0"/>
                <a:cs typeface="Times New Roman" panose="02020603050405020304" pitchFamily="18" charset="0"/>
              </a:rPr>
              <a:t>- </a:t>
            </a:r>
            <a:r>
              <a:rPr lang="en-US" sz="3600" i="1">
                <a:latin typeface="Times New Roman" panose="02020603050405020304" pitchFamily="18" charset="0"/>
                <a:cs typeface="Times New Roman" panose="02020603050405020304" pitchFamily="18" charset="0"/>
              </a:rPr>
              <a:t>G</a:t>
            </a:r>
            <a:r>
              <a:rPr lang="en-US" sz="3600" i="1" smtClean="0">
                <a:latin typeface="Times New Roman" panose="02020603050405020304" pitchFamily="18" charset="0"/>
                <a:cs typeface="Times New Roman" panose="02020603050405020304" pitchFamily="18" charset="0"/>
              </a:rPr>
              <a:t>ợi </a:t>
            </a:r>
            <a:r>
              <a:rPr lang="en-US" sz="3600" i="1">
                <a:latin typeface="Times New Roman" panose="02020603050405020304" pitchFamily="18" charset="0"/>
                <a:cs typeface="Times New Roman" panose="02020603050405020304" pitchFamily="18" charset="0"/>
              </a:rPr>
              <a:t>ý: Học sinh khai thác tư liệu về các sự kiện liên quan</a:t>
            </a:r>
            <a:endParaRPr lang="en-US" sz="3600" i="1">
              <a:latin typeface="Times New Roman" panose="02020603050405020304" pitchFamily="18" charset="0"/>
              <a:ea typeface="Arial" panose="020B0604020202020204" pitchFamily="34" charset="0"/>
              <a:cs typeface="Times New Roman" panose="02020603050405020304" pitchFamily="18" charset="0"/>
            </a:endParaRPr>
          </a:p>
        </p:txBody>
      </p:sp>
      <p:sp>
        <p:nvSpPr>
          <p:cNvPr id="7" name="Rectangle 6"/>
          <p:cNvSpPr/>
          <p:nvPr/>
        </p:nvSpPr>
        <p:spPr>
          <a:xfrm>
            <a:off x="6322512" y="3585369"/>
            <a:ext cx="6063453" cy="2923877"/>
          </a:xfrm>
          <a:prstGeom prst="rect">
            <a:avLst/>
          </a:prstGeom>
        </p:spPr>
        <p:txBody>
          <a:bodyPr wrap="square">
            <a:spAutoFit/>
          </a:bodyPr>
          <a:lstStyle/>
          <a:p>
            <a:pPr indent="457200" algn="just">
              <a:lnSpc>
                <a:spcPct val="115000"/>
              </a:lnSpc>
              <a:spcAft>
                <a:spcPts val="0"/>
              </a:spcAft>
            </a:pPr>
            <a:r>
              <a:rPr lang="en-US" sz="4000" b="1">
                <a:latin typeface="Times New Roman" panose="02020603050405020304" pitchFamily="18" charset="0"/>
                <a:ea typeface="Arial" panose="020B0604020202020204" pitchFamily="34" charset="0"/>
                <a:cs typeface="Times New Roman" panose="02020603050405020304" pitchFamily="18" charset="0"/>
              </a:rPr>
              <a:t>+ Nhóm </a:t>
            </a:r>
            <a:r>
              <a:rPr lang="en-US" sz="4000" b="1" smtClean="0">
                <a:latin typeface="Times New Roman" panose="02020603050405020304" pitchFamily="18" charset="0"/>
                <a:ea typeface="Arial" panose="020B0604020202020204" pitchFamily="34" charset="0"/>
                <a:cs typeface="Times New Roman" panose="02020603050405020304" pitchFamily="18" charset="0"/>
              </a:rPr>
              <a:t>3 và nhóm 4</a:t>
            </a:r>
            <a:r>
              <a:rPr lang="en-US" sz="4000" b="1">
                <a:latin typeface="Times New Roman" panose="02020603050405020304" pitchFamily="18" charset="0"/>
                <a:ea typeface="Arial" panose="020B0604020202020204" pitchFamily="34" charset="0"/>
                <a:cs typeface="Times New Roman" panose="02020603050405020304" pitchFamily="18" charset="0"/>
              </a:rPr>
              <a:t>: </a:t>
            </a:r>
            <a:endParaRPr lang="en-US" sz="4000" b="1" smtClean="0">
              <a:latin typeface="Times New Roman" panose="02020603050405020304" pitchFamily="18" charset="0"/>
              <a:ea typeface="Arial" panose="020B0604020202020204" pitchFamily="34" charset="0"/>
              <a:cs typeface="Times New Roman" panose="02020603050405020304" pitchFamily="18" charset="0"/>
            </a:endParaRPr>
          </a:p>
          <a:p>
            <a:pPr indent="457200" algn="just">
              <a:lnSpc>
                <a:spcPct val="115000"/>
              </a:lnSpc>
              <a:spcAft>
                <a:spcPts val="0"/>
              </a:spcAft>
            </a:pPr>
            <a:r>
              <a:rPr lang="en-US" sz="4000">
                <a:latin typeface="Times New Roman" panose="02020603050405020304" pitchFamily="18" charset="0"/>
                <a:cs typeface="Times New Roman" panose="02020603050405020304" pitchFamily="18" charset="0"/>
              </a:rPr>
              <a:t>Tìm hiểu và trình bày diễn biến chính của Cách mạng tháng Tám trên lược </a:t>
            </a:r>
            <a:r>
              <a:rPr lang="en-US" sz="4000" smtClean="0">
                <a:latin typeface="Times New Roman" panose="02020603050405020304" pitchFamily="18" charset="0"/>
                <a:cs typeface="Times New Roman" panose="02020603050405020304" pitchFamily="18" charset="0"/>
              </a:rPr>
              <a:t>đồ?</a:t>
            </a:r>
            <a:endParaRPr lang="en-US" sz="4000">
              <a:latin typeface="Times New Roman" panose="02020603050405020304" pitchFamily="18" charset="0"/>
              <a:ea typeface="Arial" panose="020B0604020202020204" pitchFamily="34" charset="0"/>
              <a:cs typeface="Times New Roman" panose="02020603050405020304" pitchFamily="18" charset="0"/>
            </a:endParaRPr>
          </a:p>
        </p:txBody>
      </p:sp>
      <p:sp>
        <p:nvSpPr>
          <p:cNvPr id="8" name="Rectangle 7"/>
          <p:cNvSpPr/>
          <p:nvPr/>
        </p:nvSpPr>
        <p:spPr>
          <a:xfrm>
            <a:off x="12633259" y="3585369"/>
            <a:ext cx="5546786" cy="5047536"/>
          </a:xfrm>
          <a:prstGeom prst="rect">
            <a:avLst/>
          </a:prstGeom>
        </p:spPr>
        <p:txBody>
          <a:bodyPr wrap="square">
            <a:spAutoFit/>
          </a:bodyPr>
          <a:lstStyle/>
          <a:p>
            <a:pPr indent="457200" algn="just">
              <a:lnSpc>
                <a:spcPct val="115000"/>
              </a:lnSpc>
              <a:spcAft>
                <a:spcPts val="0"/>
              </a:spcAft>
            </a:pPr>
            <a:r>
              <a:rPr lang="en-US" sz="4000" b="1">
                <a:latin typeface="Times New Roman" panose="02020603050405020304" pitchFamily="18" charset="0"/>
                <a:ea typeface="Arial" panose="020B0604020202020204" pitchFamily="34" charset="0"/>
                <a:cs typeface="Times New Roman" panose="02020603050405020304" pitchFamily="18" charset="0"/>
              </a:rPr>
              <a:t>+ Nhóm </a:t>
            </a:r>
            <a:r>
              <a:rPr lang="en-US" sz="4000" b="1" smtClean="0">
                <a:latin typeface="Times New Roman" panose="02020603050405020304" pitchFamily="18" charset="0"/>
                <a:ea typeface="Arial" panose="020B0604020202020204" pitchFamily="34" charset="0"/>
                <a:cs typeface="Times New Roman" panose="02020603050405020304" pitchFamily="18" charset="0"/>
              </a:rPr>
              <a:t>5 và nhóm 6</a:t>
            </a:r>
            <a:r>
              <a:rPr lang="en-US" sz="4000" b="1">
                <a:latin typeface="Times New Roman" panose="02020603050405020304" pitchFamily="18" charset="0"/>
                <a:ea typeface="Arial" panose="020B0604020202020204" pitchFamily="34" charset="0"/>
                <a:cs typeface="Times New Roman" panose="02020603050405020304" pitchFamily="18" charset="0"/>
              </a:rPr>
              <a:t>: </a:t>
            </a:r>
            <a:endParaRPr lang="en-US" sz="4000" b="1" smtClean="0">
              <a:latin typeface="Times New Roman" panose="02020603050405020304" pitchFamily="18" charset="0"/>
              <a:ea typeface="Arial" panose="020B0604020202020204" pitchFamily="34" charset="0"/>
              <a:cs typeface="Times New Roman" panose="02020603050405020304" pitchFamily="18" charset="0"/>
            </a:endParaRPr>
          </a:p>
          <a:p>
            <a:pPr indent="457200" algn="just">
              <a:lnSpc>
                <a:spcPct val="115000"/>
              </a:lnSpc>
              <a:spcAft>
                <a:spcPts val="0"/>
              </a:spcAft>
            </a:pPr>
            <a:r>
              <a:rPr lang="en-US" sz="4000">
                <a:latin typeface="Times New Roman" panose="02020603050405020304" pitchFamily="18" charset="0"/>
                <a:cs typeface="Times New Roman" panose="02020603050405020304" pitchFamily="18" charset="0"/>
              </a:rPr>
              <a:t>Tìm hiểu và cho biết nước Việt Nam Dân chủ Cộng hòa ra đời như thế nào? Khai thác Tư liệu 3 và cho biét Tư liệu phản ánh điều gì?</a:t>
            </a:r>
            <a:endParaRPr lang="en-US" sz="4000">
              <a:latin typeface="Times New Roman" panose="02020603050405020304" pitchFamily="18" charset="0"/>
              <a:ea typeface="Arial" panose="020B0604020202020204" pitchFamily="34" charset="0"/>
              <a:cs typeface="Times New Roman" panose="02020603050405020304" pitchFamily="18" charset="0"/>
            </a:endParaRPr>
          </a:p>
        </p:txBody>
      </p:sp>
      <p:sp>
        <p:nvSpPr>
          <p:cNvPr id="13" name="Rectangle 12"/>
          <p:cNvSpPr/>
          <p:nvPr/>
        </p:nvSpPr>
        <p:spPr>
          <a:xfrm>
            <a:off x="6019800" y="3948545"/>
            <a:ext cx="76200" cy="55626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538365" y="3924300"/>
            <a:ext cx="76200" cy="55626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p:cNvSpPr/>
          <p:nvPr/>
        </p:nvSpPr>
        <p:spPr>
          <a:xfrm>
            <a:off x="0" y="-17318"/>
            <a:ext cx="18059400" cy="1508105"/>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just">
              <a:lnSpc>
                <a:spcPct val="115000"/>
              </a:lnSpc>
              <a:spcAft>
                <a:spcPts val="0"/>
              </a:spcAft>
            </a:pPr>
            <a:r>
              <a:rPr lang="en-US" sz="4000" b="1" smtClean="0">
                <a:latin typeface="Times New Roman" panose="02020603050405020304" pitchFamily="18" charset="0"/>
                <a:ea typeface="Arial" panose="020B0604020202020204" pitchFamily="34" charset="0"/>
                <a:cs typeface="Times New Roman" panose="02020603050405020304" pitchFamily="18" charset="0"/>
              </a:rPr>
              <a:t>3. Diễn biến chính của Cách mạng tháng Tám và sự ra đời của nước Việt Nam Dân chủ Cộng hòa.</a:t>
            </a:r>
            <a:endParaRPr lang="en-US" sz="4000">
              <a:latin typeface="Times New Roman" panose="02020603050405020304" pitchFamily="18" charset="0"/>
              <a:ea typeface="Arial" panose="020B0604020202020204" pitchFamily="34" charset="0"/>
              <a:cs typeface="Times New Roman" panose="02020603050405020304" pitchFamily="18" charset="0"/>
            </a:endParaRPr>
          </a:p>
        </p:txBody>
      </p:sp>
    </p:spTree>
    <p:extLst>
      <p:ext uri="{BB962C8B-B14F-4D97-AF65-F5344CB8AC3E}">
        <p14:creationId xmlns:p14="http://schemas.microsoft.com/office/powerpoint/2010/main" val="3458395268"/>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8" fill="hold" nodeType="clickEffect">
                                  <p:stCondLst>
                                    <p:cond delay="0"/>
                                  </p:stCondLst>
                                  <p:childTnLst>
                                    <p:set>
                                      <p:cBhvr>
                                        <p:cTn id="13" dur="1" fill="hold">
                                          <p:stCondLst>
                                            <p:cond delay="0"/>
                                          </p:stCondLst>
                                        </p:cTn>
                                        <p:tgtEl>
                                          <p:spTgt spid="9"/>
                                        </p:tgtEl>
                                        <p:attrNameLst>
                                          <p:attrName>style.visibility</p:attrName>
                                        </p:attrNameLst>
                                      </p:cBhvr>
                                      <p:to>
                                        <p:strVal val="visible"/>
                                      </p:to>
                                    </p:set>
                                    <p:animEffect transition="in" filter="wipe(left)">
                                      <p:cBhvr>
                                        <p:cTn id="14" dur="750"/>
                                        <p:tgtEl>
                                          <p:spTgt spid="9"/>
                                        </p:tgtEl>
                                      </p:cBhvr>
                                    </p:animEffect>
                                  </p:childTnLst>
                                </p:cTn>
                              </p:par>
                              <p:par>
                                <p:cTn id="15" presetID="22" presetClass="entr" presetSubtype="8"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wipe(left)">
                                      <p:cBhvr>
                                        <p:cTn id="17" dur="75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fade">
                                      <p:cBhvr>
                                        <p:cTn id="22" dur="1000"/>
                                        <p:tgtEl>
                                          <p:spTgt spid="6"/>
                                        </p:tgtEl>
                                      </p:cBhvr>
                                    </p:animEffect>
                                    <p:anim calcmode="lin" valueType="num">
                                      <p:cBhvr>
                                        <p:cTn id="23" dur="1000" fill="hold"/>
                                        <p:tgtEl>
                                          <p:spTgt spid="6"/>
                                        </p:tgtEl>
                                        <p:attrNameLst>
                                          <p:attrName>ppt_x</p:attrName>
                                        </p:attrNameLst>
                                      </p:cBhvr>
                                      <p:tavLst>
                                        <p:tav tm="0">
                                          <p:val>
                                            <p:strVal val="#ppt_x"/>
                                          </p:val>
                                        </p:tav>
                                        <p:tav tm="100000">
                                          <p:val>
                                            <p:strVal val="#ppt_x"/>
                                          </p:val>
                                        </p:tav>
                                      </p:tavLst>
                                    </p:anim>
                                    <p:anim calcmode="lin" valueType="num">
                                      <p:cBhvr>
                                        <p:cTn id="24" dur="1000" fill="hold"/>
                                        <p:tgtEl>
                                          <p:spTgt spid="6"/>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3"/>
                                        </p:tgtEl>
                                        <p:attrNameLst>
                                          <p:attrName>style.visibility</p:attrName>
                                        </p:attrNameLst>
                                      </p:cBhvr>
                                      <p:to>
                                        <p:strVal val="visible"/>
                                      </p:to>
                                    </p:set>
                                    <p:animEffect transition="in" filter="fade">
                                      <p:cBhvr>
                                        <p:cTn id="27" dur="1000"/>
                                        <p:tgtEl>
                                          <p:spTgt spid="13"/>
                                        </p:tgtEl>
                                      </p:cBhvr>
                                    </p:animEffect>
                                    <p:anim calcmode="lin" valueType="num">
                                      <p:cBhvr>
                                        <p:cTn id="28" dur="1000" fill="hold"/>
                                        <p:tgtEl>
                                          <p:spTgt spid="13"/>
                                        </p:tgtEl>
                                        <p:attrNameLst>
                                          <p:attrName>ppt_x</p:attrName>
                                        </p:attrNameLst>
                                      </p:cBhvr>
                                      <p:tavLst>
                                        <p:tav tm="0">
                                          <p:val>
                                            <p:strVal val="#ppt_x"/>
                                          </p:val>
                                        </p:tav>
                                        <p:tav tm="100000">
                                          <p:val>
                                            <p:strVal val="#ppt_x"/>
                                          </p:val>
                                        </p:tav>
                                      </p:tavLst>
                                    </p:anim>
                                    <p:anim calcmode="lin" valueType="num">
                                      <p:cBhvr>
                                        <p:cTn id="2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42"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fade">
                                      <p:cBhvr>
                                        <p:cTn id="34" dur="1000"/>
                                        <p:tgtEl>
                                          <p:spTgt spid="7"/>
                                        </p:tgtEl>
                                      </p:cBhvr>
                                    </p:animEffect>
                                    <p:anim calcmode="lin" valueType="num">
                                      <p:cBhvr>
                                        <p:cTn id="35" dur="1000" fill="hold"/>
                                        <p:tgtEl>
                                          <p:spTgt spid="7"/>
                                        </p:tgtEl>
                                        <p:attrNameLst>
                                          <p:attrName>ppt_x</p:attrName>
                                        </p:attrNameLst>
                                      </p:cBhvr>
                                      <p:tavLst>
                                        <p:tav tm="0">
                                          <p:val>
                                            <p:strVal val="#ppt_x"/>
                                          </p:val>
                                        </p:tav>
                                        <p:tav tm="100000">
                                          <p:val>
                                            <p:strVal val="#ppt_x"/>
                                          </p:val>
                                        </p:tav>
                                      </p:tavLst>
                                    </p:anim>
                                    <p:anim calcmode="lin" valueType="num">
                                      <p:cBhvr>
                                        <p:cTn id="36" dur="1000" fill="hold"/>
                                        <p:tgtEl>
                                          <p:spTgt spid="7"/>
                                        </p:tgtEl>
                                        <p:attrNameLst>
                                          <p:attrName>ppt_y</p:attrName>
                                        </p:attrNameLst>
                                      </p:cBhvr>
                                      <p:tavLst>
                                        <p:tav tm="0">
                                          <p:val>
                                            <p:strVal val="#ppt_y+.1"/>
                                          </p:val>
                                        </p:tav>
                                        <p:tav tm="100000">
                                          <p:val>
                                            <p:strVal val="#ppt_y"/>
                                          </p:val>
                                        </p:tav>
                                      </p:tavLst>
                                    </p:anim>
                                  </p:childTnLst>
                                </p:cTn>
                              </p:par>
                              <p:par>
                                <p:cTn id="37" presetID="42" presetClass="entr" presetSubtype="0"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fade">
                                      <p:cBhvr>
                                        <p:cTn id="39" dur="1000"/>
                                        <p:tgtEl>
                                          <p:spTgt spid="14"/>
                                        </p:tgtEl>
                                      </p:cBhvr>
                                    </p:animEffect>
                                    <p:anim calcmode="lin" valueType="num">
                                      <p:cBhvr>
                                        <p:cTn id="40" dur="1000" fill="hold"/>
                                        <p:tgtEl>
                                          <p:spTgt spid="14"/>
                                        </p:tgtEl>
                                        <p:attrNameLst>
                                          <p:attrName>ppt_x</p:attrName>
                                        </p:attrNameLst>
                                      </p:cBhvr>
                                      <p:tavLst>
                                        <p:tav tm="0">
                                          <p:val>
                                            <p:strVal val="#ppt_x"/>
                                          </p:val>
                                        </p:tav>
                                        <p:tav tm="100000">
                                          <p:val>
                                            <p:strVal val="#ppt_x"/>
                                          </p:val>
                                        </p:tav>
                                      </p:tavLst>
                                    </p:anim>
                                    <p:anim calcmode="lin" valueType="num">
                                      <p:cBhvr>
                                        <p:cTn id="41" dur="1000" fill="hold"/>
                                        <p:tgtEl>
                                          <p:spTgt spid="14"/>
                                        </p:tgtEl>
                                        <p:attrNameLst>
                                          <p:attrName>ppt_y</p:attrName>
                                        </p:attrNameLst>
                                      </p:cBhvr>
                                      <p:tavLst>
                                        <p:tav tm="0">
                                          <p:val>
                                            <p:strVal val="#ppt_y+.1"/>
                                          </p:val>
                                        </p:tav>
                                        <p:tav tm="100000">
                                          <p:val>
                                            <p:strVal val="#ppt_y"/>
                                          </p:val>
                                        </p:tav>
                                      </p:tavLst>
                                    </p:anim>
                                  </p:childTnLst>
                                </p:cTn>
                              </p:par>
                            </p:childTnLst>
                          </p:cTn>
                        </p:par>
                      </p:childTnLst>
                    </p:cTn>
                  </p:par>
                  <p:par>
                    <p:cTn id="42" fill="hold">
                      <p:stCondLst>
                        <p:cond delay="indefinite"/>
                      </p:stCondLst>
                      <p:childTnLst>
                        <p:par>
                          <p:cTn id="43" fill="hold">
                            <p:stCondLst>
                              <p:cond delay="0"/>
                            </p:stCondLst>
                            <p:childTnLst>
                              <p:par>
                                <p:cTn id="44" presetID="42" presetClass="entr" presetSubtype="0" fill="hold" grpId="0" nodeType="clickEffect">
                                  <p:stCondLst>
                                    <p:cond delay="0"/>
                                  </p:stCondLst>
                                  <p:childTnLst>
                                    <p:set>
                                      <p:cBhvr>
                                        <p:cTn id="45" dur="1" fill="hold">
                                          <p:stCondLst>
                                            <p:cond delay="0"/>
                                          </p:stCondLst>
                                        </p:cTn>
                                        <p:tgtEl>
                                          <p:spTgt spid="8"/>
                                        </p:tgtEl>
                                        <p:attrNameLst>
                                          <p:attrName>style.visibility</p:attrName>
                                        </p:attrNameLst>
                                      </p:cBhvr>
                                      <p:to>
                                        <p:strVal val="visible"/>
                                      </p:to>
                                    </p:set>
                                    <p:animEffect transition="in" filter="fade">
                                      <p:cBhvr>
                                        <p:cTn id="46" dur="1000"/>
                                        <p:tgtEl>
                                          <p:spTgt spid="8"/>
                                        </p:tgtEl>
                                      </p:cBhvr>
                                    </p:animEffect>
                                    <p:anim calcmode="lin" valueType="num">
                                      <p:cBhvr>
                                        <p:cTn id="47" dur="1000" fill="hold"/>
                                        <p:tgtEl>
                                          <p:spTgt spid="8"/>
                                        </p:tgtEl>
                                        <p:attrNameLst>
                                          <p:attrName>ppt_x</p:attrName>
                                        </p:attrNameLst>
                                      </p:cBhvr>
                                      <p:tavLst>
                                        <p:tav tm="0">
                                          <p:val>
                                            <p:strVal val="#ppt_x"/>
                                          </p:val>
                                        </p:tav>
                                        <p:tav tm="100000">
                                          <p:val>
                                            <p:strVal val="#ppt_x"/>
                                          </p:val>
                                        </p:tav>
                                      </p:tavLst>
                                    </p:anim>
                                    <p:anim calcmode="lin" valueType="num">
                                      <p:cBhvr>
                                        <p:cTn id="48" dur="10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49" fill="hold">
                      <p:stCondLst>
                        <p:cond delay="indefinite"/>
                      </p:stCondLst>
                      <p:childTnLst>
                        <p:par>
                          <p:cTn id="50" fill="hold">
                            <p:stCondLst>
                              <p:cond delay="0"/>
                            </p:stCondLst>
                            <p:childTnLst>
                              <p:par>
                                <p:cTn id="51" presetID="2" presetClass="entr" presetSubtype="4" fill="hold" nodeType="clickEffect">
                                  <p:stCondLst>
                                    <p:cond delay="0"/>
                                  </p:stCondLst>
                                  <p:childTnLst>
                                    <p:set>
                                      <p:cBhvr>
                                        <p:cTn id="52" dur="1" fill="hold">
                                          <p:stCondLst>
                                            <p:cond delay="0"/>
                                          </p:stCondLst>
                                        </p:cTn>
                                        <p:tgtEl>
                                          <p:spTgt spid="12"/>
                                        </p:tgtEl>
                                        <p:attrNameLst>
                                          <p:attrName>style.visibility</p:attrName>
                                        </p:attrNameLst>
                                      </p:cBhvr>
                                      <p:to>
                                        <p:strVal val="visible"/>
                                      </p:to>
                                    </p:set>
                                    <p:anim calcmode="lin" valueType="num">
                                      <p:cBhvr additive="base">
                                        <p:cTn id="53" dur="500" fill="hold"/>
                                        <p:tgtEl>
                                          <p:spTgt spid="12"/>
                                        </p:tgtEl>
                                        <p:attrNameLst>
                                          <p:attrName>ppt_x</p:attrName>
                                        </p:attrNameLst>
                                      </p:cBhvr>
                                      <p:tavLst>
                                        <p:tav tm="0">
                                          <p:val>
                                            <p:strVal val="#ppt_x"/>
                                          </p:val>
                                        </p:tav>
                                        <p:tav tm="100000">
                                          <p:val>
                                            <p:strVal val="#ppt_x"/>
                                          </p:val>
                                        </p:tav>
                                      </p:tavLst>
                                    </p:anim>
                                    <p:anim calcmode="lin" valueType="num">
                                      <p:cBhvr additive="base">
                                        <p:cTn id="54" dur="500" fill="hold"/>
                                        <p:tgtEl>
                                          <p:spTgt spid="12"/>
                                        </p:tgtEl>
                                        <p:attrNameLst>
                                          <p:attrName>ppt_y</p:attrName>
                                        </p:attrNameLst>
                                      </p:cBhvr>
                                      <p:tavLst>
                                        <p:tav tm="0">
                                          <p:val>
                                            <p:strVal val="1+#ppt_h/2"/>
                                          </p:val>
                                        </p:tav>
                                        <p:tav tm="100000">
                                          <p:val>
                                            <p:strVal val="#ppt_y"/>
                                          </p:val>
                                        </p:tav>
                                      </p:tavLst>
                                    </p:anim>
                                  </p:childTnLst>
                                </p:cTn>
                              </p:par>
                            </p:childTnLst>
                          </p:cTn>
                        </p:par>
                        <p:par>
                          <p:cTn id="55" fill="hold">
                            <p:stCondLst>
                              <p:cond delay="500"/>
                            </p:stCondLst>
                            <p:childTnLst>
                              <p:par>
                                <p:cTn id="56" presetID="1" presetClass="mediacall" presetSubtype="0" fill="hold" nodeType="afterEffect">
                                  <p:stCondLst>
                                    <p:cond delay="0"/>
                                  </p:stCondLst>
                                  <p:childTnLst>
                                    <p:cmd type="call" cmd="playFrom(0.0)">
                                      <p:cBhvr>
                                        <p:cTn id="57" dur="30007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58" fill="hold" display="0">
                  <p:stCondLst>
                    <p:cond delay="indefinite"/>
                  </p:stCondLst>
                </p:cTn>
                <p:tgtEl>
                  <p:spTgt spid="12"/>
                </p:tgtEl>
              </p:cMediaNode>
            </p:video>
          </p:childTnLst>
        </p:cTn>
      </p:par>
    </p:tnLst>
    <p:bldLst>
      <p:bldP spid="3" grpId="0"/>
      <p:bldP spid="6" grpId="0"/>
      <p:bldP spid="7" grpId="0"/>
      <p:bldP spid="8" grpId="0"/>
      <p:bldP spid="13" grpId="0" animBg="1"/>
      <p:bldP spid="14" grpId="0" animBg="1"/>
      <p:bldP spid="11"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76200" y="96184"/>
            <a:ext cx="17983200" cy="10152716"/>
          </a:xfrm>
          <a:prstGeom prst="rect">
            <a:avLst/>
          </a:prstGeom>
        </p:spPr>
        <p:txBody>
          <a:bodyPr wrap="square">
            <a:spAutoFit/>
          </a:bodyPr>
          <a:lstStyle/>
          <a:p>
            <a:pPr indent="457200" algn="just">
              <a:lnSpc>
                <a:spcPct val="115000"/>
              </a:lnSpc>
              <a:spcAft>
                <a:spcPts val="0"/>
              </a:spcAft>
            </a:pPr>
            <a:r>
              <a:rPr lang="en-US" sz="4400" i="1">
                <a:latin typeface="Times New Roman" panose="02020603050405020304" pitchFamily="18" charset="0"/>
                <a:ea typeface="Arial" panose="020B0604020202020204" pitchFamily="34" charset="0"/>
                <a:cs typeface="Times New Roman" panose="02020603050405020304" pitchFamily="18" charset="0"/>
              </a:rPr>
              <a:t>+ Bối cảnh lịch sử và chủ trương, hoạt động của Đảng, Mặt trận Việt </a:t>
            </a:r>
            <a:r>
              <a:rPr lang="en-US" sz="4400" i="1" smtClean="0">
                <a:latin typeface="Times New Roman" panose="02020603050405020304" pitchFamily="18" charset="0"/>
                <a:ea typeface="Arial" panose="020B0604020202020204" pitchFamily="34" charset="0"/>
                <a:cs typeface="Times New Roman" panose="02020603050405020304" pitchFamily="18" charset="0"/>
              </a:rPr>
              <a:t>Minh.</a:t>
            </a:r>
            <a:endParaRPr lang="en-US" sz="4400" i="1">
              <a:latin typeface="Times New Roman" panose="02020603050405020304" pitchFamily="18" charset="0"/>
              <a:ea typeface="Arial" panose="020B0604020202020204" pitchFamily="34" charset="0"/>
              <a:cs typeface="Times New Roman" panose="02020603050405020304" pitchFamily="18" charset="0"/>
            </a:endParaRPr>
          </a:p>
          <a:p>
            <a:pPr indent="457200" algn="just">
              <a:lnSpc>
                <a:spcPct val="115000"/>
              </a:lnSpc>
              <a:spcAft>
                <a:spcPts val="0"/>
              </a:spcAft>
            </a:pPr>
            <a:r>
              <a:rPr lang="en-US" sz="4400">
                <a:latin typeface="Times New Roman" panose="02020603050405020304" pitchFamily="18" charset="0"/>
                <a:ea typeface="Arial" panose="020B0604020202020204" pitchFamily="34" charset="0"/>
                <a:cs typeface="Times New Roman" panose="02020603050405020304" pitchFamily="18" charset="0"/>
              </a:rPr>
              <a:t>- Quân Phiệt Nhật đầu hàng đồng minh không điều kiện (15-8-1945), quân Nhật ở Đông Dương rệu rã…</a:t>
            </a:r>
          </a:p>
          <a:p>
            <a:pPr indent="457200" algn="just">
              <a:lnSpc>
                <a:spcPct val="115000"/>
              </a:lnSpc>
              <a:spcAft>
                <a:spcPts val="0"/>
              </a:spcAft>
            </a:pPr>
            <a:r>
              <a:rPr lang="en-US" sz="4400">
                <a:latin typeface="Times New Roman" panose="02020603050405020304" pitchFamily="18" charset="0"/>
                <a:ea typeface="Arial" panose="020B0604020202020204" pitchFamily="34" charset="0"/>
                <a:cs typeface="Times New Roman" panose="02020603050405020304" pitchFamily="18" charset="0"/>
              </a:rPr>
              <a:t>- Ngày 13-8-1945, Ủy ban khởi nghĩa toàn quốc được thành lập, ban bố Quân lệnh số 1, phát động lệnh Tổng khởi nghĩa trong cả nước</a:t>
            </a:r>
          </a:p>
          <a:p>
            <a:pPr indent="457200" algn="just">
              <a:lnSpc>
                <a:spcPct val="115000"/>
              </a:lnSpc>
              <a:spcAft>
                <a:spcPts val="0"/>
              </a:spcAft>
            </a:pPr>
            <a:r>
              <a:rPr lang="en-US" sz="4400">
                <a:latin typeface="Times New Roman" panose="02020603050405020304" pitchFamily="18" charset="0"/>
                <a:ea typeface="Arial" panose="020B0604020202020204" pitchFamily="34" charset="0"/>
                <a:cs typeface="Times New Roman" panose="02020603050405020304" pitchFamily="18" charset="0"/>
              </a:rPr>
              <a:t>- Ngày 14-15-8-1945, Hội nghị toàn quốc của Đảng họp ở Tân Trào (Sơn Dương-Tuyên Quang), thông qua kế hoạch lãnh đạo tổng khởi nghĩa, quyết định những vấn đề quan trọng trong chính sách đối nội, đối ngoại sau khi giành chính quyền.</a:t>
            </a:r>
          </a:p>
          <a:p>
            <a:pPr indent="457200" algn="just">
              <a:lnSpc>
                <a:spcPct val="115000"/>
              </a:lnSpc>
              <a:spcAft>
                <a:spcPts val="0"/>
              </a:spcAft>
            </a:pPr>
            <a:r>
              <a:rPr lang="en-US" sz="4400">
                <a:latin typeface="Times New Roman" panose="02020603050405020304" pitchFamily="18" charset="0"/>
                <a:ea typeface="Arial" panose="020B0604020202020204" pitchFamily="34" charset="0"/>
                <a:cs typeface="Times New Roman" panose="02020603050405020304" pitchFamily="18" charset="0"/>
              </a:rPr>
              <a:t>Ngày 16-17-8-1945, Đại hội quốc dân được triệu tập. Đại hội tán thành chủ trương tổng khởi nghĩa của Đảng, thông qua 10 chính sách lớn của Mặt trận Việt Minh, cử ra Ủy ban dân tộc giải phóng Việt Nam (sau này là Chính Phủ lân thời) do Hồ Chí Minh làm Chủ tịch.</a:t>
            </a:r>
          </a:p>
        </p:txBody>
      </p:sp>
    </p:spTree>
    <p:extLst>
      <p:ext uri="{BB962C8B-B14F-4D97-AF65-F5344CB8AC3E}">
        <p14:creationId xmlns:p14="http://schemas.microsoft.com/office/powerpoint/2010/main" val="10984646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3" presetClass="entr" presetSubtype="16"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plus(in)">
                                      <p:cBhvr>
                                        <p:cTn id="7" dur="1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27024" y="24245"/>
            <a:ext cx="10152138" cy="800219"/>
          </a:xfrm>
          <a:prstGeom prst="rect">
            <a:avLst/>
          </a:prstGeom>
        </p:spPr>
        <p:txBody>
          <a:bodyPr wrap="none">
            <a:spAutoFit/>
          </a:bodyPr>
          <a:lstStyle/>
          <a:p>
            <a:pPr indent="457200" algn="just">
              <a:lnSpc>
                <a:spcPct val="115000"/>
              </a:lnSpc>
              <a:spcAft>
                <a:spcPts val="0"/>
              </a:spcAft>
            </a:pPr>
            <a:r>
              <a:rPr lang="en-US" sz="4000">
                <a:latin typeface="Times New Roman" panose="02020603050405020304" pitchFamily="18" charset="0"/>
                <a:ea typeface="Arial" panose="020B0604020202020204" pitchFamily="34" charset="0"/>
                <a:cs typeface="Times New Roman" panose="02020603050405020304" pitchFamily="18" charset="0"/>
              </a:rPr>
              <a:t>+</a:t>
            </a:r>
            <a:r>
              <a:rPr lang="en-US" sz="4000" i="1">
                <a:latin typeface="Times New Roman" panose="02020603050405020304" pitchFamily="18" charset="0"/>
                <a:ea typeface="Arial" panose="020B0604020202020204" pitchFamily="34" charset="0"/>
                <a:cs typeface="Times New Roman" panose="02020603050405020304" pitchFamily="18" charset="0"/>
              </a:rPr>
              <a:t> Diễn biến chính của Cách mạng tháng </a:t>
            </a:r>
            <a:r>
              <a:rPr lang="en-US" sz="4000" i="1" smtClean="0">
                <a:latin typeface="Times New Roman" panose="02020603050405020304" pitchFamily="18" charset="0"/>
                <a:ea typeface="Arial" panose="020B0604020202020204" pitchFamily="34" charset="0"/>
                <a:cs typeface="Times New Roman" panose="02020603050405020304" pitchFamily="18" charset="0"/>
              </a:rPr>
              <a:t>Tám.</a:t>
            </a:r>
            <a:endParaRPr lang="en-US" sz="4000" i="1">
              <a:latin typeface="Times New Roman" panose="02020603050405020304" pitchFamily="18" charset="0"/>
              <a:ea typeface="Arial" panose="020B0604020202020204" pitchFamily="34" charset="0"/>
              <a:cs typeface="Times New Roman" panose="02020603050405020304" pitchFamily="18" charset="0"/>
            </a:endParaRPr>
          </a:p>
        </p:txBody>
      </p:sp>
      <p:graphicFrame>
        <p:nvGraphicFramePr>
          <p:cNvPr id="3" name="Table 2"/>
          <p:cNvGraphicFramePr>
            <a:graphicFrameLocks noGrp="1"/>
          </p:cNvGraphicFramePr>
          <p:nvPr>
            <p:extLst>
              <p:ext uri="{D42A27DB-BD31-4B8C-83A1-F6EECF244321}">
                <p14:modId xmlns:p14="http://schemas.microsoft.com/office/powerpoint/2010/main" val="4164057457"/>
              </p:ext>
            </p:extLst>
          </p:nvPr>
        </p:nvGraphicFramePr>
        <p:xfrm>
          <a:off x="103909" y="723901"/>
          <a:ext cx="18107891" cy="9726476"/>
        </p:xfrm>
        <a:graphic>
          <a:graphicData uri="http://schemas.openxmlformats.org/drawingml/2006/table">
            <a:tbl>
              <a:tblPr firstRow="1" firstCol="1" bandRow="1">
                <a:tableStyleId>{5C22544A-7EE6-4342-B048-85BDC9FD1C3A}</a:tableStyleId>
              </a:tblPr>
              <a:tblGrid>
                <a:gridCol w="2029691">
                  <a:extLst>
                    <a:ext uri="{9D8B030D-6E8A-4147-A177-3AD203B41FA5}">
                      <a16:colId xmlns:a16="http://schemas.microsoft.com/office/drawing/2014/main" val="1040857234"/>
                    </a:ext>
                  </a:extLst>
                </a:gridCol>
                <a:gridCol w="16078200">
                  <a:extLst>
                    <a:ext uri="{9D8B030D-6E8A-4147-A177-3AD203B41FA5}">
                      <a16:colId xmlns:a16="http://schemas.microsoft.com/office/drawing/2014/main" val="926158546"/>
                    </a:ext>
                  </a:extLst>
                </a:gridCol>
              </a:tblGrid>
              <a:tr h="606428">
                <a:tc>
                  <a:txBody>
                    <a:bodyPr/>
                    <a:lstStyle/>
                    <a:p>
                      <a:pPr algn="ctr">
                        <a:lnSpc>
                          <a:spcPct val="115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Thời gian</a:t>
                      </a:r>
                      <a:endParaRPr lang="en-US" sz="36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15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Nội dung sự kiện</a:t>
                      </a:r>
                      <a:endParaRPr lang="en-US" sz="36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006186744"/>
                  </a:ext>
                </a:extLst>
              </a:tr>
              <a:tr h="1346458">
                <a:tc>
                  <a:txBody>
                    <a:bodyPr/>
                    <a:lstStyle/>
                    <a:p>
                      <a:pPr algn="ctr">
                        <a:lnSpc>
                          <a:spcPct val="115000"/>
                        </a:lnSpc>
                        <a:spcAft>
                          <a:spcPts val="0"/>
                        </a:spcAft>
                      </a:pPr>
                      <a:r>
                        <a:rPr lang="en-US" sz="3600" b="0" i="1">
                          <a:solidFill>
                            <a:schemeClr val="tx1"/>
                          </a:solidFill>
                          <a:effectLst/>
                          <a:latin typeface="Times New Roman" panose="02020603050405020304" pitchFamily="18" charset="0"/>
                          <a:cs typeface="Times New Roman" panose="02020603050405020304" pitchFamily="18" charset="0"/>
                        </a:rPr>
                        <a:t>14-8</a:t>
                      </a:r>
                      <a:endParaRPr lang="en-US" sz="36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0"/>
                        </a:spcAft>
                      </a:pPr>
                      <a:r>
                        <a:rPr lang="en-US" sz="3600">
                          <a:effectLst/>
                          <a:latin typeface="Times New Roman" panose="02020603050405020304" pitchFamily="18" charset="0"/>
                          <a:cs typeface="Times New Roman" panose="02020603050405020304" pitchFamily="18" charset="0"/>
                        </a:rPr>
                        <a:t>Các tỉnh đồng bằng châu thổ sông Hồng, Thanh Hóa, Nghệ An, Hà Tĩnh, Thừa Thiên Huế, Quảng Ngãi, Khánh Hòa đã phát động tổng khởi nghĩa giành chính quyền</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8696079"/>
                  </a:ext>
                </a:extLst>
              </a:tr>
              <a:tr h="1391562">
                <a:tc>
                  <a:txBody>
                    <a:bodyPr/>
                    <a:lstStyle/>
                    <a:p>
                      <a:pPr algn="ctr">
                        <a:lnSpc>
                          <a:spcPct val="115000"/>
                        </a:lnSpc>
                        <a:spcAft>
                          <a:spcPts val="0"/>
                        </a:spcAft>
                      </a:pPr>
                      <a:r>
                        <a:rPr lang="en-US" sz="3600" b="0" i="1">
                          <a:solidFill>
                            <a:schemeClr val="tx1"/>
                          </a:solidFill>
                          <a:effectLst/>
                          <a:latin typeface="Times New Roman" panose="02020603050405020304" pitchFamily="18" charset="0"/>
                          <a:cs typeface="Times New Roman" panose="02020603050405020304" pitchFamily="18" charset="0"/>
                        </a:rPr>
                        <a:t>16-8</a:t>
                      </a:r>
                      <a:endParaRPr lang="en-US" sz="36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0"/>
                        </a:spcAft>
                      </a:pPr>
                      <a:r>
                        <a:rPr lang="en-US" sz="3600">
                          <a:effectLst/>
                          <a:latin typeface="Times New Roman" panose="02020603050405020304" pitchFamily="18" charset="0"/>
                          <a:cs typeface="Times New Roman" panose="02020603050405020304" pitchFamily="18" charset="0"/>
                        </a:rPr>
                        <a:t>Võ Nguyên Giáp chỉ huy một đơn vị giải phóng quân xuất phát từ Tân Trào tiến về thị xã Thái Nguyên, mở đường tiến về Hà Nội</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458011"/>
                  </a:ext>
                </a:extLst>
              </a:tr>
              <a:tr h="1212856">
                <a:tc>
                  <a:txBody>
                    <a:bodyPr/>
                    <a:lstStyle/>
                    <a:p>
                      <a:pPr algn="ctr">
                        <a:lnSpc>
                          <a:spcPct val="115000"/>
                        </a:lnSpc>
                        <a:spcAft>
                          <a:spcPts val="0"/>
                        </a:spcAft>
                      </a:pPr>
                      <a:r>
                        <a:rPr lang="en-US" sz="3600" b="0" i="1">
                          <a:solidFill>
                            <a:schemeClr val="tx1"/>
                          </a:solidFill>
                          <a:effectLst/>
                          <a:latin typeface="Times New Roman" panose="02020603050405020304" pitchFamily="18" charset="0"/>
                          <a:cs typeface="Times New Roman" panose="02020603050405020304" pitchFamily="18" charset="0"/>
                        </a:rPr>
                        <a:t>18-8</a:t>
                      </a:r>
                      <a:endParaRPr lang="en-US" sz="36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0"/>
                        </a:spcAft>
                      </a:pPr>
                      <a:r>
                        <a:rPr lang="en-US" sz="3600">
                          <a:effectLst/>
                          <a:latin typeface="Times New Roman" panose="02020603050405020304" pitchFamily="18" charset="0"/>
                          <a:cs typeface="Times New Roman" panose="02020603050405020304" pitchFamily="18" charset="0"/>
                        </a:rPr>
                        <a:t>Nhân dân các tỉnh Bắc Giang, Hải Dương, Hà Tĩnh, Quảng Nam giành chính quyền ở tỉnh lị sớm nhất trong cả nước</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6135559"/>
                  </a:ext>
                </a:extLst>
              </a:tr>
              <a:tr h="1325951">
                <a:tc>
                  <a:txBody>
                    <a:bodyPr/>
                    <a:lstStyle/>
                    <a:p>
                      <a:pPr algn="ctr">
                        <a:lnSpc>
                          <a:spcPct val="115000"/>
                        </a:lnSpc>
                        <a:spcAft>
                          <a:spcPts val="0"/>
                        </a:spcAft>
                      </a:pPr>
                      <a:r>
                        <a:rPr lang="en-US" sz="3600" b="0" i="1">
                          <a:solidFill>
                            <a:schemeClr val="tx1"/>
                          </a:solidFill>
                          <a:effectLst/>
                          <a:latin typeface="Times New Roman" panose="02020603050405020304" pitchFamily="18" charset="0"/>
                          <a:cs typeface="Times New Roman" panose="02020603050405020304" pitchFamily="18" charset="0"/>
                        </a:rPr>
                        <a:t>19-8</a:t>
                      </a:r>
                      <a:endParaRPr lang="en-US" sz="36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0"/>
                        </a:spcAft>
                      </a:pPr>
                      <a:r>
                        <a:rPr lang="en-US" sz="3600">
                          <a:effectLst/>
                          <a:latin typeface="Times New Roman" panose="02020603050405020304" pitchFamily="18" charset="0"/>
                          <a:cs typeface="Times New Roman" panose="02020603050405020304" pitchFamily="18" charset="0"/>
                        </a:rPr>
                        <a:t>Tại Hà Nội, quần chúng đã chiếm được Phủ Khâm sai, Sở Cảnh sát Trung ương, trại bảo An Binh.., đến tối cuộc tổng khởi nghĩa giành tháng lợi hoàn toàn</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5240216"/>
                  </a:ext>
                </a:extLst>
              </a:tr>
              <a:tr h="1221035">
                <a:tc>
                  <a:txBody>
                    <a:bodyPr/>
                    <a:lstStyle/>
                    <a:p>
                      <a:pPr algn="ctr">
                        <a:lnSpc>
                          <a:spcPct val="115000"/>
                        </a:lnSpc>
                        <a:spcAft>
                          <a:spcPts val="0"/>
                        </a:spcAft>
                      </a:pPr>
                      <a:r>
                        <a:rPr lang="en-US" sz="3600" b="0" i="1">
                          <a:solidFill>
                            <a:schemeClr val="tx1"/>
                          </a:solidFill>
                          <a:effectLst/>
                          <a:latin typeface="Times New Roman" panose="02020603050405020304" pitchFamily="18" charset="0"/>
                          <a:cs typeface="Times New Roman" panose="02020603050405020304" pitchFamily="18" charset="0"/>
                        </a:rPr>
                        <a:t>23-8</a:t>
                      </a:r>
                      <a:endParaRPr lang="en-US" sz="36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0"/>
                        </a:spcAft>
                      </a:pPr>
                      <a:r>
                        <a:rPr lang="en-US" sz="3600">
                          <a:effectLst/>
                          <a:latin typeface="Times New Roman" panose="02020603050405020304" pitchFamily="18" charset="0"/>
                          <a:cs typeface="Times New Roman" panose="02020603050405020304" pitchFamily="18" charset="0"/>
                        </a:rPr>
                        <a:t>Tại Huế, hàng vạn nông dân nội, ngoại thành thành phố Huế kéo về biểu tình thị uy, chiếm các công sở, giành chính quyền về tay nhân dân</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1993152"/>
                  </a:ext>
                </a:extLst>
              </a:tr>
              <a:tr h="1212856">
                <a:tc>
                  <a:txBody>
                    <a:bodyPr/>
                    <a:lstStyle/>
                    <a:p>
                      <a:pPr algn="ctr">
                        <a:lnSpc>
                          <a:spcPct val="115000"/>
                        </a:lnSpc>
                        <a:spcAft>
                          <a:spcPts val="0"/>
                        </a:spcAft>
                      </a:pPr>
                      <a:r>
                        <a:rPr lang="en-US" sz="3600" b="0" i="1">
                          <a:solidFill>
                            <a:schemeClr val="tx1"/>
                          </a:solidFill>
                          <a:effectLst/>
                          <a:latin typeface="Times New Roman" panose="02020603050405020304" pitchFamily="18" charset="0"/>
                          <a:cs typeface="Times New Roman" panose="02020603050405020304" pitchFamily="18" charset="0"/>
                        </a:rPr>
                        <a:t>Ngày 24,25-8</a:t>
                      </a:r>
                      <a:endParaRPr lang="en-US" sz="36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0"/>
                        </a:spcAft>
                      </a:pPr>
                      <a:r>
                        <a:rPr lang="en-US" sz="3600">
                          <a:effectLst/>
                          <a:latin typeface="Times New Roman" panose="02020603050405020304" pitchFamily="18" charset="0"/>
                          <a:cs typeface="Times New Roman" panose="02020603050405020304" pitchFamily="18" charset="0"/>
                        </a:rPr>
                        <a:t>Cuộc khởi nghĩa ở Sài Gòn giành thắng lợi, chính quyền cách mạng ra mắt nhân dân</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9187136"/>
                  </a:ext>
                </a:extLst>
              </a:tr>
              <a:tr h="1245953">
                <a:tc>
                  <a:txBody>
                    <a:bodyPr/>
                    <a:lstStyle/>
                    <a:p>
                      <a:pPr algn="ctr">
                        <a:lnSpc>
                          <a:spcPct val="115000"/>
                        </a:lnSpc>
                        <a:spcAft>
                          <a:spcPts val="0"/>
                        </a:spcAft>
                      </a:pPr>
                      <a:r>
                        <a:rPr lang="en-US" sz="3600" b="0" i="1">
                          <a:solidFill>
                            <a:schemeClr val="tx1"/>
                          </a:solidFill>
                          <a:effectLst/>
                          <a:latin typeface="Times New Roman" panose="02020603050405020304" pitchFamily="18" charset="0"/>
                          <a:cs typeface="Times New Roman" panose="02020603050405020304" pitchFamily="18" charset="0"/>
                        </a:rPr>
                        <a:t>28-8</a:t>
                      </a:r>
                      <a:endParaRPr lang="en-US" sz="36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0"/>
                        </a:spcAft>
                      </a:pPr>
                      <a:r>
                        <a:rPr lang="en-US" sz="3600">
                          <a:effectLst/>
                          <a:latin typeface="Times New Roman" panose="02020603050405020304" pitchFamily="18" charset="0"/>
                          <a:cs typeface="Times New Roman" panose="02020603050405020304" pitchFamily="18" charset="0"/>
                        </a:rPr>
                        <a:t>Đồng Nai Thượng và Hà Tiên là hai tỉnh cuối cùng giành được chính quyền</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2253123"/>
                  </a:ext>
                </a:extLst>
              </a:tr>
            </a:tbl>
          </a:graphicData>
        </a:graphic>
      </p:graphicFrame>
    </p:spTree>
    <p:extLst>
      <p:ext uri="{BB962C8B-B14F-4D97-AF65-F5344CB8AC3E}">
        <p14:creationId xmlns:p14="http://schemas.microsoft.com/office/powerpoint/2010/main" val="357790800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90500"/>
            <a:ext cx="17983200" cy="9945992"/>
          </a:xfrm>
          <a:prstGeom prst="rect">
            <a:avLst/>
          </a:prstGeom>
        </p:spPr>
        <p:txBody>
          <a:bodyPr wrap="square">
            <a:spAutoFit/>
          </a:bodyPr>
          <a:lstStyle/>
          <a:p>
            <a:pPr indent="457200" algn="just">
              <a:lnSpc>
                <a:spcPct val="115000"/>
              </a:lnSpc>
              <a:spcAft>
                <a:spcPts val="0"/>
              </a:spcAft>
            </a:pPr>
            <a:r>
              <a:rPr lang="en-US" sz="4000" i="1">
                <a:latin typeface="Times New Roman" panose="02020603050405020304" pitchFamily="18" charset="0"/>
                <a:ea typeface="Arial" panose="020B0604020202020204" pitchFamily="34" charset="0"/>
                <a:cs typeface="Times New Roman" panose="02020603050405020304" pitchFamily="18" charset="0"/>
              </a:rPr>
              <a:t>+ Nước Việt Nam Dân chủ cộng hòa ra đời. Tư liệu 3 phản ánh điều gì?</a:t>
            </a:r>
          </a:p>
          <a:p>
            <a:pPr indent="457200" algn="just">
              <a:lnSpc>
                <a:spcPct val="115000"/>
              </a:lnSpc>
              <a:spcAft>
                <a:spcPts val="0"/>
              </a:spcAft>
            </a:pPr>
            <a:r>
              <a:rPr lang="en-US" sz="4000">
                <a:latin typeface="Times New Roman" panose="02020603050405020304" pitchFamily="18" charset="0"/>
                <a:ea typeface="Arial" panose="020B0604020202020204" pitchFamily="34" charset="0"/>
                <a:cs typeface="Times New Roman" panose="02020603050405020304" pitchFamily="18" charset="0"/>
              </a:rPr>
              <a:t>- Ngày 2-9-1945, một biển người tập trung tại Quảng trường Ba Đình trong không khí hân hoan, náo nức, hồi hộp chờ đợi phút giây lãnh tụ Chủ tịch Hồ Chí Minh đọc Bản Tuyên ngôn Độc lập khai sinh ra nước Việt Nam Dân chủ Cộng hòa. Đúng lúc 2 giờ chiều, Chủ tịch Hồ Chí Minh bước lên lễ đài với tư cách là Chủ tịch Chính phủ lâm thời. Trước toàn thể quốc dân đồng bào, Chủ tịch Hồ Chí Minh đã trịnh trọng tuyên bố: “Nước Việt Nam có quyền được hưởng tự do và độc lập và sự thật đã trở thành một nước tự do và độc lập. Toàn thể dân tộc Việt Nam quyết đem tất cả tinh thần và lực lượng, tính mạng và của cải để giữ vững tự do và độc lập ấy.</a:t>
            </a:r>
          </a:p>
          <a:p>
            <a:pPr indent="457200" algn="just">
              <a:lnSpc>
                <a:spcPct val="115000"/>
              </a:lnSpc>
              <a:spcAft>
                <a:spcPts val="0"/>
              </a:spcAft>
            </a:pPr>
            <a:r>
              <a:rPr lang="en-US" sz="4000">
                <a:latin typeface="Times New Roman" panose="02020603050405020304" pitchFamily="18" charset="0"/>
                <a:ea typeface="Arial" panose="020B0604020202020204" pitchFamily="34" charset="0"/>
                <a:cs typeface="Times New Roman" panose="02020603050405020304" pitchFamily="18" charset="0"/>
              </a:rPr>
              <a:t>- Tư liệu là một đoạn trích trong bản Tuyên ngôn Độc lập: Khẳng định khát vọng và quyền được hưởng tự do, độc lập của nước Việt Nam và thực sự nước ta đã trở thành một nước tự do, độc lập. Đồng thời, tư liệu cũng khẳng định quyết tâm sắt đá, tinh thần đấu tranh kiên cường của toàn thể dân tộc Việt Nam để giữ vững nền tự do, độc lập dân tộc vừa giành được.</a:t>
            </a:r>
          </a:p>
        </p:txBody>
      </p:sp>
    </p:spTree>
    <p:extLst>
      <p:ext uri="{BB962C8B-B14F-4D97-AF65-F5344CB8AC3E}">
        <p14:creationId xmlns:p14="http://schemas.microsoft.com/office/powerpoint/2010/main" val="184794732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75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8100"/>
            <a:ext cx="17620849" cy="743473"/>
          </a:xfrm>
          <a:prstGeom prst="rect">
            <a:avLst/>
          </a:prstGeom>
        </p:spPr>
        <p:style>
          <a:lnRef idx="2">
            <a:schemeClr val="accent2"/>
          </a:lnRef>
          <a:fillRef idx="1">
            <a:schemeClr val="lt1"/>
          </a:fillRef>
          <a:effectRef idx="0">
            <a:schemeClr val="accent2"/>
          </a:effectRef>
          <a:fontRef idx="minor">
            <a:schemeClr val="dk1"/>
          </a:fontRef>
        </p:style>
        <p:txBody>
          <a:bodyPr wrap="none">
            <a:spAutoFit/>
          </a:bodyPr>
          <a:lstStyle/>
          <a:p>
            <a:pPr indent="187325" algn="just">
              <a:lnSpc>
                <a:spcPct val="115000"/>
              </a:lnSpc>
              <a:spcAft>
                <a:spcPts val="0"/>
              </a:spcAft>
            </a:pPr>
            <a:r>
              <a:rPr lang="en-US" sz="4000" b="1" smtClean="0">
                <a:latin typeface="Times New Roman" panose="02020603050405020304" pitchFamily="18" charset="0"/>
                <a:ea typeface="Arial" panose="020B0604020202020204" pitchFamily="34" charset="0"/>
                <a:cs typeface="Times New Roman" panose="02020603050405020304" pitchFamily="18" charset="0"/>
              </a:rPr>
              <a:t>4. Nguyên </a:t>
            </a:r>
            <a:r>
              <a:rPr lang="en-US" sz="4000" b="1">
                <a:latin typeface="Times New Roman" panose="02020603050405020304" pitchFamily="18" charset="0"/>
                <a:ea typeface="Arial" panose="020B0604020202020204" pitchFamily="34" charset="0"/>
                <a:cs typeface="Times New Roman" panose="02020603050405020304" pitchFamily="18" charset="0"/>
              </a:rPr>
              <a:t>nhân thắng lợi, ý nghĩa lịch sử của Cách mạng tháng Tám năm 1945</a:t>
            </a:r>
            <a:endParaRPr lang="en-US" sz="4000">
              <a:latin typeface="Times New Roman" panose="02020603050405020304" pitchFamily="18" charset="0"/>
              <a:ea typeface="Arial" panose="020B0604020202020204" pitchFamily="34" charset="0"/>
              <a:cs typeface="Times New Roman" panose="02020603050405020304" pitchFamily="18" charset="0"/>
            </a:endParaRPr>
          </a:p>
        </p:txBody>
      </p:sp>
      <p:sp>
        <p:nvSpPr>
          <p:cNvPr id="3" name="Rectangle 2"/>
          <p:cNvSpPr/>
          <p:nvPr/>
        </p:nvSpPr>
        <p:spPr>
          <a:xfrm>
            <a:off x="1695450" y="1064675"/>
            <a:ext cx="16744950" cy="1446550"/>
          </a:xfrm>
          <a:prstGeom prst="rect">
            <a:avLst/>
          </a:prstGeom>
        </p:spPr>
        <p:txBody>
          <a:bodyPr wrap="square">
            <a:spAutoFit/>
          </a:bodyPr>
          <a:lstStyle/>
          <a:p>
            <a:r>
              <a:rPr lang="en-US" sz="4400" smtClean="0">
                <a:solidFill>
                  <a:srgbClr val="FF0000"/>
                </a:solidFill>
                <a:latin typeface="Times New Roman" panose="02020603050405020304" pitchFamily="18" charset="0"/>
                <a:cs typeface="Times New Roman" panose="02020603050405020304" pitchFamily="18" charset="0"/>
              </a:rPr>
              <a:t>Nêu </a:t>
            </a:r>
            <a:r>
              <a:rPr lang="en-US" sz="4400">
                <a:solidFill>
                  <a:srgbClr val="FF0000"/>
                </a:solidFill>
                <a:latin typeface="Times New Roman" panose="02020603050405020304" pitchFamily="18" charset="0"/>
                <a:cs typeface="Times New Roman" panose="02020603050405020304" pitchFamily="18" charset="0"/>
              </a:rPr>
              <a:t>nguyên nhân thắng lợi và ý nghĩa lịch sử của Cách mạng tháng Tám năm </a:t>
            </a:r>
            <a:r>
              <a:rPr lang="en-US" sz="4400" smtClean="0">
                <a:solidFill>
                  <a:srgbClr val="FF0000"/>
                </a:solidFill>
                <a:latin typeface="Times New Roman" panose="02020603050405020304" pitchFamily="18" charset="0"/>
                <a:cs typeface="Times New Roman" panose="02020603050405020304" pitchFamily="18" charset="0"/>
              </a:rPr>
              <a:t>1945?</a:t>
            </a:r>
            <a:endParaRPr lang="en-US" sz="4400">
              <a:solidFill>
                <a:srgbClr val="FF0000"/>
              </a:solidFill>
              <a:latin typeface="Times New Roman" panose="02020603050405020304" pitchFamily="18" charset="0"/>
              <a:cs typeface="Times New Roman" panose="02020603050405020304" pitchFamily="18" charset="0"/>
            </a:endParaRPr>
          </a:p>
        </p:txBody>
      </p:sp>
      <p:pic>
        <p:nvPicPr>
          <p:cNvPr id="4" name="Picture 3"/>
          <p:cNvPicPr>
            <a:picLocks noChangeAspect="1"/>
          </p:cNvPicPr>
          <p:nvPr/>
        </p:nvPicPr>
        <p:blipFill>
          <a:blip r:embed="rId2">
            <a:clrChange>
              <a:clrFrom>
                <a:srgbClr val="EFEEEA"/>
              </a:clrFrom>
              <a:clrTo>
                <a:srgbClr val="EFEEEA">
                  <a:alpha val="0"/>
                </a:srgbClr>
              </a:clrTo>
            </a:clrChange>
            <a:extLst>
              <a:ext uri="{28A0092B-C50C-407E-A947-70E740481C1C}">
                <a14:useLocalDpi xmlns:a14="http://schemas.microsoft.com/office/drawing/2010/main" val="0"/>
              </a:ext>
            </a:extLst>
          </a:blip>
          <a:stretch>
            <a:fillRect/>
          </a:stretch>
        </p:blipFill>
        <p:spPr>
          <a:xfrm>
            <a:off x="124691" y="805818"/>
            <a:ext cx="1681162" cy="1681162"/>
          </a:xfrm>
          <a:prstGeom prst="rect">
            <a:avLst/>
          </a:prstGeom>
        </p:spPr>
      </p:pic>
      <p:sp>
        <p:nvSpPr>
          <p:cNvPr id="5" name="Rectangle 4"/>
          <p:cNvSpPr/>
          <p:nvPr/>
        </p:nvSpPr>
        <p:spPr>
          <a:xfrm>
            <a:off x="76200" y="2705100"/>
            <a:ext cx="18121745" cy="7465570"/>
          </a:xfrm>
          <a:prstGeom prst="rect">
            <a:avLst/>
          </a:prstGeom>
        </p:spPr>
        <p:txBody>
          <a:bodyPr wrap="square">
            <a:spAutoFit/>
          </a:bodyPr>
          <a:lstStyle/>
          <a:p>
            <a:pPr indent="457200" algn="just">
              <a:lnSpc>
                <a:spcPct val="115000"/>
              </a:lnSpc>
              <a:spcAft>
                <a:spcPts val="0"/>
              </a:spcAft>
            </a:pPr>
            <a:r>
              <a:rPr lang="en-US" sz="4200" i="1">
                <a:latin typeface="Times New Roman" panose="02020603050405020304" pitchFamily="18" charset="0"/>
                <a:ea typeface="Arial" panose="020B0604020202020204" pitchFamily="34" charset="0"/>
                <a:cs typeface="Times New Roman" panose="02020603050405020304" pitchFamily="18" charset="0"/>
              </a:rPr>
              <a:t>+ Nguyên nhân thắng lợi:</a:t>
            </a:r>
          </a:p>
          <a:p>
            <a:pPr indent="457200" algn="just">
              <a:lnSpc>
                <a:spcPct val="115000"/>
              </a:lnSpc>
              <a:spcAft>
                <a:spcPts val="0"/>
              </a:spcAft>
            </a:pPr>
            <a:r>
              <a:rPr lang="en-US" sz="4200">
                <a:latin typeface="Times New Roman" panose="02020603050405020304" pitchFamily="18" charset="0"/>
                <a:ea typeface="Arial" panose="020B0604020202020204" pitchFamily="34" charset="0"/>
                <a:cs typeface="Times New Roman" panose="02020603050405020304" pitchFamily="18" charset="0"/>
              </a:rPr>
              <a:t>- Dân tộc ta có truyền thống yêu nước, nồng nàn…</a:t>
            </a:r>
          </a:p>
          <a:p>
            <a:pPr indent="457200" algn="just">
              <a:lnSpc>
                <a:spcPct val="115000"/>
              </a:lnSpc>
              <a:spcAft>
                <a:spcPts val="0"/>
              </a:spcAft>
            </a:pPr>
            <a:r>
              <a:rPr lang="en-US" sz="4200">
                <a:latin typeface="Times New Roman" panose="02020603050405020304" pitchFamily="18" charset="0"/>
                <a:ea typeface="Arial" panose="020B0604020202020204" pitchFamily="34" charset="0"/>
                <a:cs typeface="Times New Roman" panose="02020603050405020304" pitchFamily="18" charset="0"/>
              </a:rPr>
              <a:t>- Đảng Cộng sản Đông Dương, đứng đầu là Chủ tịch Hồ Chí Minh với đường lối đúng đắn, sáng tạo đã lãnh đạo nhân dân ta tiến hành cuộc cách mạng và giành thắng lợi hoàn toàn. Mặt trận Việt Minh đã tập hợp được quần chúng, linh hoạt, sáng tạo trong chỉ đạo khởi nghĩa, chớp thời cơ phát động quần chúng khởi nghĩa giành chính quyền..</a:t>
            </a:r>
          </a:p>
          <a:p>
            <a:pPr indent="457200" algn="just">
              <a:lnSpc>
                <a:spcPct val="115000"/>
              </a:lnSpc>
              <a:spcAft>
                <a:spcPts val="0"/>
              </a:spcAft>
            </a:pPr>
            <a:r>
              <a:rPr lang="en-US" sz="4200">
                <a:latin typeface="Times New Roman" panose="02020603050405020304" pitchFamily="18" charset="0"/>
                <a:ea typeface="Arial" panose="020B0604020202020204" pitchFamily="34" charset="0"/>
                <a:cs typeface="Times New Roman" panose="02020603050405020304" pitchFamily="18" charset="0"/>
              </a:rPr>
              <a:t>- Chiến thắng của Hồng quân Liên Xô và Đồng minh trong cuộc chiến tranh chống phát xít, nhất là quân Phiệt Nhật Bản đã cổ vũ tinh thần, củng cố nièm tin và tạo thời cơ để nhân dân ta đứng lên tổng khởi nghĩa.</a:t>
            </a:r>
          </a:p>
        </p:txBody>
      </p:sp>
    </p:spTree>
    <p:extLst>
      <p:ext uri="{BB962C8B-B14F-4D97-AF65-F5344CB8AC3E}">
        <p14:creationId xmlns:p14="http://schemas.microsoft.com/office/powerpoint/2010/main" val="3358505719"/>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16" presetClass="entr" presetSubtype="21" fill="hold" nodeType="clickEffect">
                                  <p:stCondLst>
                                    <p:cond delay="0"/>
                                  </p:stCondLst>
                                  <p:childTnLst>
                                    <p:set>
                                      <p:cBhvr>
                                        <p:cTn id="13" dur="1" fill="hold">
                                          <p:stCondLst>
                                            <p:cond delay="0"/>
                                          </p:stCondLst>
                                        </p:cTn>
                                        <p:tgtEl>
                                          <p:spTgt spid="4"/>
                                        </p:tgtEl>
                                        <p:attrNameLst>
                                          <p:attrName>style.visibility</p:attrName>
                                        </p:attrNameLst>
                                      </p:cBhvr>
                                      <p:to>
                                        <p:strVal val="visible"/>
                                      </p:to>
                                    </p:set>
                                    <p:animEffect transition="in" filter="barn(inVertical)">
                                      <p:cBhvr>
                                        <p:cTn id="14" dur="500"/>
                                        <p:tgtEl>
                                          <p:spTgt spid="4"/>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3"/>
                                        </p:tgtEl>
                                        <p:attrNameLst>
                                          <p:attrName>style.visibility</p:attrName>
                                        </p:attrNameLst>
                                      </p:cBhvr>
                                      <p:to>
                                        <p:strVal val="visible"/>
                                      </p:to>
                                    </p:set>
                                    <p:animEffect transition="in" filter="barn(inVertical)">
                                      <p:cBhvr>
                                        <p:cTn id="17" dur="500"/>
                                        <p:tgtEl>
                                          <p:spTgt spid="3"/>
                                        </p:tgtEl>
                                      </p:cBhvr>
                                    </p:animEffect>
                                  </p:childTnLst>
                                </p:cTn>
                              </p:par>
                            </p:childTnLst>
                          </p:cTn>
                        </p:par>
                      </p:childTnLst>
                    </p:cTn>
                  </p:par>
                  <p:par>
                    <p:cTn id="18" fill="hold">
                      <p:stCondLst>
                        <p:cond delay="indefinite"/>
                      </p:stCondLst>
                      <p:childTnLst>
                        <p:par>
                          <p:cTn id="19" fill="hold">
                            <p:stCondLst>
                              <p:cond delay="0"/>
                            </p:stCondLst>
                            <p:childTnLst>
                              <p:par>
                                <p:cTn id="20" presetID="42" presetClass="entr" presetSubtype="0" fill="hold" grpId="0" nodeType="clickEffect">
                                  <p:stCondLst>
                                    <p:cond delay="0"/>
                                  </p:stCondLst>
                                  <p:childTnLst>
                                    <p:set>
                                      <p:cBhvr>
                                        <p:cTn id="21" dur="1" fill="hold">
                                          <p:stCondLst>
                                            <p:cond delay="0"/>
                                          </p:stCondLst>
                                        </p:cTn>
                                        <p:tgtEl>
                                          <p:spTgt spid="5"/>
                                        </p:tgtEl>
                                        <p:attrNameLst>
                                          <p:attrName>style.visibility</p:attrName>
                                        </p:attrNameLst>
                                      </p:cBhvr>
                                      <p:to>
                                        <p:strVal val="visible"/>
                                      </p:to>
                                    </p:set>
                                    <p:animEffect transition="in" filter="fade">
                                      <p:cBhvr>
                                        <p:cTn id="22" dur="1000"/>
                                        <p:tgtEl>
                                          <p:spTgt spid="5"/>
                                        </p:tgtEl>
                                      </p:cBhvr>
                                    </p:animEffect>
                                    <p:anim calcmode="lin" valueType="num">
                                      <p:cBhvr>
                                        <p:cTn id="23" dur="1000" fill="hold"/>
                                        <p:tgtEl>
                                          <p:spTgt spid="5"/>
                                        </p:tgtEl>
                                        <p:attrNameLst>
                                          <p:attrName>ppt_x</p:attrName>
                                        </p:attrNameLst>
                                      </p:cBhvr>
                                      <p:tavLst>
                                        <p:tav tm="0">
                                          <p:val>
                                            <p:strVal val="#ppt_x"/>
                                          </p:val>
                                        </p:tav>
                                        <p:tav tm="100000">
                                          <p:val>
                                            <p:strVal val="#ppt_x"/>
                                          </p:val>
                                        </p:tav>
                                      </p:tavLst>
                                    </p:anim>
                                    <p:anim calcmode="lin" valueType="num">
                                      <p:cBhvr>
                                        <p:cTn id="2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p:bldP spid="5"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257300"/>
            <a:ext cx="17907000" cy="7038017"/>
          </a:xfrm>
          <a:prstGeom prst="rect">
            <a:avLst/>
          </a:prstGeom>
        </p:spPr>
        <p:txBody>
          <a:bodyPr wrap="square">
            <a:spAutoFit/>
          </a:bodyPr>
          <a:lstStyle/>
          <a:p>
            <a:pPr indent="457200" algn="just">
              <a:lnSpc>
                <a:spcPct val="115000"/>
              </a:lnSpc>
              <a:spcAft>
                <a:spcPts val="0"/>
              </a:spcAft>
            </a:pPr>
            <a:r>
              <a:rPr lang="en-US" sz="4400" i="1">
                <a:latin typeface="Times New Roman" panose="02020603050405020304" pitchFamily="18" charset="0"/>
                <a:ea typeface="Arial" panose="020B0604020202020204" pitchFamily="34" charset="0"/>
                <a:cs typeface="Times New Roman" panose="02020603050405020304" pitchFamily="18" charset="0"/>
              </a:rPr>
              <a:t>+ Ý nghĩa lịch sử:</a:t>
            </a:r>
          </a:p>
          <a:p>
            <a:pPr indent="457200" algn="just">
              <a:lnSpc>
                <a:spcPct val="115000"/>
              </a:lnSpc>
              <a:spcAft>
                <a:spcPts val="0"/>
              </a:spcAft>
            </a:pPr>
            <a:r>
              <a:rPr lang="en-US" sz="4400">
                <a:latin typeface="Times New Roman" panose="02020603050405020304" pitchFamily="18" charset="0"/>
                <a:ea typeface="Arial" panose="020B0604020202020204" pitchFamily="34" charset="0"/>
                <a:cs typeface="Times New Roman" panose="02020603050405020304" pitchFamily="18" charset="0"/>
              </a:rPr>
              <a:t>- Là sự kiện lịch sử vĩ đại trong lịch sử dân tộc Việt Nam: Đã phá tan xiềng xích nô lệ của thực dân Pháp và ách thống trị của quân Phiệt Nhật Bản, chấm dứt sự tồn tại của chế độ quân chủ trên đất nước ta, mở ra một kỉ nguyên mới trong lịch sử dân tộc, kỉ nguyên đất nước độc lập, tự do dưới chế độ dân chủ cộng hòa.</a:t>
            </a:r>
          </a:p>
          <a:p>
            <a:pPr indent="457200" algn="just">
              <a:lnSpc>
                <a:spcPct val="115000"/>
              </a:lnSpc>
              <a:spcAft>
                <a:spcPts val="0"/>
              </a:spcAft>
            </a:pPr>
            <a:r>
              <a:rPr lang="en-US" sz="4400">
                <a:latin typeface="Times New Roman" panose="02020603050405020304" pitchFamily="18" charset="0"/>
                <a:ea typeface="Arial" panose="020B0604020202020204" pitchFamily="34" charset="0"/>
                <a:cs typeface="Times New Roman" panose="02020603050405020304" pitchFamily="18" charset="0"/>
              </a:rPr>
              <a:t>- Đã cổ vũ mạnh mẽ tinh thần đấu tranh của các dân tộc thuộc địa và phụ thuộc trên thế giới, đặc biệt là cuộc đấu tranh giành độc lập của nhân dân hai nước Lào và Cam-pu-chia.</a:t>
            </a:r>
          </a:p>
        </p:txBody>
      </p:sp>
    </p:spTree>
    <p:extLst>
      <p:ext uri="{BB962C8B-B14F-4D97-AF65-F5344CB8AC3E}">
        <p14:creationId xmlns:p14="http://schemas.microsoft.com/office/powerpoint/2010/main" val="219300418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AutoShape 2"/>
          <p:cNvSpPr/>
          <p:nvPr/>
        </p:nvSpPr>
        <p:spPr>
          <a:xfrm rot="124096">
            <a:off x="4046023" y="1301719"/>
            <a:ext cx="10092464" cy="6328593"/>
          </a:xfrm>
          <a:prstGeom prst="rect">
            <a:avLst/>
          </a:prstGeom>
          <a:solidFill>
            <a:srgbClr val="85CB71"/>
          </a:solidFill>
        </p:spPr>
      </p:sp>
      <p:sp>
        <p:nvSpPr>
          <p:cNvPr id="3" name="Freeform 3"/>
          <p:cNvSpPr/>
          <p:nvPr/>
        </p:nvSpPr>
        <p:spPr>
          <a:xfrm rot="-1072072">
            <a:off x="6386422" y="2201461"/>
            <a:ext cx="2195277" cy="786308"/>
          </a:xfrm>
          <a:custGeom>
            <a:avLst/>
            <a:gdLst/>
            <a:ahLst/>
            <a:cxnLst/>
            <a:rect l="l" t="t" r="r" b="b"/>
            <a:pathLst>
              <a:path w="2195277" h="786308">
                <a:moveTo>
                  <a:pt x="0" y="0"/>
                </a:moveTo>
                <a:lnTo>
                  <a:pt x="2195276" y="0"/>
                </a:lnTo>
                <a:lnTo>
                  <a:pt x="2195276" y="786309"/>
                </a:lnTo>
                <a:lnTo>
                  <a:pt x="0" y="786309"/>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4" name="Freeform 4"/>
          <p:cNvSpPr/>
          <p:nvPr/>
        </p:nvSpPr>
        <p:spPr>
          <a:xfrm>
            <a:off x="15431416" y="7258125"/>
            <a:ext cx="4074431" cy="4000350"/>
          </a:xfrm>
          <a:custGeom>
            <a:avLst/>
            <a:gdLst/>
            <a:ahLst/>
            <a:cxnLst/>
            <a:rect l="l" t="t" r="r" b="b"/>
            <a:pathLst>
              <a:path w="4074431" h="4000350">
                <a:moveTo>
                  <a:pt x="0" y="0"/>
                </a:moveTo>
                <a:lnTo>
                  <a:pt x="4074431" y="0"/>
                </a:lnTo>
                <a:lnTo>
                  <a:pt x="4074431" y="4000350"/>
                </a:lnTo>
                <a:lnTo>
                  <a:pt x="0" y="400035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5" name="TextBox 5"/>
          <p:cNvSpPr txBox="1"/>
          <p:nvPr/>
        </p:nvSpPr>
        <p:spPr>
          <a:xfrm>
            <a:off x="0" y="9603505"/>
            <a:ext cx="4800600" cy="698268"/>
          </a:xfrm>
          <a:prstGeom prst="rect">
            <a:avLst/>
          </a:prstGeom>
        </p:spPr>
        <p:txBody>
          <a:bodyPr wrap="square" lIns="0" tIns="0" rIns="0" bIns="0" rtlCol="0" anchor="t">
            <a:spAutoFit/>
          </a:bodyPr>
          <a:lstStyle/>
          <a:p>
            <a:pPr algn="l">
              <a:lnSpc>
                <a:spcPts val="6400"/>
              </a:lnSpc>
            </a:pPr>
            <a:r>
              <a:rPr lang="en-US" sz="2000">
                <a:solidFill>
                  <a:srgbClr val="3D3D3D"/>
                </a:solidFill>
                <a:latin typeface="Agrandir Grand Bold"/>
                <a:ea typeface="Agrandir Grand Bold"/>
                <a:cs typeface="Agrandir Grand Bold"/>
                <a:sym typeface="Agrandir Grand Bold"/>
              </a:rPr>
              <a:t>History Lesson</a:t>
            </a:r>
          </a:p>
        </p:txBody>
      </p:sp>
      <p:grpSp>
        <p:nvGrpSpPr>
          <p:cNvPr id="11" name="Group 10"/>
          <p:cNvGrpSpPr/>
          <p:nvPr/>
        </p:nvGrpSpPr>
        <p:grpSpPr>
          <a:xfrm>
            <a:off x="5898505" y="3695700"/>
            <a:ext cx="5961269" cy="2507655"/>
            <a:chOff x="1907141" y="5483738"/>
            <a:chExt cx="5961269" cy="2507655"/>
          </a:xfrm>
        </p:grpSpPr>
        <p:grpSp>
          <p:nvGrpSpPr>
            <p:cNvPr id="12" name="组合 89"/>
            <p:cNvGrpSpPr/>
            <p:nvPr/>
          </p:nvGrpSpPr>
          <p:grpSpPr>
            <a:xfrm>
              <a:off x="2020424" y="6894158"/>
              <a:ext cx="638304" cy="561465"/>
              <a:chOff x="4993868" y="2326869"/>
              <a:chExt cx="2204265" cy="2204265"/>
            </a:xfrm>
            <a:effectLst>
              <a:outerShdw blurRad="292100" dist="114300" dir="2700000" algn="tl" rotWithShape="0">
                <a:prstClr val="black">
                  <a:alpha val="25000"/>
                </a:prstClr>
              </a:outerShdw>
            </a:effectLst>
          </p:grpSpPr>
          <p:sp>
            <p:nvSpPr>
              <p:cNvPr id="20" name="任意多边形 90"/>
              <p:cNvSpPr/>
              <p:nvPr/>
            </p:nvSpPr>
            <p:spPr>
              <a:xfrm>
                <a:off x="4993868" y="2326869"/>
                <a:ext cx="2204265" cy="2204265"/>
              </a:xfrm>
              <a:custGeom>
                <a:avLst/>
                <a:gdLst>
                  <a:gd name="connsiteX0" fmla="*/ 1102132 w 2204265"/>
                  <a:gd name="connsiteY0" fmla="*/ 321083 h 2204265"/>
                  <a:gd name="connsiteX1" fmla="*/ 311557 w 2204265"/>
                  <a:gd name="connsiteY1" fmla="*/ 1111658 h 2204265"/>
                  <a:gd name="connsiteX2" fmla="*/ 1102132 w 2204265"/>
                  <a:gd name="connsiteY2" fmla="*/ 1902233 h 2204265"/>
                  <a:gd name="connsiteX3" fmla="*/ 1892707 w 2204265"/>
                  <a:gd name="connsiteY3" fmla="*/ 1111658 h 2204265"/>
                  <a:gd name="connsiteX4" fmla="*/ 1102132 w 2204265"/>
                  <a:gd name="connsiteY4" fmla="*/ 321083 h 2204265"/>
                  <a:gd name="connsiteX5" fmla="*/ 977042 w 2204265"/>
                  <a:gd name="connsiteY5" fmla="*/ 0 h 2204265"/>
                  <a:gd name="connsiteX6" fmla="*/ 1227224 w 2204265"/>
                  <a:gd name="connsiteY6" fmla="*/ 0 h 2204265"/>
                  <a:gd name="connsiteX7" fmla="*/ 1276006 w 2204265"/>
                  <a:gd name="connsiteY7" fmla="*/ 227584 h 2204265"/>
                  <a:gd name="connsiteX8" fmla="*/ 1287791 w 2204265"/>
                  <a:gd name="connsiteY8" fmla="*/ 229382 h 2204265"/>
                  <a:gd name="connsiteX9" fmla="*/ 1387705 w 2204265"/>
                  <a:gd name="connsiteY9" fmla="*/ 259057 h 2204265"/>
                  <a:gd name="connsiteX10" fmla="*/ 1544868 w 2204265"/>
                  <a:gd name="connsiteY10" fmla="*/ 85113 h 2204265"/>
                  <a:gd name="connsiteX11" fmla="*/ 1761531 w 2204265"/>
                  <a:gd name="connsiteY11" fmla="*/ 210203 h 2204265"/>
                  <a:gd name="connsiteX12" fmla="*/ 1691902 w 2204265"/>
                  <a:gd name="connsiteY12" fmla="*/ 425756 h 2204265"/>
                  <a:gd name="connsiteX13" fmla="*/ 1705003 w 2204265"/>
                  <a:gd name="connsiteY13" fmla="*/ 435309 h 2204265"/>
                  <a:gd name="connsiteX14" fmla="*/ 1774668 w 2204265"/>
                  <a:gd name="connsiteY14" fmla="*/ 502325 h 2204265"/>
                  <a:gd name="connsiteX15" fmla="*/ 1782142 w 2204265"/>
                  <a:gd name="connsiteY15" fmla="*/ 511190 h 2204265"/>
                  <a:gd name="connsiteX16" fmla="*/ 1994063 w 2204265"/>
                  <a:gd name="connsiteY16" fmla="*/ 442735 h 2204265"/>
                  <a:gd name="connsiteX17" fmla="*/ 2119154 w 2204265"/>
                  <a:gd name="connsiteY17" fmla="*/ 659399 h 2204265"/>
                  <a:gd name="connsiteX18" fmla="*/ 1961265 w 2204265"/>
                  <a:gd name="connsiteY18" fmla="*/ 802053 h 2204265"/>
                  <a:gd name="connsiteX19" fmla="*/ 1974042 w 2204265"/>
                  <a:gd name="connsiteY19" fmla="*/ 833752 h 2204265"/>
                  <a:gd name="connsiteX20" fmla="*/ 1999140 w 2204265"/>
                  <a:gd name="connsiteY20" fmla="*/ 933073 h 2204265"/>
                  <a:gd name="connsiteX21" fmla="*/ 2204265 w 2204265"/>
                  <a:gd name="connsiteY21" fmla="*/ 977042 h 2204265"/>
                  <a:gd name="connsiteX22" fmla="*/ 2204265 w 2204265"/>
                  <a:gd name="connsiteY22" fmla="*/ 1227224 h 2204265"/>
                  <a:gd name="connsiteX23" fmla="*/ 2012137 w 2204265"/>
                  <a:gd name="connsiteY23" fmla="*/ 1268406 h 2204265"/>
                  <a:gd name="connsiteX24" fmla="*/ 2004638 w 2204265"/>
                  <a:gd name="connsiteY24" fmla="*/ 1317545 h 2204265"/>
                  <a:gd name="connsiteX25" fmla="*/ 1985237 w 2204265"/>
                  <a:gd name="connsiteY25" fmla="*/ 1394985 h 2204265"/>
                  <a:gd name="connsiteX26" fmla="*/ 1977636 w 2204265"/>
                  <a:gd name="connsiteY26" fmla="*/ 1417004 h 2204265"/>
                  <a:gd name="connsiteX27" fmla="*/ 2119154 w 2204265"/>
                  <a:gd name="connsiteY27" fmla="*/ 1544868 h 2204265"/>
                  <a:gd name="connsiteX28" fmla="*/ 1994063 w 2204265"/>
                  <a:gd name="connsiteY28" fmla="*/ 1761531 h 2204265"/>
                  <a:gd name="connsiteX29" fmla="*/ 1820151 w 2204265"/>
                  <a:gd name="connsiteY29" fmla="*/ 1705353 h 2204265"/>
                  <a:gd name="connsiteX30" fmla="*/ 1798711 w 2204265"/>
                  <a:gd name="connsiteY30" fmla="*/ 1734758 h 2204265"/>
                  <a:gd name="connsiteX31" fmla="*/ 1731696 w 2204265"/>
                  <a:gd name="connsiteY31" fmla="*/ 1804423 h 2204265"/>
                  <a:gd name="connsiteX32" fmla="*/ 1706998 w 2204265"/>
                  <a:gd name="connsiteY32" fmla="*/ 1825242 h 2204265"/>
                  <a:gd name="connsiteX33" fmla="*/ 1761531 w 2204265"/>
                  <a:gd name="connsiteY33" fmla="*/ 1994062 h 2204265"/>
                  <a:gd name="connsiteX34" fmla="*/ 1544868 w 2204265"/>
                  <a:gd name="connsiteY34" fmla="*/ 2119153 h 2204265"/>
                  <a:gd name="connsiteX35" fmla="*/ 1429863 w 2204265"/>
                  <a:gd name="connsiteY35" fmla="*/ 1991868 h 2204265"/>
                  <a:gd name="connsiteX36" fmla="*/ 1400268 w 2204265"/>
                  <a:gd name="connsiteY36" fmla="*/ 2003797 h 2204265"/>
                  <a:gd name="connsiteX37" fmla="*/ 1262745 w 2204265"/>
                  <a:gd name="connsiteY37" fmla="*/ 2038549 h 2204265"/>
                  <a:gd name="connsiteX38" fmla="*/ 1227224 w 2204265"/>
                  <a:gd name="connsiteY38" fmla="*/ 2204265 h 2204265"/>
                  <a:gd name="connsiteX39" fmla="*/ 977042 w 2204265"/>
                  <a:gd name="connsiteY39" fmla="*/ 2204265 h 2204265"/>
                  <a:gd name="connsiteX40" fmla="*/ 941447 w 2204265"/>
                  <a:gd name="connsiteY40" fmla="*/ 2038203 h 2204265"/>
                  <a:gd name="connsiteX41" fmla="*/ 916475 w 2204265"/>
                  <a:gd name="connsiteY41" fmla="*/ 2034392 h 2204265"/>
                  <a:gd name="connsiteX42" fmla="*/ 774169 w 2204265"/>
                  <a:gd name="connsiteY42" fmla="*/ 1992127 h 2204265"/>
                  <a:gd name="connsiteX43" fmla="*/ 659399 w 2204265"/>
                  <a:gd name="connsiteY43" fmla="*/ 2119153 h 2204265"/>
                  <a:gd name="connsiteX44" fmla="*/ 442735 w 2204265"/>
                  <a:gd name="connsiteY44" fmla="*/ 1994062 h 2204265"/>
                  <a:gd name="connsiteX45" fmla="*/ 496981 w 2204265"/>
                  <a:gd name="connsiteY45" fmla="*/ 1826130 h 2204265"/>
                  <a:gd name="connsiteX46" fmla="*/ 391274 w 2204265"/>
                  <a:gd name="connsiteY46" fmla="*/ 1717869 h 2204265"/>
                  <a:gd name="connsiteX47" fmla="*/ 382878 w 2204265"/>
                  <a:gd name="connsiteY47" fmla="*/ 1705753 h 2204265"/>
                  <a:gd name="connsiteX48" fmla="*/ 210204 w 2204265"/>
                  <a:gd name="connsiteY48" fmla="*/ 1761531 h 2204265"/>
                  <a:gd name="connsiteX49" fmla="*/ 85113 w 2204265"/>
                  <a:gd name="connsiteY49" fmla="*/ 1544868 h 2204265"/>
                  <a:gd name="connsiteX50" fmla="*/ 226733 w 2204265"/>
                  <a:gd name="connsiteY50" fmla="*/ 1416912 h 2204265"/>
                  <a:gd name="connsiteX51" fmla="*/ 212821 w 2204265"/>
                  <a:gd name="connsiteY51" fmla="*/ 1373126 h 2204265"/>
                  <a:gd name="connsiteX52" fmla="*/ 191748 w 2204265"/>
                  <a:gd name="connsiteY52" fmla="*/ 1268325 h 2204265"/>
                  <a:gd name="connsiteX53" fmla="*/ 0 w 2204265"/>
                  <a:gd name="connsiteY53" fmla="*/ 1227224 h 2204265"/>
                  <a:gd name="connsiteX54" fmla="*/ 0 w 2204265"/>
                  <a:gd name="connsiteY54" fmla="*/ 977042 h 2204265"/>
                  <a:gd name="connsiteX55" fmla="*/ 203220 w 2204265"/>
                  <a:gd name="connsiteY55" fmla="*/ 933481 h 2204265"/>
                  <a:gd name="connsiteX56" fmla="*/ 212821 w 2204265"/>
                  <a:gd name="connsiteY56" fmla="*/ 890649 h 2204265"/>
                  <a:gd name="connsiteX57" fmla="*/ 243470 w 2204265"/>
                  <a:gd name="connsiteY57" fmla="*/ 802476 h 2204265"/>
                  <a:gd name="connsiteX58" fmla="*/ 85113 w 2204265"/>
                  <a:gd name="connsiteY58" fmla="*/ 659399 h 2204265"/>
                  <a:gd name="connsiteX59" fmla="*/ 210204 w 2204265"/>
                  <a:gd name="connsiteY59" fmla="*/ 442735 h 2204265"/>
                  <a:gd name="connsiteX60" fmla="*/ 423776 w 2204265"/>
                  <a:gd name="connsiteY60" fmla="*/ 511723 h 2204265"/>
                  <a:gd name="connsiteX61" fmla="*/ 470557 w 2204265"/>
                  <a:gd name="connsiteY61" fmla="*/ 461243 h 2204265"/>
                  <a:gd name="connsiteX62" fmla="*/ 512656 w 2204265"/>
                  <a:gd name="connsiteY62" fmla="*/ 426662 h 2204265"/>
                  <a:gd name="connsiteX63" fmla="*/ 442735 w 2204265"/>
                  <a:gd name="connsiteY63" fmla="*/ 210203 h 2204265"/>
                  <a:gd name="connsiteX64" fmla="*/ 659399 w 2204265"/>
                  <a:gd name="connsiteY64" fmla="*/ 85113 h 2204265"/>
                  <a:gd name="connsiteX65" fmla="*/ 815299 w 2204265"/>
                  <a:gd name="connsiteY65" fmla="*/ 257661 h 2204265"/>
                  <a:gd name="connsiteX66" fmla="*/ 916475 w 2204265"/>
                  <a:gd name="connsiteY66" fmla="*/ 229382 h 2204265"/>
                  <a:gd name="connsiteX67" fmla="*/ 928259 w 2204265"/>
                  <a:gd name="connsiteY67" fmla="*/ 227584 h 220426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Lst>
                <a:rect l="l" t="t" r="r" b="b"/>
                <a:pathLst>
                  <a:path w="2204265" h="2204265">
                    <a:moveTo>
                      <a:pt x="1102132" y="321083"/>
                    </a:moveTo>
                    <a:cubicBezTo>
                      <a:pt x="665509" y="321083"/>
                      <a:pt x="311557" y="675035"/>
                      <a:pt x="311557" y="1111658"/>
                    </a:cubicBezTo>
                    <a:cubicBezTo>
                      <a:pt x="311557" y="1548281"/>
                      <a:pt x="665509" y="1902233"/>
                      <a:pt x="1102132" y="1902233"/>
                    </a:cubicBezTo>
                    <a:cubicBezTo>
                      <a:pt x="1538755" y="1902233"/>
                      <a:pt x="1892707" y="1548281"/>
                      <a:pt x="1892707" y="1111658"/>
                    </a:cubicBezTo>
                    <a:cubicBezTo>
                      <a:pt x="1892707" y="675035"/>
                      <a:pt x="1538755" y="321083"/>
                      <a:pt x="1102132" y="321083"/>
                    </a:cubicBezTo>
                    <a:close/>
                    <a:moveTo>
                      <a:pt x="977042" y="0"/>
                    </a:moveTo>
                    <a:lnTo>
                      <a:pt x="1227224" y="0"/>
                    </a:lnTo>
                    <a:lnTo>
                      <a:pt x="1276006" y="227584"/>
                    </a:lnTo>
                    <a:lnTo>
                      <a:pt x="1287791" y="229382"/>
                    </a:lnTo>
                    <a:lnTo>
                      <a:pt x="1387705" y="259057"/>
                    </a:lnTo>
                    <a:lnTo>
                      <a:pt x="1544868" y="85113"/>
                    </a:lnTo>
                    <a:lnTo>
                      <a:pt x="1761531" y="210203"/>
                    </a:lnTo>
                    <a:lnTo>
                      <a:pt x="1691902" y="425756"/>
                    </a:lnTo>
                    <a:lnTo>
                      <a:pt x="1705003" y="435309"/>
                    </a:lnTo>
                    <a:cubicBezTo>
                      <a:pt x="1729378" y="456423"/>
                      <a:pt x="1752634" y="478795"/>
                      <a:pt x="1774668" y="502325"/>
                    </a:cubicBezTo>
                    <a:lnTo>
                      <a:pt x="1782142" y="511190"/>
                    </a:lnTo>
                    <a:lnTo>
                      <a:pt x="1994063" y="442735"/>
                    </a:lnTo>
                    <a:lnTo>
                      <a:pt x="2119154" y="659399"/>
                    </a:lnTo>
                    <a:lnTo>
                      <a:pt x="1961265" y="802053"/>
                    </a:lnTo>
                    <a:lnTo>
                      <a:pt x="1974042" y="833752"/>
                    </a:lnTo>
                    <a:lnTo>
                      <a:pt x="1999140" y="933073"/>
                    </a:lnTo>
                    <a:lnTo>
                      <a:pt x="2204265" y="977042"/>
                    </a:lnTo>
                    <a:lnTo>
                      <a:pt x="2204265" y="1227224"/>
                    </a:lnTo>
                    <a:lnTo>
                      <a:pt x="2012137" y="1268406"/>
                    </a:lnTo>
                    <a:lnTo>
                      <a:pt x="2004638" y="1317545"/>
                    </a:lnTo>
                    <a:cubicBezTo>
                      <a:pt x="1999269" y="1343782"/>
                      <a:pt x="1992785" y="1369612"/>
                      <a:pt x="1985237" y="1394985"/>
                    </a:cubicBezTo>
                    <a:lnTo>
                      <a:pt x="1977636" y="1417004"/>
                    </a:lnTo>
                    <a:lnTo>
                      <a:pt x="2119154" y="1544868"/>
                    </a:lnTo>
                    <a:lnTo>
                      <a:pt x="1994063" y="1761531"/>
                    </a:lnTo>
                    <a:lnTo>
                      <a:pt x="1820151" y="1705353"/>
                    </a:lnTo>
                    <a:lnTo>
                      <a:pt x="1798711" y="1734758"/>
                    </a:lnTo>
                    <a:cubicBezTo>
                      <a:pt x="1777597" y="1759133"/>
                      <a:pt x="1755225" y="1782388"/>
                      <a:pt x="1731696" y="1804423"/>
                    </a:cubicBezTo>
                    <a:lnTo>
                      <a:pt x="1706998" y="1825242"/>
                    </a:lnTo>
                    <a:lnTo>
                      <a:pt x="1761531" y="1994062"/>
                    </a:lnTo>
                    <a:lnTo>
                      <a:pt x="1544868" y="2119153"/>
                    </a:lnTo>
                    <a:lnTo>
                      <a:pt x="1429863" y="1991868"/>
                    </a:lnTo>
                    <a:lnTo>
                      <a:pt x="1400268" y="2003797"/>
                    </a:lnTo>
                    <a:lnTo>
                      <a:pt x="1262745" y="2038549"/>
                    </a:lnTo>
                    <a:lnTo>
                      <a:pt x="1227224" y="2204265"/>
                    </a:lnTo>
                    <a:lnTo>
                      <a:pt x="977042" y="2204265"/>
                    </a:lnTo>
                    <a:lnTo>
                      <a:pt x="941447" y="2038203"/>
                    </a:lnTo>
                    <a:lnTo>
                      <a:pt x="916475" y="2034392"/>
                    </a:lnTo>
                    <a:lnTo>
                      <a:pt x="774169" y="1992127"/>
                    </a:lnTo>
                    <a:lnTo>
                      <a:pt x="659399" y="2119153"/>
                    </a:lnTo>
                    <a:lnTo>
                      <a:pt x="442735" y="1994062"/>
                    </a:lnTo>
                    <a:lnTo>
                      <a:pt x="496981" y="1826130"/>
                    </a:lnTo>
                    <a:lnTo>
                      <a:pt x="391274" y="1717869"/>
                    </a:lnTo>
                    <a:lnTo>
                      <a:pt x="382878" y="1705753"/>
                    </a:lnTo>
                    <a:lnTo>
                      <a:pt x="210204" y="1761531"/>
                    </a:lnTo>
                    <a:lnTo>
                      <a:pt x="85113" y="1544868"/>
                    </a:lnTo>
                    <a:lnTo>
                      <a:pt x="226733" y="1416912"/>
                    </a:lnTo>
                    <a:lnTo>
                      <a:pt x="212821" y="1373126"/>
                    </a:lnTo>
                    <a:lnTo>
                      <a:pt x="191748" y="1268325"/>
                    </a:lnTo>
                    <a:lnTo>
                      <a:pt x="0" y="1227224"/>
                    </a:lnTo>
                    <a:lnTo>
                      <a:pt x="0" y="977042"/>
                    </a:lnTo>
                    <a:lnTo>
                      <a:pt x="203220" y="933481"/>
                    </a:lnTo>
                    <a:lnTo>
                      <a:pt x="212821" y="890649"/>
                    </a:lnTo>
                    <a:lnTo>
                      <a:pt x="243470" y="802476"/>
                    </a:lnTo>
                    <a:lnTo>
                      <a:pt x="85113" y="659399"/>
                    </a:lnTo>
                    <a:lnTo>
                      <a:pt x="210204" y="442735"/>
                    </a:lnTo>
                    <a:lnTo>
                      <a:pt x="423776" y="511723"/>
                    </a:lnTo>
                    <a:lnTo>
                      <a:pt x="470557" y="461243"/>
                    </a:lnTo>
                    <a:lnTo>
                      <a:pt x="512656" y="426662"/>
                    </a:lnTo>
                    <a:lnTo>
                      <a:pt x="442735" y="210203"/>
                    </a:lnTo>
                    <a:lnTo>
                      <a:pt x="659399" y="85113"/>
                    </a:lnTo>
                    <a:lnTo>
                      <a:pt x="815299" y="257661"/>
                    </a:lnTo>
                    <a:lnTo>
                      <a:pt x="916475" y="229382"/>
                    </a:lnTo>
                    <a:lnTo>
                      <a:pt x="928259" y="227584"/>
                    </a:lnTo>
                    <a:close/>
                  </a:path>
                </a:pathLst>
              </a:custGeom>
              <a:gradFill>
                <a:gsLst>
                  <a:gs pos="0">
                    <a:schemeClr val="bg1"/>
                  </a:gs>
                  <a:gs pos="100000">
                    <a:srgbClr val="E2E2E2"/>
                  </a:gs>
                </a:gsLst>
                <a:lin ang="2700000" scaled="1"/>
              </a:gradFill>
              <a:ln>
                <a:no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700">
                  <a:solidFill>
                    <a:prstClr val="white"/>
                  </a:solidFill>
                </a:endParaRPr>
              </a:p>
            </p:txBody>
          </p:sp>
          <p:sp>
            <p:nvSpPr>
              <p:cNvPr id="21" name="椭圆 91"/>
              <p:cNvSpPr/>
              <p:nvPr/>
            </p:nvSpPr>
            <p:spPr>
              <a:xfrm>
                <a:off x="5305425" y="2638425"/>
                <a:ext cx="1581150" cy="1581150"/>
              </a:xfrm>
              <a:prstGeom prst="ellipse">
                <a:avLst/>
              </a:prstGeom>
              <a:noFill/>
              <a:ln>
                <a:gradFill flip="none" rotWithShape="1">
                  <a:gsLst>
                    <a:gs pos="0">
                      <a:schemeClr val="bg1">
                        <a:lumMod val="85000"/>
                      </a:schemeClr>
                    </a:gs>
                    <a:gs pos="10000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700">
                  <a:solidFill>
                    <a:prstClr val="white"/>
                  </a:solidFill>
                </a:endParaRPr>
              </a:p>
            </p:txBody>
          </p:sp>
          <p:sp>
            <p:nvSpPr>
              <p:cNvPr id="22" name="椭圆 92"/>
              <p:cNvSpPr/>
              <p:nvPr/>
            </p:nvSpPr>
            <p:spPr>
              <a:xfrm>
                <a:off x="5370108" y="2708871"/>
                <a:ext cx="1451783" cy="1451783"/>
              </a:xfrm>
              <a:prstGeom prst="ellipse">
                <a:avLst/>
              </a:prstGeom>
              <a:gradFill>
                <a:gsLst>
                  <a:gs pos="0">
                    <a:schemeClr val="bg1">
                      <a:lumMod val="85000"/>
                    </a:schemeClr>
                  </a:gs>
                  <a:gs pos="100000">
                    <a:schemeClr val="bg1"/>
                  </a:gs>
                </a:gsLst>
                <a:lin ang="2700000" scaled="1"/>
              </a:gradFill>
              <a:ln w="19050">
                <a:gradFill flip="none" rotWithShape="1">
                  <a:gsLst>
                    <a:gs pos="100000">
                      <a:schemeClr val="bg1">
                        <a:lumMod val="85000"/>
                      </a:schemeClr>
                    </a:gs>
                    <a:gs pos="0">
                      <a:schemeClr val="bg1"/>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defRPr/>
                </a:pPr>
                <a:endParaRPr lang="zh-CN" altLang="en-US" sz="2700">
                  <a:solidFill>
                    <a:prstClr val="white"/>
                  </a:solidFill>
                </a:endParaRPr>
              </a:p>
            </p:txBody>
          </p:sp>
        </p:grpSp>
        <p:sp>
          <p:nvSpPr>
            <p:cNvPr id="13" name="椭圆 134"/>
            <p:cNvSpPr>
              <a:spLocks noChangeAspect="1"/>
            </p:cNvSpPr>
            <p:nvPr/>
          </p:nvSpPr>
          <p:spPr>
            <a:xfrm>
              <a:off x="1919129" y="5483738"/>
              <a:ext cx="2933328" cy="2507655"/>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4" name="椭圆 135"/>
            <p:cNvSpPr>
              <a:spLocks noChangeAspect="1"/>
            </p:cNvSpPr>
            <p:nvPr/>
          </p:nvSpPr>
          <p:spPr>
            <a:xfrm>
              <a:off x="1907141" y="5483738"/>
              <a:ext cx="2933328" cy="2507655"/>
            </a:xfrm>
            <a:prstGeom prst="ellipse">
              <a:avLst/>
            </a:prstGeom>
            <a:solidFill>
              <a:srgbClr val="0070C0"/>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srgbClr val="002060"/>
                </a:solidFill>
              </a:endParaRPr>
            </a:p>
          </p:txBody>
        </p:sp>
        <p:sp>
          <p:nvSpPr>
            <p:cNvPr id="15" name="椭圆 136"/>
            <p:cNvSpPr>
              <a:spLocks noChangeAspect="1"/>
            </p:cNvSpPr>
            <p:nvPr/>
          </p:nvSpPr>
          <p:spPr>
            <a:xfrm>
              <a:off x="2233066" y="5753738"/>
              <a:ext cx="2281478" cy="19503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6" name="任意多边形 137"/>
            <p:cNvSpPr/>
            <p:nvPr/>
          </p:nvSpPr>
          <p:spPr>
            <a:xfrm>
              <a:off x="3056867" y="5942743"/>
              <a:ext cx="4811538" cy="156032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7" name="椭圆 138"/>
            <p:cNvSpPr>
              <a:spLocks noChangeAspect="1"/>
            </p:cNvSpPr>
            <p:nvPr/>
          </p:nvSpPr>
          <p:spPr>
            <a:xfrm>
              <a:off x="2452821" y="5942743"/>
              <a:ext cx="1825182" cy="156032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8" name="文本框 139"/>
            <p:cNvSpPr txBox="1"/>
            <p:nvPr/>
          </p:nvSpPr>
          <p:spPr>
            <a:xfrm>
              <a:off x="2747803" y="6167826"/>
              <a:ext cx="1289726" cy="1015663"/>
            </a:xfrm>
            <a:prstGeom prst="rect">
              <a:avLst/>
            </a:prstGeom>
            <a:noFill/>
          </p:spPr>
          <p:txBody>
            <a:bodyPr wrap="square" rtlCol="0">
              <a:spAutoFit/>
            </a:bodyPr>
            <a:lstStyle/>
            <a:p>
              <a:r>
                <a:rPr lang="en-US" altLang="zh-CN" sz="6000" dirty="0">
                  <a:solidFill>
                    <a:srgbClr val="0070C0"/>
                  </a:solidFill>
                  <a:latin typeface="Impact" panose="020B0806030902050204" pitchFamily="34" charset="0"/>
                </a:rPr>
                <a:t>03</a:t>
              </a:r>
              <a:endParaRPr lang="zh-CN" altLang="en-US" sz="6000" dirty="0">
                <a:solidFill>
                  <a:srgbClr val="0070C0"/>
                </a:solidFill>
                <a:latin typeface="Impact" panose="020B0806030902050204" pitchFamily="34" charset="0"/>
              </a:endParaRPr>
            </a:p>
          </p:txBody>
        </p:sp>
        <p:sp>
          <p:nvSpPr>
            <p:cNvPr id="19" name="文本框 140"/>
            <p:cNvSpPr txBox="1"/>
            <p:nvPr/>
          </p:nvSpPr>
          <p:spPr>
            <a:xfrm>
              <a:off x="4158332" y="6360089"/>
              <a:ext cx="3710078" cy="738664"/>
            </a:xfrm>
            <a:prstGeom prst="rect">
              <a:avLst/>
            </a:prstGeom>
            <a:noFill/>
          </p:spPr>
          <p:txBody>
            <a:bodyPr wrap="square" rtlCol="0">
              <a:spAutoFit/>
            </a:bodyPr>
            <a:lstStyle/>
            <a:p>
              <a:r>
                <a:rPr lang="en-US" altLang="zh-CN" sz="4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rPr>
                <a:t>LUYỆN TẬP</a:t>
              </a:r>
              <a:endParaRPr lang="zh-CN" altLang="en-US" sz="4200" b="1" dirty="0">
                <a:solidFill>
                  <a:srgbClr val="00206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11"/>
                                        </p:tgtEl>
                                        <p:attrNameLst>
                                          <p:attrName>style.visibility</p:attrName>
                                        </p:attrNameLst>
                                      </p:cBhvr>
                                      <p:to>
                                        <p:strVal val="visible"/>
                                      </p:to>
                                    </p:set>
                                    <p:anim calcmode="lin" valueType="num">
                                      <p:cBhvr>
                                        <p:cTn id="7" dur="1000" fill="hold"/>
                                        <p:tgtEl>
                                          <p:spTgt spid="11"/>
                                        </p:tgtEl>
                                        <p:attrNameLst>
                                          <p:attrName>ppt_w</p:attrName>
                                        </p:attrNameLst>
                                      </p:cBhvr>
                                      <p:tavLst>
                                        <p:tav tm="0">
                                          <p:val>
                                            <p:fltVal val="0"/>
                                          </p:val>
                                        </p:tav>
                                        <p:tav tm="100000">
                                          <p:val>
                                            <p:strVal val="#ppt_w"/>
                                          </p:val>
                                        </p:tav>
                                      </p:tavLst>
                                    </p:anim>
                                    <p:anim calcmode="lin" valueType="num">
                                      <p:cBhvr>
                                        <p:cTn id="8" dur="1000" fill="hold"/>
                                        <p:tgtEl>
                                          <p:spTgt spid="11"/>
                                        </p:tgtEl>
                                        <p:attrNameLst>
                                          <p:attrName>ppt_h</p:attrName>
                                        </p:attrNameLst>
                                      </p:cBhvr>
                                      <p:tavLst>
                                        <p:tav tm="0">
                                          <p:val>
                                            <p:fltVal val="0"/>
                                          </p:val>
                                        </p:tav>
                                        <p:tav tm="100000">
                                          <p:val>
                                            <p:strVal val="#ppt_h"/>
                                          </p:val>
                                        </p:tav>
                                      </p:tavLst>
                                    </p:anim>
                                    <p:anim calcmode="lin" valueType="num">
                                      <p:cBhvr>
                                        <p:cTn id="9" dur="1000" fill="hold"/>
                                        <p:tgtEl>
                                          <p:spTgt spid="11"/>
                                        </p:tgtEl>
                                        <p:attrNameLst>
                                          <p:attrName>style.rotation</p:attrName>
                                        </p:attrNameLst>
                                      </p:cBhvr>
                                      <p:tavLst>
                                        <p:tav tm="0">
                                          <p:val>
                                            <p:fltVal val="90"/>
                                          </p:val>
                                        </p:tav>
                                        <p:tav tm="100000">
                                          <p:val>
                                            <p:fltVal val="0"/>
                                          </p:val>
                                        </p:tav>
                                      </p:tavLst>
                                    </p:anim>
                                    <p:animEffect transition="in" filter="fade">
                                      <p:cBhvr>
                                        <p:cTn id="10"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Freeform 7"/>
          <p:cNvSpPr/>
          <p:nvPr/>
        </p:nvSpPr>
        <p:spPr>
          <a:xfrm>
            <a:off x="69811" y="8801100"/>
            <a:ext cx="4273590" cy="1440915"/>
          </a:xfrm>
          <a:custGeom>
            <a:avLst/>
            <a:gdLst/>
            <a:ahLst/>
            <a:cxnLst/>
            <a:rect l="l" t="t" r="r" b="b"/>
            <a:pathLst>
              <a:path w="2831446" h="993580">
                <a:moveTo>
                  <a:pt x="0" y="0"/>
                </a:moveTo>
                <a:lnTo>
                  <a:pt x="2831446" y="0"/>
                </a:lnTo>
                <a:lnTo>
                  <a:pt x="2831446" y="993580"/>
                </a:lnTo>
                <a:lnTo>
                  <a:pt x="0" y="99358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a:off x="3886201" y="40803"/>
            <a:ext cx="6075518" cy="5702647"/>
          </a:xfrm>
          <a:custGeom>
            <a:avLst/>
            <a:gdLst/>
            <a:ahLst/>
            <a:cxnLst/>
            <a:rect l="l" t="t" r="r" b="b"/>
            <a:pathLst>
              <a:path w="2305271" h="2250783">
                <a:moveTo>
                  <a:pt x="0" y="0"/>
                </a:moveTo>
                <a:lnTo>
                  <a:pt x="2305271" y="0"/>
                </a:lnTo>
                <a:lnTo>
                  <a:pt x="2305271" y="2250782"/>
                </a:lnTo>
                <a:lnTo>
                  <a:pt x="0" y="225078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rot="1730531">
            <a:off x="15040859" y="-408376"/>
            <a:ext cx="2696953" cy="2647917"/>
          </a:xfrm>
          <a:custGeom>
            <a:avLst/>
            <a:gdLst/>
            <a:ahLst/>
            <a:cxnLst/>
            <a:rect l="l" t="t" r="r" b="b"/>
            <a:pathLst>
              <a:path w="2696953" h="2647917">
                <a:moveTo>
                  <a:pt x="0" y="0"/>
                </a:moveTo>
                <a:lnTo>
                  <a:pt x="2696952" y="0"/>
                </a:lnTo>
                <a:lnTo>
                  <a:pt x="2696952" y="2647917"/>
                </a:lnTo>
                <a:lnTo>
                  <a:pt x="0" y="26479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11" name="Freeform 11"/>
          <p:cNvSpPr/>
          <p:nvPr/>
        </p:nvSpPr>
        <p:spPr>
          <a:xfrm rot="-2183370">
            <a:off x="16056476" y="8894917"/>
            <a:ext cx="2757320" cy="1174398"/>
          </a:xfrm>
          <a:custGeom>
            <a:avLst/>
            <a:gdLst/>
            <a:ahLst/>
            <a:cxnLst/>
            <a:rect l="l" t="t" r="r" b="b"/>
            <a:pathLst>
              <a:path w="2665483" h="954727">
                <a:moveTo>
                  <a:pt x="0" y="0"/>
                </a:moveTo>
                <a:lnTo>
                  <a:pt x="2665483" y="0"/>
                </a:lnTo>
                <a:lnTo>
                  <a:pt x="2665483" y="954727"/>
                </a:lnTo>
                <a:lnTo>
                  <a:pt x="0" y="95472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grpSp>
        <p:nvGrpSpPr>
          <p:cNvPr id="12" name="Group 11"/>
          <p:cNvGrpSpPr/>
          <p:nvPr/>
        </p:nvGrpSpPr>
        <p:grpSpPr>
          <a:xfrm>
            <a:off x="5506963" y="1638300"/>
            <a:ext cx="5949276" cy="2507655"/>
            <a:chOff x="1919129" y="2147468"/>
            <a:chExt cx="5949276" cy="2507655"/>
          </a:xfrm>
        </p:grpSpPr>
        <p:sp>
          <p:nvSpPr>
            <p:cNvPr id="13" name="椭圆 148"/>
            <p:cNvSpPr>
              <a:spLocks noChangeAspect="1"/>
            </p:cNvSpPr>
            <p:nvPr/>
          </p:nvSpPr>
          <p:spPr>
            <a:xfrm>
              <a:off x="1919129" y="2147468"/>
              <a:ext cx="2933328" cy="2507655"/>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4" name="椭圆 149"/>
            <p:cNvSpPr>
              <a:spLocks noChangeAspect="1"/>
            </p:cNvSpPr>
            <p:nvPr/>
          </p:nvSpPr>
          <p:spPr>
            <a:xfrm>
              <a:off x="1919129" y="2147468"/>
              <a:ext cx="2933328" cy="2507655"/>
            </a:xfrm>
            <a:prstGeom prst="ellipse">
              <a:avLst/>
            </a:prstGeom>
            <a:solidFill>
              <a:schemeClr val="accent2"/>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5" name="椭圆 150"/>
            <p:cNvSpPr>
              <a:spLocks noChangeAspect="1"/>
            </p:cNvSpPr>
            <p:nvPr/>
          </p:nvSpPr>
          <p:spPr>
            <a:xfrm>
              <a:off x="2233066" y="2417468"/>
              <a:ext cx="2281478" cy="19503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6" name="任意多边形 151"/>
            <p:cNvSpPr/>
            <p:nvPr/>
          </p:nvSpPr>
          <p:spPr>
            <a:xfrm>
              <a:off x="3056867" y="2606468"/>
              <a:ext cx="4811538" cy="1547106"/>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7" name="椭圆 152"/>
            <p:cNvSpPr>
              <a:spLocks noChangeAspect="1"/>
            </p:cNvSpPr>
            <p:nvPr/>
          </p:nvSpPr>
          <p:spPr>
            <a:xfrm>
              <a:off x="2452821" y="2606473"/>
              <a:ext cx="1825182" cy="156032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8" name="文本框 153"/>
            <p:cNvSpPr txBox="1"/>
            <p:nvPr/>
          </p:nvSpPr>
          <p:spPr>
            <a:xfrm>
              <a:off x="2753681" y="2831556"/>
              <a:ext cx="1154324" cy="1015663"/>
            </a:xfrm>
            <a:prstGeom prst="rect">
              <a:avLst/>
            </a:prstGeom>
            <a:noFill/>
          </p:spPr>
          <p:txBody>
            <a:bodyPr wrap="square" rtlCol="0">
              <a:spAutoFit/>
            </a:bodyPr>
            <a:lstStyle/>
            <a:p>
              <a:r>
                <a:rPr lang="en-US" altLang="zh-CN" sz="6000" dirty="0">
                  <a:solidFill>
                    <a:srgbClr val="FF3300"/>
                  </a:solidFill>
                  <a:latin typeface="Impact" panose="020B0806030902050204" pitchFamily="34" charset="0"/>
                </a:rPr>
                <a:t>01</a:t>
              </a:r>
              <a:endParaRPr lang="zh-CN" altLang="en-US" sz="6000" dirty="0">
                <a:solidFill>
                  <a:srgbClr val="FF3300"/>
                </a:solidFill>
                <a:latin typeface="Impact" panose="020B0806030902050204" pitchFamily="34" charset="0"/>
              </a:endParaRPr>
            </a:p>
          </p:txBody>
        </p:sp>
        <p:sp>
          <p:nvSpPr>
            <p:cNvPr id="19" name="文本框 154"/>
            <p:cNvSpPr txBox="1"/>
            <p:nvPr/>
          </p:nvSpPr>
          <p:spPr>
            <a:xfrm>
              <a:off x="4100650" y="3023821"/>
              <a:ext cx="3557750" cy="738664"/>
            </a:xfrm>
            <a:prstGeom prst="rect">
              <a:avLst/>
            </a:prstGeom>
            <a:noFill/>
          </p:spPr>
          <p:txBody>
            <a:bodyPr wrap="square" rtlCol="0">
              <a:spAutoFit/>
            </a:bodyPr>
            <a:lstStyle/>
            <a:p>
              <a:r>
                <a:rPr lang="en-US" altLang="zh-CN" sz="42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rPr>
                <a:t>KHỞI ĐỘNG</a:t>
              </a:r>
              <a:endParaRPr lang="zh-CN" altLang="en-US" sz="4200" b="1" dirty="0">
                <a:solidFill>
                  <a:srgbClr val="FF3300"/>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20" name="图片 68"/>
          <p:cNvPicPr>
            <a:picLocks noChangeAspect="1"/>
          </p:cNvPicPr>
          <p:nvPr/>
        </p:nvPicPr>
        <p:blipFill>
          <a:blip r:embed="rId10">
            <a:extLst>
              <a:ext uri="{28A0092B-C50C-407E-A947-70E740481C1C}">
                <a14:useLocalDpi xmlns:a14="http://schemas.microsoft.com/office/drawing/2010/main" val="0"/>
              </a:ext>
            </a:extLst>
          </a:blip>
          <a:stretch>
            <a:fillRect/>
          </a:stretch>
        </p:blipFill>
        <p:spPr>
          <a:xfrm flipH="1">
            <a:off x="8754507" y="6591300"/>
            <a:ext cx="2870422" cy="2712650"/>
          </a:xfrm>
          <a:prstGeom prst="rect">
            <a:avLst/>
          </a:prstGeom>
        </p:spPr>
      </p:pic>
      <p:pic>
        <p:nvPicPr>
          <p:cNvPr id="21" name="图片 95"/>
          <p:cNvPicPr>
            <a:picLocks noChangeAspect="1"/>
          </p:cNvPicPr>
          <p:nvPr/>
        </p:nvPicPr>
        <p:blipFill>
          <a:blip r:embed="rId11">
            <a:extLst>
              <a:ext uri="{28A0092B-C50C-407E-A947-70E740481C1C}">
                <a14:useLocalDpi xmlns:a14="http://schemas.microsoft.com/office/drawing/2010/main" val="0"/>
              </a:ext>
            </a:extLst>
          </a:blip>
          <a:stretch>
            <a:fillRect/>
          </a:stretch>
        </p:blipFill>
        <p:spPr>
          <a:xfrm>
            <a:off x="15392400" y="7469931"/>
            <a:ext cx="2568853" cy="2208886"/>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fill="hold"/>
                                        <p:tgtEl>
                                          <p:spTgt spid="12"/>
                                        </p:tgtEl>
                                        <p:attrNameLst>
                                          <p:attrName>ppt_x</p:attrName>
                                        </p:attrNameLst>
                                      </p:cBhvr>
                                      <p:tavLst>
                                        <p:tav tm="0">
                                          <p:val>
                                            <p:strVal val="#ppt_x"/>
                                          </p:val>
                                        </p:tav>
                                        <p:tav tm="100000">
                                          <p:val>
                                            <p:strVal val="#ppt_x"/>
                                          </p:val>
                                        </p:tav>
                                      </p:tavLst>
                                    </p:anim>
                                    <p:anim calcmode="lin" valueType="num">
                                      <p:cBhvr additive="base">
                                        <p:cTn id="8" dur="500" fill="hold"/>
                                        <p:tgtEl>
                                          <p:spTgt spid="1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791233" y="375457"/>
            <a:ext cx="16705535" cy="1754326"/>
          </a:xfrm>
          <a:prstGeom prst="rect">
            <a:avLst/>
          </a:prstGeom>
        </p:spPr>
        <p:txBody>
          <a:bodyPr wrap="none">
            <a:spAutoFit/>
          </a:bodyPr>
          <a:lstStyle/>
          <a:p>
            <a:pPr algn="ctr"/>
            <a:r>
              <a:rPr lang="en-US" sz="4400" b="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Nhiệm </a:t>
            </a:r>
            <a:r>
              <a:rPr lang="en-US" sz="44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vụ </a:t>
            </a:r>
            <a:r>
              <a:rPr lang="en-US" sz="4400" b="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1: </a:t>
            </a:r>
            <a:endParaRPr lang="en-US" sz="4400" b="1">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marL="571500" indent="-571500" algn="ctr">
              <a:buFontTx/>
              <a:buChar char="-"/>
            </a:pPr>
            <a:endParaRPr lang="en-US" sz="240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r>
              <a:rPr lang="en-US" sz="4000" smtClean="0">
                <a:solidFill>
                  <a:srgbClr val="FF0000"/>
                </a:solidFill>
                <a:latin typeface="Times New Roman" panose="02020603050405020304" pitchFamily="18" charset="0"/>
                <a:cs typeface="Times New Roman" panose="02020603050405020304" pitchFamily="18" charset="0"/>
              </a:rPr>
              <a:t>Lập </a:t>
            </a:r>
            <a:r>
              <a:rPr lang="en-US" sz="4000">
                <a:solidFill>
                  <a:srgbClr val="FF0000"/>
                </a:solidFill>
                <a:latin typeface="Times New Roman" panose="02020603050405020304" pitchFamily="18" charset="0"/>
                <a:cs typeface="Times New Roman" panose="02020603050405020304" pitchFamily="18" charset="0"/>
              </a:rPr>
              <a:t>bảng thống kê về các sự kiện chính trong Cách mạng tháng Tám năm </a:t>
            </a:r>
            <a:r>
              <a:rPr lang="en-US" sz="4000" smtClean="0">
                <a:solidFill>
                  <a:srgbClr val="FF0000"/>
                </a:solidFill>
                <a:latin typeface="Times New Roman" panose="02020603050405020304" pitchFamily="18" charset="0"/>
                <a:cs typeface="Times New Roman" panose="02020603050405020304" pitchFamily="18" charset="0"/>
              </a:rPr>
              <a:t>1945?</a:t>
            </a:r>
            <a:endParaRPr lang="en-US" sz="4000">
              <a:solidFill>
                <a:srgbClr val="FF0000"/>
              </a:solidFill>
              <a:latin typeface="Times New Roman" panose="02020603050405020304" pitchFamily="18" charset="0"/>
              <a:cs typeface="Times New Roman" panose="02020603050405020304" pitchFamily="18" charset="0"/>
            </a:endParaRPr>
          </a:p>
        </p:txBody>
      </p:sp>
      <p:graphicFrame>
        <p:nvGraphicFramePr>
          <p:cNvPr id="4" name="Table 3"/>
          <p:cNvGraphicFramePr>
            <a:graphicFrameLocks noGrp="1"/>
          </p:cNvGraphicFramePr>
          <p:nvPr>
            <p:extLst>
              <p:ext uri="{D42A27DB-BD31-4B8C-83A1-F6EECF244321}">
                <p14:modId xmlns:p14="http://schemas.microsoft.com/office/powerpoint/2010/main" val="2015556188"/>
              </p:ext>
            </p:extLst>
          </p:nvPr>
        </p:nvGraphicFramePr>
        <p:xfrm>
          <a:off x="34636" y="2856232"/>
          <a:ext cx="17983202" cy="1892808"/>
        </p:xfrm>
        <a:graphic>
          <a:graphicData uri="http://schemas.openxmlformats.org/drawingml/2006/table">
            <a:tbl>
              <a:tblPr firstRow="1" firstCol="1" bandRow="1">
                <a:tableStyleId>{5C22544A-7EE6-4342-B048-85BDC9FD1C3A}</a:tableStyleId>
              </a:tblPr>
              <a:tblGrid>
                <a:gridCol w="3963477">
                  <a:extLst>
                    <a:ext uri="{9D8B030D-6E8A-4147-A177-3AD203B41FA5}">
                      <a16:colId xmlns:a16="http://schemas.microsoft.com/office/drawing/2014/main" val="1360995642"/>
                    </a:ext>
                  </a:extLst>
                </a:gridCol>
                <a:gridCol w="7676668">
                  <a:extLst>
                    <a:ext uri="{9D8B030D-6E8A-4147-A177-3AD203B41FA5}">
                      <a16:colId xmlns:a16="http://schemas.microsoft.com/office/drawing/2014/main" val="3677355845"/>
                    </a:ext>
                  </a:extLst>
                </a:gridCol>
                <a:gridCol w="6343057">
                  <a:extLst>
                    <a:ext uri="{9D8B030D-6E8A-4147-A177-3AD203B41FA5}">
                      <a16:colId xmlns:a16="http://schemas.microsoft.com/office/drawing/2014/main" val="3552526788"/>
                    </a:ext>
                  </a:extLst>
                </a:gridCol>
              </a:tblGrid>
              <a:tr h="0">
                <a:tc>
                  <a:txBody>
                    <a:bodyPr/>
                    <a:lstStyle/>
                    <a:p>
                      <a:pPr algn="ctr">
                        <a:lnSpc>
                          <a:spcPct val="115000"/>
                        </a:lnSpc>
                        <a:spcAft>
                          <a:spcPts val="0"/>
                        </a:spcAft>
                      </a:pPr>
                      <a:r>
                        <a:rPr lang="en-US" sz="5400" b="0">
                          <a:solidFill>
                            <a:schemeClr val="tx1"/>
                          </a:solidFill>
                          <a:effectLst/>
                          <a:latin typeface="Times New Roman" panose="02020603050405020304" pitchFamily="18" charset="0"/>
                          <a:cs typeface="Times New Roman" panose="02020603050405020304" pitchFamily="18" charset="0"/>
                        </a:rPr>
                        <a:t>Thời gian</a:t>
                      </a:r>
                      <a:endParaRPr lang="en-US" sz="5400" b="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lnSpc>
                          <a:spcPct val="115000"/>
                        </a:lnSpc>
                        <a:spcAft>
                          <a:spcPts val="0"/>
                        </a:spcAft>
                      </a:pPr>
                      <a:r>
                        <a:rPr lang="en-US" sz="5400" b="0">
                          <a:solidFill>
                            <a:schemeClr val="tx1"/>
                          </a:solidFill>
                          <a:effectLst/>
                          <a:latin typeface="Times New Roman" panose="02020603050405020304" pitchFamily="18" charset="0"/>
                          <a:cs typeface="Times New Roman" panose="02020603050405020304" pitchFamily="18" charset="0"/>
                        </a:rPr>
                        <a:t>Sự kiện</a:t>
                      </a:r>
                      <a:endParaRPr lang="en-US" sz="5400" b="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tc>
                  <a:txBody>
                    <a:bodyPr/>
                    <a:lstStyle/>
                    <a:p>
                      <a:pPr algn="ctr">
                        <a:lnSpc>
                          <a:spcPct val="115000"/>
                        </a:lnSpc>
                        <a:spcAft>
                          <a:spcPts val="0"/>
                        </a:spcAft>
                      </a:pPr>
                      <a:r>
                        <a:rPr lang="en-US" sz="5400" b="0">
                          <a:solidFill>
                            <a:schemeClr val="tx1"/>
                          </a:solidFill>
                          <a:effectLst/>
                          <a:latin typeface="Times New Roman" panose="02020603050405020304" pitchFamily="18" charset="0"/>
                          <a:cs typeface="Times New Roman" panose="02020603050405020304" pitchFamily="18" charset="0"/>
                        </a:rPr>
                        <a:t>Ý nghĩa</a:t>
                      </a:r>
                      <a:endParaRPr lang="en-US" sz="5400" b="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75000"/>
                      </a:schemeClr>
                    </a:solidFill>
                  </a:tcPr>
                </a:tc>
                <a:extLst>
                  <a:ext uri="{0D108BD9-81ED-4DB2-BD59-A6C34878D82A}">
                    <a16:rowId xmlns:a16="http://schemas.microsoft.com/office/drawing/2014/main" val="2078756651"/>
                  </a:ext>
                </a:extLst>
              </a:tr>
              <a:tr h="0">
                <a:tc>
                  <a:txBody>
                    <a:bodyPr/>
                    <a:lstStyle/>
                    <a:p>
                      <a:pPr algn="ctr">
                        <a:lnSpc>
                          <a:spcPct val="115000"/>
                        </a:lnSpc>
                        <a:spcAft>
                          <a:spcPts val="0"/>
                        </a:spcAft>
                      </a:pPr>
                      <a:r>
                        <a:rPr lang="en-US" sz="5400" b="0">
                          <a:solidFill>
                            <a:schemeClr val="tx1"/>
                          </a:solidFill>
                          <a:effectLst/>
                          <a:latin typeface="Times New Roman" panose="02020603050405020304" pitchFamily="18" charset="0"/>
                          <a:cs typeface="Times New Roman" panose="02020603050405020304" pitchFamily="18" charset="0"/>
                        </a:rPr>
                        <a:t> </a:t>
                      </a:r>
                      <a:endParaRPr lang="en-US" sz="5400" b="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5400" b="0">
                          <a:solidFill>
                            <a:schemeClr val="tx1"/>
                          </a:solidFill>
                          <a:effectLst/>
                          <a:latin typeface="Times New Roman" panose="02020603050405020304" pitchFamily="18" charset="0"/>
                          <a:cs typeface="Times New Roman" panose="02020603050405020304" pitchFamily="18" charset="0"/>
                        </a:rPr>
                        <a:t> </a:t>
                      </a:r>
                      <a:endParaRPr lang="en-US" sz="5400" b="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40000"/>
                        <a:lumOff val="60000"/>
                      </a:schemeClr>
                    </a:solidFill>
                  </a:tcPr>
                </a:tc>
                <a:tc>
                  <a:txBody>
                    <a:bodyPr/>
                    <a:lstStyle/>
                    <a:p>
                      <a:pPr algn="ctr">
                        <a:lnSpc>
                          <a:spcPct val="115000"/>
                        </a:lnSpc>
                        <a:spcAft>
                          <a:spcPts val="0"/>
                        </a:spcAft>
                      </a:pPr>
                      <a:r>
                        <a:rPr lang="en-US" sz="5400" b="0">
                          <a:solidFill>
                            <a:schemeClr val="tx1"/>
                          </a:solidFill>
                          <a:effectLst/>
                          <a:latin typeface="Times New Roman" panose="02020603050405020304" pitchFamily="18" charset="0"/>
                          <a:cs typeface="Times New Roman" panose="02020603050405020304" pitchFamily="18" charset="0"/>
                        </a:rPr>
                        <a:t> </a:t>
                      </a:r>
                      <a:endParaRPr lang="en-US" sz="5400" b="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9050" cap="flat" cmpd="sng" algn="ctr">
                      <a:solidFill>
                        <a:schemeClr val="tx1"/>
                      </a:solidFill>
                      <a:prstDash val="solid"/>
                      <a:round/>
                      <a:headEnd type="none" w="med" len="med"/>
                      <a:tailEnd type="none" w="med" len="med"/>
                    </a:lnL>
                    <a:lnR w="19050" cap="flat" cmpd="sng" algn="ctr">
                      <a:solidFill>
                        <a:schemeClr val="tx1"/>
                      </a:solidFill>
                      <a:prstDash val="solid"/>
                      <a:round/>
                      <a:headEnd type="none" w="med" len="med"/>
                      <a:tailEnd type="none" w="med" len="med"/>
                    </a:lnR>
                    <a:lnT w="19050" cap="flat" cmpd="sng" algn="ctr">
                      <a:solidFill>
                        <a:schemeClr val="tx1"/>
                      </a:solidFill>
                      <a:prstDash val="solid"/>
                      <a:round/>
                      <a:headEnd type="none" w="med" len="med"/>
                      <a:tailEnd type="none" w="med" len="med"/>
                    </a:lnT>
                    <a:lnB w="19050" cap="flat" cmpd="sng" algn="ctr">
                      <a:solidFill>
                        <a:schemeClr val="tx1"/>
                      </a:solidFill>
                      <a:prstDash val="solid"/>
                      <a:round/>
                      <a:headEnd type="none" w="med" len="med"/>
                      <a:tailEnd type="none" w="med" len="med"/>
                    </a:lnB>
                    <a:solidFill>
                      <a:schemeClr val="accent6">
                        <a:lumMod val="40000"/>
                        <a:lumOff val="60000"/>
                      </a:schemeClr>
                    </a:solidFill>
                  </a:tcPr>
                </a:tc>
                <a:extLst>
                  <a:ext uri="{0D108BD9-81ED-4DB2-BD59-A6C34878D82A}">
                    <a16:rowId xmlns:a16="http://schemas.microsoft.com/office/drawing/2014/main" val="16398371"/>
                  </a:ext>
                </a:extLst>
              </a:tr>
            </a:tbl>
          </a:graphicData>
        </a:graphic>
      </p:graphicFrame>
      <p:grpSp>
        <p:nvGrpSpPr>
          <p:cNvPr id="7" name="Group 6"/>
          <p:cNvGrpSpPr/>
          <p:nvPr/>
        </p:nvGrpSpPr>
        <p:grpSpPr>
          <a:xfrm>
            <a:off x="5715000" y="-108234"/>
            <a:ext cx="1629846" cy="1629846"/>
            <a:chOff x="6553200" y="-7609"/>
            <a:chExt cx="1629846" cy="1629846"/>
          </a:xfrm>
        </p:grpSpPr>
        <p:pic>
          <p:nvPicPr>
            <p:cNvPr id="3" name="Picture 2"/>
            <p:cNvPicPr>
              <a:picLocks noChangeAspect="1"/>
            </p:cNvPicPr>
            <p:nvPr/>
          </p:nvPicPr>
          <p:blipFill>
            <a:blip r:embed="rId3">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53200" y="-7609"/>
              <a:ext cx="1629846" cy="1629846"/>
            </a:xfrm>
            <a:prstGeom prst="rect">
              <a:avLst/>
            </a:prstGeom>
          </p:spPr>
        </p:pic>
        <p:sp>
          <p:nvSpPr>
            <p:cNvPr id="6" name="Rectangle 5"/>
            <p:cNvSpPr/>
            <p:nvPr/>
          </p:nvSpPr>
          <p:spPr>
            <a:xfrm>
              <a:off x="6910923" y="1353901"/>
              <a:ext cx="914400" cy="235814"/>
            </a:xfrm>
            <a:prstGeom prst="rect">
              <a:avLst/>
            </a:prstGeom>
            <a:solidFill>
              <a:srgbClr val="FDF9EC"/>
            </a:solidFill>
            <a:ln>
              <a:solidFill>
                <a:srgbClr val="FDF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60015223"/>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barn(inVertical)">
                                      <p:cBhvr>
                                        <p:cTn id="1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3" name="Table 2"/>
          <p:cNvGraphicFramePr>
            <a:graphicFrameLocks noGrp="1"/>
          </p:cNvGraphicFramePr>
          <p:nvPr>
            <p:extLst/>
          </p:nvPr>
        </p:nvGraphicFramePr>
        <p:xfrm>
          <a:off x="103909" y="723901"/>
          <a:ext cx="18107891" cy="9726476"/>
        </p:xfrm>
        <a:graphic>
          <a:graphicData uri="http://schemas.openxmlformats.org/drawingml/2006/table">
            <a:tbl>
              <a:tblPr firstRow="1" firstCol="1" bandRow="1">
                <a:tableStyleId>{5C22544A-7EE6-4342-B048-85BDC9FD1C3A}</a:tableStyleId>
              </a:tblPr>
              <a:tblGrid>
                <a:gridCol w="2029691">
                  <a:extLst>
                    <a:ext uri="{9D8B030D-6E8A-4147-A177-3AD203B41FA5}">
                      <a16:colId xmlns:a16="http://schemas.microsoft.com/office/drawing/2014/main" val="1040857234"/>
                    </a:ext>
                  </a:extLst>
                </a:gridCol>
                <a:gridCol w="16078200">
                  <a:extLst>
                    <a:ext uri="{9D8B030D-6E8A-4147-A177-3AD203B41FA5}">
                      <a16:colId xmlns:a16="http://schemas.microsoft.com/office/drawing/2014/main" val="926158546"/>
                    </a:ext>
                  </a:extLst>
                </a:gridCol>
              </a:tblGrid>
              <a:tr h="606428">
                <a:tc>
                  <a:txBody>
                    <a:bodyPr/>
                    <a:lstStyle/>
                    <a:p>
                      <a:pPr algn="ctr">
                        <a:lnSpc>
                          <a:spcPct val="115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Thời gian</a:t>
                      </a:r>
                      <a:endParaRPr lang="en-US" sz="36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ctr">
                        <a:lnSpc>
                          <a:spcPct val="115000"/>
                        </a:lnSpc>
                        <a:spcAft>
                          <a:spcPts val="0"/>
                        </a:spcAft>
                      </a:pPr>
                      <a:r>
                        <a:rPr lang="en-US" sz="3600">
                          <a:solidFill>
                            <a:schemeClr val="tx1"/>
                          </a:solidFill>
                          <a:effectLst/>
                          <a:latin typeface="Times New Roman" panose="02020603050405020304" pitchFamily="18" charset="0"/>
                          <a:cs typeface="Times New Roman" panose="02020603050405020304" pitchFamily="18" charset="0"/>
                        </a:rPr>
                        <a:t>Nội dung sự kiện</a:t>
                      </a:r>
                      <a:endParaRPr lang="en-US" sz="3600">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extLst>
                  <a:ext uri="{0D108BD9-81ED-4DB2-BD59-A6C34878D82A}">
                    <a16:rowId xmlns:a16="http://schemas.microsoft.com/office/drawing/2014/main" val="3006186744"/>
                  </a:ext>
                </a:extLst>
              </a:tr>
              <a:tr h="1346458">
                <a:tc>
                  <a:txBody>
                    <a:bodyPr/>
                    <a:lstStyle/>
                    <a:p>
                      <a:pPr algn="ctr">
                        <a:lnSpc>
                          <a:spcPct val="115000"/>
                        </a:lnSpc>
                        <a:spcAft>
                          <a:spcPts val="0"/>
                        </a:spcAft>
                      </a:pPr>
                      <a:r>
                        <a:rPr lang="en-US" sz="3600" b="0" i="1">
                          <a:solidFill>
                            <a:schemeClr val="tx1"/>
                          </a:solidFill>
                          <a:effectLst/>
                          <a:latin typeface="Times New Roman" panose="02020603050405020304" pitchFamily="18" charset="0"/>
                          <a:cs typeface="Times New Roman" panose="02020603050405020304" pitchFamily="18" charset="0"/>
                        </a:rPr>
                        <a:t>14-8</a:t>
                      </a:r>
                      <a:endParaRPr lang="en-US" sz="36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0"/>
                        </a:spcAft>
                      </a:pPr>
                      <a:r>
                        <a:rPr lang="en-US" sz="3600">
                          <a:effectLst/>
                          <a:latin typeface="Times New Roman" panose="02020603050405020304" pitchFamily="18" charset="0"/>
                          <a:cs typeface="Times New Roman" panose="02020603050405020304" pitchFamily="18" charset="0"/>
                        </a:rPr>
                        <a:t>Các tỉnh đồng bằng châu thổ sông Hồng, Thanh Hóa, Nghệ An, Hà Tĩnh, Thừa Thiên Huế, Quảng Ngãi, Khánh Hòa đã phát động tổng khởi nghĩa giành chính quyền</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1908696079"/>
                  </a:ext>
                </a:extLst>
              </a:tr>
              <a:tr h="1391562">
                <a:tc>
                  <a:txBody>
                    <a:bodyPr/>
                    <a:lstStyle/>
                    <a:p>
                      <a:pPr algn="ctr">
                        <a:lnSpc>
                          <a:spcPct val="115000"/>
                        </a:lnSpc>
                        <a:spcAft>
                          <a:spcPts val="0"/>
                        </a:spcAft>
                      </a:pPr>
                      <a:r>
                        <a:rPr lang="en-US" sz="3600" b="0" i="1">
                          <a:solidFill>
                            <a:schemeClr val="tx1"/>
                          </a:solidFill>
                          <a:effectLst/>
                          <a:latin typeface="Times New Roman" panose="02020603050405020304" pitchFamily="18" charset="0"/>
                          <a:cs typeface="Times New Roman" panose="02020603050405020304" pitchFamily="18" charset="0"/>
                        </a:rPr>
                        <a:t>16-8</a:t>
                      </a:r>
                      <a:endParaRPr lang="en-US" sz="36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0"/>
                        </a:spcAft>
                      </a:pPr>
                      <a:r>
                        <a:rPr lang="en-US" sz="3600">
                          <a:effectLst/>
                          <a:latin typeface="Times New Roman" panose="02020603050405020304" pitchFamily="18" charset="0"/>
                          <a:cs typeface="Times New Roman" panose="02020603050405020304" pitchFamily="18" charset="0"/>
                        </a:rPr>
                        <a:t>Võ Nguyên Giáp chỉ huy một đơn vị giải phóng quân xuất phát từ Tân Trào tiến về thị xã Thái Nguyên, mở đường tiến về Hà Nội</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01458011"/>
                  </a:ext>
                </a:extLst>
              </a:tr>
              <a:tr h="1212856">
                <a:tc>
                  <a:txBody>
                    <a:bodyPr/>
                    <a:lstStyle/>
                    <a:p>
                      <a:pPr algn="ctr">
                        <a:lnSpc>
                          <a:spcPct val="115000"/>
                        </a:lnSpc>
                        <a:spcAft>
                          <a:spcPts val="0"/>
                        </a:spcAft>
                      </a:pPr>
                      <a:r>
                        <a:rPr lang="en-US" sz="3600" b="0" i="1">
                          <a:solidFill>
                            <a:schemeClr val="tx1"/>
                          </a:solidFill>
                          <a:effectLst/>
                          <a:latin typeface="Times New Roman" panose="02020603050405020304" pitchFamily="18" charset="0"/>
                          <a:cs typeface="Times New Roman" panose="02020603050405020304" pitchFamily="18" charset="0"/>
                        </a:rPr>
                        <a:t>18-8</a:t>
                      </a:r>
                      <a:endParaRPr lang="en-US" sz="36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0"/>
                        </a:spcAft>
                      </a:pPr>
                      <a:r>
                        <a:rPr lang="en-US" sz="3600">
                          <a:effectLst/>
                          <a:latin typeface="Times New Roman" panose="02020603050405020304" pitchFamily="18" charset="0"/>
                          <a:cs typeface="Times New Roman" panose="02020603050405020304" pitchFamily="18" charset="0"/>
                        </a:rPr>
                        <a:t>Nhân dân các tỉnh Bắc Giang, Hải Dương, Hà Tĩnh, Quảng Nam giành chính quyền ở tỉnh lị sớm nhất trong cả nước</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656135559"/>
                  </a:ext>
                </a:extLst>
              </a:tr>
              <a:tr h="1325951">
                <a:tc>
                  <a:txBody>
                    <a:bodyPr/>
                    <a:lstStyle/>
                    <a:p>
                      <a:pPr algn="ctr">
                        <a:lnSpc>
                          <a:spcPct val="115000"/>
                        </a:lnSpc>
                        <a:spcAft>
                          <a:spcPts val="0"/>
                        </a:spcAft>
                      </a:pPr>
                      <a:r>
                        <a:rPr lang="en-US" sz="3600" b="0" i="1">
                          <a:solidFill>
                            <a:schemeClr val="tx1"/>
                          </a:solidFill>
                          <a:effectLst/>
                          <a:latin typeface="Times New Roman" panose="02020603050405020304" pitchFamily="18" charset="0"/>
                          <a:cs typeface="Times New Roman" panose="02020603050405020304" pitchFamily="18" charset="0"/>
                        </a:rPr>
                        <a:t>19-8</a:t>
                      </a:r>
                      <a:endParaRPr lang="en-US" sz="36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0"/>
                        </a:spcAft>
                      </a:pPr>
                      <a:r>
                        <a:rPr lang="en-US" sz="3600">
                          <a:effectLst/>
                          <a:latin typeface="Times New Roman" panose="02020603050405020304" pitchFamily="18" charset="0"/>
                          <a:cs typeface="Times New Roman" panose="02020603050405020304" pitchFamily="18" charset="0"/>
                        </a:rPr>
                        <a:t>Tại Hà Nội, quần chúng đã chiếm được Phủ Khâm sai, Sở Cảnh sát Trung ương, trại bảo An Binh.., đến tối cuộc tổng khởi nghĩa giành tháng lợi hoàn toàn</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05240216"/>
                  </a:ext>
                </a:extLst>
              </a:tr>
              <a:tr h="1221035">
                <a:tc>
                  <a:txBody>
                    <a:bodyPr/>
                    <a:lstStyle/>
                    <a:p>
                      <a:pPr algn="ctr">
                        <a:lnSpc>
                          <a:spcPct val="115000"/>
                        </a:lnSpc>
                        <a:spcAft>
                          <a:spcPts val="0"/>
                        </a:spcAft>
                      </a:pPr>
                      <a:r>
                        <a:rPr lang="en-US" sz="3600" b="0" i="1">
                          <a:solidFill>
                            <a:schemeClr val="tx1"/>
                          </a:solidFill>
                          <a:effectLst/>
                          <a:latin typeface="Times New Roman" panose="02020603050405020304" pitchFamily="18" charset="0"/>
                          <a:cs typeface="Times New Roman" panose="02020603050405020304" pitchFamily="18" charset="0"/>
                        </a:rPr>
                        <a:t>23-8</a:t>
                      </a:r>
                      <a:endParaRPr lang="en-US" sz="36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0"/>
                        </a:spcAft>
                      </a:pPr>
                      <a:r>
                        <a:rPr lang="en-US" sz="3600">
                          <a:effectLst/>
                          <a:latin typeface="Times New Roman" panose="02020603050405020304" pitchFamily="18" charset="0"/>
                          <a:cs typeface="Times New Roman" panose="02020603050405020304" pitchFamily="18" charset="0"/>
                        </a:rPr>
                        <a:t>Tại Huế, hàng vạn nông dân nội, ngoại thành thành phố Huế kéo về biểu tình thị uy, chiếm các công sở, giành chính quyền về tay nhân dân</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3631993152"/>
                  </a:ext>
                </a:extLst>
              </a:tr>
              <a:tr h="1212856">
                <a:tc>
                  <a:txBody>
                    <a:bodyPr/>
                    <a:lstStyle/>
                    <a:p>
                      <a:pPr algn="ctr">
                        <a:lnSpc>
                          <a:spcPct val="115000"/>
                        </a:lnSpc>
                        <a:spcAft>
                          <a:spcPts val="0"/>
                        </a:spcAft>
                      </a:pPr>
                      <a:r>
                        <a:rPr lang="en-US" sz="3600" b="0" i="1">
                          <a:solidFill>
                            <a:schemeClr val="tx1"/>
                          </a:solidFill>
                          <a:effectLst/>
                          <a:latin typeface="Times New Roman" panose="02020603050405020304" pitchFamily="18" charset="0"/>
                          <a:cs typeface="Times New Roman" panose="02020603050405020304" pitchFamily="18" charset="0"/>
                        </a:rPr>
                        <a:t>Ngày 24,25-8</a:t>
                      </a:r>
                      <a:endParaRPr lang="en-US" sz="36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0"/>
                        </a:spcAft>
                      </a:pPr>
                      <a:r>
                        <a:rPr lang="en-US" sz="3600">
                          <a:effectLst/>
                          <a:latin typeface="Times New Roman" panose="02020603050405020304" pitchFamily="18" charset="0"/>
                          <a:cs typeface="Times New Roman" panose="02020603050405020304" pitchFamily="18" charset="0"/>
                        </a:rPr>
                        <a:t>Cuộc khởi nghĩa ở Sài Gòn giành thắng lợi, chính quyền cách mạng ra mắt nhân dân</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169187136"/>
                  </a:ext>
                </a:extLst>
              </a:tr>
              <a:tr h="1245953">
                <a:tc>
                  <a:txBody>
                    <a:bodyPr/>
                    <a:lstStyle/>
                    <a:p>
                      <a:pPr algn="ctr">
                        <a:lnSpc>
                          <a:spcPct val="115000"/>
                        </a:lnSpc>
                        <a:spcAft>
                          <a:spcPts val="0"/>
                        </a:spcAft>
                      </a:pPr>
                      <a:r>
                        <a:rPr lang="en-US" sz="3600" b="0" i="1">
                          <a:solidFill>
                            <a:schemeClr val="tx1"/>
                          </a:solidFill>
                          <a:effectLst/>
                          <a:latin typeface="Times New Roman" panose="02020603050405020304" pitchFamily="18" charset="0"/>
                          <a:cs typeface="Times New Roman" panose="02020603050405020304" pitchFamily="18" charset="0"/>
                        </a:rPr>
                        <a:t>28-8</a:t>
                      </a:r>
                      <a:endParaRPr lang="en-US" sz="3600" b="0" i="1">
                        <a:solidFill>
                          <a:schemeClr val="tx1"/>
                        </a:solidFill>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solidFill>
                      <a:schemeClr val="accent6">
                        <a:lumMod val="40000"/>
                        <a:lumOff val="60000"/>
                      </a:schemeClr>
                    </a:solidFill>
                  </a:tcPr>
                </a:tc>
                <a:tc>
                  <a:txBody>
                    <a:bodyPr/>
                    <a:lstStyle/>
                    <a:p>
                      <a:pPr algn="just">
                        <a:lnSpc>
                          <a:spcPct val="115000"/>
                        </a:lnSpc>
                        <a:spcAft>
                          <a:spcPts val="0"/>
                        </a:spcAft>
                      </a:pPr>
                      <a:r>
                        <a:rPr lang="en-US" sz="3600">
                          <a:effectLst/>
                          <a:latin typeface="Times New Roman" panose="02020603050405020304" pitchFamily="18" charset="0"/>
                          <a:cs typeface="Times New Roman" panose="02020603050405020304" pitchFamily="18" charset="0"/>
                        </a:rPr>
                        <a:t>Đồng Nai Thượng và Hà Tiên là hai tỉnh cuối cùng giành được chính quyền</a:t>
                      </a:r>
                      <a:endParaRPr lang="en-US" sz="36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lnTlToBr w="12700" cmpd="sng">
                      <a:noFill/>
                      <a:prstDash val="solid"/>
                    </a:lnTlToBr>
                    <a:lnBlToTr w="12700" cmpd="sng">
                      <a:noFill/>
                      <a:prstDash val="solid"/>
                    </a:lnBlToTr>
                  </a:tcPr>
                </a:tc>
                <a:extLst>
                  <a:ext uri="{0D108BD9-81ED-4DB2-BD59-A6C34878D82A}">
                    <a16:rowId xmlns:a16="http://schemas.microsoft.com/office/drawing/2014/main" val="2712253123"/>
                  </a:ext>
                </a:extLst>
              </a:tr>
            </a:tbl>
          </a:graphicData>
        </a:graphic>
      </p:graphicFrame>
    </p:spTree>
    <p:extLst>
      <p:ext uri="{BB962C8B-B14F-4D97-AF65-F5344CB8AC3E}">
        <p14:creationId xmlns:p14="http://schemas.microsoft.com/office/powerpoint/2010/main" val="154791102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257300"/>
            <a:ext cx="17907000" cy="7038017"/>
          </a:xfrm>
          <a:prstGeom prst="rect">
            <a:avLst/>
          </a:prstGeom>
        </p:spPr>
        <p:txBody>
          <a:bodyPr wrap="square">
            <a:spAutoFit/>
          </a:bodyPr>
          <a:lstStyle/>
          <a:p>
            <a:pPr indent="457200" algn="just">
              <a:lnSpc>
                <a:spcPct val="115000"/>
              </a:lnSpc>
              <a:spcAft>
                <a:spcPts val="0"/>
              </a:spcAft>
            </a:pPr>
            <a:r>
              <a:rPr lang="en-US" sz="4400" i="1">
                <a:latin typeface="Times New Roman" panose="02020603050405020304" pitchFamily="18" charset="0"/>
                <a:ea typeface="Arial" panose="020B0604020202020204" pitchFamily="34" charset="0"/>
                <a:cs typeface="Times New Roman" panose="02020603050405020304" pitchFamily="18" charset="0"/>
              </a:rPr>
              <a:t>+ Ý nghĩa lịch sử:</a:t>
            </a:r>
          </a:p>
          <a:p>
            <a:pPr indent="457200" algn="just">
              <a:lnSpc>
                <a:spcPct val="115000"/>
              </a:lnSpc>
              <a:spcAft>
                <a:spcPts val="0"/>
              </a:spcAft>
            </a:pPr>
            <a:r>
              <a:rPr lang="en-US" sz="4400">
                <a:latin typeface="Times New Roman" panose="02020603050405020304" pitchFamily="18" charset="0"/>
                <a:ea typeface="Arial" panose="020B0604020202020204" pitchFamily="34" charset="0"/>
                <a:cs typeface="Times New Roman" panose="02020603050405020304" pitchFamily="18" charset="0"/>
              </a:rPr>
              <a:t>- Là sự kiện lịch sử vĩ đại trong lịch sử dân tộc Việt Nam: Đã phá tan xiềng xích nô lệ của thực dân Pháp và ách thống trị của quân Phiệt Nhật Bản, chấm dứt sự tồn tại của chế độ quân chủ trên đất nước ta, mở ra một kỉ nguyên mới trong lịch sử dân tộc, kỉ nguyên đất nước độc lập, tự do dưới chế độ dân chủ cộng hòa.</a:t>
            </a:r>
          </a:p>
          <a:p>
            <a:pPr indent="457200" algn="just">
              <a:lnSpc>
                <a:spcPct val="115000"/>
              </a:lnSpc>
              <a:spcAft>
                <a:spcPts val="0"/>
              </a:spcAft>
            </a:pPr>
            <a:r>
              <a:rPr lang="en-US" sz="4400">
                <a:latin typeface="Times New Roman" panose="02020603050405020304" pitchFamily="18" charset="0"/>
                <a:ea typeface="Arial" panose="020B0604020202020204" pitchFamily="34" charset="0"/>
                <a:cs typeface="Times New Roman" panose="02020603050405020304" pitchFamily="18" charset="0"/>
              </a:rPr>
              <a:t>- Đã cổ vũ mạnh mẽ tinh thần đấu tranh của các dân tộc thuộc địa và phụ thuộc trên thế giới, đặc biệt là cuộc đấu tranh giành độc lập của nhân dân hai nước Lào và Cam-pu-chia.</a:t>
            </a:r>
          </a:p>
        </p:txBody>
      </p:sp>
    </p:spTree>
    <p:extLst>
      <p:ext uri="{BB962C8B-B14F-4D97-AF65-F5344CB8AC3E}">
        <p14:creationId xmlns:p14="http://schemas.microsoft.com/office/powerpoint/2010/main" val="221457386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446809"/>
            <a:ext cx="17983202" cy="5012141"/>
          </a:xfrm>
          <a:prstGeom prst="rect">
            <a:avLst/>
          </a:prstGeom>
        </p:spPr>
        <p:txBody>
          <a:bodyPr wrap="square">
            <a:spAutoFit/>
          </a:bodyPr>
          <a:lstStyle/>
          <a:p>
            <a:pPr algn="ctr">
              <a:lnSpc>
                <a:spcPct val="115000"/>
              </a:lnSpc>
              <a:spcAft>
                <a:spcPts val="0"/>
              </a:spcAft>
            </a:pPr>
            <a:r>
              <a:rPr lang="en-US" sz="6600" b="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Nhiệm </a:t>
            </a:r>
            <a:r>
              <a:rPr lang="en-US" sz="6600" b="1">
                <a:solidFill>
                  <a:srgbClr val="FF0000"/>
                </a:solidFill>
                <a:latin typeface="Times New Roman" panose="02020603050405020304" pitchFamily="18" charset="0"/>
                <a:ea typeface="Arial" panose="020B0604020202020204" pitchFamily="34" charset="0"/>
                <a:cs typeface="Times New Roman" panose="02020603050405020304" pitchFamily="18" charset="0"/>
              </a:rPr>
              <a:t>vụ 2: </a:t>
            </a:r>
            <a:endParaRPr lang="en-US" sz="6600" b="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ctr">
              <a:lnSpc>
                <a:spcPct val="115000"/>
              </a:lnSpc>
              <a:spcAft>
                <a:spcPts val="0"/>
              </a:spcAft>
            </a:pPr>
            <a:endParaRPr lang="en-US" sz="3200" b="1"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a:p>
            <a:pPr algn="just">
              <a:lnSpc>
                <a:spcPct val="115000"/>
              </a:lnSpc>
              <a:spcAft>
                <a:spcPts val="0"/>
              </a:spcAft>
            </a:pPr>
            <a:r>
              <a:rPr lang="en-US" sz="600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Học </a:t>
            </a:r>
            <a:r>
              <a:rPr lang="en-US" sz="6000">
                <a:solidFill>
                  <a:srgbClr val="FF0000"/>
                </a:solidFill>
                <a:latin typeface="Times New Roman" panose="02020603050405020304" pitchFamily="18" charset="0"/>
                <a:ea typeface="Arial" panose="020B0604020202020204" pitchFamily="34" charset="0"/>
                <a:cs typeface="Times New Roman" panose="02020603050405020304" pitchFamily="18" charset="0"/>
              </a:rPr>
              <a:t>sinh thảo luận cặp đôi, để thực hiện yêu cầu: Nêu vai trò của Đảng Cộng sản Đông Dương trong Cách mạng tháng Tám năm </a:t>
            </a:r>
            <a:r>
              <a:rPr lang="en-US" sz="6000" smtClean="0">
                <a:solidFill>
                  <a:srgbClr val="FF0000"/>
                </a:solidFill>
                <a:latin typeface="Times New Roman" panose="02020603050405020304" pitchFamily="18" charset="0"/>
                <a:ea typeface="Arial" panose="020B0604020202020204" pitchFamily="34" charset="0"/>
                <a:cs typeface="Times New Roman" panose="02020603050405020304" pitchFamily="18" charset="0"/>
              </a:rPr>
              <a:t>1945?</a:t>
            </a:r>
            <a:endParaRPr lang="en-US" sz="6000">
              <a:solidFill>
                <a:srgbClr val="FF0000"/>
              </a:solidFill>
              <a:latin typeface="Times New Roman" panose="02020603050405020304" pitchFamily="18" charset="0"/>
              <a:ea typeface="Arial" panose="020B0604020202020204" pitchFamily="34" charset="0"/>
              <a:cs typeface="Times New Roman" panose="02020603050405020304" pitchFamily="18" charset="0"/>
            </a:endParaRPr>
          </a:p>
        </p:txBody>
      </p:sp>
      <p:grpSp>
        <p:nvGrpSpPr>
          <p:cNvPr id="3" name="Group 2"/>
          <p:cNvGrpSpPr/>
          <p:nvPr/>
        </p:nvGrpSpPr>
        <p:grpSpPr>
          <a:xfrm>
            <a:off x="5880698" y="-10391"/>
            <a:ext cx="1629846" cy="1629846"/>
            <a:chOff x="6553200" y="-7609"/>
            <a:chExt cx="1629846" cy="1629846"/>
          </a:xfrm>
        </p:grpSpPr>
        <p:pic>
          <p:nvPicPr>
            <p:cNvPr id="4" name="Picture 3"/>
            <p:cNvPicPr>
              <a:picLocks noChangeAspect="1"/>
            </p:cNvPicPr>
            <p:nvPr/>
          </p:nvPicPr>
          <p:blipFill>
            <a:blip r:embed="rId2">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6553200" y="-7609"/>
              <a:ext cx="1629846" cy="1629846"/>
            </a:xfrm>
            <a:prstGeom prst="rect">
              <a:avLst/>
            </a:prstGeom>
          </p:spPr>
        </p:pic>
        <p:sp>
          <p:nvSpPr>
            <p:cNvPr id="5" name="Rectangle 4"/>
            <p:cNvSpPr/>
            <p:nvPr/>
          </p:nvSpPr>
          <p:spPr>
            <a:xfrm>
              <a:off x="6910923" y="1353901"/>
              <a:ext cx="914400" cy="235814"/>
            </a:xfrm>
            <a:prstGeom prst="rect">
              <a:avLst/>
            </a:prstGeom>
            <a:solidFill>
              <a:srgbClr val="FDF9EC"/>
            </a:solidFill>
            <a:ln>
              <a:solidFill>
                <a:srgbClr val="FDF9EC"/>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Rectangle 5"/>
          <p:cNvSpPr/>
          <p:nvPr/>
        </p:nvSpPr>
        <p:spPr>
          <a:xfrm>
            <a:off x="0" y="6667500"/>
            <a:ext cx="17983202" cy="1754326"/>
          </a:xfrm>
          <a:prstGeom prst="rect">
            <a:avLst/>
          </a:prstGeom>
        </p:spPr>
        <p:txBody>
          <a:bodyPr wrap="square">
            <a:spAutoFit/>
          </a:bodyPr>
          <a:lstStyle/>
          <a:p>
            <a:r>
              <a:rPr lang="en-US" sz="5400" i="1" smtClean="0">
                <a:latin typeface="Times New Roman" panose="02020603050405020304" pitchFamily="18" charset="0"/>
                <a:ea typeface="Arial" panose="020B0604020202020204" pitchFamily="34" charset="0"/>
              </a:rPr>
              <a:t>+ Gợi ý: </a:t>
            </a:r>
            <a:r>
              <a:rPr lang="en-US" sz="5400" smtClean="0">
                <a:latin typeface="Times New Roman" panose="02020603050405020304" pitchFamily="18" charset="0"/>
                <a:ea typeface="Arial" panose="020B0604020202020204" pitchFamily="34" charset="0"/>
              </a:rPr>
              <a:t>Tổ </a:t>
            </a:r>
            <a:r>
              <a:rPr lang="en-US" sz="5400">
                <a:latin typeface="Times New Roman" panose="02020603050405020304" pitchFamily="18" charset="0"/>
                <a:ea typeface="Arial" panose="020B0604020202020204" pitchFamily="34" charset="0"/>
              </a:rPr>
              <a:t>chức quần chúng tập dượt đấu tranh, chuẩn bị khởi nghĩa, chớp thời cơ kịp thời và phát động Tổng khởi nghĩa</a:t>
            </a:r>
            <a:endParaRPr lang="en-US" sz="5400"/>
          </a:p>
        </p:txBody>
      </p:sp>
    </p:spTree>
    <p:extLst>
      <p:ext uri="{BB962C8B-B14F-4D97-AF65-F5344CB8AC3E}">
        <p14:creationId xmlns:p14="http://schemas.microsoft.com/office/powerpoint/2010/main" val="380962729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barn(inVertical)">
                                      <p:cBhvr>
                                        <p:cTn id="10" dur="500"/>
                                        <p:tgtEl>
                                          <p:spTgt spid="2"/>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6"/>
                                        </p:tgtEl>
                                        <p:attrNameLst>
                                          <p:attrName>style.visibility</p:attrName>
                                        </p:attrNameLst>
                                      </p:cBhvr>
                                      <p:to>
                                        <p:strVal val="visible"/>
                                      </p:to>
                                    </p:set>
                                    <p:animEffect transition="in" filter="barn(inVertical)">
                                      <p:cBhvr>
                                        <p:cTn id="15"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6"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2057400" y="2739810"/>
            <a:ext cx="14693871" cy="4859370"/>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6FBBED"/>
            </a:solidFill>
          </p:spPr>
        </p:sp>
      </p:grpSp>
      <p:sp>
        <p:nvSpPr>
          <p:cNvPr id="6" name="Freeform 6"/>
          <p:cNvSpPr/>
          <p:nvPr/>
        </p:nvSpPr>
        <p:spPr>
          <a:xfrm rot="14436404">
            <a:off x="14048860" y="2438942"/>
            <a:ext cx="2226951" cy="1716776"/>
          </a:xfrm>
          <a:custGeom>
            <a:avLst/>
            <a:gdLst/>
            <a:ahLst/>
            <a:cxnLst/>
            <a:rect l="l" t="t" r="r" b="b"/>
            <a:pathLst>
              <a:path w="2226951" h="1716776">
                <a:moveTo>
                  <a:pt x="0" y="0"/>
                </a:moveTo>
                <a:lnTo>
                  <a:pt x="2226950" y="0"/>
                </a:lnTo>
                <a:lnTo>
                  <a:pt x="2226950" y="1716777"/>
                </a:lnTo>
                <a:lnTo>
                  <a:pt x="0" y="1716777"/>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grpSp>
        <p:nvGrpSpPr>
          <p:cNvPr id="8" name="Group 7"/>
          <p:cNvGrpSpPr/>
          <p:nvPr/>
        </p:nvGrpSpPr>
        <p:grpSpPr>
          <a:xfrm>
            <a:off x="5791200" y="3543300"/>
            <a:ext cx="7315200" cy="3124200"/>
            <a:chOff x="8682815" y="5483738"/>
            <a:chExt cx="6747688" cy="2507655"/>
          </a:xfrm>
        </p:grpSpPr>
        <p:sp>
          <p:nvSpPr>
            <p:cNvPr id="9" name="椭圆 141"/>
            <p:cNvSpPr>
              <a:spLocks noChangeAspect="1"/>
            </p:cNvSpPr>
            <p:nvPr/>
          </p:nvSpPr>
          <p:spPr>
            <a:xfrm>
              <a:off x="8682815" y="5483738"/>
              <a:ext cx="2933328" cy="2507655"/>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0" name="椭圆 142"/>
            <p:cNvSpPr>
              <a:spLocks noChangeAspect="1"/>
            </p:cNvSpPr>
            <p:nvPr/>
          </p:nvSpPr>
          <p:spPr>
            <a:xfrm>
              <a:off x="8682815" y="5483738"/>
              <a:ext cx="2933328" cy="2507655"/>
            </a:xfrm>
            <a:prstGeom prst="ellipse">
              <a:avLst/>
            </a:prstGeom>
            <a:solidFill>
              <a:schemeClr val="accent6"/>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1" name="椭圆 143"/>
            <p:cNvSpPr>
              <a:spLocks noChangeAspect="1"/>
            </p:cNvSpPr>
            <p:nvPr/>
          </p:nvSpPr>
          <p:spPr>
            <a:xfrm>
              <a:off x="8996752" y="5753738"/>
              <a:ext cx="2281478" cy="19503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2" name="任意多边形 144"/>
            <p:cNvSpPr/>
            <p:nvPr/>
          </p:nvSpPr>
          <p:spPr>
            <a:xfrm>
              <a:off x="9930453" y="5942743"/>
              <a:ext cx="5500050" cy="156032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3" name="椭圆 145"/>
            <p:cNvSpPr>
              <a:spLocks noChangeAspect="1"/>
            </p:cNvSpPr>
            <p:nvPr/>
          </p:nvSpPr>
          <p:spPr>
            <a:xfrm>
              <a:off x="9216507" y="5942743"/>
              <a:ext cx="1825182" cy="156032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4" name="文本框 146"/>
            <p:cNvSpPr txBox="1"/>
            <p:nvPr/>
          </p:nvSpPr>
          <p:spPr>
            <a:xfrm>
              <a:off x="9660501" y="6281181"/>
              <a:ext cx="1261517" cy="1015663"/>
            </a:xfrm>
            <a:prstGeom prst="rect">
              <a:avLst/>
            </a:prstGeom>
            <a:noFill/>
          </p:spPr>
          <p:txBody>
            <a:bodyPr wrap="square" rtlCol="0">
              <a:spAutoFit/>
            </a:bodyPr>
            <a:lstStyle/>
            <a:p>
              <a:r>
                <a:rPr lang="en-US" altLang="zh-CN" sz="6000" dirty="0">
                  <a:solidFill>
                    <a:srgbClr val="009900">
                      <a:lumMod val="75000"/>
                    </a:srgbClr>
                  </a:solidFill>
                  <a:latin typeface="Impact" panose="020B0806030902050204" pitchFamily="34" charset="0"/>
                </a:rPr>
                <a:t>04</a:t>
              </a:r>
              <a:endParaRPr lang="zh-CN" altLang="en-US" sz="6000" dirty="0">
                <a:solidFill>
                  <a:srgbClr val="009900">
                    <a:lumMod val="75000"/>
                  </a:srgbClr>
                </a:solidFill>
                <a:latin typeface="Impact" panose="020B0806030902050204" pitchFamily="34" charset="0"/>
              </a:endParaRPr>
            </a:p>
          </p:txBody>
        </p:sp>
        <p:sp>
          <p:nvSpPr>
            <p:cNvPr id="15" name="文本框 147"/>
            <p:cNvSpPr txBox="1"/>
            <p:nvPr/>
          </p:nvSpPr>
          <p:spPr>
            <a:xfrm>
              <a:off x="10922018" y="6360089"/>
              <a:ext cx="3710078" cy="617596"/>
            </a:xfrm>
            <a:prstGeom prst="rect">
              <a:avLst/>
            </a:prstGeom>
            <a:noFill/>
          </p:spPr>
          <p:txBody>
            <a:bodyPr wrap="square" rtlCol="0">
              <a:spAutoFit/>
            </a:bodyPr>
            <a:lstStyle/>
            <a:p>
              <a:r>
                <a:rPr lang="en-US" altLang="zh-CN" sz="44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 VẬN DỤNG</a:t>
              </a:r>
              <a:endParaRPr lang="zh-CN" altLang="en-US" sz="4400" b="1" dirty="0">
                <a:solidFill>
                  <a:srgbClr val="00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1" presetClass="entr" presetSubtype="0"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ppt_w</p:attrName>
                                        </p:attrNameLst>
                                      </p:cBhvr>
                                      <p:tavLst>
                                        <p:tav tm="0">
                                          <p:val>
                                            <p:fltVal val="0"/>
                                          </p:val>
                                        </p:tav>
                                        <p:tav tm="100000">
                                          <p:val>
                                            <p:strVal val="#ppt_w"/>
                                          </p:val>
                                        </p:tav>
                                      </p:tavLst>
                                    </p:anim>
                                    <p:anim calcmode="lin" valueType="num">
                                      <p:cBhvr>
                                        <p:cTn id="8" dur="1000" fill="hold"/>
                                        <p:tgtEl>
                                          <p:spTgt spid="8"/>
                                        </p:tgtEl>
                                        <p:attrNameLst>
                                          <p:attrName>ppt_h</p:attrName>
                                        </p:attrNameLst>
                                      </p:cBhvr>
                                      <p:tavLst>
                                        <p:tav tm="0">
                                          <p:val>
                                            <p:fltVal val="0"/>
                                          </p:val>
                                        </p:tav>
                                        <p:tav tm="100000">
                                          <p:val>
                                            <p:strVal val="#ppt_h"/>
                                          </p:val>
                                        </p:tav>
                                      </p:tavLst>
                                    </p:anim>
                                    <p:anim calcmode="lin" valueType="num">
                                      <p:cBhvr>
                                        <p:cTn id="9" dur="1000" fill="hold"/>
                                        <p:tgtEl>
                                          <p:spTgt spid="8"/>
                                        </p:tgtEl>
                                        <p:attrNameLst>
                                          <p:attrName>style.rotation</p:attrName>
                                        </p:attrNameLst>
                                      </p:cBhvr>
                                      <p:tavLst>
                                        <p:tav tm="0">
                                          <p:val>
                                            <p:fltVal val="90"/>
                                          </p:val>
                                        </p:tav>
                                        <p:tav tm="100000">
                                          <p:val>
                                            <p:fltVal val="0"/>
                                          </p:val>
                                        </p:tav>
                                      </p:tavLst>
                                    </p:anim>
                                    <p:animEffect transition="in" filter="fade">
                                      <p:cBhvr>
                                        <p:cTn id="10"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AutoShape 4"/>
          <p:cNvSpPr/>
          <p:nvPr/>
        </p:nvSpPr>
        <p:spPr>
          <a:xfrm rot="174876">
            <a:off x="725190" y="805779"/>
            <a:ext cx="16931621" cy="8789298"/>
          </a:xfrm>
          <a:prstGeom prst="rect">
            <a:avLst/>
          </a:prstGeom>
          <a:solidFill>
            <a:srgbClr val="BDE3B3"/>
          </a:solidFill>
        </p:spPr>
      </p:sp>
      <p:sp>
        <p:nvSpPr>
          <p:cNvPr id="5" name="Freeform 5"/>
          <p:cNvSpPr/>
          <p:nvPr/>
        </p:nvSpPr>
        <p:spPr>
          <a:xfrm>
            <a:off x="17106" y="-114300"/>
            <a:ext cx="3124200" cy="990600"/>
          </a:xfrm>
          <a:custGeom>
            <a:avLst/>
            <a:gdLst/>
            <a:ahLst/>
            <a:cxnLst/>
            <a:rect l="l" t="t" r="r" b="b"/>
            <a:pathLst>
              <a:path w="1673780" h="587345">
                <a:moveTo>
                  <a:pt x="0" y="0"/>
                </a:moveTo>
                <a:lnTo>
                  <a:pt x="1673780" y="0"/>
                </a:lnTo>
                <a:lnTo>
                  <a:pt x="1673780" y="587344"/>
                </a:lnTo>
                <a:lnTo>
                  <a:pt x="0" y="587344"/>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8" name="TextBox 7"/>
          <p:cNvSpPr txBox="1"/>
          <p:nvPr/>
        </p:nvSpPr>
        <p:spPr>
          <a:xfrm>
            <a:off x="1313094" y="1226402"/>
            <a:ext cx="4019049" cy="830997"/>
          </a:xfrm>
          <a:prstGeom prst="rect">
            <a:avLst/>
          </a:prstGeom>
          <a:noFill/>
        </p:spPr>
        <p:txBody>
          <a:bodyPr wrap="none" rtlCol="0">
            <a:spAutoFit/>
          </a:bodyPr>
          <a:lstStyle/>
          <a:p>
            <a:pPr marL="685800" indent="-685800">
              <a:buFont typeface="Wingdings" panose="05000000000000000000" pitchFamily="2" charset="2"/>
              <a:buChar char="Ø"/>
            </a:pPr>
            <a:r>
              <a:rPr lang="en-US" sz="4800" b="1" smtClean="0">
                <a:latin typeface="Times New Roman" panose="02020603050405020304" pitchFamily="18" charset="0"/>
                <a:cs typeface="Times New Roman" panose="02020603050405020304" pitchFamily="18" charset="0"/>
              </a:rPr>
              <a:t>Hướng dẫn </a:t>
            </a:r>
            <a:endParaRPr lang="en-US" sz="4800" b="1">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7047876" y="154839"/>
            <a:ext cx="2143125" cy="2143125"/>
          </a:xfrm>
          <a:prstGeom prst="rect">
            <a:avLst/>
          </a:prstGeom>
        </p:spPr>
      </p:pic>
      <p:sp>
        <p:nvSpPr>
          <p:cNvPr id="3" name="TextBox 2"/>
          <p:cNvSpPr txBox="1"/>
          <p:nvPr/>
        </p:nvSpPr>
        <p:spPr>
          <a:xfrm>
            <a:off x="1037600" y="2095500"/>
            <a:ext cx="16640800" cy="2800767"/>
          </a:xfrm>
          <a:prstGeom prst="rect">
            <a:avLst/>
          </a:prstGeom>
          <a:noFill/>
        </p:spPr>
        <p:txBody>
          <a:bodyPr wrap="square" rtlCol="0">
            <a:spAutoFit/>
          </a:bodyPr>
          <a:lstStyle/>
          <a:p>
            <a:pPr algn="just">
              <a:tabLst>
                <a:tab pos="12198350" algn="l"/>
              </a:tabLst>
            </a:pPr>
            <a:r>
              <a:rPr lang="en-US" sz="4400">
                <a:latin typeface="Times New Roman" panose="02020603050405020304" pitchFamily="18" charset="0"/>
                <a:cs typeface="Times New Roman" panose="02020603050405020304" pitchFamily="18" charset="0"/>
              </a:rPr>
              <a:t>Tìm hiểu và chia sẻ thông tin về cuộc Tổng khởi nghĩa giành chính quyền tháng Tám năm 1945 ở địa phương em (Học sinh về nhà tìm hiểu cuộc khởi nghĩa Ba Tơ ngày 11-3-1945 hoặc các sự kiện khác ở Quảng </a:t>
            </a:r>
            <a:r>
              <a:rPr lang="en-US" sz="4400" smtClean="0">
                <a:latin typeface="Times New Roman" panose="02020603050405020304" pitchFamily="18" charset="0"/>
                <a:cs typeface="Times New Roman" panose="02020603050405020304" pitchFamily="18" charset="0"/>
              </a:rPr>
              <a:t>Ngãi)?</a:t>
            </a:r>
            <a:endParaRPr lang="en-US" sz="4400">
              <a:latin typeface="Times New Roman" panose="02020603050405020304" pitchFamily="18" charset="0"/>
              <a:cs typeface="Times New Roman" panose="02020603050405020304" pitchFamily="18" charset="0"/>
            </a:endParaRPr>
          </a:p>
        </p:txBody>
      </p:sp>
      <p:sp>
        <p:nvSpPr>
          <p:cNvPr id="2" name="Rectangle 1"/>
          <p:cNvSpPr/>
          <p:nvPr/>
        </p:nvSpPr>
        <p:spPr>
          <a:xfrm>
            <a:off x="937899" y="4920512"/>
            <a:ext cx="16506201" cy="3948773"/>
          </a:xfrm>
          <a:prstGeom prst="rect">
            <a:avLst/>
          </a:prstGeom>
        </p:spPr>
        <p:txBody>
          <a:bodyPr wrap="square">
            <a:spAutoFit/>
          </a:bodyPr>
          <a:lstStyle/>
          <a:p>
            <a:pPr indent="457200" algn="just">
              <a:lnSpc>
                <a:spcPct val="115000"/>
              </a:lnSpc>
              <a:spcAft>
                <a:spcPts val="0"/>
              </a:spcAft>
            </a:pPr>
            <a:r>
              <a:rPr lang="vi-VN" sz="4400" b="1" i="1" u="sng" smtClean="0">
                <a:latin typeface="Times New Roman" panose="02020603050405020304" pitchFamily="18" charset="0"/>
                <a:ea typeface="Arial" panose="020B0604020202020204" pitchFamily="34" charset="0"/>
                <a:cs typeface="Times New Roman" panose="02020603050405020304" pitchFamily="18" charset="0"/>
              </a:rPr>
              <a:t>Hướng dẫn:</a:t>
            </a:r>
          </a:p>
          <a:p>
            <a:pPr marL="571500" indent="-571500">
              <a:buFont typeface="Wingdings" panose="05000000000000000000" pitchFamily="2" charset="2"/>
              <a:buChar char="q"/>
            </a:pPr>
            <a:r>
              <a:rPr lang="en-US" sz="4000" smtClean="0">
                <a:latin typeface="Times New Roman" panose="02020603050405020304" pitchFamily="18" charset="0"/>
                <a:cs typeface="Times New Roman" panose="02020603050405020304" pitchFamily="18" charset="0"/>
              </a:rPr>
              <a:t>Tìm </a:t>
            </a:r>
            <a:r>
              <a:rPr lang="en-US" sz="4000">
                <a:latin typeface="Times New Roman" panose="02020603050405020304" pitchFamily="18" charset="0"/>
                <a:cs typeface="Times New Roman" panose="02020603050405020304" pitchFamily="18" charset="0"/>
              </a:rPr>
              <a:t>hiểu về thời gian diễn ra sự </a:t>
            </a:r>
            <a:r>
              <a:rPr lang="en-US" sz="4000" smtClean="0">
                <a:latin typeface="Times New Roman" panose="02020603050405020304" pitchFamily="18" charset="0"/>
                <a:cs typeface="Times New Roman" panose="02020603050405020304" pitchFamily="18" charset="0"/>
              </a:rPr>
              <a:t>kiện</a:t>
            </a:r>
          </a:p>
          <a:p>
            <a:pPr marL="571500" indent="-571500">
              <a:buFont typeface="Wingdings" panose="05000000000000000000" pitchFamily="2" charset="2"/>
              <a:buChar char="q"/>
            </a:pPr>
            <a:r>
              <a:rPr lang="en-US" sz="4000" smtClean="0">
                <a:latin typeface="Times New Roman" panose="02020603050405020304" pitchFamily="18" charset="0"/>
                <a:cs typeface="Times New Roman" panose="02020603050405020304" pitchFamily="18" charset="0"/>
              </a:rPr>
              <a:t>Nguyên </a:t>
            </a:r>
            <a:r>
              <a:rPr lang="en-US" sz="4000">
                <a:latin typeface="Times New Roman" panose="02020603050405020304" pitchFamily="18" charset="0"/>
                <a:cs typeface="Times New Roman" panose="02020603050405020304" pitchFamily="18" charset="0"/>
              </a:rPr>
              <a:t>nhân, diễn biến, kết </a:t>
            </a:r>
            <a:r>
              <a:rPr lang="en-US" sz="4000" smtClean="0">
                <a:latin typeface="Times New Roman" panose="02020603050405020304" pitchFamily="18" charset="0"/>
                <a:cs typeface="Times New Roman" panose="02020603050405020304" pitchFamily="18" charset="0"/>
              </a:rPr>
              <a:t>quả.</a:t>
            </a:r>
          </a:p>
          <a:p>
            <a:pPr marL="571500" indent="-571500">
              <a:buFont typeface="Wingdings" panose="05000000000000000000" pitchFamily="2" charset="2"/>
              <a:buChar char="q"/>
            </a:pPr>
            <a:r>
              <a:rPr lang="en-US" sz="4000" smtClean="0">
                <a:latin typeface="Times New Roman" panose="02020603050405020304" pitchFamily="18" charset="0"/>
                <a:cs typeface="Times New Roman" panose="02020603050405020304" pitchFamily="18" charset="0"/>
              </a:rPr>
              <a:t>Lãnh </a:t>
            </a:r>
            <a:r>
              <a:rPr lang="en-US" sz="4000">
                <a:latin typeface="Times New Roman" panose="02020603050405020304" pitchFamily="18" charset="0"/>
                <a:cs typeface="Times New Roman" panose="02020603050405020304" pitchFamily="18" charset="0"/>
              </a:rPr>
              <a:t>đạo của cuộc khởi </a:t>
            </a:r>
            <a:r>
              <a:rPr lang="en-US" sz="4000" smtClean="0">
                <a:latin typeface="Times New Roman" panose="02020603050405020304" pitchFamily="18" charset="0"/>
                <a:cs typeface="Times New Roman" panose="02020603050405020304" pitchFamily="18" charset="0"/>
              </a:rPr>
              <a:t>nghĩa</a:t>
            </a:r>
          </a:p>
          <a:p>
            <a:pPr marL="571500" indent="-571500">
              <a:buFont typeface="Wingdings" panose="05000000000000000000" pitchFamily="2" charset="2"/>
              <a:buChar char="q"/>
            </a:pPr>
            <a:r>
              <a:rPr lang="en-US" sz="4000" smtClean="0">
                <a:latin typeface="Times New Roman" panose="02020603050405020304" pitchFamily="18" charset="0"/>
                <a:cs typeface="Times New Roman" panose="02020603050405020304" pitchFamily="18" charset="0"/>
              </a:rPr>
              <a:t>Nguyên </a:t>
            </a:r>
            <a:r>
              <a:rPr lang="en-US" sz="4000">
                <a:latin typeface="Times New Roman" panose="02020603050405020304" pitchFamily="18" charset="0"/>
                <a:cs typeface="Times New Roman" panose="02020603050405020304" pitchFamily="18" charset="0"/>
              </a:rPr>
              <a:t>nhân thành công và ý nghĩa lịch </a:t>
            </a:r>
            <a:r>
              <a:rPr lang="en-US" sz="4000" smtClean="0">
                <a:latin typeface="Times New Roman" panose="02020603050405020304" pitchFamily="18" charset="0"/>
                <a:cs typeface="Times New Roman" panose="02020603050405020304" pitchFamily="18" charset="0"/>
              </a:rPr>
              <a:t>sử</a:t>
            </a:r>
          </a:p>
          <a:p>
            <a:pPr marL="571500" indent="-571500">
              <a:buFont typeface="Wingdings" panose="05000000000000000000" pitchFamily="2" charset="2"/>
              <a:buChar char="q"/>
            </a:pPr>
            <a:r>
              <a:rPr lang="en-US" sz="4000" smtClean="0">
                <a:latin typeface="Times New Roman" panose="02020603050405020304" pitchFamily="18" charset="0"/>
                <a:cs typeface="Times New Roman" panose="02020603050405020304" pitchFamily="18" charset="0"/>
              </a:rPr>
              <a:t>Bài </a:t>
            </a:r>
            <a:r>
              <a:rPr lang="en-US" sz="4000">
                <a:latin typeface="Times New Roman" panose="02020603050405020304" pitchFamily="18" charset="0"/>
                <a:cs typeface="Times New Roman" panose="02020603050405020304" pitchFamily="18" charset="0"/>
              </a:rPr>
              <a:t>học kinh nghiệm…</a:t>
            </a:r>
          </a:p>
        </p:txBody>
      </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42" presetClass="entr" presetSubtype="0"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fade">
                                      <p:cBhvr>
                                        <p:cTn id="12" dur="1000"/>
                                        <p:tgtEl>
                                          <p:spTgt spid="2"/>
                                        </p:tgtEl>
                                      </p:cBhvr>
                                    </p:animEffect>
                                    <p:anim calcmode="lin" valueType="num">
                                      <p:cBhvr>
                                        <p:cTn id="13" dur="1000" fill="hold"/>
                                        <p:tgtEl>
                                          <p:spTgt spid="2"/>
                                        </p:tgtEl>
                                        <p:attrNameLst>
                                          <p:attrName>ppt_x</p:attrName>
                                        </p:attrNameLst>
                                      </p:cBhvr>
                                      <p:tavLst>
                                        <p:tav tm="0">
                                          <p:val>
                                            <p:strVal val="#ppt_x"/>
                                          </p:val>
                                        </p:tav>
                                        <p:tav tm="100000">
                                          <p:val>
                                            <p:strVal val="#ppt_x"/>
                                          </p:val>
                                        </p:tav>
                                      </p:tavLst>
                                    </p:anim>
                                    <p:anim calcmode="lin" valueType="num">
                                      <p:cBhvr>
                                        <p:cTn id="1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3"/>
          <p:cNvGrpSpPr/>
          <p:nvPr/>
        </p:nvGrpSpPr>
        <p:grpSpPr>
          <a:xfrm>
            <a:off x="1477318" y="692176"/>
            <a:ext cx="15743882" cy="9328124"/>
            <a:chOff x="0" y="0"/>
            <a:chExt cx="6350000" cy="6350000"/>
          </a:xfrm>
        </p:grpSpPr>
        <p:sp>
          <p:nvSpPr>
            <p:cNvPr id="4" name="Freeform 4"/>
            <p:cNvSpPr/>
            <p:nvPr/>
          </p:nvSpPr>
          <p:spPr>
            <a:xfrm>
              <a:off x="0" y="0"/>
              <a:ext cx="6350000" cy="6350000"/>
            </a:xfrm>
            <a:custGeom>
              <a:avLst/>
              <a:gdLst/>
              <a:ahLst/>
              <a:cxnLst/>
              <a:rect l="l" t="t" r="r" b="b"/>
              <a:pathLst>
                <a:path w="6350000" h="6350000">
                  <a:moveTo>
                    <a:pt x="3175000" y="0"/>
                  </a:moveTo>
                  <a:cubicBezTo>
                    <a:pt x="1421496" y="0"/>
                    <a:pt x="0" y="1421496"/>
                    <a:pt x="0" y="3175000"/>
                  </a:cubicBezTo>
                  <a:cubicBezTo>
                    <a:pt x="0" y="4928504"/>
                    <a:pt x="1421496" y="6350000"/>
                    <a:pt x="3175000" y="6350000"/>
                  </a:cubicBezTo>
                  <a:cubicBezTo>
                    <a:pt x="4928504" y="6350000"/>
                    <a:pt x="6350000" y="4928504"/>
                    <a:pt x="6350000" y="3175000"/>
                  </a:cubicBezTo>
                  <a:cubicBezTo>
                    <a:pt x="6350000" y="1421496"/>
                    <a:pt x="4928504" y="0"/>
                    <a:pt x="3175000" y="0"/>
                  </a:cubicBezTo>
                  <a:close/>
                </a:path>
              </a:pathLst>
            </a:custGeom>
            <a:solidFill>
              <a:srgbClr val="F69B74"/>
            </a:solidFill>
          </p:spPr>
        </p:sp>
      </p:grpSp>
      <p:sp>
        <p:nvSpPr>
          <p:cNvPr id="8" name="Freeform 8"/>
          <p:cNvSpPr/>
          <p:nvPr/>
        </p:nvSpPr>
        <p:spPr>
          <a:xfrm>
            <a:off x="445122" y="936707"/>
            <a:ext cx="2924014" cy="2730055"/>
          </a:xfrm>
          <a:custGeom>
            <a:avLst/>
            <a:gdLst/>
            <a:ahLst/>
            <a:cxnLst/>
            <a:rect l="l" t="t" r="r" b="b"/>
            <a:pathLst>
              <a:path w="2089166" h="2188650">
                <a:moveTo>
                  <a:pt x="0" y="0"/>
                </a:moveTo>
                <a:lnTo>
                  <a:pt x="2089167" y="0"/>
                </a:lnTo>
                <a:lnTo>
                  <a:pt x="2089167" y="2188650"/>
                </a:lnTo>
                <a:lnTo>
                  <a:pt x="0" y="2188650"/>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sp>
      <p:sp>
        <p:nvSpPr>
          <p:cNvPr id="9" name="Freeform 9"/>
          <p:cNvSpPr/>
          <p:nvPr/>
        </p:nvSpPr>
        <p:spPr>
          <a:xfrm rot="21119277">
            <a:off x="-288722" y="6450"/>
            <a:ext cx="4404535" cy="4536631"/>
          </a:xfrm>
          <a:custGeom>
            <a:avLst/>
            <a:gdLst/>
            <a:ahLst/>
            <a:cxnLst/>
            <a:rect l="l" t="t" r="r" b="b"/>
            <a:pathLst>
              <a:path w="2178945" h="2127443">
                <a:moveTo>
                  <a:pt x="0" y="0"/>
                </a:moveTo>
                <a:lnTo>
                  <a:pt x="2178945" y="0"/>
                </a:lnTo>
                <a:lnTo>
                  <a:pt x="2178945" y="2127443"/>
                </a:lnTo>
                <a:lnTo>
                  <a:pt x="0" y="2127443"/>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10" name="Freeform 10"/>
          <p:cNvSpPr/>
          <p:nvPr/>
        </p:nvSpPr>
        <p:spPr>
          <a:xfrm>
            <a:off x="13792200" y="7962900"/>
            <a:ext cx="3739181" cy="1654609"/>
          </a:xfrm>
          <a:custGeom>
            <a:avLst/>
            <a:gdLst/>
            <a:ahLst/>
            <a:cxnLst/>
            <a:rect l="l" t="t" r="r" b="b"/>
            <a:pathLst>
              <a:path w="1673780" h="587345">
                <a:moveTo>
                  <a:pt x="0" y="0"/>
                </a:moveTo>
                <a:lnTo>
                  <a:pt x="1673780" y="0"/>
                </a:lnTo>
                <a:lnTo>
                  <a:pt x="1673780" y="587344"/>
                </a:lnTo>
                <a:lnTo>
                  <a:pt x="0" y="587344"/>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grpSp>
        <p:nvGrpSpPr>
          <p:cNvPr id="12" name="Google Shape;598;p21"/>
          <p:cNvGrpSpPr/>
          <p:nvPr/>
        </p:nvGrpSpPr>
        <p:grpSpPr>
          <a:xfrm>
            <a:off x="3901413" y="184532"/>
            <a:ext cx="10604071" cy="9394144"/>
            <a:chOff x="2592640" y="-178325"/>
            <a:chExt cx="6998404" cy="6484993"/>
          </a:xfrm>
        </p:grpSpPr>
        <p:sp>
          <p:nvSpPr>
            <p:cNvPr id="13" name="Google Shape;599;p21"/>
            <p:cNvSpPr/>
            <p:nvPr/>
          </p:nvSpPr>
          <p:spPr>
            <a:xfrm>
              <a:off x="3196103" y="384925"/>
              <a:ext cx="5808578" cy="5284340"/>
            </a:xfrm>
            <a:prstGeom prst="diamond">
              <a:avLst/>
            </a:prstGeom>
            <a:solidFill>
              <a:srgbClr val="D9D9D9"/>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4" name="Google Shape;600;p21"/>
            <p:cNvSpPr/>
            <p:nvPr/>
          </p:nvSpPr>
          <p:spPr>
            <a:xfrm rot="-2501939">
              <a:off x="2382541" y="974173"/>
              <a:ext cx="3771508" cy="804719"/>
            </a:xfrm>
            <a:prstGeom prst="triangle">
              <a:avLst>
                <a:gd name="adj" fmla="val 50095"/>
              </a:avLst>
            </a:prstGeom>
            <a:solidFill>
              <a:srgbClr val="84EDE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5" name="Google Shape;601;p21"/>
            <p:cNvSpPr/>
            <p:nvPr/>
          </p:nvSpPr>
          <p:spPr>
            <a:xfrm rot="2562316">
              <a:off x="6037199" y="1084330"/>
              <a:ext cx="3695097" cy="634936"/>
            </a:xfrm>
            <a:prstGeom prst="triangle">
              <a:avLst>
                <a:gd name="adj" fmla="val 50000"/>
              </a:avLst>
            </a:prstGeom>
            <a:solidFill>
              <a:srgbClr val="FFD9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6" name="Google Shape;602;p21"/>
            <p:cNvSpPr/>
            <p:nvPr/>
          </p:nvSpPr>
          <p:spPr>
            <a:xfrm rot="8125751" flipH="1">
              <a:off x="5921489" y="4285246"/>
              <a:ext cx="3988176" cy="726461"/>
            </a:xfrm>
            <a:prstGeom prst="triangle">
              <a:avLst>
                <a:gd name="adj" fmla="val 50000"/>
              </a:avLst>
            </a:prstGeom>
            <a:solidFill>
              <a:srgbClr val="84EDED"/>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7" name="Google Shape;603;p21"/>
            <p:cNvSpPr/>
            <p:nvPr/>
          </p:nvSpPr>
          <p:spPr>
            <a:xfrm rot="-8193880" flipH="1">
              <a:off x="2336508" y="4352265"/>
              <a:ext cx="3913836" cy="689991"/>
            </a:xfrm>
            <a:prstGeom prst="triangle">
              <a:avLst>
                <a:gd name="adj" fmla="val 50000"/>
              </a:avLst>
            </a:prstGeom>
            <a:solidFill>
              <a:srgbClr val="FFD995"/>
            </a:solidFill>
            <a:ln>
              <a:noFill/>
            </a:ln>
          </p:spPr>
          <p:txBody>
            <a:bodyPr spcFirstLastPara="1" wrap="square" lIns="91425" tIns="45700" rIns="91425" bIns="45700" anchor="ctr" anchorCtr="0">
              <a:no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1800" b="0" i="0" u="none" strike="noStrike" kern="0" cap="none" spc="0" normalizeH="0" baseline="0" noProof="0">
                <a:ln>
                  <a:noFill/>
                </a:ln>
                <a:solidFill>
                  <a:srgbClr val="FFFFFF"/>
                </a:solidFill>
                <a:effectLst/>
                <a:uLnTx/>
                <a:uFillTx/>
                <a:latin typeface="Arial"/>
                <a:ea typeface="Arial"/>
                <a:cs typeface="Arial"/>
                <a:sym typeface="Arial"/>
              </a:endParaRPr>
            </a:p>
          </p:txBody>
        </p:sp>
        <p:sp>
          <p:nvSpPr>
            <p:cNvPr id="18" name="Google Shape;604;p21"/>
            <p:cNvSpPr/>
            <p:nvPr/>
          </p:nvSpPr>
          <p:spPr>
            <a:xfrm>
              <a:off x="4155435" y="1283229"/>
              <a:ext cx="3894494" cy="3546679"/>
            </a:xfrm>
            <a:prstGeom prst="ellipse">
              <a:avLst/>
            </a:prstGeom>
            <a:solidFill>
              <a:srgbClr val="FFFFFF"/>
            </a:solidFill>
            <a:ln>
              <a:noFill/>
            </a:ln>
          </p:spPr>
          <p:txBody>
            <a:bodyPr spcFirstLastPara="1" wrap="square" lIns="0" tIns="0" rIns="0" bIns="0" anchor="ctr" anchorCtr="0">
              <a:normAutofit/>
            </a:bodyPr>
            <a:lstStyle/>
            <a:p>
              <a:pPr marL="0" marR="0" lvl="0" indent="0" algn="ctr" defTabSz="914400" rtl="0" eaLnBrk="1" fontAlgn="auto" latinLnBrk="0" hangingPunct="1">
                <a:lnSpc>
                  <a:spcPct val="100000"/>
                </a:lnSpc>
                <a:spcBef>
                  <a:spcPts val="0"/>
                </a:spcBef>
                <a:spcAft>
                  <a:spcPts val="0"/>
                </a:spcAft>
                <a:buClr>
                  <a:srgbClr val="000000"/>
                </a:buClr>
                <a:buSzTx/>
                <a:buFont typeface="Arial"/>
                <a:buNone/>
                <a:tabLst/>
                <a:defRPr/>
              </a:pPr>
              <a:endParaRPr kumimoji="0" sz="2400" b="0" i="0" u="none" strike="noStrike" kern="0" cap="none" spc="0" normalizeH="0" baseline="0" noProof="0">
                <a:ln>
                  <a:noFill/>
                </a:ln>
                <a:solidFill>
                  <a:srgbClr val="7F7F7F"/>
                </a:solidFill>
                <a:effectLst/>
                <a:uLnTx/>
                <a:uFillTx/>
                <a:latin typeface="Arial"/>
                <a:ea typeface="Arial"/>
                <a:cs typeface="Arial"/>
                <a:sym typeface="Arial"/>
              </a:endParaRPr>
            </a:p>
          </p:txBody>
        </p:sp>
      </p:grpSp>
      <p:pic>
        <p:nvPicPr>
          <p:cNvPr id="19" name="Google Shape;605;p21" descr="Text&#10;&#10;Description automatically generated"/>
          <p:cNvPicPr preferRelativeResize="0"/>
          <p:nvPr/>
        </p:nvPicPr>
        <p:blipFill rotWithShape="1">
          <a:blip r:embed="rId8">
            <a:alphaModFix/>
          </a:blip>
          <a:srcRect/>
          <a:stretch/>
        </p:blipFill>
        <p:spPr>
          <a:xfrm>
            <a:off x="5137273" y="4024327"/>
            <a:ext cx="7823695" cy="1868456"/>
          </a:xfrm>
          <a:prstGeom prst="rect">
            <a:avLst/>
          </a:prstGeom>
          <a:noFill/>
          <a:ln>
            <a:noFill/>
          </a:ln>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12"/>
                                        </p:tgtEl>
                                        <p:attrNameLst>
                                          <p:attrName>style.visibility</p:attrName>
                                        </p:attrNameLst>
                                      </p:cBhvr>
                                      <p:to>
                                        <p:strVal val="visible"/>
                                      </p:to>
                                    </p:set>
                                    <p:anim calcmode="lin" valueType="num">
                                      <p:cBhvr additive="base">
                                        <p:cTn id="7" dur="500"/>
                                        <p:tgtEl>
                                          <p:spTgt spid="12"/>
                                        </p:tgtEl>
                                        <p:attrNameLst>
                                          <p:attrName>ppt_w</p:attrName>
                                        </p:attrNameLst>
                                      </p:cBhvr>
                                      <p:tavLst>
                                        <p:tav tm="0">
                                          <p:val>
                                            <p:strVal val="0"/>
                                          </p:val>
                                        </p:tav>
                                        <p:tav tm="100000">
                                          <p:val>
                                            <p:strVal val="#ppt_w"/>
                                          </p:val>
                                        </p:tav>
                                      </p:tavLst>
                                    </p:anim>
                                    <p:anim calcmode="lin" valueType="num">
                                      <p:cBhvr additive="base">
                                        <p:cTn id="8" dur="500"/>
                                        <p:tgtEl>
                                          <p:spTgt spid="12"/>
                                        </p:tgtEl>
                                        <p:attrNameLst>
                                          <p:attrName>ppt_h</p:attrName>
                                        </p:attrNameLst>
                                      </p:cBhvr>
                                      <p:tavLst>
                                        <p:tav tm="0">
                                          <p:val>
                                            <p:str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19"/>
                                        </p:tgtEl>
                                        <p:attrNameLst>
                                          <p:attrName>style.visibility</p:attrName>
                                        </p:attrNameLst>
                                      </p:cBhvr>
                                      <p:to>
                                        <p:strVal val="visible"/>
                                      </p:to>
                                    </p:set>
                                    <p:anim calcmode="lin" valueType="num">
                                      <p:cBhvr additive="base">
                                        <p:cTn id="11" dur="500"/>
                                        <p:tgtEl>
                                          <p:spTgt spid="19"/>
                                        </p:tgtEl>
                                        <p:attrNameLst>
                                          <p:attrName>ppt_w</p:attrName>
                                        </p:attrNameLst>
                                      </p:cBhvr>
                                      <p:tavLst>
                                        <p:tav tm="0">
                                          <p:val>
                                            <p:strVal val="0"/>
                                          </p:val>
                                        </p:tav>
                                        <p:tav tm="100000">
                                          <p:val>
                                            <p:strVal val="#ppt_w"/>
                                          </p:val>
                                        </p:tav>
                                      </p:tavLst>
                                    </p:anim>
                                    <p:anim calcmode="lin" valueType="num">
                                      <p:cBhvr additive="base">
                                        <p:cTn id="12" dur="500"/>
                                        <p:tgtEl>
                                          <p:spTgt spid="19"/>
                                        </p:tgtEl>
                                        <p:attrNameLst>
                                          <p:attrName>ppt_h</p:attrName>
                                        </p:attrNameLst>
                                      </p:cBhvr>
                                      <p:tavLst>
                                        <p:tav tm="0">
                                          <p:val>
                                            <p:str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38100"/>
            <a:ext cx="17983200" cy="1446550"/>
          </a:xfrm>
          <a:prstGeom prst="rect">
            <a:avLst/>
          </a:prstGeom>
        </p:spPr>
        <p:txBody>
          <a:bodyPr wrap="square">
            <a:spAutoFit/>
          </a:bodyPr>
          <a:lstStyle/>
          <a:p>
            <a:r>
              <a:rPr lang="en-US" sz="4400" smtClean="0">
                <a:solidFill>
                  <a:srgbClr val="FF0000"/>
                </a:solidFill>
                <a:latin typeface="Times New Roman" panose="02020603050405020304" pitchFamily="18" charset="0"/>
                <a:cs typeface="Times New Roman" panose="02020603050405020304" pitchFamily="18" charset="0"/>
              </a:rPr>
              <a:t>Hình ảnh sau </a:t>
            </a:r>
            <a:r>
              <a:rPr lang="en-US" sz="4400">
                <a:solidFill>
                  <a:srgbClr val="FF0000"/>
                </a:solidFill>
                <a:latin typeface="Times New Roman" panose="02020603050405020304" pitchFamily="18" charset="0"/>
                <a:cs typeface="Times New Roman" panose="02020603050405020304" pitchFamily="18" charset="0"/>
              </a:rPr>
              <a:t>liên quan đến nhân vật và sự kiện lịch sử trọng đại nào của đất nước</a:t>
            </a:r>
            <a:r>
              <a:rPr lang="en-US" sz="4400" smtClean="0">
                <a:solidFill>
                  <a:srgbClr val="FF0000"/>
                </a:solidFill>
                <a:latin typeface="Times New Roman" panose="02020603050405020304" pitchFamily="18" charset="0"/>
                <a:cs typeface="Times New Roman" panose="02020603050405020304" pitchFamily="18" charset="0"/>
              </a:rPr>
              <a:t>? Hãy chia sẽ hiểu biết của em về nhân vật và sự kiện lịch sử đó?</a:t>
            </a:r>
            <a:endParaRPr lang="en-US" sz="4400">
              <a:solidFill>
                <a:srgbClr val="FF0000"/>
              </a:solidFill>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57200" y="1485900"/>
            <a:ext cx="17145000" cy="8763000"/>
          </a:xfrm>
          <a:prstGeom prst="rect">
            <a:avLst/>
          </a:prstGeom>
        </p:spPr>
      </p:pic>
    </p:spTree>
    <p:extLst>
      <p:ext uri="{BB962C8B-B14F-4D97-AF65-F5344CB8AC3E}">
        <p14:creationId xmlns:p14="http://schemas.microsoft.com/office/powerpoint/2010/main" val="45078348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Freeform 3"/>
          <p:cNvSpPr/>
          <p:nvPr/>
        </p:nvSpPr>
        <p:spPr>
          <a:xfrm>
            <a:off x="-2635877" y="5703279"/>
            <a:ext cx="4971331" cy="5546110"/>
          </a:xfrm>
          <a:custGeom>
            <a:avLst/>
            <a:gdLst/>
            <a:ahLst/>
            <a:cxnLst/>
            <a:rect l="l" t="t" r="r" b="b"/>
            <a:pathLst>
              <a:path w="4971331" h="5546110">
                <a:moveTo>
                  <a:pt x="0" y="0"/>
                </a:moveTo>
                <a:lnTo>
                  <a:pt x="4971331" y="0"/>
                </a:lnTo>
                <a:lnTo>
                  <a:pt x="4971331" y="5546109"/>
                </a:lnTo>
                <a:lnTo>
                  <a:pt x="0" y="5546109"/>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4" name="Freeform 4"/>
          <p:cNvSpPr/>
          <p:nvPr/>
        </p:nvSpPr>
        <p:spPr>
          <a:xfrm>
            <a:off x="15363327" y="-2147095"/>
            <a:ext cx="4971331" cy="5546110"/>
          </a:xfrm>
          <a:custGeom>
            <a:avLst/>
            <a:gdLst/>
            <a:ahLst/>
            <a:cxnLst/>
            <a:rect l="l" t="t" r="r" b="b"/>
            <a:pathLst>
              <a:path w="4971331" h="5546110">
                <a:moveTo>
                  <a:pt x="0" y="0"/>
                </a:moveTo>
                <a:lnTo>
                  <a:pt x="4971331" y="0"/>
                </a:lnTo>
                <a:lnTo>
                  <a:pt x="4971331" y="5546110"/>
                </a:lnTo>
                <a:lnTo>
                  <a:pt x="0" y="5546110"/>
                </a:lnTo>
                <a:lnTo>
                  <a:pt x="0" y="0"/>
                </a:lnTo>
                <a:close/>
              </a:path>
            </a:pathLst>
          </a:custGeom>
          <a:blipFill>
            <a:blip r:embed="rId2">
              <a:extLst>
                <a:ext uri="{96DAC541-7B7A-43D3-8B79-37D633B846F1}">
                  <asvg:svgBlip xmlns="" xmlns:asvg="http://schemas.microsoft.com/office/drawing/2016/SVG/main" r:embed="rId5"/>
                </a:ext>
              </a:extLst>
            </a:blip>
            <a:stretch>
              <a:fillRect/>
            </a:stretch>
          </a:blipFill>
        </p:spPr>
      </p:sp>
      <p:sp>
        <p:nvSpPr>
          <p:cNvPr id="5" name="Freeform 5"/>
          <p:cNvSpPr/>
          <p:nvPr/>
        </p:nvSpPr>
        <p:spPr>
          <a:xfrm rot="1730531">
            <a:off x="-319776" y="-75580"/>
            <a:ext cx="2696953" cy="2647917"/>
          </a:xfrm>
          <a:custGeom>
            <a:avLst/>
            <a:gdLst/>
            <a:ahLst/>
            <a:cxnLst/>
            <a:rect l="l" t="t" r="r" b="b"/>
            <a:pathLst>
              <a:path w="2696953" h="2647917">
                <a:moveTo>
                  <a:pt x="0" y="0"/>
                </a:moveTo>
                <a:lnTo>
                  <a:pt x="2696952" y="0"/>
                </a:lnTo>
                <a:lnTo>
                  <a:pt x="2696952" y="2647917"/>
                </a:lnTo>
                <a:lnTo>
                  <a:pt x="0" y="2647917"/>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sp>
      <p:sp>
        <p:nvSpPr>
          <p:cNvPr id="7" name="Freeform 7"/>
          <p:cNvSpPr/>
          <p:nvPr/>
        </p:nvSpPr>
        <p:spPr>
          <a:xfrm>
            <a:off x="1002712" y="8476334"/>
            <a:ext cx="2665483" cy="954727"/>
          </a:xfrm>
          <a:custGeom>
            <a:avLst/>
            <a:gdLst/>
            <a:ahLst/>
            <a:cxnLst/>
            <a:rect l="l" t="t" r="r" b="b"/>
            <a:pathLst>
              <a:path w="2665483" h="954727">
                <a:moveTo>
                  <a:pt x="0" y="0"/>
                </a:moveTo>
                <a:lnTo>
                  <a:pt x="2665483" y="0"/>
                </a:lnTo>
                <a:lnTo>
                  <a:pt x="2665483" y="954727"/>
                </a:lnTo>
                <a:lnTo>
                  <a:pt x="0" y="954727"/>
                </a:lnTo>
                <a:lnTo>
                  <a:pt x="0" y="0"/>
                </a:lnTo>
                <a:close/>
              </a:path>
            </a:pathLst>
          </a:custGeom>
          <a:blipFill>
            <a:blip r:embed="rId8">
              <a:extLst>
                <a:ext uri="{96DAC541-7B7A-43D3-8B79-37D633B846F1}">
                  <asvg:svgBlip xmlns="" xmlns:asvg="http://schemas.microsoft.com/office/drawing/2016/SVG/main" r:embed="rId9"/>
                </a:ext>
              </a:extLst>
            </a:blip>
            <a:stretch>
              <a:fillRect/>
            </a:stretch>
          </a:blipFill>
        </p:spPr>
      </p:sp>
      <p:sp>
        <p:nvSpPr>
          <p:cNvPr id="10" name="Freeform 10"/>
          <p:cNvSpPr/>
          <p:nvPr/>
        </p:nvSpPr>
        <p:spPr>
          <a:xfrm>
            <a:off x="15363327" y="7827033"/>
            <a:ext cx="3138018" cy="2618819"/>
          </a:xfrm>
          <a:custGeom>
            <a:avLst/>
            <a:gdLst/>
            <a:ahLst/>
            <a:cxnLst/>
            <a:rect l="l" t="t" r="r" b="b"/>
            <a:pathLst>
              <a:path w="3138018" h="2618819">
                <a:moveTo>
                  <a:pt x="0" y="0"/>
                </a:moveTo>
                <a:lnTo>
                  <a:pt x="3138018" y="0"/>
                </a:lnTo>
                <a:lnTo>
                  <a:pt x="3138018" y="2618819"/>
                </a:lnTo>
                <a:lnTo>
                  <a:pt x="0" y="2618819"/>
                </a:lnTo>
                <a:lnTo>
                  <a:pt x="0" y="0"/>
                </a:lnTo>
                <a:close/>
              </a:path>
            </a:pathLst>
          </a:custGeom>
          <a:blipFill>
            <a:blip r:embed="rId10">
              <a:extLst>
                <a:ext uri="{96DAC541-7B7A-43D3-8B79-37D633B846F1}">
                  <asvg:svgBlip xmlns="" xmlns:asvg="http://schemas.microsoft.com/office/drawing/2016/SVG/main" r:embed="rId11"/>
                </a:ext>
              </a:extLst>
            </a:blip>
            <a:stretch>
              <a:fillRect/>
            </a:stretch>
          </a:blipFill>
        </p:spPr>
      </p:sp>
      <p:sp>
        <p:nvSpPr>
          <p:cNvPr id="11" name="Freeform 11"/>
          <p:cNvSpPr/>
          <p:nvPr/>
        </p:nvSpPr>
        <p:spPr>
          <a:xfrm rot="-5648484">
            <a:off x="14410639" y="1575836"/>
            <a:ext cx="2226951" cy="1716776"/>
          </a:xfrm>
          <a:custGeom>
            <a:avLst/>
            <a:gdLst/>
            <a:ahLst/>
            <a:cxnLst/>
            <a:rect l="l" t="t" r="r" b="b"/>
            <a:pathLst>
              <a:path w="2226951" h="1716776">
                <a:moveTo>
                  <a:pt x="0" y="0"/>
                </a:moveTo>
                <a:lnTo>
                  <a:pt x="2226950" y="0"/>
                </a:lnTo>
                <a:lnTo>
                  <a:pt x="2226950" y="1716776"/>
                </a:lnTo>
                <a:lnTo>
                  <a:pt x="0" y="1716776"/>
                </a:lnTo>
                <a:lnTo>
                  <a:pt x="0" y="0"/>
                </a:lnTo>
                <a:close/>
              </a:path>
            </a:pathLst>
          </a:custGeom>
          <a:blipFill>
            <a:blip r:embed="rId12">
              <a:extLst>
                <a:ext uri="{96DAC541-7B7A-43D3-8B79-37D633B846F1}">
                  <asvg:svgBlip xmlns="" xmlns:asvg="http://schemas.microsoft.com/office/drawing/2016/SVG/main" r:embed="rId13"/>
                </a:ext>
              </a:extLst>
            </a:blip>
            <a:stretch>
              <a:fillRect/>
            </a:stretch>
          </a:blipFill>
        </p:spPr>
      </p:sp>
      <p:sp>
        <p:nvSpPr>
          <p:cNvPr id="12" name="Freeform 12"/>
          <p:cNvSpPr/>
          <p:nvPr/>
        </p:nvSpPr>
        <p:spPr>
          <a:xfrm>
            <a:off x="13781172" y="8853844"/>
            <a:ext cx="2679502" cy="940261"/>
          </a:xfrm>
          <a:custGeom>
            <a:avLst/>
            <a:gdLst/>
            <a:ahLst/>
            <a:cxnLst/>
            <a:rect l="l" t="t" r="r" b="b"/>
            <a:pathLst>
              <a:path w="2679502" h="940261">
                <a:moveTo>
                  <a:pt x="0" y="0"/>
                </a:moveTo>
                <a:lnTo>
                  <a:pt x="2679502" y="0"/>
                </a:lnTo>
                <a:lnTo>
                  <a:pt x="2679502" y="940261"/>
                </a:lnTo>
                <a:lnTo>
                  <a:pt x="0" y="940261"/>
                </a:lnTo>
                <a:lnTo>
                  <a:pt x="0" y="0"/>
                </a:lnTo>
                <a:close/>
              </a:path>
            </a:pathLst>
          </a:custGeom>
          <a:blipFill>
            <a:blip r:embed="rId14">
              <a:extLst>
                <a:ext uri="{96DAC541-7B7A-43D3-8B79-37D633B846F1}">
                  <asvg:svgBlip xmlns="" xmlns:asvg="http://schemas.microsoft.com/office/drawing/2016/SVG/main" r:embed="rId15"/>
                </a:ext>
              </a:extLst>
            </a:blip>
            <a:stretch>
              <a:fillRect/>
            </a:stretch>
          </a:blipFill>
        </p:spPr>
      </p:sp>
      <p:grpSp>
        <p:nvGrpSpPr>
          <p:cNvPr id="16" name="Group 15"/>
          <p:cNvGrpSpPr/>
          <p:nvPr/>
        </p:nvGrpSpPr>
        <p:grpSpPr>
          <a:xfrm>
            <a:off x="304022" y="2552700"/>
            <a:ext cx="17983978" cy="5007525"/>
            <a:chOff x="304411" y="2820208"/>
            <a:chExt cx="17983978" cy="4562167"/>
          </a:xfrm>
        </p:grpSpPr>
        <p:sp>
          <p:nvSpPr>
            <p:cNvPr id="14" name="Rounded Rectangle 13"/>
            <p:cNvSpPr/>
            <p:nvPr/>
          </p:nvSpPr>
          <p:spPr>
            <a:xfrm>
              <a:off x="304411" y="2820208"/>
              <a:ext cx="17983978" cy="4562167"/>
            </a:xfrm>
            <a:prstGeom prst="round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mtClean="0"/>
                <a:t> </a:t>
              </a:r>
              <a:endParaRPr lang="en-US"/>
            </a:p>
          </p:txBody>
        </p:sp>
        <p:sp>
          <p:nvSpPr>
            <p:cNvPr id="15" name="TextBox 6"/>
            <p:cNvSpPr txBox="1"/>
            <p:nvPr/>
          </p:nvSpPr>
          <p:spPr>
            <a:xfrm>
              <a:off x="564093" y="4254869"/>
              <a:ext cx="17285288" cy="841211"/>
            </a:xfrm>
            <a:prstGeom prst="rect">
              <a:avLst/>
            </a:prstGeom>
            <a:noFill/>
            <a:ln>
              <a:noFill/>
            </a:ln>
          </p:spPr>
          <p:style>
            <a:lnRef idx="2">
              <a:schemeClr val="accent3"/>
            </a:lnRef>
            <a:fillRef idx="1">
              <a:schemeClr val="lt1"/>
            </a:fillRef>
            <a:effectRef idx="0">
              <a:schemeClr val="accent3"/>
            </a:effectRef>
            <a:fontRef idx="minor">
              <a:schemeClr val="dk1"/>
            </a:fontRef>
          </p:style>
          <p:txBody>
            <a:bodyPr wrap="square" lIns="0" tIns="0" rIns="0" bIns="0" rtlCol="0" anchor="t">
              <a:spAutoFit/>
            </a:bodyPr>
            <a:lstStyle/>
            <a:p>
              <a:pPr algn="ctr"/>
              <a:r>
                <a:rPr lang="en-US" sz="6000" b="1">
                  <a:solidFill>
                    <a:srgbClr val="FFFF00"/>
                  </a:solidFill>
                  <a:latin typeface="Times New Roman" panose="02020603050405020304" pitchFamily="18" charset="0"/>
                  <a:cs typeface="Times New Roman" panose="02020603050405020304" pitchFamily="18" charset="0"/>
                </a:rPr>
                <a:t>BÀI 8: CÁCH MẠNG THÁNG TÁM NĂM 1945</a:t>
              </a:r>
              <a:endParaRPr lang="en-US" sz="6000">
                <a:solidFill>
                  <a:srgbClr val="FFFF00"/>
                </a:solidFill>
                <a:latin typeface="Times New Roman" panose="02020603050405020304" pitchFamily="18" charset="0"/>
                <a:cs typeface="Times New Roman" panose="02020603050405020304" pitchFamily="18" charset="0"/>
              </a:endParaRPr>
            </a:p>
          </p:txBody>
        </p:sp>
      </p:grpSp>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afterEffect">
                                  <p:stCondLst>
                                    <p:cond delay="0"/>
                                  </p:stCondLst>
                                  <p:childTnLst>
                                    <p:set>
                                      <p:cBhvr>
                                        <p:cTn id="6" dur="1" fill="hold">
                                          <p:stCondLst>
                                            <p:cond delay="0"/>
                                          </p:stCondLst>
                                        </p:cTn>
                                        <p:tgtEl>
                                          <p:spTgt spid="16"/>
                                        </p:tgtEl>
                                        <p:attrNameLst>
                                          <p:attrName>style.visibility</p:attrName>
                                        </p:attrNameLst>
                                      </p:cBhvr>
                                      <p:to>
                                        <p:strVal val="visible"/>
                                      </p:to>
                                    </p:set>
                                    <p:animEffect transition="in" filter="barn(inVertical)">
                                      <p:cBhvr>
                                        <p:cTn id="7"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6" name="Picture 4" descr="5">
            <a:extLst>
              <a:ext uri="{FF2B5EF4-FFF2-40B4-BE49-F238E27FC236}">
                <a16:creationId xmlns:a16="http://schemas.microsoft.com/office/drawing/2014/main" id="{2D392FF0-1091-7C47-FE42-8F9C877CEBC2}"/>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52400" y="351646"/>
            <a:ext cx="17830800" cy="98027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6" name="Group 5"/>
          <p:cNvGrpSpPr/>
          <p:nvPr/>
        </p:nvGrpSpPr>
        <p:grpSpPr>
          <a:xfrm>
            <a:off x="1695450" y="1257300"/>
            <a:ext cx="15906750" cy="2411614"/>
            <a:chOff x="3429000" y="1871653"/>
            <a:chExt cx="11266947" cy="1757873"/>
          </a:xfrm>
        </p:grpSpPr>
        <p:pic>
          <p:nvPicPr>
            <p:cNvPr id="3080" name="Picture 8" descr="8">
              <a:extLst>
                <a:ext uri="{FF2B5EF4-FFF2-40B4-BE49-F238E27FC236}">
                  <a16:creationId xmlns:a16="http://schemas.microsoft.com/office/drawing/2014/main" id="{1C520DE1-DB08-E3B2-35E9-B855819147D4}"/>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3429000" y="1871653"/>
              <a:ext cx="11266947" cy="175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3" name="Text Box 11">
              <a:extLst>
                <a:ext uri="{FF2B5EF4-FFF2-40B4-BE49-F238E27FC236}">
                  <a16:creationId xmlns:a16="http://schemas.microsoft.com/office/drawing/2014/main" id="{302D3EE6-7189-5455-DFA4-72E573625959}"/>
                </a:ext>
              </a:extLst>
            </p:cNvPr>
            <p:cNvSpPr txBox="1">
              <a:spLocks noChangeArrowheads="1"/>
            </p:cNvSpPr>
            <p:nvPr/>
          </p:nvSpPr>
          <p:spPr bwMode="auto">
            <a:xfrm>
              <a:off x="3685374" y="2295897"/>
              <a:ext cx="10595532" cy="515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spcBef>
                  <a:spcPct val="50000"/>
                </a:spcBef>
              </a:pPr>
              <a:r>
                <a:rPr lang="en-US" sz="4000" b="1" smtClean="0">
                  <a:latin typeface="Times New Roman" panose="02020603050405020304" pitchFamily="18" charset="0"/>
                  <a:cs typeface="Times New Roman" panose="02020603050405020304" pitchFamily="18" charset="0"/>
                </a:rPr>
                <a:t>1. </a:t>
              </a:r>
              <a:r>
                <a:rPr lang="en-US" sz="4000" b="1">
                  <a:latin typeface="Times New Roman" panose="02020603050405020304" pitchFamily="18" charset="0"/>
                  <a:cs typeface="Times New Roman" panose="02020603050405020304" pitchFamily="18" charset="0"/>
                </a:rPr>
                <a:t>T</a:t>
              </a:r>
              <a:r>
                <a:rPr lang="en-US" sz="4000" b="1" smtClean="0">
                  <a:latin typeface="Times New Roman" panose="02020603050405020304" pitchFamily="18" charset="0"/>
                  <a:cs typeface="Times New Roman" panose="02020603050405020304" pitchFamily="18" charset="0"/>
                </a:rPr>
                <a:t>ình </a:t>
              </a:r>
              <a:r>
                <a:rPr lang="en-US" sz="4000" b="1">
                  <a:latin typeface="Times New Roman" panose="02020603050405020304" pitchFamily="18" charset="0"/>
                  <a:cs typeface="Times New Roman" panose="02020603050405020304" pitchFamily="18" charset="0"/>
                </a:rPr>
                <a:t>hình Việt Nam dưới ách thống trị của Pháp-Nhật Bản</a:t>
              </a:r>
              <a:r>
                <a:rPr lang="en-US" sz="4000" b="1" smtClean="0">
                  <a:latin typeface="Times New Roman" panose="02020603050405020304" pitchFamily="18" charset="0"/>
                  <a:cs typeface="Times New Roman" panose="02020603050405020304" pitchFamily="18" charset="0"/>
                </a:rPr>
                <a:t>.</a:t>
              </a:r>
              <a:endParaRPr lang="en-US" sz="4000">
                <a:latin typeface="Times New Roman" panose="02020603050405020304" pitchFamily="18" charset="0"/>
                <a:cs typeface="Times New Roman" panose="02020603050405020304" pitchFamily="18" charset="0"/>
              </a:endParaRPr>
            </a:p>
          </p:txBody>
        </p:sp>
      </p:grpSp>
      <p:grpSp>
        <p:nvGrpSpPr>
          <p:cNvPr id="5" name="Group 4"/>
          <p:cNvGrpSpPr/>
          <p:nvPr/>
        </p:nvGrpSpPr>
        <p:grpSpPr>
          <a:xfrm>
            <a:off x="1674667" y="3234472"/>
            <a:ext cx="15906750" cy="2411614"/>
            <a:chOff x="3414279" y="3494024"/>
            <a:chExt cx="11266947" cy="1757873"/>
          </a:xfrm>
        </p:grpSpPr>
        <p:pic>
          <p:nvPicPr>
            <p:cNvPr id="3081" name="Picture 9" descr="9">
              <a:extLst>
                <a:ext uri="{FF2B5EF4-FFF2-40B4-BE49-F238E27FC236}">
                  <a16:creationId xmlns:a16="http://schemas.microsoft.com/office/drawing/2014/main" id="{3C89DA76-5B50-E3F9-8103-BBE393A1FB1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14279" y="3494024"/>
              <a:ext cx="11266947" cy="175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5" name="Text Box 13">
              <a:extLst>
                <a:ext uri="{FF2B5EF4-FFF2-40B4-BE49-F238E27FC236}">
                  <a16:creationId xmlns:a16="http://schemas.microsoft.com/office/drawing/2014/main" id="{508F9A23-F751-5141-1747-269FF8022607}"/>
                </a:ext>
              </a:extLst>
            </p:cNvPr>
            <p:cNvSpPr txBox="1">
              <a:spLocks noChangeArrowheads="1"/>
            </p:cNvSpPr>
            <p:nvPr/>
          </p:nvSpPr>
          <p:spPr bwMode="auto">
            <a:xfrm>
              <a:off x="3847294" y="3937845"/>
              <a:ext cx="10433612" cy="964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r>
                <a:rPr lang="en-US" sz="4000" b="1" smtClean="0">
                  <a:latin typeface="Times New Roman" panose="02020603050405020304" pitchFamily="18" charset="0"/>
                  <a:cs typeface="Times New Roman" panose="02020603050405020304" pitchFamily="18" charset="0"/>
                </a:rPr>
                <a:t>2. </a:t>
              </a:r>
              <a:r>
                <a:rPr lang="en-US" sz="4000" b="1">
                  <a:latin typeface="Times New Roman" panose="02020603050405020304" pitchFamily="18" charset="0"/>
                  <a:cs typeface="Times New Roman" panose="02020603050405020304" pitchFamily="18" charset="0"/>
                </a:rPr>
                <a:t>C</a:t>
              </a:r>
              <a:r>
                <a:rPr lang="en-US" sz="4000" b="1" smtClean="0">
                  <a:latin typeface="Times New Roman" panose="02020603050405020304" pitchFamily="18" charset="0"/>
                  <a:cs typeface="Times New Roman" panose="02020603050405020304" pitchFamily="18" charset="0"/>
                </a:rPr>
                <a:t>ông </a:t>
              </a:r>
              <a:r>
                <a:rPr lang="en-US" sz="4000" b="1">
                  <a:latin typeface="Times New Roman" panose="02020603050405020304" pitchFamily="18" charset="0"/>
                  <a:cs typeface="Times New Roman" panose="02020603050405020304" pitchFamily="18" charset="0"/>
                </a:rPr>
                <a:t>cuộc chuẩn bị tiến tới khởi nghĩa giành chính quyền trong toàn </a:t>
              </a:r>
              <a:r>
                <a:rPr lang="en-US" sz="4000" b="1" smtClean="0">
                  <a:latin typeface="Times New Roman" panose="02020603050405020304" pitchFamily="18" charset="0"/>
                  <a:cs typeface="Times New Roman" panose="02020603050405020304" pitchFamily="18" charset="0"/>
                </a:rPr>
                <a:t>quốc.</a:t>
              </a:r>
              <a:endParaRPr lang="en-US" sz="4000">
                <a:latin typeface="Times New Roman" panose="02020603050405020304" pitchFamily="18" charset="0"/>
                <a:cs typeface="Times New Roman" panose="02020603050405020304" pitchFamily="18" charset="0"/>
              </a:endParaRPr>
            </a:p>
          </p:txBody>
        </p:sp>
      </p:grpSp>
      <p:grpSp>
        <p:nvGrpSpPr>
          <p:cNvPr id="2" name="Group 1"/>
          <p:cNvGrpSpPr/>
          <p:nvPr/>
        </p:nvGrpSpPr>
        <p:grpSpPr>
          <a:xfrm>
            <a:off x="1695451" y="5213054"/>
            <a:ext cx="15906749" cy="2411614"/>
            <a:chOff x="3429001" y="7500290"/>
            <a:chExt cx="11265224" cy="1757873"/>
          </a:xfrm>
        </p:grpSpPr>
        <p:pic>
          <p:nvPicPr>
            <p:cNvPr id="3079" name="Picture 7" descr="11">
              <a:extLst>
                <a:ext uri="{FF2B5EF4-FFF2-40B4-BE49-F238E27FC236}">
                  <a16:creationId xmlns:a16="http://schemas.microsoft.com/office/drawing/2014/main" id="{242876B1-3952-8F59-159A-EE88F7174010}"/>
                </a:ext>
              </a:extLst>
            </p:cNvPr>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29001" y="7500290"/>
              <a:ext cx="11265224" cy="175787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3087" name="Text Box 15">
              <a:extLst>
                <a:ext uri="{FF2B5EF4-FFF2-40B4-BE49-F238E27FC236}">
                  <a16:creationId xmlns:a16="http://schemas.microsoft.com/office/drawing/2014/main" id="{7B171A7C-3284-B02D-7433-AA7505F10E34}"/>
                </a:ext>
              </a:extLst>
            </p:cNvPr>
            <p:cNvSpPr txBox="1">
              <a:spLocks noChangeArrowheads="1"/>
            </p:cNvSpPr>
            <p:nvPr/>
          </p:nvSpPr>
          <p:spPr bwMode="auto">
            <a:xfrm>
              <a:off x="3631370" y="7758484"/>
              <a:ext cx="10394794" cy="96468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spcBef>
                  <a:spcPct val="50000"/>
                </a:spcBef>
              </a:pPr>
              <a:r>
                <a:rPr lang="en-US" sz="4000" b="1" smtClean="0">
                  <a:latin typeface="Times New Roman" panose="02020603050405020304" pitchFamily="18" charset="0"/>
                  <a:cs typeface="Times New Roman" panose="02020603050405020304" pitchFamily="18" charset="0"/>
                </a:rPr>
                <a:t>3. Diễn biến chính của Cách mạng tháng Tám và sự ra đời của nước Việt Nam Dân chủ Cộng hòa.</a:t>
              </a:r>
              <a:endParaRPr lang="zh-CN" altLang="en-US" sz="4000" b="1" dirty="0">
                <a:solidFill>
                  <a:schemeClr val="bg2"/>
                </a:solidFill>
                <a:latin typeface="Times New Roman" panose="02020603050405020304" pitchFamily="18" charset="0"/>
                <a:ea typeface="黑体" panose="02010609060101010101" pitchFamily="49" charset="-122"/>
                <a:cs typeface="Times New Roman" panose="02020603050405020304" pitchFamily="18" charset="0"/>
              </a:endParaRPr>
            </a:p>
          </p:txBody>
        </p:sp>
      </p:grpSp>
      <p:sp>
        <p:nvSpPr>
          <p:cNvPr id="3" name="TextBox 2">
            <a:extLst>
              <a:ext uri="{FF2B5EF4-FFF2-40B4-BE49-F238E27FC236}">
                <a16:creationId xmlns:a16="http://schemas.microsoft.com/office/drawing/2014/main" id="{57DEDB23-117A-5D28-4495-377D64E63A36}"/>
              </a:ext>
            </a:extLst>
          </p:cNvPr>
          <p:cNvSpPr txBox="1"/>
          <p:nvPr/>
        </p:nvSpPr>
        <p:spPr>
          <a:xfrm>
            <a:off x="1676400" y="502503"/>
            <a:ext cx="14916150" cy="830997"/>
          </a:xfrm>
          <a:prstGeom prst="rect">
            <a:avLst/>
          </a:prstGeom>
          <a:noFill/>
        </p:spPr>
        <p:txBody>
          <a:bodyPr wrap="square">
            <a:spAutoFit/>
          </a:bodyPr>
          <a:lstStyle/>
          <a:p>
            <a:pPr algn="ctr" fontAlgn="base">
              <a:spcBef>
                <a:spcPts val="900"/>
              </a:spcBef>
              <a:spcAft>
                <a:spcPts val="900"/>
              </a:spcAft>
            </a:pPr>
            <a:r>
              <a:rPr lang="en-US" sz="4800" b="1" smtClean="0">
                <a:solidFill>
                  <a:srgbClr val="FF0000"/>
                </a:solidFill>
                <a:latin typeface="Times New Roman" panose="02020603050405020304" pitchFamily="18" charset="0"/>
                <a:cs typeface="Times New Roman" panose="02020603050405020304" pitchFamily="18" charset="0"/>
              </a:rPr>
              <a:t>CÁCH MẠNG THÁNG TÁM NĂM 1945</a:t>
            </a:r>
            <a:endParaRPr lang="en-VN" sz="4800" dirty="0">
              <a:solidFill>
                <a:srgbClr val="FF0000"/>
              </a:solidFill>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4" name="TextBox 3">
            <a:extLst>
              <a:ext uri="{FF2B5EF4-FFF2-40B4-BE49-F238E27FC236}">
                <a16:creationId xmlns:a16="http://schemas.microsoft.com/office/drawing/2014/main" id="{226432FB-5DC6-A49F-A908-3BDDE80A6A86}"/>
              </a:ext>
            </a:extLst>
          </p:cNvPr>
          <p:cNvSpPr txBox="1"/>
          <p:nvPr/>
        </p:nvSpPr>
        <p:spPr>
          <a:xfrm>
            <a:off x="16611601" y="10287001"/>
            <a:ext cx="184731" cy="507831"/>
          </a:xfrm>
          <a:prstGeom prst="rect">
            <a:avLst/>
          </a:prstGeom>
          <a:noFill/>
        </p:spPr>
        <p:txBody>
          <a:bodyPr wrap="none" rtlCol="0">
            <a:spAutoFit/>
          </a:bodyPr>
          <a:lstStyle/>
          <a:p>
            <a:endParaRPr lang="en-VN" sz="2700" dirty="0"/>
          </a:p>
        </p:txBody>
      </p:sp>
      <p:grpSp>
        <p:nvGrpSpPr>
          <p:cNvPr id="7" name="Group 6"/>
          <p:cNvGrpSpPr/>
          <p:nvPr/>
        </p:nvGrpSpPr>
        <p:grpSpPr>
          <a:xfrm>
            <a:off x="1674668" y="7179835"/>
            <a:ext cx="15622734" cy="2230865"/>
            <a:chOff x="1674668" y="7179835"/>
            <a:chExt cx="15622734" cy="2230865"/>
          </a:xfrm>
        </p:grpSpPr>
        <p:pic>
          <p:nvPicPr>
            <p:cNvPr id="17" name="Picture 10" descr="10">
              <a:extLst>
                <a:ext uri="{FF2B5EF4-FFF2-40B4-BE49-F238E27FC236}">
                  <a16:creationId xmlns:a16="http://schemas.microsoft.com/office/drawing/2014/main" id="{A6C8E820-83D9-C60F-5685-BA1A0B041DC8}"/>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1674668" y="7179835"/>
              <a:ext cx="15622734" cy="223086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8" name="Text Box 14">
              <a:extLst>
                <a:ext uri="{FF2B5EF4-FFF2-40B4-BE49-F238E27FC236}">
                  <a16:creationId xmlns:a16="http://schemas.microsoft.com/office/drawing/2014/main" id="{BEE5F7E7-9503-54F5-A1C3-1B0E58B5EDC4}"/>
                </a:ext>
              </a:extLst>
            </p:cNvPr>
            <p:cNvSpPr txBox="1">
              <a:spLocks noChangeArrowheads="1"/>
            </p:cNvSpPr>
            <p:nvPr/>
          </p:nvSpPr>
          <p:spPr bwMode="auto">
            <a:xfrm>
              <a:off x="2338558" y="7477661"/>
              <a:ext cx="14457774" cy="132343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wrap="square">
              <a:spAutoFit/>
            </a:bodyPr>
            <a:lstStyle>
              <a:lvl1pPr defTabSz="1500188">
                <a:defRPr sz="3000">
                  <a:solidFill>
                    <a:schemeClr val="tx1"/>
                  </a:solidFill>
                  <a:latin typeface="Arial" panose="020B0604020202020204" pitchFamily="34" charset="0"/>
                  <a:ea typeface="宋体" panose="02010600030101010101" pitchFamily="2" charset="-122"/>
                </a:defRPr>
              </a:lvl1pPr>
              <a:lvl2pPr marL="742950" indent="-285750" defTabSz="1500188">
                <a:defRPr sz="3000">
                  <a:solidFill>
                    <a:schemeClr val="tx1"/>
                  </a:solidFill>
                  <a:latin typeface="Arial" panose="020B0604020202020204" pitchFamily="34" charset="0"/>
                  <a:ea typeface="宋体" panose="02010600030101010101" pitchFamily="2" charset="-122"/>
                </a:defRPr>
              </a:lvl2pPr>
              <a:lvl3pPr marL="1143000" indent="-228600" defTabSz="1500188">
                <a:defRPr sz="3000">
                  <a:solidFill>
                    <a:schemeClr val="tx1"/>
                  </a:solidFill>
                  <a:latin typeface="Arial" panose="020B0604020202020204" pitchFamily="34" charset="0"/>
                  <a:ea typeface="宋体" panose="02010600030101010101" pitchFamily="2" charset="-122"/>
                </a:defRPr>
              </a:lvl3pPr>
              <a:lvl4pPr marL="1600200" indent="-228600" defTabSz="1500188">
                <a:defRPr sz="3000">
                  <a:solidFill>
                    <a:schemeClr val="tx1"/>
                  </a:solidFill>
                  <a:latin typeface="Arial" panose="020B0604020202020204" pitchFamily="34" charset="0"/>
                  <a:ea typeface="宋体" panose="02010600030101010101" pitchFamily="2" charset="-122"/>
                </a:defRPr>
              </a:lvl4pPr>
              <a:lvl5pPr marL="2057400" indent="-228600" defTabSz="1500188">
                <a:defRPr sz="3000">
                  <a:solidFill>
                    <a:schemeClr val="tx1"/>
                  </a:solidFill>
                  <a:latin typeface="Arial" panose="020B0604020202020204" pitchFamily="34" charset="0"/>
                  <a:ea typeface="宋体" panose="02010600030101010101" pitchFamily="2" charset="-122"/>
                </a:defRPr>
              </a:lvl5pPr>
              <a:lvl6pPr marL="25146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6pPr>
              <a:lvl7pPr marL="29718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7pPr>
              <a:lvl8pPr marL="34290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8pPr>
              <a:lvl9pPr marL="3886200" indent="-228600" defTabSz="1500188" eaLnBrk="0" fontAlgn="base" hangingPunct="0">
                <a:spcBef>
                  <a:spcPct val="0"/>
                </a:spcBef>
                <a:spcAft>
                  <a:spcPct val="0"/>
                </a:spcAft>
                <a:defRPr sz="3000">
                  <a:solidFill>
                    <a:schemeClr val="tx1"/>
                  </a:solidFill>
                  <a:latin typeface="Arial" panose="020B0604020202020204" pitchFamily="34" charset="0"/>
                  <a:ea typeface="宋体" panose="02010600030101010101" pitchFamily="2" charset="-122"/>
                </a:defRPr>
              </a:lvl9pPr>
            </a:lstStyle>
            <a:p>
              <a:pPr algn="ctr"/>
              <a:r>
                <a:rPr lang="en-US" sz="4000" b="1" smtClean="0">
                  <a:latin typeface="Times New Roman" panose="02020603050405020304" pitchFamily="18" charset="0"/>
                  <a:cs typeface="Times New Roman" panose="02020603050405020304" pitchFamily="18" charset="0"/>
                </a:rPr>
                <a:t>4. Nguyên </a:t>
              </a:r>
              <a:r>
                <a:rPr lang="en-US" sz="4000" b="1">
                  <a:latin typeface="Times New Roman" panose="02020603050405020304" pitchFamily="18" charset="0"/>
                  <a:cs typeface="Times New Roman" panose="02020603050405020304" pitchFamily="18" charset="0"/>
                </a:rPr>
                <a:t>nhân thắng lợi, ý nghĩa lịch sử của Cách mạng tháng Tám năm 1945</a:t>
              </a:r>
              <a:endParaRPr lang="en-US" sz="4000">
                <a:latin typeface="Times New Roman" panose="02020603050405020304" pitchFamily="18" charset="0"/>
                <a:cs typeface="Times New Roman" panose="02020603050405020304" pitchFamily="18" charset="0"/>
              </a:endParaRPr>
            </a:p>
          </p:txBody>
        </p:sp>
      </p:grpSp>
    </p:spTree>
    <p:extLst>
      <p:ext uri="{BB962C8B-B14F-4D97-AF65-F5344CB8AC3E}">
        <p14:creationId xmlns:p14="http://schemas.microsoft.com/office/powerpoint/2010/main" val="2437402715"/>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nodeType="clickPar">
                      <p:stCondLst>
                        <p:cond delay="indefinite"/>
                        <p:cond evt="onBegin" delay="0">
                          <p:tn val="2"/>
                        </p:cond>
                      </p:stCondLst>
                      <p:childTnLst>
                        <p:par>
                          <p:cTn id="4" fill="hold" nodeType="withGroup">
                            <p:stCondLst>
                              <p:cond delay="0"/>
                            </p:stCondLst>
                            <p:childTnLst>
                              <p:par>
                                <p:cTn id="5" presetID="2" presetClass="entr" presetSubtype="8" fill="hold" nodeType="withEffect">
                                  <p:stCondLst>
                                    <p:cond delay="0"/>
                                  </p:stCondLst>
                                  <p:childTnLst>
                                    <p:set>
                                      <p:cBhvr>
                                        <p:cTn id="6" dur="1" fill="hold">
                                          <p:stCondLst>
                                            <p:cond delay="0"/>
                                          </p:stCondLst>
                                        </p:cTn>
                                        <p:tgtEl>
                                          <p:spTgt spid="3076"/>
                                        </p:tgtEl>
                                        <p:attrNameLst>
                                          <p:attrName>style.visibility</p:attrName>
                                        </p:attrNameLst>
                                      </p:cBhvr>
                                      <p:to>
                                        <p:strVal val="visible"/>
                                      </p:to>
                                    </p:set>
                                    <p:anim calcmode="lin" valueType="num">
                                      <p:cBhvr additive="base">
                                        <p:cTn id="7" dur="500" fill="hold"/>
                                        <p:tgtEl>
                                          <p:spTgt spid="3076"/>
                                        </p:tgtEl>
                                        <p:attrNameLst>
                                          <p:attrName>ppt_x</p:attrName>
                                        </p:attrNameLst>
                                      </p:cBhvr>
                                      <p:tavLst>
                                        <p:tav tm="0">
                                          <p:val>
                                            <p:strVal val="0-#ppt_w/2"/>
                                          </p:val>
                                        </p:tav>
                                        <p:tav tm="100000">
                                          <p:val>
                                            <p:strVal val="#ppt_x"/>
                                          </p:val>
                                        </p:tav>
                                      </p:tavLst>
                                    </p:anim>
                                    <p:anim calcmode="lin" valueType="num">
                                      <p:cBhvr additive="base">
                                        <p:cTn id="8" dur="500" fill="hold"/>
                                        <p:tgtEl>
                                          <p:spTgt spid="3076"/>
                                        </p:tgtEl>
                                        <p:attrNameLst>
                                          <p:attrName>ppt_y</p:attrName>
                                        </p:attrNameLst>
                                      </p:cBhvr>
                                      <p:tavLst>
                                        <p:tav tm="0">
                                          <p:val>
                                            <p:strVal val="#ppt_y"/>
                                          </p:val>
                                        </p:tav>
                                        <p:tav tm="100000">
                                          <p:val>
                                            <p:strVal val="#ppt_y"/>
                                          </p:val>
                                        </p:tav>
                                      </p:tavLst>
                                    </p:anim>
                                  </p:childTnLst>
                                </p:cTn>
                              </p:par>
                            </p:childTnLst>
                          </p:cTn>
                        </p:par>
                        <p:par>
                          <p:cTn id="9" fill="hold">
                            <p:stCondLst>
                              <p:cond delay="500"/>
                            </p:stCondLst>
                            <p:childTnLst>
                              <p:par>
                                <p:cTn id="10" presetID="42" presetClass="entr" presetSubtype="0" fill="hold" grpId="0" nodeType="after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fade">
                                      <p:cBhvr>
                                        <p:cTn id="12" dur="1000"/>
                                        <p:tgtEl>
                                          <p:spTgt spid="3"/>
                                        </p:tgtEl>
                                      </p:cBhvr>
                                    </p:animEffect>
                                    <p:anim calcmode="lin" valueType="num">
                                      <p:cBhvr>
                                        <p:cTn id="13" dur="1000" fill="hold"/>
                                        <p:tgtEl>
                                          <p:spTgt spid="3"/>
                                        </p:tgtEl>
                                        <p:attrNameLst>
                                          <p:attrName>ppt_x</p:attrName>
                                        </p:attrNameLst>
                                      </p:cBhvr>
                                      <p:tavLst>
                                        <p:tav tm="0">
                                          <p:val>
                                            <p:strVal val="#ppt_x"/>
                                          </p:val>
                                        </p:tav>
                                        <p:tav tm="100000">
                                          <p:val>
                                            <p:strVal val="#ppt_x"/>
                                          </p:val>
                                        </p:tav>
                                      </p:tavLst>
                                    </p:anim>
                                    <p:anim calcmode="lin" valueType="num">
                                      <p:cBhvr>
                                        <p:cTn id="14" dur="100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6" presetClass="entr" presetSubtype="37" fill="hold" nodeType="click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barn(outVertical)">
                                      <p:cBhvr>
                                        <p:cTn id="19" dur="500"/>
                                        <p:tgtEl>
                                          <p:spTgt spid="6"/>
                                        </p:tgtEl>
                                      </p:cBhvr>
                                    </p:animEffect>
                                  </p:childTnLst>
                                </p:cTn>
                              </p:par>
                            </p:childTnLst>
                          </p:cTn>
                        </p:par>
                      </p:childTnLst>
                    </p:cTn>
                  </p:par>
                  <p:par>
                    <p:cTn id="20" fill="hold">
                      <p:stCondLst>
                        <p:cond delay="indefinite"/>
                      </p:stCondLst>
                      <p:childTnLst>
                        <p:par>
                          <p:cTn id="21" fill="hold">
                            <p:stCondLst>
                              <p:cond delay="0"/>
                            </p:stCondLst>
                            <p:childTnLst>
                              <p:par>
                                <p:cTn id="22" presetID="16" presetClass="entr" presetSubtype="37" fill="hold" nodeType="clickEffect">
                                  <p:stCondLst>
                                    <p:cond delay="0"/>
                                  </p:stCondLst>
                                  <p:childTnLst>
                                    <p:set>
                                      <p:cBhvr>
                                        <p:cTn id="23" dur="1" fill="hold">
                                          <p:stCondLst>
                                            <p:cond delay="0"/>
                                          </p:stCondLst>
                                        </p:cTn>
                                        <p:tgtEl>
                                          <p:spTgt spid="5"/>
                                        </p:tgtEl>
                                        <p:attrNameLst>
                                          <p:attrName>style.visibility</p:attrName>
                                        </p:attrNameLst>
                                      </p:cBhvr>
                                      <p:to>
                                        <p:strVal val="visible"/>
                                      </p:to>
                                    </p:set>
                                    <p:animEffect transition="in" filter="barn(outVertical)">
                                      <p:cBhvr>
                                        <p:cTn id="24" dur="500"/>
                                        <p:tgtEl>
                                          <p:spTgt spid="5"/>
                                        </p:tgtEl>
                                      </p:cBhvr>
                                    </p:animEffect>
                                  </p:childTnLst>
                                </p:cTn>
                              </p:par>
                            </p:childTnLst>
                          </p:cTn>
                        </p:par>
                      </p:childTnLst>
                    </p:cTn>
                  </p:par>
                  <p:par>
                    <p:cTn id="25" fill="hold">
                      <p:stCondLst>
                        <p:cond delay="indefinite"/>
                      </p:stCondLst>
                      <p:childTnLst>
                        <p:par>
                          <p:cTn id="26" fill="hold">
                            <p:stCondLst>
                              <p:cond delay="0"/>
                            </p:stCondLst>
                            <p:childTnLst>
                              <p:par>
                                <p:cTn id="27" presetID="16" presetClass="entr" presetSubtype="37"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outVertical)">
                                      <p:cBhvr>
                                        <p:cTn id="29" dur="500"/>
                                        <p:tgtEl>
                                          <p:spTgt spid="2"/>
                                        </p:tgtEl>
                                      </p:cBhvr>
                                    </p:animEffect>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nodeType="clickEffect">
                                  <p:stCondLst>
                                    <p:cond delay="0"/>
                                  </p:stCondLst>
                                  <p:childTnLst>
                                    <p:set>
                                      <p:cBhvr>
                                        <p:cTn id="33" dur="1" fill="hold">
                                          <p:stCondLst>
                                            <p:cond delay="0"/>
                                          </p:stCondLst>
                                        </p:cTn>
                                        <p:tgtEl>
                                          <p:spTgt spid="7"/>
                                        </p:tgtEl>
                                        <p:attrNameLst>
                                          <p:attrName>style.visibility</p:attrName>
                                        </p:attrNameLst>
                                      </p:cBhvr>
                                      <p:to>
                                        <p:strVal val="visible"/>
                                      </p:to>
                                    </p:set>
                                    <p:animEffect transition="in" filter="barn(inVertical)">
                                      <p:cBhvr>
                                        <p:cTn id="34"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4707142" y="-38100"/>
            <a:ext cx="9008858" cy="2667000"/>
            <a:chOff x="8682815" y="2147468"/>
            <a:chExt cx="9026116" cy="2507655"/>
          </a:xfrm>
        </p:grpSpPr>
        <p:sp>
          <p:nvSpPr>
            <p:cNvPr id="156" name="椭圆 155"/>
            <p:cNvSpPr>
              <a:spLocks noChangeAspect="1"/>
            </p:cNvSpPr>
            <p:nvPr/>
          </p:nvSpPr>
          <p:spPr>
            <a:xfrm>
              <a:off x="8682815" y="2147468"/>
              <a:ext cx="2933328" cy="2507655"/>
            </a:xfrm>
            <a:prstGeom prst="ellipse">
              <a:avLst/>
            </a:prstGeom>
            <a:solidFill>
              <a:schemeClr val="bg1"/>
            </a:solidFill>
            <a:ln>
              <a:noFill/>
            </a:ln>
            <a:effectLst>
              <a:outerShdw blurRad="635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57" name="椭圆 156"/>
            <p:cNvSpPr>
              <a:spLocks noChangeAspect="1"/>
            </p:cNvSpPr>
            <p:nvPr/>
          </p:nvSpPr>
          <p:spPr>
            <a:xfrm>
              <a:off x="8682815" y="2147468"/>
              <a:ext cx="2933328" cy="2507655"/>
            </a:xfrm>
            <a:prstGeom prst="ellipse">
              <a:avLst/>
            </a:prstGeom>
            <a:solidFill>
              <a:schemeClr val="accent3"/>
            </a:solidFill>
            <a:ln>
              <a:noFill/>
            </a:ln>
            <a:effectLst>
              <a:innerShdw blurRad="114300" dist="114300" dir="135000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58" name="椭圆 157"/>
            <p:cNvSpPr>
              <a:spLocks noChangeAspect="1"/>
            </p:cNvSpPr>
            <p:nvPr/>
          </p:nvSpPr>
          <p:spPr>
            <a:xfrm>
              <a:off x="8996752" y="2417468"/>
              <a:ext cx="2281478" cy="1950399"/>
            </a:xfrm>
            <a:prstGeom prst="ellipse">
              <a:avLst/>
            </a:prstGeom>
            <a:gradFill flip="none" rotWithShape="1">
              <a:gsLst>
                <a:gs pos="0">
                  <a:schemeClr val="accent6">
                    <a:lumMod val="5000"/>
                    <a:lumOff val="95000"/>
                  </a:schemeClr>
                </a:gs>
                <a:gs pos="100000">
                  <a:schemeClr val="bg1">
                    <a:lumMod val="65000"/>
                  </a:schemeClr>
                </a:gs>
              </a:gsLst>
              <a:lin ang="2700000" scaled="1"/>
              <a:tileRect/>
            </a:gradFill>
            <a:ln w="25400">
              <a:gradFill flip="none" rotWithShape="1">
                <a:gsLst>
                  <a:gs pos="0">
                    <a:schemeClr val="accent1">
                      <a:lumMod val="5000"/>
                      <a:lumOff val="95000"/>
                    </a:schemeClr>
                  </a:gs>
                  <a:gs pos="100000">
                    <a:schemeClr val="bg1">
                      <a:lumMod val="65000"/>
                    </a:schemeClr>
                  </a:gs>
                </a:gsLst>
                <a:lin ang="135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59" name="任意多边形 158"/>
            <p:cNvSpPr/>
            <p:nvPr/>
          </p:nvSpPr>
          <p:spPr>
            <a:xfrm>
              <a:off x="9930453" y="2593669"/>
              <a:ext cx="7778478" cy="1560320"/>
            </a:xfrm>
            <a:custGeom>
              <a:avLst/>
              <a:gdLst>
                <a:gd name="connsiteX0" fmla="*/ 0 w 2527652"/>
                <a:gd name="connsiteY0" fmla="*/ 0 h 1008000"/>
                <a:gd name="connsiteX1" fmla="*/ 2023652 w 2527652"/>
                <a:gd name="connsiteY1" fmla="*/ 0 h 1008000"/>
                <a:gd name="connsiteX2" fmla="*/ 2527652 w 2527652"/>
                <a:gd name="connsiteY2" fmla="*/ 504000 h 1008000"/>
                <a:gd name="connsiteX3" fmla="*/ 2023652 w 2527652"/>
                <a:gd name="connsiteY3" fmla="*/ 1008000 h 1008000"/>
                <a:gd name="connsiteX4" fmla="*/ 0 w 2527652"/>
                <a:gd name="connsiteY4" fmla="*/ 1008000 h 100800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527652" h="1008000">
                  <a:moveTo>
                    <a:pt x="0" y="0"/>
                  </a:moveTo>
                  <a:lnTo>
                    <a:pt x="2023652" y="0"/>
                  </a:lnTo>
                  <a:cubicBezTo>
                    <a:pt x="2302004" y="0"/>
                    <a:pt x="2527652" y="225648"/>
                    <a:pt x="2527652" y="504000"/>
                  </a:cubicBezTo>
                  <a:cubicBezTo>
                    <a:pt x="2527652" y="782352"/>
                    <a:pt x="2302004" y="1008000"/>
                    <a:pt x="2023652" y="1008000"/>
                  </a:cubicBezTo>
                  <a:lnTo>
                    <a:pt x="0" y="1008000"/>
                  </a:lnTo>
                  <a:close/>
                </a:path>
              </a:pathLst>
            </a:custGeom>
            <a:gradFill flip="none" rotWithShape="1">
              <a:gsLst>
                <a:gs pos="0">
                  <a:schemeClr val="accent6">
                    <a:lumMod val="5000"/>
                    <a:lumOff val="95000"/>
                  </a:schemeClr>
                </a:gs>
                <a:gs pos="100000">
                  <a:schemeClr val="bg1">
                    <a:lumMod val="65000"/>
                  </a:schemeClr>
                </a:gs>
              </a:gsLst>
              <a:lin ang="13500000" scaled="1"/>
              <a:tileRect/>
            </a:gradFill>
            <a:ln w="25400">
              <a:gradFill flip="none" rotWithShape="1">
                <a:gsLst>
                  <a:gs pos="0">
                    <a:schemeClr val="accent1">
                      <a:lumMod val="5000"/>
                      <a:lumOff val="95000"/>
                    </a:schemeClr>
                  </a:gs>
                  <a:gs pos="100000">
                    <a:schemeClr val="bg1">
                      <a:lumMod val="65000"/>
                    </a:schemeClr>
                  </a:gs>
                </a:gsLst>
                <a:lin ang="2700000" scaled="1"/>
                <a:tileRect/>
              </a:gradFill>
            </a:ln>
            <a:effectLst>
              <a:outerShdw blurRad="50800" dist="635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60" name="椭圆 159"/>
            <p:cNvSpPr>
              <a:spLocks noChangeAspect="1"/>
            </p:cNvSpPr>
            <p:nvPr/>
          </p:nvSpPr>
          <p:spPr>
            <a:xfrm>
              <a:off x="9216507" y="2606473"/>
              <a:ext cx="1825182" cy="1560320"/>
            </a:xfrm>
            <a:prstGeom prst="ellipse">
              <a:avLst/>
            </a:prstGeom>
            <a:gradFill flip="none" rotWithShape="1">
              <a:gsLst>
                <a:gs pos="0">
                  <a:schemeClr val="bg1"/>
                </a:gs>
                <a:gs pos="100000">
                  <a:schemeClr val="bg1">
                    <a:lumMod val="65000"/>
                  </a:schemeClr>
                </a:gs>
              </a:gsLst>
              <a:lin ang="13500000" scaled="1"/>
              <a:tileRect/>
            </a:gradFill>
            <a:ln w="25400">
              <a:gradFill flip="none" rotWithShape="1">
                <a:gsLst>
                  <a:gs pos="0">
                    <a:schemeClr val="bg1"/>
                  </a:gs>
                  <a:gs pos="100000">
                    <a:schemeClr val="tx1">
                      <a:lumMod val="65000"/>
                      <a:lumOff val="35000"/>
                    </a:schemeClr>
                  </a:gs>
                </a:gsLst>
                <a:lin ang="2700000" scaled="1"/>
                <a:tileRect/>
              </a:gradFill>
            </a:ln>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700">
                <a:solidFill>
                  <a:prstClr val="white"/>
                </a:solidFill>
              </a:endParaRPr>
            </a:p>
          </p:txBody>
        </p:sp>
        <p:sp>
          <p:nvSpPr>
            <p:cNvPr id="161" name="文本框 160"/>
            <p:cNvSpPr txBox="1"/>
            <p:nvPr/>
          </p:nvSpPr>
          <p:spPr>
            <a:xfrm>
              <a:off x="9512589" y="2831556"/>
              <a:ext cx="1264338" cy="1015663"/>
            </a:xfrm>
            <a:prstGeom prst="rect">
              <a:avLst/>
            </a:prstGeom>
            <a:noFill/>
          </p:spPr>
          <p:txBody>
            <a:bodyPr wrap="square" rtlCol="0">
              <a:spAutoFit/>
            </a:bodyPr>
            <a:lstStyle/>
            <a:p>
              <a:r>
                <a:rPr lang="en-US" altLang="zh-CN" sz="6000" dirty="0">
                  <a:solidFill>
                    <a:srgbClr val="FF9900">
                      <a:lumMod val="75000"/>
                    </a:srgbClr>
                  </a:solidFill>
                  <a:latin typeface="Impact" panose="020B0806030902050204" pitchFamily="34" charset="0"/>
                </a:rPr>
                <a:t>02</a:t>
              </a:r>
              <a:endParaRPr lang="zh-CN" altLang="en-US" sz="6000" dirty="0">
                <a:solidFill>
                  <a:srgbClr val="FF9900">
                    <a:lumMod val="75000"/>
                  </a:srgbClr>
                </a:solidFill>
                <a:latin typeface="Impact" panose="020B0806030902050204" pitchFamily="34" charset="0"/>
              </a:endParaRPr>
            </a:p>
          </p:txBody>
        </p:sp>
        <p:sp>
          <p:nvSpPr>
            <p:cNvPr id="162" name="文本框 161"/>
            <p:cNvSpPr txBox="1"/>
            <p:nvPr/>
          </p:nvSpPr>
          <p:spPr>
            <a:xfrm>
              <a:off x="10600532" y="3023819"/>
              <a:ext cx="7108397" cy="738664"/>
            </a:xfrm>
            <a:prstGeom prst="rect">
              <a:avLst/>
            </a:prstGeom>
            <a:noFill/>
          </p:spPr>
          <p:txBody>
            <a:bodyPr wrap="square" rtlCol="0">
              <a:spAutoFit/>
            </a:bodyPr>
            <a:lstStyle/>
            <a:p>
              <a:r>
                <a:rPr lang="en-US" altLang="zh-CN" sz="4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rPr>
                <a:t>HÌNH THÀNH KIẾN THỨC</a:t>
              </a:r>
              <a:endParaRPr lang="zh-CN" altLang="en-US" sz="4200" b="1" dirty="0">
                <a:solidFill>
                  <a:srgbClr val="FF9900">
                    <a:lumMod val="75000"/>
                  </a:srgbClr>
                </a:solidFill>
                <a:latin typeface="Times New Roman" panose="02020603050405020304" pitchFamily="18" charset="0"/>
                <a:ea typeface="微软雅黑" panose="020B0503020204020204" pitchFamily="34" charset="-122"/>
                <a:cs typeface="Times New Roman" panose="02020603050405020304" pitchFamily="18" charset="0"/>
              </a:endParaRPr>
            </a:p>
          </p:txBody>
        </p:sp>
      </p:grpSp>
      <p:pic>
        <p:nvPicPr>
          <p:cNvPr id="38" name="图片 87"/>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7322" y="8052002"/>
            <a:ext cx="2454433" cy="2412595"/>
          </a:xfrm>
          <a:prstGeom prst="rect">
            <a:avLst/>
          </a:prstGeom>
        </p:spPr>
      </p:pic>
      <p:sp>
        <p:nvSpPr>
          <p:cNvPr id="39" name="Freeform 4"/>
          <p:cNvSpPr/>
          <p:nvPr/>
        </p:nvSpPr>
        <p:spPr>
          <a:xfrm>
            <a:off x="15726089" y="7258124"/>
            <a:ext cx="4074431" cy="4000350"/>
          </a:xfrm>
          <a:custGeom>
            <a:avLst/>
            <a:gdLst/>
            <a:ahLst/>
            <a:cxnLst/>
            <a:rect l="l" t="t" r="r" b="b"/>
            <a:pathLst>
              <a:path w="4074431" h="4000350">
                <a:moveTo>
                  <a:pt x="0" y="0"/>
                </a:moveTo>
                <a:lnTo>
                  <a:pt x="4074431" y="0"/>
                </a:lnTo>
                <a:lnTo>
                  <a:pt x="4074431" y="4000350"/>
                </a:lnTo>
                <a:lnTo>
                  <a:pt x="0" y="400035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sp>
      <p:sp>
        <p:nvSpPr>
          <p:cNvPr id="6" name="Rectangle 5"/>
          <p:cNvSpPr/>
          <p:nvPr/>
        </p:nvSpPr>
        <p:spPr>
          <a:xfrm>
            <a:off x="428905" y="2980645"/>
            <a:ext cx="15078487" cy="769441"/>
          </a:xfrm>
          <a:prstGeom prst="rect">
            <a:avLst/>
          </a:prstGeom>
        </p:spPr>
        <p:style>
          <a:lnRef idx="2">
            <a:schemeClr val="accent6"/>
          </a:lnRef>
          <a:fillRef idx="1">
            <a:schemeClr val="lt1"/>
          </a:fillRef>
          <a:effectRef idx="0">
            <a:schemeClr val="accent6"/>
          </a:effectRef>
          <a:fontRef idx="minor">
            <a:schemeClr val="dk1"/>
          </a:fontRef>
        </p:style>
        <p:txBody>
          <a:bodyPr wrap="none">
            <a:spAutoFit/>
          </a:bodyPr>
          <a:lstStyle/>
          <a:p>
            <a:r>
              <a:rPr lang="en-US" sz="4400" b="1" smtClean="0">
                <a:latin typeface="Times New Roman" panose="02020603050405020304" pitchFamily="18" charset="0"/>
                <a:ea typeface="Arial" panose="020B0604020202020204" pitchFamily="34" charset="0"/>
                <a:cs typeface="Times New Roman" panose="02020603050405020304" pitchFamily="18" charset="0"/>
              </a:rPr>
              <a:t>1. </a:t>
            </a:r>
            <a:r>
              <a:rPr lang="en-US" sz="4400" b="1">
                <a:latin typeface="Times New Roman" panose="02020603050405020304" pitchFamily="18" charset="0"/>
                <a:cs typeface="Times New Roman" panose="02020603050405020304" pitchFamily="18" charset="0"/>
              </a:rPr>
              <a:t>T</a:t>
            </a:r>
            <a:r>
              <a:rPr lang="en-US" sz="4400" b="1" smtClean="0">
                <a:latin typeface="Times New Roman" panose="02020603050405020304" pitchFamily="18" charset="0"/>
                <a:cs typeface="Times New Roman" panose="02020603050405020304" pitchFamily="18" charset="0"/>
              </a:rPr>
              <a:t>ình </a:t>
            </a:r>
            <a:r>
              <a:rPr lang="en-US" sz="4400" b="1">
                <a:latin typeface="Times New Roman" panose="02020603050405020304" pitchFamily="18" charset="0"/>
                <a:cs typeface="Times New Roman" panose="02020603050405020304" pitchFamily="18" charset="0"/>
              </a:rPr>
              <a:t>hình Việt Nam dưới ách thống trị của Pháp-Nhật Bản</a:t>
            </a:r>
            <a:r>
              <a:rPr lang="en-US" sz="4400" b="1" smtClean="0">
                <a:latin typeface="Times New Roman" panose="02020603050405020304" pitchFamily="18" charset="0"/>
                <a:cs typeface="Times New Roman" panose="02020603050405020304" pitchFamily="18" charset="0"/>
              </a:rPr>
              <a:t>.</a:t>
            </a:r>
            <a:endParaRPr lang="en-US" sz="4400">
              <a:latin typeface="Times New Roman" panose="02020603050405020304" pitchFamily="18" charset="0"/>
              <a:cs typeface="Times New Roman" panose="02020603050405020304" pitchFamily="18" charset="0"/>
            </a:endParaRPr>
          </a:p>
        </p:txBody>
      </p:sp>
      <p:pic>
        <p:nvPicPr>
          <p:cNvPr id="2" name="Picture 1"/>
          <p:cNvPicPr>
            <a:picLocks noChangeAspect="1"/>
          </p:cNvPicPr>
          <p:nvPr/>
        </p:nvPicPr>
        <p:blipFill>
          <a:blip r:embed="rId6">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959401" y="-531067"/>
            <a:ext cx="3540967" cy="3540967"/>
          </a:xfrm>
          <a:prstGeom prst="rect">
            <a:avLst/>
          </a:prstGeom>
        </p:spPr>
      </p:pic>
      <p:sp>
        <p:nvSpPr>
          <p:cNvPr id="8" name="AutoShape 6" descr="Đỉnh cao của phong trào cách mạng trong những năm 1930-1931 - Báo Thái  Nguyên điện tử"/>
          <p:cNvSpPr>
            <a:spLocks noChangeAspect="1" noChangeArrowheads="1"/>
          </p:cNvSpPr>
          <p:nvPr/>
        </p:nvSpPr>
        <p:spPr bwMode="auto">
          <a:xfrm>
            <a:off x="155575" y="-746125"/>
            <a:ext cx="2933700" cy="15621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p:cNvPicPr>
            <a:picLocks noChangeAspect="1"/>
          </p:cNvPicPr>
          <p:nvPr/>
        </p:nvPicPr>
        <p:blipFill>
          <a:blip r:embed="rId7">
            <a:extLst>
              <a:ext uri="{28A0092B-C50C-407E-A947-70E740481C1C}">
                <a14:useLocalDpi xmlns:a14="http://schemas.microsoft.com/office/drawing/2010/main" val="0"/>
              </a:ext>
            </a:extLst>
          </a:blip>
          <a:stretch>
            <a:fillRect/>
          </a:stretch>
        </p:blipFill>
        <p:spPr>
          <a:xfrm>
            <a:off x="4648200" y="4610100"/>
            <a:ext cx="9126622" cy="5419960"/>
          </a:xfrm>
          <a:prstGeom prst="rect">
            <a:avLst/>
          </a:prstGeom>
        </p:spPr>
      </p:pic>
    </p:spTree>
    <p:extLst>
      <p:ext uri="{BB962C8B-B14F-4D97-AF65-F5344CB8AC3E}">
        <p14:creationId xmlns:p14="http://schemas.microsoft.com/office/powerpoint/2010/main" val="2820606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circle(in)">
                                      <p:cBhvr>
                                        <p:cTn id="7" dur="1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additive="base">
                                        <p:cTn id="12" dur="500" fill="hold"/>
                                        <p:tgtEl>
                                          <p:spTgt spid="6"/>
                                        </p:tgtEl>
                                        <p:attrNameLst>
                                          <p:attrName>ppt_x</p:attrName>
                                        </p:attrNameLst>
                                      </p:cBhvr>
                                      <p:tavLst>
                                        <p:tav tm="0">
                                          <p:val>
                                            <p:strVal val="#ppt_x"/>
                                          </p:val>
                                        </p:tav>
                                        <p:tav tm="100000">
                                          <p:val>
                                            <p:strVal val="#ppt_x"/>
                                          </p:val>
                                        </p:tav>
                                      </p:tavLst>
                                    </p:anim>
                                    <p:anim calcmode="lin" valueType="num">
                                      <p:cBhvr additive="base">
                                        <p:cTn id="13" dur="500" fill="hold"/>
                                        <p:tgtEl>
                                          <p:spTgt spid="6"/>
                                        </p:tgtEl>
                                        <p:attrNameLst>
                                          <p:attrName>ppt_y</p:attrName>
                                        </p:attrNameLst>
                                      </p:cBhvr>
                                      <p:tavLst>
                                        <p:tav tm="0">
                                          <p:val>
                                            <p:strVal val="1+#ppt_h/2"/>
                                          </p:val>
                                        </p:tav>
                                        <p:tav tm="100000">
                                          <p:val>
                                            <p:strVal val="#ppt_y"/>
                                          </p:val>
                                        </p:tav>
                                      </p:tavLst>
                                    </p:anim>
                                  </p:childTnLst>
                                </p:cTn>
                              </p:par>
                              <p:par>
                                <p:cTn id="14" presetID="42" presetClass="entr" presetSubtype="0" fill="hold" nodeType="withEffect">
                                  <p:stCondLst>
                                    <p:cond delay="0"/>
                                  </p:stCondLst>
                                  <p:childTnLst>
                                    <p:set>
                                      <p:cBhvr>
                                        <p:cTn id="15" dur="1" fill="hold">
                                          <p:stCondLst>
                                            <p:cond delay="0"/>
                                          </p:stCondLst>
                                        </p:cTn>
                                        <p:tgtEl>
                                          <p:spTgt spid="4"/>
                                        </p:tgtEl>
                                        <p:attrNameLst>
                                          <p:attrName>style.visibility</p:attrName>
                                        </p:attrNameLst>
                                      </p:cBhvr>
                                      <p:to>
                                        <p:strVal val="visible"/>
                                      </p:to>
                                    </p:set>
                                    <p:animEffect transition="in" filter="fade">
                                      <p:cBhvr>
                                        <p:cTn id="16" dur="1000"/>
                                        <p:tgtEl>
                                          <p:spTgt spid="4"/>
                                        </p:tgtEl>
                                      </p:cBhvr>
                                    </p:animEffect>
                                    <p:anim calcmode="lin" valueType="num">
                                      <p:cBhvr>
                                        <p:cTn id="17" dur="1000" fill="hold"/>
                                        <p:tgtEl>
                                          <p:spTgt spid="4"/>
                                        </p:tgtEl>
                                        <p:attrNameLst>
                                          <p:attrName>ppt_x</p:attrName>
                                        </p:attrNameLst>
                                      </p:cBhvr>
                                      <p:tavLst>
                                        <p:tav tm="0">
                                          <p:val>
                                            <p:strVal val="#ppt_x"/>
                                          </p:val>
                                        </p:tav>
                                        <p:tav tm="100000">
                                          <p:val>
                                            <p:strVal val="#ppt_x"/>
                                          </p:val>
                                        </p:tav>
                                      </p:tavLst>
                                    </p:anim>
                                    <p:anim calcmode="lin" valueType="num">
                                      <p:cBhvr>
                                        <p:cTn id="18"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6"/>
          <p:cNvSpPr/>
          <p:nvPr/>
        </p:nvSpPr>
        <p:spPr>
          <a:xfrm>
            <a:off x="5992490" y="83521"/>
            <a:ext cx="5647700" cy="923330"/>
          </a:xfrm>
          <a:prstGeom prst="rect">
            <a:avLst/>
          </a:prstGeom>
        </p:spPr>
        <p:txBody>
          <a:bodyPr wrap="none">
            <a:spAutoFit/>
          </a:bodyPr>
          <a:lstStyle/>
          <a:p>
            <a:pPr algn="ctr"/>
            <a:r>
              <a:rPr lang="en-US" sz="5400" b="1">
                <a:solidFill>
                  <a:srgbClr val="FF0000"/>
                </a:solidFill>
                <a:latin typeface="Times New Roman" panose="02020603050405020304" pitchFamily="18" charset="0"/>
                <a:cs typeface="Times New Roman" panose="02020603050405020304" pitchFamily="18" charset="0"/>
              </a:rPr>
              <a:t>Thảo luận nhóm : </a:t>
            </a:r>
          </a:p>
        </p:txBody>
      </p:sp>
      <p:pic>
        <p:nvPicPr>
          <p:cNvPr id="12" name="Picture 11"/>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1640190" y="-284035"/>
            <a:ext cx="2455584" cy="1283240"/>
          </a:xfrm>
          <a:prstGeom prst="rect">
            <a:avLst/>
          </a:prstGeom>
        </p:spPr>
      </p:pic>
      <p:sp>
        <p:nvSpPr>
          <p:cNvPr id="13" name="Freeform 4"/>
          <p:cNvSpPr/>
          <p:nvPr/>
        </p:nvSpPr>
        <p:spPr>
          <a:xfrm rot="17339163">
            <a:off x="15442503" y="-3063566"/>
            <a:ext cx="3205397" cy="5559061"/>
          </a:xfrm>
          <a:custGeom>
            <a:avLst/>
            <a:gdLst/>
            <a:ahLst/>
            <a:cxnLst/>
            <a:rect l="l" t="t" r="r" b="b"/>
            <a:pathLst>
              <a:path w="4971331" h="5546110">
                <a:moveTo>
                  <a:pt x="0" y="0"/>
                </a:moveTo>
                <a:lnTo>
                  <a:pt x="4971331" y="0"/>
                </a:lnTo>
                <a:lnTo>
                  <a:pt x="4971331" y="5546110"/>
                </a:lnTo>
                <a:lnTo>
                  <a:pt x="0" y="554611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sp>
      <p:sp>
        <p:nvSpPr>
          <p:cNvPr id="14" name="Freeform 5"/>
          <p:cNvSpPr/>
          <p:nvPr/>
        </p:nvSpPr>
        <p:spPr>
          <a:xfrm rot="2964993">
            <a:off x="-876222" y="-664656"/>
            <a:ext cx="2181248" cy="1906860"/>
          </a:xfrm>
          <a:custGeom>
            <a:avLst/>
            <a:gdLst/>
            <a:ahLst/>
            <a:cxnLst/>
            <a:rect l="l" t="t" r="r" b="b"/>
            <a:pathLst>
              <a:path w="2696953" h="2647917">
                <a:moveTo>
                  <a:pt x="0" y="0"/>
                </a:moveTo>
                <a:lnTo>
                  <a:pt x="2696952" y="0"/>
                </a:lnTo>
                <a:lnTo>
                  <a:pt x="2696952" y="2647917"/>
                </a:lnTo>
                <a:lnTo>
                  <a:pt x="0" y="2647917"/>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sp>
      <p:pic>
        <p:nvPicPr>
          <p:cNvPr id="15" name="Picture 14"/>
          <p:cNvPicPr>
            <a:picLocks noChangeAspect="1"/>
          </p:cNvPicPr>
          <p:nvPr/>
        </p:nvPicPr>
        <p:blipFill>
          <a:blip r:embed="rId9">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4610100" y="-213499"/>
            <a:ext cx="1625079" cy="1625079"/>
          </a:xfrm>
          <a:prstGeom prst="rect">
            <a:avLst/>
          </a:prstGeom>
        </p:spPr>
      </p:pic>
      <p:sp>
        <p:nvSpPr>
          <p:cNvPr id="8" name="Rectangle 7"/>
          <p:cNvSpPr/>
          <p:nvPr/>
        </p:nvSpPr>
        <p:spPr>
          <a:xfrm>
            <a:off x="2351115" y="999205"/>
            <a:ext cx="13585770" cy="830997"/>
          </a:xfrm>
          <a:prstGeom prst="rect">
            <a:avLst/>
          </a:prstGeom>
        </p:spPr>
        <p:txBody>
          <a:bodyPr wrap="none">
            <a:spAutoFit/>
          </a:bodyPr>
          <a:lstStyle/>
          <a:p>
            <a:r>
              <a:rPr lang="en-US" sz="4800">
                <a:latin typeface="Times New Roman" panose="02020603050405020304" pitchFamily="18" charset="0"/>
                <a:cs typeface="Times New Roman" panose="02020603050405020304" pitchFamily="18" charset="0"/>
              </a:rPr>
              <a:t>T</a:t>
            </a:r>
            <a:r>
              <a:rPr lang="en-US" sz="4800" smtClean="0">
                <a:latin typeface="Times New Roman" panose="02020603050405020304" pitchFamily="18" charset="0"/>
                <a:cs typeface="Times New Roman" panose="02020603050405020304" pitchFamily="18" charset="0"/>
              </a:rPr>
              <a:t>ìm </a:t>
            </a:r>
            <a:r>
              <a:rPr lang="en-US" sz="4800">
                <a:latin typeface="Times New Roman" panose="02020603050405020304" pitchFamily="18" charset="0"/>
                <a:cs typeface="Times New Roman" panose="02020603050405020304" pitchFamily="18" charset="0"/>
              </a:rPr>
              <a:t>hiểu thông tin </a:t>
            </a:r>
            <a:r>
              <a:rPr lang="en-US" sz="4800" smtClean="0">
                <a:latin typeface="Times New Roman" panose="02020603050405020304" pitchFamily="18" charset="0"/>
                <a:cs typeface="Times New Roman" panose="02020603050405020304" pitchFamily="18" charset="0"/>
              </a:rPr>
              <a:t>mục hoàn </a:t>
            </a:r>
            <a:r>
              <a:rPr lang="en-US" sz="4800">
                <a:latin typeface="Times New Roman" panose="02020603050405020304" pitchFamily="18" charset="0"/>
                <a:cs typeface="Times New Roman" panose="02020603050405020304" pitchFamily="18" charset="0"/>
              </a:rPr>
              <a:t>thành </a:t>
            </a:r>
            <a:r>
              <a:rPr lang="en-US" sz="4800" smtClean="0">
                <a:latin typeface="Times New Roman" panose="02020603050405020304" pitchFamily="18" charset="0"/>
                <a:cs typeface="Times New Roman" panose="02020603050405020304" pitchFamily="18" charset="0"/>
              </a:rPr>
              <a:t>phiếu </a:t>
            </a:r>
            <a:r>
              <a:rPr lang="en-US" sz="4800">
                <a:latin typeface="Times New Roman" panose="02020603050405020304" pitchFamily="18" charset="0"/>
                <a:cs typeface="Times New Roman" panose="02020603050405020304" pitchFamily="18" charset="0"/>
              </a:rPr>
              <a:t>học </a:t>
            </a:r>
            <a:r>
              <a:rPr lang="en-US" sz="4800" smtClean="0">
                <a:latin typeface="Times New Roman" panose="02020603050405020304" pitchFamily="18" charset="0"/>
                <a:cs typeface="Times New Roman" panose="02020603050405020304" pitchFamily="18" charset="0"/>
              </a:rPr>
              <a:t>tập sau?</a:t>
            </a:r>
            <a:endParaRPr lang="en-US" sz="9600">
              <a:latin typeface="Times New Roman" panose="02020603050405020304" pitchFamily="18" charset="0"/>
              <a:cs typeface="Times New Roman" panose="02020603050405020304" pitchFamily="18" charset="0"/>
            </a:endParaRPr>
          </a:p>
        </p:txBody>
      </p:sp>
      <p:graphicFrame>
        <p:nvGraphicFramePr>
          <p:cNvPr id="9" name="Table 8"/>
          <p:cNvGraphicFramePr>
            <a:graphicFrameLocks noGrp="1"/>
          </p:cNvGraphicFramePr>
          <p:nvPr>
            <p:extLst>
              <p:ext uri="{D42A27DB-BD31-4B8C-83A1-F6EECF244321}">
                <p14:modId xmlns:p14="http://schemas.microsoft.com/office/powerpoint/2010/main" val="2547730600"/>
              </p:ext>
            </p:extLst>
          </p:nvPr>
        </p:nvGraphicFramePr>
        <p:xfrm>
          <a:off x="533400" y="3785223"/>
          <a:ext cx="17373600" cy="6235077"/>
        </p:xfrm>
        <a:graphic>
          <a:graphicData uri="http://schemas.openxmlformats.org/drawingml/2006/table">
            <a:tbl>
              <a:tblPr firstRow="1" firstCol="1" bandRow="1">
                <a:tableStyleId>{16D9F66E-5EB9-4882-86FB-DCBF35E3C3E4}</a:tableStyleId>
              </a:tblPr>
              <a:tblGrid>
                <a:gridCol w="3829122">
                  <a:extLst>
                    <a:ext uri="{9D8B030D-6E8A-4147-A177-3AD203B41FA5}">
                      <a16:colId xmlns:a16="http://schemas.microsoft.com/office/drawing/2014/main" val="1853616492"/>
                    </a:ext>
                  </a:extLst>
                </a:gridCol>
                <a:gridCol w="13544478">
                  <a:extLst>
                    <a:ext uri="{9D8B030D-6E8A-4147-A177-3AD203B41FA5}">
                      <a16:colId xmlns:a16="http://schemas.microsoft.com/office/drawing/2014/main" val="3193040581"/>
                    </a:ext>
                  </a:extLst>
                </a:gridCol>
              </a:tblGrid>
              <a:tr h="1697028">
                <a:tc>
                  <a:txBody>
                    <a:bodyPr/>
                    <a:lstStyle/>
                    <a:p>
                      <a:pPr algn="ctr">
                        <a:lnSpc>
                          <a:spcPct val="115000"/>
                        </a:lnSpc>
                        <a:spcAft>
                          <a:spcPts val="0"/>
                        </a:spcAft>
                      </a:pPr>
                      <a:r>
                        <a:rPr lang="en-US" sz="4400" b="1">
                          <a:effectLst/>
                          <a:latin typeface="Times New Roman" panose="02020603050405020304" pitchFamily="18" charset="0"/>
                          <a:ea typeface="Arial" panose="020B0604020202020204" pitchFamily="34" charset="0"/>
                          <a:cs typeface="Times New Roman" panose="02020603050405020304" pitchFamily="18" charset="0"/>
                        </a:rPr>
                        <a:t>Lĩnh vực</a:t>
                      </a:r>
                      <a:endParaRPr lang="en-US" sz="4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4400" b="1">
                          <a:effectLst/>
                          <a:latin typeface="Times New Roman" panose="02020603050405020304" pitchFamily="18" charset="0"/>
                          <a:ea typeface="Arial" panose="020B0604020202020204" pitchFamily="34" charset="0"/>
                          <a:cs typeface="Times New Roman" panose="02020603050405020304" pitchFamily="18" charset="0"/>
                        </a:rPr>
                        <a:t>Nét chính của tình hình Việt Nam dưới ách thống trị của Pháp-Nhật</a:t>
                      </a:r>
                      <a:endParaRPr lang="en-US" sz="4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6448700"/>
                  </a:ext>
                </a:extLst>
              </a:tr>
              <a:tr h="1579757">
                <a:tc>
                  <a:txBody>
                    <a:bodyPr/>
                    <a:lstStyle/>
                    <a:p>
                      <a:pPr algn="ctr">
                        <a:lnSpc>
                          <a:spcPct val="115000"/>
                        </a:lnSpc>
                        <a:spcAft>
                          <a:spcPts val="0"/>
                        </a:spcAft>
                      </a:pPr>
                      <a:r>
                        <a:rPr lang="en-US" sz="4400" b="0" i="1">
                          <a:effectLst/>
                          <a:latin typeface="Times New Roman" panose="02020603050405020304" pitchFamily="18" charset="0"/>
                          <a:ea typeface="Arial" panose="020B0604020202020204" pitchFamily="34" charset="0"/>
                          <a:cs typeface="Times New Roman" panose="02020603050405020304" pitchFamily="18" charset="0"/>
                        </a:rPr>
                        <a:t>Chính trị</a:t>
                      </a:r>
                      <a:endParaRPr lang="en-US" sz="4400" b="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4400" b="1">
                          <a:effectLst/>
                          <a:latin typeface="Times New Roman" panose="02020603050405020304" pitchFamily="18" charset="0"/>
                          <a:ea typeface="Arial" panose="020B0604020202020204" pitchFamily="34" charset="0"/>
                          <a:cs typeface="Times New Roman" panose="02020603050405020304" pitchFamily="18" charset="0"/>
                        </a:rPr>
                        <a:t> </a:t>
                      </a:r>
                      <a:endParaRPr lang="en-US" sz="4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5410424"/>
                  </a:ext>
                </a:extLst>
              </a:tr>
              <a:tr h="1479146">
                <a:tc>
                  <a:txBody>
                    <a:bodyPr/>
                    <a:lstStyle/>
                    <a:p>
                      <a:pPr algn="ctr">
                        <a:lnSpc>
                          <a:spcPct val="115000"/>
                        </a:lnSpc>
                        <a:spcAft>
                          <a:spcPts val="0"/>
                        </a:spcAft>
                      </a:pPr>
                      <a:r>
                        <a:rPr lang="en-US" sz="4400" b="0" i="1">
                          <a:effectLst/>
                          <a:latin typeface="Times New Roman" panose="02020603050405020304" pitchFamily="18" charset="0"/>
                          <a:ea typeface="Arial" panose="020B0604020202020204" pitchFamily="34" charset="0"/>
                          <a:cs typeface="Times New Roman" panose="02020603050405020304" pitchFamily="18" charset="0"/>
                        </a:rPr>
                        <a:t>Kinh tế</a:t>
                      </a:r>
                      <a:endParaRPr lang="en-US" sz="4400" b="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4400">
                          <a:effectLst/>
                          <a:latin typeface="Times New Roman" panose="02020603050405020304" pitchFamily="18" charset="0"/>
                          <a:ea typeface="Arial" panose="020B060402020202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284664"/>
                  </a:ext>
                </a:extLst>
              </a:tr>
              <a:tr h="1479146">
                <a:tc>
                  <a:txBody>
                    <a:bodyPr/>
                    <a:lstStyle/>
                    <a:p>
                      <a:pPr algn="ctr">
                        <a:lnSpc>
                          <a:spcPct val="115000"/>
                        </a:lnSpc>
                        <a:spcAft>
                          <a:spcPts val="0"/>
                        </a:spcAft>
                      </a:pPr>
                      <a:r>
                        <a:rPr lang="en-US" sz="4400" b="0" i="1">
                          <a:effectLst/>
                          <a:latin typeface="Times New Roman" panose="02020603050405020304" pitchFamily="18" charset="0"/>
                          <a:ea typeface="Arial" panose="020B0604020202020204" pitchFamily="34" charset="0"/>
                          <a:cs typeface="Times New Roman" panose="02020603050405020304" pitchFamily="18" charset="0"/>
                        </a:rPr>
                        <a:t>Xã hội</a:t>
                      </a:r>
                      <a:endParaRPr lang="en-US" sz="4400" b="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4400">
                          <a:effectLst/>
                          <a:latin typeface="Times New Roman" panose="02020603050405020304" pitchFamily="18" charset="0"/>
                          <a:ea typeface="Arial" panose="020B060402020202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7148121"/>
                  </a:ext>
                </a:extLst>
              </a:tr>
            </a:tbl>
          </a:graphicData>
        </a:graphic>
      </p:graphicFrame>
      <p:sp>
        <p:nvSpPr>
          <p:cNvPr id="10" name="Rectangle 9"/>
          <p:cNvSpPr/>
          <p:nvPr/>
        </p:nvSpPr>
        <p:spPr>
          <a:xfrm>
            <a:off x="6123479" y="2400300"/>
            <a:ext cx="6041043" cy="871008"/>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ctr">
              <a:lnSpc>
                <a:spcPct val="115000"/>
              </a:lnSpc>
              <a:spcAft>
                <a:spcPts val="0"/>
              </a:spcAft>
            </a:pPr>
            <a:r>
              <a:rPr lang="en-US" sz="4400">
                <a:latin typeface="Times New Roman" panose="02020603050405020304" pitchFamily="18" charset="0"/>
                <a:ea typeface="Arial" panose="020B0604020202020204" pitchFamily="34" charset="0"/>
                <a:cs typeface="Times New Roman" panose="02020603050405020304" pitchFamily="18" charset="0"/>
              </a:rPr>
              <a:t>PHIẾU HỌC TẬP</a:t>
            </a:r>
          </a:p>
        </p:txBody>
      </p:sp>
      <p:pic>
        <p:nvPicPr>
          <p:cNvPr id="16" name="2 Minutes timer (Đồng hồ đếm ngược 2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4158620" y="1919598"/>
            <a:ext cx="2886581" cy="1623702"/>
          </a:xfrm>
          <a:prstGeom prst="rect">
            <a:avLst/>
          </a:prstGeom>
        </p:spPr>
      </p:pic>
    </p:spTree>
    <p:extLst>
      <p:ext uri="{BB962C8B-B14F-4D97-AF65-F5344CB8AC3E}">
        <p14:creationId xmlns:p14="http://schemas.microsoft.com/office/powerpoint/2010/main" val="318319627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wipe(left)">
                                      <p:cBhvr>
                                        <p:cTn id="7" dur="500"/>
                                        <p:tgtEl>
                                          <p:spTgt spid="7"/>
                                        </p:tgtEl>
                                      </p:cBhvr>
                                    </p:animEffect>
                                  </p:childTnLst>
                                </p:cTn>
                              </p:par>
                              <p:par>
                                <p:cTn id="8" presetID="22" presetClass="entr" presetSubtype="8" fill="hold" nodeType="with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500"/>
                                        <p:tgtEl>
                                          <p:spTgt spid="12"/>
                                        </p:tgtEl>
                                      </p:cBhvr>
                                    </p:animEffect>
                                  </p:childTnLst>
                                </p:cTn>
                              </p:par>
                              <p:par>
                                <p:cTn id="11" presetID="22" presetClass="entr" presetSubtype="8" fill="hold" nodeType="withEffect">
                                  <p:stCondLst>
                                    <p:cond delay="0"/>
                                  </p:stCondLst>
                                  <p:childTnLst>
                                    <p:set>
                                      <p:cBhvr>
                                        <p:cTn id="12" dur="1" fill="hold">
                                          <p:stCondLst>
                                            <p:cond delay="0"/>
                                          </p:stCondLst>
                                        </p:cTn>
                                        <p:tgtEl>
                                          <p:spTgt spid="15"/>
                                        </p:tgtEl>
                                        <p:attrNameLst>
                                          <p:attrName>style.visibility</p:attrName>
                                        </p:attrNameLst>
                                      </p:cBhvr>
                                      <p:to>
                                        <p:strVal val="visible"/>
                                      </p:to>
                                    </p:set>
                                    <p:animEffect transition="in" filter="wipe(left)">
                                      <p:cBhvr>
                                        <p:cTn id="13" dur="500"/>
                                        <p:tgtEl>
                                          <p:spTgt spid="15"/>
                                        </p:tgtEl>
                                      </p:cBhvr>
                                    </p:animEffect>
                                  </p:childTnLst>
                                </p:cTn>
                              </p:par>
                              <p:par>
                                <p:cTn id="14" presetID="22" presetClass="entr" presetSubtype="8" fill="hold" grpId="0" nodeType="withEffect">
                                  <p:stCondLst>
                                    <p:cond delay="0"/>
                                  </p:stCondLst>
                                  <p:childTnLst>
                                    <p:set>
                                      <p:cBhvr>
                                        <p:cTn id="15" dur="1" fill="hold">
                                          <p:stCondLst>
                                            <p:cond delay="0"/>
                                          </p:stCondLst>
                                        </p:cTn>
                                        <p:tgtEl>
                                          <p:spTgt spid="8"/>
                                        </p:tgtEl>
                                        <p:attrNameLst>
                                          <p:attrName>style.visibility</p:attrName>
                                        </p:attrNameLst>
                                      </p:cBhvr>
                                      <p:to>
                                        <p:strVal val="visible"/>
                                      </p:to>
                                    </p:set>
                                    <p:animEffect transition="in" filter="wipe(left)">
                                      <p:cBhvr>
                                        <p:cTn id="16" dur="500"/>
                                        <p:tgtEl>
                                          <p:spTgt spid="8"/>
                                        </p:tgtEl>
                                      </p:cBhvr>
                                    </p:animEffect>
                                  </p:childTnLst>
                                </p:cTn>
                              </p:par>
                            </p:childTnLst>
                          </p:cTn>
                        </p:par>
                      </p:childTnLst>
                    </p:cTn>
                  </p:par>
                  <p:par>
                    <p:cTn id="17" fill="hold">
                      <p:stCondLst>
                        <p:cond delay="indefinite"/>
                      </p:stCondLst>
                      <p:childTnLst>
                        <p:par>
                          <p:cTn id="18" fill="hold">
                            <p:stCondLst>
                              <p:cond delay="0"/>
                            </p:stCondLst>
                            <p:childTnLst>
                              <p:par>
                                <p:cTn id="19" presetID="2" presetClass="entr" presetSubtype="4"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500" fill="hold"/>
                                        <p:tgtEl>
                                          <p:spTgt spid="10"/>
                                        </p:tgtEl>
                                        <p:attrNameLst>
                                          <p:attrName>ppt_x</p:attrName>
                                        </p:attrNameLst>
                                      </p:cBhvr>
                                      <p:tavLst>
                                        <p:tav tm="0">
                                          <p:val>
                                            <p:strVal val="#ppt_x"/>
                                          </p:val>
                                        </p:tav>
                                        <p:tav tm="100000">
                                          <p:val>
                                            <p:strVal val="#ppt_x"/>
                                          </p:val>
                                        </p:tav>
                                      </p:tavLst>
                                    </p:anim>
                                    <p:anim calcmode="lin" valueType="num">
                                      <p:cBhvr additive="base">
                                        <p:cTn id="22" dur="500" fill="hold"/>
                                        <p:tgtEl>
                                          <p:spTgt spid="10"/>
                                        </p:tgtEl>
                                        <p:attrNameLst>
                                          <p:attrName>ppt_y</p:attrName>
                                        </p:attrNameLst>
                                      </p:cBhvr>
                                      <p:tavLst>
                                        <p:tav tm="0">
                                          <p:val>
                                            <p:strVal val="1+#ppt_h/2"/>
                                          </p:val>
                                        </p:tav>
                                        <p:tav tm="100000">
                                          <p:val>
                                            <p:strVal val="#ppt_y"/>
                                          </p:val>
                                        </p:tav>
                                      </p:tavLst>
                                    </p:anim>
                                  </p:childTnLst>
                                </p:cTn>
                              </p:par>
                              <p:par>
                                <p:cTn id="23" presetID="2" presetClass="entr" presetSubtype="4" fill="hold" nodeType="withEffect">
                                  <p:stCondLst>
                                    <p:cond delay="0"/>
                                  </p:stCondLst>
                                  <p:childTnLst>
                                    <p:set>
                                      <p:cBhvr>
                                        <p:cTn id="24" dur="1" fill="hold">
                                          <p:stCondLst>
                                            <p:cond delay="0"/>
                                          </p:stCondLst>
                                        </p:cTn>
                                        <p:tgtEl>
                                          <p:spTgt spid="9"/>
                                        </p:tgtEl>
                                        <p:attrNameLst>
                                          <p:attrName>style.visibility</p:attrName>
                                        </p:attrNameLst>
                                      </p:cBhvr>
                                      <p:to>
                                        <p:strVal val="visible"/>
                                      </p:to>
                                    </p:set>
                                    <p:anim calcmode="lin" valueType="num">
                                      <p:cBhvr additive="base">
                                        <p:cTn id="25" dur="500" fill="hold"/>
                                        <p:tgtEl>
                                          <p:spTgt spid="9"/>
                                        </p:tgtEl>
                                        <p:attrNameLst>
                                          <p:attrName>ppt_x</p:attrName>
                                        </p:attrNameLst>
                                      </p:cBhvr>
                                      <p:tavLst>
                                        <p:tav tm="0">
                                          <p:val>
                                            <p:strVal val="#ppt_x"/>
                                          </p:val>
                                        </p:tav>
                                        <p:tav tm="100000">
                                          <p:val>
                                            <p:strVal val="#ppt_x"/>
                                          </p:val>
                                        </p:tav>
                                      </p:tavLst>
                                    </p:anim>
                                    <p:anim calcmode="lin" valueType="num">
                                      <p:cBhvr additive="base">
                                        <p:cTn id="26"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6" presetClass="entr" presetSubtype="32" fill="hold" nodeType="clickEffect">
                                  <p:stCondLst>
                                    <p:cond delay="0"/>
                                  </p:stCondLst>
                                  <p:childTnLst>
                                    <p:set>
                                      <p:cBhvr>
                                        <p:cTn id="30" dur="1" fill="hold">
                                          <p:stCondLst>
                                            <p:cond delay="0"/>
                                          </p:stCondLst>
                                        </p:cTn>
                                        <p:tgtEl>
                                          <p:spTgt spid="16"/>
                                        </p:tgtEl>
                                        <p:attrNameLst>
                                          <p:attrName>style.visibility</p:attrName>
                                        </p:attrNameLst>
                                      </p:cBhvr>
                                      <p:to>
                                        <p:strVal val="visible"/>
                                      </p:to>
                                    </p:set>
                                    <p:animEffect transition="in" filter="circle(out)">
                                      <p:cBhvr>
                                        <p:cTn id="31" dur="1000"/>
                                        <p:tgtEl>
                                          <p:spTgt spid="16"/>
                                        </p:tgtEl>
                                      </p:cBhvr>
                                    </p:animEffect>
                                  </p:childTnLst>
                                </p:cTn>
                              </p:par>
                            </p:childTnLst>
                          </p:cTn>
                        </p:par>
                        <p:par>
                          <p:cTn id="32" fill="hold">
                            <p:stCondLst>
                              <p:cond delay="1000"/>
                            </p:stCondLst>
                            <p:childTnLst>
                              <p:par>
                                <p:cTn id="33" presetID="1" presetClass="mediacall" presetSubtype="0" fill="hold" nodeType="afterEffect">
                                  <p:stCondLst>
                                    <p:cond delay="0"/>
                                  </p:stCondLst>
                                  <p:childTnLst>
                                    <p:cmd type="call" cmd="playFrom(0.0)">
                                      <p:cBhvr>
                                        <p:cTn id="34" dur="120582" fill="hold"/>
                                        <p:tgtEl>
                                          <p:spTgt spid="1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35" fill="hold" display="0">
                  <p:stCondLst>
                    <p:cond delay="indefinite"/>
                  </p:stCondLst>
                </p:cTn>
                <p:tgtEl>
                  <p:spTgt spid="16"/>
                </p:tgtEl>
              </p:cMediaNode>
            </p:video>
          </p:childTnLst>
        </p:cTn>
      </p:par>
    </p:tnLst>
    <p:bldLst>
      <p:bldP spid="7" grpId="0"/>
      <p:bldP spid="8" grpId="0"/>
      <p:bldP spid="10" grpId="0" animBg="1"/>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5943600" y="132827"/>
            <a:ext cx="6041043" cy="743473"/>
          </a:xfrm>
          <a:prstGeom prst="rect">
            <a:avLst/>
          </a:prstGeom>
        </p:spPr>
        <p:style>
          <a:lnRef idx="2">
            <a:schemeClr val="accent2"/>
          </a:lnRef>
          <a:fillRef idx="1">
            <a:schemeClr val="lt1"/>
          </a:fillRef>
          <a:effectRef idx="0">
            <a:schemeClr val="accent2"/>
          </a:effectRef>
          <a:fontRef idx="minor">
            <a:schemeClr val="dk1"/>
          </a:fontRef>
        </p:style>
        <p:txBody>
          <a:bodyPr wrap="square">
            <a:spAutoFit/>
          </a:bodyPr>
          <a:lstStyle/>
          <a:p>
            <a:pPr indent="457200" algn="ctr">
              <a:lnSpc>
                <a:spcPct val="115000"/>
              </a:lnSpc>
              <a:spcAft>
                <a:spcPts val="0"/>
              </a:spcAft>
            </a:pPr>
            <a:r>
              <a:rPr lang="en-US" sz="4000" b="1">
                <a:latin typeface="Times New Roman" panose="02020603050405020304" pitchFamily="18" charset="0"/>
                <a:ea typeface="Arial" panose="020B0604020202020204" pitchFamily="34" charset="0"/>
                <a:cs typeface="Times New Roman" panose="02020603050405020304" pitchFamily="18" charset="0"/>
              </a:rPr>
              <a:t>PHIẾU HỌC TẬP</a:t>
            </a:r>
          </a:p>
        </p:txBody>
      </p:sp>
      <p:graphicFrame>
        <p:nvGraphicFramePr>
          <p:cNvPr id="4" name="Table 3"/>
          <p:cNvGraphicFramePr>
            <a:graphicFrameLocks noGrp="1"/>
          </p:cNvGraphicFramePr>
          <p:nvPr>
            <p:extLst>
              <p:ext uri="{D42A27DB-BD31-4B8C-83A1-F6EECF244321}">
                <p14:modId xmlns:p14="http://schemas.microsoft.com/office/powerpoint/2010/main" val="4178275606"/>
              </p:ext>
            </p:extLst>
          </p:nvPr>
        </p:nvGraphicFramePr>
        <p:xfrm>
          <a:off x="76200" y="1024952"/>
          <a:ext cx="18059400" cy="9262049"/>
        </p:xfrm>
        <a:graphic>
          <a:graphicData uri="http://schemas.openxmlformats.org/drawingml/2006/table">
            <a:tbl>
              <a:tblPr firstRow="1" firstCol="1" bandRow="1">
                <a:tableStyleId>{16D9F66E-5EB9-4882-86FB-DCBF35E3C3E4}</a:tableStyleId>
              </a:tblPr>
              <a:tblGrid>
                <a:gridCol w="2438400">
                  <a:extLst>
                    <a:ext uri="{9D8B030D-6E8A-4147-A177-3AD203B41FA5}">
                      <a16:colId xmlns:a16="http://schemas.microsoft.com/office/drawing/2014/main" val="1853616492"/>
                    </a:ext>
                  </a:extLst>
                </a:gridCol>
                <a:gridCol w="15621000">
                  <a:extLst>
                    <a:ext uri="{9D8B030D-6E8A-4147-A177-3AD203B41FA5}">
                      <a16:colId xmlns:a16="http://schemas.microsoft.com/office/drawing/2014/main" val="3193040581"/>
                    </a:ext>
                  </a:extLst>
                </a:gridCol>
              </a:tblGrid>
              <a:tr h="1659609">
                <a:tc>
                  <a:txBody>
                    <a:bodyPr/>
                    <a:lstStyle/>
                    <a:p>
                      <a:pPr algn="ctr">
                        <a:lnSpc>
                          <a:spcPct val="115000"/>
                        </a:lnSpc>
                        <a:spcAft>
                          <a:spcPts val="0"/>
                        </a:spcAft>
                      </a:pPr>
                      <a:r>
                        <a:rPr lang="en-US" sz="4400" b="1">
                          <a:effectLst/>
                          <a:latin typeface="Times New Roman" panose="02020603050405020304" pitchFamily="18" charset="0"/>
                          <a:ea typeface="Arial" panose="020B0604020202020204" pitchFamily="34" charset="0"/>
                          <a:cs typeface="Times New Roman" panose="02020603050405020304" pitchFamily="18" charset="0"/>
                        </a:rPr>
                        <a:t>Lĩnh vực</a:t>
                      </a:r>
                      <a:endParaRPr lang="en-US" sz="4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15000"/>
                        </a:lnSpc>
                        <a:spcAft>
                          <a:spcPts val="0"/>
                        </a:spcAft>
                      </a:pPr>
                      <a:r>
                        <a:rPr lang="en-US" sz="4400" b="1">
                          <a:effectLst/>
                          <a:latin typeface="Times New Roman" panose="02020603050405020304" pitchFamily="18" charset="0"/>
                          <a:ea typeface="Arial" panose="020B0604020202020204" pitchFamily="34" charset="0"/>
                          <a:cs typeface="Times New Roman" panose="02020603050405020304" pitchFamily="18" charset="0"/>
                        </a:rPr>
                        <a:t>Nét chính của tình hình Việt Nam dưới ách thống trị của Pháp-Nhật</a:t>
                      </a:r>
                      <a:endParaRPr lang="en-US" sz="4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456448700"/>
                  </a:ext>
                </a:extLst>
              </a:tr>
              <a:tr h="2646514">
                <a:tc>
                  <a:txBody>
                    <a:bodyPr/>
                    <a:lstStyle/>
                    <a:p>
                      <a:pPr algn="ctr">
                        <a:lnSpc>
                          <a:spcPct val="115000"/>
                        </a:lnSpc>
                        <a:spcAft>
                          <a:spcPts val="0"/>
                        </a:spcAft>
                      </a:pPr>
                      <a:r>
                        <a:rPr lang="en-US" sz="4400" b="0" i="1">
                          <a:effectLst/>
                          <a:latin typeface="Times New Roman" panose="02020603050405020304" pitchFamily="18" charset="0"/>
                          <a:ea typeface="Arial" panose="020B0604020202020204" pitchFamily="34" charset="0"/>
                          <a:cs typeface="Times New Roman" panose="02020603050405020304" pitchFamily="18" charset="0"/>
                        </a:rPr>
                        <a:t>Chính trị</a:t>
                      </a:r>
                      <a:endParaRPr lang="en-US" sz="4400" b="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4400" b="1">
                          <a:effectLst/>
                          <a:latin typeface="Times New Roman" panose="02020603050405020304" pitchFamily="18" charset="0"/>
                          <a:ea typeface="Arial" panose="020B0604020202020204" pitchFamily="34" charset="0"/>
                          <a:cs typeface="Times New Roman" panose="02020603050405020304" pitchFamily="18" charset="0"/>
                        </a:rPr>
                        <a:t> </a:t>
                      </a:r>
                      <a:endParaRPr lang="en-US" sz="440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085410424"/>
                  </a:ext>
                </a:extLst>
              </a:tr>
              <a:tr h="2477963">
                <a:tc>
                  <a:txBody>
                    <a:bodyPr/>
                    <a:lstStyle/>
                    <a:p>
                      <a:pPr algn="ctr">
                        <a:lnSpc>
                          <a:spcPct val="115000"/>
                        </a:lnSpc>
                        <a:spcAft>
                          <a:spcPts val="0"/>
                        </a:spcAft>
                      </a:pPr>
                      <a:r>
                        <a:rPr lang="en-US" sz="4400" b="0" i="1">
                          <a:effectLst/>
                          <a:latin typeface="Times New Roman" panose="02020603050405020304" pitchFamily="18" charset="0"/>
                          <a:ea typeface="Arial" panose="020B0604020202020204" pitchFamily="34" charset="0"/>
                          <a:cs typeface="Times New Roman" panose="02020603050405020304" pitchFamily="18" charset="0"/>
                        </a:rPr>
                        <a:t>Kinh tế</a:t>
                      </a:r>
                      <a:endParaRPr lang="en-US" sz="4400" b="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4400">
                          <a:effectLst/>
                          <a:latin typeface="Times New Roman" panose="02020603050405020304" pitchFamily="18" charset="0"/>
                          <a:ea typeface="Arial" panose="020B060402020202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442284664"/>
                  </a:ext>
                </a:extLst>
              </a:tr>
              <a:tr h="2477963">
                <a:tc>
                  <a:txBody>
                    <a:bodyPr/>
                    <a:lstStyle/>
                    <a:p>
                      <a:pPr algn="ctr">
                        <a:lnSpc>
                          <a:spcPct val="115000"/>
                        </a:lnSpc>
                        <a:spcAft>
                          <a:spcPts val="0"/>
                        </a:spcAft>
                      </a:pPr>
                      <a:r>
                        <a:rPr lang="en-US" sz="4400" b="0" i="1">
                          <a:effectLst/>
                          <a:latin typeface="Times New Roman" panose="02020603050405020304" pitchFamily="18" charset="0"/>
                          <a:ea typeface="Arial" panose="020B0604020202020204" pitchFamily="34" charset="0"/>
                          <a:cs typeface="Times New Roman" panose="02020603050405020304" pitchFamily="18" charset="0"/>
                        </a:rPr>
                        <a:t>Xã hội</a:t>
                      </a:r>
                      <a:endParaRPr lang="en-US" sz="4400" b="0">
                        <a:effectLst/>
                        <a:latin typeface="Times New Roman" panose="02020603050405020304" pitchFamily="18" charset="0"/>
                        <a:ea typeface="Arial" panose="020B0604020202020204" pitchFamily="34" charset="0"/>
                        <a:cs typeface="Times New Roman" panose="02020603050405020304" pitchFamily="18" charset="0"/>
                      </a:endParaRPr>
                    </a:p>
                  </a:txBody>
                  <a:tcPr marL="68580" marR="68580" marT="0" marB="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just">
                        <a:lnSpc>
                          <a:spcPct val="115000"/>
                        </a:lnSpc>
                        <a:spcAft>
                          <a:spcPts val="0"/>
                        </a:spcAft>
                      </a:pPr>
                      <a:r>
                        <a:rPr lang="en-US" sz="4400">
                          <a:effectLst/>
                          <a:latin typeface="Times New Roman" panose="02020603050405020304" pitchFamily="18" charset="0"/>
                          <a:ea typeface="Arial" panose="020B0604020202020204" pitchFamily="34" charset="0"/>
                          <a:cs typeface="Times New Roman" panose="02020603050405020304" pitchFamily="18" charset="0"/>
                        </a:rPr>
                        <a:t> </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337148121"/>
                  </a:ext>
                </a:extLst>
              </a:tr>
            </a:tbl>
          </a:graphicData>
        </a:graphic>
      </p:graphicFrame>
      <p:sp>
        <p:nvSpPr>
          <p:cNvPr id="2" name="Rectangle 1"/>
          <p:cNvSpPr/>
          <p:nvPr/>
        </p:nvSpPr>
        <p:spPr>
          <a:xfrm>
            <a:off x="2590799" y="2943642"/>
            <a:ext cx="15544801" cy="2123658"/>
          </a:xfrm>
          <a:prstGeom prst="rect">
            <a:avLst/>
          </a:prstGeom>
        </p:spPr>
        <p:txBody>
          <a:bodyPr wrap="square">
            <a:spAutoFit/>
          </a:bodyPr>
          <a:lstStyle/>
          <a:p>
            <a:pPr algn="just"/>
            <a:r>
              <a:rPr lang="en-US" sz="4400">
                <a:latin typeface="Times New Roman" panose="02020603050405020304" pitchFamily="18" charset="0"/>
                <a:ea typeface="Arial" panose="020B0604020202020204" pitchFamily="34" charset="0"/>
              </a:rPr>
              <a:t>Cả Nhật Bản và Pháp điều tiến hành phát xít hóa bộ máy cai trị, đàn áp phong trào cách mạng, thủ tiêu quyền lợi mà nhân dân Việt Nam đã giành được trong những năm 1936-1939</a:t>
            </a:r>
            <a:endParaRPr lang="en-US" sz="4400"/>
          </a:p>
        </p:txBody>
      </p:sp>
      <p:sp>
        <p:nvSpPr>
          <p:cNvPr id="5" name="Rectangle 4"/>
          <p:cNvSpPr/>
          <p:nvPr/>
        </p:nvSpPr>
        <p:spPr>
          <a:xfrm>
            <a:off x="2590799" y="5534442"/>
            <a:ext cx="15544801" cy="2123658"/>
          </a:xfrm>
          <a:prstGeom prst="rect">
            <a:avLst/>
          </a:prstGeom>
        </p:spPr>
        <p:txBody>
          <a:bodyPr wrap="square">
            <a:spAutoFit/>
          </a:bodyPr>
          <a:lstStyle/>
          <a:p>
            <a:pPr algn="just"/>
            <a:r>
              <a:rPr lang="en-US" sz="4400">
                <a:latin typeface="Times New Roman" panose="02020603050405020304" pitchFamily="18" charset="0"/>
                <a:ea typeface="Arial" panose="020B0604020202020204" pitchFamily="34" charset="0"/>
              </a:rPr>
              <a:t>Thực dân Pháp thi hành chính sách “Kinh tế chỉ huy” tăng cường các loại thuế. Quân Nhật bắt nhổ lúa trồng đay, thu mua lương thực theo lối cưỡng bức với giá rẻ mạt,…</a:t>
            </a:r>
            <a:endParaRPr lang="en-US" sz="4400"/>
          </a:p>
        </p:txBody>
      </p:sp>
      <p:sp>
        <p:nvSpPr>
          <p:cNvPr id="6" name="Rectangle 5"/>
          <p:cNvSpPr/>
          <p:nvPr/>
        </p:nvSpPr>
        <p:spPr>
          <a:xfrm>
            <a:off x="2590800" y="7896642"/>
            <a:ext cx="15544801" cy="2123658"/>
          </a:xfrm>
          <a:prstGeom prst="rect">
            <a:avLst/>
          </a:prstGeom>
        </p:spPr>
        <p:txBody>
          <a:bodyPr wrap="square">
            <a:spAutoFit/>
          </a:bodyPr>
          <a:lstStyle/>
          <a:p>
            <a:pPr algn="just"/>
            <a:r>
              <a:rPr lang="en-US" sz="4400">
                <a:latin typeface="Times New Roman" panose="02020603050405020304" pitchFamily="18" charset="0"/>
                <a:ea typeface="Arial" panose="020B0604020202020204" pitchFamily="34" charset="0"/>
              </a:rPr>
              <a:t>Những thủ đoạn tàn ác này đã gây nên nạn đói nghiêm trọng ở Bắc Kì và Bắc Trung Kì vào cuối năm 1944 đầu năm 1945. Mâu thuẫn giữa toàn thể dân tộc Việt Nam với đế quốc thực dân trở nên gây gắt</a:t>
            </a:r>
            <a:endParaRPr lang="en-US" sz="4400"/>
          </a:p>
        </p:txBody>
      </p:sp>
    </p:spTree>
    <p:extLst>
      <p:ext uri="{BB962C8B-B14F-4D97-AF65-F5344CB8AC3E}">
        <p14:creationId xmlns:p14="http://schemas.microsoft.com/office/powerpoint/2010/main" val="2332277097"/>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42" presetClass="entr" presetSubtype="0"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Effect transition="in" filter="fade">
                                      <p:cBhvr>
                                        <p:cTn id="13" dur="1000"/>
                                        <p:tgtEl>
                                          <p:spTgt spid="2"/>
                                        </p:tgtEl>
                                      </p:cBhvr>
                                    </p:animEffect>
                                    <p:anim calcmode="lin" valueType="num">
                                      <p:cBhvr>
                                        <p:cTn id="14" dur="1000" fill="hold"/>
                                        <p:tgtEl>
                                          <p:spTgt spid="2"/>
                                        </p:tgtEl>
                                        <p:attrNameLst>
                                          <p:attrName>ppt_x</p:attrName>
                                        </p:attrNameLst>
                                      </p:cBhvr>
                                      <p:tavLst>
                                        <p:tav tm="0">
                                          <p:val>
                                            <p:strVal val="#ppt_x"/>
                                          </p:val>
                                        </p:tav>
                                        <p:tav tm="100000">
                                          <p:val>
                                            <p:strVal val="#ppt_x"/>
                                          </p:val>
                                        </p:tav>
                                      </p:tavLst>
                                    </p:anim>
                                    <p:anim calcmode="lin" valueType="num">
                                      <p:cBhvr>
                                        <p:cTn id="15"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42" presetClass="entr" presetSubtype="0" fill="hold" nodeType="clickEffect">
                                  <p:stCondLst>
                                    <p:cond delay="0"/>
                                  </p:stCondLst>
                                  <p:childTnLst>
                                    <p:set>
                                      <p:cBhvr>
                                        <p:cTn id="19" dur="1" fill="hold">
                                          <p:stCondLst>
                                            <p:cond delay="0"/>
                                          </p:stCondLst>
                                        </p:cTn>
                                        <p:tgtEl>
                                          <p:spTgt spid="5">
                                            <p:txEl>
                                              <p:pRg st="0" end="0"/>
                                            </p:txEl>
                                          </p:spTgt>
                                        </p:tgtEl>
                                        <p:attrNameLst>
                                          <p:attrName>style.visibility</p:attrName>
                                        </p:attrNameLst>
                                      </p:cBhvr>
                                      <p:to>
                                        <p:strVal val="visible"/>
                                      </p:to>
                                    </p:set>
                                    <p:animEffect transition="in" filter="fade">
                                      <p:cBhvr>
                                        <p:cTn id="20" dur="1000"/>
                                        <p:tgtEl>
                                          <p:spTgt spid="5">
                                            <p:txEl>
                                              <p:pRg st="0" end="0"/>
                                            </p:txEl>
                                          </p:spTgt>
                                        </p:tgtEl>
                                      </p:cBhvr>
                                    </p:animEffect>
                                    <p:anim calcmode="lin" valueType="num">
                                      <p:cBhvr>
                                        <p:cTn id="21" dur="1000" fill="hold"/>
                                        <p:tgtEl>
                                          <p:spTgt spid="5">
                                            <p:txEl>
                                              <p:pRg st="0" end="0"/>
                                            </p:txEl>
                                          </p:spTgt>
                                        </p:tgtEl>
                                        <p:attrNameLst>
                                          <p:attrName>ppt_x</p:attrName>
                                        </p:attrNameLst>
                                      </p:cBhvr>
                                      <p:tavLst>
                                        <p:tav tm="0">
                                          <p:val>
                                            <p:strVal val="#ppt_x"/>
                                          </p:val>
                                        </p:tav>
                                        <p:tav tm="100000">
                                          <p:val>
                                            <p:strVal val="#ppt_x"/>
                                          </p:val>
                                        </p:tav>
                                      </p:tavLst>
                                    </p:anim>
                                    <p:anim calcmode="lin" valueType="num">
                                      <p:cBhvr>
                                        <p:cTn id="22" dur="1000" fill="hold"/>
                                        <p:tgtEl>
                                          <p:spTgt spid="5">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23" fill="hold">
                      <p:stCondLst>
                        <p:cond delay="indefinite"/>
                      </p:stCondLst>
                      <p:childTnLst>
                        <p:par>
                          <p:cTn id="24" fill="hold">
                            <p:stCondLst>
                              <p:cond delay="0"/>
                            </p:stCondLst>
                            <p:childTnLst>
                              <p:par>
                                <p:cTn id="25" presetID="42" presetClass="entr" presetSubtype="0" fill="hold" nodeType="clickEffect">
                                  <p:stCondLst>
                                    <p:cond delay="0"/>
                                  </p:stCondLst>
                                  <p:childTnLst>
                                    <p:set>
                                      <p:cBhvr>
                                        <p:cTn id="26" dur="1" fill="hold">
                                          <p:stCondLst>
                                            <p:cond delay="0"/>
                                          </p:stCondLst>
                                        </p:cTn>
                                        <p:tgtEl>
                                          <p:spTgt spid="6">
                                            <p:txEl>
                                              <p:pRg st="0" end="0"/>
                                            </p:txEl>
                                          </p:spTgt>
                                        </p:tgtEl>
                                        <p:attrNameLst>
                                          <p:attrName>style.visibility</p:attrName>
                                        </p:attrNameLst>
                                      </p:cBhvr>
                                      <p:to>
                                        <p:strVal val="visible"/>
                                      </p:to>
                                    </p:set>
                                    <p:animEffect transition="in" filter="fade">
                                      <p:cBhvr>
                                        <p:cTn id="27" dur="1000"/>
                                        <p:tgtEl>
                                          <p:spTgt spid="6">
                                            <p:txEl>
                                              <p:pRg st="0" end="0"/>
                                            </p:txEl>
                                          </p:spTgt>
                                        </p:tgtEl>
                                      </p:cBhvr>
                                    </p:animEffect>
                                    <p:anim calcmode="lin" valueType="num">
                                      <p:cBhvr>
                                        <p:cTn id="28" dur="1000" fill="hold"/>
                                        <p:tgtEl>
                                          <p:spTgt spid="6">
                                            <p:txEl>
                                              <p:pRg st="0" end="0"/>
                                            </p:txEl>
                                          </p:spTgt>
                                        </p:tgtEl>
                                        <p:attrNameLst>
                                          <p:attrName>ppt_x</p:attrName>
                                        </p:attrNameLst>
                                      </p:cBhvr>
                                      <p:tavLst>
                                        <p:tav tm="0">
                                          <p:val>
                                            <p:strVal val="#ppt_x"/>
                                          </p:val>
                                        </p:tav>
                                        <p:tav tm="100000">
                                          <p:val>
                                            <p:strVal val="#ppt_x"/>
                                          </p:val>
                                        </p:tav>
                                      </p:tavLst>
                                    </p:anim>
                                    <p:anim calcmode="lin" valueType="num">
                                      <p:cBhvr>
                                        <p:cTn id="29" dur="1000" fill="hold"/>
                                        <p:tgtEl>
                                          <p:spTgt spid="6">
                                            <p:txEl>
                                              <p:pRg st="0" end="0"/>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91750"/>
            <a:ext cx="17068800" cy="707886"/>
          </a:xfrm>
          <a:prstGeom prst="rect">
            <a:avLst/>
          </a:prstGeom>
        </p:spPr>
        <p:style>
          <a:lnRef idx="2">
            <a:schemeClr val="accent6"/>
          </a:lnRef>
          <a:fillRef idx="1">
            <a:schemeClr val="lt1"/>
          </a:fillRef>
          <a:effectRef idx="0">
            <a:schemeClr val="accent6"/>
          </a:effectRef>
          <a:fontRef idx="minor">
            <a:schemeClr val="dk1"/>
          </a:fontRef>
        </p:style>
        <p:txBody>
          <a:bodyPr wrap="square">
            <a:spAutoFit/>
          </a:bodyPr>
          <a:lstStyle/>
          <a:p>
            <a:r>
              <a:rPr lang="vi-VN" sz="4000" b="1">
                <a:latin typeface="Times New Roman" panose="02020603050405020304" pitchFamily="18" charset="0"/>
                <a:ea typeface="Arial" panose="020B0604020202020204" pitchFamily="34" charset="0"/>
                <a:cs typeface="Times New Roman" panose="02020603050405020304" pitchFamily="18" charset="0"/>
              </a:rPr>
              <a:t>2</a:t>
            </a:r>
            <a:r>
              <a:rPr lang="en-US" sz="4000" b="1" smtClean="0">
                <a:latin typeface="Times New Roman" panose="02020603050405020304" pitchFamily="18" charset="0"/>
                <a:ea typeface="Arial" panose="020B0604020202020204" pitchFamily="34" charset="0"/>
                <a:cs typeface="Times New Roman" panose="02020603050405020304" pitchFamily="18" charset="0"/>
              </a:rPr>
              <a:t>. </a:t>
            </a:r>
            <a:r>
              <a:rPr lang="en-US" sz="4000" b="1">
                <a:latin typeface="Times New Roman" panose="02020603050405020304" pitchFamily="18" charset="0"/>
                <a:cs typeface="Times New Roman" panose="02020603050405020304" pitchFamily="18" charset="0"/>
              </a:rPr>
              <a:t>C</a:t>
            </a:r>
            <a:r>
              <a:rPr lang="en-US" sz="4000" b="1" smtClean="0">
                <a:latin typeface="Times New Roman" panose="02020603050405020304" pitchFamily="18" charset="0"/>
                <a:cs typeface="Times New Roman" panose="02020603050405020304" pitchFamily="18" charset="0"/>
              </a:rPr>
              <a:t>ông </a:t>
            </a:r>
            <a:r>
              <a:rPr lang="en-US" sz="4000" b="1">
                <a:latin typeface="Times New Roman" panose="02020603050405020304" pitchFamily="18" charset="0"/>
                <a:cs typeface="Times New Roman" panose="02020603050405020304" pitchFamily="18" charset="0"/>
              </a:rPr>
              <a:t>cuộc chuẩn bị tiến tới khởi nghĩa giành chính quyền trong toàn </a:t>
            </a:r>
            <a:r>
              <a:rPr lang="en-US" sz="4000" b="1" smtClean="0">
                <a:latin typeface="Times New Roman" panose="02020603050405020304" pitchFamily="18" charset="0"/>
                <a:cs typeface="Times New Roman" panose="02020603050405020304" pitchFamily="18" charset="0"/>
              </a:rPr>
              <a:t>quốc</a:t>
            </a:r>
            <a:r>
              <a:rPr lang="vi-VN" sz="4000" b="1" smtClean="0">
                <a:latin typeface="Times New Roman" panose="02020603050405020304" pitchFamily="18" charset="0"/>
                <a:cs typeface="Times New Roman" panose="02020603050405020304" pitchFamily="18" charset="0"/>
              </a:rPr>
              <a:t>.</a:t>
            </a:r>
            <a:endParaRPr lang="en-US" sz="4000">
              <a:latin typeface="Times New Roman" panose="02020603050405020304" pitchFamily="18" charset="0"/>
              <a:cs typeface="Times New Roman" panose="02020603050405020304" pitchFamily="18" charset="0"/>
            </a:endParaRPr>
          </a:p>
        </p:txBody>
      </p:sp>
      <p:pic>
        <p:nvPicPr>
          <p:cNvPr id="9" name="Picture 8"/>
          <p:cNvPicPr>
            <a:picLocks noChangeAspect="1"/>
          </p:cNvPicPr>
          <p:nvPr/>
        </p:nvPicPr>
        <p:blipFill>
          <a:blip r:embed="rId4">
            <a:clrChange>
              <a:clrFrom>
                <a:srgbClr val="FFFFFF"/>
              </a:clrFrom>
              <a:clrTo>
                <a:srgbClr val="FFFFFF">
                  <a:alpha val="0"/>
                </a:srgbClr>
              </a:clrTo>
            </a:clrChange>
            <a:extLst>
              <a:ext uri="{28A0092B-C50C-407E-A947-70E740481C1C}">
                <a14:useLocalDpi xmlns:a14="http://schemas.microsoft.com/office/drawing/2010/main" val="0"/>
              </a:ext>
            </a:extLst>
          </a:blip>
          <a:stretch>
            <a:fillRect/>
          </a:stretch>
        </p:blipFill>
        <p:spPr>
          <a:xfrm>
            <a:off x="-152400" y="899636"/>
            <a:ext cx="2475288" cy="2338864"/>
          </a:xfrm>
          <a:prstGeom prst="rect">
            <a:avLst/>
          </a:prstGeom>
        </p:spPr>
      </p:pic>
      <p:pic>
        <p:nvPicPr>
          <p:cNvPr id="12" name="5 Minutes timer (Đồng hồ đếm ngược 5 phút)">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11052465" y="2271251"/>
            <a:ext cx="3124200" cy="1757362"/>
          </a:xfrm>
          <a:prstGeom prst="rect">
            <a:avLst/>
          </a:prstGeom>
          <a:solidFill>
            <a:srgbClr val="FFFFFF">
              <a:shade val="85000"/>
            </a:srgbClr>
          </a:solidFill>
          <a:ln w="88900" cap="sq">
            <a:solidFill>
              <a:srgbClr val="FFFFFF"/>
            </a:solidFill>
            <a:prstDash val="solid"/>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
        <p:nvSpPr>
          <p:cNvPr id="3" name="Rectangle 2"/>
          <p:cNvSpPr/>
          <p:nvPr/>
        </p:nvSpPr>
        <p:spPr>
          <a:xfrm>
            <a:off x="1846118" y="1446410"/>
            <a:ext cx="16060882" cy="1649682"/>
          </a:xfrm>
          <a:prstGeom prst="rect">
            <a:avLst/>
          </a:prstGeom>
        </p:spPr>
        <p:txBody>
          <a:bodyPr wrap="square">
            <a:spAutoFit/>
          </a:bodyPr>
          <a:lstStyle/>
          <a:p>
            <a:pPr indent="457200" algn="just">
              <a:lnSpc>
                <a:spcPct val="115000"/>
              </a:lnSpc>
              <a:spcAft>
                <a:spcPts val="0"/>
              </a:spcAft>
            </a:pPr>
            <a:r>
              <a:rPr lang="en-US" sz="4400">
                <a:solidFill>
                  <a:srgbClr val="FF0000"/>
                </a:solidFill>
                <a:latin typeface="Times New Roman" panose="02020603050405020304" pitchFamily="18" charset="0"/>
                <a:ea typeface="Arial" panose="020B0604020202020204" pitchFamily="34" charset="0"/>
                <a:cs typeface="Times New Roman" panose="02020603050405020304" pitchFamily="18" charset="0"/>
              </a:rPr>
              <a:t>Công cuộc chuẩn bị tiến tới khởi nghĩa giành chính quyền trong toàn quốc diễn ra như thế nào?</a:t>
            </a:r>
          </a:p>
        </p:txBody>
      </p:sp>
      <p:sp>
        <p:nvSpPr>
          <p:cNvPr id="6" name="Rectangle 5"/>
          <p:cNvSpPr/>
          <p:nvPr/>
        </p:nvSpPr>
        <p:spPr>
          <a:xfrm>
            <a:off x="152400" y="4229100"/>
            <a:ext cx="5735782" cy="5755422"/>
          </a:xfrm>
          <a:prstGeom prst="rect">
            <a:avLst/>
          </a:prstGeom>
        </p:spPr>
        <p:txBody>
          <a:bodyPr wrap="square">
            <a:spAutoFit/>
          </a:bodyPr>
          <a:lstStyle/>
          <a:p>
            <a:pPr indent="457200" algn="just">
              <a:lnSpc>
                <a:spcPct val="115000"/>
              </a:lnSpc>
              <a:spcAft>
                <a:spcPts val="0"/>
              </a:spcAft>
            </a:pPr>
            <a:r>
              <a:rPr lang="en-US" sz="4000" b="1">
                <a:latin typeface="Times New Roman" panose="02020603050405020304" pitchFamily="18" charset="0"/>
                <a:ea typeface="Arial" panose="020B0604020202020204" pitchFamily="34" charset="0"/>
                <a:cs typeface="Times New Roman" panose="02020603050405020304" pitchFamily="18" charset="0"/>
              </a:rPr>
              <a:t>+ Nhóm </a:t>
            </a:r>
            <a:r>
              <a:rPr lang="en-US" sz="4000" b="1" smtClean="0">
                <a:latin typeface="Times New Roman" panose="02020603050405020304" pitchFamily="18" charset="0"/>
                <a:ea typeface="Arial" panose="020B0604020202020204" pitchFamily="34" charset="0"/>
                <a:cs typeface="Times New Roman" panose="02020603050405020304" pitchFamily="18" charset="0"/>
              </a:rPr>
              <a:t>1 và nhóm 2</a:t>
            </a:r>
            <a:r>
              <a:rPr lang="en-US" sz="4000" b="1">
                <a:latin typeface="Times New Roman" panose="02020603050405020304" pitchFamily="18" charset="0"/>
                <a:ea typeface="Arial" panose="020B0604020202020204" pitchFamily="34" charset="0"/>
                <a:cs typeface="Times New Roman" panose="02020603050405020304" pitchFamily="18" charset="0"/>
              </a:rPr>
              <a:t>:  </a:t>
            </a:r>
            <a:endParaRPr lang="en-US" sz="4000" b="1" smtClean="0">
              <a:latin typeface="Times New Roman" panose="02020603050405020304" pitchFamily="18" charset="0"/>
              <a:ea typeface="Arial" panose="020B0604020202020204" pitchFamily="34" charset="0"/>
              <a:cs typeface="Times New Roman" panose="02020603050405020304" pitchFamily="18" charset="0"/>
            </a:endParaRPr>
          </a:p>
          <a:p>
            <a:pPr indent="457200" algn="just">
              <a:lnSpc>
                <a:spcPct val="115000"/>
              </a:lnSpc>
              <a:spcAft>
                <a:spcPts val="0"/>
              </a:spcAft>
            </a:pPr>
            <a:r>
              <a:rPr lang="en-US" sz="4000" smtClean="0">
                <a:latin typeface="Times New Roman" panose="02020603050405020304" pitchFamily="18" charset="0"/>
                <a:ea typeface="Arial" panose="020B0604020202020204" pitchFamily="34" charset="0"/>
                <a:cs typeface="Times New Roman" panose="02020603050405020304" pitchFamily="18" charset="0"/>
              </a:rPr>
              <a:t>Hãy </a:t>
            </a:r>
            <a:r>
              <a:rPr lang="en-US" sz="4000">
                <a:latin typeface="Times New Roman" panose="02020603050405020304" pitchFamily="18" charset="0"/>
                <a:ea typeface="Arial" panose="020B0604020202020204" pitchFamily="34" charset="0"/>
                <a:cs typeface="Times New Roman" panose="02020603050405020304" pitchFamily="18" charset="0"/>
              </a:rPr>
              <a:t>cho biết nội dung chuyển hướng chiến lược cách mạng của Đảng Cộng sản Đông Dương trong những năm 1939-1941 là gì? Lấy dẫn chứng tư liệu 1 để minh chứng.</a:t>
            </a:r>
          </a:p>
        </p:txBody>
      </p:sp>
      <p:sp>
        <p:nvSpPr>
          <p:cNvPr id="7" name="Rectangle 6"/>
          <p:cNvSpPr/>
          <p:nvPr/>
        </p:nvSpPr>
        <p:spPr>
          <a:xfrm>
            <a:off x="6324600" y="4229100"/>
            <a:ext cx="6063453" cy="5047536"/>
          </a:xfrm>
          <a:prstGeom prst="rect">
            <a:avLst/>
          </a:prstGeom>
        </p:spPr>
        <p:txBody>
          <a:bodyPr wrap="square">
            <a:spAutoFit/>
          </a:bodyPr>
          <a:lstStyle/>
          <a:p>
            <a:pPr indent="457200" algn="just">
              <a:lnSpc>
                <a:spcPct val="115000"/>
              </a:lnSpc>
              <a:spcAft>
                <a:spcPts val="0"/>
              </a:spcAft>
            </a:pPr>
            <a:r>
              <a:rPr lang="en-US" sz="4000" b="1">
                <a:latin typeface="Times New Roman" panose="02020603050405020304" pitchFamily="18" charset="0"/>
                <a:ea typeface="Arial" panose="020B0604020202020204" pitchFamily="34" charset="0"/>
                <a:cs typeface="Times New Roman" panose="02020603050405020304" pitchFamily="18" charset="0"/>
              </a:rPr>
              <a:t>+ Nhóm </a:t>
            </a:r>
            <a:r>
              <a:rPr lang="en-US" sz="4000" b="1" smtClean="0">
                <a:latin typeface="Times New Roman" panose="02020603050405020304" pitchFamily="18" charset="0"/>
                <a:ea typeface="Arial" panose="020B0604020202020204" pitchFamily="34" charset="0"/>
                <a:cs typeface="Times New Roman" panose="02020603050405020304" pitchFamily="18" charset="0"/>
              </a:rPr>
              <a:t>3 và nhóm 4</a:t>
            </a:r>
            <a:r>
              <a:rPr lang="en-US" sz="4000" b="1">
                <a:latin typeface="Times New Roman" panose="02020603050405020304" pitchFamily="18" charset="0"/>
                <a:ea typeface="Arial" panose="020B0604020202020204" pitchFamily="34" charset="0"/>
                <a:cs typeface="Times New Roman" panose="02020603050405020304" pitchFamily="18" charset="0"/>
              </a:rPr>
              <a:t>: </a:t>
            </a:r>
            <a:endParaRPr lang="en-US" sz="4000" b="1" smtClean="0">
              <a:latin typeface="Times New Roman" panose="02020603050405020304" pitchFamily="18" charset="0"/>
              <a:ea typeface="Arial" panose="020B0604020202020204" pitchFamily="34" charset="0"/>
              <a:cs typeface="Times New Roman" panose="02020603050405020304" pitchFamily="18" charset="0"/>
            </a:endParaRPr>
          </a:p>
          <a:p>
            <a:pPr indent="457200" algn="just">
              <a:lnSpc>
                <a:spcPct val="115000"/>
              </a:lnSpc>
              <a:spcAft>
                <a:spcPts val="0"/>
              </a:spcAft>
            </a:pPr>
            <a:r>
              <a:rPr lang="en-US" sz="4000" smtClean="0">
                <a:latin typeface="Times New Roman" panose="02020603050405020304" pitchFamily="18" charset="0"/>
                <a:ea typeface="Arial" panose="020B0604020202020204" pitchFamily="34" charset="0"/>
                <a:cs typeface="Times New Roman" panose="02020603050405020304" pitchFamily="18" charset="0"/>
              </a:rPr>
              <a:t>Công </a:t>
            </a:r>
            <a:r>
              <a:rPr lang="en-US" sz="4000">
                <a:latin typeface="Times New Roman" panose="02020603050405020304" pitchFamily="18" charset="0"/>
                <a:ea typeface="Arial" panose="020B0604020202020204" pitchFamily="34" charset="0"/>
                <a:cs typeface="Times New Roman" panose="02020603050405020304" pitchFamily="18" charset="0"/>
              </a:rPr>
              <a:t>cuộc chuẩn bị lực lượng diễn ra và đạt được kết quả như thế nào? Mặt trận Việt Minh có vai trò như thế nào trong công cuộc chuẩn bị đó?</a:t>
            </a:r>
          </a:p>
        </p:txBody>
      </p:sp>
      <p:sp>
        <p:nvSpPr>
          <p:cNvPr id="8" name="Rectangle 7"/>
          <p:cNvSpPr/>
          <p:nvPr/>
        </p:nvSpPr>
        <p:spPr>
          <a:xfrm>
            <a:off x="12649201" y="4229100"/>
            <a:ext cx="5546786" cy="5047536"/>
          </a:xfrm>
          <a:prstGeom prst="rect">
            <a:avLst/>
          </a:prstGeom>
        </p:spPr>
        <p:txBody>
          <a:bodyPr wrap="square">
            <a:spAutoFit/>
          </a:bodyPr>
          <a:lstStyle/>
          <a:p>
            <a:pPr indent="457200" algn="just">
              <a:lnSpc>
                <a:spcPct val="115000"/>
              </a:lnSpc>
              <a:spcAft>
                <a:spcPts val="0"/>
              </a:spcAft>
            </a:pPr>
            <a:r>
              <a:rPr lang="en-US" sz="4000" b="1">
                <a:latin typeface="Times New Roman" panose="02020603050405020304" pitchFamily="18" charset="0"/>
                <a:ea typeface="Arial" panose="020B0604020202020204" pitchFamily="34" charset="0"/>
                <a:cs typeface="Times New Roman" panose="02020603050405020304" pitchFamily="18" charset="0"/>
              </a:rPr>
              <a:t>+ Nhóm </a:t>
            </a:r>
            <a:r>
              <a:rPr lang="en-US" sz="4000" b="1" smtClean="0">
                <a:latin typeface="Times New Roman" panose="02020603050405020304" pitchFamily="18" charset="0"/>
                <a:ea typeface="Arial" panose="020B0604020202020204" pitchFamily="34" charset="0"/>
                <a:cs typeface="Times New Roman" panose="02020603050405020304" pitchFamily="18" charset="0"/>
              </a:rPr>
              <a:t>5 và nhóm 6</a:t>
            </a:r>
            <a:r>
              <a:rPr lang="en-US" sz="4000" b="1">
                <a:latin typeface="Times New Roman" panose="02020603050405020304" pitchFamily="18" charset="0"/>
                <a:ea typeface="Arial" panose="020B0604020202020204" pitchFamily="34" charset="0"/>
                <a:cs typeface="Times New Roman" panose="02020603050405020304" pitchFamily="18" charset="0"/>
              </a:rPr>
              <a:t>: </a:t>
            </a:r>
            <a:endParaRPr lang="en-US" sz="4000" b="1" smtClean="0">
              <a:latin typeface="Times New Roman" panose="02020603050405020304" pitchFamily="18" charset="0"/>
              <a:ea typeface="Arial" panose="020B0604020202020204" pitchFamily="34" charset="0"/>
              <a:cs typeface="Times New Roman" panose="02020603050405020304" pitchFamily="18" charset="0"/>
            </a:endParaRPr>
          </a:p>
          <a:p>
            <a:pPr indent="457200" algn="just">
              <a:lnSpc>
                <a:spcPct val="115000"/>
              </a:lnSpc>
              <a:spcAft>
                <a:spcPts val="0"/>
              </a:spcAft>
            </a:pPr>
            <a:r>
              <a:rPr lang="en-US" sz="4000" smtClean="0">
                <a:latin typeface="Times New Roman" panose="02020603050405020304" pitchFamily="18" charset="0"/>
                <a:ea typeface="Arial" panose="020B0604020202020204" pitchFamily="34" charset="0"/>
                <a:cs typeface="Times New Roman" panose="02020603050405020304" pitchFamily="18" charset="0"/>
              </a:rPr>
              <a:t>Cao </a:t>
            </a:r>
            <a:r>
              <a:rPr lang="en-US" sz="4000">
                <a:latin typeface="Times New Roman" panose="02020603050405020304" pitchFamily="18" charset="0"/>
                <a:ea typeface="Arial" panose="020B0604020202020204" pitchFamily="34" charset="0"/>
                <a:cs typeface="Times New Roman" panose="02020603050405020304" pitchFamily="18" charset="0"/>
              </a:rPr>
              <a:t>trào kháng Nhật cứu nước và những hoạt động chuẩn bị cuối cùng tiến tới tổng khởi nghĩa giành chính quyền diễn ra như thế nào?</a:t>
            </a:r>
          </a:p>
        </p:txBody>
      </p:sp>
      <p:sp>
        <p:nvSpPr>
          <p:cNvPr id="13" name="Rectangle 12"/>
          <p:cNvSpPr/>
          <p:nvPr/>
        </p:nvSpPr>
        <p:spPr>
          <a:xfrm>
            <a:off x="6019800" y="4229100"/>
            <a:ext cx="76200" cy="55626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p:cNvSpPr/>
          <p:nvPr/>
        </p:nvSpPr>
        <p:spPr>
          <a:xfrm>
            <a:off x="12538365" y="4204855"/>
            <a:ext cx="76200" cy="5562600"/>
          </a:xfrm>
          <a:prstGeom prst="rect">
            <a:avLst/>
          </a:prstGeom>
          <a:solidFill>
            <a:schemeClr val="bg2">
              <a:lumMod val="50000"/>
            </a:schemeClr>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851571822"/>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invX="1"/>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wipe(left)">
                                      <p:cBhvr>
                                        <p:cTn id="12" dur="500"/>
                                        <p:tgtEl>
                                          <p:spTgt spid="9"/>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1000"/>
                                        <p:tgtEl>
                                          <p:spTgt spid="3"/>
                                        </p:tgtEl>
                                      </p:cBhvr>
                                    </p:animEffect>
                                  </p:childTnLst>
                                </p:cTn>
                              </p:par>
                            </p:childTnLst>
                          </p:cTn>
                        </p:par>
                      </p:childTnLst>
                    </p:cTn>
                  </p:par>
                  <p:par>
                    <p:cTn id="16" fill="hold">
                      <p:stCondLst>
                        <p:cond delay="indefinite"/>
                      </p:stCondLst>
                      <p:childTnLst>
                        <p:par>
                          <p:cTn id="17" fill="hold">
                            <p:stCondLst>
                              <p:cond delay="0"/>
                            </p:stCondLst>
                            <p:childTnLst>
                              <p:par>
                                <p:cTn id="18" presetID="31" presetClass="entr" presetSubtype="0" fill="hold" grpId="0" nodeType="clickEffect">
                                  <p:stCondLst>
                                    <p:cond delay="0"/>
                                  </p:stCondLst>
                                  <p:childTnLst>
                                    <p:set>
                                      <p:cBhvr>
                                        <p:cTn id="19" dur="1" fill="hold">
                                          <p:stCondLst>
                                            <p:cond delay="0"/>
                                          </p:stCondLst>
                                        </p:cTn>
                                        <p:tgtEl>
                                          <p:spTgt spid="6"/>
                                        </p:tgtEl>
                                        <p:attrNameLst>
                                          <p:attrName>style.visibility</p:attrName>
                                        </p:attrNameLst>
                                      </p:cBhvr>
                                      <p:to>
                                        <p:strVal val="visible"/>
                                      </p:to>
                                    </p:set>
                                    <p:anim calcmode="lin" valueType="num">
                                      <p:cBhvr>
                                        <p:cTn id="20" dur="1000" fill="hold"/>
                                        <p:tgtEl>
                                          <p:spTgt spid="6"/>
                                        </p:tgtEl>
                                        <p:attrNameLst>
                                          <p:attrName>ppt_w</p:attrName>
                                        </p:attrNameLst>
                                      </p:cBhvr>
                                      <p:tavLst>
                                        <p:tav tm="0">
                                          <p:val>
                                            <p:fltVal val="0"/>
                                          </p:val>
                                        </p:tav>
                                        <p:tav tm="100000">
                                          <p:val>
                                            <p:strVal val="#ppt_w"/>
                                          </p:val>
                                        </p:tav>
                                      </p:tavLst>
                                    </p:anim>
                                    <p:anim calcmode="lin" valueType="num">
                                      <p:cBhvr>
                                        <p:cTn id="21" dur="1000" fill="hold"/>
                                        <p:tgtEl>
                                          <p:spTgt spid="6"/>
                                        </p:tgtEl>
                                        <p:attrNameLst>
                                          <p:attrName>ppt_h</p:attrName>
                                        </p:attrNameLst>
                                      </p:cBhvr>
                                      <p:tavLst>
                                        <p:tav tm="0">
                                          <p:val>
                                            <p:fltVal val="0"/>
                                          </p:val>
                                        </p:tav>
                                        <p:tav tm="100000">
                                          <p:val>
                                            <p:strVal val="#ppt_h"/>
                                          </p:val>
                                        </p:tav>
                                      </p:tavLst>
                                    </p:anim>
                                    <p:anim calcmode="lin" valueType="num">
                                      <p:cBhvr>
                                        <p:cTn id="22" dur="1000" fill="hold"/>
                                        <p:tgtEl>
                                          <p:spTgt spid="6"/>
                                        </p:tgtEl>
                                        <p:attrNameLst>
                                          <p:attrName>style.rotation</p:attrName>
                                        </p:attrNameLst>
                                      </p:cBhvr>
                                      <p:tavLst>
                                        <p:tav tm="0">
                                          <p:val>
                                            <p:fltVal val="90"/>
                                          </p:val>
                                        </p:tav>
                                        <p:tav tm="100000">
                                          <p:val>
                                            <p:fltVal val="0"/>
                                          </p:val>
                                        </p:tav>
                                      </p:tavLst>
                                    </p:anim>
                                    <p:animEffect transition="in" filter="fade">
                                      <p:cBhvr>
                                        <p:cTn id="23" dur="1000"/>
                                        <p:tgtEl>
                                          <p:spTgt spid="6"/>
                                        </p:tgtEl>
                                      </p:cBhvr>
                                    </p:animEffect>
                                  </p:childTnLst>
                                </p:cTn>
                              </p:par>
                              <p:par>
                                <p:cTn id="24" presetID="31" presetClass="entr" presetSubtype="0" fill="hold" grpId="0" nodeType="withEffect">
                                  <p:stCondLst>
                                    <p:cond delay="0"/>
                                  </p:stCondLst>
                                  <p:childTnLst>
                                    <p:set>
                                      <p:cBhvr>
                                        <p:cTn id="25" dur="1" fill="hold">
                                          <p:stCondLst>
                                            <p:cond delay="0"/>
                                          </p:stCondLst>
                                        </p:cTn>
                                        <p:tgtEl>
                                          <p:spTgt spid="13"/>
                                        </p:tgtEl>
                                        <p:attrNameLst>
                                          <p:attrName>style.visibility</p:attrName>
                                        </p:attrNameLst>
                                      </p:cBhvr>
                                      <p:to>
                                        <p:strVal val="visible"/>
                                      </p:to>
                                    </p:set>
                                    <p:anim calcmode="lin" valueType="num">
                                      <p:cBhvr>
                                        <p:cTn id="26" dur="1000" fill="hold"/>
                                        <p:tgtEl>
                                          <p:spTgt spid="13"/>
                                        </p:tgtEl>
                                        <p:attrNameLst>
                                          <p:attrName>ppt_w</p:attrName>
                                        </p:attrNameLst>
                                      </p:cBhvr>
                                      <p:tavLst>
                                        <p:tav tm="0">
                                          <p:val>
                                            <p:fltVal val="0"/>
                                          </p:val>
                                        </p:tav>
                                        <p:tav tm="100000">
                                          <p:val>
                                            <p:strVal val="#ppt_w"/>
                                          </p:val>
                                        </p:tav>
                                      </p:tavLst>
                                    </p:anim>
                                    <p:anim calcmode="lin" valueType="num">
                                      <p:cBhvr>
                                        <p:cTn id="27" dur="1000" fill="hold"/>
                                        <p:tgtEl>
                                          <p:spTgt spid="13"/>
                                        </p:tgtEl>
                                        <p:attrNameLst>
                                          <p:attrName>ppt_h</p:attrName>
                                        </p:attrNameLst>
                                      </p:cBhvr>
                                      <p:tavLst>
                                        <p:tav tm="0">
                                          <p:val>
                                            <p:fltVal val="0"/>
                                          </p:val>
                                        </p:tav>
                                        <p:tav tm="100000">
                                          <p:val>
                                            <p:strVal val="#ppt_h"/>
                                          </p:val>
                                        </p:tav>
                                      </p:tavLst>
                                    </p:anim>
                                    <p:anim calcmode="lin" valueType="num">
                                      <p:cBhvr>
                                        <p:cTn id="28" dur="1000" fill="hold"/>
                                        <p:tgtEl>
                                          <p:spTgt spid="13"/>
                                        </p:tgtEl>
                                        <p:attrNameLst>
                                          <p:attrName>style.rotation</p:attrName>
                                        </p:attrNameLst>
                                      </p:cBhvr>
                                      <p:tavLst>
                                        <p:tav tm="0">
                                          <p:val>
                                            <p:fltVal val="90"/>
                                          </p:val>
                                        </p:tav>
                                        <p:tav tm="100000">
                                          <p:val>
                                            <p:fltVal val="0"/>
                                          </p:val>
                                        </p:tav>
                                      </p:tavLst>
                                    </p:anim>
                                    <p:animEffect transition="in" filter="fade">
                                      <p:cBhvr>
                                        <p:cTn id="29" dur="1000"/>
                                        <p:tgtEl>
                                          <p:spTgt spid="13"/>
                                        </p:tgtEl>
                                      </p:cBhvr>
                                    </p:animEffect>
                                  </p:childTnLst>
                                </p:cTn>
                              </p:par>
                            </p:childTnLst>
                          </p:cTn>
                        </p:par>
                      </p:childTnLst>
                    </p:cTn>
                  </p:par>
                  <p:par>
                    <p:cTn id="30" fill="hold">
                      <p:stCondLst>
                        <p:cond delay="indefinite"/>
                      </p:stCondLst>
                      <p:childTnLst>
                        <p:par>
                          <p:cTn id="31" fill="hold">
                            <p:stCondLst>
                              <p:cond delay="0"/>
                            </p:stCondLst>
                            <p:childTnLst>
                              <p:par>
                                <p:cTn id="32" presetID="31" presetClass="entr" presetSubtype="0" fill="hold" grpId="0" nodeType="clickEffect">
                                  <p:stCondLst>
                                    <p:cond delay="0"/>
                                  </p:stCondLst>
                                  <p:childTnLst>
                                    <p:set>
                                      <p:cBhvr>
                                        <p:cTn id="33" dur="1" fill="hold">
                                          <p:stCondLst>
                                            <p:cond delay="0"/>
                                          </p:stCondLst>
                                        </p:cTn>
                                        <p:tgtEl>
                                          <p:spTgt spid="7"/>
                                        </p:tgtEl>
                                        <p:attrNameLst>
                                          <p:attrName>style.visibility</p:attrName>
                                        </p:attrNameLst>
                                      </p:cBhvr>
                                      <p:to>
                                        <p:strVal val="visible"/>
                                      </p:to>
                                    </p:set>
                                    <p:anim calcmode="lin" valueType="num">
                                      <p:cBhvr>
                                        <p:cTn id="34" dur="1000" fill="hold"/>
                                        <p:tgtEl>
                                          <p:spTgt spid="7"/>
                                        </p:tgtEl>
                                        <p:attrNameLst>
                                          <p:attrName>ppt_w</p:attrName>
                                        </p:attrNameLst>
                                      </p:cBhvr>
                                      <p:tavLst>
                                        <p:tav tm="0">
                                          <p:val>
                                            <p:fltVal val="0"/>
                                          </p:val>
                                        </p:tav>
                                        <p:tav tm="100000">
                                          <p:val>
                                            <p:strVal val="#ppt_w"/>
                                          </p:val>
                                        </p:tav>
                                      </p:tavLst>
                                    </p:anim>
                                    <p:anim calcmode="lin" valueType="num">
                                      <p:cBhvr>
                                        <p:cTn id="35" dur="1000" fill="hold"/>
                                        <p:tgtEl>
                                          <p:spTgt spid="7"/>
                                        </p:tgtEl>
                                        <p:attrNameLst>
                                          <p:attrName>ppt_h</p:attrName>
                                        </p:attrNameLst>
                                      </p:cBhvr>
                                      <p:tavLst>
                                        <p:tav tm="0">
                                          <p:val>
                                            <p:fltVal val="0"/>
                                          </p:val>
                                        </p:tav>
                                        <p:tav tm="100000">
                                          <p:val>
                                            <p:strVal val="#ppt_h"/>
                                          </p:val>
                                        </p:tav>
                                      </p:tavLst>
                                    </p:anim>
                                    <p:anim calcmode="lin" valueType="num">
                                      <p:cBhvr>
                                        <p:cTn id="36" dur="1000" fill="hold"/>
                                        <p:tgtEl>
                                          <p:spTgt spid="7"/>
                                        </p:tgtEl>
                                        <p:attrNameLst>
                                          <p:attrName>style.rotation</p:attrName>
                                        </p:attrNameLst>
                                      </p:cBhvr>
                                      <p:tavLst>
                                        <p:tav tm="0">
                                          <p:val>
                                            <p:fltVal val="90"/>
                                          </p:val>
                                        </p:tav>
                                        <p:tav tm="100000">
                                          <p:val>
                                            <p:fltVal val="0"/>
                                          </p:val>
                                        </p:tav>
                                      </p:tavLst>
                                    </p:anim>
                                    <p:animEffect transition="in" filter="fade">
                                      <p:cBhvr>
                                        <p:cTn id="37" dur="1000"/>
                                        <p:tgtEl>
                                          <p:spTgt spid="7"/>
                                        </p:tgtEl>
                                      </p:cBhvr>
                                    </p:animEffect>
                                  </p:childTnLst>
                                </p:cTn>
                              </p:par>
                              <p:par>
                                <p:cTn id="38" presetID="31" presetClass="entr" presetSubtype="0" fill="hold" grpId="0" nodeType="withEffect">
                                  <p:stCondLst>
                                    <p:cond delay="0"/>
                                  </p:stCondLst>
                                  <p:childTnLst>
                                    <p:set>
                                      <p:cBhvr>
                                        <p:cTn id="39" dur="1" fill="hold">
                                          <p:stCondLst>
                                            <p:cond delay="0"/>
                                          </p:stCondLst>
                                        </p:cTn>
                                        <p:tgtEl>
                                          <p:spTgt spid="14"/>
                                        </p:tgtEl>
                                        <p:attrNameLst>
                                          <p:attrName>style.visibility</p:attrName>
                                        </p:attrNameLst>
                                      </p:cBhvr>
                                      <p:to>
                                        <p:strVal val="visible"/>
                                      </p:to>
                                    </p:set>
                                    <p:anim calcmode="lin" valueType="num">
                                      <p:cBhvr>
                                        <p:cTn id="40" dur="1000" fill="hold"/>
                                        <p:tgtEl>
                                          <p:spTgt spid="14"/>
                                        </p:tgtEl>
                                        <p:attrNameLst>
                                          <p:attrName>ppt_w</p:attrName>
                                        </p:attrNameLst>
                                      </p:cBhvr>
                                      <p:tavLst>
                                        <p:tav tm="0">
                                          <p:val>
                                            <p:fltVal val="0"/>
                                          </p:val>
                                        </p:tav>
                                        <p:tav tm="100000">
                                          <p:val>
                                            <p:strVal val="#ppt_w"/>
                                          </p:val>
                                        </p:tav>
                                      </p:tavLst>
                                    </p:anim>
                                    <p:anim calcmode="lin" valueType="num">
                                      <p:cBhvr>
                                        <p:cTn id="41" dur="1000" fill="hold"/>
                                        <p:tgtEl>
                                          <p:spTgt spid="14"/>
                                        </p:tgtEl>
                                        <p:attrNameLst>
                                          <p:attrName>ppt_h</p:attrName>
                                        </p:attrNameLst>
                                      </p:cBhvr>
                                      <p:tavLst>
                                        <p:tav tm="0">
                                          <p:val>
                                            <p:fltVal val="0"/>
                                          </p:val>
                                        </p:tav>
                                        <p:tav tm="100000">
                                          <p:val>
                                            <p:strVal val="#ppt_h"/>
                                          </p:val>
                                        </p:tav>
                                      </p:tavLst>
                                    </p:anim>
                                    <p:anim calcmode="lin" valueType="num">
                                      <p:cBhvr>
                                        <p:cTn id="42" dur="1000" fill="hold"/>
                                        <p:tgtEl>
                                          <p:spTgt spid="14"/>
                                        </p:tgtEl>
                                        <p:attrNameLst>
                                          <p:attrName>style.rotation</p:attrName>
                                        </p:attrNameLst>
                                      </p:cBhvr>
                                      <p:tavLst>
                                        <p:tav tm="0">
                                          <p:val>
                                            <p:fltVal val="90"/>
                                          </p:val>
                                        </p:tav>
                                        <p:tav tm="100000">
                                          <p:val>
                                            <p:fltVal val="0"/>
                                          </p:val>
                                        </p:tav>
                                      </p:tavLst>
                                    </p:anim>
                                    <p:animEffect transition="in" filter="fade">
                                      <p:cBhvr>
                                        <p:cTn id="43" dur="1000"/>
                                        <p:tgtEl>
                                          <p:spTgt spid="14"/>
                                        </p:tgtEl>
                                      </p:cBhvr>
                                    </p:animEffect>
                                  </p:childTnLst>
                                </p:cTn>
                              </p:par>
                            </p:childTnLst>
                          </p:cTn>
                        </p:par>
                      </p:childTnLst>
                    </p:cTn>
                  </p:par>
                  <p:par>
                    <p:cTn id="44" fill="hold">
                      <p:stCondLst>
                        <p:cond delay="indefinite"/>
                      </p:stCondLst>
                      <p:childTnLst>
                        <p:par>
                          <p:cTn id="45" fill="hold">
                            <p:stCondLst>
                              <p:cond delay="0"/>
                            </p:stCondLst>
                            <p:childTnLst>
                              <p:par>
                                <p:cTn id="46" presetID="31" presetClass="entr" presetSubtype="0" fill="hold" grpId="0" nodeType="clickEffect">
                                  <p:stCondLst>
                                    <p:cond delay="0"/>
                                  </p:stCondLst>
                                  <p:childTnLst>
                                    <p:set>
                                      <p:cBhvr>
                                        <p:cTn id="47" dur="1" fill="hold">
                                          <p:stCondLst>
                                            <p:cond delay="0"/>
                                          </p:stCondLst>
                                        </p:cTn>
                                        <p:tgtEl>
                                          <p:spTgt spid="8"/>
                                        </p:tgtEl>
                                        <p:attrNameLst>
                                          <p:attrName>style.visibility</p:attrName>
                                        </p:attrNameLst>
                                      </p:cBhvr>
                                      <p:to>
                                        <p:strVal val="visible"/>
                                      </p:to>
                                    </p:set>
                                    <p:anim calcmode="lin" valueType="num">
                                      <p:cBhvr>
                                        <p:cTn id="48" dur="1000" fill="hold"/>
                                        <p:tgtEl>
                                          <p:spTgt spid="8"/>
                                        </p:tgtEl>
                                        <p:attrNameLst>
                                          <p:attrName>ppt_w</p:attrName>
                                        </p:attrNameLst>
                                      </p:cBhvr>
                                      <p:tavLst>
                                        <p:tav tm="0">
                                          <p:val>
                                            <p:fltVal val="0"/>
                                          </p:val>
                                        </p:tav>
                                        <p:tav tm="100000">
                                          <p:val>
                                            <p:strVal val="#ppt_w"/>
                                          </p:val>
                                        </p:tav>
                                      </p:tavLst>
                                    </p:anim>
                                    <p:anim calcmode="lin" valueType="num">
                                      <p:cBhvr>
                                        <p:cTn id="49" dur="1000" fill="hold"/>
                                        <p:tgtEl>
                                          <p:spTgt spid="8"/>
                                        </p:tgtEl>
                                        <p:attrNameLst>
                                          <p:attrName>ppt_h</p:attrName>
                                        </p:attrNameLst>
                                      </p:cBhvr>
                                      <p:tavLst>
                                        <p:tav tm="0">
                                          <p:val>
                                            <p:fltVal val="0"/>
                                          </p:val>
                                        </p:tav>
                                        <p:tav tm="100000">
                                          <p:val>
                                            <p:strVal val="#ppt_h"/>
                                          </p:val>
                                        </p:tav>
                                      </p:tavLst>
                                    </p:anim>
                                    <p:anim calcmode="lin" valueType="num">
                                      <p:cBhvr>
                                        <p:cTn id="50" dur="1000" fill="hold"/>
                                        <p:tgtEl>
                                          <p:spTgt spid="8"/>
                                        </p:tgtEl>
                                        <p:attrNameLst>
                                          <p:attrName>style.rotation</p:attrName>
                                        </p:attrNameLst>
                                      </p:cBhvr>
                                      <p:tavLst>
                                        <p:tav tm="0">
                                          <p:val>
                                            <p:fltVal val="90"/>
                                          </p:val>
                                        </p:tav>
                                        <p:tav tm="100000">
                                          <p:val>
                                            <p:fltVal val="0"/>
                                          </p:val>
                                        </p:tav>
                                      </p:tavLst>
                                    </p:anim>
                                    <p:animEffect transition="in" filter="fade">
                                      <p:cBhvr>
                                        <p:cTn id="51" dur="1000"/>
                                        <p:tgtEl>
                                          <p:spTgt spid="8"/>
                                        </p:tgtEl>
                                      </p:cBhvr>
                                    </p:animEffect>
                                  </p:childTnLst>
                                </p:cTn>
                              </p:par>
                            </p:childTnLst>
                          </p:cTn>
                        </p:par>
                      </p:childTnLst>
                    </p:cTn>
                  </p:par>
                  <p:par>
                    <p:cTn id="52" fill="hold">
                      <p:stCondLst>
                        <p:cond delay="indefinite"/>
                      </p:stCondLst>
                      <p:childTnLst>
                        <p:par>
                          <p:cTn id="53" fill="hold">
                            <p:stCondLst>
                              <p:cond delay="0"/>
                            </p:stCondLst>
                            <p:childTnLst>
                              <p:par>
                                <p:cTn id="54" presetID="2" presetClass="entr" presetSubtype="4" fill="hold" nodeType="clickEffect">
                                  <p:stCondLst>
                                    <p:cond delay="0"/>
                                  </p:stCondLst>
                                  <p:childTnLst>
                                    <p:set>
                                      <p:cBhvr>
                                        <p:cTn id="55" dur="1" fill="hold">
                                          <p:stCondLst>
                                            <p:cond delay="0"/>
                                          </p:stCondLst>
                                        </p:cTn>
                                        <p:tgtEl>
                                          <p:spTgt spid="12"/>
                                        </p:tgtEl>
                                        <p:attrNameLst>
                                          <p:attrName>style.visibility</p:attrName>
                                        </p:attrNameLst>
                                      </p:cBhvr>
                                      <p:to>
                                        <p:strVal val="visible"/>
                                      </p:to>
                                    </p:set>
                                    <p:anim calcmode="lin" valueType="num">
                                      <p:cBhvr additive="base">
                                        <p:cTn id="56" dur="500" fill="hold"/>
                                        <p:tgtEl>
                                          <p:spTgt spid="12"/>
                                        </p:tgtEl>
                                        <p:attrNameLst>
                                          <p:attrName>ppt_x</p:attrName>
                                        </p:attrNameLst>
                                      </p:cBhvr>
                                      <p:tavLst>
                                        <p:tav tm="0">
                                          <p:val>
                                            <p:strVal val="#ppt_x"/>
                                          </p:val>
                                        </p:tav>
                                        <p:tav tm="100000">
                                          <p:val>
                                            <p:strVal val="#ppt_x"/>
                                          </p:val>
                                        </p:tav>
                                      </p:tavLst>
                                    </p:anim>
                                    <p:anim calcmode="lin" valueType="num">
                                      <p:cBhvr additive="base">
                                        <p:cTn id="57" dur="500" fill="hold"/>
                                        <p:tgtEl>
                                          <p:spTgt spid="12"/>
                                        </p:tgtEl>
                                        <p:attrNameLst>
                                          <p:attrName>ppt_y</p:attrName>
                                        </p:attrNameLst>
                                      </p:cBhvr>
                                      <p:tavLst>
                                        <p:tav tm="0">
                                          <p:val>
                                            <p:strVal val="1+#ppt_h/2"/>
                                          </p:val>
                                        </p:tav>
                                        <p:tav tm="100000">
                                          <p:val>
                                            <p:strVal val="#ppt_y"/>
                                          </p:val>
                                        </p:tav>
                                      </p:tavLst>
                                    </p:anim>
                                  </p:childTnLst>
                                </p:cTn>
                              </p:par>
                            </p:childTnLst>
                          </p:cTn>
                        </p:par>
                        <p:par>
                          <p:cTn id="58" fill="hold">
                            <p:stCondLst>
                              <p:cond delay="500"/>
                            </p:stCondLst>
                            <p:childTnLst>
                              <p:par>
                                <p:cTn id="59" presetID="1" presetClass="mediacall" presetSubtype="0" fill="hold" nodeType="afterEffect">
                                  <p:stCondLst>
                                    <p:cond delay="0"/>
                                  </p:stCondLst>
                                  <p:childTnLst>
                                    <p:cmd type="call" cmd="playFrom(0.0)">
                                      <p:cBhvr>
                                        <p:cTn id="60" dur="300072" fill="hold"/>
                                        <p:tgtEl>
                                          <p:spTgt spid="1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61" fill="hold" display="0">
                  <p:stCondLst>
                    <p:cond delay="indefinite"/>
                  </p:stCondLst>
                </p:cTn>
                <p:tgtEl>
                  <p:spTgt spid="12"/>
                </p:tgtEl>
              </p:cMediaNode>
            </p:video>
          </p:childTnLst>
        </p:cTn>
      </p:par>
    </p:tnLst>
    <p:bldLst>
      <p:bldP spid="2" grpId="0" animBg="1"/>
      <p:bldP spid="3" grpId="0"/>
      <p:bldP spid="6" grpId="0"/>
      <p:bldP spid="7" grpId="0"/>
      <p:bldP spid="8" grpId="0"/>
      <p:bldP spid="13" grpId="0" animBg="1"/>
      <p:bldP spid="14" grpId="0" animBg="1"/>
    </p:bld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2062</TotalTime>
  <Words>2748</Words>
  <Application>Microsoft Office PowerPoint</Application>
  <PresentationFormat>Custom</PresentationFormat>
  <Paragraphs>146</Paragraphs>
  <Slides>26</Slides>
  <Notes>7</Notes>
  <HiddenSlides>0</HiddenSlides>
  <MMClips>3</MMClips>
  <ScaleCrop>false</ScaleCrop>
  <HeadingPairs>
    <vt:vector size="6" baseType="variant">
      <vt:variant>
        <vt:lpstr>Fonts Used</vt:lpstr>
      </vt:variant>
      <vt:variant>
        <vt:i4>10</vt:i4>
      </vt:variant>
      <vt:variant>
        <vt:lpstr>Theme</vt:lpstr>
      </vt:variant>
      <vt:variant>
        <vt:i4>1</vt:i4>
      </vt:variant>
      <vt:variant>
        <vt:lpstr>Slide Titles</vt:lpstr>
      </vt:variant>
      <vt:variant>
        <vt:i4>26</vt:i4>
      </vt:variant>
    </vt:vector>
  </HeadingPairs>
  <TitlesOfParts>
    <vt:vector size="37" baseType="lpstr">
      <vt:lpstr>Impact</vt:lpstr>
      <vt:lpstr>等线</vt:lpstr>
      <vt:lpstr>Times New Roman</vt:lpstr>
      <vt:lpstr>Arial</vt:lpstr>
      <vt:lpstr>SimSun</vt:lpstr>
      <vt:lpstr>黑体</vt:lpstr>
      <vt:lpstr>Calibri</vt:lpstr>
      <vt:lpstr>Wingdings</vt:lpstr>
      <vt:lpstr>Agrandir Grand Bold</vt:lpstr>
      <vt:lpstr>Microsoft YaHei</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cp:lastModifiedBy>ADMIN</cp:lastModifiedBy>
  <cp:revision>129</cp:revision>
  <dcterms:created xsi:type="dcterms:W3CDTF">2006-08-16T00:00:00Z</dcterms:created>
  <dcterms:modified xsi:type="dcterms:W3CDTF">2024-07-27T03:10:54Z</dcterms:modified>
  <dc:identifier>DAGJ-AOQdfw</dc:identifier>
</cp:coreProperties>
</file>